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1606" r:id="rId2"/>
    <p:sldId id="1541" r:id="rId3"/>
    <p:sldId id="1608" r:id="rId4"/>
    <p:sldId id="1609" r:id="rId5"/>
    <p:sldId id="1610" r:id="rId6"/>
    <p:sldId id="1611" r:id="rId7"/>
    <p:sldId id="1612" r:id="rId8"/>
    <p:sldId id="1613" r:id="rId9"/>
    <p:sldId id="1614" r:id="rId10"/>
    <p:sldId id="1615" r:id="rId11"/>
    <p:sldId id="1616" r:id="rId12"/>
    <p:sldId id="1617" r:id="rId13"/>
    <p:sldId id="1618" r:id="rId14"/>
    <p:sldId id="1619" r:id="rId15"/>
    <p:sldId id="1620" r:id="rId16"/>
    <p:sldId id="1621" r:id="rId17"/>
    <p:sldId id="1622" r:id="rId18"/>
    <p:sldId id="1623" r:id="rId19"/>
    <p:sldId id="1625" r:id="rId20"/>
    <p:sldId id="1626" r:id="rId21"/>
    <p:sldId id="1627" r:id="rId22"/>
    <p:sldId id="1624" r:id="rId23"/>
  </p:sldIdLst>
  <p:sldSz cx="9144000" cy="6858000" type="screen4x3"/>
  <p:notesSz cx="68580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9999"/>
    <a:srgbClr val="0099CC"/>
    <a:srgbClr val="99CCFF"/>
    <a:srgbClr val="C0C0C0"/>
    <a:srgbClr val="FFFFCC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5116" autoAdjust="0"/>
  </p:normalViewPr>
  <p:slideViewPr>
    <p:cSldViewPr snapToGrid="0">
      <p:cViewPr varScale="1">
        <p:scale>
          <a:sx n="73" d="100"/>
          <a:sy n="73" d="100"/>
        </p:scale>
        <p:origin x="115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10"/>
    </p:cViewPr>
  </p:sorterViewPr>
  <p:notesViewPr>
    <p:cSldViewPr snapToGrid="0">
      <p:cViewPr varScale="1">
        <p:scale>
          <a:sx n="80" d="100"/>
          <a:sy n="80" d="100"/>
        </p:scale>
        <p:origin x="-2106" y="-102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C82B94DB-91B2-48A0-BAB1-7AC5813B0F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420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4FA5199-6272-4107-B9EC-04DAA56CCC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801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20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2188F-5128-4929-AAA2-04E11469B65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09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95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154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91252"/>
              </p:ext>
            </p:extLst>
          </p:nvPr>
        </p:nvGraphicFramePr>
        <p:xfrm>
          <a:off x="0" y="16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86" name="BMP 图像" r:id="rId3" imgW="9161905" imgH="704948" progId="PBrush">
                  <p:embed/>
                </p:oleObj>
              </mc:Choice>
              <mc:Fallback>
                <p:oleObj name="BMP 图像" r:id="rId3" imgW="9161905" imgH="704948" progId="PBrush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FF86-1C38-4121-AD9B-A6BA7EEBFE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6D429-5464-4809-913A-4436523C9E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FB509-6A30-49FF-A099-72772AAB85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04497" y="6445492"/>
            <a:ext cx="842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北京航空航天大学</a:t>
            </a:r>
            <a:r>
              <a:rPr lang="zh-CN" altLang="en-US" sz="1600" b="1" baseline="0" dirty="0"/>
              <a:t>                                计算机学院</a:t>
            </a:r>
            <a:endParaRPr lang="zh-CN" altLang="en-US" sz="1600" b="1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83DF9-294A-46B2-B2A9-741C745746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E8F7A-5601-41C2-983E-AE6A3280D3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9B91F-4CD0-4CB9-AB06-EDE3346DC6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CF00F-797F-4394-B7CB-80B8BEE569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6FA83-D2BE-4E13-AFDF-E4D06E854A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  <a:cs typeface="+mn-cs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4BC2169-558D-414C-A7F6-90D670A3397E}" type="slidenum">
              <a:rPr lang="zh-CN" altLang="en-US" sz="1600">
                <a:solidFill>
                  <a:schemeClr val="bg1"/>
                </a:solidFill>
                <a:ea typeface="宋体" pitchFamily="2" charset="-122"/>
                <a:cs typeface="+mn-cs"/>
              </a:rPr>
              <a:pPr algn="ctr"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华文中宋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华文仿宋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  <a:cs typeface="华文仿宋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  <a:cs typeface="华文仿宋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  <a:cs typeface="华文仿宋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  <a:cs typeface="华文仿宋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5642" y="1552075"/>
            <a:ext cx="7772400" cy="19370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操作系统实验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lab4</a:t>
            </a:r>
            <a:r>
              <a:rPr lang="zh-CN" altLang="en-US" dirty="0"/>
              <a:t>  系统调用和</a:t>
            </a:r>
            <a:r>
              <a:rPr lang="en-US" altLang="zh-CN" dirty="0">
                <a:latin typeface="Consolas" panose="020B0609020204030204" pitchFamily="49" charset="0"/>
              </a:rPr>
              <a:t>fork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597931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C1E2-862F-4E01-9AA6-F5B6C4CC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</a:t>
            </a:r>
            <a:r>
              <a:rPr lang="zh-CN" altLang="en-US" dirty="0"/>
              <a:t>调用规范</a:t>
            </a:r>
            <a:r>
              <a:rPr lang="en-US" altLang="zh-CN" dirty="0"/>
              <a:t>(</a:t>
            </a:r>
            <a:r>
              <a:rPr lang="en-US" dirty="0"/>
              <a:t>ABI) </a:t>
            </a:r>
            <a:r>
              <a:rPr lang="zh-CN" altLang="en-US" dirty="0"/>
              <a:t>续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10E193-F9D9-47B1-ADBC-26D6C7499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43"/>
            <a:ext cx="9260861" cy="38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97475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4EDA-3F36-4518-99E7-3B9B4D0C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内核的系统调用中断入口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AE82-3560-4E3B-9257-CA27A47C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/>
              <a:t>因为特权指令</a:t>
            </a:r>
            <a:r>
              <a:rPr lang="en-US" altLang="zh-CN" dirty="0" err="1"/>
              <a:t>syscall</a:t>
            </a:r>
            <a:r>
              <a:rPr lang="zh-CN" altLang="en-US" dirty="0"/>
              <a:t>，处理器陷入内核态</a:t>
            </a:r>
          </a:p>
          <a:p>
            <a:r>
              <a:rPr lang="zh-CN" altLang="en-US" dirty="0"/>
              <a:t>根据异常向量跳转到</a:t>
            </a:r>
            <a:r>
              <a:rPr lang="en-US" altLang="zh-CN" dirty="0" err="1"/>
              <a:t>handle_sys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181963307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744B-8F66-4EF1-9DA7-22DB9466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handle_sys</a:t>
            </a:r>
            <a:r>
              <a:rPr lang="en-US" dirty="0"/>
              <a:t> 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47063D-B72A-4514-B608-E0612B8DF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5038"/>
            <a:ext cx="9203792" cy="354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06227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CEB6-5A0B-495F-B570-0EFA5A17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handle_sys</a:t>
            </a:r>
            <a:r>
              <a:rPr lang="en-US" dirty="0"/>
              <a:t> 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30B47B-9D91-406C-9B5A-2014B80CC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42" y="1525108"/>
            <a:ext cx="9073658" cy="38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92779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F676-04BD-45DA-A832-87BE2662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具体的系统调用的实现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6FC609BF-16F0-4833-8C74-5BECF9058B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814173"/>
              </p:ext>
            </p:extLst>
          </p:nvPr>
        </p:nvGraphicFramePr>
        <p:xfrm>
          <a:off x="1038094" y="990600"/>
          <a:ext cx="7067812" cy="536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33906">
                  <a:extLst>
                    <a:ext uri="{9D8B030D-6E8A-4147-A177-3AD203B41FA5}">
                      <a16:colId xmlns:a16="http://schemas.microsoft.com/office/drawing/2014/main" val="1141497193"/>
                    </a:ext>
                  </a:extLst>
                </a:gridCol>
                <a:gridCol w="3533906">
                  <a:extLst>
                    <a:ext uri="{9D8B030D-6E8A-4147-A177-3AD203B41FA5}">
                      <a16:colId xmlns:a16="http://schemas.microsoft.com/office/drawing/2014/main" val="4045998064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内核系统调用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作用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96883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sys_putchar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输出字符（控制台驱动）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12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sys_getenvid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取得自身的进程</a:t>
                      </a:r>
                      <a:r>
                        <a:rPr lang="en-US" altLang="zh-CN" sz="1600" dirty="0"/>
                        <a:t>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95613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sys_yield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放弃处理机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1848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sys_env_destroy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结束销毁进程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45172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sys_set_pgfault_handler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缺页中断相关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9494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sys_mem_alloc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物理页面分配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5086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sys_mem_map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虚拟页面映射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32667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sys_mem_unmap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虚拟页面去映射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4449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sys_env_alloc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创建一个进程（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fork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）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4439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sys_set_env_status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设置子进程的运行状态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7105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sys_set_trapframe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弃用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083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sys_panic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造成</a:t>
                      </a:r>
                      <a:r>
                        <a:rPr lang="en-US" altLang="zh-CN" sz="1600" dirty="0"/>
                        <a:t>kernel panic</a:t>
                      </a:r>
                      <a:r>
                        <a:rPr lang="zh-CN" altLang="en-US" sz="1600" dirty="0"/>
                        <a:t>（调试用途）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6028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sys_ipc_can_send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进程通讯相关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4806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sys_ipc_recv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进程通讯相关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79997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sys_cgetc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输入字符（控制台驱动）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39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422585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E5C8-B2ED-4B89-B2B1-4050979B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进程间通讯 </a:t>
            </a:r>
            <a:r>
              <a:rPr lang="en-US" dirty="0"/>
              <a:t>IPC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2B744296-720E-4F18-B1D8-3BEA759DD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437318"/>
            <a:ext cx="4750322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在进程控制块 </a:t>
            </a:r>
            <a:r>
              <a:rPr lang="en-US" altLang="zh-CN" sz="2400" dirty="0"/>
              <a:t>PCB </a:t>
            </a:r>
            <a:r>
              <a:rPr lang="zh-CN" altLang="en-US" sz="2400" dirty="0"/>
              <a:t>中设置若干的域</a:t>
            </a:r>
            <a:endParaRPr lang="en-US" altLang="zh-CN" sz="2400" dirty="0"/>
          </a:p>
          <a:p>
            <a:r>
              <a:rPr lang="nl-NL" sz="2400" dirty="0"/>
              <a:t>env_ipc_value </a:t>
            </a:r>
            <a:r>
              <a:rPr lang="zh-CN" altLang="nl-NL" sz="2400" dirty="0"/>
              <a:t>传递</a:t>
            </a:r>
            <a:r>
              <a:rPr lang="zh-CN" altLang="en-US" sz="2400" dirty="0"/>
              <a:t>的“值”</a:t>
            </a:r>
            <a:endParaRPr lang="nl-NL" sz="2400" dirty="0"/>
          </a:p>
          <a:p>
            <a:r>
              <a:rPr lang="en-US" sz="2400" dirty="0" err="1"/>
              <a:t>env_ipc_from</a:t>
            </a:r>
            <a:r>
              <a:rPr lang="en-US" sz="2400" dirty="0"/>
              <a:t> </a:t>
            </a:r>
            <a:r>
              <a:rPr lang="zh-CN" altLang="en-US" sz="2400" dirty="0"/>
              <a:t>发送者的进程</a:t>
            </a:r>
            <a:r>
              <a:rPr lang="en-US" altLang="zh-CN" sz="2400" dirty="0"/>
              <a:t>ID</a:t>
            </a:r>
            <a:endParaRPr lang="en-US" sz="2400" dirty="0"/>
          </a:p>
          <a:p>
            <a:r>
              <a:rPr lang="nl-NL" sz="2400" dirty="0"/>
              <a:t>env_ipc_recving </a:t>
            </a:r>
            <a:r>
              <a:rPr lang="zh-CN" altLang="nl-NL" sz="2400" dirty="0"/>
              <a:t>自身</a:t>
            </a:r>
            <a:r>
              <a:rPr lang="zh-CN" altLang="en-US" sz="2400" dirty="0"/>
              <a:t>接收状态</a:t>
            </a:r>
            <a:endParaRPr lang="nl-NL" sz="2400" dirty="0"/>
          </a:p>
          <a:p>
            <a:r>
              <a:rPr lang="nl-NL" sz="2400" dirty="0"/>
              <a:t>env_ipc_dstva </a:t>
            </a:r>
            <a:r>
              <a:rPr lang="zh-CN" altLang="en-US" sz="2400" dirty="0"/>
              <a:t>页面映射地址</a:t>
            </a:r>
            <a:endParaRPr lang="nl-NL" sz="2400" dirty="0"/>
          </a:p>
          <a:p>
            <a:r>
              <a:rPr lang="nl-NL" sz="2400" dirty="0"/>
              <a:t>env_ipc_perm </a:t>
            </a:r>
            <a:r>
              <a:rPr lang="zh-CN" altLang="nl-NL" sz="2400" dirty="0"/>
              <a:t>页面</a:t>
            </a:r>
            <a:r>
              <a:rPr lang="zh-CN" altLang="en-US" sz="2400" dirty="0"/>
              <a:t>映射权限</a:t>
            </a:r>
            <a:br>
              <a:rPr lang="nl-NL" sz="2400" dirty="0"/>
            </a:br>
            <a:br>
              <a:rPr lang="en-US" sz="2400" dirty="0"/>
            </a:br>
            <a:endParaRPr lang="en-US" altLang="zh-CN" sz="24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AF6E2E2-2FB1-4D1E-AF95-5F2C0F6B7A56}"/>
              </a:ext>
            </a:extLst>
          </p:cNvPr>
          <p:cNvSpPr txBox="1">
            <a:spLocks/>
          </p:cNvSpPr>
          <p:nvPr/>
        </p:nvSpPr>
        <p:spPr>
          <a:xfrm>
            <a:off x="4892632" y="1437318"/>
            <a:ext cx="5181600" cy="43513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华文仿宋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华文仿宋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  <a:cs typeface="华文仿宋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cs typeface="华文仿宋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  <a:cs typeface="华文仿宋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400" kern="0" dirty="0"/>
              <a:t>IPC </a:t>
            </a:r>
            <a:r>
              <a:rPr lang="zh-CN" altLang="en-US" sz="2400" kern="0" dirty="0"/>
              <a:t>的核心系统调用</a:t>
            </a:r>
            <a:endParaRPr lang="en-US" altLang="zh-CN" sz="2400" kern="0" dirty="0"/>
          </a:p>
          <a:p>
            <a:r>
              <a:rPr lang="zh-CN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接收</a:t>
            </a:r>
            <a:r>
              <a:rPr lang="en-US" altLang="zh-CN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sys_ipc_recv</a:t>
            </a:r>
            <a:endParaRPr lang="en-US" altLang="zh-CN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发送</a:t>
            </a:r>
            <a:r>
              <a:rPr lang="en-US" altLang="zh-CN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sys_ipc_can_send</a:t>
            </a:r>
            <a:endParaRPr lang="en-US" sz="2400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ABACC-BDC9-482B-B3BF-ABE64B4C3F96}"/>
              </a:ext>
            </a:extLst>
          </p:cNvPr>
          <p:cNvSpPr txBox="1"/>
          <p:nvPr/>
        </p:nvSpPr>
        <p:spPr>
          <a:xfrm>
            <a:off x="830089" y="6086117"/>
            <a:ext cx="856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※</a:t>
            </a:r>
            <a:r>
              <a:rPr lang="zh-CN" altLang="en-US" sz="1400" dirty="0"/>
              <a:t>在</a:t>
            </a:r>
            <a:r>
              <a:rPr lang="en-US" altLang="zh-CN" sz="1400" dirty="0"/>
              <a:t>Lab4</a:t>
            </a:r>
            <a:r>
              <a:rPr lang="zh-CN" altLang="en-US" sz="1400" dirty="0"/>
              <a:t>的测试中，并不涉及页面的传递。但在</a:t>
            </a:r>
            <a:r>
              <a:rPr lang="en-US" altLang="zh-CN" sz="1400" dirty="0"/>
              <a:t>Lab5</a:t>
            </a:r>
            <a:r>
              <a:rPr lang="zh-CN" altLang="en-US" sz="1400" dirty="0"/>
              <a:t>的文件系统服务中依赖于正确的页面传递的</a:t>
            </a:r>
            <a:r>
              <a:rPr lang="en-US" altLang="zh-CN" sz="1400" dirty="0"/>
              <a:t>IPC</a:t>
            </a:r>
            <a:r>
              <a:rPr lang="zh-CN" altLang="en-US" sz="1400" dirty="0"/>
              <a:t>实现。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9356944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99BC-0C10-4B64-85FE-2CD5FAD2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进程间通讯 </a:t>
            </a:r>
            <a:r>
              <a:rPr lang="en-US" altLang="zh-CN" dirty="0"/>
              <a:t>IPC </a:t>
            </a:r>
            <a:r>
              <a:rPr lang="zh-CN" altLang="en-US" dirty="0"/>
              <a:t>续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FBF68-1AEF-4FBE-A6CC-68727CB09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761"/>
            <a:ext cx="9144000" cy="40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9907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E0D7-7520-448C-ACAD-BCB8901C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</a:t>
            </a:r>
            <a:r>
              <a:rPr lang="zh-CN" altLang="en-US" dirty="0"/>
              <a:t>的用户接口（</a:t>
            </a:r>
            <a:r>
              <a:rPr lang="en-US" dirty="0"/>
              <a:t>user/</a:t>
            </a:r>
            <a:r>
              <a:rPr lang="en-US" dirty="0" err="1"/>
              <a:t>ipc.c</a:t>
            </a:r>
            <a:r>
              <a:rPr 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55FD-5E3C-4B7E-ABE7-3AD57771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ipc_send</a:t>
            </a:r>
            <a:r>
              <a:rPr lang="en-US" dirty="0"/>
              <a:t>(</a:t>
            </a:r>
            <a:r>
              <a:rPr lang="en-US" dirty="0" err="1"/>
              <a:t>u_int</a:t>
            </a:r>
            <a:r>
              <a:rPr lang="en-US" dirty="0"/>
              <a:t> whom, </a:t>
            </a:r>
            <a:r>
              <a:rPr lang="en-US" dirty="0" err="1"/>
              <a:t>u_int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u_int</a:t>
            </a:r>
            <a:r>
              <a:rPr lang="en-US" dirty="0"/>
              <a:t> </a:t>
            </a:r>
            <a:r>
              <a:rPr lang="en-US" dirty="0" err="1"/>
              <a:t>srcva</a:t>
            </a:r>
            <a:r>
              <a:rPr lang="en-US" dirty="0"/>
              <a:t>, </a:t>
            </a:r>
            <a:r>
              <a:rPr lang="en-US" dirty="0" err="1"/>
              <a:t>u_int</a:t>
            </a:r>
            <a:r>
              <a:rPr lang="en-US" dirty="0"/>
              <a:t> perm) {</a:t>
            </a:r>
          </a:p>
          <a:p>
            <a:pPr marL="0" indent="0">
              <a:buNone/>
            </a:pPr>
            <a:r>
              <a:rPr lang="en-US" dirty="0"/>
              <a:t>    int r;</a:t>
            </a:r>
          </a:p>
          <a:p>
            <a:pPr marL="0" indent="0">
              <a:buNone/>
            </a:pPr>
            <a:r>
              <a:rPr lang="en-US" dirty="0"/>
              <a:t>    while ((r = </a:t>
            </a:r>
            <a:r>
              <a:rPr lang="en-US" dirty="0" err="1"/>
              <a:t>syscall_ipc_can_send</a:t>
            </a:r>
            <a:r>
              <a:rPr lang="en-US" dirty="0"/>
              <a:t>(whom,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srcva</a:t>
            </a:r>
            <a:r>
              <a:rPr lang="en-US" dirty="0"/>
              <a:t>, perm)) == -E_IPC_NOT_RECV)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syscall_yield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if (r == 0) {</a:t>
            </a:r>
          </a:p>
          <a:p>
            <a:pPr marL="0" indent="0">
              <a:buNone/>
            </a:pPr>
            <a:r>
              <a:rPr lang="en-US" dirty="0"/>
              <a:t>        return;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user_panic</a:t>
            </a:r>
            <a:r>
              <a:rPr lang="en-US" dirty="0"/>
              <a:t>("error in </a:t>
            </a:r>
            <a:r>
              <a:rPr lang="en-US" dirty="0" err="1"/>
              <a:t>ipc_send</a:t>
            </a:r>
            <a:r>
              <a:rPr lang="en-US" dirty="0"/>
              <a:t>: %d", r);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46889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DB75-4874-4137-B0BB-1EF00458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</a:t>
            </a:r>
            <a:r>
              <a:rPr lang="zh-CN" altLang="en-US" dirty="0"/>
              <a:t>的用户接口（</a:t>
            </a:r>
            <a:r>
              <a:rPr lang="en-US" dirty="0"/>
              <a:t>user/</a:t>
            </a:r>
            <a:r>
              <a:rPr lang="en-US" dirty="0" err="1"/>
              <a:t>ipc.c</a:t>
            </a:r>
            <a:r>
              <a:rPr 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81C7-2913-485D-94C9-AFFFEDD1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u_int</a:t>
            </a:r>
            <a:r>
              <a:rPr lang="en-US" dirty="0"/>
              <a:t> </a:t>
            </a:r>
            <a:r>
              <a:rPr lang="en-US" dirty="0" err="1"/>
              <a:t>ipc_recv</a:t>
            </a:r>
            <a:r>
              <a:rPr lang="en-US" dirty="0"/>
              <a:t>(</a:t>
            </a:r>
            <a:r>
              <a:rPr lang="en-US" dirty="0" err="1"/>
              <a:t>u_int</a:t>
            </a:r>
            <a:r>
              <a:rPr lang="en-US" dirty="0"/>
              <a:t> *whom, </a:t>
            </a:r>
            <a:r>
              <a:rPr lang="en-US" dirty="0" err="1"/>
              <a:t>u_int</a:t>
            </a:r>
            <a:r>
              <a:rPr lang="en-US" dirty="0"/>
              <a:t> </a:t>
            </a:r>
            <a:r>
              <a:rPr lang="en-US" dirty="0" err="1"/>
              <a:t>dstva</a:t>
            </a:r>
            <a:r>
              <a:rPr lang="en-US" dirty="0"/>
              <a:t>, </a:t>
            </a:r>
            <a:r>
              <a:rPr lang="en-US" dirty="0" err="1"/>
              <a:t>u_int</a:t>
            </a:r>
            <a:r>
              <a:rPr lang="en-US" dirty="0"/>
              <a:t> *perm)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syscall_ipc_recv</a:t>
            </a:r>
            <a:r>
              <a:rPr lang="en-US" dirty="0"/>
              <a:t>(</a:t>
            </a:r>
            <a:r>
              <a:rPr lang="en-US" dirty="0" err="1"/>
              <a:t>dstva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if (whom) {</a:t>
            </a:r>
          </a:p>
          <a:p>
            <a:pPr marL="0" indent="0">
              <a:buNone/>
            </a:pPr>
            <a:r>
              <a:rPr lang="en-US" dirty="0"/>
              <a:t>        *whom = env-&gt;</a:t>
            </a:r>
            <a:r>
              <a:rPr lang="en-US" dirty="0" err="1"/>
              <a:t>env_ipc_from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if (perm) {</a:t>
            </a:r>
          </a:p>
          <a:p>
            <a:pPr marL="0" indent="0">
              <a:buNone/>
            </a:pPr>
            <a:r>
              <a:rPr lang="en-US" dirty="0"/>
              <a:t>        *perm = env-&gt;</a:t>
            </a:r>
            <a:r>
              <a:rPr lang="en-US" dirty="0" err="1"/>
              <a:t>env_ipc_perm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env-&gt;</a:t>
            </a:r>
            <a:r>
              <a:rPr lang="en-US" dirty="0" err="1"/>
              <a:t>env_ipc_value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00779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BB1D-C480-4404-A466-54272198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232A-FCB1-4273-A20A-1B19AF46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/>
              <a:t>这是一个</a:t>
            </a:r>
            <a:r>
              <a:rPr lang="zh-CN" altLang="en-US" sz="2400" dirty="0">
                <a:latin typeface="+mj-ea"/>
              </a:rPr>
              <a:t>非原子的用户态</a:t>
            </a:r>
            <a:r>
              <a:rPr lang="zh-CN" altLang="en-US" dirty="0"/>
              <a:t>的 </a:t>
            </a:r>
            <a:r>
              <a:rPr lang="en-US" altLang="zh-CN" dirty="0"/>
              <a:t>fork </a:t>
            </a:r>
            <a:r>
              <a:rPr lang="zh-CN" altLang="en-US" dirty="0"/>
              <a:t>函数。所以主要工作是在 </a:t>
            </a:r>
            <a:r>
              <a:rPr lang="en-US" altLang="zh-CN" dirty="0"/>
              <a:t>user/</a:t>
            </a:r>
            <a:r>
              <a:rPr lang="en-US" altLang="zh-CN" dirty="0" err="1"/>
              <a:t>fork.c</a:t>
            </a:r>
            <a:r>
              <a:rPr lang="en-US" altLang="zh-CN" dirty="0"/>
              <a:t> </a:t>
            </a:r>
            <a:r>
              <a:rPr lang="zh-CN" altLang="en-US" dirty="0"/>
              <a:t>中完成；</a:t>
            </a:r>
            <a:endParaRPr lang="en-US" altLang="zh-CN" dirty="0"/>
          </a:p>
          <a:p>
            <a:r>
              <a:rPr lang="en-US" altLang="zh-CN" dirty="0"/>
              <a:t>Fork </a:t>
            </a:r>
            <a:r>
              <a:rPr lang="zh-CN" altLang="en-US" dirty="0"/>
              <a:t>核心的系统调用 </a:t>
            </a:r>
            <a:r>
              <a:rPr lang="en-US" altLang="zh-CN" dirty="0" err="1"/>
              <a:t>sys_env_alloc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633564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sz="3200" dirty="0"/>
              <a:t>实验概述</a:t>
            </a:r>
            <a:endParaRPr lang="en-US" altLang="zh-CN" sz="3200" dirty="0"/>
          </a:p>
          <a:p>
            <a:r>
              <a:rPr lang="zh-CN" altLang="en-US" sz="3200" dirty="0"/>
              <a:t>实验内容</a:t>
            </a:r>
            <a:endParaRPr lang="en-US" altLang="zh-CN" sz="3200" dirty="0"/>
          </a:p>
          <a:p>
            <a:pPr lvl="1"/>
            <a:r>
              <a:rPr lang="zh-CN" altLang="en-US" sz="3000" dirty="0"/>
              <a:t>完成系统调用的机制</a:t>
            </a:r>
            <a:endParaRPr lang="en-US" altLang="zh-CN" sz="3000" dirty="0"/>
          </a:p>
          <a:p>
            <a:pPr lvl="1"/>
            <a:r>
              <a:rPr lang="zh-CN" altLang="en-US" sz="3000" dirty="0"/>
              <a:t>完成几个基本系统调用</a:t>
            </a:r>
            <a:endParaRPr lang="en-US" altLang="zh-CN" sz="3000" dirty="0"/>
          </a:p>
          <a:p>
            <a:pPr lvl="1"/>
            <a:r>
              <a:rPr lang="zh-CN" altLang="en-US" sz="3000" dirty="0"/>
              <a:t>实现进程通讯需要的系统调用</a:t>
            </a:r>
            <a:endParaRPr lang="en-US" altLang="zh-CN" sz="3000" dirty="0"/>
          </a:p>
          <a:p>
            <a:pPr lvl="1"/>
            <a:r>
              <a:rPr lang="zh-CN" altLang="en-US" sz="3000" dirty="0"/>
              <a:t>实现</a:t>
            </a:r>
            <a:r>
              <a:rPr lang="en-US" altLang="zh-CN" sz="3000" dirty="0"/>
              <a:t>fork</a:t>
            </a:r>
            <a:r>
              <a:rPr lang="zh-CN" altLang="en-US" sz="3000" dirty="0"/>
              <a:t>函数和缺页中断的处理</a:t>
            </a:r>
            <a:endParaRPr lang="en-US" altLang="zh-CN" sz="3000" dirty="0"/>
          </a:p>
          <a:p>
            <a:r>
              <a:rPr lang="zh-CN" altLang="en-US" sz="3200" dirty="0"/>
              <a:t>测试结果</a:t>
            </a:r>
            <a:endParaRPr lang="en-US" altLang="zh-CN" sz="3200" dirty="0"/>
          </a:p>
          <a:p>
            <a:pPr lvl="1"/>
            <a:endParaRPr lang="en-US" altLang="zh-CN" sz="3000" dirty="0"/>
          </a:p>
          <a:p>
            <a:pPr lvl="1"/>
            <a:endParaRPr lang="en-US" altLang="zh-CN" sz="3000" dirty="0"/>
          </a:p>
          <a:p>
            <a:pPr lvl="1"/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3132683976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C634-A84B-442F-A495-5CB3E90E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写时复制 </a:t>
            </a:r>
            <a:r>
              <a:rPr lang="en-US" altLang="zh-CN" dirty="0"/>
              <a:t>&amp; </a:t>
            </a:r>
            <a:r>
              <a:rPr lang="zh-CN" altLang="en-US" dirty="0"/>
              <a:t>缺页中断处理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32F1-662E-4F34-86F2-B3912E1F3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/>
              <a:t>由内核捕获，交由用户进程自身去处理的缺页中断</a:t>
            </a:r>
          </a:p>
          <a:p>
            <a:r>
              <a:rPr lang="zh-CN" altLang="en-US" dirty="0"/>
              <a:t>需要父进程在 </a:t>
            </a:r>
            <a:r>
              <a:rPr lang="en-US" altLang="zh-CN" dirty="0"/>
              <a:t>fork </a:t>
            </a:r>
            <a:r>
              <a:rPr lang="zh-CN" altLang="en-US" dirty="0"/>
              <a:t>中的一系列准备工作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2621909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E848-DAB5-44EF-8F70-855DBAEB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课下测试结果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2474-7A64-4014-8ECE-B76257E8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/>
              <a:t>当你完成所有的</a:t>
            </a:r>
            <a:r>
              <a:rPr lang="en-US" altLang="zh-CN" dirty="0"/>
              <a:t>Lab4</a:t>
            </a:r>
            <a:r>
              <a:rPr lang="zh-CN" altLang="en-US" dirty="0"/>
              <a:t>的内容时，你才能使用我们提供的两个测试用的用户程序</a:t>
            </a:r>
            <a:r>
              <a:rPr lang="en-US" altLang="zh-CN" dirty="0" err="1"/>
              <a:t>fktest</a:t>
            </a:r>
            <a:r>
              <a:rPr lang="zh-CN" altLang="en-US" dirty="0"/>
              <a:t>（</a:t>
            </a:r>
            <a:r>
              <a:rPr lang="en-US" altLang="zh-CN" dirty="0"/>
              <a:t>fork</a:t>
            </a:r>
            <a:r>
              <a:rPr lang="zh-CN" altLang="en-US" dirty="0"/>
              <a:t>测试）、</a:t>
            </a:r>
            <a:r>
              <a:rPr lang="en-US" altLang="zh-CN" dirty="0" err="1"/>
              <a:t>pingpong</a:t>
            </a:r>
            <a:r>
              <a:rPr lang="zh-CN" altLang="en-US" dirty="0"/>
              <a:t>（</a:t>
            </a:r>
            <a:r>
              <a:rPr lang="en-US" altLang="zh-CN" dirty="0"/>
              <a:t>fork</a:t>
            </a:r>
            <a:r>
              <a:rPr lang="zh-CN" altLang="en-US" dirty="0"/>
              <a:t>以及</a:t>
            </a:r>
            <a:r>
              <a:rPr lang="en-US" altLang="zh-CN" dirty="0"/>
              <a:t>IPC</a:t>
            </a:r>
            <a:r>
              <a:rPr lang="zh-CN" altLang="en-US" dirty="0"/>
              <a:t>的测试）。</a:t>
            </a:r>
            <a:endParaRPr lang="en-US" altLang="zh-CN" dirty="0"/>
          </a:p>
          <a:p>
            <a:r>
              <a:rPr lang="en-US" altLang="zh-CN" dirty="0" err="1"/>
              <a:t>fktest</a:t>
            </a:r>
            <a:r>
              <a:rPr lang="zh-CN" altLang="en-US" dirty="0"/>
              <a:t>会连续</a:t>
            </a:r>
            <a:r>
              <a:rPr lang="en-US" altLang="zh-CN" dirty="0"/>
              <a:t>fork</a:t>
            </a:r>
            <a:r>
              <a:rPr lang="zh-CN" altLang="en-US" dirty="0"/>
              <a:t>两次，所以会一共产生</a:t>
            </a:r>
            <a:r>
              <a:rPr lang="en-US" altLang="zh-CN" dirty="0"/>
              <a:t>3</a:t>
            </a:r>
            <a:r>
              <a:rPr lang="zh-CN" altLang="en-US" dirty="0"/>
              <a:t>个进程。它们分别输出不同的文本。</a:t>
            </a:r>
            <a:endParaRPr lang="en-US" altLang="zh-CN" dirty="0"/>
          </a:p>
          <a:p>
            <a:r>
              <a:rPr lang="en-US" altLang="zh-CN" dirty="0" err="1"/>
              <a:t>pingpong</a:t>
            </a:r>
            <a:r>
              <a:rPr lang="zh-CN" altLang="en-US" dirty="0"/>
              <a:t>在进程</a:t>
            </a:r>
            <a:r>
              <a:rPr lang="en-US" altLang="zh-CN" dirty="0"/>
              <a:t>fork</a:t>
            </a:r>
            <a:r>
              <a:rPr lang="zh-CN" altLang="en-US" dirty="0"/>
              <a:t>之后互相发送数字，数字从递增到</a:t>
            </a:r>
            <a:r>
              <a:rPr lang="en-US" altLang="zh-CN" dirty="0"/>
              <a:t>10</a:t>
            </a:r>
            <a:r>
              <a:rPr lang="zh-CN" altLang="en-US" dirty="0"/>
              <a:t>结束。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26230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EBBC-FECE-4A7C-9539-3B00991F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课上测试范围说明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390C-E143-4476-A6B6-60E0348C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/>
              <a:t>第一次课上测试的范围是 </a:t>
            </a:r>
            <a:r>
              <a:rPr lang="zh-CN" altLang="en-US" sz="2400" dirty="0">
                <a:latin typeface="+mj-ea"/>
              </a:rPr>
              <a:t>系统调用和进程间通信</a:t>
            </a:r>
            <a:endParaRPr lang="en-US" altLang="zh-CN" sz="2400" dirty="0">
              <a:latin typeface="+mj-ea"/>
            </a:endParaRPr>
          </a:p>
          <a:p>
            <a:r>
              <a:rPr lang="zh-CN" altLang="en-US" dirty="0"/>
              <a:t>第一次课上测试的前提是课下部分成绩 </a:t>
            </a:r>
            <a:r>
              <a:rPr lang="en-US" altLang="zh-CN" u="sng" dirty="0">
                <a:solidFill>
                  <a:srgbClr val="FF0000"/>
                </a:solidFill>
              </a:rPr>
              <a:t>&gt;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40 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课下分发的代码并没有能够在这一阶段能够直接运行的用户程序，请自行通过可能的手段（如编写测试用的用户程序）进行测试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829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8C56-E522-4B3F-9DA5-BA9B9E89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实验概述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8E9B-2B4E-4C61-A2AF-01DB490D4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/>
              <a:t>掌握</a:t>
            </a:r>
            <a:r>
              <a:rPr lang="zh-CN" altLang="en-US" sz="2400" dirty="0">
                <a:latin typeface="+mj-ea"/>
              </a:rPr>
              <a:t>系统调用</a:t>
            </a:r>
            <a:r>
              <a:rPr lang="zh-CN" altLang="en-US" dirty="0"/>
              <a:t>的概念及流程</a:t>
            </a:r>
          </a:p>
          <a:p>
            <a:r>
              <a:rPr lang="zh-CN" altLang="en-US" dirty="0"/>
              <a:t>实现</a:t>
            </a:r>
            <a:r>
              <a:rPr lang="zh-CN" altLang="en-US" sz="2400" dirty="0">
                <a:latin typeface="+mj-ea"/>
              </a:rPr>
              <a:t>进程间通讯</a:t>
            </a:r>
            <a:r>
              <a:rPr lang="zh-CN" altLang="en-US" dirty="0"/>
              <a:t>机制</a:t>
            </a:r>
          </a:p>
          <a:p>
            <a:r>
              <a:rPr lang="zh-CN" altLang="en-US" dirty="0"/>
              <a:t>实现 </a:t>
            </a:r>
            <a:r>
              <a:rPr lang="en-US" altLang="zh-CN" sz="2400" dirty="0"/>
              <a:t>fork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</a:p>
          <a:p>
            <a:r>
              <a:rPr lang="zh-CN" altLang="en-US" dirty="0"/>
              <a:t>掌握</a:t>
            </a:r>
            <a:r>
              <a:rPr lang="zh-CN" altLang="en-US" sz="2400" dirty="0">
                <a:latin typeface="+mj-ea"/>
              </a:rPr>
              <a:t>缺页中断</a:t>
            </a:r>
            <a:r>
              <a:rPr lang="zh-CN" altLang="en-US" dirty="0"/>
              <a:t>的处理流程</a:t>
            </a:r>
          </a:p>
        </p:txBody>
      </p:sp>
    </p:spTree>
    <p:extLst>
      <p:ext uri="{BB962C8B-B14F-4D97-AF65-F5344CB8AC3E}">
        <p14:creationId xmlns:p14="http://schemas.microsoft.com/office/powerpoint/2010/main" val="125869243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9E02-67A0-4780-ABDF-D3BC332C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zh-CN" altLang="en-US" dirty="0"/>
              <a:t>系统调用的机制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74E1-A8F1-4148-ABF8-42FE97972B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altLang="zh-CN" dirty="0"/>
              <a:t>MIPS</a:t>
            </a:r>
            <a:r>
              <a:rPr lang="zh-CN" altLang="en-US" dirty="0"/>
              <a:t>的异常模型</a:t>
            </a:r>
            <a:endParaRPr lang="en-US" altLang="zh-CN" dirty="0"/>
          </a:p>
          <a:p>
            <a:r>
              <a:rPr lang="zh-CN" altLang="en-US" dirty="0"/>
              <a:t>从用户态到内核态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（陷入异常）</a:t>
            </a:r>
            <a:endParaRPr lang="en-US" altLang="zh-CN" dirty="0"/>
          </a:p>
          <a:p>
            <a:r>
              <a:rPr lang="zh-CN" altLang="en-US" dirty="0"/>
              <a:t>从内核态回到用户态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（恢复现场）</a:t>
            </a:r>
            <a:endParaRPr lang="en-US" altLang="zh-C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B369A5-1626-4099-970F-41B9620DACEF}"/>
              </a:ext>
            </a:extLst>
          </p:cNvPr>
          <p:cNvGrpSpPr/>
          <p:nvPr/>
        </p:nvGrpSpPr>
        <p:grpSpPr>
          <a:xfrm>
            <a:off x="4745373" y="1437763"/>
            <a:ext cx="4008933" cy="4618908"/>
            <a:chOff x="4420908" y="3023313"/>
            <a:chExt cx="3833253" cy="441649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3EE3D60-5BD9-4507-96A7-8B37835914BA}"/>
                </a:ext>
              </a:extLst>
            </p:cNvPr>
            <p:cNvCxnSpPr/>
            <p:nvPr/>
          </p:nvCxnSpPr>
          <p:spPr>
            <a:xfrm>
              <a:off x="4420908" y="3429873"/>
              <a:ext cx="0" cy="40099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AB41E2E-2F2E-4879-9189-D75DD3659F6A}"/>
                </a:ext>
              </a:extLst>
            </p:cNvPr>
            <p:cNvCxnSpPr>
              <a:cxnSpLocks/>
            </p:cNvCxnSpPr>
            <p:nvPr/>
          </p:nvCxnSpPr>
          <p:spPr>
            <a:xfrm>
              <a:off x="6947393" y="4362450"/>
              <a:ext cx="0" cy="1828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41269A-0D25-445D-940B-207AC9DB42B6}"/>
                </a:ext>
              </a:extLst>
            </p:cNvPr>
            <p:cNvSpPr txBox="1"/>
            <p:nvPr/>
          </p:nvSpPr>
          <p:spPr>
            <a:xfrm>
              <a:off x="4420908" y="3023313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/>
                <a:t>User Program</a:t>
              </a:r>
              <a:endParaRPr lang="en-US" sz="1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DEA930-AFC3-4C8B-9C2E-21D817551420}"/>
                </a:ext>
              </a:extLst>
            </p:cNvPr>
            <p:cNvSpPr txBox="1"/>
            <p:nvPr/>
          </p:nvSpPr>
          <p:spPr>
            <a:xfrm>
              <a:off x="6947393" y="388038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/>
                <a:t>Kernel</a:t>
              </a:r>
              <a:endParaRPr lang="en-US" sz="18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123ECA2-B160-448F-80A6-FC5E0234872D}"/>
                </a:ext>
              </a:extLst>
            </p:cNvPr>
            <p:cNvCxnSpPr/>
            <p:nvPr/>
          </p:nvCxnSpPr>
          <p:spPr>
            <a:xfrm flipV="1">
              <a:off x="4420908" y="4362450"/>
              <a:ext cx="2526485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9489F66-3D4E-423B-BEBC-72DE0E2502AA}"/>
                </a:ext>
              </a:extLst>
            </p:cNvPr>
            <p:cNvCxnSpPr/>
            <p:nvPr/>
          </p:nvCxnSpPr>
          <p:spPr>
            <a:xfrm flipH="1" flipV="1">
              <a:off x="4420908" y="5333919"/>
              <a:ext cx="2526485" cy="857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F86752-5963-47AF-8C6B-F3AEA0370034}"/>
                </a:ext>
              </a:extLst>
            </p:cNvPr>
            <p:cNvSpPr txBox="1"/>
            <p:nvPr/>
          </p:nvSpPr>
          <p:spPr>
            <a:xfrm rot="20357686">
              <a:off x="5117195" y="448067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/>
                <a:t>syscall</a:t>
              </a:r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07939C-F316-4825-98C1-9111F37E11B6}"/>
                </a:ext>
              </a:extLst>
            </p:cNvPr>
            <p:cNvSpPr txBox="1"/>
            <p:nvPr/>
          </p:nvSpPr>
          <p:spPr>
            <a:xfrm rot="1077824">
              <a:off x="5258257" y="5645965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/>
                <a:t>eret</a:t>
              </a:r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FB260B-5F1F-4152-9038-BD9E1A51D125}"/>
                </a:ext>
              </a:extLst>
            </p:cNvPr>
            <p:cNvSpPr txBox="1"/>
            <p:nvPr/>
          </p:nvSpPr>
          <p:spPr>
            <a:xfrm>
              <a:off x="6947393" y="5099282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System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86852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8E932A-B545-49A1-8D4F-3F8011D65933}"/>
              </a:ext>
            </a:extLst>
          </p:cNvPr>
          <p:cNvSpPr/>
          <p:nvPr/>
        </p:nvSpPr>
        <p:spPr bwMode="auto">
          <a:xfrm>
            <a:off x="100208" y="2981195"/>
            <a:ext cx="8765980" cy="27385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18E77C-84AA-4162-AE8D-BED8731F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writef</a:t>
            </a:r>
            <a:r>
              <a:rPr lang="en-US" dirty="0"/>
              <a:t> </a:t>
            </a:r>
            <a:r>
              <a:rPr lang="zh-CN" altLang="en-US" dirty="0"/>
              <a:t>的调用树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6B4B6-0D4F-41E5-9E08-9C0EBD6B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user/</a:t>
            </a:r>
            <a:r>
              <a:rPr lang="en-US" altLang="zh-CN" sz="2800" dirty="0" err="1"/>
              <a:t>printf.c</a:t>
            </a:r>
            <a:r>
              <a:rPr lang="en-US" altLang="zh-CN" sz="2800" dirty="0"/>
              <a:t> : void </a:t>
            </a:r>
            <a:r>
              <a:rPr lang="en-US" altLang="zh-CN" sz="2800" dirty="0" err="1"/>
              <a:t>writef</a:t>
            </a:r>
            <a:r>
              <a:rPr lang="en-US" altLang="zh-CN" sz="2800" dirty="0"/>
              <a:t>(char *</a:t>
            </a:r>
            <a:r>
              <a:rPr lang="en-US" altLang="zh-CN" sz="2800" dirty="0" err="1"/>
              <a:t>fmt</a:t>
            </a:r>
            <a:r>
              <a:rPr lang="en-US" altLang="zh-CN" sz="2800" dirty="0"/>
              <a:t>, ...)</a:t>
            </a:r>
          </a:p>
          <a:p>
            <a:r>
              <a:rPr lang="en-US" sz="2800" dirty="0"/>
              <a:t>user/</a:t>
            </a:r>
            <a:r>
              <a:rPr lang="en-US" sz="2800" dirty="0" err="1"/>
              <a:t>print.c</a:t>
            </a:r>
            <a:r>
              <a:rPr lang="en-US" sz="2800" dirty="0"/>
              <a:t> : void </a:t>
            </a:r>
            <a:r>
              <a:rPr lang="en-US" sz="2800" dirty="0" err="1"/>
              <a:t>user_lp_Print</a:t>
            </a:r>
            <a:r>
              <a:rPr lang="en-US" sz="2800" dirty="0"/>
              <a:t>(……)</a:t>
            </a:r>
          </a:p>
          <a:p>
            <a:r>
              <a:rPr lang="en-US" sz="2800" dirty="0"/>
              <a:t>user/</a:t>
            </a:r>
            <a:r>
              <a:rPr lang="en-US" sz="2800" dirty="0" err="1"/>
              <a:t>printf.c</a:t>
            </a:r>
            <a:r>
              <a:rPr lang="en-US" sz="2800" dirty="0"/>
              <a:t> : void </a:t>
            </a:r>
            <a:r>
              <a:rPr lang="en-US" sz="2800" dirty="0" err="1"/>
              <a:t>user_myoutput</a:t>
            </a:r>
            <a:r>
              <a:rPr lang="en-US" sz="2800" dirty="0"/>
              <a:t>(void *</a:t>
            </a:r>
            <a:r>
              <a:rPr lang="en-US" sz="2800" dirty="0" err="1"/>
              <a:t>arg</a:t>
            </a:r>
            <a:r>
              <a:rPr lang="en-US" sz="2800" dirty="0"/>
              <a:t>, const char *s, int l)</a:t>
            </a:r>
          </a:p>
          <a:p>
            <a:r>
              <a:rPr lang="en-US" sz="2800" dirty="0"/>
              <a:t>user/</a:t>
            </a:r>
            <a:r>
              <a:rPr lang="en-US" sz="2800" dirty="0" err="1"/>
              <a:t>syscall_lib.c</a:t>
            </a:r>
            <a:r>
              <a:rPr lang="en-US" sz="2800" dirty="0"/>
              <a:t> : void </a:t>
            </a:r>
            <a:r>
              <a:rPr lang="en-US" sz="2800" dirty="0" err="1"/>
              <a:t>syscall_putchar</a:t>
            </a:r>
            <a:r>
              <a:rPr lang="en-US" sz="2800" dirty="0"/>
              <a:t>(char </a:t>
            </a:r>
            <a:r>
              <a:rPr lang="en-US" sz="2800" dirty="0" err="1"/>
              <a:t>ch</a:t>
            </a:r>
            <a:r>
              <a:rPr lang="en-US" sz="2800" dirty="0"/>
              <a:t>)</a:t>
            </a:r>
          </a:p>
          <a:p>
            <a:r>
              <a:rPr lang="en-US" sz="2800" dirty="0"/>
              <a:t>user/</a:t>
            </a:r>
            <a:r>
              <a:rPr lang="en-US" sz="2800" dirty="0" err="1"/>
              <a:t>syscall_wrap.S</a:t>
            </a:r>
            <a:r>
              <a:rPr lang="en-US" sz="2800" dirty="0"/>
              <a:t> : </a:t>
            </a:r>
            <a:r>
              <a:rPr lang="en-US" sz="2800" dirty="0" err="1">
                <a:solidFill>
                  <a:srgbClr val="FF0000"/>
                </a:solidFill>
              </a:rPr>
              <a:t>msyscall</a:t>
            </a:r>
            <a:endParaRPr lang="en-US" sz="2800" dirty="0"/>
          </a:p>
          <a:p>
            <a:r>
              <a:rPr lang="en-US" sz="2800" dirty="0"/>
              <a:t>lib/</a:t>
            </a:r>
            <a:r>
              <a:rPr lang="en-US" sz="2800" dirty="0" err="1"/>
              <a:t>syscall.S</a:t>
            </a:r>
            <a:r>
              <a:rPr lang="en-US" sz="2800" dirty="0"/>
              <a:t> : </a:t>
            </a:r>
            <a:r>
              <a:rPr lang="en-US" sz="2800" dirty="0" err="1"/>
              <a:t>handle_sys</a:t>
            </a:r>
            <a:endParaRPr lang="en-US" sz="2800" dirty="0"/>
          </a:p>
          <a:p>
            <a:r>
              <a:rPr lang="en-US" sz="2800" dirty="0"/>
              <a:t>lib/</a:t>
            </a:r>
            <a:r>
              <a:rPr lang="en-US" sz="2800" dirty="0" err="1"/>
              <a:t>syscall_all.c</a:t>
            </a:r>
            <a:r>
              <a:rPr lang="en-US" sz="2800" dirty="0"/>
              <a:t> : void </a:t>
            </a:r>
            <a:r>
              <a:rPr lang="en-US" sz="2800" dirty="0" err="1"/>
              <a:t>sys_putchar</a:t>
            </a:r>
            <a:r>
              <a:rPr lang="en-US" sz="2800" dirty="0"/>
              <a:t>(int </a:t>
            </a:r>
            <a:r>
              <a:rPr lang="en-US" sz="2800" dirty="0" err="1"/>
              <a:t>sysno</a:t>
            </a:r>
            <a:r>
              <a:rPr lang="en-US" sz="2800" dirty="0"/>
              <a:t>, int c, int a2, int a3, int a4, int a5)</a:t>
            </a:r>
          </a:p>
          <a:p>
            <a:r>
              <a:rPr lang="en-US" sz="2800" dirty="0"/>
              <a:t>drivers/</a:t>
            </a:r>
            <a:r>
              <a:rPr lang="en-US" sz="2800" dirty="0" err="1"/>
              <a:t>gxconsole</a:t>
            </a:r>
            <a:r>
              <a:rPr lang="en-US" sz="2800" dirty="0"/>
              <a:t>/</a:t>
            </a:r>
            <a:r>
              <a:rPr lang="en-US" sz="2800" dirty="0" err="1"/>
              <a:t>console.c</a:t>
            </a:r>
            <a:r>
              <a:rPr lang="en-US" sz="2800" dirty="0"/>
              <a:t> : void </a:t>
            </a:r>
            <a:r>
              <a:rPr lang="en-US" sz="2800" dirty="0" err="1"/>
              <a:t>printcharc</a:t>
            </a:r>
            <a:r>
              <a:rPr lang="en-US" sz="2800" dirty="0"/>
              <a:t>(char </a:t>
            </a:r>
            <a:r>
              <a:rPr lang="en-US" sz="2800" dirty="0" err="1"/>
              <a:t>ch</a:t>
            </a:r>
            <a:r>
              <a:rPr lang="en-US" sz="2800" dirty="0"/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4ABE45-7049-4D87-B5FA-4241C32FE7E0}"/>
              </a:ext>
            </a:extLst>
          </p:cNvPr>
          <p:cNvCxnSpPr/>
          <p:nvPr/>
        </p:nvCxnSpPr>
        <p:spPr bwMode="auto">
          <a:xfrm>
            <a:off x="228600" y="4171167"/>
            <a:ext cx="8394700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A694B7-4ADC-4675-9C80-D733D29E82CE}"/>
              </a:ext>
            </a:extLst>
          </p:cNvPr>
          <p:cNvSpPr txBox="1"/>
          <p:nvPr/>
        </p:nvSpPr>
        <p:spPr>
          <a:xfrm>
            <a:off x="7250839" y="3523206"/>
            <a:ext cx="2564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lt"/>
              </a:rPr>
              <a:t>用户态</a:t>
            </a:r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73237-819F-4341-8C3E-C6248ED390FC}"/>
              </a:ext>
            </a:extLst>
          </p:cNvPr>
          <p:cNvSpPr txBox="1"/>
          <p:nvPr/>
        </p:nvSpPr>
        <p:spPr>
          <a:xfrm>
            <a:off x="7250839" y="4171167"/>
            <a:ext cx="2564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lt"/>
              </a:rPr>
              <a:t>内核态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9981519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A8FA-070A-4708-97B3-1207ED87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系统调用的核心文件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0A7E3C-3644-4D90-966F-B60146469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995819" y="1537526"/>
            <a:ext cx="5181600" cy="4351338"/>
          </a:xfrm>
        </p:spPr>
        <p:txBody>
          <a:bodyPr anchor="ctr"/>
          <a:lstStyle/>
          <a:p>
            <a:pPr marL="0" indent="0" algn="r">
              <a:buNone/>
            </a:pPr>
            <a:r>
              <a:rPr lang="en-US" dirty="0"/>
              <a:t>user/</a:t>
            </a:r>
            <a:r>
              <a:rPr lang="en-US" dirty="0" err="1"/>
              <a:t>syscall_lib.c</a:t>
            </a:r>
            <a:endParaRPr lang="en-US" dirty="0"/>
          </a:p>
          <a:p>
            <a:pPr marL="0" indent="0" algn="r">
              <a:buNone/>
            </a:pPr>
            <a:r>
              <a:rPr lang="en-US" dirty="0"/>
              <a:t>user/</a:t>
            </a:r>
            <a:r>
              <a:rPr lang="en-US" dirty="0" err="1"/>
              <a:t>syscall_wrap.S</a:t>
            </a:r>
            <a:endParaRPr lang="en-US" dirty="0"/>
          </a:p>
          <a:p>
            <a:pPr marL="0" indent="0" algn="r">
              <a:buNone/>
            </a:pPr>
            <a:r>
              <a:rPr lang="en-US" dirty="0"/>
              <a:t>lib/</a:t>
            </a:r>
            <a:r>
              <a:rPr lang="en-US" dirty="0" err="1"/>
              <a:t>syscall.S</a:t>
            </a:r>
            <a:r>
              <a:rPr lang="en-US" dirty="0"/>
              <a:t> </a:t>
            </a:r>
          </a:p>
          <a:p>
            <a:pPr marL="0" indent="0" algn="r">
              <a:buNone/>
            </a:pPr>
            <a:r>
              <a:rPr lang="en-US" dirty="0"/>
              <a:t>lib/</a:t>
            </a:r>
            <a:r>
              <a:rPr lang="en-US" dirty="0" err="1"/>
              <a:t>syscall_all.c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BA76AA-5E61-41EB-97F0-DE3A59C0EFE8}"/>
              </a:ext>
            </a:extLst>
          </p:cNvPr>
          <p:cNvSpPr txBox="1">
            <a:spLocks/>
          </p:cNvSpPr>
          <p:nvPr/>
        </p:nvSpPr>
        <p:spPr>
          <a:xfrm>
            <a:off x="4338181" y="1537526"/>
            <a:ext cx="5181600" cy="4351338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华文仿宋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华文仿宋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  <a:cs typeface="华文仿宋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cs typeface="华文仿宋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  <a:cs typeface="华文仿宋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用户态的系统调用接口</a:t>
            </a:r>
            <a:endParaRPr lang="en-US" altLang="zh-CN" kern="0"/>
          </a:p>
          <a:p>
            <a:r>
              <a:rPr lang="zh-CN" altLang="en-US" kern="0"/>
              <a:t>执行特权指令</a:t>
            </a:r>
            <a:r>
              <a:rPr lang="en-US" altLang="zh-CN" kern="0"/>
              <a:t>syscall</a:t>
            </a:r>
            <a:r>
              <a:rPr lang="zh-CN" altLang="en-US" kern="0"/>
              <a:t>的汇编</a:t>
            </a:r>
            <a:endParaRPr lang="en-US" altLang="zh-CN" kern="0"/>
          </a:p>
          <a:p>
            <a:r>
              <a:rPr lang="zh-CN" altLang="en-US" kern="0"/>
              <a:t>内核的系统调用中断入口</a:t>
            </a:r>
            <a:endParaRPr lang="en-US" altLang="zh-CN" kern="0"/>
          </a:p>
          <a:p>
            <a:r>
              <a:rPr lang="zh-CN" altLang="en-US" kern="0"/>
              <a:t>具体的系统调用的实现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53558496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1617-05B3-41FC-A4F1-ECB32CD7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用户态的系统调用接口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F93E60-1DBA-492E-89C8-ED513625CF1B}"/>
              </a:ext>
            </a:extLst>
          </p:cNvPr>
          <p:cNvSpPr/>
          <p:nvPr/>
        </p:nvSpPr>
        <p:spPr>
          <a:xfrm>
            <a:off x="2550598" y="2115174"/>
            <a:ext cx="1929468" cy="4026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2AAF9F6-38DC-4A5D-9C63-3438D93B2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616" y="15625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syscall_putchar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msyscall</a:t>
            </a:r>
            <a:r>
              <a:rPr lang="en-US" dirty="0"/>
              <a:t>(</a:t>
            </a:r>
            <a:r>
              <a:rPr lang="en-US" dirty="0" err="1"/>
              <a:t>SYS_putchar</a:t>
            </a:r>
            <a:r>
              <a:rPr lang="en-US" dirty="0"/>
              <a:t>, (int)</a:t>
            </a:r>
            <a:r>
              <a:rPr lang="en-US" dirty="0" err="1"/>
              <a:t>ch</a:t>
            </a:r>
            <a:r>
              <a:rPr lang="en-US" dirty="0"/>
              <a:t>, 0, 0, 0, 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31BDF76-EC29-4177-A3AD-A5AA58BA7819}"/>
              </a:ext>
            </a:extLst>
          </p:cNvPr>
          <p:cNvSpPr/>
          <p:nvPr/>
        </p:nvSpPr>
        <p:spPr>
          <a:xfrm>
            <a:off x="3469192" y="2517846"/>
            <a:ext cx="92279" cy="1828800"/>
          </a:xfrm>
          <a:prstGeom prst="downArrow">
            <a:avLst>
              <a:gd name="adj1" fmla="val 14103"/>
              <a:gd name="adj2" fmla="val 5769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8EF4B-F63B-413B-A50D-837EAAC9C6C8}"/>
              </a:ext>
            </a:extLst>
          </p:cNvPr>
          <p:cNvSpPr txBox="1"/>
          <p:nvPr/>
        </p:nvSpPr>
        <p:spPr>
          <a:xfrm>
            <a:off x="2762560" y="4490685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系统调用号</a:t>
            </a:r>
            <a:endParaRPr lang="en-US" altLang="zh-CN" sz="1600" dirty="0"/>
          </a:p>
          <a:p>
            <a:pPr algn="ctr"/>
            <a:r>
              <a:rPr lang="en-US" sz="1600" dirty="0"/>
              <a:t>include/</a:t>
            </a:r>
            <a:r>
              <a:rPr lang="en-US" sz="1600" dirty="0" err="1"/>
              <a:t>unistd.h</a:t>
            </a:r>
            <a:endParaRPr lang="en-US" sz="16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8D91217-A6AD-4E61-9E60-D10B01C3D7E4}"/>
              </a:ext>
            </a:extLst>
          </p:cNvPr>
          <p:cNvSpPr/>
          <p:nvPr/>
        </p:nvSpPr>
        <p:spPr>
          <a:xfrm>
            <a:off x="1784403" y="2517846"/>
            <a:ext cx="92279" cy="1828800"/>
          </a:xfrm>
          <a:prstGeom prst="downArrow">
            <a:avLst>
              <a:gd name="adj1" fmla="val 14103"/>
              <a:gd name="adj2" fmla="val 5769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CC02254-1356-45CD-B94D-152CAE04DD14}"/>
              </a:ext>
            </a:extLst>
          </p:cNvPr>
          <p:cNvSpPr/>
          <p:nvPr/>
        </p:nvSpPr>
        <p:spPr>
          <a:xfrm>
            <a:off x="5153981" y="2532527"/>
            <a:ext cx="92279" cy="1828800"/>
          </a:xfrm>
          <a:prstGeom prst="downArrow">
            <a:avLst>
              <a:gd name="adj1" fmla="val 14103"/>
              <a:gd name="adj2" fmla="val 5769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3823F-E3AC-41BC-BA49-BCC42D3C1F09}"/>
              </a:ext>
            </a:extLst>
          </p:cNvPr>
          <p:cNvSpPr txBox="1"/>
          <p:nvPr/>
        </p:nvSpPr>
        <p:spPr>
          <a:xfrm>
            <a:off x="918270" y="4490685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汇编函数</a:t>
            </a:r>
            <a:endParaRPr lang="en-US" altLang="zh-CN" sz="1600" dirty="0"/>
          </a:p>
          <a:p>
            <a:pPr algn="ctr"/>
            <a:r>
              <a:rPr lang="en-US" sz="1600" dirty="0"/>
              <a:t>user/</a:t>
            </a:r>
            <a:r>
              <a:rPr lang="en-US" sz="1600" dirty="0" err="1"/>
              <a:t>syscall_wrap.S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3C57B-F3F4-4917-AC7B-F0E2911AC263}"/>
              </a:ext>
            </a:extLst>
          </p:cNvPr>
          <p:cNvSpPr txBox="1"/>
          <p:nvPr/>
        </p:nvSpPr>
        <p:spPr>
          <a:xfrm>
            <a:off x="4876954" y="4490685"/>
            <a:ext cx="3596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参数，补齐成 </a:t>
            </a:r>
            <a:r>
              <a:rPr lang="en-US" altLang="zh-CN" sz="1600" dirty="0"/>
              <a:t>6 </a:t>
            </a:r>
            <a:r>
              <a:rPr lang="zh-CN" altLang="en-US" sz="1600" dirty="0"/>
              <a:t>个参数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5184007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03-7D3F-4765-85F6-95430777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执行特权指令</a:t>
            </a:r>
            <a:r>
              <a:rPr lang="en-US" altLang="zh-CN" dirty="0" err="1"/>
              <a:t>syscall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CE44-7D8D-4BE8-BA5F-66A310C37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LEAF(</a:t>
            </a:r>
            <a:r>
              <a:rPr lang="en-US" dirty="0" err="1"/>
              <a:t>msyscall</a:t>
            </a:r>
            <a:r>
              <a:rPr lang="en-US" dirty="0"/>
              <a:t>)</a:t>
            </a:r>
          </a:p>
          <a:p>
            <a:r>
              <a:rPr lang="en-US" dirty="0"/>
              <a:t>    // TODO: execute a `</a:t>
            </a:r>
            <a:r>
              <a:rPr lang="en-US" dirty="0" err="1"/>
              <a:t>syscall</a:t>
            </a:r>
            <a:r>
              <a:rPr lang="en-US" dirty="0"/>
              <a:t>` instruction and return from </a:t>
            </a:r>
            <a:r>
              <a:rPr lang="en-US" dirty="0" err="1"/>
              <a:t>msyscall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END(</a:t>
            </a:r>
            <a:r>
              <a:rPr lang="en-US" dirty="0" err="1"/>
              <a:t>msyscall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72599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FAEC-7307-4FB7-82A4-6638497B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</a:t>
            </a:r>
            <a:r>
              <a:rPr lang="zh-CN" altLang="en-US" dirty="0"/>
              <a:t>调用规范</a:t>
            </a:r>
            <a:r>
              <a:rPr lang="en-US" altLang="zh-CN" dirty="0"/>
              <a:t>(</a:t>
            </a:r>
            <a:r>
              <a:rPr lang="en-US" dirty="0"/>
              <a:t>ABI)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608483-B448-41C8-8623-762491EEB117}"/>
              </a:ext>
            </a:extLst>
          </p:cNvPr>
          <p:cNvSpPr txBox="1"/>
          <p:nvPr/>
        </p:nvSpPr>
        <p:spPr>
          <a:xfrm>
            <a:off x="3508868" y="5949820"/>
            <a:ext cx="563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※MIPS ABI</a:t>
            </a:r>
            <a:r>
              <a:rPr lang="zh-CN" altLang="en-US" sz="2000" dirty="0"/>
              <a:t>规定寄存器传参不需要复制到堆栈内</a:t>
            </a:r>
            <a:endParaRPr lang="en-US" sz="20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328D075-1D76-46D8-A0A3-C9A3A73F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-80777"/>
            <a:ext cx="8120576" cy="62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95185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35097</TotalTime>
  <Words>1105</Words>
  <Application>Microsoft Office PowerPoint</Application>
  <PresentationFormat>全屏显示(4:3)</PresentationFormat>
  <Paragraphs>153</Paragraphs>
  <Slides>22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华文仿宋</vt:lpstr>
      <vt:lpstr>华文行楷</vt:lpstr>
      <vt:lpstr>华文中宋</vt:lpstr>
      <vt:lpstr>Consolas</vt:lpstr>
      <vt:lpstr>Courier New</vt:lpstr>
      <vt:lpstr>Times New Roman</vt:lpstr>
      <vt:lpstr>Wingdings</vt:lpstr>
      <vt:lpstr>Grid</vt:lpstr>
      <vt:lpstr>BMP 图像</vt:lpstr>
      <vt:lpstr>操作系统实验  lab4  系统调用和fork</vt:lpstr>
      <vt:lpstr>内容提要</vt:lpstr>
      <vt:lpstr>实验概述</vt:lpstr>
      <vt:lpstr>实验内容——系统调用的机制</vt:lpstr>
      <vt:lpstr>writef 的调用树</vt:lpstr>
      <vt:lpstr>系统调用的核心文件</vt:lpstr>
      <vt:lpstr>用户态的系统调用接口</vt:lpstr>
      <vt:lpstr>执行特权指令syscall</vt:lpstr>
      <vt:lpstr>MIPS调用规范(ABI)</vt:lpstr>
      <vt:lpstr>MIPS调用规范(ABI) 续</vt:lpstr>
      <vt:lpstr>内核的系统调用中断入口</vt:lpstr>
      <vt:lpstr>handle_sys 函数</vt:lpstr>
      <vt:lpstr>handle_sys 函数</vt:lpstr>
      <vt:lpstr>具体的系统调用的实现</vt:lpstr>
      <vt:lpstr>进程间通讯 IPC</vt:lpstr>
      <vt:lpstr>进程间通讯 IPC 续</vt:lpstr>
      <vt:lpstr>IPC 的用户接口（user/ipc.c）</vt:lpstr>
      <vt:lpstr>IPC 的用户接口（user/ipc.c）</vt:lpstr>
      <vt:lpstr>Fork</vt:lpstr>
      <vt:lpstr>写时复制 &amp; 缺页中断处理</vt:lpstr>
      <vt:lpstr>课下测试结果</vt:lpstr>
      <vt:lpstr>课上测试范围说明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863课题“网络环境的系统软件核心技术 及运行平台”成果汇报</dc:title>
  <dc:creator>Ma Dian Fu</dc:creator>
  <cp:lastModifiedBy>yixuan qiao</cp:lastModifiedBy>
  <cp:revision>3032</cp:revision>
  <dcterms:created xsi:type="dcterms:W3CDTF">2004-03-10T10:42:25Z</dcterms:created>
  <dcterms:modified xsi:type="dcterms:W3CDTF">2019-04-20T13:05:49Z</dcterms:modified>
</cp:coreProperties>
</file>