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5" r:id="rId3"/>
    <p:sldId id="259" r:id="rId4"/>
    <p:sldId id="266" r:id="rId5"/>
    <p:sldId id="281" r:id="rId6"/>
    <p:sldId id="292" r:id="rId7"/>
    <p:sldId id="294" r:id="rId8"/>
    <p:sldId id="267" r:id="rId9"/>
    <p:sldId id="268" r:id="rId10"/>
    <p:sldId id="293" r:id="rId11"/>
    <p:sldId id="26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49" autoAdjust="0"/>
    <p:restoredTop sz="94660"/>
  </p:normalViewPr>
  <p:slideViewPr>
    <p:cSldViewPr snapToGrid="0" showGuides="1">
      <p:cViewPr varScale="1">
        <p:scale>
          <a:sx n="104" d="100"/>
          <a:sy n="104" d="100"/>
        </p:scale>
        <p:origin x="240" y="1416"/>
      </p:cViewPr>
      <p:guideLst>
        <p:guide orient="horz" pos="216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DB2DCA-9D90-4123-BB06-178955217CA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6178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929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3398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1">
              <a:rPr lang="zh-CN" altLang="en-US" smtClean="0"/>
              <a:t>2019/5/7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1">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8001" y="746990"/>
            <a:ext cx="10353575" cy="2387600"/>
          </a:xfrm>
        </p:spPr>
        <p:txBody>
          <a:bodyPr/>
          <a:lstStyle/>
          <a:p>
            <a:r>
              <a:rPr lang="en-US" altLang="zh-CN" dirty="0"/>
              <a:t>Lab4-2-exam</a:t>
            </a:r>
            <a:r>
              <a:rPr lang="zh-CN" altLang="en-US" dirty="0"/>
              <a:t> </a:t>
            </a:r>
            <a:r>
              <a:rPr lang="en-US" altLang="zh-CN" dirty="0"/>
              <a:t>Offline</a:t>
            </a:r>
            <a:endParaRPr lang="zh-CN" altLang="en-US" dirty="0"/>
          </a:p>
        </p:txBody>
      </p:sp>
      <p:sp>
        <p:nvSpPr>
          <p:cNvPr id="3" name="副标题 2"/>
          <p:cNvSpPr>
            <a:spLocks noGrp="1"/>
          </p:cNvSpPr>
          <p:nvPr>
            <p:ph type="subTitle" idx="1"/>
          </p:nvPr>
        </p:nvSpPr>
        <p:spPr>
          <a:xfrm>
            <a:off x="1524000" y="3881163"/>
            <a:ext cx="9144000" cy="1655762"/>
          </a:xfrm>
        </p:spPr>
        <p:txBody>
          <a:bodyPr/>
          <a:lstStyle/>
          <a:p>
            <a:r>
              <a:rPr lang="zh-CN" altLang="en-US" dirty="0">
                <a:latin typeface="微软雅黑 Light" panose="020B0502040204020203" charset="-122"/>
                <a:ea typeface="微软雅黑 Light" panose="020B0502040204020203" charset="-122"/>
              </a:rPr>
              <a:t>宋晓曦 乔艺璇</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50"/>
            <a:ext cx="10515600" cy="1325563"/>
          </a:xfrm>
        </p:spPr>
        <p:txBody>
          <a:bodyPr>
            <a:normAutofit/>
          </a:bodyPr>
          <a:lstStyle/>
          <a:p>
            <a:r>
              <a:rPr lang="zh-CN" altLang="en-US" sz="4000" dirty="0"/>
              <a:t>这是一则广告</a:t>
            </a:r>
          </a:p>
        </p:txBody>
      </p:sp>
      <p:sp>
        <p:nvSpPr>
          <p:cNvPr id="11" name="内容占位符 2">
            <a:extLst>
              <a:ext uri="{FF2B5EF4-FFF2-40B4-BE49-F238E27FC236}">
                <a16:creationId xmlns:a16="http://schemas.microsoft.com/office/drawing/2014/main" id="{1330E5B5-123C-574F-BCAD-2430BF5BC348}"/>
              </a:ext>
            </a:extLst>
          </p:cNvPr>
          <p:cNvSpPr>
            <a:spLocks noGrp="1"/>
          </p:cNvSpPr>
          <p:nvPr/>
        </p:nvSpPr>
        <p:spPr>
          <a:xfrm>
            <a:off x="838200" y="2273131"/>
            <a:ext cx="10515600" cy="2311738"/>
          </a:xfrm>
          <a:prstGeom prst="rect">
            <a:avLst/>
          </a:prstGeom>
        </p:spPr>
        <p:txBody>
          <a:bodyPr vert="horz" lIns="91440" tIns="45720" rIns="91440" bIns="45720" rtlCol="0">
            <a:normAutofit/>
          </a:bodyPr>
          <a:lstStyle/>
          <a:p>
            <a:pPr indent="711200">
              <a:lnSpc>
                <a:spcPct val="90000"/>
              </a:lnSpc>
              <a:spcBef>
                <a:spcPts val="1000"/>
              </a:spcBef>
              <a:spcAft>
                <a:spcPts val="0"/>
              </a:spcAft>
            </a:pPr>
            <a:r>
              <a:rPr lang="zh-CN"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通过了此题，同学们应该对与进程、线程与地址空间的概念与机制已经有了进一步的思考与认知。当然，此题中的“线程”只是引入了部分线程的特点，并结合任务量进行了简化。</a:t>
            </a:r>
            <a:endParaRPr lang="en-US" sz="1200" dirty="0">
              <a:effectLst/>
              <a:latin typeface="SimSun" panose="02010600030101010101" pitchFamily="2" charset="-122"/>
              <a:ea typeface="SimSun" panose="02010600030101010101" pitchFamily="2" charset="-122"/>
              <a:cs typeface="Times New Roman" panose="02020603050405020304" pitchFamily="18" charset="0"/>
            </a:endParaRPr>
          </a:p>
          <a:p>
            <a:pPr indent="711200">
              <a:lnSpc>
                <a:spcPct val="90000"/>
              </a:lnSpc>
              <a:spcBef>
                <a:spcPts val="1000"/>
              </a:spcBef>
              <a:spcAft>
                <a:spcPts val="0"/>
              </a:spcAft>
            </a:pPr>
            <a:r>
              <a:rPr lang="zh-CN"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如果想进一步完善线程与同步机制，欢迎同学们选择</a:t>
            </a:r>
            <a:r>
              <a:rPr lang="en-US"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lab4</a:t>
            </a:r>
            <a:r>
              <a:rPr lang="zh-CN"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挑战性任务</a:t>
            </a:r>
            <a:r>
              <a:rPr lang="en-US"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a:t>
            </a:r>
            <a:r>
              <a:rPr lang="zh-CN" sz="2800" kern="1200" dirty="0">
                <a:solidFill>
                  <a:srgbClr val="000000"/>
                </a:solidFill>
                <a:effectLst/>
                <a:latin typeface="SimSun" panose="02010600030101010101" pitchFamily="2" charset="-122"/>
                <a:ea typeface="SimSun" panose="02010600030101010101" pitchFamily="2" charset="-122"/>
                <a:cs typeface="Times New Roman" panose="02020603050405020304" pitchFamily="18" charset="0"/>
              </a:rPr>
              <a:t>线程与信号量。</a:t>
            </a:r>
            <a:endParaRPr lang="en-US" sz="1200" dirty="0">
              <a:effectLst/>
              <a:latin typeface="SimSun" panose="02010600030101010101" pitchFamily="2" charset="-122"/>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4545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703" y="2396055"/>
            <a:ext cx="10515600" cy="1325563"/>
          </a:xfrm>
        </p:spPr>
        <p:txBody>
          <a:bodyPr/>
          <a:lstStyle/>
          <a:p>
            <a:pPr algn="ctr"/>
            <a:r>
              <a:rPr lang="en-US" altLang="zh-CN" dirty="0">
                <a:latin typeface="微软雅黑 Light" panose="020B0502040204020203" charset="-122"/>
                <a:ea typeface="微软雅黑 Light" panose="020B0502040204020203" charset="-122"/>
              </a:rPr>
              <a:t>Good Luck</a:t>
            </a:r>
            <a:r>
              <a:rPr lang="zh-CN" altLang="en-US" dirty="0">
                <a:latin typeface="微软雅黑 Light" panose="020B0502040204020203" charset="-122"/>
                <a:ea typeface="微软雅黑 Light" panose="020B0502040204020203"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C5F882-A8F0-3143-9EF2-F8527CF63041}"/>
              </a:ext>
            </a:extLst>
          </p:cNvPr>
          <p:cNvSpPr>
            <a:spLocks noGrp="1"/>
          </p:cNvSpPr>
          <p:nvPr>
            <p:ph idx="1"/>
          </p:nvPr>
        </p:nvSpPr>
        <p:spPr/>
        <p:txBody>
          <a:bodyPr/>
          <a:lstStyle/>
          <a:p>
            <a:r>
              <a:rPr lang="en-US" altLang="zh-CN" dirty="0"/>
              <a:t>Offline</a:t>
            </a:r>
            <a:r>
              <a:rPr lang="zh-CN" altLang="en-US"/>
              <a:t>测试的远程</a:t>
            </a:r>
            <a:r>
              <a:rPr lang="zh-CN" altLang="en-US" dirty="0"/>
              <a:t>分支名为</a:t>
            </a:r>
            <a:r>
              <a:rPr lang="en-US" altLang="zh-CN" dirty="0">
                <a:solidFill>
                  <a:srgbClr val="FF0000"/>
                </a:solidFill>
              </a:rPr>
              <a:t>lab4-2-exam-offline</a:t>
            </a:r>
          </a:p>
          <a:p>
            <a:r>
              <a:rPr lang="zh-CN" altLang="en-US" dirty="0"/>
              <a:t>本次</a:t>
            </a:r>
            <a:r>
              <a:rPr lang="en-US" altLang="zh-CN" dirty="0"/>
              <a:t>Offline</a:t>
            </a:r>
            <a:r>
              <a:rPr lang="zh-CN" altLang="en-US" dirty="0"/>
              <a:t>的测试点并未发生变化，但是</a:t>
            </a:r>
            <a:r>
              <a:rPr lang="zh-CN" altLang="en-US" dirty="0">
                <a:solidFill>
                  <a:srgbClr val="FF0000"/>
                </a:solidFill>
              </a:rPr>
              <a:t>加强了部分测试点的测试内容</a:t>
            </a:r>
            <a:r>
              <a:rPr lang="zh-CN" altLang="en-US" dirty="0"/>
              <a:t>。课上测试时的测试用例会使部分功能没完全实现的代码通过测试点。</a:t>
            </a:r>
            <a:endParaRPr lang="en-US" altLang="zh-CN" dirty="0"/>
          </a:p>
          <a:p>
            <a:r>
              <a:rPr lang="zh-CN" altLang="en-US" dirty="0"/>
              <a:t>提醒有些质疑</a:t>
            </a:r>
            <a:r>
              <a:rPr lang="en-US" altLang="zh-CN" dirty="0"/>
              <a:t>IPC</a:t>
            </a:r>
            <a:r>
              <a:rPr lang="zh-CN" altLang="en-US" dirty="0"/>
              <a:t>机制与题目要求冲突的同学，请正确合理的理解与使用内核的</a:t>
            </a:r>
            <a:r>
              <a:rPr lang="en-US" altLang="zh-CN" dirty="0" err="1"/>
              <a:t>pageout</a:t>
            </a:r>
            <a:r>
              <a:rPr lang="zh-CN" altLang="en-US" dirty="0"/>
              <a:t>机制。</a:t>
            </a:r>
            <a:endParaRPr lang="en-US" altLang="zh-CN" dirty="0"/>
          </a:p>
        </p:txBody>
      </p:sp>
      <p:sp>
        <p:nvSpPr>
          <p:cNvPr id="7" name="标题 1">
            <a:extLst>
              <a:ext uri="{FF2B5EF4-FFF2-40B4-BE49-F238E27FC236}">
                <a16:creationId xmlns:a16="http://schemas.microsoft.com/office/drawing/2014/main" id="{1AC8D2E0-E642-2C43-A9AD-3C33DAD7533E}"/>
              </a:ext>
            </a:extLst>
          </p:cNvPr>
          <p:cNvSpPr>
            <a:spLocks noGrp="1"/>
          </p:cNvSpPr>
          <p:nvPr>
            <p:ph type="title"/>
          </p:nvPr>
        </p:nvSpPr>
        <p:spPr/>
        <p:txBody>
          <a:bodyPr>
            <a:normAutofit/>
          </a:bodyPr>
          <a:lstStyle/>
          <a:p>
            <a:r>
              <a:rPr lang="en-US" altLang="zh-CN" sz="4000" dirty="0"/>
              <a:t>Lab4-2-exam-offline</a:t>
            </a:r>
            <a:r>
              <a:rPr lang="zh-CN" altLang="en-US" sz="4000" dirty="0"/>
              <a:t>测试说明</a:t>
            </a:r>
            <a:endParaRPr lang="en-US" altLang="zh-CN" sz="4000" dirty="0"/>
          </a:p>
        </p:txBody>
      </p:sp>
    </p:spTree>
    <p:extLst>
      <p:ext uri="{BB962C8B-B14F-4D97-AF65-F5344CB8AC3E}">
        <p14:creationId xmlns:p14="http://schemas.microsoft.com/office/powerpoint/2010/main" val="2684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77375"/>
            <a:ext cx="10515600" cy="1325563"/>
          </a:xfrm>
        </p:spPr>
        <p:txBody>
          <a:bodyPr>
            <a:normAutofit/>
          </a:bodyPr>
          <a:lstStyle/>
          <a:p>
            <a:r>
              <a:rPr lang="en-US" altLang="zh-CN" sz="4000" dirty="0"/>
              <a:t>Step 1: </a:t>
            </a:r>
            <a:r>
              <a:rPr lang="zh-CN" altLang="en-US" sz="4000" dirty="0"/>
              <a:t>创建 </a:t>
            </a:r>
            <a:r>
              <a:rPr lang="en-US" altLang="zh-CN" sz="4000" dirty="0"/>
              <a:t>lab4-2-exam </a:t>
            </a:r>
            <a:r>
              <a:rPr lang="zh-CN" altLang="en-US" sz="4000" dirty="0"/>
              <a:t>分支</a:t>
            </a:r>
          </a:p>
        </p:txBody>
      </p:sp>
      <p:sp>
        <p:nvSpPr>
          <p:cNvPr id="3" name="内容占位符 2"/>
          <p:cNvSpPr>
            <a:spLocks noGrp="1"/>
          </p:cNvSpPr>
          <p:nvPr>
            <p:ph idx="1"/>
          </p:nvPr>
        </p:nvSpPr>
        <p:spPr>
          <a:xfrm>
            <a:off x="838200" y="2258750"/>
            <a:ext cx="10515600" cy="4351338"/>
          </a:xfrm>
        </p:spPr>
        <p:txBody>
          <a:bodyPr/>
          <a:lstStyle/>
          <a:p>
            <a:r>
              <a:rPr lang="en-US" altLang="zh-CN" dirty="0"/>
              <a:t>cd ~/</a:t>
            </a:r>
            <a:r>
              <a:rPr lang="zh-CN" altLang="en-US" dirty="0"/>
              <a:t>学号</a:t>
            </a:r>
            <a:r>
              <a:rPr lang="en-US" altLang="zh-CN" dirty="0"/>
              <a:t>-lab/</a:t>
            </a:r>
          </a:p>
          <a:p>
            <a:r>
              <a:rPr lang="en-US" altLang="zh-CN" dirty="0"/>
              <a:t>git checkout lab4</a:t>
            </a:r>
          </a:p>
          <a:p>
            <a:r>
              <a:rPr lang="en-US" altLang="zh-CN" dirty="0" err="1"/>
              <a:t>git</a:t>
            </a:r>
            <a:r>
              <a:rPr lang="zh-CN" altLang="en-US" dirty="0"/>
              <a:t> </a:t>
            </a:r>
            <a:r>
              <a:rPr lang="en-US" altLang="zh-CN" dirty="0"/>
              <a:t>checkout –b lab4-2-exam</a:t>
            </a:r>
            <a:r>
              <a:rPr lang="en-US" altLang="zh-CN" dirty="0">
                <a:solidFill>
                  <a:srgbClr val="FF0000"/>
                </a:solidFill>
              </a:rPr>
              <a:t>-offline</a:t>
            </a:r>
          </a:p>
          <a:p>
            <a:endParaRPr lang="en-US" altLang="zh-CN" dirty="0"/>
          </a:p>
          <a:p>
            <a:r>
              <a:rPr lang="zh-CN" altLang="en-US" dirty="0"/>
              <a:t>提交前可能需要</a:t>
            </a:r>
            <a:endParaRPr lang="en-US" altLang="zh-CN" dirty="0"/>
          </a:p>
          <a:p>
            <a:r>
              <a:rPr lang="en-US" altLang="zh-CN" dirty="0"/>
              <a:t>git </a:t>
            </a:r>
            <a:r>
              <a:rPr lang="en-US" altLang="zh-CN" dirty="0" err="1"/>
              <a:t>rm</a:t>
            </a:r>
            <a:r>
              <a:rPr lang="en-US" altLang="zh-CN" dirty="0"/>
              <a:t> </a:t>
            </a:r>
            <a:r>
              <a:rPr lang="en-US" altLang="zh-CN" dirty="0" err="1"/>
              <a:t>gxemul</a:t>
            </a:r>
            <a:r>
              <a:rPr lang="en-US" altLang="zh-CN" dirty="0"/>
              <a:t>/</a:t>
            </a:r>
            <a:r>
              <a:rPr lang="en-US" altLang="zh-CN" dirty="0" err="1"/>
              <a:t>fs.out</a:t>
            </a:r>
            <a:endParaRPr lang="en-US" altLang="zh-CN" dirty="0"/>
          </a:p>
          <a:p>
            <a:r>
              <a:rPr lang="en-US" altLang="zh-CN" dirty="0"/>
              <a:t>git </a:t>
            </a:r>
            <a:r>
              <a:rPr lang="en-US" altLang="zh-CN" dirty="0" err="1"/>
              <a:t>rm</a:t>
            </a:r>
            <a:r>
              <a:rPr lang="en-US" altLang="zh-CN" dirty="0"/>
              <a:t> </a:t>
            </a:r>
            <a:r>
              <a:rPr lang="en-US" altLang="zh-CN" dirty="0" err="1"/>
              <a:t>gxemul</a:t>
            </a:r>
            <a:r>
              <a:rPr lang="en-US" altLang="zh-CN" dirty="0"/>
              <a:t>/fs_.</a:t>
            </a:r>
            <a:r>
              <a:rPr lang="en-US" altLang="zh-CN" dirty="0" err="1"/>
              <a:t>img</a:t>
            </a:r>
            <a:r>
              <a:rPr lang="en-US" altLang="zh-CN" dirty="0"/>
              <a:t>_</a:t>
            </a:r>
          </a:p>
          <a:p>
            <a:r>
              <a:rPr lang="en-US" altLang="zh-CN" dirty="0"/>
              <a:t>git </a:t>
            </a:r>
            <a:r>
              <a:rPr lang="en-US" altLang="zh-CN" dirty="0" err="1"/>
              <a:t>rm</a:t>
            </a:r>
            <a:r>
              <a:rPr lang="en-US" altLang="zh-CN" dirty="0"/>
              <a:t> </a:t>
            </a:r>
            <a:r>
              <a:rPr lang="en-US" altLang="zh-CN" dirty="0" err="1"/>
              <a:t>gxemul</a:t>
            </a:r>
            <a:r>
              <a:rPr lang="en-US" altLang="zh-CN" dirty="0"/>
              <a:t>/fs2.img</a:t>
            </a:r>
          </a:p>
          <a:p>
            <a:pPr marL="0" indent="0">
              <a:buNone/>
            </a:pPr>
            <a:endParaRPr lang="en-US" altLang="zh-CN" dirty="0"/>
          </a:p>
        </p:txBody>
      </p:sp>
      <p:sp>
        <p:nvSpPr>
          <p:cNvPr id="7" name="矩形 6"/>
          <p:cNvSpPr/>
          <p:nvPr/>
        </p:nvSpPr>
        <p:spPr>
          <a:xfrm>
            <a:off x="662806" y="375187"/>
            <a:ext cx="6223178" cy="830997"/>
          </a:xfrm>
          <a:prstGeom prst="rect">
            <a:avLst/>
          </a:prstGeom>
        </p:spPr>
        <p:txBody>
          <a:bodyPr wrap="none">
            <a:spAutoFit/>
          </a:bodyPr>
          <a:lstStyle/>
          <a:p>
            <a:r>
              <a:rPr lang="en-US" altLang="zh-CN" sz="4800" dirty="0">
                <a:solidFill>
                  <a:prstClr val="black"/>
                </a:solidFill>
                <a:latin typeface="等线 Light" panose="02010600030101010101" charset="-122"/>
                <a:ea typeface="等线 Light" panose="02010600030101010101" charset="-122"/>
                <a:cs typeface="+mj-cs"/>
              </a:rPr>
              <a:t>lab4-2-exam </a:t>
            </a:r>
            <a:r>
              <a:rPr lang="zh-CN" altLang="en-US" sz="4800" dirty="0">
                <a:solidFill>
                  <a:prstClr val="black"/>
                </a:solidFill>
                <a:latin typeface="等线 Light" panose="02010600030101010101" charset="-122"/>
                <a:ea typeface="等线 Light" panose="02010600030101010101" charset="-122"/>
                <a:cs typeface="+mj-cs"/>
              </a:rPr>
              <a:t>操作说明</a:t>
            </a: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C5F882-A8F0-3143-9EF2-F8527CF63041}"/>
              </a:ext>
            </a:extLst>
          </p:cNvPr>
          <p:cNvSpPr>
            <a:spLocks noGrp="1"/>
          </p:cNvSpPr>
          <p:nvPr>
            <p:ph idx="1"/>
          </p:nvPr>
        </p:nvSpPr>
        <p:spPr/>
        <p:txBody>
          <a:bodyPr/>
          <a:lstStyle/>
          <a:p>
            <a:pPr marL="0" indent="0">
              <a:buNone/>
            </a:pPr>
            <a:r>
              <a:rPr lang="zh-CN" altLang="en-US" dirty="0"/>
              <a:t>背景</a:t>
            </a:r>
            <a:endParaRPr lang="en-US" altLang="zh-CN" dirty="0"/>
          </a:p>
          <a:p>
            <a:r>
              <a:rPr lang="zh-CN" altLang="en-US" dirty="0"/>
              <a:t>线程是操作系统调度的最小单元。相比于进程，子线程创建后，虽然独立于父线程执行，但共享地址空间。在我们的小操作系统内部，只含有进程这一种抽象。类比</a:t>
            </a:r>
            <a:r>
              <a:rPr lang="en-US" altLang="zh-CN" dirty="0"/>
              <a:t>fork</a:t>
            </a:r>
            <a:r>
              <a:rPr lang="zh-CN" altLang="en-US" dirty="0"/>
              <a:t>的实现，我们可以实现一个函数</a:t>
            </a:r>
            <a:r>
              <a:rPr lang="en-US" altLang="zh-CN" dirty="0" err="1"/>
              <a:t>tfork</a:t>
            </a:r>
            <a:r>
              <a:rPr lang="zh-CN" altLang="en-US" dirty="0"/>
              <a:t>（</a:t>
            </a:r>
            <a:r>
              <a:rPr lang="en-US" altLang="zh-CN" dirty="0"/>
              <a:t>thread</a:t>
            </a:r>
            <a:r>
              <a:rPr lang="zh-CN" altLang="en-US" dirty="0"/>
              <a:t> </a:t>
            </a:r>
            <a:r>
              <a:rPr lang="en-US" altLang="zh-CN" dirty="0"/>
              <a:t>fork</a:t>
            </a:r>
            <a:r>
              <a:rPr lang="zh-CN" altLang="en-US" dirty="0"/>
              <a:t>） ，使其在用户态创建共享地址空间且能独立运行的进程模拟“线程”。</a:t>
            </a:r>
            <a:endParaRPr lang="en-US" dirty="0"/>
          </a:p>
        </p:txBody>
      </p:sp>
      <p:sp>
        <p:nvSpPr>
          <p:cNvPr id="7" name="标题 1">
            <a:extLst>
              <a:ext uri="{FF2B5EF4-FFF2-40B4-BE49-F238E27FC236}">
                <a16:creationId xmlns:a16="http://schemas.microsoft.com/office/drawing/2014/main" id="{1AC8D2E0-E642-2C43-A9AD-3C33DAD7533E}"/>
              </a:ext>
            </a:extLst>
          </p:cNvPr>
          <p:cNvSpPr>
            <a:spLocks noGrp="1"/>
          </p:cNvSpPr>
          <p:nvPr>
            <p:ph type="title"/>
          </p:nvPr>
        </p:nvSpPr>
        <p:spPr/>
        <p:txBody>
          <a:bodyPr>
            <a:normAutofit/>
          </a:bodyPr>
          <a:lstStyle/>
          <a:p>
            <a:r>
              <a:rPr lang="en-US" altLang="zh-CN" sz="4000" dirty="0"/>
              <a:t>Step 2: </a:t>
            </a:r>
            <a:r>
              <a:rPr lang="zh-CN" altLang="en-US" sz="4000" dirty="0"/>
              <a:t> </a:t>
            </a:r>
            <a:r>
              <a:rPr lang="en-US" altLang="zh-CN" sz="4000" dirty="0"/>
              <a:t>lab4-2-exam</a:t>
            </a:r>
            <a:r>
              <a:rPr lang="zh-CN" altLang="en-US" sz="4000" dirty="0"/>
              <a:t>课上基础测试</a:t>
            </a:r>
            <a:endParaRPr lang="en-US" altLang="zh-CN"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3: lab4-2-exam</a:t>
            </a:r>
          </a:p>
        </p:txBody>
      </p:sp>
      <p:sp>
        <p:nvSpPr>
          <p:cNvPr id="6" name="内容占位符 5"/>
          <p:cNvSpPr>
            <a:spLocks noGrp="1"/>
          </p:cNvSpPr>
          <p:nvPr>
            <p:ph idx="1"/>
          </p:nvPr>
        </p:nvSpPr>
        <p:spPr>
          <a:xfrm>
            <a:off x="838200" y="1538605"/>
            <a:ext cx="10754995" cy="4852467"/>
          </a:xfrm>
        </p:spPr>
        <p:txBody>
          <a:bodyPr>
            <a:normAutofit/>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题目要求（第一部分）：</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在</a:t>
            </a:r>
            <a:r>
              <a:rPr lang="en-US" altLang="zh-CN" sz="1800" dirty="0">
                <a:latin typeface="宋体" panose="02010600030101010101" pitchFamily="2" charset="-122"/>
                <a:ea typeface="宋体" panose="02010600030101010101" pitchFamily="2" charset="-122"/>
                <a:cs typeface="宋体" panose="02010600030101010101" pitchFamily="2" charset="-122"/>
              </a:rPr>
              <a:t>user/</a:t>
            </a:r>
            <a:r>
              <a:rPr lang="en-US" altLang="zh-CN" sz="1800" dirty="0" err="1">
                <a:latin typeface="宋体" panose="02010600030101010101" pitchFamily="2" charset="-122"/>
                <a:ea typeface="宋体" panose="02010600030101010101" pitchFamily="2" charset="-122"/>
                <a:cs typeface="宋体" panose="02010600030101010101" pitchFamily="2" charset="-122"/>
              </a:rPr>
              <a:t>fork.c</a:t>
            </a:r>
            <a:r>
              <a:rPr lang="zh-CN" altLang="en-US" sz="1800" dirty="0">
                <a:latin typeface="宋体" panose="02010600030101010101" pitchFamily="2" charset="-122"/>
                <a:ea typeface="宋体" panose="02010600030101010101" pitchFamily="2" charset="-122"/>
                <a:cs typeface="宋体" panose="02010600030101010101" pitchFamily="2" charset="-122"/>
              </a:rPr>
              <a:t>中实现</a:t>
            </a:r>
            <a:r>
              <a:rPr lang="en-US" altLang="zh-CN" sz="1800" dirty="0" err="1">
                <a:latin typeface="宋体" panose="02010600030101010101" pitchFamily="2" charset="-122"/>
                <a:ea typeface="宋体" panose="02010600030101010101" pitchFamily="2" charset="-122"/>
                <a:cs typeface="宋体" panose="02010600030101010101" pitchFamily="2" charset="-122"/>
              </a:rPr>
              <a:t>tfork</a:t>
            </a:r>
            <a:r>
              <a:rPr lang="zh-CN" altLang="en-US" sz="1800" dirty="0">
                <a:latin typeface="宋体" panose="02010600030101010101" pitchFamily="2" charset="-122"/>
                <a:ea typeface="宋体" panose="02010600030101010101" pitchFamily="2" charset="-122"/>
                <a:cs typeface="宋体" panose="02010600030101010101" pitchFamily="2" charset="-122"/>
              </a:rPr>
              <a:t>，函数原型如下：</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marL="0" indent="0" algn="ctr">
              <a:buNone/>
            </a:pPr>
            <a:r>
              <a:rPr lang="en-US" altLang="zh-CN" sz="1800" dirty="0" err="1">
                <a:latin typeface="宋体" panose="02010600030101010101" pitchFamily="2" charset="-122"/>
                <a:cs typeface="宋体" panose="02010600030101010101" pitchFamily="2" charset="-122"/>
              </a:rPr>
              <a:t>int</a:t>
            </a:r>
            <a:r>
              <a:rPr lang="zh-CN" altLang="en-US" sz="1800" dirty="0">
                <a:latin typeface="宋体" panose="02010600030101010101" pitchFamily="2" charset="-122"/>
                <a:cs typeface="宋体" panose="02010600030101010101" pitchFamily="2" charset="-122"/>
              </a:rPr>
              <a:t> </a:t>
            </a:r>
            <a:r>
              <a:rPr lang="en-US" altLang="zh-CN" sz="1800" dirty="0" err="1">
                <a:latin typeface="宋体" panose="02010600030101010101" pitchFamily="2" charset="-122"/>
                <a:cs typeface="宋体" panose="02010600030101010101" pitchFamily="2" charset="-122"/>
              </a:rPr>
              <a:t>tfork</a:t>
            </a:r>
            <a:r>
              <a:rPr lang="en-US" altLang="zh-CN" sz="1800" dirty="0">
                <a:latin typeface="宋体" panose="02010600030101010101" pitchFamily="2" charset="-122"/>
                <a:cs typeface="宋体" panose="02010600030101010101" pitchFamily="2" charset="-122"/>
              </a:rPr>
              <a:t>(void)</a:t>
            </a:r>
          </a:p>
          <a:p>
            <a:pPr marL="0" indent="0">
              <a:buNone/>
            </a:pPr>
            <a:r>
              <a:rPr lang="zh-CN" altLang="en-US" sz="1800" dirty="0">
                <a:latin typeface="宋体" panose="02010600030101010101" pitchFamily="2" charset="-122"/>
                <a:ea typeface="宋体" panose="02010600030101010101" pitchFamily="2" charset="-122"/>
                <a:cs typeface="宋体" panose="02010600030101010101" pitchFamily="2" charset="-122"/>
              </a:rPr>
              <a:t>  返回值含义（同</a:t>
            </a:r>
            <a:r>
              <a:rPr lang="en-US" altLang="zh-CN" sz="1800" dirty="0">
                <a:latin typeface="宋体" panose="02010600030101010101" pitchFamily="2" charset="-122"/>
                <a:ea typeface="宋体" panose="02010600030101010101" pitchFamily="2" charset="-122"/>
                <a:cs typeface="宋体" panose="02010600030101010101" pitchFamily="2" charset="-122"/>
              </a:rPr>
              <a:t>fork</a:t>
            </a:r>
            <a:r>
              <a:rPr lang="zh-CN" altLang="en-US" sz="1800" dirty="0">
                <a:latin typeface="宋体" panose="02010600030101010101" pitchFamily="2" charset="-122"/>
                <a:ea typeface="宋体" panose="02010600030101010101" pitchFamily="2" charset="-122"/>
                <a:cs typeface="宋体" panose="02010600030101010101" pitchFamily="2" charset="-122"/>
              </a:rPr>
              <a:t>）：</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cs typeface="宋体" panose="02010600030101010101" pitchFamily="2" charset="-122"/>
              </a:rPr>
              <a:t>&gt; 0</a:t>
            </a:r>
            <a:r>
              <a:rPr lang="zh-CN" altLang="en-US" sz="1400" dirty="0">
                <a:latin typeface="宋体" panose="02010600030101010101" pitchFamily="2" charset="-122"/>
                <a:ea typeface="宋体" panose="02010600030101010101" pitchFamily="2" charset="-122"/>
                <a:cs typeface="宋体" panose="02010600030101010101" pitchFamily="2" charset="-122"/>
              </a:rPr>
              <a:t>，返回值是子“线程”的</a:t>
            </a:r>
            <a:r>
              <a:rPr lang="en-US" altLang="zh-CN" sz="1400" dirty="0" err="1">
                <a:latin typeface="宋体" panose="02010600030101010101" pitchFamily="2" charset="-122"/>
                <a:ea typeface="宋体" panose="02010600030101010101" pitchFamily="2" charset="-122"/>
                <a:cs typeface="宋体" panose="02010600030101010101" pitchFamily="2" charset="-122"/>
              </a:rPr>
              <a:t>pid</a:t>
            </a:r>
            <a:r>
              <a:rPr lang="zh-CN" altLang="en-US" sz="1400" dirty="0">
                <a:latin typeface="宋体" panose="02010600030101010101" pitchFamily="2" charset="-122"/>
                <a:ea typeface="宋体" panose="02010600030101010101" pitchFamily="2" charset="-122"/>
                <a:cs typeface="宋体" panose="02010600030101010101" pitchFamily="2" charset="-122"/>
              </a:rPr>
              <a:t>，当前执行上下文是父“线程”</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 </a:t>
            </a:r>
            <a:r>
              <a:rPr lang="en-US" altLang="zh-CN" sz="1400" dirty="0">
                <a:latin typeface="宋体" panose="02010600030101010101" pitchFamily="2" charset="-122"/>
                <a:ea typeface="宋体" panose="02010600030101010101" pitchFamily="2" charset="-122"/>
                <a:cs typeface="宋体" panose="02010600030101010101" pitchFamily="2" charset="-122"/>
              </a:rPr>
              <a:t>0</a:t>
            </a:r>
            <a:r>
              <a:rPr lang="zh-CN" altLang="en-US" sz="1400" dirty="0">
                <a:latin typeface="宋体" panose="02010600030101010101" pitchFamily="2" charset="-122"/>
                <a:ea typeface="宋体" panose="02010600030101010101" pitchFamily="2" charset="-122"/>
                <a:cs typeface="宋体" panose="02010600030101010101" pitchFamily="2" charset="-122"/>
              </a:rPr>
              <a:t>，当前执行上下文是子“线程”</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lvl="1"/>
            <a:r>
              <a:rPr lang="en-US" altLang="zh-CN" sz="1400" dirty="0">
                <a:latin typeface="宋体" panose="02010600030101010101" pitchFamily="2" charset="-122"/>
                <a:ea typeface="宋体" panose="02010600030101010101" pitchFamily="2" charset="-122"/>
                <a:cs typeface="宋体" panose="02010600030101010101" pitchFamily="2" charset="-122"/>
              </a:rPr>
              <a:t>&lt; 0</a:t>
            </a:r>
            <a:r>
              <a:rPr lang="zh-CN" altLang="en-US" sz="1400" dirty="0">
                <a:latin typeface="宋体" panose="02010600030101010101" pitchFamily="2" charset="-122"/>
                <a:ea typeface="宋体" panose="02010600030101010101" pitchFamily="2" charset="-122"/>
                <a:cs typeface="宋体" panose="02010600030101010101" pitchFamily="2" charset="-122"/>
              </a:rPr>
              <a:t>，创建“线程”失败，当前执行上下文是父“线程”</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4: lab4-2-exam</a:t>
            </a:r>
          </a:p>
        </p:txBody>
      </p:sp>
      <p:sp>
        <p:nvSpPr>
          <p:cNvPr id="6" name="内容占位符 5"/>
          <p:cNvSpPr>
            <a:spLocks noGrp="1"/>
          </p:cNvSpPr>
          <p:nvPr>
            <p:ph idx="1"/>
          </p:nvPr>
        </p:nvSpPr>
        <p:spPr>
          <a:xfrm>
            <a:off x="838200" y="1538605"/>
            <a:ext cx="10754995" cy="4852467"/>
          </a:xfrm>
        </p:spPr>
        <p:txBody>
          <a:bodyPr>
            <a:normAutofit/>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题目要求（第二部分）：</a:t>
            </a:r>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sz="2400" dirty="0">
                <a:latin typeface="宋体" panose="02010600030101010101" pitchFamily="2" charset="-122"/>
                <a:ea typeface="宋体" panose="02010600030101010101" pitchFamily="2" charset="-122"/>
                <a:cs typeface="宋体" panose="02010600030101010101" pitchFamily="2" charset="-122"/>
              </a:rPr>
              <a:t>短时间内在我们的小操作系统上封装出完善的线程机制是十分困难的，因此符合评测要求的“线程”如下（当然，完善的线程机制也是可以通过评测的）：</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cs typeface="宋体" panose="02010600030101010101" pitchFamily="2" charset="-122"/>
              </a:rPr>
              <a:t>类似</a:t>
            </a:r>
            <a:r>
              <a:rPr lang="en-US" altLang="zh-CN" sz="1800" dirty="0">
                <a:latin typeface="宋体" panose="02010600030101010101" pitchFamily="2" charset="-122"/>
                <a:ea typeface="宋体" panose="02010600030101010101" pitchFamily="2" charset="-122"/>
                <a:cs typeface="宋体" panose="02010600030101010101" pitchFamily="2" charset="-122"/>
              </a:rPr>
              <a:t>fork</a:t>
            </a:r>
            <a:r>
              <a:rPr lang="zh-CN" altLang="en-US" sz="1800" dirty="0">
                <a:latin typeface="宋体" panose="02010600030101010101" pitchFamily="2" charset="-122"/>
                <a:ea typeface="宋体" panose="02010600030101010101" pitchFamily="2" charset="-122"/>
                <a:cs typeface="宋体" panose="02010600030101010101" pitchFamily="2" charset="-122"/>
              </a:rPr>
              <a:t>，父子线程从</a:t>
            </a:r>
            <a:r>
              <a:rPr lang="en-US" altLang="zh-CN" sz="1800" dirty="0" err="1">
                <a:latin typeface="宋体" panose="02010600030101010101" pitchFamily="2" charset="-122"/>
                <a:ea typeface="宋体" panose="02010600030101010101" pitchFamily="2" charset="-122"/>
                <a:cs typeface="宋体" panose="02010600030101010101" pitchFamily="2" charset="-122"/>
              </a:rPr>
              <a:t>tfork</a:t>
            </a:r>
            <a:r>
              <a:rPr lang="zh-CN" altLang="en-US" sz="1800" dirty="0">
                <a:latin typeface="宋体" panose="02010600030101010101" pitchFamily="2" charset="-122"/>
                <a:ea typeface="宋体" panose="02010600030101010101" pitchFamily="2" charset="-122"/>
                <a:cs typeface="宋体" panose="02010600030101010101" pitchFamily="2" charset="-122"/>
              </a:rPr>
              <a:t>执行后，各自独立继续执行</a:t>
            </a:r>
            <a:r>
              <a:rPr lang="zh-CN" altLang="en-US" sz="1800" dirty="0">
                <a:latin typeface="宋体" panose="02010600030101010101" pitchFamily="2" charset="-122"/>
                <a:cs typeface="宋体" panose="02010600030101010101" pitchFamily="2" charset="-122"/>
              </a:rPr>
              <a:t>。（即，“线程”栈互相独立）</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cs typeface="宋体" panose="02010600030101010101" pitchFamily="2" charset="-122"/>
              </a:rPr>
              <a:t>位于</a:t>
            </a:r>
            <a:r>
              <a:rPr lang="en-US" altLang="zh-CN" sz="1800" dirty="0">
                <a:latin typeface="宋体" panose="02010600030101010101" pitchFamily="2" charset="-122"/>
                <a:ea typeface="宋体" panose="02010600030101010101" pitchFamily="2" charset="-122"/>
                <a:cs typeface="宋体" panose="02010600030101010101" pitchFamily="2" charset="-122"/>
              </a:rPr>
              <a:t>data</a:t>
            </a:r>
            <a:r>
              <a:rPr lang="zh-CN" altLang="en-US" sz="1800" dirty="0">
                <a:latin typeface="宋体" panose="02010600030101010101" pitchFamily="2" charset="-122"/>
                <a:ea typeface="宋体" panose="02010600030101010101" pitchFamily="2" charset="-122"/>
                <a:cs typeface="宋体" panose="02010600030101010101" pitchFamily="2" charset="-122"/>
              </a:rPr>
              <a:t>段与</a:t>
            </a:r>
            <a:r>
              <a:rPr lang="en-US" altLang="zh-CN" sz="1800" dirty="0" err="1">
                <a:latin typeface="宋体" panose="02010600030101010101" pitchFamily="2" charset="-122"/>
                <a:ea typeface="宋体" panose="02010600030101010101" pitchFamily="2" charset="-122"/>
                <a:cs typeface="宋体" panose="02010600030101010101" pitchFamily="2" charset="-122"/>
              </a:rPr>
              <a:t>bss</a:t>
            </a:r>
            <a:r>
              <a:rPr lang="zh-CN" altLang="en-US" sz="1800" dirty="0">
                <a:latin typeface="宋体" panose="02010600030101010101" pitchFamily="2" charset="-122"/>
                <a:ea typeface="宋体" panose="02010600030101010101" pitchFamily="2" charset="-122"/>
                <a:cs typeface="宋体" panose="02010600030101010101" pitchFamily="2" charset="-122"/>
              </a:rPr>
              <a:t>段的变量要共享。即，一个“线程”修改后，另一个“线程”也应该检测到改变。</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cs typeface="宋体" panose="02010600030101010101" pitchFamily="2" charset="-122"/>
              </a:rPr>
              <a:t>不考虑</a:t>
            </a:r>
            <a:r>
              <a:rPr lang="en-US" altLang="zh-CN" sz="1800" dirty="0">
                <a:latin typeface="宋体" panose="02010600030101010101" pitchFamily="2" charset="-122"/>
                <a:ea typeface="宋体" panose="02010600030101010101" pitchFamily="2" charset="-122"/>
                <a:cs typeface="宋体" panose="02010600030101010101" pitchFamily="2" charset="-122"/>
              </a:rPr>
              <a:t>data</a:t>
            </a:r>
            <a:r>
              <a:rPr lang="zh-CN" altLang="en-US" sz="1800" dirty="0">
                <a:latin typeface="宋体" panose="02010600030101010101" pitchFamily="2" charset="-122"/>
                <a:ea typeface="宋体" panose="02010600030101010101" pitchFamily="2" charset="-122"/>
                <a:cs typeface="宋体" panose="02010600030101010101" pitchFamily="2" charset="-122"/>
              </a:rPr>
              <a:t>段、</a:t>
            </a:r>
            <a:r>
              <a:rPr lang="en-US" altLang="zh-CN" sz="1800" dirty="0" err="1">
                <a:latin typeface="宋体" panose="02010600030101010101" pitchFamily="2" charset="-122"/>
                <a:ea typeface="宋体" panose="02010600030101010101" pitchFamily="2" charset="-122"/>
                <a:cs typeface="宋体" panose="02010600030101010101" pitchFamily="2" charset="-122"/>
              </a:rPr>
              <a:t>bss</a:t>
            </a:r>
            <a:r>
              <a:rPr lang="zh-CN" altLang="en-US" sz="1800" dirty="0">
                <a:latin typeface="宋体" panose="02010600030101010101" pitchFamily="2" charset="-122"/>
                <a:ea typeface="宋体" panose="02010600030101010101" pitchFamily="2" charset="-122"/>
                <a:cs typeface="宋体" panose="02010600030101010101" pitchFamily="2" charset="-122"/>
              </a:rPr>
              <a:t>段、</a:t>
            </a:r>
            <a:r>
              <a:rPr lang="en-US" altLang="zh-CN" sz="1800" dirty="0">
                <a:latin typeface="宋体" panose="02010600030101010101" pitchFamily="2" charset="-122"/>
                <a:ea typeface="宋体" panose="02010600030101010101" pitchFamily="2" charset="-122"/>
                <a:cs typeface="宋体" panose="02010600030101010101" pitchFamily="2" charset="-122"/>
              </a:rPr>
              <a:t>text</a:t>
            </a:r>
            <a:r>
              <a:rPr lang="zh-CN" altLang="en-US" sz="1800" dirty="0">
                <a:latin typeface="宋体" panose="02010600030101010101" pitchFamily="2" charset="-122"/>
                <a:ea typeface="宋体" panose="02010600030101010101" pitchFamily="2" charset="-122"/>
                <a:cs typeface="宋体" panose="02010600030101010101" pitchFamily="2" charset="-122"/>
              </a:rPr>
              <a:t>段、用户栈之外的空间的共享问题。</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lvl="1"/>
            <a:r>
              <a:rPr lang="zh-CN" altLang="en-US" sz="1800" dirty="0">
                <a:latin typeface="宋体" panose="02010600030101010101" pitchFamily="2" charset="-122"/>
                <a:cs typeface="宋体" panose="02010600030101010101" pitchFamily="2" charset="-122"/>
              </a:rPr>
              <a:t>如有汇编函数需求，请</a:t>
            </a:r>
            <a:r>
              <a:rPr lang="zh-CN" altLang="en-US" sz="1800" dirty="0">
                <a:solidFill>
                  <a:srgbClr val="FF0000"/>
                </a:solidFill>
                <a:latin typeface="宋体" panose="02010600030101010101" pitchFamily="2" charset="-122"/>
                <a:cs typeface="宋体" panose="02010600030101010101" pitchFamily="2" charset="-122"/>
              </a:rPr>
              <a:t>添加在已有的汇编文件中，不要创建新的文件</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6510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2725"/>
            <a:ext cx="10515600" cy="1325563"/>
          </a:xfrm>
        </p:spPr>
        <p:txBody>
          <a:bodyPr>
            <a:normAutofit/>
          </a:bodyPr>
          <a:lstStyle/>
          <a:p>
            <a:r>
              <a:rPr lang="en-US" altLang="zh-CN" sz="4000" dirty="0"/>
              <a:t>Step 5: lab4-2-exam</a:t>
            </a:r>
          </a:p>
        </p:txBody>
      </p:sp>
      <p:sp>
        <p:nvSpPr>
          <p:cNvPr id="6" name="内容占位符 5"/>
          <p:cNvSpPr>
            <a:spLocks noGrp="1"/>
          </p:cNvSpPr>
          <p:nvPr>
            <p:ph idx="1"/>
          </p:nvPr>
        </p:nvSpPr>
        <p:spPr>
          <a:xfrm>
            <a:off x="838200" y="1538605"/>
            <a:ext cx="10754995" cy="4852467"/>
          </a:xfrm>
        </p:spPr>
        <p:txBody>
          <a:bodyPr>
            <a:normAutofit lnSpcReduction="10000"/>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提示（这只是一些建议）：</a:t>
            </a:r>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可以参考已有的</a:t>
            </a:r>
            <a:r>
              <a:rPr lang="en-US" altLang="zh-CN" sz="1800" dirty="0">
                <a:latin typeface="宋体" panose="02010600030101010101" pitchFamily="2" charset="-122"/>
                <a:ea typeface="宋体" panose="02010600030101010101" pitchFamily="2" charset="-122"/>
                <a:cs typeface="宋体" panose="02010600030101010101" pitchFamily="2" charset="-122"/>
              </a:rPr>
              <a:t>fork</a:t>
            </a:r>
            <a:r>
              <a:rPr lang="zh-CN" altLang="en-US" sz="1800" dirty="0">
                <a:latin typeface="宋体" panose="02010600030101010101" pitchFamily="2" charset="-122"/>
                <a:ea typeface="宋体" panose="02010600030101010101" pitchFamily="2" charset="-122"/>
                <a:cs typeface="宋体" panose="02010600030101010101" pitchFamily="2" charset="-122"/>
              </a:rPr>
              <a:t>函数</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sz="1800" dirty="0">
                <a:latin typeface="宋体" panose="02010600030101010101" pitchFamily="2" charset="-122"/>
                <a:ea typeface="宋体" panose="02010600030101010101" pitchFamily="2" charset="-122"/>
                <a:cs typeface="宋体" panose="02010600030101010101" pitchFamily="2" charset="-122"/>
              </a:rPr>
              <a:t>可以使用已有的进程机制实现“线程”（可以使用</a:t>
            </a:r>
            <a:r>
              <a:rPr lang="en-US" altLang="zh-CN" sz="1800" dirty="0" err="1">
                <a:latin typeface="宋体" panose="02010600030101010101" pitchFamily="2" charset="-122"/>
                <a:ea typeface="宋体" panose="02010600030101010101" pitchFamily="2" charset="-122"/>
                <a:cs typeface="宋体" panose="02010600030101010101" pitchFamily="2" charset="-122"/>
              </a:rPr>
              <a:t>syscall_env_alloc</a:t>
            </a:r>
            <a:r>
              <a:rPr lang="zh-CN" altLang="en-US" sz="1800" dirty="0">
                <a:latin typeface="宋体" panose="02010600030101010101" pitchFamily="2" charset="-122"/>
                <a:ea typeface="宋体" panose="02010600030101010101" pitchFamily="2" charset="-122"/>
                <a:cs typeface="宋体" panose="02010600030101010101" pitchFamily="2" charset="-122"/>
              </a:rPr>
              <a:t>系统调用）</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en-US" altLang="zh-CN" sz="1800" dirty="0">
                <a:latin typeface="宋体" panose="02010600030101010101" pitchFamily="2" charset="-122"/>
                <a:ea typeface="宋体" panose="02010600030101010101" pitchFamily="2" charset="-122"/>
                <a:cs typeface="宋体" panose="02010600030101010101" pitchFamily="2" charset="-122"/>
              </a:rPr>
              <a:t>Copy-on-write</a:t>
            </a:r>
            <a:r>
              <a:rPr lang="zh-CN" altLang="en-US" sz="1800" dirty="0">
                <a:latin typeface="宋体" panose="02010600030101010101" pitchFamily="2" charset="-122"/>
                <a:ea typeface="宋体" panose="02010600030101010101" pitchFamily="2" charset="-122"/>
                <a:cs typeface="宋体" panose="02010600030101010101" pitchFamily="2" charset="-122"/>
              </a:rPr>
              <a:t>机制可以使部分父子“线程”地址空间独立。</a:t>
            </a: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cs typeface="宋体" panose="02010600030101010101" pitchFamily="2" charset="-122"/>
              </a:rPr>
              <a:t>参考内容</a:t>
            </a:r>
            <a:r>
              <a:rPr lang="zh-CN" altLang="en-US" sz="1800" dirty="0">
                <a:latin typeface="宋体" panose="02010600030101010101" pitchFamily="2" charset="-122"/>
                <a:cs typeface="宋体" panose="02010600030101010101" pitchFamily="2" charset="-122"/>
              </a:rPr>
              <a:t>：</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函数调用等寄存器使用规则参考指导书</a:t>
            </a:r>
            <a:r>
              <a:rPr lang="en-US" altLang="zh-CN" sz="1800" dirty="0">
                <a:latin typeface="宋体" panose="02010600030101010101" pitchFamily="2" charset="-122"/>
                <a:cs typeface="宋体" panose="02010600030101010101" pitchFamily="2" charset="-122"/>
              </a:rPr>
              <a:t>lab1</a:t>
            </a:r>
            <a:r>
              <a:rPr lang="zh-CN" altLang="en-US" sz="1800" dirty="0">
                <a:latin typeface="宋体" panose="02010600030101010101" pitchFamily="2" charset="-122"/>
                <a:cs typeface="宋体" panose="02010600030101010101" pitchFamily="2" charset="-122"/>
              </a:rPr>
              <a:t>相关内容。</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小操作系统内存地址空间布局可以参考</a:t>
            </a:r>
            <a:r>
              <a:rPr lang="en-US" altLang="zh-CN" sz="1800" dirty="0">
                <a:latin typeface="宋体" panose="02010600030101010101" pitchFamily="2" charset="-122"/>
                <a:cs typeface="宋体" panose="02010600030101010101" pitchFamily="2" charset="-122"/>
              </a:rPr>
              <a:t>lab2</a:t>
            </a:r>
            <a:r>
              <a:rPr lang="zh-CN" altLang="en-US" sz="1800" dirty="0">
                <a:latin typeface="宋体" panose="02010600030101010101" pitchFamily="2" charset="-122"/>
                <a:cs typeface="宋体" panose="02010600030101010101" pitchFamily="2" charset="-122"/>
              </a:rPr>
              <a:t>、</a:t>
            </a:r>
            <a:r>
              <a:rPr lang="en-US" altLang="zh-CN" sz="1800" dirty="0">
                <a:latin typeface="宋体" panose="02010600030101010101" pitchFamily="2" charset="-122"/>
                <a:cs typeface="宋体" panose="02010600030101010101" pitchFamily="2" charset="-122"/>
              </a:rPr>
              <a:t>lab3</a:t>
            </a:r>
            <a:r>
              <a:rPr lang="zh-CN" altLang="en-US" sz="1800" dirty="0">
                <a:latin typeface="宋体" panose="02010600030101010101" pitchFamily="2" charset="-122"/>
                <a:cs typeface="宋体" panose="02010600030101010101" pitchFamily="2" charset="-122"/>
              </a:rPr>
              <a:t>相关内容与</a:t>
            </a:r>
            <a:r>
              <a:rPr lang="en-US" altLang="zh-CN" sz="1800" dirty="0">
                <a:latin typeface="宋体" panose="02010600030101010101" pitchFamily="2" charset="-122"/>
                <a:cs typeface="宋体" panose="02010600030101010101" pitchFamily="2" charset="-122"/>
              </a:rPr>
              <a:t>include/</a:t>
            </a:r>
            <a:r>
              <a:rPr lang="en-US" altLang="zh-CN" sz="1800" dirty="0" err="1">
                <a:latin typeface="宋体" panose="02010600030101010101" pitchFamily="2" charset="-122"/>
                <a:cs typeface="宋体" panose="02010600030101010101" pitchFamily="2" charset="-122"/>
              </a:rPr>
              <a:t>mmu.h</a:t>
            </a:r>
            <a:r>
              <a:rPr lang="zh-CN" altLang="en-US" sz="1800" dirty="0">
                <a:latin typeface="宋体" panose="02010600030101010101" pitchFamily="2" charset="-122"/>
                <a:cs typeface="宋体" panose="02010600030101010101" pitchFamily="2" charset="-122"/>
              </a:rPr>
              <a:t>中注释。</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汇编指令参考</a:t>
            </a:r>
            <a:r>
              <a:rPr lang="en-US" altLang="zh-CN" sz="1800" dirty="0">
                <a:latin typeface="宋体" panose="02010600030101010101" pitchFamily="2" charset="-122"/>
                <a:cs typeface="宋体" panose="02010600030101010101" pitchFamily="2" charset="-122"/>
              </a:rPr>
              <a:t>MIPS</a:t>
            </a:r>
            <a:r>
              <a:rPr lang="zh-CN" altLang="en-US" sz="1800" dirty="0">
                <a:latin typeface="宋体" panose="02010600030101010101" pitchFamily="2" charset="-122"/>
                <a:cs typeface="宋体" panose="02010600030101010101" pitchFamily="2" charset="-122"/>
              </a:rPr>
              <a:t>指令集文档。</a:t>
            </a:r>
            <a:endParaRPr lang="en-US" altLang="zh-CN" sz="1800" dirty="0">
              <a:latin typeface="宋体" panose="02010600030101010101" pitchFamily="2" charset="-122"/>
              <a:cs typeface="宋体" panose="02010600030101010101" pitchFamily="2" charset="-122"/>
            </a:endParaRPr>
          </a:p>
          <a:p>
            <a:r>
              <a:rPr lang="zh-CN" altLang="en-US" sz="1800" dirty="0">
                <a:latin typeface="宋体" panose="02010600030101010101" pitchFamily="2" charset="-122"/>
                <a:cs typeface="宋体" panose="02010600030101010101" pitchFamily="2" charset="-122"/>
              </a:rPr>
              <a:t>另外，系统调用机制需要都能独立正常使用，且父子“线程”可以通过</a:t>
            </a:r>
            <a:r>
              <a:rPr lang="en-US" altLang="zh-CN" sz="1800" dirty="0">
                <a:latin typeface="宋体" panose="02010600030101010101" pitchFamily="2" charset="-122"/>
                <a:cs typeface="宋体" panose="02010600030101010101" pitchFamily="2" charset="-122"/>
              </a:rPr>
              <a:t>IPC</a:t>
            </a:r>
            <a:r>
              <a:rPr lang="zh-CN" altLang="en-US" sz="1800" dirty="0">
                <a:latin typeface="宋体" panose="02010600030101010101" pitchFamily="2" charset="-122"/>
                <a:cs typeface="宋体" panose="02010600030101010101" pitchFamily="2" charset="-122"/>
              </a:rPr>
              <a:t>进行同步或通信。</a:t>
            </a:r>
            <a:endParaRPr lang="en-US" altLang="zh-CN" sz="1800" dirty="0">
              <a:latin typeface="宋体" panose="02010600030101010101" pitchFamily="2" charset="-122"/>
              <a:cs typeface="宋体" panose="02010600030101010101" pitchFamily="2" charset="-122"/>
            </a:endParaRPr>
          </a:p>
          <a:p>
            <a:endParaRPr lang="en-US" altLang="zh-CN" sz="1800"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rPr>
              <a:t>注：本题中“线程”并不符合全部的线程概念。</a:t>
            </a:r>
            <a:endParaRPr lang="en-US" altLang="zh-CN"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9552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Step 6: </a:t>
            </a:r>
            <a:r>
              <a:rPr lang="zh-CN" altLang="en-US" sz="4000" dirty="0"/>
              <a:t>提交更改</a:t>
            </a:r>
          </a:p>
        </p:txBody>
      </p:sp>
      <p:sp>
        <p:nvSpPr>
          <p:cNvPr id="3" name="内容占位符 2"/>
          <p:cNvSpPr>
            <a:spLocks noGrp="1"/>
          </p:cNvSpPr>
          <p:nvPr>
            <p:ph idx="1"/>
          </p:nvPr>
        </p:nvSpPr>
        <p:spPr/>
        <p:txBody>
          <a:bodyPr/>
          <a:lstStyle/>
          <a:p>
            <a:r>
              <a:rPr lang="en-US" altLang="zh-CN" dirty="0"/>
              <a:t>cd ~/</a:t>
            </a:r>
            <a:r>
              <a:rPr lang="zh-CN" altLang="en-US" dirty="0"/>
              <a:t>学号</a:t>
            </a:r>
            <a:r>
              <a:rPr lang="en-US" altLang="zh-CN" dirty="0"/>
              <a:t>-lab/</a:t>
            </a:r>
          </a:p>
          <a:p>
            <a:r>
              <a:rPr lang="en-US" altLang="zh-CN" dirty="0" err="1"/>
              <a:t>git</a:t>
            </a:r>
            <a:r>
              <a:rPr lang="en-US" altLang="zh-CN" dirty="0"/>
              <a:t> add --all</a:t>
            </a:r>
          </a:p>
          <a:p>
            <a:r>
              <a:rPr lang="en-US" altLang="zh-CN" dirty="0" err="1"/>
              <a:t>git</a:t>
            </a:r>
            <a:r>
              <a:rPr lang="en-US" altLang="zh-CN" dirty="0"/>
              <a:t> commit -a -m “balabala...”</a:t>
            </a:r>
          </a:p>
          <a:p>
            <a:r>
              <a:rPr lang="en-US" altLang="zh-CN" dirty="0"/>
              <a:t>git push origin lab4-2-exam</a:t>
            </a:r>
            <a:r>
              <a:rPr lang="en-US" altLang="zh-CN" dirty="0">
                <a:solidFill>
                  <a:srgbClr val="FF0000"/>
                </a:solidFill>
              </a:rPr>
              <a:t>-offline</a:t>
            </a:r>
            <a:r>
              <a:rPr lang="en-US" altLang="zh-CN" dirty="0"/>
              <a:t>:lab4-2-exam</a:t>
            </a:r>
            <a:r>
              <a:rPr lang="en-US" altLang="zh-CN" dirty="0">
                <a:solidFill>
                  <a:srgbClr val="FF0000"/>
                </a:solidFill>
              </a:rPr>
              <a:t>-offline</a:t>
            </a:r>
            <a:endParaRPr lang="zh-CN"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8250"/>
            <a:ext cx="10515600" cy="1325563"/>
          </a:xfrm>
        </p:spPr>
        <p:txBody>
          <a:bodyPr>
            <a:normAutofit/>
          </a:bodyPr>
          <a:lstStyle/>
          <a:p>
            <a:r>
              <a:rPr lang="en-US" altLang="zh-CN" sz="4000" dirty="0"/>
              <a:t>Step 7:</a:t>
            </a:r>
            <a:r>
              <a:rPr lang="zh-CN" altLang="en-US" sz="4000" dirty="0"/>
              <a:t> 提交结果</a:t>
            </a:r>
          </a:p>
        </p:txBody>
      </p:sp>
      <p:pic>
        <p:nvPicPr>
          <p:cNvPr id="4" name="Picture 3">
            <a:extLst>
              <a:ext uri="{FF2B5EF4-FFF2-40B4-BE49-F238E27FC236}">
                <a16:creationId xmlns:a16="http://schemas.microsoft.com/office/drawing/2014/main" id="{6A9AD624-B181-BB4A-BDA9-4347EEB34EF4}"/>
              </a:ext>
            </a:extLst>
          </p:cNvPr>
          <p:cNvPicPr>
            <a:picLocks noChangeAspect="1"/>
          </p:cNvPicPr>
          <p:nvPr/>
        </p:nvPicPr>
        <p:blipFill>
          <a:blip r:embed="rId2"/>
          <a:stretch>
            <a:fillRect/>
          </a:stretch>
        </p:blipFill>
        <p:spPr>
          <a:xfrm>
            <a:off x="1139421" y="2690605"/>
            <a:ext cx="9913158" cy="147678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33a45c4-03b1-4f49-ae3b-f6c67d2c313a}"/>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722</Words>
  <Application>Microsoft Macintosh PowerPoint</Application>
  <PresentationFormat>Widescreen</PresentationFormat>
  <Paragraphs>60</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 Light</vt:lpstr>
      <vt:lpstr>宋体</vt:lpstr>
      <vt:lpstr>宋体</vt:lpstr>
      <vt:lpstr>微软雅黑 Light</vt:lpstr>
      <vt:lpstr>Arial</vt:lpstr>
      <vt:lpstr>Calibri</vt:lpstr>
      <vt:lpstr>Calibri Light</vt:lpstr>
      <vt:lpstr>Office 主题</vt:lpstr>
      <vt:lpstr>Lab4-2-exam Offline</vt:lpstr>
      <vt:lpstr>Lab4-2-exam-offline测试说明</vt:lpstr>
      <vt:lpstr>Step 1: 创建 lab4-2-exam 分支</vt:lpstr>
      <vt:lpstr>Step 2:  lab4-2-exam课上基础测试</vt:lpstr>
      <vt:lpstr>Step 3: lab4-2-exam</vt:lpstr>
      <vt:lpstr>Step 4: lab4-2-exam</vt:lpstr>
      <vt:lpstr>Step 5: lab4-2-exam</vt:lpstr>
      <vt:lpstr>Step 6: 提交更改</vt:lpstr>
      <vt:lpstr>Step 7: 提交结果</vt:lpstr>
      <vt:lpstr>这是一则广告</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Lab3 第1次课上测试</dc:title>
  <dc:creator>王柏润</dc:creator>
  <cp:lastModifiedBy>宋 晓曦</cp:lastModifiedBy>
  <cp:revision>159</cp:revision>
  <dcterms:created xsi:type="dcterms:W3CDTF">1900-01-01T00:00:00Z</dcterms:created>
  <dcterms:modified xsi:type="dcterms:W3CDTF">2019-05-06T17:26:49Z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