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63" r:id="rId17"/>
    <p:sldId id="264" r:id="rId18"/>
    <p:sldId id="271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2" autoAdjust="0"/>
    <p:restoredTop sz="94660"/>
  </p:normalViewPr>
  <p:slideViewPr>
    <p:cSldViewPr snapToGrid="0">
      <p:cViewPr>
        <p:scale>
          <a:sx n="101" d="100"/>
          <a:sy n="101" d="100"/>
        </p:scale>
        <p:origin x="6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700758-C4CA-403B-ACCC-1BC0B028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FBBFAA-E72E-4D5D-9173-253EF732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AB6045-5F2F-454C-A849-F4DBB32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BC23BF-602C-4AE5-820F-878FF71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0EFEE5-9EC9-4B10-80F8-E8BC30D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2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ECD52-E996-40C2-A644-7FDC348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4F3130-1546-48D1-8A7B-B3D7EE1D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2DC043-08CB-4556-8948-FA424C09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31FB56-4FFE-4501-8439-EB22362E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C96BB5-29C2-483D-ADCA-CFEC14F3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3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7B282E2-EE35-42CA-B8CD-22F212BFB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9ED0B6-B62F-4900-9346-11E96BD89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88D800-7171-4178-909B-F15B4CED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C0AB8B-1349-49C6-A4DB-ED5251B5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D546B8-82AB-4860-8012-BEFB1C8B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9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12A8D5-5E3A-42F1-8E13-9B2C7E6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0E5AC3-9517-4229-A0D0-90759E90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4313A-6761-4DF2-8D28-43805DA6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74A615-5A3B-44AB-A981-22653B26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7CB78-1876-4BE2-A527-81ABBECD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2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738905-8DA0-41DA-83E3-67B10796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6333EE-682B-43AD-9629-CCE27672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F612CB-E67D-4D7B-B209-AE6E039F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D7AECC-2D42-41DA-8A82-256574EA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9DCD1F-FE6E-46B7-8AA2-4BF9FC2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8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318B75-BCDD-4207-B88C-5DED38B2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6DF7BB-D9CC-4D39-8576-DF1378909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3C4013-83F8-426E-BAC1-97DCD708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DD90C3-5BBA-459B-819D-9E8AC46C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617CB4-26FE-47A3-B09A-66140BDE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3D837A-767D-413C-ADCC-EAA4A3ED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05B5EA-636E-40B5-ACE2-B95A17C9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3A4C42-56F2-4E0F-99C3-8748C539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25711D-94AF-4878-8726-5D0A8C9D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3B97952-8D71-4195-A593-850E37EF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1071C8F-CAAD-4B12-A94C-2468FAD4F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0C27F12-BFE0-47C3-8D76-8484888C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A8C093B-E8FC-4137-8A5F-FA4BE635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BF86AA-EB8D-4143-A4D3-3B41C6E8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5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94394-10DB-41A1-9566-C3FA32DE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12458A-4833-4B98-BF00-44EEBA5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A187FE-429D-4D94-8E2A-B43B1FC5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F72EAC7-7AED-4FFD-A5EB-A2A3A3D7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3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3C678C7-2E9B-485E-92D9-24DE391E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9E0FB1-286F-4FBB-AA2C-F0859815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32C5BCB-2B79-4833-96BF-D8800C76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0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E76053-D965-45DF-A1A8-9DD9DFF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D5516C-DC90-49D2-8837-33044108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1FC254-058F-4BA3-AB56-EEADB6E3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0B0EE5-712F-451B-AE84-26C0CDBE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C7DC11-FCB7-44B5-ADFA-C0D8C0CB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ADA989-2A1C-40DE-8480-27ADE859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8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88135-F30B-4A37-9D43-142FF6B4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E3991EB-587A-44FE-B38E-585CA14BA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650453-129E-4F70-B891-5E20175D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3FF2F1-2F9C-4177-B26F-709C077D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BAD0053-C1FA-477C-8609-E64B9439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6DF8AA-B913-4DAF-8F35-44239916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081E29F-BE12-462D-9CB7-37687914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F8FC94-0AAA-45AF-B831-8D82BDFC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68FFDF-6C2C-46DF-9922-5400C7D4C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2149-CEC1-482E-8512-65745AF61D99}" type="datetimeFigureOut">
              <a:rPr lang="tr-TR" smtClean="0"/>
              <a:t>2.5.2020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D085BC-99B5-48EA-BE30-166EC1794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CB8D4A-1D32-4F16-A049-C43E9D33A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8210-A0BA-458F-B42C-817547214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7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A3593-41D5-48E0-A472-4D937AF59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388757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2B34B51-DD6F-4CBD-B4BE-7BB5706A4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910" y="604007"/>
            <a:ext cx="9898179" cy="492998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0DDF9FB-78AF-47F0-A5E7-3EE27D3AFE1C}"/>
              </a:ext>
            </a:extLst>
          </p:cNvPr>
          <p:cNvSpPr txBox="1"/>
          <p:nvPr/>
        </p:nvSpPr>
        <p:spPr>
          <a:xfrm>
            <a:off x="2634142" y="5533988"/>
            <a:ext cx="491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CPARx</a:t>
            </a:r>
            <a:r>
              <a:rPr lang="tr-TR" dirty="0"/>
              <a:t> </a:t>
            </a:r>
            <a:r>
              <a:rPr lang="tr-TR" dirty="0" err="1"/>
              <a:t>registerina</a:t>
            </a:r>
            <a:r>
              <a:rPr lang="tr-TR" dirty="0"/>
              <a:t> çevrebiriminin adresi kopyalanır </a:t>
            </a:r>
          </a:p>
        </p:txBody>
      </p:sp>
    </p:spTree>
    <p:extLst>
      <p:ext uri="{BB962C8B-B14F-4D97-AF65-F5344CB8AC3E}">
        <p14:creationId xmlns:p14="http://schemas.microsoft.com/office/powerpoint/2010/main" val="292642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30256AC-8352-46D6-B1BB-983908058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377" y="385894"/>
            <a:ext cx="10000141" cy="513315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175759E-59BD-4169-B51B-325277AD60F9}"/>
              </a:ext>
            </a:extLst>
          </p:cNvPr>
          <p:cNvSpPr txBox="1"/>
          <p:nvPr/>
        </p:nvSpPr>
        <p:spPr>
          <a:xfrm>
            <a:off x="3036815" y="5519046"/>
            <a:ext cx="422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Bellek adresi </a:t>
            </a:r>
            <a:r>
              <a:rPr lang="tr-TR" dirty="0" err="1"/>
              <a:t>CMARx</a:t>
            </a:r>
            <a:r>
              <a:rPr lang="tr-TR" dirty="0"/>
              <a:t> </a:t>
            </a:r>
            <a:r>
              <a:rPr lang="tr-TR" dirty="0" err="1"/>
              <a:t>registerina</a:t>
            </a:r>
            <a:r>
              <a:rPr lang="tr-TR" dirty="0"/>
              <a:t> kopyalanır. </a:t>
            </a:r>
          </a:p>
        </p:txBody>
      </p:sp>
    </p:spTree>
    <p:extLst>
      <p:ext uri="{BB962C8B-B14F-4D97-AF65-F5344CB8AC3E}">
        <p14:creationId xmlns:p14="http://schemas.microsoft.com/office/powerpoint/2010/main" val="355506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B08E1CE-C811-4441-A776-C6A30C727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62" y="267626"/>
            <a:ext cx="6928501" cy="2506054"/>
          </a:xfrm>
          <a:prstGeom prst="rect">
            <a:avLst/>
          </a:prstGeom>
        </p:spPr>
      </p:pic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3F4582D3-0C3C-420C-95EB-FB962F83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23797"/>
              </p:ext>
            </p:extLst>
          </p:nvPr>
        </p:nvGraphicFramePr>
        <p:xfrm>
          <a:off x="1871312" y="2773680"/>
          <a:ext cx="812800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91">
                  <a:extLst>
                    <a:ext uri="{9D8B030D-6E8A-4147-A177-3AD203B41FA5}">
                      <a16:colId xmlns:a16="http://schemas.microsoft.com/office/drawing/2014/main" val="390461286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052804050"/>
                    </a:ext>
                  </a:extLst>
                </a:gridCol>
                <a:gridCol w="5890004">
                  <a:extLst>
                    <a:ext uri="{9D8B030D-6E8A-4147-A177-3AD203B41FA5}">
                      <a16:colId xmlns:a16="http://schemas.microsoft.com/office/drawing/2014/main" val="1142783367"/>
                    </a:ext>
                  </a:extLst>
                </a:gridCol>
              </a:tblGrid>
              <a:tr h="315784">
                <a:tc>
                  <a:txBody>
                    <a:bodyPr/>
                    <a:lstStyle/>
                    <a:p>
                      <a:r>
                        <a:rPr lang="tr-TR" sz="2000" dirty="0"/>
                        <a:t>Bit </a:t>
                      </a:r>
                      <a:r>
                        <a:rPr lang="tr-TR" sz="2000" dirty="0" err="1"/>
                        <a:t>no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70672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MEM2MEM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Bellekten belleğe </a:t>
                      </a:r>
                      <a:r>
                        <a:rPr lang="tr-TR" sz="1600" dirty="0" err="1"/>
                        <a:t>modu</a:t>
                      </a:r>
                      <a:r>
                        <a:rPr lang="tr-TR" sz="1600" dirty="0"/>
                        <a:t> (0: Pasif, 1:Aktif)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01033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13,12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Kanal öncelik seviyesi (00 low,01 orta, 10 </a:t>
                      </a:r>
                      <a:r>
                        <a:rPr lang="tr-TR" sz="1600" dirty="0" smtClean="0"/>
                        <a:t>yüksek 11 en yüksek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1012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11,10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MSIZE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Bellek bit sayısı (00 8 bit,01 16 bit, 10 32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55371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PSIZE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çevrebirimi bit sayısı (00 8 bit,01 16 bit, 10 32 bit)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2173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MINC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bellek arttırma </a:t>
                      </a:r>
                      <a:r>
                        <a:rPr lang="tr-TR" sz="1600" dirty="0" err="1"/>
                        <a:t>modu</a:t>
                      </a:r>
                      <a:r>
                        <a:rPr lang="tr-TR" sz="1600" dirty="0"/>
                        <a:t> (0: Pasif, 1:Aktif)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83225"/>
                  </a:ext>
                </a:extLst>
              </a:tr>
              <a:tr h="302329">
                <a:tc>
                  <a:txBody>
                    <a:bodyPr/>
                    <a:lstStyle/>
                    <a:p>
                      <a:r>
                        <a:rPr lang="tr-T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PINC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çevrebirimi arttırma </a:t>
                      </a:r>
                      <a:r>
                        <a:rPr lang="tr-TR" sz="1600" dirty="0" err="1"/>
                        <a:t>modu</a:t>
                      </a:r>
                      <a:r>
                        <a:rPr lang="tr-TR" sz="1600" dirty="0"/>
                        <a:t> (0: Pasif, 1:Aktif)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31281"/>
                  </a:ext>
                </a:extLst>
              </a:tr>
              <a:tr h="263154">
                <a:tc>
                  <a:txBody>
                    <a:bodyPr/>
                    <a:lstStyle/>
                    <a:p>
                      <a:r>
                        <a:rPr lang="tr-T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Circular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mode</a:t>
                      </a:r>
                      <a:r>
                        <a:rPr lang="tr-TR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51155"/>
                  </a:ext>
                </a:extLst>
              </a:tr>
              <a:tr h="263154">
                <a:tc>
                  <a:txBody>
                    <a:bodyPr/>
                    <a:lstStyle/>
                    <a:p>
                      <a:r>
                        <a:rPr lang="tr-T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Veri transfer yönü (0 çevrebiriminden </a:t>
                      </a:r>
                      <a:r>
                        <a:rPr lang="tr-TR" sz="1600" dirty="0" smtClean="0"/>
                        <a:t>oku</a:t>
                      </a:r>
                      <a:r>
                        <a:rPr lang="tr-TR" sz="1600" dirty="0"/>
                        <a:t>, 1 bellekten oku)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09489"/>
                  </a:ext>
                </a:extLst>
              </a:tr>
              <a:tr h="263154">
                <a:tc>
                  <a:txBody>
                    <a:bodyPr/>
                    <a:lstStyle/>
                    <a:p>
                      <a:r>
                        <a:rPr lang="tr-T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Transfer hata </a:t>
                      </a:r>
                      <a:r>
                        <a:rPr lang="tr-TR" sz="1600" dirty="0" err="1"/>
                        <a:t>interrupt</a:t>
                      </a:r>
                      <a:r>
                        <a:rPr lang="tr-TR" sz="1600" dirty="0"/>
                        <a:t> aktif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03773"/>
                  </a:ext>
                </a:extLst>
              </a:tr>
              <a:tr h="263154">
                <a:tc>
                  <a:txBody>
                    <a:bodyPr/>
                    <a:lstStyle/>
                    <a:p>
                      <a:r>
                        <a:rPr lang="tr-T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HTIE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Yarım transfer </a:t>
                      </a:r>
                      <a:r>
                        <a:rPr lang="tr-TR" sz="1600" dirty="0" err="1"/>
                        <a:t>interrupt</a:t>
                      </a:r>
                      <a:r>
                        <a:rPr lang="tr-TR" sz="1600" dirty="0"/>
                        <a:t> aktif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98465"/>
                  </a:ext>
                </a:extLst>
              </a:tr>
              <a:tr h="263154"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Kanal aktif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5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F66F80-6DB0-4E8A-BDAD-6D06B311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5" y="125834"/>
            <a:ext cx="9144010" cy="56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B588396-7910-4D5B-B870-D1E54E81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41" y="243281"/>
            <a:ext cx="7464435" cy="59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90" y="440617"/>
            <a:ext cx="11307930" cy="5399960"/>
          </a:xfrm>
          <a:prstGeom prst="rect">
            <a:avLst/>
          </a:prstGeom>
        </p:spPr>
      </p:pic>
      <p:sp>
        <p:nvSpPr>
          <p:cNvPr id="5" name="Aynı Yanın Köşesi Yuvarlatılmış Dikdörtgen 4"/>
          <p:cNvSpPr/>
          <p:nvPr/>
        </p:nvSpPr>
        <p:spPr>
          <a:xfrm>
            <a:off x="1890392" y="1047059"/>
            <a:ext cx="2511046" cy="360075"/>
          </a:xfrm>
          <a:prstGeom prst="round2Same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045782" y="985467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TIM1 başlangıç adresine DMAR </a:t>
            </a:r>
            <a:r>
              <a:rPr lang="tr-TR" dirty="0" err="1" smtClean="0">
                <a:solidFill>
                  <a:srgbClr val="C00000"/>
                </a:solidFill>
              </a:rPr>
              <a:t>offset</a:t>
            </a:r>
            <a:r>
              <a:rPr lang="tr-TR" dirty="0" smtClean="0">
                <a:solidFill>
                  <a:srgbClr val="C00000"/>
                </a:solidFill>
              </a:rPr>
              <a:t> adresi eklenerek </a:t>
            </a:r>
          </a:p>
          <a:p>
            <a:r>
              <a:rPr lang="tr-TR" dirty="0" smtClean="0">
                <a:solidFill>
                  <a:srgbClr val="C00000"/>
                </a:solidFill>
              </a:rPr>
              <a:t>DMA_CPAR </a:t>
            </a:r>
            <a:r>
              <a:rPr lang="tr-TR" dirty="0" err="1" smtClean="0">
                <a:solidFill>
                  <a:srgbClr val="C00000"/>
                </a:solidFill>
              </a:rPr>
              <a:t>registerine</a:t>
            </a:r>
            <a:r>
              <a:rPr lang="tr-TR" dirty="0" smtClean="0">
                <a:solidFill>
                  <a:srgbClr val="C00000"/>
                </a:solidFill>
              </a:rPr>
              <a:t> yazılacaktır.</a:t>
            </a:r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1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E438CA1-802F-44B2-A033-C43DA4A94BCC}"/>
              </a:ext>
            </a:extLst>
          </p:cNvPr>
          <p:cNvSpPr/>
          <p:nvPr/>
        </p:nvSpPr>
        <p:spPr>
          <a:xfrm>
            <a:off x="285227" y="0"/>
            <a:ext cx="11794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"stm32f10x.h"</a:t>
            </a:r>
          </a:p>
          <a:p>
            <a:r>
              <a:rPr lang="tr-TR" dirty="0"/>
              <a:t>	</a:t>
            </a:r>
            <a:r>
              <a:rPr lang="tr-TR" dirty="0" err="1"/>
              <a:t>unsigned</a:t>
            </a:r>
            <a:r>
              <a:rPr lang="tr-TR" dirty="0"/>
              <a:t>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buffer</a:t>
            </a:r>
            <a:r>
              <a:rPr lang="tr-TR" dirty="0"/>
              <a:t>[4]={100,200,400,800};</a:t>
            </a:r>
          </a:p>
          <a:p>
            <a:r>
              <a:rPr lang="tr-TR" dirty="0" err="1"/>
              <a:t>int</a:t>
            </a:r>
            <a:r>
              <a:rPr lang="tr-TR" dirty="0"/>
              <a:t> main(){</a:t>
            </a:r>
          </a:p>
          <a:p>
            <a:r>
              <a:rPr lang="tr-TR" dirty="0"/>
              <a:t>	RCC-&gt;APB2ENR</a:t>
            </a:r>
            <a:r>
              <a:rPr lang="tr-TR" dirty="0" smtClean="0"/>
              <a:t>|=(1</a:t>
            </a:r>
            <a:r>
              <a:rPr lang="tr-TR" dirty="0"/>
              <a:t>&lt;&lt;2)|1;</a:t>
            </a:r>
          </a:p>
          <a:p>
            <a:r>
              <a:rPr lang="tr-TR" dirty="0"/>
              <a:t>	GPIOA-&gt;CRH&amp;=~(1&lt;&lt;2);</a:t>
            </a:r>
          </a:p>
          <a:p>
            <a:r>
              <a:rPr lang="tr-TR" dirty="0"/>
              <a:t>	GPIOA-&gt;CRH|=(1&lt;&lt;3)|3;</a:t>
            </a:r>
          </a:p>
          <a:p>
            <a:r>
              <a:rPr lang="tr-TR" dirty="0"/>
              <a:t>	GPIOA-&gt;CRH&amp;=~(1&lt;&lt;6);</a:t>
            </a:r>
          </a:p>
          <a:p>
            <a:r>
              <a:rPr lang="tr-TR" dirty="0"/>
              <a:t>	GPIOA-&gt;CRH|=(1&lt;&lt;7)|(3&lt;&lt;4);	</a:t>
            </a:r>
          </a:p>
          <a:p>
            <a:r>
              <a:rPr lang="tr-TR" dirty="0"/>
              <a:t>	GPIOA-&gt;CRH&amp;=~(1&lt;&lt;10);</a:t>
            </a:r>
          </a:p>
          <a:p>
            <a:r>
              <a:rPr lang="tr-TR" dirty="0"/>
              <a:t>	GPIOA-&gt;CRH|=(1&lt;&lt;11)|(3&lt;&lt;8);</a:t>
            </a:r>
          </a:p>
          <a:p>
            <a:r>
              <a:rPr lang="tr-TR" dirty="0"/>
              <a:t>	GPIOA-&gt;CRH&amp;=~(1&lt;&lt;14);</a:t>
            </a:r>
          </a:p>
          <a:p>
            <a:r>
              <a:rPr lang="tr-TR" dirty="0"/>
              <a:t>	GPIOA-&gt;CRH|=(1&lt;&lt;15)|(3&lt;&lt;12);</a:t>
            </a:r>
          </a:p>
          <a:p>
            <a:r>
              <a:rPr lang="tr-TR" dirty="0"/>
              <a:t>	RCC-&gt;APB2ENR|=(1&lt;&lt;11);//tim1 aktif</a:t>
            </a:r>
          </a:p>
          <a:p>
            <a:r>
              <a:rPr lang="tr-TR" dirty="0"/>
              <a:t>	RCC-&gt;AHBENR|=1;//dma1 aktif</a:t>
            </a:r>
          </a:p>
          <a:p>
            <a:r>
              <a:rPr lang="tr-TR" dirty="0"/>
              <a:t>	TIM1-&gt;CCMR1|=(6&lt;&lt;4);//</a:t>
            </a:r>
            <a:r>
              <a:rPr lang="tr-TR" dirty="0" smtClean="0"/>
              <a:t>kanal1 aktif</a:t>
            </a:r>
            <a:endParaRPr lang="tr-TR" dirty="0"/>
          </a:p>
          <a:p>
            <a:r>
              <a:rPr lang="tr-TR" dirty="0"/>
              <a:t>	TIM1-&gt;CCMR1|=(6&lt;&lt;12);//</a:t>
            </a:r>
            <a:r>
              <a:rPr lang="tr-TR" dirty="0" smtClean="0"/>
              <a:t>kanal2 aktif</a:t>
            </a:r>
            <a:endParaRPr lang="tr-TR" dirty="0"/>
          </a:p>
          <a:p>
            <a:r>
              <a:rPr lang="tr-TR" dirty="0"/>
              <a:t>	TIM1-&gt;CCMR2|=(6&lt;&lt;4);//</a:t>
            </a:r>
            <a:r>
              <a:rPr lang="tr-TR" dirty="0" smtClean="0"/>
              <a:t>kanal3 aktif</a:t>
            </a:r>
            <a:endParaRPr lang="tr-TR" dirty="0"/>
          </a:p>
          <a:p>
            <a:r>
              <a:rPr lang="tr-TR" dirty="0"/>
              <a:t>	TIM1-&gt;CCMR2|=(6&lt;&lt;12);//</a:t>
            </a:r>
            <a:r>
              <a:rPr lang="tr-TR" dirty="0" smtClean="0"/>
              <a:t>kanal4 aktif</a:t>
            </a:r>
            <a:endParaRPr lang="tr-TR" dirty="0"/>
          </a:p>
          <a:p>
            <a:r>
              <a:rPr lang="tr-TR" dirty="0"/>
              <a:t>	TIM1-&gt;ARR=3600;//1Hz(20000 bölme ile)</a:t>
            </a:r>
          </a:p>
          <a:p>
            <a:r>
              <a:rPr lang="tr-TR" dirty="0"/>
              <a:t>	TIM1-&gt;PSC=20000;//bölme	</a:t>
            </a:r>
          </a:p>
          <a:p>
            <a:r>
              <a:rPr lang="tr-TR" dirty="0"/>
              <a:t>	TIM1-&gt;CCER |= 1|(1&lt;&lt;4)|(1&lt;&lt;8)|(1&lt;&lt;12); //</a:t>
            </a:r>
            <a:r>
              <a:rPr lang="tr-TR" dirty="0" err="1"/>
              <a:t>enable</a:t>
            </a:r>
            <a:r>
              <a:rPr lang="tr-TR" dirty="0"/>
              <a:t> TIM1  </a:t>
            </a:r>
            <a:r>
              <a:rPr lang="tr-TR" dirty="0" err="1"/>
              <a:t>Output</a:t>
            </a:r>
            <a:r>
              <a:rPr lang="tr-TR" dirty="0"/>
              <a:t>(kanal 1 2 3 4)</a:t>
            </a:r>
          </a:p>
          <a:p>
            <a:r>
              <a:rPr lang="tr-TR" dirty="0"/>
              <a:t>                 TIM1-&gt;BDTR |= (1&lt;&lt;15); //Main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enable</a:t>
            </a:r>
            <a:endParaRPr lang="tr-TR" dirty="0"/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03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7D5E1F-1FA2-4839-898E-47D214D5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83" y="192947"/>
            <a:ext cx="11664522" cy="5984016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DMA1_Channel5-</a:t>
            </a:r>
            <a:r>
              <a:rPr lang="tr-TR" dirty="0"/>
              <a:t>&gt;CPAR=0x40012C00+0x4C</a:t>
            </a:r>
            <a:r>
              <a:rPr lang="tr-TR" dirty="0" smtClean="0"/>
              <a:t>;//tim1 DMAR </a:t>
            </a:r>
            <a:r>
              <a:rPr lang="tr-TR" dirty="0" err="1" smtClean="0"/>
              <a:t>register</a:t>
            </a:r>
            <a:r>
              <a:rPr lang="tr-TR" dirty="0" smtClean="0"/>
              <a:t> adresi</a:t>
            </a:r>
            <a:endParaRPr lang="tr-TR" dirty="0"/>
          </a:p>
          <a:p>
            <a:r>
              <a:rPr lang="tr-TR" dirty="0" smtClean="0"/>
              <a:t>DMA1_Channel5-</a:t>
            </a:r>
            <a:r>
              <a:rPr lang="tr-TR" dirty="0"/>
              <a:t>&gt;CMAR=(u32)&amp;</a:t>
            </a:r>
            <a:r>
              <a:rPr lang="tr-TR" dirty="0" err="1"/>
              <a:t>buffer</a:t>
            </a:r>
            <a:r>
              <a:rPr lang="tr-TR" dirty="0"/>
              <a:t>;//</a:t>
            </a:r>
            <a:r>
              <a:rPr lang="tr-TR" dirty="0" err="1"/>
              <a:t>degisken</a:t>
            </a:r>
            <a:r>
              <a:rPr lang="tr-TR" dirty="0"/>
              <a:t> </a:t>
            </a:r>
            <a:r>
              <a:rPr lang="tr-TR" dirty="0" smtClean="0"/>
              <a:t>adresi </a:t>
            </a:r>
            <a:endParaRPr lang="tr-TR" dirty="0"/>
          </a:p>
          <a:p>
            <a:r>
              <a:rPr lang="tr-TR" dirty="0" smtClean="0"/>
              <a:t>DMA1_Channel5-</a:t>
            </a:r>
            <a:r>
              <a:rPr lang="tr-TR" dirty="0"/>
              <a:t>&gt;CCR|=(</a:t>
            </a:r>
            <a:r>
              <a:rPr lang="tr-TR" dirty="0">
                <a:solidFill>
                  <a:schemeClr val="accent1"/>
                </a:solidFill>
              </a:rPr>
              <a:t>1&lt;&lt;11</a:t>
            </a:r>
            <a:r>
              <a:rPr lang="tr-TR" dirty="0" smtClean="0"/>
              <a:t>) </a:t>
            </a:r>
            <a:r>
              <a:rPr lang="tr-TR" dirty="0"/>
              <a:t>| (</a:t>
            </a:r>
            <a:r>
              <a:rPr lang="tr-TR" dirty="0">
                <a:solidFill>
                  <a:srgbClr val="FF0000"/>
                </a:solidFill>
              </a:rPr>
              <a:t>1&lt;&lt;9</a:t>
            </a:r>
            <a:r>
              <a:rPr lang="tr-TR" dirty="0"/>
              <a:t>) </a:t>
            </a:r>
            <a:r>
              <a:rPr lang="tr-TR" dirty="0" smtClean="0"/>
              <a:t>|</a:t>
            </a:r>
            <a:r>
              <a:rPr lang="tr-TR" dirty="0"/>
              <a:t>(</a:t>
            </a:r>
            <a:r>
              <a:rPr lang="tr-TR" dirty="0">
                <a:solidFill>
                  <a:srgbClr val="00B050"/>
                </a:solidFill>
              </a:rPr>
              <a:t>1&lt;&lt;7</a:t>
            </a:r>
            <a:r>
              <a:rPr lang="tr-TR" dirty="0"/>
              <a:t>) </a:t>
            </a:r>
            <a:r>
              <a:rPr lang="tr-TR" dirty="0" smtClean="0"/>
              <a:t>| |(</a:t>
            </a:r>
            <a:r>
              <a:rPr lang="tr-TR" dirty="0">
                <a:solidFill>
                  <a:srgbClr val="7030A0"/>
                </a:solidFill>
              </a:rPr>
              <a:t>3&lt;&lt;12</a:t>
            </a:r>
            <a:r>
              <a:rPr lang="tr-TR" dirty="0" smtClean="0"/>
              <a:t>)</a:t>
            </a:r>
            <a:r>
              <a:rPr lang="tr-TR" dirty="0"/>
              <a:t> (</a:t>
            </a:r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1&lt;&lt;4</a:t>
            </a:r>
            <a:r>
              <a:rPr lang="tr-TR" dirty="0"/>
              <a:t>) </a:t>
            </a:r>
            <a:r>
              <a:rPr lang="tr-TR" dirty="0" smtClean="0"/>
              <a:t> </a:t>
            </a:r>
            <a:r>
              <a:rPr lang="tr-TR" dirty="0"/>
              <a:t>;</a:t>
            </a:r>
            <a:endParaRPr lang="tr-TR" dirty="0" smtClean="0"/>
          </a:p>
          <a:p>
            <a:r>
              <a:rPr lang="tr-TR" dirty="0" smtClean="0">
                <a:solidFill>
                  <a:schemeClr val="accent1"/>
                </a:solidFill>
              </a:rPr>
              <a:t>Bellek boyutu 32bit, </a:t>
            </a:r>
            <a:r>
              <a:rPr lang="tr-TR" dirty="0" smtClean="0">
                <a:solidFill>
                  <a:srgbClr val="FF0000"/>
                </a:solidFill>
              </a:rPr>
              <a:t>çevrebirimi 32bit, </a:t>
            </a:r>
            <a:r>
              <a:rPr lang="tr-TR" dirty="0" smtClean="0">
                <a:solidFill>
                  <a:srgbClr val="00B050"/>
                </a:solidFill>
              </a:rPr>
              <a:t>bellek arttırma </a:t>
            </a:r>
            <a:r>
              <a:rPr lang="tr-TR" dirty="0" err="1" smtClean="0">
                <a:solidFill>
                  <a:srgbClr val="00B050"/>
                </a:solidFill>
              </a:rPr>
              <a:t>modu</a:t>
            </a:r>
            <a:r>
              <a:rPr lang="tr-TR" dirty="0" smtClean="0">
                <a:solidFill>
                  <a:srgbClr val="00B050"/>
                </a:solidFill>
              </a:rPr>
              <a:t>, </a:t>
            </a:r>
            <a:r>
              <a:rPr lang="tr-TR" dirty="0" smtClean="0">
                <a:solidFill>
                  <a:srgbClr val="7030A0"/>
                </a:solidFill>
              </a:rPr>
              <a:t>öncelik çok yüksek</a:t>
            </a:r>
          </a:p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Veri transferi bellekten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r-TR" dirty="0" smtClean="0"/>
              <a:t>DMA1_Channel5-</a:t>
            </a:r>
            <a:r>
              <a:rPr lang="tr-TR" dirty="0"/>
              <a:t>&gt;CNDTR = </a:t>
            </a:r>
            <a:r>
              <a:rPr lang="tr-TR" dirty="0">
                <a:solidFill>
                  <a:srgbClr val="FF0000"/>
                </a:solidFill>
              </a:rPr>
              <a:t>4</a:t>
            </a:r>
            <a:r>
              <a:rPr lang="tr-TR" dirty="0" smtClean="0"/>
              <a:t>;//bellekten okunacak veri sayısı</a:t>
            </a:r>
            <a:endParaRPr lang="tr-TR" dirty="0"/>
          </a:p>
          <a:p>
            <a:r>
              <a:rPr lang="tr-TR" dirty="0"/>
              <a:t>TIM1-&gt;DCR|=(</a:t>
            </a:r>
            <a:r>
              <a:rPr lang="tr-TR" dirty="0">
                <a:solidFill>
                  <a:srgbClr val="FF0000"/>
                </a:solidFill>
              </a:rPr>
              <a:t>4</a:t>
            </a:r>
            <a:r>
              <a:rPr lang="tr-TR" dirty="0"/>
              <a:t>&lt;&lt;8)|</a:t>
            </a:r>
            <a:r>
              <a:rPr lang="tr-TR" dirty="0">
                <a:solidFill>
                  <a:srgbClr val="0000CC"/>
                </a:solidFill>
              </a:rPr>
              <a:t>0x34/4</a:t>
            </a:r>
            <a:r>
              <a:rPr lang="tr-TR" dirty="0" smtClean="0"/>
              <a:t>; </a:t>
            </a:r>
            <a:r>
              <a:rPr lang="tr-TR" sz="2200" dirty="0" smtClean="0"/>
              <a:t>//</a:t>
            </a:r>
            <a:r>
              <a:rPr lang="tr-TR" sz="2200" dirty="0" smtClean="0"/>
              <a:t>CCR1’in </a:t>
            </a:r>
            <a:r>
              <a:rPr lang="tr-TR" sz="2200" dirty="0" err="1" smtClean="0">
                <a:solidFill>
                  <a:srgbClr val="0000CC"/>
                </a:solidFill>
              </a:rPr>
              <a:t>offset</a:t>
            </a:r>
            <a:r>
              <a:rPr lang="tr-TR" sz="2200" dirty="0" smtClean="0">
                <a:solidFill>
                  <a:srgbClr val="0000CC"/>
                </a:solidFill>
              </a:rPr>
              <a:t> </a:t>
            </a:r>
            <a:r>
              <a:rPr lang="tr-TR" sz="2200" dirty="0" smtClean="0">
                <a:solidFill>
                  <a:srgbClr val="0000CC"/>
                </a:solidFill>
              </a:rPr>
              <a:t>adresidir bellekten okunan 4 veri bu adresten 						       başlanarak aktarılacaktır. </a:t>
            </a:r>
            <a:endParaRPr lang="tr-TR" sz="2200" dirty="0" smtClean="0"/>
          </a:p>
          <a:p>
            <a:pPr lvl="4"/>
            <a:r>
              <a:rPr lang="tr-TR" dirty="0" smtClean="0">
                <a:solidFill>
                  <a:srgbClr val="FF0000"/>
                </a:solidFill>
              </a:rPr>
              <a:t>Bellekten okunan 4 veri CCR1 den başlayıp CCR2,CCR3 ve CCR4 e sırası ile aktarılacaktır.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TIM1-&gt;DIER|=(1&lt;&lt;8</a:t>
            </a:r>
            <a:r>
              <a:rPr lang="tr-TR" dirty="0" smtClean="0"/>
              <a:t>);//DMA için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/>
              <a:t>tetikleme</a:t>
            </a:r>
          </a:p>
          <a:p>
            <a:r>
              <a:rPr lang="tr-TR" dirty="0"/>
              <a:t>TIM1-&gt;EGR |= 6;//DMA tetikleme </a:t>
            </a:r>
          </a:p>
          <a:p>
            <a:r>
              <a:rPr lang="tr-TR" dirty="0" smtClean="0"/>
              <a:t>DMA1_Channel5-</a:t>
            </a:r>
            <a:r>
              <a:rPr lang="tr-TR" dirty="0"/>
              <a:t>&gt;CCR|=1;//DMA aktif</a:t>
            </a:r>
          </a:p>
          <a:p>
            <a:r>
              <a:rPr lang="tr-TR" dirty="0"/>
              <a:t>TIM1-&gt;CR1|=1;//Tim </a:t>
            </a:r>
            <a:r>
              <a:rPr lang="tr-TR" dirty="0" smtClean="0"/>
              <a:t>aktif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while</a:t>
            </a:r>
            <a:r>
              <a:rPr lang="tr-TR" dirty="0"/>
              <a:t>(1){	}</a:t>
            </a:r>
          </a:p>
          <a:p>
            <a:r>
              <a:rPr lang="tr-TR" dirty="0" smtClean="0">
                <a:solidFill>
                  <a:srgbClr val="0000CC"/>
                </a:solidFill>
              </a:rPr>
              <a:t>}//</a:t>
            </a:r>
            <a:r>
              <a:rPr lang="tr-TR" sz="2200" dirty="0" smtClean="0">
                <a:solidFill>
                  <a:srgbClr val="0000CC"/>
                </a:solidFill>
              </a:rPr>
              <a:t>0x34/4 : </a:t>
            </a:r>
            <a:r>
              <a:rPr lang="tr-TR" sz="2200" dirty="0" err="1" smtClean="0">
                <a:solidFill>
                  <a:srgbClr val="0000CC"/>
                </a:solidFill>
              </a:rPr>
              <a:t>registerlar</a:t>
            </a:r>
            <a:r>
              <a:rPr lang="tr-TR" sz="2200" dirty="0" smtClean="0">
                <a:solidFill>
                  <a:srgbClr val="0000CC"/>
                </a:solidFill>
              </a:rPr>
              <a:t> 32bit </a:t>
            </a:r>
            <a:r>
              <a:rPr lang="tr-TR" sz="2200" dirty="0" smtClean="0">
                <a:solidFill>
                  <a:srgbClr val="0000CC"/>
                </a:solidFill>
              </a:rPr>
              <a:t>uzunluğa </a:t>
            </a:r>
            <a:r>
              <a:rPr lang="tr-TR" sz="2200" dirty="0" smtClean="0">
                <a:solidFill>
                  <a:srgbClr val="0000CC"/>
                </a:solidFill>
              </a:rPr>
              <a:t>sahiptir </a:t>
            </a:r>
            <a:r>
              <a:rPr lang="tr-TR" sz="2200" dirty="0" smtClean="0">
                <a:solidFill>
                  <a:srgbClr val="0000CC"/>
                </a:solidFill>
              </a:rPr>
              <a:t>CCR1 in TIM1 </a:t>
            </a:r>
            <a:r>
              <a:rPr lang="tr-TR" sz="2200" dirty="0" smtClean="0">
                <a:solidFill>
                  <a:srgbClr val="0000CC"/>
                </a:solidFill>
              </a:rPr>
              <a:t>içerisindeki sırasını </a:t>
            </a:r>
            <a:r>
              <a:rPr lang="tr-TR" sz="2200" dirty="0" smtClean="0">
                <a:solidFill>
                  <a:srgbClr val="0000CC"/>
                </a:solidFill>
              </a:rPr>
              <a:t>bulmak </a:t>
            </a:r>
            <a:r>
              <a:rPr lang="tr-TR" sz="2200" dirty="0" smtClean="0">
                <a:solidFill>
                  <a:srgbClr val="0000CC"/>
                </a:solidFill>
              </a:rPr>
              <a:t>için </a:t>
            </a:r>
            <a:r>
              <a:rPr lang="tr-TR" sz="2200" dirty="0" smtClean="0">
                <a:solidFill>
                  <a:srgbClr val="0000CC"/>
                </a:solidFill>
              </a:rPr>
              <a:t>4 </a:t>
            </a:r>
            <a:r>
              <a:rPr lang="tr-TR" sz="2200" dirty="0" smtClean="0">
                <a:solidFill>
                  <a:srgbClr val="0000CC"/>
                </a:solidFill>
              </a:rPr>
              <a:t>e bölüyoruz.</a:t>
            </a:r>
            <a:endParaRPr lang="tr-TR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5CDE1E6-B7A5-4E2A-A488-766643D05E8F}"/>
              </a:ext>
            </a:extLst>
          </p:cNvPr>
          <p:cNvSpPr/>
          <p:nvPr/>
        </p:nvSpPr>
        <p:spPr>
          <a:xfrm>
            <a:off x="1308683" y="1266213"/>
            <a:ext cx="58890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#</a:t>
            </a:r>
            <a:r>
              <a:rPr lang="tr-TR" sz="1600" dirty="0" err="1"/>
              <a:t>include</a:t>
            </a:r>
            <a:r>
              <a:rPr lang="tr-TR" sz="1600" dirty="0"/>
              <a:t> "stm32f10x.h"</a:t>
            </a:r>
          </a:p>
          <a:p>
            <a:r>
              <a:rPr lang="tr-TR" sz="1600" dirty="0" err="1"/>
              <a:t>volatile</a:t>
            </a:r>
            <a:r>
              <a:rPr lang="tr-TR" sz="1600" dirty="0"/>
              <a:t>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led</a:t>
            </a:r>
            <a:r>
              <a:rPr lang="tr-TR" sz="1600" dirty="0"/>
              <a:t>=0,kont=1;</a:t>
            </a:r>
          </a:p>
          <a:p>
            <a:r>
              <a:rPr lang="tr-TR" sz="1600" dirty="0" err="1"/>
              <a:t>int</a:t>
            </a:r>
            <a:r>
              <a:rPr lang="tr-TR" sz="1600" dirty="0"/>
              <a:t> main(){</a:t>
            </a:r>
          </a:p>
          <a:p>
            <a:r>
              <a:rPr lang="tr-TR" sz="1600" dirty="0"/>
              <a:t>	RCC-&gt;APB2ENR</a:t>
            </a:r>
            <a:r>
              <a:rPr lang="tr-TR" sz="1600" dirty="0" smtClean="0"/>
              <a:t>|=(1</a:t>
            </a:r>
            <a:r>
              <a:rPr lang="tr-TR" sz="1600" dirty="0"/>
              <a:t>&lt;&lt;2)|1;</a:t>
            </a:r>
          </a:p>
          <a:p>
            <a:r>
              <a:rPr lang="tr-TR" sz="1600" dirty="0"/>
              <a:t>	</a:t>
            </a:r>
          </a:p>
          <a:p>
            <a:r>
              <a:rPr lang="tr-TR" sz="1600" dirty="0" smtClean="0"/>
              <a:t>	GPIOA-</a:t>
            </a:r>
            <a:r>
              <a:rPr lang="tr-TR" sz="1600" dirty="0"/>
              <a:t>&gt;CRH&amp;=~(1&lt;&lt;6);</a:t>
            </a:r>
          </a:p>
          <a:p>
            <a:r>
              <a:rPr lang="tr-TR" sz="1600" dirty="0"/>
              <a:t>	GPIOA-&gt;CRH|=(1&lt;&lt;7)|(3&lt;&lt;4);</a:t>
            </a:r>
          </a:p>
          <a:p>
            <a:r>
              <a:rPr lang="tr-TR" sz="1600" dirty="0"/>
              <a:t>	</a:t>
            </a:r>
            <a:r>
              <a:rPr lang="tr-TR" sz="1600" dirty="0" smtClean="0"/>
              <a:t>RCC-</a:t>
            </a:r>
            <a:r>
              <a:rPr lang="tr-TR" sz="1600" dirty="0"/>
              <a:t>&gt;APB2ENR|=(1&lt;&lt;11);//tim1 aktif</a:t>
            </a:r>
          </a:p>
          <a:p>
            <a:r>
              <a:rPr lang="tr-TR" sz="1600" dirty="0"/>
              <a:t>	TIM1-&gt;CCMR1|=(6&lt;&lt;12);//</a:t>
            </a:r>
            <a:r>
              <a:rPr lang="tr-TR" sz="1600" dirty="0" smtClean="0"/>
              <a:t>kanal2 seçildi</a:t>
            </a:r>
            <a:endParaRPr lang="tr-TR" sz="1600" dirty="0"/>
          </a:p>
          <a:p>
            <a:r>
              <a:rPr lang="tr-TR" sz="1600" dirty="0"/>
              <a:t>	TIM1-&gt;ARR=3600;//2kHz(9 bölme ile)</a:t>
            </a:r>
          </a:p>
          <a:p>
            <a:r>
              <a:rPr lang="tr-TR" sz="1600" dirty="0"/>
              <a:t>	TIM1-&gt;PSC=9</a:t>
            </a:r>
            <a:r>
              <a:rPr lang="tr-TR" sz="1600" dirty="0" smtClean="0"/>
              <a:t>;//ön bölme</a:t>
            </a:r>
            <a:r>
              <a:rPr lang="tr-TR" sz="1600" dirty="0"/>
              <a:t>	</a:t>
            </a:r>
          </a:p>
          <a:p>
            <a:r>
              <a:rPr lang="tr-TR" sz="1600" dirty="0"/>
              <a:t>	TIM1-&gt;CCR2=</a:t>
            </a:r>
            <a:r>
              <a:rPr lang="tr-TR" sz="1600" dirty="0" err="1"/>
              <a:t>led</a:t>
            </a:r>
            <a:r>
              <a:rPr lang="tr-TR" sz="1600" dirty="0" smtClean="0"/>
              <a:t>;//</a:t>
            </a:r>
            <a:endParaRPr lang="tr-TR" sz="1600" dirty="0"/>
          </a:p>
          <a:p>
            <a:r>
              <a:rPr lang="tr-TR" sz="1600" dirty="0"/>
              <a:t>  </a:t>
            </a:r>
            <a:r>
              <a:rPr lang="tr-TR" sz="1600" dirty="0" smtClean="0"/>
              <a:t>	TIM1-</a:t>
            </a:r>
            <a:r>
              <a:rPr lang="tr-TR" sz="1600" dirty="0"/>
              <a:t>&gt;CCER |= (1&lt;&lt;4); </a:t>
            </a:r>
            <a:r>
              <a:rPr lang="tr-TR" sz="1600" dirty="0" smtClean="0"/>
              <a:t>//</a:t>
            </a:r>
            <a:r>
              <a:rPr lang="tr-TR" sz="1600" dirty="0" err="1" smtClean="0"/>
              <a:t>capture</a:t>
            </a:r>
            <a:r>
              <a:rPr lang="tr-TR" sz="1600" dirty="0" smtClean="0"/>
              <a:t>/</a:t>
            </a:r>
            <a:r>
              <a:rPr lang="tr-TR" sz="1600" dirty="0" err="1" smtClean="0"/>
              <a:t>compare</a:t>
            </a:r>
            <a:r>
              <a:rPr lang="tr-TR" sz="1600" dirty="0" smtClean="0"/>
              <a:t> PA9 aktif</a:t>
            </a:r>
            <a:endParaRPr lang="tr-TR" sz="1600" dirty="0"/>
          </a:p>
          <a:p>
            <a:r>
              <a:rPr lang="tr-TR" sz="1600" dirty="0"/>
              <a:t>	TIM1-&gt;BDTR |= (1&lt;&lt;15); //Main </a:t>
            </a:r>
            <a:r>
              <a:rPr lang="tr-TR" sz="1600" dirty="0" err="1"/>
              <a:t>output</a:t>
            </a:r>
            <a:r>
              <a:rPr lang="tr-TR" sz="1600" dirty="0"/>
              <a:t> </a:t>
            </a:r>
            <a:r>
              <a:rPr lang="tr-TR" sz="1600" dirty="0" err="1"/>
              <a:t>enable</a:t>
            </a:r>
            <a:endParaRPr lang="tr-TR" sz="1600" dirty="0"/>
          </a:p>
          <a:p>
            <a:r>
              <a:rPr lang="tr-TR" sz="1600" dirty="0"/>
              <a:t>	</a:t>
            </a:r>
            <a:r>
              <a:rPr lang="tr-TR" sz="1600" dirty="0" err="1"/>
              <a:t>SysTick</a:t>
            </a:r>
            <a:r>
              <a:rPr lang="tr-TR" sz="1600" dirty="0"/>
              <a:t>-&gt;LOAD=720000/8;//10ms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SysTick</a:t>
            </a:r>
            <a:r>
              <a:rPr lang="tr-TR" sz="1600" dirty="0"/>
              <a:t>-&gt;CTRL=3</a:t>
            </a:r>
            <a:r>
              <a:rPr lang="tr-TR" sz="1600" dirty="0" smtClean="0"/>
              <a:t>;//</a:t>
            </a:r>
            <a:r>
              <a:rPr lang="tr-TR" sz="1600" dirty="0" err="1" smtClean="0"/>
              <a:t>sys</a:t>
            </a:r>
            <a:r>
              <a:rPr lang="tr-TR" sz="1600" dirty="0" smtClean="0"/>
              <a:t> </a:t>
            </a:r>
            <a:r>
              <a:rPr lang="tr-TR" sz="1600" dirty="0" err="1" smtClean="0"/>
              <a:t>timer</a:t>
            </a:r>
            <a:r>
              <a:rPr lang="tr-TR" sz="1600" dirty="0" smtClean="0"/>
              <a:t> ve </a:t>
            </a:r>
            <a:r>
              <a:rPr lang="tr-TR" sz="1600" dirty="0" err="1" smtClean="0"/>
              <a:t>interrupt</a:t>
            </a:r>
            <a:r>
              <a:rPr lang="tr-TR" sz="1600" dirty="0" smtClean="0"/>
              <a:t> aktif</a:t>
            </a:r>
            <a:endParaRPr lang="tr-TR" sz="1600" dirty="0"/>
          </a:p>
          <a:p>
            <a:r>
              <a:rPr lang="tr-TR" sz="1600" dirty="0"/>
              <a:t>	TIM1-&gt;CR1|=1</a:t>
            </a:r>
            <a:r>
              <a:rPr lang="tr-TR" sz="1600" dirty="0" smtClean="0"/>
              <a:t>;//timer1 saymaya başlar</a:t>
            </a:r>
            <a:endParaRPr lang="tr-TR" sz="1600" dirty="0"/>
          </a:p>
          <a:p>
            <a:r>
              <a:rPr lang="tr-TR" sz="1600" dirty="0"/>
              <a:t>	</a:t>
            </a:r>
            <a:r>
              <a:rPr lang="tr-TR" sz="1600" dirty="0" err="1"/>
              <a:t>while</a:t>
            </a:r>
            <a:r>
              <a:rPr lang="tr-TR" sz="1600" dirty="0"/>
              <a:t>(1){};</a:t>
            </a:r>
          </a:p>
          <a:p>
            <a:r>
              <a:rPr lang="tr-TR" sz="1600" dirty="0"/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D7A906-202E-4A10-86F5-ABC9F40687FA}"/>
              </a:ext>
            </a:extLst>
          </p:cNvPr>
          <p:cNvSpPr txBox="1"/>
          <p:nvPr/>
        </p:nvSpPr>
        <p:spPr>
          <a:xfrm>
            <a:off x="7197755" y="1443841"/>
            <a:ext cx="4672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SysTick_Handler</a:t>
            </a:r>
            <a:r>
              <a:rPr lang="tr-TR" dirty="0" smtClean="0"/>
              <a:t>(){//her 10ms de çağrılır</a:t>
            </a:r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(kont){</a:t>
            </a:r>
          </a:p>
          <a:p>
            <a:r>
              <a:rPr lang="tr-TR" dirty="0" err="1"/>
              <a:t>led</a:t>
            </a:r>
            <a:r>
              <a:rPr lang="tr-TR" dirty="0"/>
              <a:t>+=36;</a:t>
            </a:r>
          </a:p>
          <a:p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led</a:t>
            </a:r>
            <a:r>
              <a:rPr lang="tr-TR" dirty="0"/>
              <a:t>&gt;=3600)</a:t>
            </a:r>
          </a:p>
          <a:p>
            <a:r>
              <a:rPr lang="tr-TR" dirty="0"/>
              <a:t>   kont=0;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else{</a:t>
            </a:r>
          </a:p>
          <a:p>
            <a:r>
              <a:rPr lang="tr-TR" dirty="0" err="1"/>
              <a:t>led</a:t>
            </a:r>
            <a:r>
              <a:rPr lang="tr-TR" dirty="0"/>
              <a:t>-=36;</a:t>
            </a:r>
          </a:p>
          <a:p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led</a:t>
            </a:r>
            <a:r>
              <a:rPr lang="tr-TR" dirty="0"/>
              <a:t>&lt;=0)</a:t>
            </a:r>
          </a:p>
          <a:p>
            <a:r>
              <a:rPr lang="tr-TR" dirty="0"/>
              <a:t>   kont=1;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TIM1-&gt;CCR2=</a:t>
            </a:r>
            <a:r>
              <a:rPr lang="tr-TR" dirty="0" err="1"/>
              <a:t>led</a:t>
            </a:r>
            <a:r>
              <a:rPr lang="tr-TR" dirty="0" smtClean="0"/>
              <a:t>;//</a:t>
            </a:r>
            <a:r>
              <a:rPr lang="tr-TR" dirty="0" err="1" smtClean="0"/>
              <a:t>pwm</a:t>
            </a:r>
            <a:r>
              <a:rPr lang="tr-TR" dirty="0" smtClean="0"/>
              <a:t> </a:t>
            </a:r>
            <a:r>
              <a:rPr lang="tr-TR" dirty="0" err="1" smtClean="0"/>
              <a:t>duty</a:t>
            </a:r>
            <a:r>
              <a:rPr lang="tr-TR" dirty="0" smtClean="0"/>
              <a:t> yeni değeri</a:t>
            </a:r>
            <a:endParaRPr lang="tr-TR" dirty="0"/>
          </a:p>
          <a:p>
            <a:r>
              <a:rPr lang="tr-TR" dirty="0"/>
              <a:t>}</a:t>
            </a:r>
          </a:p>
          <a:p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4444253" y="665629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PWM cevap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858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37B5B-83DF-4FAE-834B-C3C995BD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BF03BC-6534-42B2-8F07-ACD7FFFC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İşlemcinin PA10 nolu </a:t>
            </a:r>
            <a:r>
              <a:rPr lang="tr-TR" dirty="0" err="1"/>
              <a:t>pinine</a:t>
            </a:r>
            <a:r>
              <a:rPr lang="tr-TR" dirty="0"/>
              <a:t> </a:t>
            </a:r>
            <a:r>
              <a:rPr lang="tr-TR" dirty="0" err="1"/>
              <a:t>led</a:t>
            </a:r>
            <a:r>
              <a:rPr lang="tr-TR" dirty="0"/>
              <a:t> PA0 ve PA1 </a:t>
            </a:r>
            <a:r>
              <a:rPr lang="tr-TR" dirty="0" err="1"/>
              <a:t>pinlerine</a:t>
            </a:r>
            <a:r>
              <a:rPr lang="tr-TR" dirty="0"/>
              <a:t> buton bağlanmıştır. Butonlardan birine </a:t>
            </a:r>
            <a:r>
              <a:rPr lang="tr-TR" dirty="0" smtClean="0"/>
              <a:t>basıldığında </a:t>
            </a:r>
            <a:r>
              <a:rPr lang="tr-TR" dirty="0" err="1"/>
              <a:t>ledin</a:t>
            </a:r>
            <a:r>
              <a:rPr lang="tr-TR" dirty="0"/>
              <a:t> parlaklığını %10 arttıran, diğerine basıldığında %10 azaltan ve her iki butona basıldığında </a:t>
            </a:r>
            <a:r>
              <a:rPr lang="tr-TR" dirty="0" err="1" smtClean="0"/>
              <a:t>ledin</a:t>
            </a:r>
            <a:r>
              <a:rPr lang="tr-TR" dirty="0" smtClean="0"/>
              <a:t> parlaklığını %50 yapan </a:t>
            </a:r>
            <a:r>
              <a:rPr lang="tr-TR" dirty="0"/>
              <a:t>programı </a:t>
            </a:r>
            <a:r>
              <a:rPr lang="tr-TR" dirty="0" smtClean="0"/>
              <a:t>timer1 </a:t>
            </a:r>
            <a:r>
              <a:rPr lang="tr-TR" dirty="0"/>
              <a:t>kullanarak yazınız.</a:t>
            </a:r>
          </a:p>
        </p:txBody>
      </p:sp>
    </p:spTree>
    <p:extLst>
      <p:ext uri="{BB962C8B-B14F-4D97-AF65-F5344CB8AC3E}">
        <p14:creationId xmlns:p14="http://schemas.microsoft.com/office/powerpoint/2010/main" val="22155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9597FF-CB5C-4B12-998A-6908B739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8ED7C-EB3A-41CB-9441-48072182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DMA, bellek ile diğer aygıtlar arasındaki veri iletişimi için kullanılan bir yapıdır.</a:t>
            </a:r>
          </a:p>
          <a:p>
            <a:r>
              <a:rPr lang="tr-TR" dirty="0"/>
              <a:t>İşlemcinin yükünü azaltır.</a:t>
            </a:r>
          </a:p>
          <a:p>
            <a:r>
              <a:rPr lang="tr-TR" dirty="0" smtClean="0"/>
              <a:t>Bir birimden diğerine yapılan veri transferi işlemci kullanılmadan DMA </a:t>
            </a:r>
            <a:r>
              <a:rPr lang="tr-TR" dirty="0"/>
              <a:t>kullanılarak </a:t>
            </a:r>
            <a:r>
              <a:rPr lang="tr-TR" dirty="0" smtClean="0"/>
              <a:t>yapılabilir</a:t>
            </a:r>
            <a:r>
              <a:rPr lang="tr-TR" dirty="0"/>
              <a:t>.</a:t>
            </a:r>
          </a:p>
          <a:p>
            <a:r>
              <a:rPr lang="tr-TR" dirty="0"/>
              <a:t>Stm32f103 de iki adet </a:t>
            </a:r>
            <a:r>
              <a:rPr lang="tr-TR" dirty="0" smtClean="0"/>
              <a:t>DMA1 ve DMA2 olmak üzere iki adet DMA birimi vardır. </a:t>
            </a:r>
            <a:r>
              <a:rPr lang="tr-TR" dirty="0"/>
              <a:t>(DMA1 7 kanal ve DMA2 5 kanal)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715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69CD8D-E76B-491B-A19C-ED320EF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DD786-068B-464F-9E49-B78F6BAA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12 adet bağımsız olarak ayarlanabilen kanal vardır.</a:t>
            </a:r>
          </a:p>
          <a:p>
            <a:r>
              <a:rPr lang="tr-TR" dirty="0"/>
              <a:t>12 kanalın her biri DMA özellikli(</a:t>
            </a:r>
            <a:r>
              <a:rPr lang="tr-TR" dirty="0" err="1"/>
              <a:t>timer</a:t>
            </a:r>
            <a:r>
              <a:rPr lang="tr-TR" dirty="0"/>
              <a:t>, ADC, DAC, SPI…) donanıma bağlanabilir. </a:t>
            </a:r>
          </a:p>
          <a:p>
            <a:r>
              <a:rPr lang="tr-TR" dirty="0"/>
              <a:t>İşlem önceliği dört seviyeli olarak yazılım ile ayarlanabilir. </a:t>
            </a:r>
          </a:p>
          <a:p>
            <a:r>
              <a:rPr lang="tr-TR" dirty="0"/>
              <a:t>Transfer edilecek veri boyutu ayarlanabilir. (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half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word</a:t>
            </a:r>
            <a:r>
              <a:rPr lang="tr-TR" dirty="0"/>
              <a:t>)</a:t>
            </a:r>
          </a:p>
          <a:p>
            <a:r>
              <a:rPr lang="tr-TR" dirty="0"/>
              <a:t>Bellekten belleğe, çevrebiriminden belleğe, bellekten çevrebirimine,</a:t>
            </a:r>
          </a:p>
          <a:p>
            <a:pPr marL="0" indent="0">
              <a:buNone/>
            </a:pPr>
            <a:r>
              <a:rPr lang="tr-TR" dirty="0"/>
              <a:t>   çevrebiriminden çevrebirimine veri transferi yapılabilir.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63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DA2F9B-A8C5-4C5C-9725-9AF13A7C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55"/>
            <a:ext cx="10515600" cy="4390108"/>
          </a:xfrm>
        </p:spPr>
        <p:txBody>
          <a:bodyPr/>
          <a:lstStyle/>
          <a:p>
            <a:r>
              <a:rPr lang="tr-TR" dirty="0"/>
              <a:t>Flash, SRAM, APB1, APB2,ve AHB çevrebirimlerine kaynak ve hedef olarak erişimi vardır.</a:t>
            </a:r>
          </a:p>
          <a:p>
            <a:r>
              <a:rPr lang="tr-TR" dirty="0"/>
              <a:t>65536 kadar veri transferi yapılabilir.</a:t>
            </a:r>
          </a:p>
          <a:p>
            <a:r>
              <a:rPr lang="tr-TR" dirty="0"/>
              <a:t>İşlemci ile aynı </a:t>
            </a:r>
            <a:r>
              <a:rPr lang="tr-TR" dirty="0" err="1"/>
              <a:t>bus</a:t>
            </a:r>
            <a:r>
              <a:rPr lang="tr-TR" dirty="0"/>
              <a:t> hattı kullanarak veri transfer işlemi gerçekleştirilir.</a:t>
            </a:r>
          </a:p>
          <a:p>
            <a:r>
              <a:rPr lang="tr-TR" dirty="0"/>
              <a:t>DMA ve işlemci aynı anda </a:t>
            </a:r>
            <a:r>
              <a:rPr lang="tr-TR" dirty="0" err="1"/>
              <a:t>bus</a:t>
            </a:r>
            <a:r>
              <a:rPr lang="tr-TR" dirty="0"/>
              <a:t> hattını kullanamazlar bu durumda işlemci DMA isteğini durdurabilir.</a:t>
            </a:r>
          </a:p>
          <a:p>
            <a:r>
              <a:rPr lang="tr-TR" dirty="0"/>
              <a:t>İşlemci ve DMA aynı anda aynı hedefi kullanamazlar bu durumda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roun-robin</a:t>
            </a:r>
            <a:r>
              <a:rPr lang="tr-TR" dirty="0"/>
              <a:t> algoritması ile işlemleri planlar. 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58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C0E217C-06FF-4593-B2C3-D429D21B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10" y="423651"/>
            <a:ext cx="6815701" cy="63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75373-0FBD-412E-9798-512EC2D0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Kanal Ayarlama Prosedürü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ED8B8F-B917-4741-BB7B-3F04532F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Çevrebiriminin </a:t>
            </a:r>
            <a:r>
              <a:rPr lang="tr-TR" dirty="0" err="1"/>
              <a:t>register</a:t>
            </a:r>
            <a:r>
              <a:rPr lang="tr-TR" dirty="0"/>
              <a:t> adresi </a:t>
            </a:r>
            <a:r>
              <a:rPr lang="tr-TR" dirty="0" err="1"/>
              <a:t>DMA_CPARx</a:t>
            </a:r>
            <a:r>
              <a:rPr lang="tr-TR" dirty="0"/>
              <a:t> </a:t>
            </a:r>
            <a:r>
              <a:rPr lang="tr-TR" dirty="0" err="1"/>
              <a:t>registerine</a:t>
            </a:r>
            <a:r>
              <a:rPr lang="tr-TR" dirty="0"/>
              <a:t> kopyalanır.</a:t>
            </a:r>
          </a:p>
          <a:p>
            <a:r>
              <a:rPr lang="tr-TR" dirty="0"/>
              <a:t>Bellek adresi </a:t>
            </a:r>
            <a:r>
              <a:rPr lang="tr-TR" dirty="0" err="1"/>
              <a:t>DMA_CMARx</a:t>
            </a:r>
            <a:r>
              <a:rPr lang="tr-TR" dirty="0"/>
              <a:t> </a:t>
            </a:r>
            <a:r>
              <a:rPr lang="tr-TR" dirty="0" err="1"/>
              <a:t>registerine</a:t>
            </a:r>
            <a:r>
              <a:rPr lang="tr-TR" dirty="0"/>
              <a:t> kopyalanır.</a:t>
            </a:r>
          </a:p>
          <a:p>
            <a:r>
              <a:rPr lang="tr-TR" dirty="0"/>
              <a:t>Transfer edilecek veri sayısı </a:t>
            </a:r>
            <a:r>
              <a:rPr lang="tr-TR" dirty="0" err="1"/>
              <a:t>DMA_CNDTRx</a:t>
            </a:r>
            <a:r>
              <a:rPr lang="tr-TR" dirty="0"/>
              <a:t> </a:t>
            </a:r>
            <a:r>
              <a:rPr lang="tr-TR" dirty="0" err="1"/>
              <a:t>registerine</a:t>
            </a:r>
            <a:r>
              <a:rPr lang="tr-TR" dirty="0"/>
              <a:t> yazılır.</a:t>
            </a:r>
          </a:p>
          <a:p>
            <a:r>
              <a:rPr lang="tr-TR" dirty="0"/>
              <a:t>Kanal önceliği </a:t>
            </a:r>
            <a:r>
              <a:rPr lang="tr-TR" dirty="0" err="1"/>
              <a:t>DMA_CCRx</a:t>
            </a:r>
            <a:r>
              <a:rPr lang="tr-TR" dirty="0"/>
              <a:t> </a:t>
            </a:r>
            <a:r>
              <a:rPr lang="tr-TR" dirty="0" err="1"/>
              <a:t>registerinde</a:t>
            </a:r>
            <a:r>
              <a:rPr lang="tr-TR" dirty="0"/>
              <a:t> bulunan PL[1:0] bitleri ile ayarlanır.</a:t>
            </a:r>
          </a:p>
          <a:p>
            <a:r>
              <a:rPr lang="tr-TR" dirty="0"/>
              <a:t>Veri yönü, başa dönme </a:t>
            </a:r>
            <a:r>
              <a:rPr lang="tr-TR" dirty="0" err="1"/>
              <a:t>modu</a:t>
            </a:r>
            <a:r>
              <a:rPr lang="tr-TR" dirty="0"/>
              <a:t>, çevrebirimi ve bellek artım </a:t>
            </a:r>
            <a:r>
              <a:rPr lang="tr-TR" dirty="0" err="1"/>
              <a:t>modu</a:t>
            </a:r>
            <a:r>
              <a:rPr lang="tr-TR" dirty="0"/>
              <a:t>, çevrebirimi ve bellek veri büyüklüğü ve </a:t>
            </a:r>
            <a:r>
              <a:rPr lang="tr-TR" dirty="0" err="1"/>
              <a:t>interruptlar</a:t>
            </a:r>
            <a:r>
              <a:rPr lang="tr-TR" dirty="0"/>
              <a:t> </a:t>
            </a:r>
            <a:r>
              <a:rPr lang="tr-TR" dirty="0" err="1"/>
              <a:t>DMA_CCRx</a:t>
            </a:r>
            <a:r>
              <a:rPr lang="tr-TR" dirty="0"/>
              <a:t> </a:t>
            </a:r>
            <a:r>
              <a:rPr lang="tr-TR" dirty="0" err="1"/>
              <a:t>registeri</a:t>
            </a:r>
            <a:r>
              <a:rPr lang="tr-TR" dirty="0"/>
              <a:t> ile ayarlanır.</a:t>
            </a:r>
          </a:p>
          <a:p>
            <a:r>
              <a:rPr lang="tr-TR" dirty="0"/>
              <a:t>Kanal aktive edilir. </a:t>
            </a:r>
          </a:p>
        </p:txBody>
      </p:sp>
    </p:spTree>
    <p:extLst>
      <p:ext uri="{BB962C8B-B14F-4D97-AF65-F5344CB8AC3E}">
        <p14:creationId xmlns:p14="http://schemas.microsoft.com/office/powerpoint/2010/main" val="268499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9643E32-AD10-443F-8C84-1157AA8A5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101" y="218114"/>
            <a:ext cx="8160021" cy="59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90" y="571499"/>
            <a:ext cx="11570032" cy="53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34E95DF-8C28-4621-B195-C1776A5E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513" y="37750"/>
            <a:ext cx="7264974" cy="678249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577377" y="3542706"/>
            <a:ext cx="871759" cy="223863"/>
          </a:xfrm>
          <a:prstGeom prst="rect">
            <a:avLst/>
          </a:prstGeom>
          <a:gradFill>
            <a:gsLst>
              <a:gs pos="1800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  <a:alpha val="27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Aynı Yanın Köşesi Yuvarlatılmış Dikdörtgen 2"/>
          <p:cNvSpPr/>
          <p:nvPr/>
        </p:nvSpPr>
        <p:spPr>
          <a:xfrm>
            <a:off x="4567262" y="3542706"/>
            <a:ext cx="933351" cy="223863"/>
          </a:xfrm>
          <a:prstGeom prst="round2SameRect">
            <a:avLst/>
          </a:prstGeom>
          <a:blipFill dpi="0" rotWithShape="1">
            <a:blip r:embed="rId3">
              <a:alphaModFix amt="41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40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598</Words>
  <Application>Microsoft Office PowerPoint</Application>
  <PresentationFormat>Geniş ekran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DIRECT MEMORY ACCESS (DMA)</vt:lpstr>
      <vt:lpstr>DMA</vt:lpstr>
      <vt:lpstr>Temel Özellikleri</vt:lpstr>
      <vt:lpstr>PowerPoint Sunusu</vt:lpstr>
      <vt:lpstr>PowerPoint Sunusu</vt:lpstr>
      <vt:lpstr>Kanal Ayarlama Prosedürü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MEMORY ACCESS (DMA)</dc:title>
  <dc:creator>irfan atabaş</dc:creator>
  <cp:lastModifiedBy>irfan atabaş</cp:lastModifiedBy>
  <cp:revision>41</cp:revision>
  <dcterms:created xsi:type="dcterms:W3CDTF">2020-05-01T17:40:08Z</dcterms:created>
  <dcterms:modified xsi:type="dcterms:W3CDTF">2020-05-02T18:38:46Z</dcterms:modified>
</cp:coreProperties>
</file>