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68" r:id="rId4"/>
    <p:sldId id="256" r:id="rId5"/>
    <p:sldId id="257" r:id="rId6"/>
    <p:sldId id="258" r:id="rId7"/>
    <p:sldId id="263" r:id="rId8"/>
    <p:sldId id="259" r:id="rId9"/>
    <p:sldId id="260" r:id="rId10"/>
    <p:sldId id="261" r:id="rId11"/>
    <p:sldId id="262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B73190-1492-4D90-9B68-F6143BD2B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E302650-74B8-4CB3-B53A-E07086201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4C8762-D523-40CB-AFA2-C362600A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ABE-3D07-4A8A-9499-C62DAF75684B}" type="datetimeFigureOut">
              <a:rPr lang="tr-TR" smtClean="0"/>
              <a:t>2.4.2020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2B440D-E67D-4056-AE48-975FDB3E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6675B6-FCE2-4A61-8787-6588F94E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5D0-C791-4ADB-80FD-872E8F795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7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1A9FE5-0094-4F4D-B65A-DF4F0F14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32F5295-885A-46D1-9BBF-C0FB07468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E7620D-F3D0-40EE-B043-0DE8A9AC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ABE-3D07-4A8A-9499-C62DAF75684B}" type="datetimeFigureOut">
              <a:rPr lang="tr-TR" smtClean="0"/>
              <a:t>2.4.2020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4AE849-B63F-4782-A390-DF624F84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09E2C9-E359-4053-B7CA-92C6DD64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5D0-C791-4ADB-80FD-872E8F795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85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10EEFCF-AFC9-4772-935E-7ED2CCA45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0127AF2-FEDE-4D30-B82E-E48779391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25A3BD-4160-4EBE-9B0E-CF3E86E2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ABE-3D07-4A8A-9499-C62DAF75684B}" type="datetimeFigureOut">
              <a:rPr lang="tr-TR" smtClean="0"/>
              <a:t>2.4.2020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EA9BE1-3D18-4AA5-83DA-9BA42454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14927B-B2E3-45F4-87C0-DAA44E0D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5D0-C791-4ADB-80FD-872E8F795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300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FD0C49-376E-4AA4-8721-CC251FEF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E75027-5D5C-4778-AA5D-2DA01E60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7F1E92A-23E4-4467-B95E-8D1CBC1D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ABE-3D07-4A8A-9499-C62DAF75684B}" type="datetimeFigureOut">
              <a:rPr lang="tr-TR" smtClean="0"/>
              <a:t>2.4.2020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279C0A-FF55-46A6-AE66-C721EDC4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647154-8A1B-4C4E-98F9-A45BA29B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5D0-C791-4ADB-80FD-872E8F795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93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D01276-1CAE-4AF3-A30A-C8A91D3A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00DC04A-DB3D-4862-A294-43CBFC9F4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9A39CF-C0A2-4671-97A8-5D5ED719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ABE-3D07-4A8A-9499-C62DAF75684B}" type="datetimeFigureOut">
              <a:rPr lang="tr-TR" smtClean="0"/>
              <a:t>2.4.2020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6B27EE-FAAA-4CB2-B878-F772D126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4311EE-59F8-4474-8DBD-53CF2729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5D0-C791-4ADB-80FD-872E8F795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9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1C2A9D-CB9D-48A4-9DD4-5B319C73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18D6C7-D197-4CE7-95FC-E7B6355D0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77B5A7D-6D43-4352-A93E-89A41509F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ABF67DB-BE77-43F3-90AC-FD682A25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ABE-3D07-4A8A-9499-C62DAF75684B}" type="datetimeFigureOut">
              <a:rPr lang="tr-TR" smtClean="0"/>
              <a:t>2.4.2020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E47B85-4DB7-4FF2-8563-C8EBB143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1BAC48F-77C0-4B1E-BA3E-E16C2B61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5D0-C791-4ADB-80FD-872E8F795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391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750A13-6CC7-43F2-9B29-98E2C19E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9CCE689-9BC7-4E0A-9DB8-D4273D8C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5B61C8-F7BD-45A8-B15E-38BAEA6A1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11F1C43-8C59-472C-936C-363036F6F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BF5DF2A-6127-4784-AE9D-747AB19BA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E350D1F-AA8F-4E3B-BD27-F5F0D797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ABE-3D07-4A8A-9499-C62DAF75684B}" type="datetimeFigureOut">
              <a:rPr lang="tr-TR" smtClean="0"/>
              <a:t>2.4.2020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A383B69-74C5-4B83-9154-A8E665E5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902DC52-603C-479F-8B68-A67E6379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5D0-C791-4ADB-80FD-872E8F795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860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057BED-1AA3-47EE-8F5F-9AB6C3CD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D22257E-573D-449E-B9AD-AAC49018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ABE-3D07-4A8A-9499-C62DAF75684B}" type="datetimeFigureOut">
              <a:rPr lang="tr-TR" smtClean="0"/>
              <a:t>2.4.2020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265E62E-7D8B-4EC3-9665-504A186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35E69D2-3533-4206-9027-A0519395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5D0-C791-4ADB-80FD-872E8F795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554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9C0FFF7-90FE-4D76-979B-12D65921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ABE-3D07-4A8A-9499-C62DAF75684B}" type="datetimeFigureOut">
              <a:rPr lang="tr-TR" smtClean="0"/>
              <a:t>2.4.2020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DC87823-1DC1-4F48-87FF-83F2DFB8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DF0DD19-4CAE-4F11-BF5D-BF513FF4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5D0-C791-4ADB-80FD-872E8F795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390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40BD14-247E-4FA2-8300-A12F924E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AF38CE-0B7C-4330-82C6-DFA6BF6A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07C26B1-AB9B-4FFF-80F4-E2D23E551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7220960-4531-453E-B8A2-FE062866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ABE-3D07-4A8A-9499-C62DAF75684B}" type="datetimeFigureOut">
              <a:rPr lang="tr-TR" smtClean="0"/>
              <a:t>2.4.2020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F73DE7-4EA0-4C08-8919-81AE9C02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52B7D4D-2763-4374-BB7F-5747A608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5D0-C791-4ADB-80FD-872E8F795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333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128B6E-83E4-4F0F-B706-E427DA78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703B301-9979-42B4-A2EE-C14BDE2CF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8D32994-DC0A-4A4B-90AF-C5BC7DBB3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72D0E92-0EA5-4B66-BAC3-67F263E0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ABE-3D07-4A8A-9499-C62DAF75684B}" type="datetimeFigureOut">
              <a:rPr lang="tr-TR" smtClean="0"/>
              <a:t>2.4.2020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D35338E-76E0-4B4B-97CD-529BC3CC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F6C0CF-6682-49E1-A6DD-BC8BDB1E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5D0-C791-4ADB-80FD-872E8F795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699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0BB4778-4139-43D7-8481-5FBEC7B9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26532B-7A67-422A-9552-069EFF13A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86441B-C62E-436F-B6EC-08E8BA588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BABE-3D07-4A8A-9499-C62DAF75684B}" type="datetimeFigureOut">
              <a:rPr lang="tr-TR" smtClean="0"/>
              <a:t>2.4.2020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856324-1C51-4039-84BF-9707BC54A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F74DF6-C5F9-476A-9728-4A89B40F3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75D0-C791-4ADB-80FD-872E8F795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98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Interrupt</a:t>
            </a:r>
            <a:r>
              <a:rPr lang="tr-TR" dirty="0" smtClean="0"/>
              <a:t> (Kesme)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Interrupt</a:t>
            </a:r>
            <a:r>
              <a:rPr lang="tr-TR" dirty="0" smtClean="0"/>
              <a:t>: Program akışında devam ederken, kurulu olan özel durum için o an yapmakta olan işini bırakıp, bu özel durumun belirtmiş olduğu fonksiyona gitmesi ve sonrasında kaldığı yerden devam etmesidir. </a:t>
            </a:r>
          </a:p>
          <a:p>
            <a:r>
              <a:rPr lang="tr-TR" dirty="0" smtClean="0"/>
              <a:t>Bir sekreteri düşünelim, sekreter normal çalışmasını yaparken telefon geldiğinde o an yaptığı işi bırakıp telefona cevap verir. Eğer telefon sayısı birden fazla ise öncelik sırasına göre telefonlara cevap verir.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603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169F6F1-8BC1-4A33-8C48-DECF03EB0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55" y="792402"/>
            <a:ext cx="11764319" cy="527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4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A3295F1-60DC-407B-9AD3-A37089FB9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219" y="631963"/>
            <a:ext cx="10734135" cy="540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47F32F-FF23-44A2-9813-14F847BE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External</a:t>
            </a:r>
            <a:r>
              <a:rPr lang="tr-TR" dirty="0"/>
              <a:t> </a:t>
            </a:r>
            <a:r>
              <a:rPr lang="tr-TR" dirty="0" err="1"/>
              <a:t>interrupt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3C8B33-7A88-47DE-A36B-92DAD2A0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RCC-&gt;APB2ENR   </a:t>
            </a:r>
          </a:p>
          <a:p>
            <a:pPr lvl="1"/>
            <a:r>
              <a:rPr lang="tr-TR" dirty="0"/>
              <a:t>İlgili portun alternatif fonksiyonu aktif yapılır.</a:t>
            </a:r>
          </a:p>
          <a:p>
            <a:pPr lvl="1"/>
            <a:r>
              <a:rPr lang="tr-TR" dirty="0"/>
              <a:t>AFIO APB2ENR’ </a:t>
            </a:r>
            <a:r>
              <a:rPr lang="tr-TR" dirty="0" err="1"/>
              <a:t>nin</a:t>
            </a:r>
            <a:r>
              <a:rPr lang="tr-TR" dirty="0"/>
              <a:t> sıfır numaralı bitindedir.</a:t>
            </a:r>
          </a:p>
          <a:p>
            <a:r>
              <a:rPr lang="tr-TR" dirty="0"/>
              <a:t>AFIO-&gt;</a:t>
            </a:r>
            <a:r>
              <a:rPr lang="tr-TR" dirty="0" smtClean="0"/>
              <a:t>EXTICR[0-3]</a:t>
            </a:r>
            <a:endParaRPr lang="tr-TR" dirty="0"/>
          </a:p>
          <a:p>
            <a:pPr lvl="1"/>
            <a:r>
              <a:rPr lang="tr-TR" dirty="0" smtClean="0"/>
              <a:t>Port ve </a:t>
            </a:r>
            <a:r>
              <a:rPr lang="tr-TR" dirty="0" err="1" smtClean="0"/>
              <a:t>pin</a:t>
            </a:r>
            <a:r>
              <a:rPr lang="tr-TR" dirty="0" smtClean="0"/>
              <a:t> seçimi yapılır.</a:t>
            </a:r>
            <a:endParaRPr lang="tr-TR" dirty="0"/>
          </a:p>
          <a:p>
            <a:r>
              <a:rPr lang="tr-TR" dirty="0"/>
              <a:t> EXTI-&gt;FTSR</a:t>
            </a:r>
          </a:p>
          <a:p>
            <a:pPr lvl="1"/>
            <a:r>
              <a:rPr lang="tr-TR" dirty="0"/>
              <a:t>Tetikleme düşen kenar ile yapılacaksa ilgili bit 1 yapılır.</a:t>
            </a:r>
          </a:p>
          <a:p>
            <a:r>
              <a:rPr lang="tr-TR" dirty="0"/>
              <a:t>EXTI-&gt;RTSR</a:t>
            </a:r>
          </a:p>
          <a:p>
            <a:pPr lvl="1"/>
            <a:r>
              <a:rPr lang="tr-TR" dirty="0"/>
              <a:t>Tetikleme yükselen kenar ile yapılacaksa ilgili bit 1 yapılır.</a:t>
            </a:r>
          </a:p>
          <a:p>
            <a:pPr lvl="1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424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E0F456-E2FF-404B-A99A-CE74C52B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External</a:t>
            </a:r>
            <a:r>
              <a:rPr lang="tr-TR" dirty="0"/>
              <a:t> </a:t>
            </a:r>
            <a:r>
              <a:rPr lang="tr-TR" dirty="0" err="1"/>
              <a:t>interrupt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17BE87-6E9B-4CB1-96AE-B322D605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NVIC_EnableIRQ</a:t>
            </a:r>
            <a:r>
              <a:rPr lang="tr-TR" dirty="0"/>
              <a:t>(</a:t>
            </a:r>
            <a:r>
              <a:rPr lang="tr-TR" dirty="0" err="1"/>
              <a:t>EXTIxIRQn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Ayarlanan </a:t>
            </a:r>
            <a:r>
              <a:rPr lang="tr-TR" dirty="0" err="1"/>
              <a:t>pin</a:t>
            </a:r>
            <a:r>
              <a:rPr lang="tr-TR" dirty="0"/>
              <a:t> için </a:t>
            </a:r>
            <a:r>
              <a:rPr lang="tr-TR" dirty="0" err="1"/>
              <a:t>interrupt</a:t>
            </a:r>
            <a:r>
              <a:rPr lang="tr-TR" dirty="0"/>
              <a:t> aktif yapılır.</a:t>
            </a:r>
          </a:p>
          <a:p>
            <a:pPr marL="0" indent="0">
              <a:buNone/>
            </a:pPr>
            <a:r>
              <a:rPr lang="tr-TR" dirty="0"/>
              <a:t>	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C4622AE4-E7A8-431D-BFB9-AAA8B282D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29943"/>
              </p:ext>
            </p:extLst>
          </p:nvPr>
        </p:nvGraphicFramePr>
        <p:xfrm>
          <a:off x="1362148" y="2796363"/>
          <a:ext cx="880257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89">
                  <a:extLst>
                    <a:ext uri="{9D8B030D-6E8A-4147-A177-3AD203B41FA5}">
                      <a16:colId xmlns:a16="http://schemas.microsoft.com/office/drawing/2014/main" val="1902295298"/>
                    </a:ext>
                  </a:extLst>
                </a:gridCol>
                <a:gridCol w="4401289">
                  <a:extLst>
                    <a:ext uri="{9D8B030D-6E8A-4147-A177-3AD203B41FA5}">
                      <a16:colId xmlns:a16="http://schemas.microsoft.com/office/drawing/2014/main" val="829434591"/>
                    </a:ext>
                  </a:extLst>
                </a:gridCol>
              </a:tblGrid>
              <a:tr h="450191">
                <a:tc>
                  <a:txBody>
                    <a:bodyPr/>
                    <a:lstStyle/>
                    <a:p>
                      <a:r>
                        <a:rPr lang="tr-TR" sz="2400" dirty="0" err="1"/>
                        <a:t>EXTIxIRQn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934116"/>
                  </a:ext>
                </a:extLst>
              </a:tr>
              <a:tr h="450191">
                <a:tc>
                  <a:txBody>
                    <a:bodyPr/>
                    <a:lstStyle/>
                    <a:p>
                      <a:r>
                        <a:rPr lang="tr-TR" sz="2400" dirty="0"/>
                        <a:t>EXTI0IRQn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0. </a:t>
                      </a:r>
                      <a:r>
                        <a:rPr lang="tr-TR" sz="2400" dirty="0" err="1"/>
                        <a:t>pin</a:t>
                      </a:r>
                      <a:r>
                        <a:rPr lang="tr-TR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92904"/>
                  </a:ext>
                </a:extLst>
              </a:tr>
              <a:tr h="450191">
                <a:tc>
                  <a:txBody>
                    <a:bodyPr/>
                    <a:lstStyle/>
                    <a:p>
                      <a:r>
                        <a:rPr lang="tr-TR" sz="2400" dirty="0"/>
                        <a:t>EXTI1IRQn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565029"/>
                  </a:ext>
                </a:extLst>
              </a:tr>
              <a:tr h="450191">
                <a:tc>
                  <a:txBody>
                    <a:bodyPr/>
                    <a:lstStyle/>
                    <a:p>
                      <a:r>
                        <a:rPr lang="tr-TR" sz="2400" dirty="0"/>
                        <a:t>EXTI2IRQn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85815"/>
                  </a:ext>
                </a:extLst>
              </a:tr>
              <a:tr h="450191">
                <a:tc>
                  <a:txBody>
                    <a:bodyPr/>
                    <a:lstStyle/>
                    <a:p>
                      <a:r>
                        <a:rPr lang="tr-TR" sz="2400" dirty="0"/>
                        <a:t>EXTI3IRQn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73719"/>
                  </a:ext>
                </a:extLst>
              </a:tr>
              <a:tr h="450191">
                <a:tc>
                  <a:txBody>
                    <a:bodyPr/>
                    <a:lstStyle/>
                    <a:p>
                      <a:r>
                        <a:rPr lang="tr-TR" sz="2400" dirty="0"/>
                        <a:t>EXTI4IRQn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27574"/>
                  </a:ext>
                </a:extLst>
              </a:tr>
              <a:tr h="444024">
                <a:tc>
                  <a:txBody>
                    <a:bodyPr/>
                    <a:lstStyle/>
                    <a:p>
                      <a:r>
                        <a:rPr lang="tr-TR" sz="2400" dirty="0"/>
                        <a:t>EXTI9_5IRQn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9,8,7,6,5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86571"/>
                  </a:ext>
                </a:extLst>
              </a:tr>
              <a:tr h="444024">
                <a:tc>
                  <a:txBody>
                    <a:bodyPr/>
                    <a:lstStyle/>
                    <a:p>
                      <a:r>
                        <a:rPr lang="tr-TR" sz="2400" dirty="0"/>
                        <a:t>EXTI15_10IRQn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15,14,13,12,11,10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13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44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651184" y="333554"/>
            <a:ext cx="8702615" cy="6262777"/>
          </a:xfrm>
        </p:spPr>
        <p:txBody>
          <a:bodyPr>
            <a:normAutofit fontScale="55000" lnSpcReduction="20000"/>
          </a:bodyPr>
          <a:lstStyle/>
          <a:p>
            <a:r>
              <a:rPr lang="tr-TR" dirty="0"/>
              <a:t>#</a:t>
            </a:r>
            <a:r>
              <a:rPr lang="tr-TR" dirty="0" err="1"/>
              <a:t>include</a:t>
            </a:r>
            <a:r>
              <a:rPr lang="tr-TR" dirty="0"/>
              <a:t> "stm32f10x.h"</a:t>
            </a:r>
          </a:p>
          <a:p>
            <a:r>
              <a:rPr lang="tr-TR" dirty="0" err="1"/>
              <a:t>void</a:t>
            </a:r>
            <a:r>
              <a:rPr lang="tr-TR" dirty="0"/>
              <a:t> EXTI3_IRQHandler(</a:t>
            </a:r>
            <a:r>
              <a:rPr lang="tr-TR" dirty="0" err="1"/>
              <a:t>void</a:t>
            </a:r>
            <a:r>
              <a:rPr lang="tr-TR" dirty="0" smtClean="0"/>
              <a:t>){ //</a:t>
            </a:r>
            <a:r>
              <a:rPr lang="tr-TR" dirty="0" err="1" smtClean="0"/>
              <a:t>interrupt</a:t>
            </a:r>
            <a:r>
              <a:rPr lang="tr-TR" dirty="0" smtClean="0"/>
              <a:t> fonksiyonu 3. </a:t>
            </a:r>
            <a:r>
              <a:rPr lang="tr-TR" dirty="0" err="1" smtClean="0"/>
              <a:t>pin</a:t>
            </a:r>
            <a:r>
              <a:rPr lang="tr-TR" dirty="0" smtClean="0"/>
              <a:t> seçildiği için EXTI3</a:t>
            </a:r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((EXTI-&gt;PR &amp; (1&lt;&lt;3))!=0</a:t>
            </a:r>
            <a:r>
              <a:rPr lang="tr-TR" dirty="0" smtClean="0"/>
              <a:t>){ //</a:t>
            </a:r>
            <a:r>
              <a:rPr lang="tr-TR" dirty="0" err="1" smtClean="0"/>
              <a:t>pending</a:t>
            </a:r>
            <a:r>
              <a:rPr lang="tr-TR" dirty="0" smtClean="0"/>
              <a:t> </a:t>
            </a:r>
            <a:r>
              <a:rPr lang="tr-TR" dirty="0" err="1" smtClean="0"/>
              <a:t>registerinin</a:t>
            </a:r>
            <a:r>
              <a:rPr lang="tr-TR" dirty="0" smtClean="0"/>
              <a:t> 3. biti kontrol ediliyor</a:t>
            </a:r>
            <a:endParaRPr lang="tr-TR" dirty="0"/>
          </a:p>
          <a:p>
            <a:r>
              <a:rPr lang="tr-TR" dirty="0"/>
              <a:t>	</a:t>
            </a:r>
            <a:r>
              <a:rPr lang="tr-TR" dirty="0" smtClean="0"/>
              <a:t>     </a:t>
            </a:r>
            <a:r>
              <a:rPr lang="tr-TR" dirty="0"/>
              <a:t>GPIOC-&gt;BSRR|=(1&lt;&lt;13</a:t>
            </a:r>
            <a:r>
              <a:rPr lang="tr-TR" dirty="0" smtClean="0"/>
              <a:t>);</a:t>
            </a:r>
            <a:endParaRPr lang="tr-TR" dirty="0"/>
          </a:p>
          <a:p>
            <a:r>
              <a:rPr lang="tr-TR" dirty="0" smtClean="0"/>
              <a:t>                      EXTI-</a:t>
            </a:r>
            <a:r>
              <a:rPr lang="tr-TR" dirty="0"/>
              <a:t>&gt;PR|=(1&lt;&lt;3</a:t>
            </a:r>
            <a:r>
              <a:rPr lang="tr-TR" dirty="0" smtClean="0"/>
              <a:t>); </a:t>
            </a:r>
            <a:r>
              <a:rPr lang="tr-TR" dirty="0" smtClean="0"/>
              <a:t>//</a:t>
            </a:r>
            <a:r>
              <a:rPr lang="tr-TR" dirty="0" err="1" smtClean="0"/>
              <a:t>interrupt</a:t>
            </a:r>
            <a:r>
              <a:rPr lang="tr-TR" dirty="0" smtClean="0"/>
              <a:t> tekrar kuruluyor</a:t>
            </a:r>
            <a:endParaRPr lang="tr-TR" dirty="0"/>
          </a:p>
          <a:p>
            <a:r>
              <a:rPr lang="tr-TR" dirty="0"/>
              <a:t>	}</a:t>
            </a:r>
          </a:p>
          <a:p>
            <a:r>
              <a:rPr lang="tr-TR" dirty="0"/>
              <a:t>}</a:t>
            </a:r>
          </a:p>
          <a:p>
            <a:r>
              <a:rPr lang="tr-TR" dirty="0" err="1"/>
              <a:t>int</a:t>
            </a:r>
            <a:r>
              <a:rPr lang="tr-TR" dirty="0"/>
              <a:t> main(){</a:t>
            </a:r>
          </a:p>
          <a:p>
            <a:r>
              <a:rPr lang="tr-TR" dirty="0"/>
              <a:t>  RCC-&gt;APB2ENR|=(1&lt;&lt;4)|(1&lt;&lt;2)|1</a:t>
            </a:r>
            <a:r>
              <a:rPr lang="tr-TR" dirty="0" smtClean="0"/>
              <a:t>; //</a:t>
            </a:r>
            <a:r>
              <a:rPr lang="tr-TR" dirty="0" err="1" smtClean="0"/>
              <a:t>portc</a:t>
            </a:r>
            <a:r>
              <a:rPr lang="tr-TR" dirty="0" err="1" smtClean="0"/>
              <a:t>,porta</a:t>
            </a:r>
            <a:r>
              <a:rPr lang="tr-TR" dirty="0" smtClean="0"/>
              <a:t> ve </a:t>
            </a:r>
            <a:r>
              <a:rPr lang="tr-TR" dirty="0" err="1" smtClean="0"/>
              <a:t>alternate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aktif yapılır</a:t>
            </a:r>
            <a:endParaRPr lang="tr-TR" dirty="0"/>
          </a:p>
          <a:p>
            <a:r>
              <a:rPr lang="tr-TR" dirty="0"/>
              <a:t>	GPIOA-&gt;CRL|=(1&lt;&lt;15</a:t>
            </a:r>
            <a:r>
              <a:rPr lang="tr-TR" dirty="0" smtClean="0"/>
              <a:t>); //porta 3. </a:t>
            </a:r>
            <a:r>
              <a:rPr lang="tr-TR" dirty="0" err="1" smtClean="0"/>
              <a:t>pin</a:t>
            </a:r>
            <a:r>
              <a:rPr lang="tr-TR" dirty="0" smtClean="0"/>
              <a:t> </a:t>
            </a:r>
            <a:r>
              <a:rPr lang="tr-TR" dirty="0" err="1" smtClean="0"/>
              <a:t>pull-down</a:t>
            </a:r>
            <a:r>
              <a:rPr lang="tr-TR" dirty="0" smtClean="0"/>
              <a:t> ve giriş olarak ayarlandı</a:t>
            </a:r>
            <a:endParaRPr lang="tr-TR" dirty="0"/>
          </a:p>
          <a:p>
            <a:r>
              <a:rPr lang="tr-TR" dirty="0"/>
              <a:t>	GPIOA-&gt;CRL</a:t>
            </a:r>
            <a:r>
              <a:rPr lang="tr-TR" dirty="0" smtClean="0"/>
              <a:t>&amp;=~((</a:t>
            </a:r>
            <a:r>
              <a:rPr lang="tr-TR" dirty="0"/>
              <a:t>1&lt;&lt;</a:t>
            </a:r>
            <a:r>
              <a:rPr lang="tr-TR" dirty="0" smtClean="0"/>
              <a:t>12</a:t>
            </a:r>
            <a:r>
              <a:rPr lang="tr-TR" dirty="0" smtClean="0"/>
              <a:t>)|(</a:t>
            </a:r>
            <a:r>
              <a:rPr lang="tr-TR" dirty="0"/>
              <a:t>1&lt;&lt;</a:t>
            </a:r>
            <a:r>
              <a:rPr lang="tr-TR" dirty="0" smtClean="0"/>
              <a:t>13)|(</a:t>
            </a:r>
            <a:r>
              <a:rPr lang="tr-TR" dirty="0"/>
              <a:t>1&lt;&lt;14</a:t>
            </a:r>
            <a:r>
              <a:rPr lang="tr-TR" dirty="0" smtClean="0"/>
              <a:t>));</a:t>
            </a:r>
            <a:endParaRPr lang="tr-TR" dirty="0"/>
          </a:p>
          <a:p>
            <a:r>
              <a:rPr lang="tr-TR" sz="2900" dirty="0" smtClean="0"/>
              <a:t>               </a:t>
            </a:r>
            <a:r>
              <a:rPr lang="pt-BR" sz="2900" dirty="0" smtClean="0"/>
              <a:t>AFIO-</a:t>
            </a:r>
            <a:r>
              <a:rPr lang="pt-BR" sz="2900" dirty="0"/>
              <a:t>&gt;EXTICR[0] &amp;=~((1&lt;&lt;12)|(1&lt;&lt;13)|(1&lt;&lt;14)|(1&lt;&lt;15</a:t>
            </a:r>
            <a:r>
              <a:rPr lang="pt-BR" sz="2900" dirty="0" smtClean="0"/>
              <a:t>));</a:t>
            </a:r>
            <a:r>
              <a:rPr lang="tr-TR" sz="2900" dirty="0" smtClean="0"/>
              <a:t>//</a:t>
            </a:r>
            <a:r>
              <a:rPr lang="tr-TR" sz="2900" dirty="0" err="1" smtClean="0"/>
              <a:t>portA</a:t>
            </a:r>
            <a:r>
              <a:rPr lang="tr-TR" sz="2900" dirty="0" smtClean="0"/>
              <a:t> </a:t>
            </a:r>
            <a:r>
              <a:rPr lang="tr-TR" sz="2900" dirty="0" err="1" smtClean="0"/>
              <a:t>nın</a:t>
            </a:r>
            <a:r>
              <a:rPr lang="tr-TR" sz="2900" dirty="0" smtClean="0"/>
              <a:t> 3. </a:t>
            </a:r>
            <a:r>
              <a:rPr lang="tr-TR" sz="2900" dirty="0" err="1" smtClean="0"/>
              <a:t>pini</a:t>
            </a:r>
            <a:r>
              <a:rPr lang="tr-TR" sz="2900" dirty="0" smtClean="0"/>
              <a:t> seçildi (EXTI3)</a:t>
            </a:r>
            <a:endParaRPr lang="tr-TR" sz="2900" dirty="0" smtClean="0"/>
          </a:p>
          <a:p>
            <a:r>
              <a:rPr lang="tr-TR" dirty="0"/>
              <a:t>	GPIOC-&gt;CRH|=((1&lt;&lt;20)|(1&lt;&lt;21));</a:t>
            </a:r>
          </a:p>
          <a:p>
            <a:r>
              <a:rPr lang="tr-TR" dirty="0"/>
              <a:t>	GPIOC-&gt;CRH&amp;=~((1&lt;&lt;22)|(1&lt;&lt;23</a:t>
            </a:r>
            <a:r>
              <a:rPr lang="tr-TR" dirty="0" smtClean="0"/>
              <a:t>));//</a:t>
            </a:r>
            <a:r>
              <a:rPr lang="tr-TR" dirty="0" err="1" smtClean="0"/>
              <a:t>portc</a:t>
            </a:r>
            <a:r>
              <a:rPr lang="tr-TR" dirty="0" smtClean="0"/>
              <a:t> 13. </a:t>
            </a:r>
            <a:r>
              <a:rPr lang="tr-TR" dirty="0" err="1" smtClean="0"/>
              <a:t>pin</a:t>
            </a:r>
            <a:r>
              <a:rPr lang="tr-TR" dirty="0" smtClean="0"/>
              <a:t> 50Mhz çıkış olarak ayarlandı</a:t>
            </a:r>
            <a:endParaRPr lang="tr-TR" dirty="0"/>
          </a:p>
          <a:p>
            <a:r>
              <a:rPr lang="tr-TR" dirty="0"/>
              <a:t>	EXTI-&gt;FTSR|=(1&lt;&lt;3</a:t>
            </a:r>
            <a:r>
              <a:rPr lang="tr-TR" dirty="0" smtClean="0"/>
              <a:t>);//düşen kenar tetikleme ayarlandı</a:t>
            </a:r>
            <a:endParaRPr lang="tr-TR" dirty="0"/>
          </a:p>
          <a:p>
            <a:r>
              <a:rPr lang="tr-TR" dirty="0" smtClean="0"/>
              <a:t>	EXTI-&gt;RTSR|=(1&lt;&lt;3);//yükselen kenar tetikleme ayarlandı</a:t>
            </a:r>
          </a:p>
          <a:p>
            <a:r>
              <a:rPr lang="tr-TR" dirty="0"/>
              <a:t>	EXTI-&gt;IMR|=(1&lt;&lt;3</a:t>
            </a:r>
            <a:r>
              <a:rPr lang="tr-TR" dirty="0" smtClean="0"/>
              <a:t>);//</a:t>
            </a:r>
            <a:r>
              <a:rPr lang="tr-TR" dirty="0" err="1" smtClean="0"/>
              <a:t>Interrupt</a:t>
            </a:r>
            <a:r>
              <a:rPr lang="tr-TR" dirty="0" smtClean="0"/>
              <a:t> mask </a:t>
            </a:r>
            <a:r>
              <a:rPr lang="tr-TR" dirty="0" err="1" smtClean="0"/>
              <a:t>register</a:t>
            </a:r>
            <a:r>
              <a:rPr lang="tr-TR" dirty="0" smtClean="0"/>
              <a:t> 3. hat için ayarlandı</a:t>
            </a:r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NVIC_EnableIRQ</a:t>
            </a:r>
            <a:r>
              <a:rPr lang="tr-TR" dirty="0"/>
              <a:t>(EXTI3_IRQn</a:t>
            </a:r>
            <a:r>
              <a:rPr lang="tr-TR" dirty="0" smtClean="0"/>
              <a:t>);//</a:t>
            </a:r>
            <a:r>
              <a:rPr lang="tr-TR" dirty="0" err="1" smtClean="0"/>
              <a:t>Interrupt</a:t>
            </a:r>
            <a:r>
              <a:rPr lang="tr-TR" dirty="0" smtClean="0"/>
              <a:t> fonksiyonu aktif yapıldı</a:t>
            </a:r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while</a:t>
            </a:r>
            <a:r>
              <a:rPr lang="tr-TR" dirty="0"/>
              <a:t>(1</a:t>
            </a:r>
            <a:r>
              <a:rPr lang="tr-TR" dirty="0" smtClean="0"/>
              <a:t>){//main fonksiyonunda hiçbir işlem yapılmıyor</a:t>
            </a:r>
            <a:endParaRPr lang="tr-TR" dirty="0"/>
          </a:p>
          <a:p>
            <a:r>
              <a:rPr lang="tr-TR" dirty="0"/>
              <a:t>	}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58902"/>
              </p:ext>
            </p:extLst>
          </p:nvPr>
        </p:nvGraphicFramePr>
        <p:xfrm>
          <a:off x="8018882" y="1417871"/>
          <a:ext cx="2646717" cy="1115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938">
                  <a:extLst>
                    <a:ext uri="{9D8B030D-6E8A-4147-A177-3AD203B41FA5}">
                      <a16:colId xmlns:a16="http://schemas.microsoft.com/office/drawing/2014/main" val="3398170838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val="4180292215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328708225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68507518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756734259"/>
                    </a:ext>
                  </a:extLst>
                </a:gridCol>
              </a:tblGrid>
              <a:tr h="3836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3. </a:t>
                      </a:r>
                      <a:r>
                        <a:rPr lang="tr-TR" dirty="0" err="1" smtClean="0"/>
                        <a:t>pin</a:t>
                      </a:r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CNF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Mode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49450"/>
                  </a:ext>
                </a:extLst>
              </a:tr>
              <a:tr h="299180"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değer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93471"/>
                  </a:ext>
                </a:extLst>
              </a:tr>
              <a:tr h="299180"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Bit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no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01043"/>
                  </a:ext>
                </a:extLst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56113"/>
              </p:ext>
            </p:extLst>
          </p:nvPr>
        </p:nvGraphicFramePr>
        <p:xfrm>
          <a:off x="8809659" y="4336209"/>
          <a:ext cx="2695577" cy="12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3605934415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936059795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3121173187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186807887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3481923950"/>
                    </a:ext>
                  </a:extLst>
                </a:gridCol>
              </a:tblGrid>
              <a:tr h="401778">
                <a:tc>
                  <a:txBody>
                    <a:bodyPr/>
                    <a:lstStyle/>
                    <a:p>
                      <a:r>
                        <a:rPr lang="tr-TR" dirty="0" smtClean="0"/>
                        <a:t>13.Pin</a:t>
                      </a:r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tr-TR" dirty="0" smtClean="0"/>
                        <a:t>CNF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tr-TR" dirty="0" err="1" smtClean="0"/>
                        <a:t>Mode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64622"/>
                  </a:ext>
                </a:extLst>
              </a:tr>
              <a:tr h="401778">
                <a:tc>
                  <a:txBody>
                    <a:bodyPr/>
                    <a:lstStyle/>
                    <a:p>
                      <a:r>
                        <a:rPr lang="tr-TR" dirty="0" smtClean="0"/>
                        <a:t>değer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29624"/>
                  </a:ext>
                </a:extLst>
              </a:tr>
              <a:tr h="401778">
                <a:tc>
                  <a:txBody>
                    <a:bodyPr/>
                    <a:lstStyle/>
                    <a:p>
                      <a:r>
                        <a:rPr lang="tr-TR" dirty="0" smtClean="0"/>
                        <a:t>Bit </a:t>
                      </a:r>
                      <a:r>
                        <a:rPr lang="tr-TR" dirty="0" err="1" smtClean="0"/>
                        <a:t>no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91085"/>
                  </a:ext>
                </a:extLst>
              </a:tr>
            </a:tbl>
          </a:graphicData>
        </a:graphic>
      </p:graphicFrame>
      <p:cxnSp>
        <p:nvCxnSpPr>
          <p:cNvPr id="7" name="Düz Ok Bağlayıcısı 6"/>
          <p:cNvCxnSpPr/>
          <p:nvPr/>
        </p:nvCxnSpPr>
        <p:spPr>
          <a:xfrm flipV="1">
            <a:off x="4525992" y="2196860"/>
            <a:ext cx="3301042" cy="97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>
            <a:off x="5400136" y="3881887"/>
            <a:ext cx="3151517" cy="79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16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663" y="756479"/>
            <a:ext cx="3956649" cy="545727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227607" y="2083113"/>
            <a:ext cx="62025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tr-TR" sz="2800" dirty="0" smtClean="0"/>
              <a:t>Durum: Telefonun zili yok arama olup </a:t>
            </a:r>
          </a:p>
          <a:p>
            <a:r>
              <a:rPr lang="tr-TR" sz="2800" dirty="0" smtClean="0"/>
              <a:t>Olmadığını anlamak için belirli aralıklar </a:t>
            </a:r>
          </a:p>
          <a:p>
            <a:r>
              <a:rPr lang="tr-TR" sz="2800" dirty="0" smtClean="0"/>
              <a:t>ile sürekli telefona bakıyor.</a:t>
            </a:r>
          </a:p>
          <a:p>
            <a:endParaRPr lang="tr-TR" sz="2800" dirty="0"/>
          </a:p>
          <a:p>
            <a:r>
              <a:rPr lang="tr-TR" sz="2800" dirty="0" smtClean="0"/>
              <a:t>2. Durum: Telefonun zili var telefon </a:t>
            </a:r>
          </a:p>
          <a:p>
            <a:r>
              <a:rPr lang="tr-TR" sz="2800" dirty="0" smtClean="0"/>
              <a:t>çaldığında telefona bakıyor.  </a:t>
            </a:r>
            <a:endParaRPr lang="tr-TR" sz="28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096000" y="156199"/>
            <a:ext cx="38377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 smtClean="0"/>
              <a:t>While</a:t>
            </a:r>
            <a:r>
              <a:rPr lang="tr-TR" sz="2400" dirty="0" smtClean="0"/>
              <a:t>(1){</a:t>
            </a:r>
          </a:p>
          <a:p>
            <a:r>
              <a:rPr lang="tr-TR" sz="2400" dirty="0" smtClean="0"/>
              <a:t>	</a:t>
            </a:r>
            <a:r>
              <a:rPr lang="tr-TR" sz="2400" dirty="0" err="1" smtClean="0"/>
              <a:t>if</a:t>
            </a:r>
            <a:r>
              <a:rPr lang="tr-TR" sz="2400" dirty="0" smtClean="0"/>
              <a:t>(</a:t>
            </a:r>
            <a:r>
              <a:rPr lang="tr-TR" sz="2400" dirty="0" err="1" smtClean="0"/>
              <a:t>read_button_input</a:t>
            </a:r>
            <a:r>
              <a:rPr lang="tr-TR" sz="2400" dirty="0" smtClean="0"/>
              <a:t>)</a:t>
            </a:r>
          </a:p>
          <a:p>
            <a:r>
              <a:rPr lang="tr-TR" sz="2400" dirty="0" smtClean="0"/>
              <a:t>	</a:t>
            </a:r>
            <a:r>
              <a:rPr lang="tr-TR" sz="2400" dirty="0" err="1" smtClean="0"/>
              <a:t>exit</a:t>
            </a:r>
            <a:r>
              <a:rPr lang="tr-TR" sz="2400" dirty="0" smtClean="0"/>
              <a:t>;</a:t>
            </a:r>
            <a:r>
              <a:rPr lang="tr-TR" sz="2400" dirty="0"/>
              <a:t>	</a:t>
            </a:r>
          </a:p>
          <a:p>
            <a:r>
              <a:rPr lang="tr-TR" sz="2400" dirty="0" smtClean="0"/>
              <a:t>	}</a:t>
            </a:r>
          </a:p>
          <a:p>
            <a:r>
              <a:rPr lang="tr-TR" sz="2400" dirty="0"/>
              <a:t>	</a:t>
            </a:r>
            <a:r>
              <a:rPr lang="tr-TR" sz="2400" dirty="0" err="1" smtClean="0"/>
              <a:t>turn_on_led</a:t>
            </a:r>
            <a:r>
              <a:rPr lang="tr-TR" sz="2400" dirty="0" smtClean="0"/>
              <a:t>;</a:t>
            </a:r>
            <a:endParaRPr lang="tr-TR" sz="24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5476437" y="4934309"/>
            <a:ext cx="3554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İnterrupt_handler</a:t>
            </a:r>
            <a:r>
              <a:rPr lang="tr-TR" sz="2400" dirty="0" smtClean="0"/>
              <a:t>(){</a:t>
            </a:r>
          </a:p>
          <a:p>
            <a:r>
              <a:rPr lang="tr-TR" sz="2400" dirty="0"/>
              <a:t>	</a:t>
            </a:r>
            <a:r>
              <a:rPr lang="tr-TR" sz="2400" dirty="0" err="1" smtClean="0"/>
              <a:t>turn_on_led</a:t>
            </a:r>
            <a:r>
              <a:rPr lang="tr-TR" sz="2400" dirty="0" smtClean="0"/>
              <a:t>;</a:t>
            </a:r>
          </a:p>
          <a:p>
            <a:r>
              <a:rPr lang="tr-TR" sz="2400" dirty="0"/>
              <a:t>	</a:t>
            </a:r>
            <a:r>
              <a:rPr lang="tr-TR" sz="2400" dirty="0" err="1" smtClean="0"/>
              <a:t>exit</a:t>
            </a:r>
            <a:r>
              <a:rPr lang="tr-TR" sz="2400" dirty="0" smtClean="0"/>
              <a:t>;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41151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Nested</a:t>
            </a:r>
            <a:r>
              <a:rPr lang="tr-TR" dirty="0" smtClean="0"/>
              <a:t> </a:t>
            </a:r>
            <a:r>
              <a:rPr lang="tr-TR" dirty="0" err="1" smtClean="0"/>
              <a:t>Vectored</a:t>
            </a:r>
            <a:r>
              <a:rPr lang="tr-TR" dirty="0" smtClean="0"/>
              <a:t> </a:t>
            </a:r>
            <a:r>
              <a:rPr lang="tr-TR" dirty="0" err="1" smtClean="0"/>
              <a:t>Interrupt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STM32F serisi </a:t>
            </a:r>
            <a:r>
              <a:rPr lang="tr-TR" dirty="0" err="1" smtClean="0"/>
              <a:t>nested</a:t>
            </a:r>
            <a:r>
              <a:rPr lang="tr-TR" dirty="0" smtClean="0"/>
              <a:t> </a:t>
            </a:r>
            <a:r>
              <a:rPr lang="tr-TR" dirty="0" err="1" smtClean="0"/>
              <a:t>vectored</a:t>
            </a:r>
            <a:r>
              <a:rPr lang="tr-TR" dirty="0" smtClean="0"/>
              <a:t> </a:t>
            </a:r>
            <a:r>
              <a:rPr lang="tr-TR" dirty="0" err="1" smtClean="0"/>
              <a:t>interrupt</a:t>
            </a:r>
            <a:r>
              <a:rPr lang="tr-TR" dirty="0" smtClean="0"/>
              <a:t> özelliğine sahiptir.</a:t>
            </a:r>
          </a:p>
          <a:p>
            <a:r>
              <a:rPr lang="tr-TR" dirty="0" smtClean="0"/>
              <a:t>Kısaca birden fazla kesmenin iç içe çalışabildiğini ifade eder.</a:t>
            </a:r>
          </a:p>
          <a:p>
            <a:r>
              <a:rPr lang="tr-TR" dirty="0" smtClean="0"/>
              <a:t>Önceliği düşük olan bir kesme aktif iken, önceliği daha yüksek olan bir kesme aktif olursa; işlemci içinde bulunduğu kesme fonksiyonunu durdurur ve önceliği yüksek olan kesme fonksiyonuna gider.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597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20770AD-3D34-4D3C-8FDA-64B190F6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99" y="0"/>
            <a:ext cx="8063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8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BA80AD6-6342-45B3-A6D0-8D9CB965C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304" y="0"/>
            <a:ext cx="5368131" cy="67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5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8284BB-3EA0-4D1F-B8AD-8EEF916C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RCC-&gt;APB2ENR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1BDEB53-F8B0-43F4-AC05-609A6A0F4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761" y="2885611"/>
            <a:ext cx="10092477" cy="2231366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4427228-4041-497B-A1A2-0C9C19EA8576}"/>
              </a:ext>
            </a:extLst>
          </p:cNvPr>
          <p:cNvSpPr txBox="1"/>
          <p:nvPr/>
        </p:nvSpPr>
        <p:spPr>
          <a:xfrm>
            <a:off x="5837275" y="5550195"/>
            <a:ext cx="344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Alternate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IO </a:t>
            </a:r>
            <a:r>
              <a:rPr lang="tr-TR" dirty="0" err="1"/>
              <a:t>clock</a:t>
            </a:r>
            <a:r>
              <a:rPr lang="tr-TR" dirty="0"/>
              <a:t> </a:t>
            </a:r>
            <a:r>
              <a:rPr lang="tr-TR" dirty="0" err="1"/>
              <a:t>enable</a:t>
            </a:r>
            <a:endParaRPr lang="tr-TR" dirty="0"/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F5A58CD7-7E97-4269-BB6F-83DB986A0A5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557907" y="4593265"/>
            <a:ext cx="2872633" cy="95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91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FE3216A-2E4F-4869-A227-C64F4CA76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054" y="361507"/>
            <a:ext cx="9898310" cy="570913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ED6476B-757E-4A52-9C77-4C139275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857" y="4476306"/>
            <a:ext cx="3788229" cy="230726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707022" y="971909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AFIO-&gt;EXTICR[0]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05488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1F4086A3-8EEC-40FF-8011-C39D4F8BE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77" y="558486"/>
            <a:ext cx="11830446" cy="57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9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4BE4E20E-EC2B-4C21-B868-68E470E37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13" y="466965"/>
            <a:ext cx="11843705" cy="54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298</Words>
  <Application>Microsoft Office PowerPoint</Application>
  <PresentationFormat>Geniş ekran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Interrupt (Kesme)</vt:lpstr>
      <vt:lpstr>PowerPoint Sunusu</vt:lpstr>
      <vt:lpstr>Nested Vectored Interrupt</vt:lpstr>
      <vt:lpstr>PowerPoint Sunusu</vt:lpstr>
      <vt:lpstr>PowerPoint Sunusu</vt:lpstr>
      <vt:lpstr>RCC-&gt;APB2ENR</vt:lpstr>
      <vt:lpstr>PowerPoint Sunusu</vt:lpstr>
      <vt:lpstr>PowerPoint Sunusu</vt:lpstr>
      <vt:lpstr>PowerPoint Sunusu</vt:lpstr>
      <vt:lpstr>PowerPoint Sunusu</vt:lpstr>
      <vt:lpstr>PowerPoint Sunusu</vt:lpstr>
      <vt:lpstr>External interrupt </vt:lpstr>
      <vt:lpstr>External interrupt 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irfan atabaş</dc:creator>
  <cp:lastModifiedBy>irfan atabaş</cp:lastModifiedBy>
  <cp:revision>21</cp:revision>
  <dcterms:created xsi:type="dcterms:W3CDTF">2020-03-10T06:31:11Z</dcterms:created>
  <dcterms:modified xsi:type="dcterms:W3CDTF">2020-04-04T10:25:05Z</dcterms:modified>
</cp:coreProperties>
</file>