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06" autoAdjust="0"/>
  </p:normalViewPr>
  <p:slideViewPr>
    <p:cSldViewPr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0E9-7A01-48C9-B06A-15435A3A8CA6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9076115-338F-4463-B056-E91356BCF0BD}">
      <dgm:prSet/>
      <dgm:spPr/>
      <dgm:t>
        <a:bodyPr/>
        <a:lstStyle/>
        <a:p>
          <a:pPr algn="ctr"/>
          <a:r>
            <a:rPr lang="en-US" dirty="0"/>
            <a:t>Which movies contributed the most/least to revenue gain?</a:t>
          </a:r>
        </a:p>
      </dgm:t>
    </dgm:pt>
    <dgm:pt modelId="{8314B38D-3F93-45B7-A8F7-FDEE4AC43352}" type="parTrans" cxnId="{15102C47-AB0E-41B8-B42B-CC1C958D7445}">
      <dgm:prSet/>
      <dgm:spPr/>
      <dgm:t>
        <a:bodyPr/>
        <a:lstStyle/>
        <a:p>
          <a:endParaRPr lang="en-US"/>
        </a:p>
      </dgm:t>
    </dgm:pt>
    <dgm:pt modelId="{95201349-A8A8-49F3-B603-771C70374988}" type="sibTrans" cxnId="{15102C47-AB0E-41B8-B42B-CC1C958D7445}">
      <dgm:prSet/>
      <dgm:spPr/>
      <dgm:t>
        <a:bodyPr/>
        <a:lstStyle/>
        <a:p>
          <a:endParaRPr lang="en-US" dirty="0"/>
        </a:p>
      </dgm:t>
    </dgm:pt>
    <dgm:pt modelId="{40CE6137-AE7A-4359-B050-7C2196D68231}">
      <dgm:prSet/>
      <dgm:spPr/>
      <dgm:t>
        <a:bodyPr/>
        <a:lstStyle/>
        <a:p>
          <a:pPr algn="ctr"/>
          <a:r>
            <a:rPr lang="en-US" dirty="0"/>
            <a:t>What was the average rental duration for all videos?</a:t>
          </a:r>
        </a:p>
      </dgm:t>
    </dgm:pt>
    <dgm:pt modelId="{8B94471D-EEA3-44A8-86ED-04B043F384B1}" type="parTrans" cxnId="{8606068A-474C-4F6B-80DD-9EF9E2102869}">
      <dgm:prSet/>
      <dgm:spPr/>
      <dgm:t>
        <a:bodyPr/>
        <a:lstStyle/>
        <a:p>
          <a:endParaRPr lang="en-US"/>
        </a:p>
      </dgm:t>
    </dgm:pt>
    <dgm:pt modelId="{5414B08D-A0CA-40D9-9A8B-9837EFEA593A}" type="sibTrans" cxnId="{8606068A-474C-4F6B-80DD-9EF9E2102869}">
      <dgm:prSet/>
      <dgm:spPr/>
      <dgm:t>
        <a:bodyPr/>
        <a:lstStyle/>
        <a:p>
          <a:endParaRPr lang="en-US"/>
        </a:p>
      </dgm:t>
    </dgm:pt>
    <dgm:pt modelId="{B9447BFA-0B01-4232-BD13-83B0146018CD}">
      <dgm:prSet/>
      <dgm:spPr/>
      <dgm:t>
        <a:bodyPr/>
        <a:lstStyle/>
        <a:p>
          <a:pPr algn="ctr"/>
          <a:r>
            <a:rPr lang="en-US" dirty="0"/>
            <a:t>Which countries are </a:t>
          </a:r>
          <a:r>
            <a:rPr lang="en-US" dirty="0" err="1"/>
            <a:t>Rockbuster</a:t>
          </a:r>
          <a:r>
            <a:rPr lang="en-US" dirty="0"/>
            <a:t> customers based in?</a:t>
          </a:r>
        </a:p>
      </dgm:t>
    </dgm:pt>
    <dgm:pt modelId="{01D6AA35-B646-4C4F-BF08-935CFDA22833}" type="parTrans" cxnId="{747F1CBD-D229-4E9A-83C7-449AB8A01F48}">
      <dgm:prSet/>
      <dgm:spPr/>
      <dgm:t>
        <a:bodyPr/>
        <a:lstStyle/>
        <a:p>
          <a:endParaRPr lang="en-US"/>
        </a:p>
      </dgm:t>
    </dgm:pt>
    <dgm:pt modelId="{DCCFB272-6255-4254-A1B9-BEC161BF9602}" type="sibTrans" cxnId="{747F1CBD-D229-4E9A-83C7-449AB8A01F48}">
      <dgm:prSet/>
      <dgm:spPr/>
      <dgm:t>
        <a:bodyPr/>
        <a:lstStyle/>
        <a:p>
          <a:endParaRPr lang="en-US"/>
        </a:p>
      </dgm:t>
    </dgm:pt>
    <dgm:pt modelId="{38EEC4D6-5204-4A2D-89B9-F12680F2FFB3}">
      <dgm:prSet/>
      <dgm:spPr/>
      <dgm:t>
        <a:bodyPr/>
        <a:lstStyle/>
        <a:p>
          <a:pPr algn="ctr"/>
          <a:r>
            <a:rPr lang="en-US" dirty="0"/>
            <a:t>Where are customers with a high lifetime value based?</a:t>
          </a:r>
        </a:p>
      </dgm:t>
    </dgm:pt>
    <dgm:pt modelId="{B674AA35-0A5C-445C-9B43-0711147E97E6}" type="parTrans" cxnId="{2BF3683F-1875-4217-A93E-6A2F7735E20F}">
      <dgm:prSet/>
      <dgm:spPr/>
      <dgm:t>
        <a:bodyPr/>
        <a:lstStyle/>
        <a:p>
          <a:endParaRPr lang="en-US"/>
        </a:p>
      </dgm:t>
    </dgm:pt>
    <dgm:pt modelId="{7ABB1914-8407-4D48-8895-34443107E042}" type="sibTrans" cxnId="{2BF3683F-1875-4217-A93E-6A2F7735E20F}">
      <dgm:prSet/>
      <dgm:spPr/>
      <dgm:t>
        <a:bodyPr/>
        <a:lstStyle/>
        <a:p>
          <a:endParaRPr lang="en-US"/>
        </a:p>
      </dgm:t>
    </dgm:pt>
    <dgm:pt modelId="{BEF19097-567D-445C-9409-E621F0E4D599}">
      <dgm:prSet/>
      <dgm:spPr/>
      <dgm:t>
        <a:bodyPr/>
        <a:lstStyle/>
        <a:p>
          <a:pPr algn="ctr"/>
          <a:r>
            <a:rPr lang="en-US" dirty="0"/>
            <a:t>Do sales figures vary between geographic regions?</a:t>
          </a:r>
        </a:p>
      </dgm:t>
    </dgm:pt>
    <dgm:pt modelId="{166FD7C8-0973-46CF-87BD-A083426C6080}" type="parTrans" cxnId="{AB412E5D-4A15-46B2-9E0B-DC2C9C71AA6A}">
      <dgm:prSet/>
      <dgm:spPr/>
      <dgm:t>
        <a:bodyPr/>
        <a:lstStyle/>
        <a:p>
          <a:endParaRPr lang="en-US"/>
        </a:p>
      </dgm:t>
    </dgm:pt>
    <dgm:pt modelId="{EADD8D7A-046C-497D-A1B5-7E5ED32E5A9B}" type="sibTrans" cxnId="{AB412E5D-4A15-46B2-9E0B-DC2C9C71AA6A}">
      <dgm:prSet/>
      <dgm:spPr/>
      <dgm:t>
        <a:bodyPr/>
        <a:lstStyle/>
        <a:p>
          <a:endParaRPr lang="en-US"/>
        </a:p>
      </dgm:t>
    </dgm:pt>
    <dgm:pt modelId="{DCFBC9C6-0C46-4C22-89C1-02CE03AB93C1}" type="pres">
      <dgm:prSet presAssocID="{EE9CB0E9-7A01-48C9-B06A-15435A3A8CA6}" presName="linear" presStyleCnt="0">
        <dgm:presLayoutVars>
          <dgm:animLvl val="lvl"/>
          <dgm:resizeHandles val="exact"/>
        </dgm:presLayoutVars>
      </dgm:prSet>
      <dgm:spPr/>
    </dgm:pt>
    <dgm:pt modelId="{E95A733D-12D0-429D-ABEF-A548EAC2D02C}" type="pres">
      <dgm:prSet presAssocID="{69076115-338F-4463-B056-E91356BCF0BD}" presName="parentText" presStyleLbl="node1" presStyleIdx="0" presStyleCnt="5" custAng="0">
        <dgm:presLayoutVars>
          <dgm:chMax val="0"/>
          <dgm:bulletEnabled val="1"/>
        </dgm:presLayoutVars>
      </dgm:prSet>
      <dgm:spPr/>
    </dgm:pt>
    <dgm:pt modelId="{05E93E1D-40BE-4CA1-8141-B09767CC6A3E}" type="pres">
      <dgm:prSet presAssocID="{95201349-A8A8-49F3-B603-771C70374988}" presName="spacer" presStyleCnt="0"/>
      <dgm:spPr/>
    </dgm:pt>
    <dgm:pt modelId="{11038BFA-C38B-4051-8348-BDA7B2B0DAEC}" type="pres">
      <dgm:prSet presAssocID="{40CE6137-AE7A-4359-B050-7C2196D682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DBD5E8-95E5-489F-BA65-EFE9A32AE1B7}" type="pres">
      <dgm:prSet presAssocID="{5414B08D-A0CA-40D9-9A8B-9837EFEA593A}" presName="spacer" presStyleCnt="0"/>
      <dgm:spPr/>
    </dgm:pt>
    <dgm:pt modelId="{4BD305E8-6323-4410-BF83-47F8A3A3559E}" type="pres">
      <dgm:prSet presAssocID="{B9447BFA-0B01-4232-BD13-83B0146018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6140B8-E549-46BE-8245-CF993897A55F}" type="pres">
      <dgm:prSet presAssocID="{DCCFB272-6255-4254-A1B9-BEC161BF9602}" presName="spacer" presStyleCnt="0"/>
      <dgm:spPr/>
    </dgm:pt>
    <dgm:pt modelId="{34FF0C33-E9B0-4A24-A1AD-96101DCF3588}" type="pres">
      <dgm:prSet presAssocID="{38EEC4D6-5204-4A2D-89B9-F12680F2FF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17B78C-D167-4CAD-8B1A-C60A34D50E7A}" type="pres">
      <dgm:prSet presAssocID="{7ABB1914-8407-4D48-8895-34443107E042}" presName="spacer" presStyleCnt="0"/>
      <dgm:spPr/>
    </dgm:pt>
    <dgm:pt modelId="{1265D72D-4813-4BC7-AB02-02F78A788705}" type="pres">
      <dgm:prSet presAssocID="{BEF19097-567D-445C-9409-E621F0E4D5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AB6A34-EA20-47A4-86DB-23433F025314}" type="presOf" srcId="{69076115-338F-4463-B056-E91356BCF0BD}" destId="{E95A733D-12D0-429D-ABEF-A548EAC2D02C}" srcOrd="0" destOrd="0" presId="urn:microsoft.com/office/officeart/2005/8/layout/vList2"/>
    <dgm:cxn modelId="{2BF3683F-1875-4217-A93E-6A2F7735E20F}" srcId="{EE9CB0E9-7A01-48C9-B06A-15435A3A8CA6}" destId="{38EEC4D6-5204-4A2D-89B9-F12680F2FFB3}" srcOrd="3" destOrd="0" parTransId="{B674AA35-0A5C-445C-9B43-0711147E97E6}" sibTransId="{7ABB1914-8407-4D48-8895-34443107E042}"/>
    <dgm:cxn modelId="{AB412E5D-4A15-46B2-9E0B-DC2C9C71AA6A}" srcId="{EE9CB0E9-7A01-48C9-B06A-15435A3A8CA6}" destId="{BEF19097-567D-445C-9409-E621F0E4D599}" srcOrd="4" destOrd="0" parTransId="{166FD7C8-0973-46CF-87BD-A083426C6080}" sibTransId="{EADD8D7A-046C-497D-A1B5-7E5ED32E5A9B}"/>
    <dgm:cxn modelId="{15102C47-AB0E-41B8-B42B-CC1C958D7445}" srcId="{EE9CB0E9-7A01-48C9-B06A-15435A3A8CA6}" destId="{69076115-338F-4463-B056-E91356BCF0BD}" srcOrd="0" destOrd="0" parTransId="{8314B38D-3F93-45B7-A8F7-FDEE4AC43352}" sibTransId="{95201349-A8A8-49F3-B603-771C70374988}"/>
    <dgm:cxn modelId="{3D9F087E-B7F4-43CB-BE03-E0BEFD5FC401}" type="presOf" srcId="{BEF19097-567D-445C-9409-E621F0E4D599}" destId="{1265D72D-4813-4BC7-AB02-02F78A788705}" srcOrd="0" destOrd="0" presId="urn:microsoft.com/office/officeart/2005/8/layout/vList2"/>
    <dgm:cxn modelId="{05474386-7400-4669-91B6-284B03FA5276}" type="presOf" srcId="{EE9CB0E9-7A01-48C9-B06A-15435A3A8CA6}" destId="{DCFBC9C6-0C46-4C22-89C1-02CE03AB93C1}" srcOrd="0" destOrd="0" presId="urn:microsoft.com/office/officeart/2005/8/layout/vList2"/>
    <dgm:cxn modelId="{8606068A-474C-4F6B-80DD-9EF9E2102869}" srcId="{EE9CB0E9-7A01-48C9-B06A-15435A3A8CA6}" destId="{40CE6137-AE7A-4359-B050-7C2196D68231}" srcOrd="1" destOrd="0" parTransId="{8B94471D-EEA3-44A8-86ED-04B043F384B1}" sibTransId="{5414B08D-A0CA-40D9-9A8B-9837EFEA593A}"/>
    <dgm:cxn modelId="{9E7A1E96-C6E1-4940-9897-D05A1D8EFE7F}" type="presOf" srcId="{38EEC4D6-5204-4A2D-89B9-F12680F2FFB3}" destId="{34FF0C33-E9B0-4A24-A1AD-96101DCF3588}" srcOrd="0" destOrd="0" presId="urn:microsoft.com/office/officeart/2005/8/layout/vList2"/>
    <dgm:cxn modelId="{747F1CBD-D229-4E9A-83C7-449AB8A01F48}" srcId="{EE9CB0E9-7A01-48C9-B06A-15435A3A8CA6}" destId="{B9447BFA-0B01-4232-BD13-83B0146018CD}" srcOrd="2" destOrd="0" parTransId="{01D6AA35-B646-4C4F-BF08-935CFDA22833}" sibTransId="{DCCFB272-6255-4254-A1B9-BEC161BF9602}"/>
    <dgm:cxn modelId="{737458C5-396D-4357-BCCC-F8B2C03AD9B1}" type="presOf" srcId="{40CE6137-AE7A-4359-B050-7C2196D68231}" destId="{11038BFA-C38B-4051-8348-BDA7B2B0DAEC}" srcOrd="0" destOrd="0" presId="urn:microsoft.com/office/officeart/2005/8/layout/vList2"/>
    <dgm:cxn modelId="{CD5F99F6-1238-4A94-8793-89E2B7B1154A}" type="presOf" srcId="{B9447BFA-0B01-4232-BD13-83B0146018CD}" destId="{4BD305E8-6323-4410-BF83-47F8A3A3559E}" srcOrd="0" destOrd="0" presId="urn:microsoft.com/office/officeart/2005/8/layout/vList2"/>
    <dgm:cxn modelId="{A2CFF1B3-D4D2-4442-B49F-1CD5E145FFE6}" type="presParOf" srcId="{DCFBC9C6-0C46-4C22-89C1-02CE03AB93C1}" destId="{E95A733D-12D0-429D-ABEF-A548EAC2D02C}" srcOrd="0" destOrd="0" presId="urn:microsoft.com/office/officeart/2005/8/layout/vList2"/>
    <dgm:cxn modelId="{17C5B200-C66B-4DC9-BEA1-CA8F0B76F8D5}" type="presParOf" srcId="{DCFBC9C6-0C46-4C22-89C1-02CE03AB93C1}" destId="{05E93E1D-40BE-4CA1-8141-B09767CC6A3E}" srcOrd="1" destOrd="0" presId="urn:microsoft.com/office/officeart/2005/8/layout/vList2"/>
    <dgm:cxn modelId="{F72A411B-97C1-4BFB-9DA2-E0E1E354D268}" type="presParOf" srcId="{DCFBC9C6-0C46-4C22-89C1-02CE03AB93C1}" destId="{11038BFA-C38B-4051-8348-BDA7B2B0DAEC}" srcOrd="2" destOrd="0" presId="urn:microsoft.com/office/officeart/2005/8/layout/vList2"/>
    <dgm:cxn modelId="{1DAFA3F9-E5F7-4EBB-A18D-B57D08F36D3E}" type="presParOf" srcId="{DCFBC9C6-0C46-4C22-89C1-02CE03AB93C1}" destId="{26DBD5E8-95E5-489F-BA65-EFE9A32AE1B7}" srcOrd="3" destOrd="0" presId="urn:microsoft.com/office/officeart/2005/8/layout/vList2"/>
    <dgm:cxn modelId="{64DBE7EE-3A53-4964-9587-B10EFEEFF834}" type="presParOf" srcId="{DCFBC9C6-0C46-4C22-89C1-02CE03AB93C1}" destId="{4BD305E8-6323-4410-BF83-47F8A3A3559E}" srcOrd="4" destOrd="0" presId="urn:microsoft.com/office/officeart/2005/8/layout/vList2"/>
    <dgm:cxn modelId="{D8B58BC1-CECB-47C6-96A9-A58CC4951553}" type="presParOf" srcId="{DCFBC9C6-0C46-4C22-89C1-02CE03AB93C1}" destId="{206140B8-E549-46BE-8245-CF993897A55F}" srcOrd="5" destOrd="0" presId="urn:microsoft.com/office/officeart/2005/8/layout/vList2"/>
    <dgm:cxn modelId="{DD625EFC-43A3-407A-BA03-61AFACF582A3}" type="presParOf" srcId="{DCFBC9C6-0C46-4C22-89C1-02CE03AB93C1}" destId="{34FF0C33-E9B0-4A24-A1AD-96101DCF3588}" srcOrd="6" destOrd="0" presId="urn:microsoft.com/office/officeart/2005/8/layout/vList2"/>
    <dgm:cxn modelId="{256EEED8-B176-4370-833B-9AB25FB319D8}" type="presParOf" srcId="{DCFBC9C6-0C46-4C22-89C1-02CE03AB93C1}" destId="{BB17B78C-D167-4CAD-8B1A-C60A34D50E7A}" srcOrd="7" destOrd="0" presId="urn:microsoft.com/office/officeart/2005/8/layout/vList2"/>
    <dgm:cxn modelId="{C193ABD6-C1E0-4182-9CA1-ADDB26A15E3D}" type="presParOf" srcId="{DCFBC9C6-0C46-4C22-89C1-02CE03AB93C1}" destId="{1265D72D-4813-4BC7-AB02-02F78A7887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068A4-F6E7-4A16-BBA9-739E8089E173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8353CC3-8C6F-43FF-B69A-E3DC04CCAC8B}">
      <dgm:prSet/>
      <dgm:spPr/>
      <dgm:t>
        <a:bodyPr/>
        <a:lstStyle/>
        <a:p>
          <a:r>
            <a:rPr lang="en-US"/>
            <a:t>Total revenue - $61312.04</a:t>
          </a:r>
        </a:p>
      </dgm:t>
    </dgm:pt>
    <dgm:pt modelId="{3B9101CF-C305-4D7A-B7C4-6094C44D3F2E}" type="parTrans" cxnId="{DE48502B-D7B5-4AF4-8D30-66D27E623BF4}">
      <dgm:prSet/>
      <dgm:spPr/>
      <dgm:t>
        <a:bodyPr/>
        <a:lstStyle/>
        <a:p>
          <a:endParaRPr lang="en-US"/>
        </a:p>
      </dgm:t>
    </dgm:pt>
    <dgm:pt modelId="{9BD238FD-A88F-48F0-B839-E866ECB5B99F}" type="sibTrans" cxnId="{DE48502B-D7B5-4AF4-8D30-66D27E623BF4}">
      <dgm:prSet phldrT="1" phldr="0"/>
      <dgm:spPr/>
      <dgm:t>
        <a:bodyPr/>
        <a:lstStyle/>
        <a:p>
          <a:endParaRPr lang="en-US"/>
        </a:p>
      </dgm:t>
    </dgm:pt>
    <dgm:pt modelId="{7469B00B-068D-4D42-9620-1810117DA2E9}">
      <dgm:prSet/>
      <dgm:spPr/>
      <dgm:t>
        <a:bodyPr/>
        <a:lstStyle/>
        <a:p>
          <a:r>
            <a:rPr lang="en-US"/>
            <a:t>Total number of customer – 599</a:t>
          </a:r>
        </a:p>
      </dgm:t>
    </dgm:pt>
    <dgm:pt modelId="{F8DCA912-9714-4E6B-BC3E-612DBC3EF697}" type="parTrans" cxnId="{4A1DE2E1-3B69-47B1-8EFF-A8189DB7D0BF}">
      <dgm:prSet/>
      <dgm:spPr/>
      <dgm:t>
        <a:bodyPr/>
        <a:lstStyle/>
        <a:p>
          <a:endParaRPr lang="en-US"/>
        </a:p>
      </dgm:t>
    </dgm:pt>
    <dgm:pt modelId="{BB5B4D85-2BD6-4432-A108-AE4B7D5473B7}" type="sibTrans" cxnId="{4A1DE2E1-3B69-47B1-8EFF-A8189DB7D0BF}">
      <dgm:prSet phldrT="2" phldr="0"/>
      <dgm:spPr/>
      <dgm:t>
        <a:bodyPr/>
        <a:lstStyle/>
        <a:p>
          <a:endParaRPr lang="en-US"/>
        </a:p>
      </dgm:t>
    </dgm:pt>
    <dgm:pt modelId="{31AC567D-5143-4D1B-83A6-3282D3A1A913}">
      <dgm:prSet/>
      <dgm:spPr/>
      <dgm:t>
        <a:bodyPr/>
        <a:lstStyle/>
        <a:p>
          <a:r>
            <a:rPr lang="en-US"/>
            <a:t>Total number of rentals – 16044</a:t>
          </a:r>
        </a:p>
      </dgm:t>
    </dgm:pt>
    <dgm:pt modelId="{566710AC-8442-4C2E-BD2A-A59C32520903}" type="parTrans" cxnId="{71FE5ECF-D210-4B32-93AD-352A087336D0}">
      <dgm:prSet/>
      <dgm:spPr/>
      <dgm:t>
        <a:bodyPr/>
        <a:lstStyle/>
        <a:p>
          <a:endParaRPr lang="en-US"/>
        </a:p>
      </dgm:t>
    </dgm:pt>
    <dgm:pt modelId="{7331887F-FFBC-41F5-8BED-0FE8E31B550B}" type="sibTrans" cxnId="{71FE5ECF-D210-4B32-93AD-352A087336D0}">
      <dgm:prSet phldrT="3" phldr="0"/>
      <dgm:spPr/>
      <dgm:t>
        <a:bodyPr/>
        <a:lstStyle/>
        <a:p>
          <a:endParaRPr lang="en-US"/>
        </a:p>
      </dgm:t>
    </dgm:pt>
    <dgm:pt modelId="{A6119B00-52DB-4799-AE36-1D4D8EE8C1DD}">
      <dgm:prSet/>
      <dgm:spPr/>
      <dgm:t>
        <a:bodyPr/>
        <a:lstStyle/>
        <a:p>
          <a:r>
            <a:rPr lang="en-US"/>
            <a:t>Total number of inventory – 4581</a:t>
          </a:r>
        </a:p>
      </dgm:t>
    </dgm:pt>
    <dgm:pt modelId="{51654147-4234-4225-AEF6-5195FC31E2E3}" type="parTrans" cxnId="{8BD33B7B-093E-4549-B92F-2A997CD93732}">
      <dgm:prSet/>
      <dgm:spPr/>
      <dgm:t>
        <a:bodyPr/>
        <a:lstStyle/>
        <a:p>
          <a:endParaRPr lang="en-US"/>
        </a:p>
      </dgm:t>
    </dgm:pt>
    <dgm:pt modelId="{4CAC9E52-EA51-4099-970A-0EF359664056}" type="sibTrans" cxnId="{8BD33B7B-093E-4549-B92F-2A997CD93732}">
      <dgm:prSet phldrT="4" phldr="0"/>
      <dgm:spPr/>
      <dgm:t>
        <a:bodyPr/>
        <a:lstStyle/>
        <a:p>
          <a:endParaRPr lang="en-US"/>
        </a:p>
      </dgm:t>
    </dgm:pt>
    <dgm:pt modelId="{ED13FCEE-4C25-4772-A738-8EA556E7CD7A}">
      <dgm:prSet/>
      <dgm:spPr/>
      <dgm:t>
        <a:bodyPr/>
        <a:lstStyle/>
        <a:p>
          <a:r>
            <a:rPr lang="en-US" dirty="0"/>
            <a:t>Number of countries who are customers – 109</a:t>
          </a:r>
        </a:p>
      </dgm:t>
    </dgm:pt>
    <dgm:pt modelId="{C6F41BF5-39DB-4C8C-A1F6-23E19E77A091}" type="parTrans" cxnId="{D13B78D3-3D1D-47CF-A16D-97076F05C93D}">
      <dgm:prSet/>
      <dgm:spPr/>
      <dgm:t>
        <a:bodyPr/>
        <a:lstStyle/>
        <a:p>
          <a:endParaRPr lang="en-US"/>
        </a:p>
      </dgm:t>
    </dgm:pt>
    <dgm:pt modelId="{1598CAE2-0B1D-4C3A-8EC3-E3F98F8D5385}" type="sibTrans" cxnId="{D13B78D3-3D1D-47CF-A16D-97076F05C93D}">
      <dgm:prSet phldrT="5" phldr="0"/>
      <dgm:spPr/>
      <dgm:t>
        <a:bodyPr/>
        <a:lstStyle/>
        <a:p>
          <a:endParaRPr lang="en-US"/>
        </a:p>
      </dgm:t>
    </dgm:pt>
    <dgm:pt modelId="{500DC6CD-60BE-4AFF-9971-365B0F2A3251}" type="pres">
      <dgm:prSet presAssocID="{A3A068A4-F6E7-4A16-BBA9-739E8089E173}" presName="linear" presStyleCnt="0">
        <dgm:presLayoutVars>
          <dgm:dir/>
          <dgm:animLvl val="lvl"/>
          <dgm:resizeHandles val="exact"/>
        </dgm:presLayoutVars>
      </dgm:prSet>
      <dgm:spPr/>
    </dgm:pt>
    <dgm:pt modelId="{9682E4DD-E628-41B8-B076-DEEB20E6935F}" type="pres">
      <dgm:prSet presAssocID="{38353CC3-8C6F-43FF-B69A-E3DC04CCAC8B}" presName="parentLin" presStyleCnt="0"/>
      <dgm:spPr/>
    </dgm:pt>
    <dgm:pt modelId="{A1ED537E-4F08-4413-8C04-4FE4535C36FD}" type="pres">
      <dgm:prSet presAssocID="{38353CC3-8C6F-43FF-B69A-E3DC04CCAC8B}" presName="parentLeftMargin" presStyleLbl="node1" presStyleIdx="0" presStyleCnt="5"/>
      <dgm:spPr/>
    </dgm:pt>
    <dgm:pt modelId="{247BFF91-9365-4EF2-BE7D-4F5A433E1683}" type="pres">
      <dgm:prSet presAssocID="{38353CC3-8C6F-43FF-B69A-E3DC04CCAC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ADAA74-028F-4FFD-A4A0-1FA8EEB05309}" type="pres">
      <dgm:prSet presAssocID="{38353CC3-8C6F-43FF-B69A-E3DC04CCAC8B}" presName="negativeSpace" presStyleCnt="0"/>
      <dgm:spPr/>
    </dgm:pt>
    <dgm:pt modelId="{6D4124A0-D3A3-4407-8653-E302BCE8E8E1}" type="pres">
      <dgm:prSet presAssocID="{38353CC3-8C6F-43FF-B69A-E3DC04CCAC8B}" presName="childText" presStyleLbl="conFgAcc1" presStyleIdx="0" presStyleCnt="5">
        <dgm:presLayoutVars>
          <dgm:bulletEnabled val="1"/>
        </dgm:presLayoutVars>
      </dgm:prSet>
      <dgm:spPr/>
    </dgm:pt>
    <dgm:pt modelId="{A274CED7-008B-45C1-8375-F346210ADDCD}" type="pres">
      <dgm:prSet presAssocID="{9BD238FD-A88F-48F0-B839-E866ECB5B99F}" presName="spaceBetweenRectangles" presStyleCnt="0"/>
      <dgm:spPr/>
    </dgm:pt>
    <dgm:pt modelId="{C087157C-501C-4519-AD5F-BB6709D8ECA6}" type="pres">
      <dgm:prSet presAssocID="{7469B00B-068D-4D42-9620-1810117DA2E9}" presName="parentLin" presStyleCnt="0"/>
      <dgm:spPr/>
    </dgm:pt>
    <dgm:pt modelId="{C35D4D80-4CD7-4CAE-BE5D-CF164D7798F0}" type="pres">
      <dgm:prSet presAssocID="{7469B00B-068D-4D42-9620-1810117DA2E9}" presName="parentLeftMargin" presStyleLbl="node1" presStyleIdx="0" presStyleCnt="5"/>
      <dgm:spPr/>
    </dgm:pt>
    <dgm:pt modelId="{61022298-C1E5-43B7-BB6E-1E3F0F828367}" type="pres">
      <dgm:prSet presAssocID="{7469B00B-068D-4D42-9620-1810117DA2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675D42-79C2-4CE9-BA37-9B4CBCCDB87E}" type="pres">
      <dgm:prSet presAssocID="{7469B00B-068D-4D42-9620-1810117DA2E9}" presName="negativeSpace" presStyleCnt="0"/>
      <dgm:spPr/>
    </dgm:pt>
    <dgm:pt modelId="{F6FD78B9-6FA0-4406-9CBE-3A926102B178}" type="pres">
      <dgm:prSet presAssocID="{7469B00B-068D-4D42-9620-1810117DA2E9}" presName="childText" presStyleLbl="conFgAcc1" presStyleIdx="1" presStyleCnt="5">
        <dgm:presLayoutVars>
          <dgm:bulletEnabled val="1"/>
        </dgm:presLayoutVars>
      </dgm:prSet>
      <dgm:spPr/>
    </dgm:pt>
    <dgm:pt modelId="{3B73FD16-B029-4B33-BAA5-C48085E2C50E}" type="pres">
      <dgm:prSet presAssocID="{BB5B4D85-2BD6-4432-A108-AE4B7D5473B7}" presName="spaceBetweenRectangles" presStyleCnt="0"/>
      <dgm:spPr/>
    </dgm:pt>
    <dgm:pt modelId="{12CA3A5A-77DB-490D-98D3-5820AFCD5CC9}" type="pres">
      <dgm:prSet presAssocID="{31AC567D-5143-4D1B-83A6-3282D3A1A913}" presName="parentLin" presStyleCnt="0"/>
      <dgm:spPr/>
    </dgm:pt>
    <dgm:pt modelId="{5F836C14-4A99-4EA1-B33E-C0230E56B8E0}" type="pres">
      <dgm:prSet presAssocID="{31AC567D-5143-4D1B-83A6-3282D3A1A913}" presName="parentLeftMargin" presStyleLbl="node1" presStyleIdx="1" presStyleCnt="5"/>
      <dgm:spPr/>
    </dgm:pt>
    <dgm:pt modelId="{40E9DABA-F570-4D60-AC87-FFDA0B08E964}" type="pres">
      <dgm:prSet presAssocID="{31AC567D-5143-4D1B-83A6-3282D3A1A9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E10D4E-8DC8-4B64-A745-BEF3FECE6299}" type="pres">
      <dgm:prSet presAssocID="{31AC567D-5143-4D1B-83A6-3282D3A1A913}" presName="negativeSpace" presStyleCnt="0"/>
      <dgm:spPr/>
    </dgm:pt>
    <dgm:pt modelId="{E0B49C30-85D6-405F-A470-E906613D3CA5}" type="pres">
      <dgm:prSet presAssocID="{31AC567D-5143-4D1B-83A6-3282D3A1A913}" presName="childText" presStyleLbl="conFgAcc1" presStyleIdx="2" presStyleCnt="5">
        <dgm:presLayoutVars>
          <dgm:bulletEnabled val="1"/>
        </dgm:presLayoutVars>
      </dgm:prSet>
      <dgm:spPr/>
    </dgm:pt>
    <dgm:pt modelId="{3D1A2DB8-FE02-42F8-895B-6EA28F51B3B4}" type="pres">
      <dgm:prSet presAssocID="{7331887F-FFBC-41F5-8BED-0FE8E31B550B}" presName="spaceBetweenRectangles" presStyleCnt="0"/>
      <dgm:spPr/>
    </dgm:pt>
    <dgm:pt modelId="{61F75458-4BE0-446C-806B-D933CD7A8DDF}" type="pres">
      <dgm:prSet presAssocID="{A6119B00-52DB-4799-AE36-1D4D8EE8C1DD}" presName="parentLin" presStyleCnt="0"/>
      <dgm:spPr/>
    </dgm:pt>
    <dgm:pt modelId="{4D6D7ECF-F287-4C1A-889D-062F8A0676E2}" type="pres">
      <dgm:prSet presAssocID="{A6119B00-52DB-4799-AE36-1D4D8EE8C1DD}" presName="parentLeftMargin" presStyleLbl="node1" presStyleIdx="2" presStyleCnt="5"/>
      <dgm:spPr/>
    </dgm:pt>
    <dgm:pt modelId="{79B56889-036B-4D4D-B5B5-79E524A2709B}" type="pres">
      <dgm:prSet presAssocID="{A6119B00-52DB-4799-AE36-1D4D8EE8C1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89A394-23B5-4506-BBE1-E12F9EDBE748}" type="pres">
      <dgm:prSet presAssocID="{A6119B00-52DB-4799-AE36-1D4D8EE8C1DD}" presName="negativeSpace" presStyleCnt="0"/>
      <dgm:spPr/>
    </dgm:pt>
    <dgm:pt modelId="{9BA787BE-0E37-41E1-BC8A-4139A885622C}" type="pres">
      <dgm:prSet presAssocID="{A6119B00-52DB-4799-AE36-1D4D8EE8C1DD}" presName="childText" presStyleLbl="conFgAcc1" presStyleIdx="3" presStyleCnt="5">
        <dgm:presLayoutVars>
          <dgm:bulletEnabled val="1"/>
        </dgm:presLayoutVars>
      </dgm:prSet>
      <dgm:spPr/>
    </dgm:pt>
    <dgm:pt modelId="{12947970-20A7-495F-8B8A-FE8EA727BF80}" type="pres">
      <dgm:prSet presAssocID="{4CAC9E52-EA51-4099-970A-0EF359664056}" presName="spaceBetweenRectangles" presStyleCnt="0"/>
      <dgm:spPr/>
    </dgm:pt>
    <dgm:pt modelId="{C11A8E37-EFD7-4301-A979-0BB14A54B76B}" type="pres">
      <dgm:prSet presAssocID="{ED13FCEE-4C25-4772-A738-8EA556E7CD7A}" presName="parentLin" presStyleCnt="0"/>
      <dgm:spPr/>
    </dgm:pt>
    <dgm:pt modelId="{6B9E8DBF-B71D-469E-AB53-DB5BF0C16E80}" type="pres">
      <dgm:prSet presAssocID="{ED13FCEE-4C25-4772-A738-8EA556E7CD7A}" presName="parentLeftMargin" presStyleLbl="node1" presStyleIdx="3" presStyleCnt="5"/>
      <dgm:spPr/>
    </dgm:pt>
    <dgm:pt modelId="{CC4D928D-E1B4-4650-84A3-FB28F2915CB3}" type="pres">
      <dgm:prSet presAssocID="{ED13FCEE-4C25-4772-A738-8EA556E7CD7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A7E9B1-99CA-4354-9AF1-E55F153D55B4}" type="pres">
      <dgm:prSet presAssocID="{ED13FCEE-4C25-4772-A738-8EA556E7CD7A}" presName="negativeSpace" presStyleCnt="0"/>
      <dgm:spPr/>
    </dgm:pt>
    <dgm:pt modelId="{157A7C16-DFC4-4444-8F5D-82519F167918}" type="pres">
      <dgm:prSet presAssocID="{ED13FCEE-4C25-4772-A738-8EA556E7CD7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33FCD06-CF22-4D76-88D9-4579C2E22646}" type="presOf" srcId="{ED13FCEE-4C25-4772-A738-8EA556E7CD7A}" destId="{6B9E8DBF-B71D-469E-AB53-DB5BF0C16E80}" srcOrd="0" destOrd="0" presId="urn:microsoft.com/office/officeart/2005/8/layout/list1"/>
    <dgm:cxn modelId="{10F59020-2E23-4104-86AC-A1ED564C512E}" type="presOf" srcId="{A3A068A4-F6E7-4A16-BBA9-739E8089E173}" destId="{500DC6CD-60BE-4AFF-9971-365B0F2A3251}" srcOrd="0" destOrd="0" presId="urn:microsoft.com/office/officeart/2005/8/layout/list1"/>
    <dgm:cxn modelId="{DE48502B-D7B5-4AF4-8D30-66D27E623BF4}" srcId="{A3A068A4-F6E7-4A16-BBA9-739E8089E173}" destId="{38353CC3-8C6F-43FF-B69A-E3DC04CCAC8B}" srcOrd="0" destOrd="0" parTransId="{3B9101CF-C305-4D7A-B7C4-6094C44D3F2E}" sibTransId="{9BD238FD-A88F-48F0-B839-E866ECB5B99F}"/>
    <dgm:cxn modelId="{195EEB63-CDEA-42A0-8075-27570DD70749}" type="presOf" srcId="{A6119B00-52DB-4799-AE36-1D4D8EE8C1DD}" destId="{4D6D7ECF-F287-4C1A-889D-062F8A0676E2}" srcOrd="0" destOrd="0" presId="urn:microsoft.com/office/officeart/2005/8/layout/list1"/>
    <dgm:cxn modelId="{8BD33B7B-093E-4549-B92F-2A997CD93732}" srcId="{A3A068A4-F6E7-4A16-BBA9-739E8089E173}" destId="{A6119B00-52DB-4799-AE36-1D4D8EE8C1DD}" srcOrd="3" destOrd="0" parTransId="{51654147-4234-4225-AEF6-5195FC31E2E3}" sibTransId="{4CAC9E52-EA51-4099-970A-0EF359664056}"/>
    <dgm:cxn modelId="{9A26DC7B-FBFD-4CA5-9DD5-37DAC396E2BC}" type="presOf" srcId="{7469B00B-068D-4D42-9620-1810117DA2E9}" destId="{61022298-C1E5-43B7-BB6E-1E3F0F828367}" srcOrd="1" destOrd="0" presId="urn:microsoft.com/office/officeart/2005/8/layout/list1"/>
    <dgm:cxn modelId="{96A9378E-CF99-48D3-A53F-39F670C13481}" type="presOf" srcId="{A6119B00-52DB-4799-AE36-1D4D8EE8C1DD}" destId="{79B56889-036B-4D4D-B5B5-79E524A2709B}" srcOrd="1" destOrd="0" presId="urn:microsoft.com/office/officeart/2005/8/layout/list1"/>
    <dgm:cxn modelId="{1EAD3891-A3FE-4F1E-9AC1-EA6FEF92BD8C}" type="presOf" srcId="{ED13FCEE-4C25-4772-A738-8EA556E7CD7A}" destId="{CC4D928D-E1B4-4650-84A3-FB28F2915CB3}" srcOrd="1" destOrd="0" presId="urn:microsoft.com/office/officeart/2005/8/layout/list1"/>
    <dgm:cxn modelId="{F6C22997-F129-4B26-9630-A19D00C88746}" type="presOf" srcId="{31AC567D-5143-4D1B-83A6-3282D3A1A913}" destId="{5F836C14-4A99-4EA1-B33E-C0230E56B8E0}" srcOrd="0" destOrd="0" presId="urn:microsoft.com/office/officeart/2005/8/layout/list1"/>
    <dgm:cxn modelId="{F2ADC9A6-A175-4CC9-A35C-F140835AD218}" type="presOf" srcId="{7469B00B-068D-4D42-9620-1810117DA2E9}" destId="{C35D4D80-4CD7-4CAE-BE5D-CF164D7798F0}" srcOrd="0" destOrd="0" presId="urn:microsoft.com/office/officeart/2005/8/layout/list1"/>
    <dgm:cxn modelId="{2ECA34B5-D06C-4AB7-AF05-D2CF161D5EF3}" type="presOf" srcId="{31AC567D-5143-4D1B-83A6-3282D3A1A913}" destId="{40E9DABA-F570-4D60-AC87-FFDA0B08E964}" srcOrd="1" destOrd="0" presId="urn:microsoft.com/office/officeart/2005/8/layout/list1"/>
    <dgm:cxn modelId="{A819B3C2-05E8-4462-95DB-CB48C79B28C4}" type="presOf" srcId="{38353CC3-8C6F-43FF-B69A-E3DC04CCAC8B}" destId="{A1ED537E-4F08-4413-8C04-4FE4535C36FD}" srcOrd="0" destOrd="0" presId="urn:microsoft.com/office/officeart/2005/8/layout/list1"/>
    <dgm:cxn modelId="{71FE5ECF-D210-4B32-93AD-352A087336D0}" srcId="{A3A068A4-F6E7-4A16-BBA9-739E8089E173}" destId="{31AC567D-5143-4D1B-83A6-3282D3A1A913}" srcOrd="2" destOrd="0" parTransId="{566710AC-8442-4C2E-BD2A-A59C32520903}" sibTransId="{7331887F-FFBC-41F5-8BED-0FE8E31B550B}"/>
    <dgm:cxn modelId="{D13B78D3-3D1D-47CF-A16D-97076F05C93D}" srcId="{A3A068A4-F6E7-4A16-BBA9-739E8089E173}" destId="{ED13FCEE-4C25-4772-A738-8EA556E7CD7A}" srcOrd="4" destOrd="0" parTransId="{C6F41BF5-39DB-4C8C-A1F6-23E19E77A091}" sibTransId="{1598CAE2-0B1D-4C3A-8EC3-E3F98F8D5385}"/>
    <dgm:cxn modelId="{8B6954E1-9A66-4392-B3E2-6EEA2BE95DBF}" type="presOf" srcId="{38353CC3-8C6F-43FF-B69A-E3DC04CCAC8B}" destId="{247BFF91-9365-4EF2-BE7D-4F5A433E1683}" srcOrd="1" destOrd="0" presId="urn:microsoft.com/office/officeart/2005/8/layout/list1"/>
    <dgm:cxn modelId="{4A1DE2E1-3B69-47B1-8EFF-A8189DB7D0BF}" srcId="{A3A068A4-F6E7-4A16-BBA9-739E8089E173}" destId="{7469B00B-068D-4D42-9620-1810117DA2E9}" srcOrd="1" destOrd="0" parTransId="{F8DCA912-9714-4E6B-BC3E-612DBC3EF697}" sibTransId="{BB5B4D85-2BD6-4432-A108-AE4B7D5473B7}"/>
    <dgm:cxn modelId="{9B534B85-C8F9-4CC4-AD29-7B4AEFEA21C8}" type="presParOf" srcId="{500DC6CD-60BE-4AFF-9971-365B0F2A3251}" destId="{9682E4DD-E628-41B8-B076-DEEB20E6935F}" srcOrd="0" destOrd="0" presId="urn:microsoft.com/office/officeart/2005/8/layout/list1"/>
    <dgm:cxn modelId="{3F569CF5-6914-4AB0-942A-643EAEE50100}" type="presParOf" srcId="{9682E4DD-E628-41B8-B076-DEEB20E6935F}" destId="{A1ED537E-4F08-4413-8C04-4FE4535C36FD}" srcOrd="0" destOrd="0" presId="urn:microsoft.com/office/officeart/2005/8/layout/list1"/>
    <dgm:cxn modelId="{017070B2-ED83-4256-840A-D293B1D35A87}" type="presParOf" srcId="{9682E4DD-E628-41B8-B076-DEEB20E6935F}" destId="{247BFF91-9365-4EF2-BE7D-4F5A433E1683}" srcOrd="1" destOrd="0" presId="urn:microsoft.com/office/officeart/2005/8/layout/list1"/>
    <dgm:cxn modelId="{ED9D90F1-B2BE-4CBE-9335-3D594AA057A2}" type="presParOf" srcId="{500DC6CD-60BE-4AFF-9971-365B0F2A3251}" destId="{9FADAA74-028F-4FFD-A4A0-1FA8EEB05309}" srcOrd="1" destOrd="0" presId="urn:microsoft.com/office/officeart/2005/8/layout/list1"/>
    <dgm:cxn modelId="{72709A49-735D-4A43-8F57-5E290BAC674C}" type="presParOf" srcId="{500DC6CD-60BE-4AFF-9971-365B0F2A3251}" destId="{6D4124A0-D3A3-4407-8653-E302BCE8E8E1}" srcOrd="2" destOrd="0" presId="urn:microsoft.com/office/officeart/2005/8/layout/list1"/>
    <dgm:cxn modelId="{44C3EF70-3022-45A8-91E6-66D0FB19221E}" type="presParOf" srcId="{500DC6CD-60BE-4AFF-9971-365B0F2A3251}" destId="{A274CED7-008B-45C1-8375-F346210ADDCD}" srcOrd="3" destOrd="0" presId="urn:microsoft.com/office/officeart/2005/8/layout/list1"/>
    <dgm:cxn modelId="{A82BEA9B-6BD6-4662-BD3F-8082D39442DA}" type="presParOf" srcId="{500DC6CD-60BE-4AFF-9971-365B0F2A3251}" destId="{C087157C-501C-4519-AD5F-BB6709D8ECA6}" srcOrd="4" destOrd="0" presId="urn:microsoft.com/office/officeart/2005/8/layout/list1"/>
    <dgm:cxn modelId="{819BF6CD-57F8-4520-9635-9D9E4635A529}" type="presParOf" srcId="{C087157C-501C-4519-AD5F-BB6709D8ECA6}" destId="{C35D4D80-4CD7-4CAE-BE5D-CF164D7798F0}" srcOrd="0" destOrd="0" presId="urn:microsoft.com/office/officeart/2005/8/layout/list1"/>
    <dgm:cxn modelId="{AE9C1CC0-54BF-484D-A2B4-6EEEC07801F2}" type="presParOf" srcId="{C087157C-501C-4519-AD5F-BB6709D8ECA6}" destId="{61022298-C1E5-43B7-BB6E-1E3F0F828367}" srcOrd="1" destOrd="0" presId="urn:microsoft.com/office/officeart/2005/8/layout/list1"/>
    <dgm:cxn modelId="{85ADB012-5ABD-44D5-BE08-1C644D5EA751}" type="presParOf" srcId="{500DC6CD-60BE-4AFF-9971-365B0F2A3251}" destId="{94675D42-79C2-4CE9-BA37-9B4CBCCDB87E}" srcOrd="5" destOrd="0" presId="urn:microsoft.com/office/officeart/2005/8/layout/list1"/>
    <dgm:cxn modelId="{1C88E872-3702-4B20-BF1A-36DD941D0102}" type="presParOf" srcId="{500DC6CD-60BE-4AFF-9971-365B0F2A3251}" destId="{F6FD78B9-6FA0-4406-9CBE-3A926102B178}" srcOrd="6" destOrd="0" presId="urn:microsoft.com/office/officeart/2005/8/layout/list1"/>
    <dgm:cxn modelId="{5C35558F-0063-4FD4-91D1-D746A898BCBA}" type="presParOf" srcId="{500DC6CD-60BE-4AFF-9971-365B0F2A3251}" destId="{3B73FD16-B029-4B33-BAA5-C48085E2C50E}" srcOrd="7" destOrd="0" presId="urn:microsoft.com/office/officeart/2005/8/layout/list1"/>
    <dgm:cxn modelId="{DCB37896-3871-4187-A47C-A789034171E3}" type="presParOf" srcId="{500DC6CD-60BE-4AFF-9971-365B0F2A3251}" destId="{12CA3A5A-77DB-490D-98D3-5820AFCD5CC9}" srcOrd="8" destOrd="0" presId="urn:microsoft.com/office/officeart/2005/8/layout/list1"/>
    <dgm:cxn modelId="{646E1B00-4015-45E9-8C52-AF1A206B980C}" type="presParOf" srcId="{12CA3A5A-77DB-490D-98D3-5820AFCD5CC9}" destId="{5F836C14-4A99-4EA1-B33E-C0230E56B8E0}" srcOrd="0" destOrd="0" presId="urn:microsoft.com/office/officeart/2005/8/layout/list1"/>
    <dgm:cxn modelId="{951BCF14-4D8B-4F9D-96DF-BB3C52B68879}" type="presParOf" srcId="{12CA3A5A-77DB-490D-98D3-5820AFCD5CC9}" destId="{40E9DABA-F570-4D60-AC87-FFDA0B08E964}" srcOrd="1" destOrd="0" presId="urn:microsoft.com/office/officeart/2005/8/layout/list1"/>
    <dgm:cxn modelId="{8F0C8DF8-3230-439A-88E6-191639F21A44}" type="presParOf" srcId="{500DC6CD-60BE-4AFF-9971-365B0F2A3251}" destId="{5AE10D4E-8DC8-4B64-A745-BEF3FECE6299}" srcOrd="9" destOrd="0" presId="urn:microsoft.com/office/officeart/2005/8/layout/list1"/>
    <dgm:cxn modelId="{7DB38E8C-6CA5-45F3-BDDF-5EB25CEEA9A6}" type="presParOf" srcId="{500DC6CD-60BE-4AFF-9971-365B0F2A3251}" destId="{E0B49C30-85D6-405F-A470-E906613D3CA5}" srcOrd="10" destOrd="0" presId="urn:microsoft.com/office/officeart/2005/8/layout/list1"/>
    <dgm:cxn modelId="{5BEBF045-657C-4D01-B903-78444161191F}" type="presParOf" srcId="{500DC6CD-60BE-4AFF-9971-365B0F2A3251}" destId="{3D1A2DB8-FE02-42F8-895B-6EA28F51B3B4}" srcOrd="11" destOrd="0" presId="urn:microsoft.com/office/officeart/2005/8/layout/list1"/>
    <dgm:cxn modelId="{3E8654CB-0BD6-4956-9C0E-0F27F82E8155}" type="presParOf" srcId="{500DC6CD-60BE-4AFF-9971-365B0F2A3251}" destId="{61F75458-4BE0-446C-806B-D933CD7A8DDF}" srcOrd="12" destOrd="0" presId="urn:microsoft.com/office/officeart/2005/8/layout/list1"/>
    <dgm:cxn modelId="{B4D3ECB4-EE4A-4D34-AE29-EEFEA018FE8A}" type="presParOf" srcId="{61F75458-4BE0-446C-806B-D933CD7A8DDF}" destId="{4D6D7ECF-F287-4C1A-889D-062F8A0676E2}" srcOrd="0" destOrd="0" presId="urn:microsoft.com/office/officeart/2005/8/layout/list1"/>
    <dgm:cxn modelId="{37AED561-9EE3-4010-9B40-7D7043F2233E}" type="presParOf" srcId="{61F75458-4BE0-446C-806B-D933CD7A8DDF}" destId="{79B56889-036B-4D4D-B5B5-79E524A2709B}" srcOrd="1" destOrd="0" presId="urn:microsoft.com/office/officeart/2005/8/layout/list1"/>
    <dgm:cxn modelId="{58E8E2EA-6559-49FD-9532-F467E6E9444F}" type="presParOf" srcId="{500DC6CD-60BE-4AFF-9971-365B0F2A3251}" destId="{FA89A394-23B5-4506-BBE1-E12F9EDBE748}" srcOrd="13" destOrd="0" presId="urn:microsoft.com/office/officeart/2005/8/layout/list1"/>
    <dgm:cxn modelId="{47FDD839-C6E8-4A91-9DAC-0C95721B6BA9}" type="presParOf" srcId="{500DC6CD-60BE-4AFF-9971-365B0F2A3251}" destId="{9BA787BE-0E37-41E1-BC8A-4139A885622C}" srcOrd="14" destOrd="0" presId="urn:microsoft.com/office/officeart/2005/8/layout/list1"/>
    <dgm:cxn modelId="{5541986A-DBC3-4ECB-B71A-CE010A79A937}" type="presParOf" srcId="{500DC6CD-60BE-4AFF-9971-365B0F2A3251}" destId="{12947970-20A7-495F-8B8A-FE8EA727BF80}" srcOrd="15" destOrd="0" presId="urn:microsoft.com/office/officeart/2005/8/layout/list1"/>
    <dgm:cxn modelId="{EB18AEB5-305D-441A-8010-AE3D51784EE9}" type="presParOf" srcId="{500DC6CD-60BE-4AFF-9971-365B0F2A3251}" destId="{C11A8E37-EFD7-4301-A979-0BB14A54B76B}" srcOrd="16" destOrd="0" presId="urn:microsoft.com/office/officeart/2005/8/layout/list1"/>
    <dgm:cxn modelId="{704D4D62-F336-400C-BFB0-2DD71C85A257}" type="presParOf" srcId="{C11A8E37-EFD7-4301-A979-0BB14A54B76B}" destId="{6B9E8DBF-B71D-469E-AB53-DB5BF0C16E80}" srcOrd="0" destOrd="0" presId="urn:microsoft.com/office/officeart/2005/8/layout/list1"/>
    <dgm:cxn modelId="{70CDAE43-B62E-4CEB-A38F-617A7A0EF6FE}" type="presParOf" srcId="{C11A8E37-EFD7-4301-A979-0BB14A54B76B}" destId="{CC4D928D-E1B4-4650-84A3-FB28F2915CB3}" srcOrd="1" destOrd="0" presId="urn:microsoft.com/office/officeart/2005/8/layout/list1"/>
    <dgm:cxn modelId="{5B5D2900-3820-4BF2-BFE1-076B04A3C8E3}" type="presParOf" srcId="{500DC6CD-60BE-4AFF-9971-365B0F2A3251}" destId="{08A7E9B1-99CA-4354-9AF1-E55F153D55B4}" srcOrd="17" destOrd="0" presId="urn:microsoft.com/office/officeart/2005/8/layout/list1"/>
    <dgm:cxn modelId="{23CB314F-6908-47CB-A537-05C4EF9C2AEC}" type="presParOf" srcId="{500DC6CD-60BE-4AFF-9971-365B0F2A3251}" destId="{157A7C16-DFC4-4444-8F5D-82519F16791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C5FE7-9D62-4B08-A85D-41AB942A6BBD}" type="doc">
      <dgm:prSet loTypeId="urn:microsoft.com/office/officeart/2005/8/layout/default" loCatId="list" qsTypeId="urn:microsoft.com/office/officeart/2005/8/quickstyle/3d4" qsCatId="3D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99F7206F-4421-41F7-8CA2-9D2D0EFAE627}">
      <dgm:prSet/>
      <dgm:spPr/>
      <dgm:t>
        <a:bodyPr/>
        <a:lstStyle/>
        <a:p>
          <a:r>
            <a:rPr lang="en-US"/>
            <a:t>Concentrate activities in the Asia and North America regions, as these countries have produced the most revenue. In addition, most of the company's customers live in those countries.</a:t>
          </a:r>
        </a:p>
      </dgm:t>
    </dgm:pt>
    <dgm:pt modelId="{4E20643C-2A81-4481-9FD6-8CC4E80FF7DF}" type="parTrans" cxnId="{075671C2-AC6C-4B67-925D-8515F98CA74B}">
      <dgm:prSet/>
      <dgm:spPr/>
      <dgm:t>
        <a:bodyPr/>
        <a:lstStyle/>
        <a:p>
          <a:endParaRPr lang="en-US"/>
        </a:p>
      </dgm:t>
    </dgm:pt>
    <dgm:pt modelId="{B6249144-A349-42F3-8E4C-B0994E71BA1C}" type="sibTrans" cxnId="{075671C2-AC6C-4B67-925D-8515F98CA74B}">
      <dgm:prSet/>
      <dgm:spPr/>
      <dgm:t>
        <a:bodyPr/>
        <a:lstStyle/>
        <a:p>
          <a:endParaRPr lang="en-US"/>
        </a:p>
      </dgm:t>
    </dgm:pt>
    <dgm:pt modelId="{A89C75BC-C811-46E3-8604-1BAB2EB37A1C}">
      <dgm:prSet/>
      <dgm:spPr/>
      <dgm:t>
        <a:bodyPr/>
        <a:lstStyle/>
        <a:p>
          <a:r>
            <a:rPr lang="en-US"/>
            <a:t>Formulate a plan to promote expansion in Europe.</a:t>
          </a:r>
        </a:p>
      </dgm:t>
    </dgm:pt>
    <dgm:pt modelId="{9846AAC6-B2F1-4490-B553-D48D270A8224}" type="parTrans" cxnId="{526E8930-2A0B-4482-B727-9E97C77239A4}">
      <dgm:prSet/>
      <dgm:spPr/>
      <dgm:t>
        <a:bodyPr/>
        <a:lstStyle/>
        <a:p>
          <a:endParaRPr lang="en-US"/>
        </a:p>
      </dgm:t>
    </dgm:pt>
    <dgm:pt modelId="{0EE4A877-DC47-4512-8117-2B189B067F4A}" type="sibTrans" cxnId="{526E8930-2A0B-4482-B727-9E97C77239A4}">
      <dgm:prSet/>
      <dgm:spPr/>
      <dgm:t>
        <a:bodyPr/>
        <a:lstStyle/>
        <a:p>
          <a:endParaRPr lang="en-US"/>
        </a:p>
      </dgm:t>
    </dgm:pt>
    <dgm:pt modelId="{7C413BDD-1D2B-4687-89F6-BD770A8FC728}">
      <dgm:prSet/>
      <dgm:spPr/>
      <dgm:t>
        <a:bodyPr/>
        <a:lstStyle/>
        <a:p>
          <a:r>
            <a:rPr lang="en-US"/>
            <a:t>Increase the movie library across all genres and rating types. </a:t>
          </a:r>
        </a:p>
      </dgm:t>
    </dgm:pt>
    <dgm:pt modelId="{E267AFD8-9F92-4F98-A052-CD5669509A36}" type="parTrans" cxnId="{49140F2E-0563-42CA-8A0B-A2B98392C355}">
      <dgm:prSet/>
      <dgm:spPr/>
      <dgm:t>
        <a:bodyPr/>
        <a:lstStyle/>
        <a:p>
          <a:endParaRPr lang="en-US"/>
        </a:p>
      </dgm:t>
    </dgm:pt>
    <dgm:pt modelId="{5CF2ACF8-0AF1-46B2-8944-F984DC249D5D}" type="sibTrans" cxnId="{49140F2E-0563-42CA-8A0B-A2B98392C355}">
      <dgm:prSet/>
      <dgm:spPr/>
      <dgm:t>
        <a:bodyPr/>
        <a:lstStyle/>
        <a:p>
          <a:endParaRPr lang="en-US"/>
        </a:p>
      </dgm:t>
    </dgm:pt>
    <dgm:pt modelId="{84103505-C25D-4DD9-8160-7FDF28E61175}">
      <dgm:prSet/>
      <dgm:spPr/>
      <dgm:t>
        <a:bodyPr/>
        <a:lstStyle/>
        <a:p>
          <a:r>
            <a:rPr lang="en-US"/>
            <a:t>Start a rewards program for high value customers to reward them for their loyalty. </a:t>
          </a:r>
        </a:p>
      </dgm:t>
    </dgm:pt>
    <dgm:pt modelId="{CB0F6282-C795-4AA5-A040-E37BE3322EDB}" type="parTrans" cxnId="{BC16F9DC-7ABA-4D01-80CC-6C16FA7D0367}">
      <dgm:prSet/>
      <dgm:spPr/>
      <dgm:t>
        <a:bodyPr/>
        <a:lstStyle/>
        <a:p>
          <a:endParaRPr lang="en-US"/>
        </a:p>
      </dgm:t>
    </dgm:pt>
    <dgm:pt modelId="{F7C66A0B-7177-4287-80A1-3218BD2B30B7}" type="sibTrans" cxnId="{BC16F9DC-7ABA-4D01-80CC-6C16FA7D0367}">
      <dgm:prSet/>
      <dgm:spPr/>
      <dgm:t>
        <a:bodyPr/>
        <a:lstStyle/>
        <a:p>
          <a:endParaRPr lang="en-US"/>
        </a:p>
      </dgm:t>
    </dgm:pt>
    <dgm:pt modelId="{C88037CA-43BE-44A2-8568-0DDA60084E3D}">
      <dgm:prSet/>
      <dgm:spPr/>
      <dgm:t>
        <a:bodyPr/>
        <a:lstStyle/>
        <a:p>
          <a:r>
            <a:rPr lang="en-US"/>
            <a:t>Create a basic reward for the other customers to gain their business. </a:t>
          </a:r>
        </a:p>
      </dgm:t>
    </dgm:pt>
    <dgm:pt modelId="{04F9473B-D100-4030-A038-97F7566A14B6}" type="parTrans" cxnId="{F32F1293-CFED-4E4F-AC14-93DD4A1F976C}">
      <dgm:prSet/>
      <dgm:spPr/>
      <dgm:t>
        <a:bodyPr/>
        <a:lstStyle/>
        <a:p>
          <a:endParaRPr lang="en-US"/>
        </a:p>
      </dgm:t>
    </dgm:pt>
    <dgm:pt modelId="{274C345B-153C-471B-9B58-2D66F3C7D302}" type="sibTrans" cxnId="{F32F1293-CFED-4E4F-AC14-93DD4A1F976C}">
      <dgm:prSet/>
      <dgm:spPr/>
      <dgm:t>
        <a:bodyPr/>
        <a:lstStyle/>
        <a:p>
          <a:endParaRPr lang="en-US"/>
        </a:p>
      </dgm:t>
    </dgm:pt>
    <dgm:pt modelId="{455D57F4-93FF-4D7A-8DB8-51DE5C867E89}" type="pres">
      <dgm:prSet presAssocID="{925C5FE7-9D62-4B08-A85D-41AB942A6BBD}" presName="diagram" presStyleCnt="0">
        <dgm:presLayoutVars>
          <dgm:dir/>
          <dgm:resizeHandles val="exact"/>
        </dgm:presLayoutVars>
      </dgm:prSet>
      <dgm:spPr/>
    </dgm:pt>
    <dgm:pt modelId="{DDC5F3B4-EADD-4E74-8872-52B19C8440D9}" type="pres">
      <dgm:prSet presAssocID="{99F7206F-4421-41F7-8CA2-9D2D0EFAE627}" presName="node" presStyleLbl="node1" presStyleIdx="0" presStyleCnt="5">
        <dgm:presLayoutVars>
          <dgm:bulletEnabled val="1"/>
        </dgm:presLayoutVars>
      </dgm:prSet>
      <dgm:spPr/>
    </dgm:pt>
    <dgm:pt modelId="{78C322D7-21CA-4907-92F7-74DD7EE68B4F}" type="pres">
      <dgm:prSet presAssocID="{B6249144-A349-42F3-8E4C-B0994E71BA1C}" presName="sibTrans" presStyleCnt="0"/>
      <dgm:spPr/>
    </dgm:pt>
    <dgm:pt modelId="{913B2343-0709-4779-8163-10F6B1E0C119}" type="pres">
      <dgm:prSet presAssocID="{A89C75BC-C811-46E3-8604-1BAB2EB37A1C}" presName="node" presStyleLbl="node1" presStyleIdx="1" presStyleCnt="5">
        <dgm:presLayoutVars>
          <dgm:bulletEnabled val="1"/>
        </dgm:presLayoutVars>
      </dgm:prSet>
      <dgm:spPr/>
    </dgm:pt>
    <dgm:pt modelId="{F95CE7CB-F29B-4AB1-A689-4191956B91B9}" type="pres">
      <dgm:prSet presAssocID="{0EE4A877-DC47-4512-8117-2B189B067F4A}" presName="sibTrans" presStyleCnt="0"/>
      <dgm:spPr/>
    </dgm:pt>
    <dgm:pt modelId="{78167DAB-A979-4078-82BB-FE78BD19E58C}" type="pres">
      <dgm:prSet presAssocID="{7C413BDD-1D2B-4687-89F6-BD770A8FC728}" presName="node" presStyleLbl="node1" presStyleIdx="2" presStyleCnt="5">
        <dgm:presLayoutVars>
          <dgm:bulletEnabled val="1"/>
        </dgm:presLayoutVars>
      </dgm:prSet>
      <dgm:spPr/>
    </dgm:pt>
    <dgm:pt modelId="{7A8C56D7-48F7-43CC-A30C-87EF629CCF36}" type="pres">
      <dgm:prSet presAssocID="{5CF2ACF8-0AF1-46B2-8944-F984DC249D5D}" presName="sibTrans" presStyleCnt="0"/>
      <dgm:spPr/>
    </dgm:pt>
    <dgm:pt modelId="{D24D5A8C-4DB8-44F2-9C9F-9B53259A1D19}" type="pres">
      <dgm:prSet presAssocID="{84103505-C25D-4DD9-8160-7FDF28E61175}" presName="node" presStyleLbl="node1" presStyleIdx="3" presStyleCnt="5">
        <dgm:presLayoutVars>
          <dgm:bulletEnabled val="1"/>
        </dgm:presLayoutVars>
      </dgm:prSet>
      <dgm:spPr/>
    </dgm:pt>
    <dgm:pt modelId="{A49BB7ED-686F-4C5F-A8C1-9E5FB8C54143}" type="pres">
      <dgm:prSet presAssocID="{F7C66A0B-7177-4287-80A1-3218BD2B30B7}" presName="sibTrans" presStyleCnt="0"/>
      <dgm:spPr/>
    </dgm:pt>
    <dgm:pt modelId="{C6DE2B75-C11D-4E68-9FD4-61F357447C52}" type="pres">
      <dgm:prSet presAssocID="{C88037CA-43BE-44A2-8568-0DDA60084E3D}" presName="node" presStyleLbl="node1" presStyleIdx="4" presStyleCnt="5">
        <dgm:presLayoutVars>
          <dgm:bulletEnabled val="1"/>
        </dgm:presLayoutVars>
      </dgm:prSet>
      <dgm:spPr/>
    </dgm:pt>
  </dgm:ptLst>
  <dgm:cxnLst>
    <dgm:cxn modelId="{4E04E029-4D83-4CB9-9934-3C5C4F587AFD}" type="presOf" srcId="{A89C75BC-C811-46E3-8604-1BAB2EB37A1C}" destId="{913B2343-0709-4779-8163-10F6B1E0C119}" srcOrd="0" destOrd="0" presId="urn:microsoft.com/office/officeart/2005/8/layout/default"/>
    <dgm:cxn modelId="{2409122C-55B1-467A-B65D-876EDA4DAC9A}" type="presOf" srcId="{C88037CA-43BE-44A2-8568-0DDA60084E3D}" destId="{C6DE2B75-C11D-4E68-9FD4-61F357447C52}" srcOrd="0" destOrd="0" presId="urn:microsoft.com/office/officeart/2005/8/layout/default"/>
    <dgm:cxn modelId="{49140F2E-0563-42CA-8A0B-A2B98392C355}" srcId="{925C5FE7-9D62-4B08-A85D-41AB942A6BBD}" destId="{7C413BDD-1D2B-4687-89F6-BD770A8FC728}" srcOrd="2" destOrd="0" parTransId="{E267AFD8-9F92-4F98-A052-CD5669509A36}" sibTransId="{5CF2ACF8-0AF1-46B2-8944-F984DC249D5D}"/>
    <dgm:cxn modelId="{526E8930-2A0B-4482-B727-9E97C77239A4}" srcId="{925C5FE7-9D62-4B08-A85D-41AB942A6BBD}" destId="{A89C75BC-C811-46E3-8604-1BAB2EB37A1C}" srcOrd="1" destOrd="0" parTransId="{9846AAC6-B2F1-4490-B553-D48D270A8224}" sibTransId="{0EE4A877-DC47-4512-8117-2B189B067F4A}"/>
    <dgm:cxn modelId="{2C623C3C-9EA4-4DFC-B3CA-2702118D0F2A}" type="presOf" srcId="{925C5FE7-9D62-4B08-A85D-41AB942A6BBD}" destId="{455D57F4-93FF-4D7A-8DB8-51DE5C867E89}" srcOrd="0" destOrd="0" presId="urn:microsoft.com/office/officeart/2005/8/layout/default"/>
    <dgm:cxn modelId="{3CD31E8C-9DCB-40F8-BE5A-CD1B4992F878}" type="presOf" srcId="{84103505-C25D-4DD9-8160-7FDF28E61175}" destId="{D24D5A8C-4DB8-44F2-9C9F-9B53259A1D19}" srcOrd="0" destOrd="0" presId="urn:microsoft.com/office/officeart/2005/8/layout/default"/>
    <dgm:cxn modelId="{F32F1293-CFED-4E4F-AC14-93DD4A1F976C}" srcId="{925C5FE7-9D62-4B08-A85D-41AB942A6BBD}" destId="{C88037CA-43BE-44A2-8568-0DDA60084E3D}" srcOrd="4" destOrd="0" parTransId="{04F9473B-D100-4030-A038-97F7566A14B6}" sibTransId="{274C345B-153C-471B-9B58-2D66F3C7D302}"/>
    <dgm:cxn modelId="{734B4FB4-8C4F-400A-ADAC-1B209954DCAB}" type="presOf" srcId="{99F7206F-4421-41F7-8CA2-9D2D0EFAE627}" destId="{DDC5F3B4-EADD-4E74-8872-52B19C8440D9}" srcOrd="0" destOrd="0" presId="urn:microsoft.com/office/officeart/2005/8/layout/default"/>
    <dgm:cxn modelId="{075671C2-AC6C-4B67-925D-8515F98CA74B}" srcId="{925C5FE7-9D62-4B08-A85D-41AB942A6BBD}" destId="{99F7206F-4421-41F7-8CA2-9D2D0EFAE627}" srcOrd="0" destOrd="0" parTransId="{4E20643C-2A81-4481-9FD6-8CC4E80FF7DF}" sibTransId="{B6249144-A349-42F3-8E4C-B0994E71BA1C}"/>
    <dgm:cxn modelId="{BC16F9DC-7ABA-4D01-80CC-6C16FA7D0367}" srcId="{925C5FE7-9D62-4B08-A85D-41AB942A6BBD}" destId="{84103505-C25D-4DD9-8160-7FDF28E61175}" srcOrd="3" destOrd="0" parTransId="{CB0F6282-C795-4AA5-A040-E37BE3322EDB}" sibTransId="{F7C66A0B-7177-4287-80A1-3218BD2B30B7}"/>
    <dgm:cxn modelId="{7AF5B6FA-4F9F-4D53-9477-BC91F83F5402}" type="presOf" srcId="{7C413BDD-1D2B-4687-89F6-BD770A8FC728}" destId="{78167DAB-A979-4078-82BB-FE78BD19E58C}" srcOrd="0" destOrd="0" presId="urn:microsoft.com/office/officeart/2005/8/layout/default"/>
    <dgm:cxn modelId="{B5ECC9B0-3349-4B02-A5AD-246BE2AC7473}" type="presParOf" srcId="{455D57F4-93FF-4D7A-8DB8-51DE5C867E89}" destId="{DDC5F3B4-EADD-4E74-8872-52B19C8440D9}" srcOrd="0" destOrd="0" presId="urn:microsoft.com/office/officeart/2005/8/layout/default"/>
    <dgm:cxn modelId="{638D0FC2-968D-4530-A30C-ADFCC36A0719}" type="presParOf" srcId="{455D57F4-93FF-4D7A-8DB8-51DE5C867E89}" destId="{78C322D7-21CA-4907-92F7-74DD7EE68B4F}" srcOrd="1" destOrd="0" presId="urn:microsoft.com/office/officeart/2005/8/layout/default"/>
    <dgm:cxn modelId="{721CF85B-6DF2-4DE6-828C-677D44775BC0}" type="presParOf" srcId="{455D57F4-93FF-4D7A-8DB8-51DE5C867E89}" destId="{913B2343-0709-4779-8163-10F6B1E0C119}" srcOrd="2" destOrd="0" presId="urn:microsoft.com/office/officeart/2005/8/layout/default"/>
    <dgm:cxn modelId="{E728C592-AFDC-41F6-80E7-938937932A7B}" type="presParOf" srcId="{455D57F4-93FF-4D7A-8DB8-51DE5C867E89}" destId="{F95CE7CB-F29B-4AB1-A689-4191956B91B9}" srcOrd="3" destOrd="0" presId="urn:microsoft.com/office/officeart/2005/8/layout/default"/>
    <dgm:cxn modelId="{CACF9151-B718-457F-8C71-EC8ABE9A0424}" type="presParOf" srcId="{455D57F4-93FF-4D7A-8DB8-51DE5C867E89}" destId="{78167DAB-A979-4078-82BB-FE78BD19E58C}" srcOrd="4" destOrd="0" presId="urn:microsoft.com/office/officeart/2005/8/layout/default"/>
    <dgm:cxn modelId="{66A16E41-8F96-4CF1-98D9-FDD3D661DDD2}" type="presParOf" srcId="{455D57F4-93FF-4D7A-8DB8-51DE5C867E89}" destId="{7A8C56D7-48F7-43CC-A30C-87EF629CCF36}" srcOrd="5" destOrd="0" presId="urn:microsoft.com/office/officeart/2005/8/layout/default"/>
    <dgm:cxn modelId="{4BA98F4C-53CB-4B41-986C-C23F6A1B7F63}" type="presParOf" srcId="{455D57F4-93FF-4D7A-8DB8-51DE5C867E89}" destId="{D24D5A8C-4DB8-44F2-9C9F-9B53259A1D19}" srcOrd="6" destOrd="0" presId="urn:microsoft.com/office/officeart/2005/8/layout/default"/>
    <dgm:cxn modelId="{C5EDCA9A-5880-4EE0-9820-AB2A3286498E}" type="presParOf" srcId="{455D57F4-93FF-4D7A-8DB8-51DE5C867E89}" destId="{A49BB7ED-686F-4C5F-A8C1-9E5FB8C54143}" srcOrd="7" destOrd="0" presId="urn:microsoft.com/office/officeart/2005/8/layout/default"/>
    <dgm:cxn modelId="{7C9CD797-3430-4368-A99A-BE5CD2EA676E}" type="presParOf" srcId="{455D57F4-93FF-4D7A-8DB8-51DE5C867E89}" destId="{C6DE2B75-C11D-4E68-9FD4-61F357447C5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A733D-12D0-429D-ABEF-A548EAC2D02C}">
      <dsp:nvSpPr>
        <dsp:cNvPr id="0" name=""/>
        <dsp:cNvSpPr/>
      </dsp:nvSpPr>
      <dsp:spPr>
        <a:xfrm>
          <a:off x="0" y="52655"/>
          <a:ext cx="8592312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Which movies contributed the most/least to revenue gain?</a:t>
          </a:r>
        </a:p>
      </dsp:txBody>
      <dsp:txXfrm>
        <a:off x="19904" y="72559"/>
        <a:ext cx="8552504" cy="367937"/>
      </dsp:txXfrm>
    </dsp:sp>
    <dsp:sp modelId="{11038BFA-C38B-4051-8348-BDA7B2B0DAEC}">
      <dsp:nvSpPr>
        <dsp:cNvPr id="0" name=""/>
        <dsp:cNvSpPr/>
      </dsp:nvSpPr>
      <dsp:spPr>
        <a:xfrm>
          <a:off x="0" y="509360"/>
          <a:ext cx="8592312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was the average rental duration for all videos?</a:t>
          </a:r>
        </a:p>
      </dsp:txBody>
      <dsp:txXfrm>
        <a:off x="19904" y="529264"/>
        <a:ext cx="8552504" cy="367937"/>
      </dsp:txXfrm>
    </dsp:sp>
    <dsp:sp modelId="{4BD305E8-6323-4410-BF83-47F8A3A3559E}">
      <dsp:nvSpPr>
        <dsp:cNvPr id="0" name=""/>
        <dsp:cNvSpPr/>
      </dsp:nvSpPr>
      <dsp:spPr>
        <a:xfrm>
          <a:off x="0" y="966065"/>
          <a:ext cx="8592312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Which countries are </a:t>
          </a:r>
          <a:r>
            <a:rPr lang="en-US" sz="1700" kern="1200" dirty="0" err="1"/>
            <a:t>Rockbuster</a:t>
          </a:r>
          <a:r>
            <a:rPr lang="en-US" sz="1700" kern="1200" dirty="0"/>
            <a:t> customers based in?</a:t>
          </a:r>
        </a:p>
      </dsp:txBody>
      <dsp:txXfrm>
        <a:off x="19904" y="985969"/>
        <a:ext cx="8552504" cy="367937"/>
      </dsp:txXfrm>
    </dsp:sp>
    <dsp:sp modelId="{34FF0C33-E9B0-4A24-A1AD-96101DCF3588}">
      <dsp:nvSpPr>
        <dsp:cNvPr id="0" name=""/>
        <dsp:cNvSpPr/>
      </dsp:nvSpPr>
      <dsp:spPr>
        <a:xfrm>
          <a:off x="0" y="1422770"/>
          <a:ext cx="8592312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Where are customers with a high lifetime value based?</a:t>
          </a:r>
        </a:p>
      </dsp:txBody>
      <dsp:txXfrm>
        <a:off x="19904" y="1442674"/>
        <a:ext cx="8552504" cy="367937"/>
      </dsp:txXfrm>
    </dsp:sp>
    <dsp:sp modelId="{1265D72D-4813-4BC7-AB02-02F78A788705}">
      <dsp:nvSpPr>
        <dsp:cNvPr id="0" name=""/>
        <dsp:cNvSpPr/>
      </dsp:nvSpPr>
      <dsp:spPr>
        <a:xfrm>
          <a:off x="0" y="1879475"/>
          <a:ext cx="8592312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sales figures vary between geographic regions?</a:t>
          </a:r>
        </a:p>
      </dsp:txBody>
      <dsp:txXfrm>
        <a:off x="19904" y="1899379"/>
        <a:ext cx="8552504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124A0-D3A3-4407-8653-E302BCE8E8E1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7BFF91-9365-4EF2-BE7D-4F5A433E1683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revenue - $61312.04</a:t>
          </a:r>
        </a:p>
      </dsp:txBody>
      <dsp:txXfrm>
        <a:off x="553160" y="99749"/>
        <a:ext cx="7306160" cy="506120"/>
      </dsp:txXfrm>
    </dsp:sp>
    <dsp:sp modelId="{F6FD78B9-6FA0-4406-9CBE-3A926102B178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022298-C1E5-43B7-BB6E-1E3F0F828367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number of customer – 599</a:t>
          </a:r>
        </a:p>
      </dsp:txBody>
      <dsp:txXfrm>
        <a:off x="553160" y="961589"/>
        <a:ext cx="7306160" cy="506120"/>
      </dsp:txXfrm>
    </dsp:sp>
    <dsp:sp modelId="{E0B49C30-85D6-405F-A470-E906613D3CA5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9DABA-F570-4D60-AC87-FFDA0B08E964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number of rentals – 16044</a:t>
          </a:r>
        </a:p>
      </dsp:txBody>
      <dsp:txXfrm>
        <a:off x="553160" y="1823429"/>
        <a:ext cx="7306160" cy="506120"/>
      </dsp:txXfrm>
    </dsp:sp>
    <dsp:sp modelId="{9BA787BE-0E37-41E1-BC8A-4139A885622C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56889-036B-4D4D-B5B5-79E524A2709B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number of inventory – 4581</a:t>
          </a:r>
        </a:p>
      </dsp:txBody>
      <dsp:txXfrm>
        <a:off x="553160" y="2685269"/>
        <a:ext cx="7306160" cy="506120"/>
      </dsp:txXfrm>
    </dsp:sp>
    <dsp:sp modelId="{157A7C16-DFC4-4444-8F5D-82519F167918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4D928D-E1B4-4650-84A3-FB28F2915CB3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countries who are customers – 109</a:t>
          </a:r>
        </a:p>
      </dsp:txBody>
      <dsp:txXfrm>
        <a:off x="553160" y="3547109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F3B4-EADD-4E74-8872-52B19C8440D9}">
      <dsp:nvSpPr>
        <dsp:cNvPr id="0" name=""/>
        <dsp:cNvSpPr/>
      </dsp:nvSpPr>
      <dsp:spPr>
        <a:xfrm>
          <a:off x="0" y="262411"/>
          <a:ext cx="3428999" cy="205740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Concentrate activities in the Asia and North America regions, as these countries have produced the most revenue. In addition, most of the company's customers live in those countries.</a:t>
          </a:r>
        </a:p>
      </dsp:txBody>
      <dsp:txXfrm>
        <a:off x="0" y="262411"/>
        <a:ext cx="3428999" cy="2057400"/>
      </dsp:txXfrm>
    </dsp:sp>
    <dsp:sp modelId="{913B2343-0709-4779-8163-10F6B1E0C119}">
      <dsp:nvSpPr>
        <dsp:cNvPr id="0" name=""/>
        <dsp:cNvSpPr/>
      </dsp:nvSpPr>
      <dsp:spPr>
        <a:xfrm>
          <a:off x="3771900" y="262411"/>
          <a:ext cx="3428999" cy="205740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Formulate a plan to promote expansion in Europe.</a:t>
          </a:r>
        </a:p>
      </dsp:txBody>
      <dsp:txXfrm>
        <a:off x="3771900" y="262411"/>
        <a:ext cx="3428999" cy="2057400"/>
      </dsp:txXfrm>
    </dsp:sp>
    <dsp:sp modelId="{78167DAB-A979-4078-82BB-FE78BD19E58C}">
      <dsp:nvSpPr>
        <dsp:cNvPr id="0" name=""/>
        <dsp:cNvSpPr/>
      </dsp:nvSpPr>
      <dsp:spPr>
        <a:xfrm>
          <a:off x="7543800" y="262411"/>
          <a:ext cx="3428999" cy="205740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the movie library across all genres and rating types. </a:t>
          </a:r>
        </a:p>
      </dsp:txBody>
      <dsp:txXfrm>
        <a:off x="7543800" y="262411"/>
        <a:ext cx="3428999" cy="2057400"/>
      </dsp:txXfrm>
    </dsp:sp>
    <dsp:sp modelId="{D24D5A8C-4DB8-44F2-9C9F-9B53259A1D19}">
      <dsp:nvSpPr>
        <dsp:cNvPr id="0" name=""/>
        <dsp:cNvSpPr/>
      </dsp:nvSpPr>
      <dsp:spPr>
        <a:xfrm>
          <a:off x="1885950" y="2662712"/>
          <a:ext cx="3428999" cy="205740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 a rewards program for high value customers to reward them for their loyalty. </a:t>
          </a:r>
        </a:p>
      </dsp:txBody>
      <dsp:txXfrm>
        <a:off x="1885950" y="2662712"/>
        <a:ext cx="3428999" cy="2057400"/>
      </dsp:txXfrm>
    </dsp:sp>
    <dsp:sp modelId="{C6DE2B75-C11D-4E68-9FD4-61F357447C52}">
      <dsp:nvSpPr>
        <dsp:cNvPr id="0" name=""/>
        <dsp:cNvSpPr/>
      </dsp:nvSpPr>
      <dsp:spPr>
        <a:xfrm>
          <a:off x="5657850" y="2662712"/>
          <a:ext cx="3428999" cy="205740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basic reward for the other customers to gain their business. </a:t>
          </a:r>
        </a:p>
      </dsp:txBody>
      <dsp:txXfrm>
        <a:off x="5657850" y="2662712"/>
        <a:ext cx="3428999" cy="205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 Trac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Overview and objective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3800C-4AB7-C439-6D6D-3BD52577C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355935"/>
              </p:ext>
            </p:extLst>
          </p:nvPr>
        </p:nvGraphicFramePr>
        <p:xfrm>
          <a:off x="1999488" y="4060924"/>
          <a:ext cx="8592312" cy="233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15F776-C018-E770-13ED-EE45B67C982A}"/>
              </a:ext>
            </a:extLst>
          </p:cNvPr>
          <p:cNvSpPr txBox="1"/>
          <p:nvPr/>
        </p:nvSpPr>
        <p:spPr>
          <a:xfrm>
            <a:off x="1143000" y="1752600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competitive.</a:t>
            </a:r>
          </a:p>
          <a:p>
            <a:endParaRPr lang="en-US" dirty="0"/>
          </a:p>
          <a:p>
            <a:r>
              <a:rPr lang="en-US" dirty="0"/>
              <a:t>Our focus will be on the analysis of </a:t>
            </a:r>
            <a:r>
              <a:rPr lang="en-US" dirty="0" err="1"/>
              <a:t>Rockbuster's</a:t>
            </a:r>
            <a:r>
              <a:rPr lang="en-US" dirty="0"/>
              <a:t> current customers and inventory to solve the following key questions: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data summary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621538-F7F1-C825-BFDD-2E9D1947F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68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367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/>
              <a:t>Which movies contributed the most/least to revenue gain?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0B2D5D4-316C-574E-1B68-EC9C6744BA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3025312"/>
              </p:ext>
            </p:extLst>
          </p:nvPr>
        </p:nvGraphicFramePr>
        <p:xfrm>
          <a:off x="228600" y="1573420"/>
          <a:ext cx="5181600" cy="23351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84670073"/>
                    </a:ext>
                  </a:extLst>
                </a:gridCol>
                <a:gridCol w="1096109">
                  <a:extLst>
                    <a:ext uri="{9D8B030D-6E8A-4147-A177-3AD203B41FA5}">
                      <a16:colId xmlns:a16="http://schemas.microsoft.com/office/drawing/2014/main" val="3710338841"/>
                    </a:ext>
                  </a:extLst>
                </a:gridCol>
                <a:gridCol w="1494691">
                  <a:extLst>
                    <a:ext uri="{9D8B030D-6E8A-4147-A177-3AD203B41FA5}">
                      <a16:colId xmlns:a16="http://schemas.microsoft.com/office/drawing/2014/main" val="10517368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0703881"/>
                    </a:ext>
                  </a:extLst>
                </a:gridCol>
              </a:tblGrid>
              <a:tr h="30972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10 Film with the Highest 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5169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965463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Telegraph Voyage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$215.75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9805386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Zorro 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NC-17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Comedy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$199.72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6194392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Wife 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NC-17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Documentary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$198.73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9090485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Innocent Usual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Foreign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$191.74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0139764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Hustler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NC-17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Comedy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$190.78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1309330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Saturday Lambs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$190.74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230037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Titans Jerk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Sci-Fi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$186.73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88542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Harry Idaho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$177.73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0358719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Torque Bound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$169.76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1990578"/>
                  </a:ext>
                </a:extLst>
              </a:tr>
              <a:tr h="18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Dogma 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$168.72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172192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EFCE553-B2D6-66E2-C3CF-CA1AC3BEB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04808"/>
              </p:ext>
            </p:extLst>
          </p:nvPr>
        </p:nvGraphicFramePr>
        <p:xfrm>
          <a:off x="228600" y="4054722"/>
          <a:ext cx="5181600" cy="22860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0500">
                  <a:extLst>
                    <a:ext uri="{9D8B030D-6E8A-4147-A177-3AD203B41FA5}">
                      <a16:colId xmlns:a16="http://schemas.microsoft.com/office/drawing/2014/main" val="2405647215"/>
                    </a:ext>
                  </a:extLst>
                </a:gridCol>
                <a:gridCol w="1014826">
                  <a:extLst>
                    <a:ext uri="{9D8B030D-6E8A-4147-A177-3AD203B41FA5}">
                      <a16:colId xmlns:a16="http://schemas.microsoft.com/office/drawing/2014/main" val="1123262751"/>
                    </a:ext>
                  </a:extLst>
                </a:gridCol>
                <a:gridCol w="1293137">
                  <a:extLst>
                    <a:ext uri="{9D8B030D-6E8A-4147-A177-3AD203B41FA5}">
                      <a16:colId xmlns:a16="http://schemas.microsoft.com/office/drawing/2014/main" val="1981189709"/>
                    </a:ext>
                  </a:extLst>
                </a:gridCol>
                <a:gridCol w="1293137">
                  <a:extLst>
                    <a:ext uri="{9D8B030D-6E8A-4147-A177-3AD203B41FA5}">
                      <a16:colId xmlns:a16="http://schemas.microsoft.com/office/drawing/2014/main" val="4230752913"/>
                    </a:ext>
                  </a:extLst>
                </a:gridCol>
              </a:tblGrid>
              <a:tr h="3105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10 Film with the Lowest 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22025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6591090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Oklahoma Jumanji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$5.94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3293134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Duffel Apocalypse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$5.94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217663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Texas 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NC-17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$5.94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5931257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Freedom Cleopatra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Comedy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$5.95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836988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Young Language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8158770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Rebel Airport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Music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632614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Cruelty Unforgiven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1212397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 Jekyll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5906650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Lights Deer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7440559"/>
                  </a:ext>
                </a:extLst>
              </a:tr>
              <a:tr h="179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Japanese Run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8697865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82450202-DE87-D34C-36E5-021D2C9E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60" y="1564550"/>
            <a:ext cx="4070559" cy="4864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432DDF-2A54-A1B7-BCAD-6B5E9D5252EB}"/>
              </a:ext>
            </a:extLst>
          </p:cNvPr>
          <p:cNvSpPr txBox="1"/>
          <p:nvPr/>
        </p:nvSpPr>
        <p:spPr>
          <a:xfrm>
            <a:off x="9904431" y="2156931"/>
            <a:ext cx="2101641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Thriller is the only genre that did not produce a significant revenue, compared to all the other genre.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08394-07AB-6FC2-36CA-D5136A5560B4}"/>
              </a:ext>
            </a:extLst>
          </p:cNvPr>
          <p:cNvSpPr txBox="1"/>
          <p:nvPr/>
        </p:nvSpPr>
        <p:spPr>
          <a:xfrm>
            <a:off x="9907479" y="4054722"/>
            <a:ext cx="2101641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genres made significant contributions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Rockbuster's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revenue.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was the average rental duration for all videos?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94E2D-BB97-1D1C-5713-A2316141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6347"/>
            <a:ext cx="7162800" cy="3208243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E3F7B7ED-78A1-5584-C328-4FC6936A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16350"/>
              </p:ext>
            </p:extLst>
          </p:nvPr>
        </p:nvGraphicFramePr>
        <p:xfrm>
          <a:off x="7620000" y="4702378"/>
          <a:ext cx="4358641" cy="19270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0698">
                  <a:extLst>
                    <a:ext uri="{9D8B030D-6E8A-4147-A177-3AD203B41FA5}">
                      <a16:colId xmlns:a16="http://schemas.microsoft.com/office/drawing/2014/main" val="1193201244"/>
                    </a:ext>
                  </a:extLst>
                </a:gridCol>
                <a:gridCol w="2587943">
                  <a:extLst>
                    <a:ext uri="{9D8B030D-6E8A-4147-A177-3AD203B41FA5}">
                      <a16:colId xmlns:a16="http://schemas.microsoft.com/office/drawing/2014/main" val="3890411312"/>
                    </a:ext>
                  </a:extLst>
                </a:gridCol>
              </a:tblGrid>
              <a:tr h="298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Movie 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Avg Rental Period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8191416"/>
                  </a:ext>
                </a:extLst>
              </a:tr>
              <a:tr h="32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PG-13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5.08 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7400153"/>
                  </a:ext>
                </a:extLst>
              </a:tr>
              <a:tr h="32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5.04 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447632"/>
                  </a:ext>
                </a:extLst>
              </a:tr>
              <a:tr h="32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NC-17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5.04 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906662"/>
                  </a:ext>
                </a:extLst>
              </a:tr>
              <a:tr h="32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 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9526369"/>
                  </a:ext>
                </a:extLst>
              </a:tr>
              <a:tr h="32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4.96 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5633097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3F496E3D-0E60-DA2F-9DC5-1DB271CE3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651"/>
              </p:ext>
            </p:extLst>
          </p:nvPr>
        </p:nvGraphicFramePr>
        <p:xfrm>
          <a:off x="7619998" y="1406727"/>
          <a:ext cx="4358642" cy="320824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79321">
                  <a:extLst>
                    <a:ext uri="{9D8B030D-6E8A-4147-A177-3AD203B41FA5}">
                      <a16:colId xmlns:a16="http://schemas.microsoft.com/office/drawing/2014/main" val="62405659"/>
                    </a:ext>
                  </a:extLst>
                </a:gridCol>
                <a:gridCol w="2179321">
                  <a:extLst>
                    <a:ext uri="{9D8B030D-6E8A-4147-A177-3AD203B41FA5}">
                      <a16:colId xmlns:a16="http://schemas.microsoft.com/office/drawing/2014/main" val="2753663881"/>
                    </a:ext>
                  </a:extLst>
                </a:gridCol>
              </a:tblGrid>
              <a:tr h="25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Avg Rental 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7120564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Thriller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5415617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771327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Comedy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9608157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755594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Music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40675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Sci-Fi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065400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6984326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781011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4064180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9267712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4807852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8557450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0160583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Children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7885288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0026516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930221"/>
                  </a:ext>
                </a:extLst>
              </a:tr>
              <a:tr h="159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577260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DAAF419-ACC4-A7D8-0AA7-ECECEDB31D89}"/>
              </a:ext>
            </a:extLst>
          </p:cNvPr>
          <p:cNvSpPr txBox="1"/>
          <p:nvPr/>
        </p:nvSpPr>
        <p:spPr>
          <a:xfrm>
            <a:off x="304800" y="4858648"/>
            <a:ext cx="723900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Roughly all countries has an average rental period on 5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rental duration for all videos is approximately five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genres, the range of rental period is 4 days, with thriller being the outlier.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AC562-1134-4560-447F-D48E644B84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191757"/>
            <a:ext cx="9144000" cy="54061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FB4E-C70C-A6BD-65DB-8935DFA7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81898"/>
            <a:ext cx="1479196" cy="121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418E7-99CC-7473-F72D-85AD2DC8510E}"/>
              </a:ext>
            </a:extLst>
          </p:cNvPr>
          <p:cNvSpPr txBox="1"/>
          <p:nvPr/>
        </p:nvSpPr>
        <p:spPr>
          <a:xfrm>
            <a:off x="304800" y="61981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Customer by Country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9A02E-6A38-45C1-3FEE-8B567991BFCD}"/>
              </a:ext>
            </a:extLst>
          </p:cNvPr>
          <p:cNvSpPr txBox="1"/>
          <p:nvPr/>
        </p:nvSpPr>
        <p:spPr>
          <a:xfrm>
            <a:off x="9680449" y="1981200"/>
            <a:ext cx="2279904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Rockbuster</a:t>
            </a:r>
            <a:r>
              <a:rPr lang="en-US" sz="1600" dirty="0"/>
              <a:t> customers are based in over 108 countries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6D2E3-FE4D-92AA-FF33-07F51E49CB45}"/>
              </a:ext>
            </a:extLst>
          </p:cNvPr>
          <p:cNvSpPr txBox="1"/>
          <p:nvPr/>
        </p:nvSpPr>
        <p:spPr>
          <a:xfrm>
            <a:off x="9680449" y="3110011"/>
            <a:ext cx="2286000" cy="2800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Top 10 Countries </a:t>
            </a:r>
          </a:p>
          <a:p>
            <a:pPr algn="ctr"/>
            <a:r>
              <a:rPr lang="en-US" sz="1600" dirty="0"/>
              <a:t>India</a:t>
            </a:r>
          </a:p>
          <a:p>
            <a:pPr algn="ctr"/>
            <a:r>
              <a:rPr lang="en-US" sz="1600" dirty="0"/>
              <a:t>China</a:t>
            </a:r>
          </a:p>
          <a:p>
            <a:pPr algn="ctr"/>
            <a:r>
              <a:rPr lang="en-US" sz="1600" dirty="0"/>
              <a:t>United States</a:t>
            </a:r>
          </a:p>
          <a:p>
            <a:pPr algn="ctr"/>
            <a:r>
              <a:rPr lang="en-US" sz="1600" dirty="0"/>
              <a:t>Japan</a:t>
            </a:r>
          </a:p>
          <a:p>
            <a:pPr algn="ctr"/>
            <a:r>
              <a:rPr lang="en-US" sz="1600" dirty="0"/>
              <a:t>Mexico</a:t>
            </a:r>
          </a:p>
          <a:p>
            <a:pPr algn="ctr"/>
            <a:r>
              <a:rPr lang="en-US" sz="1600" dirty="0"/>
              <a:t>Brazil</a:t>
            </a:r>
          </a:p>
          <a:p>
            <a:pPr algn="ctr"/>
            <a:r>
              <a:rPr lang="en-US" sz="1600" dirty="0"/>
              <a:t>Russian Federation</a:t>
            </a:r>
          </a:p>
          <a:p>
            <a:pPr algn="ctr"/>
            <a:r>
              <a:rPr lang="en-US" sz="1600" dirty="0"/>
              <a:t>Philippines</a:t>
            </a:r>
          </a:p>
          <a:p>
            <a:pPr algn="ctr"/>
            <a:r>
              <a:rPr lang="en-US" sz="1600" dirty="0"/>
              <a:t>Turkey</a:t>
            </a:r>
          </a:p>
          <a:p>
            <a:pPr algn="ctr"/>
            <a:r>
              <a:rPr lang="en-US" sz="1600" dirty="0"/>
              <a:t>Indonesia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0BDF0-799C-5D6F-9889-AA3D88591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799" y="2190421"/>
            <a:ext cx="11687453" cy="45046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65126"/>
            <a:ext cx="7315201" cy="1387474"/>
          </a:xfrm>
        </p:spPr>
        <p:txBody>
          <a:bodyPr anchor="b">
            <a:normAutofit/>
          </a:bodyPr>
          <a:lstStyle/>
          <a:p>
            <a:r>
              <a:rPr lang="en-US" sz="3100" dirty="0"/>
              <a:t>Where are customers with a high lifetime value based?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26530D11-6F2A-030A-EF00-0AAC6401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748" y="1752600"/>
            <a:ext cx="7039251" cy="46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High Value Customers by location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EE6D85F-A3D9-E754-8445-9267AE52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6070"/>
              </p:ext>
            </p:extLst>
          </p:nvPr>
        </p:nvGraphicFramePr>
        <p:xfrm>
          <a:off x="7353199" y="228600"/>
          <a:ext cx="4534002" cy="236220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34935">
                  <a:extLst>
                    <a:ext uri="{9D8B030D-6E8A-4147-A177-3AD203B41FA5}">
                      <a16:colId xmlns:a16="http://schemas.microsoft.com/office/drawing/2014/main" val="1106692365"/>
                    </a:ext>
                  </a:extLst>
                </a:gridCol>
                <a:gridCol w="1199210">
                  <a:extLst>
                    <a:ext uri="{9D8B030D-6E8A-4147-A177-3AD203B41FA5}">
                      <a16:colId xmlns:a16="http://schemas.microsoft.com/office/drawing/2014/main" val="238279507"/>
                    </a:ext>
                  </a:extLst>
                </a:gridCol>
                <a:gridCol w="1133501">
                  <a:extLst>
                    <a:ext uri="{9D8B030D-6E8A-4147-A177-3AD203B41FA5}">
                      <a16:colId xmlns:a16="http://schemas.microsoft.com/office/drawing/2014/main" val="2782919987"/>
                    </a:ext>
                  </a:extLst>
                </a:gridCol>
                <a:gridCol w="1166356">
                  <a:extLst>
                    <a:ext uri="{9D8B030D-6E8A-4147-A177-3AD203B41FA5}">
                      <a16:colId xmlns:a16="http://schemas.microsoft.com/office/drawing/2014/main" val="3185769355"/>
                    </a:ext>
                  </a:extLst>
                </a:gridCol>
              </a:tblGrid>
              <a:tr h="3105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Name and Location of High Value Customer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68100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spending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028353"/>
                  </a:ext>
                </a:extLst>
              </a:tr>
              <a:tr h="205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Eleanor Hunt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Saint-Denis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$211.55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1319753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Seal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 Coral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$208.58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6566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Marion Snyder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Brbara dOeste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$194.61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7114152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Rhonda Kennedy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Apeldoorn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$191.62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0080184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Clara Shaw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Molodetno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Belarus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$189.60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2298068"/>
                  </a:ext>
                </a:extLst>
              </a:tr>
              <a:tr h="177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Tommy Collazo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Qomsheh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$183.63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0928019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 Bradley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$167.67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373286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Curtis Irby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Hill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$167.62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920456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Marcia Dean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$166.61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1239724"/>
                  </a:ext>
                </a:extLst>
              </a:tr>
              <a:tr h="182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Way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Valparai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$162.67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8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Do sales figures vary between geographic regions?</a:t>
            </a:r>
            <a:br>
              <a:rPr lang="en-US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0489C3-B394-A7D6-FBB7-212E9DAF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7" y="1143000"/>
            <a:ext cx="8297873" cy="5447347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82172E-628A-7F3B-8CE4-644A5690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83" y="1152144"/>
            <a:ext cx="3157889" cy="5842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A32F55-3613-D1A4-03D7-23353B19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83" y="2169352"/>
            <a:ext cx="3157890" cy="5842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D95E67-CEDD-DE68-0189-E9EF7DEF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60" y="1152144"/>
            <a:ext cx="1490940" cy="13102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09E380-F675-87BC-87C0-57F6467F2105}"/>
              </a:ext>
            </a:extLst>
          </p:cNvPr>
          <p:cNvSpPr txBox="1"/>
          <p:nvPr/>
        </p:nvSpPr>
        <p:spPr>
          <a:xfrm>
            <a:off x="8754911" y="3200400"/>
            <a:ext cx="3124361" cy="2800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 Countries in the Asia region produce the most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 while the United States and Mexico produce the most revenue in North America.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 Brazil generates the most revenue for South America.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 These regions and countries are also home to the majority of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Rockbox</a:t>
            </a:r>
            <a:r>
              <a:rPr lang="en-US" sz="1600" dirty="0">
                <a:solidFill>
                  <a:schemeClr val="tx1"/>
                </a:solidFill>
                <a:effectLst/>
              </a:rPr>
              <a:t> users.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238F8B6-4712-F8E6-B890-97AC3502B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4017"/>
              </p:ext>
            </p:extLst>
          </p:nvPr>
        </p:nvGraphicFramePr>
        <p:xfrm>
          <a:off x="609600" y="1510350"/>
          <a:ext cx="10972800" cy="498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0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4501</TotalTime>
  <Words>754</Words>
  <Application>Microsoft Office PowerPoint</Application>
  <PresentationFormat>Widescreen</PresentationFormat>
  <Paragraphs>238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Schoolbook</vt:lpstr>
      <vt:lpstr>CITY SKETCH 16X9</vt:lpstr>
      <vt:lpstr>Rockbuster Stealth Data Analysis</vt:lpstr>
      <vt:lpstr>Overview and objective </vt:lpstr>
      <vt:lpstr>Rockbuster data summary </vt:lpstr>
      <vt:lpstr>Which movies contributed the most/least to revenue gain? </vt:lpstr>
      <vt:lpstr>What was the average rental duration for all videos? </vt:lpstr>
      <vt:lpstr>Which countries are Rockbuster customers based in? </vt:lpstr>
      <vt:lpstr>Where are customers with a high lifetime value based? </vt:lpstr>
      <vt:lpstr>Do sales figures vary between geographic regions? </vt:lpstr>
      <vt:lpstr>RECOMMENDATIONS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</dc:title>
  <dc:creator>hongky Trac</dc:creator>
  <cp:lastModifiedBy>hongky Trac</cp:lastModifiedBy>
  <cp:revision>7</cp:revision>
  <dcterms:created xsi:type="dcterms:W3CDTF">2023-02-15T05:15:38Z</dcterms:created>
  <dcterms:modified xsi:type="dcterms:W3CDTF">2023-02-19T06:22:59Z</dcterms:modified>
</cp:coreProperties>
</file>