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75" r:id="rId2"/>
  </p:sldMasterIdLst>
  <p:notesMasterIdLst>
    <p:notesMasterId r:id="rId36"/>
  </p:notesMasterIdLst>
  <p:handoutMasterIdLst>
    <p:handoutMasterId r:id="rId37"/>
  </p:handoutMasterIdLst>
  <p:sldIdLst>
    <p:sldId id="257" r:id="rId3"/>
    <p:sldId id="461" r:id="rId4"/>
    <p:sldId id="444" r:id="rId5"/>
    <p:sldId id="445" r:id="rId6"/>
    <p:sldId id="446" r:id="rId7"/>
    <p:sldId id="462" r:id="rId8"/>
    <p:sldId id="447" r:id="rId9"/>
    <p:sldId id="460" r:id="rId10"/>
    <p:sldId id="488" r:id="rId11"/>
    <p:sldId id="463" r:id="rId12"/>
    <p:sldId id="464" r:id="rId13"/>
    <p:sldId id="465" r:id="rId14"/>
    <p:sldId id="448" r:id="rId15"/>
    <p:sldId id="466" r:id="rId16"/>
    <p:sldId id="467" r:id="rId17"/>
    <p:sldId id="468" r:id="rId18"/>
    <p:sldId id="469" r:id="rId19"/>
    <p:sldId id="489" r:id="rId20"/>
    <p:sldId id="491" r:id="rId21"/>
    <p:sldId id="470" r:id="rId22"/>
    <p:sldId id="471" r:id="rId23"/>
    <p:sldId id="472" r:id="rId24"/>
    <p:sldId id="474" r:id="rId25"/>
    <p:sldId id="475" r:id="rId26"/>
    <p:sldId id="476" r:id="rId27"/>
    <p:sldId id="477" r:id="rId28"/>
    <p:sldId id="490" r:id="rId29"/>
    <p:sldId id="479" r:id="rId30"/>
    <p:sldId id="480" r:id="rId31"/>
    <p:sldId id="481" r:id="rId32"/>
    <p:sldId id="482" r:id="rId33"/>
    <p:sldId id="483" r:id="rId34"/>
    <p:sldId id="487" r:id="rId35"/>
  </p:sldIdLst>
  <p:sldSz cx="9144000" cy="6858000" type="screen4x3"/>
  <p:notesSz cx="6807200" cy="9939338"/>
  <p:defaultTextStyle>
    <a:defPPr>
      <a:defRPr lang="zh-CN"/>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2">
          <p15:clr>
            <a:srgbClr val="A4A3A4"/>
          </p15:clr>
        </p15:guide>
        <p15:guide id="2" pos="2834">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767" autoAdjust="0"/>
  </p:normalViewPr>
  <p:slideViewPr>
    <p:cSldViewPr>
      <p:cViewPr varScale="1">
        <p:scale>
          <a:sx n="73" d="100"/>
          <a:sy n="73" d="100"/>
        </p:scale>
        <p:origin x="542" y="72"/>
      </p:cViewPr>
      <p:guideLst>
        <p:guide orient="horz" pos="2192"/>
        <p:guide pos="2834"/>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49" d="100"/>
          <a:sy n="49" d="100"/>
        </p:scale>
        <p:origin x="-304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51CB125-023F-4DA5-ACD4-A4E5E09598FF}"/>
              </a:ext>
            </a:extLst>
          </p:cNvPr>
          <p:cNvSpPr>
            <a:spLocks noGrp="1" noChangeArrowheads="1"/>
          </p:cNvSpPr>
          <p:nvPr>
            <p:ph type="hdr" sz="quarter"/>
          </p:nvPr>
        </p:nvSpPr>
        <p:spPr bwMode="auto">
          <a:xfrm>
            <a:off x="0" y="0"/>
            <a:ext cx="2951163" cy="495300"/>
          </a:xfrm>
          <a:prstGeom prst="rect">
            <a:avLst/>
          </a:prstGeom>
          <a:noFill/>
          <a:ln w="9525">
            <a:noFill/>
            <a:miter lim="800000"/>
            <a:headEnd/>
            <a:tailEnd/>
          </a:ln>
          <a:effectLst/>
        </p:spPr>
        <p:txBody>
          <a:bodyPr vert="horz" wrap="square" lIns="88336" tIns="44168" rIns="88336" bIns="44168" numCol="1" anchor="t" anchorCtr="0" compatLnSpc="1">
            <a:prstTxWarp prst="textNoShape">
              <a:avLst/>
            </a:prstTxWarp>
          </a:bodyPr>
          <a:lstStyle>
            <a:lvl1pPr>
              <a:defRPr sz="1200" b="1"/>
            </a:lvl1pPr>
          </a:lstStyle>
          <a:p>
            <a:pPr>
              <a:defRPr/>
            </a:pPr>
            <a:endParaRPr lang="zh-CN" altLang="en-US"/>
          </a:p>
        </p:txBody>
      </p:sp>
      <p:sp>
        <p:nvSpPr>
          <p:cNvPr id="32771" name="Rectangle 3">
            <a:extLst>
              <a:ext uri="{FF2B5EF4-FFF2-40B4-BE49-F238E27FC236}">
                <a16:creationId xmlns:a16="http://schemas.microsoft.com/office/drawing/2014/main" id="{221B82AB-7B81-4062-8448-6072BD2F430E}"/>
              </a:ext>
            </a:extLst>
          </p:cNvPr>
          <p:cNvSpPr>
            <a:spLocks noGrp="1" noChangeArrowheads="1"/>
          </p:cNvSpPr>
          <p:nvPr>
            <p:ph type="dt" sz="quarter" idx="1"/>
          </p:nvPr>
        </p:nvSpPr>
        <p:spPr bwMode="auto">
          <a:xfrm>
            <a:off x="3854450" y="0"/>
            <a:ext cx="2951163" cy="495300"/>
          </a:xfrm>
          <a:prstGeom prst="rect">
            <a:avLst/>
          </a:prstGeom>
          <a:noFill/>
          <a:ln w="9525">
            <a:noFill/>
            <a:miter lim="800000"/>
            <a:headEnd/>
            <a:tailEnd/>
          </a:ln>
          <a:effectLst/>
        </p:spPr>
        <p:txBody>
          <a:bodyPr vert="horz" wrap="square" lIns="88336" tIns="44168" rIns="88336" bIns="44168" numCol="1" anchor="t" anchorCtr="0" compatLnSpc="1">
            <a:prstTxWarp prst="textNoShape">
              <a:avLst/>
            </a:prstTxWarp>
          </a:bodyPr>
          <a:lstStyle>
            <a:lvl1pPr algn="r">
              <a:defRPr sz="1200" b="1"/>
            </a:lvl1pPr>
          </a:lstStyle>
          <a:p>
            <a:pPr>
              <a:defRPr/>
            </a:pPr>
            <a:fld id="{C4C52CE9-319B-4AA6-88BE-AD16B83E7ED3}" type="datetime1">
              <a:rPr lang="zh-CN" altLang="en-US"/>
              <a:pPr>
                <a:defRPr/>
              </a:pPr>
              <a:t>2019/11/5</a:t>
            </a:fld>
            <a:endParaRPr lang="en-US" altLang="zh-CN"/>
          </a:p>
        </p:txBody>
      </p:sp>
      <p:sp>
        <p:nvSpPr>
          <p:cNvPr id="32772" name="Rectangle 4">
            <a:extLst>
              <a:ext uri="{FF2B5EF4-FFF2-40B4-BE49-F238E27FC236}">
                <a16:creationId xmlns:a16="http://schemas.microsoft.com/office/drawing/2014/main" id="{52A05D03-BF9F-4D95-987B-016331D9AAB7}"/>
              </a:ext>
            </a:extLst>
          </p:cNvPr>
          <p:cNvSpPr>
            <a:spLocks noGrp="1" noChangeArrowheads="1"/>
          </p:cNvSpPr>
          <p:nvPr>
            <p:ph type="ftr" sz="quarter" idx="2"/>
          </p:nvPr>
        </p:nvSpPr>
        <p:spPr bwMode="auto">
          <a:xfrm>
            <a:off x="0" y="9442450"/>
            <a:ext cx="2951163" cy="495300"/>
          </a:xfrm>
          <a:prstGeom prst="rect">
            <a:avLst/>
          </a:prstGeom>
          <a:noFill/>
          <a:ln w="9525">
            <a:noFill/>
            <a:miter lim="800000"/>
            <a:headEnd/>
            <a:tailEnd/>
          </a:ln>
          <a:effectLst/>
        </p:spPr>
        <p:txBody>
          <a:bodyPr vert="horz" wrap="square" lIns="88336" tIns="44168" rIns="88336" bIns="44168" numCol="1" anchor="b" anchorCtr="0" compatLnSpc="1">
            <a:prstTxWarp prst="textNoShape">
              <a:avLst/>
            </a:prstTxWarp>
          </a:bodyPr>
          <a:lstStyle>
            <a:lvl1pPr>
              <a:defRPr sz="1200" b="1"/>
            </a:lvl1pPr>
          </a:lstStyle>
          <a:p>
            <a:pPr>
              <a:defRPr/>
            </a:pPr>
            <a:endParaRPr lang="en-US" altLang="zh-CN"/>
          </a:p>
        </p:txBody>
      </p:sp>
    </p:spTree>
    <p:extLst>
      <p:ext uri="{BB962C8B-B14F-4D97-AF65-F5344CB8AC3E}">
        <p14:creationId xmlns:p14="http://schemas.microsoft.com/office/powerpoint/2010/main" val="4280388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ABEAF8B-7CA0-4118-AE57-1F26A9C8283C}"/>
              </a:ext>
            </a:extLst>
          </p:cNvPr>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24" tIns="45711" rIns="91424" bIns="45711"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3075" name="Rectangle 3">
            <a:extLst>
              <a:ext uri="{FF2B5EF4-FFF2-40B4-BE49-F238E27FC236}">
                <a16:creationId xmlns:a16="http://schemas.microsoft.com/office/drawing/2014/main" id="{3D96A3CD-9B26-442C-9963-FB29C35E9959}"/>
              </a:ext>
            </a:extLst>
          </p:cNvPr>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24" tIns="45711" rIns="91424" bIns="45711" numCol="1" anchor="t" anchorCtr="0" compatLnSpc="1">
            <a:prstTxWarp prst="textNoShape">
              <a:avLst/>
            </a:prstTxWarp>
          </a:bodyPr>
          <a:lstStyle>
            <a:lvl1pPr algn="r" eaLnBrk="1" hangingPunct="1">
              <a:defRPr sz="1200">
                <a:latin typeface="Arial" charset="0"/>
              </a:defRPr>
            </a:lvl1pPr>
          </a:lstStyle>
          <a:p>
            <a:pPr>
              <a:defRPr/>
            </a:pPr>
            <a:fld id="{F832D300-BC52-43C7-9260-FF14DDE52FB3}" type="datetime1">
              <a:rPr lang="en-US"/>
              <a:pPr>
                <a:defRPr/>
              </a:pPr>
              <a:t>11/5/2019</a:t>
            </a:fld>
            <a:endParaRPr lang="en-US"/>
          </a:p>
        </p:txBody>
      </p:sp>
      <p:sp>
        <p:nvSpPr>
          <p:cNvPr id="6148" name="Rectangle 4">
            <a:extLst>
              <a:ext uri="{FF2B5EF4-FFF2-40B4-BE49-F238E27FC236}">
                <a16:creationId xmlns:a16="http://schemas.microsoft.com/office/drawing/2014/main" id="{92743FC2-D7B7-46A2-8E58-8AD12C2E6233}"/>
              </a:ext>
            </a:extLst>
          </p:cNvPr>
          <p:cNvSpPr>
            <a:spLocks noGrp="1" noRot="1" noChangeAspect="1" noChangeArrowheads="1"/>
          </p:cNvSpPr>
          <p:nvPr>
            <p:ph type="sldImg" idx="2"/>
          </p:nvPr>
        </p:nvSpPr>
        <p:spPr bwMode="auto">
          <a:xfrm>
            <a:off x="920750" y="746125"/>
            <a:ext cx="4967288"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313999FC-F398-49A0-B038-A2FC296985F2}"/>
              </a:ext>
            </a:extLst>
          </p:cNvPr>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p:spPr>
        <p:txBody>
          <a:bodyPr vert="horz" wrap="square" lIns="91424" tIns="45711" rIns="91424" bIns="45711"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4447586E-5A19-4E99-AF19-6453C6F82F80}"/>
              </a:ext>
            </a:extLst>
          </p:cNvPr>
          <p:cNvSpPr>
            <a:spLocks noGrp="1" noChangeArrowheads="1"/>
          </p:cNvSpPr>
          <p:nvPr>
            <p:ph type="ftr" sz="quarter" idx="4"/>
          </p:nvPr>
        </p:nvSpPr>
        <p:spPr bwMode="auto">
          <a:xfrm>
            <a:off x="0" y="9440863"/>
            <a:ext cx="2949575" cy="496887"/>
          </a:xfrm>
          <a:prstGeom prst="rect">
            <a:avLst/>
          </a:prstGeom>
          <a:noFill/>
          <a:ln w="9525">
            <a:noFill/>
            <a:miter lim="800000"/>
            <a:headEnd/>
            <a:tailEnd/>
          </a:ln>
        </p:spPr>
        <p:txBody>
          <a:bodyPr vert="horz" wrap="square" lIns="91424" tIns="45711" rIns="91424" bIns="45711"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a:extLst>
              <a:ext uri="{FF2B5EF4-FFF2-40B4-BE49-F238E27FC236}">
                <a16:creationId xmlns:a16="http://schemas.microsoft.com/office/drawing/2014/main" id="{04D6785A-27CC-4DAD-8E23-2863C84411E1}"/>
              </a:ext>
            </a:extLst>
          </p:cNvPr>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p:spPr>
        <p:txBody>
          <a:bodyPr vert="horz" wrap="square" lIns="91424" tIns="45711" rIns="91424" bIns="45711"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7109C5B-91B0-400F-A5B9-E013607A2EC6}" type="slidenum">
              <a:rPr lang="en-US" altLang="zh-CN"/>
              <a:pPr>
                <a:defRPr/>
              </a:pPr>
              <a:t>‹#›</a:t>
            </a:fld>
            <a:endParaRPr lang="en-US" altLang="zh-CN"/>
          </a:p>
        </p:txBody>
      </p:sp>
    </p:spTree>
    <p:extLst>
      <p:ext uri="{BB962C8B-B14F-4D97-AF65-F5344CB8AC3E}">
        <p14:creationId xmlns:p14="http://schemas.microsoft.com/office/powerpoint/2010/main" val="1945336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5A85CECA-BB6F-4ABB-884A-EE31B3414F2D}"/>
              </a:ext>
            </a:extLst>
          </p:cNvPr>
          <p:cNvSpPr>
            <a:spLocks noGrp="1" noRot="1" noChangeAspect="1" noChangeArrowheads="1" noTextEdit="1"/>
          </p:cNvSpPr>
          <p:nvPr>
            <p:ph type="sldImg"/>
          </p:nvPr>
        </p:nvSpPr>
        <p:spPr/>
      </p:sp>
      <p:sp>
        <p:nvSpPr>
          <p:cNvPr id="9219" name="备注占位符 2">
            <a:extLst>
              <a:ext uri="{FF2B5EF4-FFF2-40B4-BE49-F238E27FC236}">
                <a16:creationId xmlns:a16="http://schemas.microsoft.com/office/drawing/2014/main" id="{6961485F-6F35-4C34-84EC-6767D2A804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a:extLst>
              <a:ext uri="{FF2B5EF4-FFF2-40B4-BE49-F238E27FC236}">
                <a16:creationId xmlns:a16="http://schemas.microsoft.com/office/drawing/2014/main" id="{8ECB6F25-4C29-4D34-9223-535FBC235F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140FBFB-B921-4123-899D-28EF61CA62FB}" type="slidenum">
              <a:rPr lang="en-US" altLang="zh-CN" smtClean="0">
                <a:latin typeface="Arial" panose="020B0604020202020204" pitchFamily="34" charset="0"/>
              </a:rPr>
              <a:pPr/>
              <a:t>1</a:t>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42A9E67A-9A40-42FF-B18C-9551C1F3502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D3F922E-A2DF-4A35-B1EA-8C9A2DADBD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F29E4A10-9463-4DED-AAAA-19EC00F03920}"/>
              </a:ext>
            </a:extLst>
          </p:cNvPr>
          <p:cNvSpPr>
            <a:spLocks noGrp="1" noChangeArrowheads="1"/>
          </p:cNvSpPr>
          <p:nvPr>
            <p:ph type="sldNum" sz="quarter" idx="12"/>
          </p:nvPr>
        </p:nvSpPr>
        <p:spPr>
          <a:ln/>
        </p:spPr>
        <p:txBody>
          <a:bodyPr/>
          <a:lstStyle>
            <a:lvl1pPr>
              <a:defRPr/>
            </a:lvl1pPr>
          </a:lstStyle>
          <a:p>
            <a:pPr>
              <a:defRPr/>
            </a:pPr>
            <a:fld id="{A0F233E4-F4AF-4B53-8952-D2663D0DF95C}" type="slidenum">
              <a:rPr lang="en-US" altLang="zh-CN"/>
              <a:pPr>
                <a:defRPr/>
              </a:pPr>
              <a:t>‹#›</a:t>
            </a:fld>
            <a:endParaRPr lang="en-US" altLang="zh-CN"/>
          </a:p>
        </p:txBody>
      </p:sp>
    </p:spTree>
    <p:extLst>
      <p:ext uri="{BB962C8B-B14F-4D97-AF65-F5344CB8AC3E}">
        <p14:creationId xmlns:p14="http://schemas.microsoft.com/office/powerpoint/2010/main" val="329424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5A4D59EB-1E60-430D-8431-CB4FCD1E4A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71F0EA7-CFB1-4662-A371-33869109AB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92770803-EF3C-47FE-A5FF-C85F2D0B5273}"/>
              </a:ext>
            </a:extLst>
          </p:cNvPr>
          <p:cNvSpPr>
            <a:spLocks noGrp="1" noChangeArrowheads="1"/>
          </p:cNvSpPr>
          <p:nvPr>
            <p:ph type="sldNum" sz="quarter" idx="12"/>
          </p:nvPr>
        </p:nvSpPr>
        <p:spPr>
          <a:ln/>
        </p:spPr>
        <p:txBody>
          <a:bodyPr/>
          <a:lstStyle>
            <a:lvl1pPr>
              <a:defRPr/>
            </a:lvl1pPr>
          </a:lstStyle>
          <a:p>
            <a:pPr>
              <a:defRPr/>
            </a:pPr>
            <a:fld id="{A016C21F-C02B-4E14-B17D-BBF37CFB4EE0}" type="slidenum">
              <a:rPr lang="en-US" altLang="zh-CN"/>
              <a:pPr>
                <a:defRPr/>
              </a:pPr>
              <a:t>‹#›</a:t>
            </a:fld>
            <a:endParaRPr lang="en-US" altLang="zh-CN"/>
          </a:p>
        </p:txBody>
      </p:sp>
    </p:spTree>
    <p:extLst>
      <p:ext uri="{BB962C8B-B14F-4D97-AF65-F5344CB8AC3E}">
        <p14:creationId xmlns:p14="http://schemas.microsoft.com/office/powerpoint/2010/main" val="30914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858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1200" y="6858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4EC35F5-5809-4EC2-980A-379F290DEB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61A764E-5A53-437E-9237-E94E1A0190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C206BD0A-E7AA-4BE9-910C-757D5D2E9FCB}"/>
              </a:ext>
            </a:extLst>
          </p:cNvPr>
          <p:cNvSpPr>
            <a:spLocks noGrp="1" noChangeArrowheads="1"/>
          </p:cNvSpPr>
          <p:nvPr>
            <p:ph type="sldNum" sz="quarter" idx="12"/>
          </p:nvPr>
        </p:nvSpPr>
        <p:spPr>
          <a:ln/>
        </p:spPr>
        <p:txBody>
          <a:bodyPr/>
          <a:lstStyle>
            <a:lvl1pPr>
              <a:defRPr/>
            </a:lvl1pPr>
          </a:lstStyle>
          <a:p>
            <a:pPr>
              <a:defRPr/>
            </a:pPr>
            <a:fld id="{9204E7EF-A1A9-4769-8745-63E28BD6E2F5}" type="slidenum">
              <a:rPr lang="en-US" altLang="zh-CN"/>
              <a:pPr>
                <a:defRPr/>
              </a:pPr>
              <a:t>‹#›</a:t>
            </a:fld>
            <a:endParaRPr lang="en-US" altLang="zh-CN"/>
          </a:p>
        </p:txBody>
      </p:sp>
    </p:spTree>
    <p:extLst>
      <p:ext uri="{BB962C8B-B14F-4D97-AF65-F5344CB8AC3E}">
        <p14:creationId xmlns:p14="http://schemas.microsoft.com/office/powerpoint/2010/main" val="258560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a:extLst>
              <a:ext uri="{FF2B5EF4-FFF2-40B4-BE49-F238E27FC236}">
                <a16:creationId xmlns:a16="http://schemas.microsoft.com/office/drawing/2014/main" id="{C0875B51-C448-4FB3-AF6E-D152FE3331B9}"/>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6536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7">
            <a:extLst>
              <a:ext uri="{FF2B5EF4-FFF2-40B4-BE49-F238E27FC236}">
                <a16:creationId xmlns:a16="http://schemas.microsoft.com/office/drawing/2014/main" id="{FC46B448-D04E-4FBD-9C69-CC4E6CFE309D}"/>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67325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a:extLst>
              <a:ext uri="{FF2B5EF4-FFF2-40B4-BE49-F238E27FC236}">
                <a16:creationId xmlns:a16="http://schemas.microsoft.com/office/drawing/2014/main" id="{D11828F2-285A-4A0E-B58F-A283E04DA6F3}"/>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7001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3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a:extLst>
              <a:ext uri="{FF2B5EF4-FFF2-40B4-BE49-F238E27FC236}">
                <a16:creationId xmlns:a16="http://schemas.microsoft.com/office/drawing/2014/main" id="{F1D41587-43BE-44BF-9C7F-ED9D1909DB0F}"/>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7817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5EEF068-BB14-4A91-AED6-96F3ACE1C8C5}"/>
              </a:ext>
            </a:extLst>
          </p:cNvPr>
          <p:cNvSpPr txBox="1">
            <a:spLocks/>
          </p:cNvSpPr>
          <p:nvPr userDrawn="1"/>
        </p:nvSpPr>
        <p:spPr bwMode="auto">
          <a:xfrm>
            <a:off x="684213" y="188913"/>
            <a:ext cx="7620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90000"/>
              </a:lnSpc>
              <a:defRPr/>
            </a:pPr>
            <a:r>
              <a:rPr lang="zh-CN" altLang="en-US" sz="2800" b="1">
                <a:solidFill>
                  <a:srgbClr val="003399"/>
                </a:solidFill>
                <a:latin typeface="Arial Narrow" panose="020B0606020202030204" pitchFamily="34" charset="0"/>
              </a:rPr>
              <a:t>单击此处编辑母版标题样式</a:t>
            </a:r>
          </a:p>
        </p:txBody>
      </p:sp>
      <p:sp>
        <p:nvSpPr>
          <p:cNvPr id="5" name="Line 5">
            <a:extLst>
              <a:ext uri="{FF2B5EF4-FFF2-40B4-BE49-F238E27FC236}">
                <a16:creationId xmlns:a16="http://schemas.microsoft.com/office/drawing/2014/main" id="{FD437E32-8FBC-484D-AFF2-1D375409CB02}"/>
              </a:ext>
            </a:extLst>
          </p:cNvPr>
          <p:cNvSpPr>
            <a:spLocks noChangeShapeType="1"/>
          </p:cNvSpPr>
          <p:nvPr userDrawn="1"/>
        </p:nvSpPr>
        <p:spPr bwMode="auto">
          <a:xfrm>
            <a:off x="323850" y="836613"/>
            <a:ext cx="8351838"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 name="内容占位符 2"/>
          <p:cNvSpPr>
            <a:spLocks noGrp="1"/>
          </p:cNvSpPr>
          <p:nvPr>
            <p:ph idx="1"/>
          </p:nvPr>
        </p:nvSpPr>
        <p:spPr>
          <a:xfrm>
            <a:off x="467544" y="980728"/>
            <a:ext cx="8136904" cy="49685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a:extLst>
              <a:ext uri="{FF2B5EF4-FFF2-40B4-BE49-F238E27FC236}">
                <a16:creationId xmlns:a16="http://schemas.microsoft.com/office/drawing/2014/main" id="{8FDEC5D1-EFDC-4556-83E4-B0F4BD5B4BF5}"/>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19720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a:extLst>
              <a:ext uri="{FF2B5EF4-FFF2-40B4-BE49-F238E27FC236}">
                <a16:creationId xmlns:a16="http://schemas.microsoft.com/office/drawing/2014/main" id="{AB34E2EC-439E-4DF7-BA83-78F6A74B7181}"/>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64156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1200" y="2082800"/>
            <a:ext cx="3733800" cy="408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2082800"/>
            <a:ext cx="3733800" cy="408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a:extLst>
              <a:ext uri="{FF2B5EF4-FFF2-40B4-BE49-F238E27FC236}">
                <a16:creationId xmlns:a16="http://schemas.microsoft.com/office/drawing/2014/main" id="{903FD104-6BF4-4462-9E14-2EC571537A6B}"/>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242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a:extLst>
              <a:ext uri="{FF2B5EF4-FFF2-40B4-BE49-F238E27FC236}">
                <a16:creationId xmlns:a16="http://schemas.microsoft.com/office/drawing/2014/main" id="{E1F511AB-5667-4BBD-B751-50E2B2D5A5E5}"/>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1855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88122266-C91F-4706-8F4A-02505BD0237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37EBE26-1011-4DAC-A118-9298B4205EC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5A8BC5B0-4E50-420A-A190-89ABB5914813}"/>
              </a:ext>
            </a:extLst>
          </p:cNvPr>
          <p:cNvSpPr>
            <a:spLocks noGrp="1" noChangeArrowheads="1"/>
          </p:cNvSpPr>
          <p:nvPr>
            <p:ph type="sldNum" sz="quarter" idx="12"/>
          </p:nvPr>
        </p:nvSpPr>
        <p:spPr>
          <a:ln/>
        </p:spPr>
        <p:txBody>
          <a:bodyPr/>
          <a:lstStyle>
            <a:lvl1pPr>
              <a:defRPr/>
            </a:lvl1pPr>
          </a:lstStyle>
          <a:p>
            <a:pPr>
              <a:defRPr/>
            </a:pPr>
            <a:fld id="{1064E9C3-2047-4042-94E4-86A1A867889F}" type="slidenum">
              <a:rPr lang="en-US" altLang="zh-CN"/>
              <a:pPr>
                <a:defRPr/>
              </a:pPr>
              <a:t>‹#›</a:t>
            </a:fld>
            <a:endParaRPr lang="en-US" altLang="zh-CN"/>
          </a:p>
        </p:txBody>
      </p:sp>
    </p:spTree>
    <p:extLst>
      <p:ext uri="{BB962C8B-B14F-4D97-AF65-F5344CB8AC3E}">
        <p14:creationId xmlns:p14="http://schemas.microsoft.com/office/powerpoint/2010/main" val="1669304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Line 5">
            <a:extLst>
              <a:ext uri="{FF2B5EF4-FFF2-40B4-BE49-F238E27FC236}">
                <a16:creationId xmlns:a16="http://schemas.microsoft.com/office/drawing/2014/main" id="{CFE02E5A-4360-425E-BAE1-3ABFB0F5D8F8}"/>
              </a:ext>
            </a:extLst>
          </p:cNvPr>
          <p:cNvSpPr>
            <a:spLocks noChangeShapeType="1"/>
          </p:cNvSpPr>
          <p:nvPr userDrawn="1"/>
        </p:nvSpPr>
        <p:spPr bwMode="auto">
          <a:xfrm>
            <a:off x="323850" y="908050"/>
            <a:ext cx="8351838"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 name="标题 1"/>
          <p:cNvSpPr>
            <a:spLocks noGrp="1"/>
          </p:cNvSpPr>
          <p:nvPr>
            <p:ph type="title"/>
          </p:nvPr>
        </p:nvSpPr>
        <p:spPr/>
        <p:txBody>
          <a:bodyPr/>
          <a:lstStyle/>
          <a:p>
            <a:r>
              <a:rPr lang="zh-CN" altLang="en-US"/>
              <a:t>单击此处编辑母版标题样式</a:t>
            </a:r>
          </a:p>
        </p:txBody>
      </p:sp>
      <p:sp>
        <p:nvSpPr>
          <p:cNvPr id="4" name="Rectangle 7">
            <a:extLst>
              <a:ext uri="{FF2B5EF4-FFF2-40B4-BE49-F238E27FC236}">
                <a16:creationId xmlns:a16="http://schemas.microsoft.com/office/drawing/2014/main" id="{8AB335B2-8672-4B45-98CC-F4AF2D3FA371}"/>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928020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BB78F02E-AD2D-41B6-AE9A-BA2D6D5B5E44}"/>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300420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F1D86AD4-822D-4C0E-A183-48108FE59933}"/>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2408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035AB162-4F9E-4EAA-BE94-6517C2E72A1E}"/>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97226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74BBCDC5-9AD0-4B7C-B930-3E866BB46650}"/>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27377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858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1200" y="6858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ABFAFA2F-3E89-4F61-BD4F-B5891C6426C0}"/>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895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6BA86F17-AC35-451C-B2F3-E40476B01E7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11D496C-1F17-4E03-82A8-A9715F5992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4824E907-A2A0-4BA3-A09A-85D764D8D33C}"/>
              </a:ext>
            </a:extLst>
          </p:cNvPr>
          <p:cNvSpPr>
            <a:spLocks noGrp="1" noChangeArrowheads="1"/>
          </p:cNvSpPr>
          <p:nvPr>
            <p:ph type="sldNum" sz="quarter" idx="12"/>
          </p:nvPr>
        </p:nvSpPr>
        <p:spPr>
          <a:ln/>
        </p:spPr>
        <p:txBody>
          <a:bodyPr/>
          <a:lstStyle>
            <a:lvl1pPr>
              <a:defRPr/>
            </a:lvl1pPr>
          </a:lstStyle>
          <a:p>
            <a:pPr>
              <a:defRPr/>
            </a:pPr>
            <a:fld id="{2807357E-03E0-4AF9-8ED9-1F34135E50D2}" type="slidenum">
              <a:rPr lang="en-US" altLang="zh-CN"/>
              <a:pPr>
                <a:defRPr/>
              </a:pPr>
              <a:t>‹#›</a:t>
            </a:fld>
            <a:endParaRPr lang="en-US" altLang="zh-CN"/>
          </a:p>
        </p:txBody>
      </p:sp>
    </p:spTree>
    <p:extLst>
      <p:ext uri="{BB962C8B-B14F-4D97-AF65-F5344CB8AC3E}">
        <p14:creationId xmlns:p14="http://schemas.microsoft.com/office/powerpoint/2010/main" val="309703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1200" y="2082800"/>
            <a:ext cx="3733800" cy="408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2082800"/>
            <a:ext cx="3733800" cy="408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DB17F36B-5EBC-42E3-898C-DBD8F7968A7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062132D-B4CD-42BE-99B6-88184D43AD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C9F9CB0B-C2B5-4D74-9CDE-556953942658}"/>
              </a:ext>
            </a:extLst>
          </p:cNvPr>
          <p:cNvSpPr>
            <a:spLocks noGrp="1" noChangeArrowheads="1"/>
          </p:cNvSpPr>
          <p:nvPr>
            <p:ph type="sldNum" sz="quarter" idx="12"/>
          </p:nvPr>
        </p:nvSpPr>
        <p:spPr>
          <a:ln/>
        </p:spPr>
        <p:txBody>
          <a:bodyPr/>
          <a:lstStyle>
            <a:lvl1pPr>
              <a:defRPr/>
            </a:lvl1pPr>
          </a:lstStyle>
          <a:p>
            <a:pPr>
              <a:defRPr/>
            </a:pPr>
            <a:fld id="{8C68810C-D9DF-4DD3-BB98-1AF78FE2EB01}" type="slidenum">
              <a:rPr lang="en-US" altLang="zh-CN"/>
              <a:pPr>
                <a:defRPr/>
              </a:pPr>
              <a:t>‹#›</a:t>
            </a:fld>
            <a:endParaRPr lang="en-US" altLang="zh-CN"/>
          </a:p>
        </p:txBody>
      </p:sp>
    </p:spTree>
    <p:extLst>
      <p:ext uri="{BB962C8B-B14F-4D97-AF65-F5344CB8AC3E}">
        <p14:creationId xmlns:p14="http://schemas.microsoft.com/office/powerpoint/2010/main" val="3746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6BDDE84A-1E63-4B49-8CA2-92971405EC5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2ED81427-F820-4C8F-B4BF-9B45F6B69C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
            <a:extLst>
              <a:ext uri="{FF2B5EF4-FFF2-40B4-BE49-F238E27FC236}">
                <a16:creationId xmlns:a16="http://schemas.microsoft.com/office/drawing/2014/main" id="{1059287A-872A-4763-84D0-9A806CEF10D8}"/>
              </a:ext>
            </a:extLst>
          </p:cNvPr>
          <p:cNvSpPr>
            <a:spLocks noGrp="1" noChangeArrowheads="1"/>
          </p:cNvSpPr>
          <p:nvPr>
            <p:ph type="sldNum" sz="quarter" idx="12"/>
          </p:nvPr>
        </p:nvSpPr>
        <p:spPr>
          <a:ln/>
        </p:spPr>
        <p:txBody>
          <a:bodyPr/>
          <a:lstStyle>
            <a:lvl1pPr>
              <a:defRPr/>
            </a:lvl1pPr>
          </a:lstStyle>
          <a:p>
            <a:pPr>
              <a:defRPr/>
            </a:pPr>
            <a:fld id="{93A65160-A2C1-4951-99DF-E0135DB2161C}" type="slidenum">
              <a:rPr lang="en-US" altLang="zh-CN"/>
              <a:pPr>
                <a:defRPr/>
              </a:pPr>
              <a:t>‹#›</a:t>
            </a:fld>
            <a:endParaRPr lang="en-US" altLang="zh-CN"/>
          </a:p>
        </p:txBody>
      </p:sp>
    </p:spTree>
    <p:extLst>
      <p:ext uri="{BB962C8B-B14F-4D97-AF65-F5344CB8AC3E}">
        <p14:creationId xmlns:p14="http://schemas.microsoft.com/office/powerpoint/2010/main" val="162187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7FDAC94C-A56E-4A46-852D-094F9F48A68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79E02A6-3C18-42C4-91B6-A479CF9E92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9A59EE1C-DC34-4ABA-94A8-04A2789F4414}"/>
              </a:ext>
            </a:extLst>
          </p:cNvPr>
          <p:cNvSpPr>
            <a:spLocks noGrp="1" noChangeArrowheads="1"/>
          </p:cNvSpPr>
          <p:nvPr>
            <p:ph type="sldNum" sz="quarter" idx="12"/>
          </p:nvPr>
        </p:nvSpPr>
        <p:spPr>
          <a:ln/>
        </p:spPr>
        <p:txBody>
          <a:bodyPr/>
          <a:lstStyle>
            <a:lvl1pPr>
              <a:defRPr/>
            </a:lvl1pPr>
          </a:lstStyle>
          <a:p>
            <a:pPr>
              <a:defRPr/>
            </a:pPr>
            <a:fld id="{DC8EADFE-C145-4710-B8CC-0941FC94756F}" type="slidenum">
              <a:rPr lang="en-US" altLang="zh-CN"/>
              <a:pPr>
                <a:defRPr/>
              </a:pPr>
              <a:t>‹#›</a:t>
            </a:fld>
            <a:endParaRPr lang="en-US" altLang="zh-CN"/>
          </a:p>
        </p:txBody>
      </p:sp>
    </p:spTree>
    <p:extLst>
      <p:ext uri="{BB962C8B-B14F-4D97-AF65-F5344CB8AC3E}">
        <p14:creationId xmlns:p14="http://schemas.microsoft.com/office/powerpoint/2010/main" val="29587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E4BE31B-E26A-4249-988A-DF505429C7E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BFBA0701-5621-4AA3-B747-00E8C85209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E3762124-4E63-460A-94E9-EC27C67F9955}"/>
              </a:ext>
            </a:extLst>
          </p:cNvPr>
          <p:cNvSpPr>
            <a:spLocks noGrp="1" noChangeArrowheads="1"/>
          </p:cNvSpPr>
          <p:nvPr>
            <p:ph type="sldNum" sz="quarter" idx="12"/>
          </p:nvPr>
        </p:nvSpPr>
        <p:spPr>
          <a:ln/>
        </p:spPr>
        <p:txBody>
          <a:bodyPr/>
          <a:lstStyle>
            <a:lvl1pPr>
              <a:defRPr/>
            </a:lvl1pPr>
          </a:lstStyle>
          <a:p>
            <a:pPr>
              <a:defRPr/>
            </a:pPr>
            <a:fld id="{6B8ECA07-1DCE-4A5F-B207-C66CC535F8DA}" type="slidenum">
              <a:rPr lang="en-US" altLang="zh-CN"/>
              <a:pPr>
                <a:defRPr/>
              </a:pPr>
              <a:t>‹#›</a:t>
            </a:fld>
            <a:endParaRPr lang="en-US" altLang="zh-CN"/>
          </a:p>
        </p:txBody>
      </p:sp>
    </p:spTree>
    <p:extLst>
      <p:ext uri="{BB962C8B-B14F-4D97-AF65-F5344CB8AC3E}">
        <p14:creationId xmlns:p14="http://schemas.microsoft.com/office/powerpoint/2010/main" val="309858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5217167E-E8B6-4F28-9436-4839C955AB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A7EBAAB-34D1-46E0-A049-294E0736FB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01AC6EBA-75BB-4EC2-9C1F-8AE46D48B1D9}"/>
              </a:ext>
            </a:extLst>
          </p:cNvPr>
          <p:cNvSpPr>
            <a:spLocks noGrp="1" noChangeArrowheads="1"/>
          </p:cNvSpPr>
          <p:nvPr>
            <p:ph type="sldNum" sz="quarter" idx="12"/>
          </p:nvPr>
        </p:nvSpPr>
        <p:spPr>
          <a:ln/>
        </p:spPr>
        <p:txBody>
          <a:bodyPr/>
          <a:lstStyle>
            <a:lvl1pPr>
              <a:defRPr/>
            </a:lvl1pPr>
          </a:lstStyle>
          <a:p>
            <a:pPr>
              <a:defRPr/>
            </a:pPr>
            <a:fld id="{2571DF42-F1DB-4B57-91D3-98833A33DA8D}" type="slidenum">
              <a:rPr lang="en-US" altLang="zh-CN"/>
              <a:pPr>
                <a:defRPr/>
              </a:pPr>
              <a:t>‹#›</a:t>
            </a:fld>
            <a:endParaRPr lang="en-US" altLang="zh-CN"/>
          </a:p>
        </p:txBody>
      </p:sp>
    </p:spTree>
    <p:extLst>
      <p:ext uri="{BB962C8B-B14F-4D97-AF65-F5344CB8AC3E}">
        <p14:creationId xmlns:p14="http://schemas.microsoft.com/office/powerpoint/2010/main" val="54103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62C37D-5F31-4E99-ADCF-2EF5D918AE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F39612-3A3E-4687-8B3E-206179B2DB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F4EADB5A-32F9-48C2-8910-E102F01F507C}"/>
              </a:ext>
            </a:extLst>
          </p:cNvPr>
          <p:cNvSpPr>
            <a:spLocks noGrp="1" noChangeArrowheads="1"/>
          </p:cNvSpPr>
          <p:nvPr>
            <p:ph type="sldNum" sz="quarter" idx="12"/>
          </p:nvPr>
        </p:nvSpPr>
        <p:spPr>
          <a:ln/>
        </p:spPr>
        <p:txBody>
          <a:bodyPr/>
          <a:lstStyle>
            <a:lvl1pPr>
              <a:defRPr/>
            </a:lvl1pPr>
          </a:lstStyle>
          <a:p>
            <a:pPr>
              <a:defRPr/>
            </a:pPr>
            <a:fld id="{333F2A86-A795-424B-8502-765B9285ACAD}" type="slidenum">
              <a:rPr lang="en-US" altLang="zh-CN"/>
              <a:pPr>
                <a:defRPr/>
              </a:pPr>
              <a:t>‹#›</a:t>
            </a:fld>
            <a:endParaRPr lang="en-US" altLang="zh-CN"/>
          </a:p>
        </p:txBody>
      </p:sp>
    </p:spTree>
    <p:extLst>
      <p:ext uri="{BB962C8B-B14F-4D97-AF65-F5344CB8AC3E}">
        <p14:creationId xmlns:p14="http://schemas.microsoft.com/office/powerpoint/2010/main" val="85288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Europe_title">
            <a:extLst>
              <a:ext uri="{FF2B5EF4-FFF2-40B4-BE49-F238E27FC236}">
                <a16:creationId xmlns:a16="http://schemas.microsoft.com/office/drawing/2014/main" id="{623DA54C-1C3C-41F2-B64F-C2A05C8381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a:extLst>
              <a:ext uri="{FF2B5EF4-FFF2-40B4-BE49-F238E27FC236}">
                <a16:creationId xmlns:a16="http://schemas.microsoft.com/office/drawing/2014/main" id="{CBAF0353-1B6C-4FB9-9482-06765B247374}"/>
              </a:ext>
            </a:extLst>
          </p:cNvPr>
          <p:cNvSpPr>
            <a:spLocks noGrp="1" noChangeArrowheads="1"/>
          </p:cNvSpPr>
          <p:nvPr>
            <p:ph type="title"/>
          </p:nvPr>
        </p:nvSpPr>
        <p:spPr bwMode="auto">
          <a:xfrm>
            <a:off x="711200" y="685800"/>
            <a:ext cx="7620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9" name="Rectangle 4">
            <a:extLst>
              <a:ext uri="{FF2B5EF4-FFF2-40B4-BE49-F238E27FC236}">
                <a16:creationId xmlns:a16="http://schemas.microsoft.com/office/drawing/2014/main" id="{15D6B51E-BD79-457A-B15E-4867B0943352}"/>
              </a:ext>
            </a:extLst>
          </p:cNvPr>
          <p:cNvSpPr>
            <a:spLocks noGrp="1" noChangeArrowheads="1"/>
          </p:cNvSpPr>
          <p:nvPr>
            <p:ph type="body" idx="1"/>
          </p:nvPr>
        </p:nvSpPr>
        <p:spPr bwMode="auto">
          <a:xfrm>
            <a:off x="711200" y="2082800"/>
            <a:ext cx="7620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5">
            <a:extLst>
              <a:ext uri="{FF2B5EF4-FFF2-40B4-BE49-F238E27FC236}">
                <a16:creationId xmlns:a16="http://schemas.microsoft.com/office/drawing/2014/main" id="{2CAA4EA7-DBBD-469F-843F-EA2DC331BEE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defRPr sz="1000" b="1">
                <a:solidFill>
                  <a:srgbClr val="003399"/>
                </a:solidFill>
                <a:latin typeface="+mn-lt"/>
              </a:defRPr>
            </a:lvl1pPr>
          </a:lstStyle>
          <a:p>
            <a:pPr>
              <a:defRPr/>
            </a:pPr>
            <a:endParaRPr lang="en-US"/>
          </a:p>
        </p:txBody>
      </p:sp>
      <p:sp>
        <p:nvSpPr>
          <p:cNvPr id="1031" name="Rectangle 6">
            <a:extLst>
              <a:ext uri="{FF2B5EF4-FFF2-40B4-BE49-F238E27FC236}">
                <a16:creationId xmlns:a16="http://schemas.microsoft.com/office/drawing/2014/main" id="{86881F2F-1648-44B6-9DC6-1D51E9AE5942}"/>
              </a:ext>
            </a:extLst>
          </p:cNvPr>
          <p:cNvSpPr>
            <a:spLocks noGrp="1" noChangeArrowheads="1"/>
          </p:cNvSpPr>
          <p:nvPr>
            <p:ph type="ftr" sz="quarter" idx="3"/>
          </p:nvPr>
        </p:nvSpPr>
        <p:spPr bwMode="auto">
          <a:xfrm>
            <a:off x="7808913" y="6546850"/>
            <a:ext cx="91440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800" b="1">
                <a:solidFill>
                  <a:srgbClr val="003399"/>
                </a:solidFill>
                <a:latin typeface="+mn-lt"/>
              </a:defRPr>
            </a:lvl1pPr>
          </a:lstStyle>
          <a:p>
            <a:pPr>
              <a:defRPr/>
            </a:pPr>
            <a:endParaRPr lang="en-US"/>
          </a:p>
        </p:txBody>
      </p:sp>
      <p:sp>
        <p:nvSpPr>
          <p:cNvPr id="1032" name="Rectangle 7">
            <a:extLst>
              <a:ext uri="{FF2B5EF4-FFF2-40B4-BE49-F238E27FC236}">
                <a16:creationId xmlns:a16="http://schemas.microsoft.com/office/drawing/2014/main" id="{0CEDA452-BD45-49BF-883D-E8FD531716BA}"/>
              </a:ext>
            </a:extLst>
          </p:cNvPr>
          <p:cNvSpPr>
            <a:spLocks noGrp="1" noChangeArrowheads="1"/>
          </p:cNvSpPr>
          <p:nvPr>
            <p:ph type="sldNum" sz="quarter" idx="4"/>
          </p:nvPr>
        </p:nvSpPr>
        <p:spPr bwMode="auto">
          <a:xfrm>
            <a:off x="3657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defRPr sz="1000" b="1">
                <a:solidFill>
                  <a:srgbClr val="003399"/>
                </a:solidFill>
                <a:latin typeface="Arial" panose="020B0604020202020204" pitchFamily="34" charset="0"/>
              </a:defRPr>
            </a:lvl1pPr>
          </a:lstStyle>
          <a:p>
            <a:pPr>
              <a:defRPr/>
            </a:pPr>
            <a:fld id="{94971D7D-2F00-4E87-B54D-BE38A2667DE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hf sldNum="0" hdr="0" ftr="0" dt="0"/>
  <p:txStyles>
    <p:titleStyle>
      <a:lvl1pPr algn="l" rtl="0" eaLnBrk="0" fontAlgn="base" hangingPunct="0">
        <a:lnSpc>
          <a:spcPct val="90000"/>
        </a:lnSpc>
        <a:spcBef>
          <a:spcPct val="0"/>
        </a:spcBef>
        <a:spcAft>
          <a:spcPct val="0"/>
        </a:spcAft>
        <a:defRPr sz="3600" b="1">
          <a:solidFill>
            <a:srgbClr val="003399"/>
          </a:solidFill>
          <a:latin typeface="+mj-lt"/>
          <a:ea typeface="+mj-ea"/>
          <a:cs typeface="+mj-cs"/>
        </a:defRPr>
      </a:lvl1pPr>
      <a:lvl2pPr algn="l" rtl="0" eaLnBrk="0" fontAlgn="base" hangingPunct="0">
        <a:lnSpc>
          <a:spcPct val="90000"/>
        </a:lnSpc>
        <a:spcBef>
          <a:spcPct val="0"/>
        </a:spcBef>
        <a:spcAft>
          <a:spcPct val="0"/>
        </a:spcAft>
        <a:defRPr sz="3600" b="1">
          <a:solidFill>
            <a:srgbClr val="003399"/>
          </a:solidFill>
          <a:latin typeface="Arial Narrow" pitchFamily="34" charset="0"/>
        </a:defRPr>
      </a:lvl2pPr>
      <a:lvl3pPr algn="l" rtl="0" eaLnBrk="0" fontAlgn="base" hangingPunct="0">
        <a:lnSpc>
          <a:spcPct val="90000"/>
        </a:lnSpc>
        <a:spcBef>
          <a:spcPct val="0"/>
        </a:spcBef>
        <a:spcAft>
          <a:spcPct val="0"/>
        </a:spcAft>
        <a:defRPr sz="3600" b="1">
          <a:solidFill>
            <a:srgbClr val="003399"/>
          </a:solidFill>
          <a:latin typeface="Arial Narrow" pitchFamily="34" charset="0"/>
        </a:defRPr>
      </a:lvl3pPr>
      <a:lvl4pPr algn="l" rtl="0" eaLnBrk="0" fontAlgn="base" hangingPunct="0">
        <a:lnSpc>
          <a:spcPct val="90000"/>
        </a:lnSpc>
        <a:spcBef>
          <a:spcPct val="0"/>
        </a:spcBef>
        <a:spcAft>
          <a:spcPct val="0"/>
        </a:spcAft>
        <a:defRPr sz="3600" b="1">
          <a:solidFill>
            <a:srgbClr val="003399"/>
          </a:solidFill>
          <a:latin typeface="Arial Narrow" pitchFamily="34" charset="0"/>
        </a:defRPr>
      </a:lvl4pPr>
      <a:lvl5pPr algn="l" rtl="0" eaLnBrk="0" fontAlgn="base" hangingPunct="0">
        <a:lnSpc>
          <a:spcPct val="90000"/>
        </a:lnSpc>
        <a:spcBef>
          <a:spcPct val="0"/>
        </a:spcBef>
        <a:spcAft>
          <a:spcPct val="0"/>
        </a:spcAft>
        <a:defRPr sz="3600" b="1">
          <a:solidFill>
            <a:srgbClr val="003399"/>
          </a:solidFill>
          <a:latin typeface="Arial Narrow" pitchFamily="34" charset="0"/>
        </a:defRPr>
      </a:lvl5pPr>
      <a:lvl6pPr marL="457200" algn="l" rtl="0" fontAlgn="base">
        <a:lnSpc>
          <a:spcPct val="90000"/>
        </a:lnSpc>
        <a:spcBef>
          <a:spcPct val="0"/>
        </a:spcBef>
        <a:spcAft>
          <a:spcPct val="0"/>
        </a:spcAft>
        <a:defRPr sz="3600" b="1">
          <a:solidFill>
            <a:srgbClr val="003399"/>
          </a:solidFill>
          <a:latin typeface="Arial Narrow" pitchFamily="34" charset="0"/>
        </a:defRPr>
      </a:lvl6pPr>
      <a:lvl7pPr marL="914400" algn="l" rtl="0" fontAlgn="base">
        <a:lnSpc>
          <a:spcPct val="90000"/>
        </a:lnSpc>
        <a:spcBef>
          <a:spcPct val="0"/>
        </a:spcBef>
        <a:spcAft>
          <a:spcPct val="0"/>
        </a:spcAft>
        <a:defRPr sz="3600" b="1">
          <a:solidFill>
            <a:srgbClr val="003399"/>
          </a:solidFill>
          <a:latin typeface="Arial Narrow" pitchFamily="34" charset="0"/>
        </a:defRPr>
      </a:lvl7pPr>
      <a:lvl8pPr marL="1371600" algn="l" rtl="0" fontAlgn="base">
        <a:lnSpc>
          <a:spcPct val="90000"/>
        </a:lnSpc>
        <a:spcBef>
          <a:spcPct val="0"/>
        </a:spcBef>
        <a:spcAft>
          <a:spcPct val="0"/>
        </a:spcAft>
        <a:defRPr sz="3600" b="1">
          <a:solidFill>
            <a:srgbClr val="003399"/>
          </a:solidFill>
          <a:latin typeface="Arial Narrow" pitchFamily="34" charset="0"/>
        </a:defRPr>
      </a:lvl8pPr>
      <a:lvl9pPr marL="1828800" algn="l" rtl="0" fontAlgn="base">
        <a:lnSpc>
          <a:spcPct val="90000"/>
        </a:lnSpc>
        <a:spcBef>
          <a:spcPct val="0"/>
        </a:spcBef>
        <a:spcAft>
          <a:spcPct val="0"/>
        </a:spcAft>
        <a:defRPr sz="3600" b="1">
          <a:solidFill>
            <a:srgbClr val="003399"/>
          </a:solidFill>
          <a:latin typeface="Arial Narrow" pitchFamily="34" charset="0"/>
        </a:defRPr>
      </a:lvl9pPr>
    </p:titleStyle>
    <p:bodyStyle>
      <a:lvl1pPr marL="342900" indent="-342900" algn="l" rtl="0" eaLnBrk="0" fontAlgn="base" hangingPunct="0">
        <a:spcBef>
          <a:spcPct val="20000"/>
        </a:spcBef>
        <a:spcAft>
          <a:spcPct val="0"/>
        </a:spcAft>
        <a:buClr>
          <a:srgbClr val="003399"/>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3399"/>
        </a:buClr>
        <a:buChar char="•"/>
        <a:defRPr sz="2400">
          <a:solidFill>
            <a:schemeClr val="tx1"/>
          </a:solidFill>
          <a:latin typeface="+mn-lt"/>
        </a:defRPr>
      </a:lvl2pPr>
      <a:lvl3pPr marL="1085850" indent="-228600" algn="l" rtl="0" eaLnBrk="0" fontAlgn="base" hangingPunct="0">
        <a:spcBef>
          <a:spcPct val="20000"/>
        </a:spcBef>
        <a:spcAft>
          <a:spcPct val="0"/>
        </a:spcAft>
        <a:buClr>
          <a:srgbClr val="003399"/>
        </a:buClr>
        <a:buChar char="–"/>
        <a:defRPr sz="2400">
          <a:solidFill>
            <a:schemeClr val="tx1"/>
          </a:solidFill>
          <a:latin typeface="+mn-lt"/>
        </a:defRPr>
      </a:lvl3pPr>
      <a:lvl4pPr marL="1428750" indent="-228600" algn="l" rtl="0" eaLnBrk="0" fontAlgn="base" hangingPunct="0">
        <a:spcBef>
          <a:spcPct val="20000"/>
        </a:spcBef>
        <a:spcAft>
          <a:spcPct val="0"/>
        </a:spcAft>
        <a:buClr>
          <a:srgbClr val="003399"/>
        </a:buClr>
        <a:buChar char="–"/>
        <a:defRPr sz="2400">
          <a:solidFill>
            <a:schemeClr val="tx1"/>
          </a:solidFill>
          <a:latin typeface="+mn-lt"/>
        </a:defRPr>
      </a:lvl4pPr>
      <a:lvl5pPr marL="1771650" indent="-228600" algn="l" rtl="0" eaLnBrk="0" fontAlgn="base" hangingPunct="0">
        <a:spcBef>
          <a:spcPct val="20000"/>
        </a:spcBef>
        <a:spcAft>
          <a:spcPct val="0"/>
        </a:spcAft>
        <a:buClr>
          <a:srgbClr val="003399"/>
        </a:buClr>
        <a:buChar char="–"/>
        <a:defRPr sz="2400">
          <a:solidFill>
            <a:schemeClr val="tx1"/>
          </a:solidFill>
          <a:latin typeface="+mn-lt"/>
        </a:defRPr>
      </a:lvl5pPr>
      <a:lvl6pPr marL="2228850" indent="-228600" algn="l" rtl="0" fontAlgn="base">
        <a:spcBef>
          <a:spcPct val="20000"/>
        </a:spcBef>
        <a:spcAft>
          <a:spcPct val="0"/>
        </a:spcAft>
        <a:buClr>
          <a:srgbClr val="003399"/>
        </a:buClr>
        <a:buChar char="–"/>
        <a:defRPr sz="2400">
          <a:solidFill>
            <a:schemeClr val="tx1"/>
          </a:solidFill>
          <a:latin typeface="+mn-lt"/>
        </a:defRPr>
      </a:lvl6pPr>
      <a:lvl7pPr marL="2686050" indent="-228600" algn="l" rtl="0" fontAlgn="base">
        <a:spcBef>
          <a:spcPct val="20000"/>
        </a:spcBef>
        <a:spcAft>
          <a:spcPct val="0"/>
        </a:spcAft>
        <a:buClr>
          <a:srgbClr val="003399"/>
        </a:buClr>
        <a:buChar char="–"/>
        <a:defRPr sz="2400">
          <a:solidFill>
            <a:schemeClr val="tx1"/>
          </a:solidFill>
          <a:latin typeface="+mn-lt"/>
        </a:defRPr>
      </a:lvl7pPr>
      <a:lvl8pPr marL="3143250" indent="-228600" algn="l" rtl="0" fontAlgn="base">
        <a:spcBef>
          <a:spcPct val="20000"/>
        </a:spcBef>
        <a:spcAft>
          <a:spcPct val="0"/>
        </a:spcAft>
        <a:buClr>
          <a:srgbClr val="003399"/>
        </a:buClr>
        <a:buChar char="–"/>
        <a:defRPr sz="2400">
          <a:solidFill>
            <a:schemeClr val="tx1"/>
          </a:solidFill>
          <a:latin typeface="+mn-lt"/>
        </a:defRPr>
      </a:lvl8pPr>
      <a:lvl9pPr marL="3600450" indent="-228600" algn="l" rtl="0" fontAlgn="base">
        <a:spcBef>
          <a:spcPct val="20000"/>
        </a:spcBef>
        <a:spcAft>
          <a:spcPct val="0"/>
        </a:spcAft>
        <a:buClr>
          <a:srgbClr val="003399"/>
        </a:buClr>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World txt Template">
            <a:extLst>
              <a:ext uri="{FF2B5EF4-FFF2-40B4-BE49-F238E27FC236}">
                <a16:creationId xmlns:a16="http://schemas.microsoft.com/office/drawing/2014/main" id="{35DE647F-7CBF-4767-A55E-282F32BDEF8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81075"/>
            <a:ext cx="9144000" cy="563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a:extLst>
              <a:ext uri="{FF2B5EF4-FFF2-40B4-BE49-F238E27FC236}">
                <a16:creationId xmlns:a16="http://schemas.microsoft.com/office/drawing/2014/main" id="{367D7AB8-6E67-4F00-B4A8-8E81400C7D89}"/>
              </a:ext>
            </a:extLst>
          </p:cNvPr>
          <p:cNvSpPr>
            <a:spLocks noGrp="1" noChangeArrowheads="1"/>
          </p:cNvSpPr>
          <p:nvPr>
            <p:ph type="title"/>
          </p:nvPr>
        </p:nvSpPr>
        <p:spPr bwMode="auto">
          <a:xfrm>
            <a:off x="684213" y="260350"/>
            <a:ext cx="7620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052" name="Rectangle 4">
            <a:extLst>
              <a:ext uri="{FF2B5EF4-FFF2-40B4-BE49-F238E27FC236}">
                <a16:creationId xmlns:a16="http://schemas.microsoft.com/office/drawing/2014/main" id="{229FA73F-3EA2-4507-831C-7C9EACBC58B4}"/>
              </a:ext>
            </a:extLst>
          </p:cNvPr>
          <p:cNvSpPr>
            <a:spLocks noGrp="1" noChangeArrowheads="1"/>
          </p:cNvSpPr>
          <p:nvPr>
            <p:ph type="body" idx="1"/>
          </p:nvPr>
        </p:nvSpPr>
        <p:spPr bwMode="auto">
          <a:xfrm>
            <a:off x="711200" y="2082800"/>
            <a:ext cx="7620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Rectangle 7">
            <a:extLst>
              <a:ext uri="{FF2B5EF4-FFF2-40B4-BE49-F238E27FC236}">
                <a16:creationId xmlns:a16="http://schemas.microsoft.com/office/drawing/2014/main" id="{0C5A966E-22B1-4064-95C5-90CEB04FFEA5}"/>
              </a:ext>
            </a:extLst>
          </p:cNvPr>
          <p:cNvSpPr>
            <a:spLocks noGrp="1" noChangeArrowheads="1"/>
          </p:cNvSpPr>
          <p:nvPr>
            <p:ph type="ftr" sz="quarter" idx="3"/>
          </p:nvPr>
        </p:nvSpPr>
        <p:spPr bwMode="auto">
          <a:xfrm>
            <a:off x="684213" y="6092825"/>
            <a:ext cx="91440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800" b="1">
                <a:solidFill>
                  <a:srgbClr val="003399"/>
                </a:solidFill>
                <a:latin typeface="+mn-lt"/>
              </a:defRPr>
            </a:lvl1pPr>
          </a:lstStyle>
          <a:p>
            <a:pPr>
              <a:defRPr/>
            </a:pPr>
            <a:endParaRPr lang="en-US"/>
          </a:p>
        </p:txBody>
      </p:sp>
      <p:sp>
        <p:nvSpPr>
          <p:cNvPr id="2054" name="Line 5">
            <a:extLst>
              <a:ext uri="{FF2B5EF4-FFF2-40B4-BE49-F238E27FC236}">
                <a16:creationId xmlns:a16="http://schemas.microsoft.com/office/drawing/2014/main" id="{388D852F-2C22-48E8-98EE-83CC0F6521B8}"/>
              </a:ext>
            </a:extLst>
          </p:cNvPr>
          <p:cNvSpPr>
            <a:spLocks noChangeShapeType="1"/>
          </p:cNvSpPr>
          <p:nvPr userDrawn="1"/>
        </p:nvSpPr>
        <p:spPr bwMode="auto">
          <a:xfrm>
            <a:off x="323850" y="908050"/>
            <a:ext cx="8351838"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Tree>
  </p:cSld>
  <p:clrMap bg1="lt1" tx1="dk1" bg2="lt2" tx2="dk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43" r:id="rId5"/>
    <p:sldLayoutId id="2147484336" r:id="rId6"/>
    <p:sldLayoutId id="2147484337" r:id="rId7"/>
    <p:sldLayoutId id="2147484338" r:id="rId8"/>
    <p:sldLayoutId id="2147484344" r:id="rId9"/>
    <p:sldLayoutId id="2147484345" r:id="rId10"/>
    <p:sldLayoutId id="2147484339" r:id="rId11"/>
    <p:sldLayoutId id="2147484340" r:id="rId12"/>
    <p:sldLayoutId id="2147484341" r:id="rId13"/>
    <p:sldLayoutId id="2147484342" r:id="rId14"/>
  </p:sldLayoutIdLst>
  <p:hf sldNum="0" hdr="0" ftr="0" dt="0"/>
  <p:txStyles>
    <p:titleStyle>
      <a:lvl1pPr algn="l" rtl="0" eaLnBrk="0" fontAlgn="base" hangingPunct="0">
        <a:lnSpc>
          <a:spcPct val="90000"/>
        </a:lnSpc>
        <a:spcBef>
          <a:spcPct val="0"/>
        </a:spcBef>
        <a:spcAft>
          <a:spcPct val="0"/>
        </a:spcAft>
        <a:defRPr sz="3600" b="1">
          <a:solidFill>
            <a:srgbClr val="003399"/>
          </a:solidFill>
          <a:latin typeface="+mj-lt"/>
          <a:ea typeface="+mj-ea"/>
          <a:cs typeface="+mj-cs"/>
        </a:defRPr>
      </a:lvl1pPr>
      <a:lvl2pPr algn="l" rtl="0" eaLnBrk="0" fontAlgn="base" hangingPunct="0">
        <a:lnSpc>
          <a:spcPct val="90000"/>
        </a:lnSpc>
        <a:spcBef>
          <a:spcPct val="0"/>
        </a:spcBef>
        <a:spcAft>
          <a:spcPct val="0"/>
        </a:spcAft>
        <a:defRPr sz="3600" b="1">
          <a:solidFill>
            <a:srgbClr val="003399"/>
          </a:solidFill>
          <a:latin typeface="Arial Narrow" pitchFamily="34" charset="0"/>
        </a:defRPr>
      </a:lvl2pPr>
      <a:lvl3pPr algn="l" rtl="0" eaLnBrk="0" fontAlgn="base" hangingPunct="0">
        <a:lnSpc>
          <a:spcPct val="90000"/>
        </a:lnSpc>
        <a:spcBef>
          <a:spcPct val="0"/>
        </a:spcBef>
        <a:spcAft>
          <a:spcPct val="0"/>
        </a:spcAft>
        <a:defRPr sz="3600" b="1">
          <a:solidFill>
            <a:srgbClr val="003399"/>
          </a:solidFill>
          <a:latin typeface="Arial Narrow" pitchFamily="34" charset="0"/>
        </a:defRPr>
      </a:lvl3pPr>
      <a:lvl4pPr algn="l" rtl="0" eaLnBrk="0" fontAlgn="base" hangingPunct="0">
        <a:lnSpc>
          <a:spcPct val="90000"/>
        </a:lnSpc>
        <a:spcBef>
          <a:spcPct val="0"/>
        </a:spcBef>
        <a:spcAft>
          <a:spcPct val="0"/>
        </a:spcAft>
        <a:defRPr sz="3600" b="1">
          <a:solidFill>
            <a:srgbClr val="003399"/>
          </a:solidFill>
          <a:latin typeface="Arial Narrow" pitchFamily="34" charset="0"/>
        </a:defRPr>
      </a:lvl4pPr>
      <a:lvl5pPr algn="l" rtl="0" eaLnBrk="0" fontAlgn="base" hangingPunct="0">
        <a:lnSpc>
          <a:spcPct val="90000"/>
        </a:lnSpc>
        <a:spcBef>
          <a:spcPct val="0"/>
        </a:spcBef>
        <a:spcAft>
          <a:spcPct val="0"/>
        </a:spcAft>
        <a:defRPr sz="3600" b="1">
          <a:solidFill>
            <a:srgbClr val="003399"/>
          </a:solidFill>
          <a:latin typeface="Arial Narrow" pitchFamily="34" charset="0"/>
        </a:defRPr>
      </a:lvl5pPr>
      <a:lvl6pPr marL="457200" algn="l" rtl="0" fontAlgn="base">
        <a:lnSpc>
          <a:spcPct val="90000"/>
        </a:lnSpc>
        <a:spcBef>
          <a:spcPct val="0"/>
        </a:spcBef>
        <a:spcAft>
          <a:spcPct val="0"/>
        </a:spcAft>
        <a:defRPr sz="3600" b="1">
          <a:solidFill>
            <a:srgbClr val="003399"/>
          </a:solidFill>
          <a:latin typeface="Arial Narrow" pitchFamily="34" charset="0"/>
        </a:defRPr>
      </a:lvl6pPr>
      <a:lvl7pPr marL="914400" algn="l" rtl="0" fontAlgn="base">
        <a:lnSpc>
          <a:spcPct val="90000"/>
        </a:lnSpc>
        <a:spcBef>
          <a:spcPct val="0"/>
        </a:spcBef>
        <a:spcAft>
          <a:spcPct val="0"/>
        </a:spcAft>
        <a:defRPr sz="3600" b="1">
          <a:solidFill>
            <a:srgbClr val="003399"/>
          </a:solidFill>
          <a:latin typeface="Arial Narrow" pitchFamily="34" charset="0"/>
        </a:defRPr>
      </a:lvl7pPr>
      <a:lvl8pPr marL="1371600" algn="l" rtl="0" fontAlgn="base">
        <a:lnSpc>
          <a:spcPct val="90000"/>
        </a:lnSpc>
        <a:spcBef>
          <a:spcPct val="0"/>
        </a:spcBef>
        <a:spcAft>
          <a:spcPct val="0"/>
        </a:spcAft>
        <a:defRPr sz="3600" b="1">
          <a:solidFill>
            <a:srgbClr val="003399"/>
          </a:solidFill>
          <a:latin typeface="Arial Narrow" pitchFamily="34" charset="0"/>
        </a:defRPr>
      </a:lvl8pPr>
      <a:lvl9pPr marL="1828800" algn="l" rtl="0" fontAlgn="base">
        <a:lnSpc>
          <a:spcPct val="90000"/>
        </a:lnSpc>
        <a:spcBef>
          <a:spcPct val="0"/>
        </a:spcBef>
        <a:spcAft>
          <a:spcPct val="0"/>
        </a:spcAft>
        <a:defRPr sz="3600" b="1">
          <a:solidFill>
            <a:srgbClr val="003399"/>
          </a:solidFill>
          <a:latin typeface="Arial Narrow" pitchFamily="34" charset="0"/>
        </a:defRPr>
      </a:lvl9pPr>
    </p:titleStyle>
    <p:bodyStyle>
      <a:lvl1pPr marL="342900" indent="-342900" algn="l" rtl="0" eaLnBrk="0" fontAlgn="base" hangingPunct="0">
        <a:spcBef>
          <a:spcPct val="20000"/>
        </a:spcBef>
        <a:spcAft>
          <a:spcPct val="0"/>
        </a:spcAft>
        <a:buClr>
          <a:srgbClr val="003399"/>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3399"/>
        </a:buClr>
        <a:buChar char="•"/>
        <a:defRPr sz="2400">
          <a:solidFill>
            <a:schemeClr val="tx1"/>
          </a:solidFill>
          <a:latin typeface="+mn-lt"/>
        </a:defRPr>
      </a:lvl2pPr>
      <a:lvl3pPr marL="1085850" indent="-228600" algn="l" rtl="0" eaLnBrk="0" fontAlgn="base" hangingPunct="0">
        <a:spcBef>
          <a:spcPct val="20000"/>
        </a:spcBef>
        <a:spcAft>
          <a:spcPct val="0"/>
        </a:spcAft>
        <a:buClr>
          <a:srgbClr val="003399"/>
        </a:buClr>
        <a:buChar char="–"/>
        <a:defRPr sz="2400">
          <a:solidFill>
            <a:schemeClr val="tx1"/>
          </a:solidFill>
          <a:latin typeface="+mn-lt"/>
        </a:defRPr>
      </a:lvl3pPr>
      <a:lvl4pPr marL="1428750" indent="-228600" algn="l" rtl="0" eaLnBrk="0" fontAlgn="base" hangingPunct="0">
        <a:spcBef>
          <a:spcPct val="20000"/>
        </a:spcBef>
        <a:spcAft>
          <a:spcPct val="0"/>
        </a:spcAft>
        <a:buClr>
          <a:srgbClr val="003399"/>
        </a:buClr>
        <a:buChar char="–"/>
        <a:defRPr sz="2400">
          <a:solidFill>
            <a:schemeClr val="tx1"/>
          </a:solidFill>
          <a:latin typeface="+mn-lt"/>
        </a:defRPr>
      </a:lvl4pPr>
      <a:lvl5pPr marL="1771650" indent="-228600" algn="l" rtl="0" eaLnBrk="0" fontAlgn="base" hangingPunct="0">
        <a:spcBef>
          <a:spcPct val="20000"/>
        </a:spcBef>
        <a:spcAft>
          <a:spcPct val="0"/>
        </a:spcAft>
        <a:buClr>
          <a:srgbClr val="003399"/>
        </a:buClr>
        <a:buChar char="–"/>
        <a:defRPr sz="2400">
          <a:solidFill>
            <a:schemeClr val="tx1"/>
          </a:solidFill>
          <a:latin typeface="+mn-lt"/>
        </a:defRPr>
      </a:lvl5pPr>
      <a:lvl6pPr marL="2228850" indent="-228600" algn="l" rtl="0" fontAlgn="base">
        <a:spcBef>
          <a:spcPct val="20000"/>
        </a:spcBef>
        <a:spcAft>
          <a:spcPct val="0"/>
        </a:spcAft>
        <a:buClr>
          <a:srgbClr val="003399"/>
        </a:buClr>
        <a:buChar char="–"/>
        <a:defRPr sz="2400">
          <a:solidFill>
            <a:schemeClr val="tx1"/>
          </a:solidFill>
          <a:latin typeface="+mn-lt"/>
        </a:defRPr>
      </a:lvl6pPr>
      <a:lvl7pPr marL="2686050" indent="-228600" algn="l" rtl="0" fontAlgn="base">
        <a:spcBef>
          <a:spcPct val="20000"/>
        </a:spcBef>
        <a:spcAft>
          <a:spcPct val="0"/>
        </a:spcAft>
        <a:buClr>
          <a:srgbClr val="003399"/>
        </a:buClr>
        <a:buChar char="–"/>
        <a:defRPr sz="2400">
          <a:solidFill>
            <a:schemeClr val="tx1"/>
          </a:solidFill>
          <a:latin typeface="+mn-lt"/>
        </a:defRPr>
      </a:lvl7pPr>
      <a:lvl8pPr marL="3143250" indent="-228600" algn="l" rtl="0" fontAlgn="base">
        <a:spcBef>
          <a:spcPct val="20000"/>
        </a:spcBef>
        <a:spcAft>
          <a:spcPct val="0"/>
        </a:spcAft>
        <a:buClr>
          <a:srgbClr val="003399"/>
        </a:buClr>
        <a:buChar char="–"/>
        <a:defRPr sz="2400">
          <a:solidFill>
            <a:schemeClr val="tx1"/>
          </a:solidFill>
          <a:latin typeface="+mn-lt"/>
        </a:defRPr>
      </a:lvl8pPr>
      <a:lvl9pPr marL="3600450" indent="-228600" algn="l" rtl="0" fontAlgn="base">
        <a:spcBef>
          <a:spcPct val="20000"/>
        </a:spcBef>
        <a:spcAft>
          <a:spcPct val="0"/>
        </a:spcAft>
        <a:buClr>
          <a:srgbClr val="003399"/>
        </a:buClr>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01C0B109-4FDD-4151-A3EA-4BC082B3B1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0"/>
              </a:spcBef>
              <a:buClrTx/>
              <a:buFontTx/>
              <a:buNone/>
            </a:pPr>
            <a:endParaRPr lang="zh-CN" altLang="en-US" sz="3000" b="1">
              <a:latin typeface="Times New Roman" panose="02020603050405020304" pitchFamily="18" charset="0"/>
            </a:endParaRPr>
          </a:p>
        </p:txBody>
      </p:sp>
      <p:sp>
        <p:nvSpPr>
          <p:cNvPr id="8196" name="Rectangle 4">
            <a:extLst>
              <a:ext uri="{FF2B5EF4-FFF2-40B4-BE49-F238E27FC236}">
                <a16:creationId xmlns:a16="http://schemas.microsoft.com/office/drawing/2014/main" id="{A9EC4376-96A1-4850-BF94-8A8CE3AF6959}"/>
              </a:ext>
            </a:extLst>
          </p:cNvPr>
          <p:cNvSpPr>
            <a:spLocks noChangeArrowheads="1"/>
          </p:cNvSpPr>
          <p:nvPr/>
        </p:nvSpPr>
        <p:spPr bwMode="auto">
          <a:xfrm>
            <a:off x="0" y="904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0"/>
              </a:spcBef>
              <a:buClrTx/>
              <a:buFontTx/>
              <a:buNone/>
            </a:pPr>
            <a:endParaRPr lang="zh-CN" altLang="en-US" sz="3000" b="1">
              <a:latin typeface="Times New Roman" panose="02020603050405020304" pitchFamily="18" charset="0"/>
            </a:endParaRPr>
          </a:p>
        </p:txBody>
      </p:sp>
      <p:sp>
        <p:nvSpPr>
          <p:cNvPr id="8198" name="标题 1">
            <a:extLst>
              <a:ext uri="{FF2B5EF4-FFF2-40B4-BE49-F238E27FC236}">
                <a16:creationId xmlns:a16="http://schemas.microsoft.com/office/drawing/2014/main" id="{72157B30-D473-4BBF-90F6-33F2A094638B}"/>
              </a:ext>
            </a:extLst>
          </p:cNvPr>
          <p:cNvSpPr>
            <a:spLocks noGrp="1" noChangeArrowheads="1"/>
          </p:cNvSpPr>
          <p:nvPr/>
        </p:nvSpPr>
        <p:spPr bwMode="auto">
          <a:xfrm>
            <a:off x="4319587" y="1772816"/>
            <a:ext cx="4824413"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endParaRPr lang="en-US" altLang="zh-CN" sz="2000" b="1" dirty="0">
              <a:solidFill>
                <a:srgbClr val="FFFFFF"/>
              </a:solidFill>
              <a:latin typeface="Arial Narrow" panose="020B0606020202030204" pitchFamily="34" charset="0"/>
              <a:ea typeface="楷体_GB2312" pitchFamily="49" charset="-122"/>
            </a:endParaRPr>
          </a:p>
          <a:p>
            <a:pPr eaLnBrk="1" hangingPunct="1">
              <a:lnSpc>
                <a:spcPct val="90000"/>
              </a:lnSpc>
              <a:spcBef>
                <a:spcPct val="0"/>
              </a:spcBef>
              <a:buClrTx/>
              <a:buFontTx/>
              <a:buNone/>
            </a:pPr>
            <a:endParaRPr lang="en-US" altLang="zh-CN" b="1" dirty="0">
              <a:solidFill>
                <a:srgbClr val="FFFFFF"/>
              </a:solidFill>
              <a:latin typeface="Arial Narrow" panose="020B0606020202030204" pitchFamily="34" charset="0"/>
              <a:ea typeface="楷体_GB2312" pitchFamily="49" charset="-122"/>
            </a:endParaRPr>
          </a:p>
          <a:p>
            <a:pPr algn="ctr" eaLnBrk="1" hangingPunct="1">
              <a:lnSpc>
                <a:spcPct val="90000"/>
              </a:lnSpc>
              <a:spcBef>
                <a:spcPct val="0"/>
              </a:spcBef>
              <a:buClrTx/>
              <a:buFontTx/>
              <a:buNone/>
            </a:pPr>
            <a:r>
              <a:rPr lang="zh-CN" altLang="zh-CN" sz="2800" b="1" dirty="0">
                <a:solidFill>
                  <a:schemeClr val="bg1"/>
                </a:solidFill>
              </a:rPr>
              <a:t>创业企业融资交易流程</a:t>
            </a:r>
            <a:br>
              <a:rPr lang="en-US" altLang="zh-CN" sz="2800" b="1" dirty="0">
                <a:solidFill>
                  <a:schemeClr val="bg1"/>
                </a:solidFill>
              </a:rPr>
            </a:br>
            <a:r>
              <a:rPr lang="zh-CN" altLang="zh-CN" sz="2800" b="1" dirty="0">
                <a:solidFill>
                  <a:schemeClr val="bg1"/>
                </a:solidFill>
              </a:rPr>
              <a:t>及主要条款概述</a:t>
            </a:r>
            <a:endParaRPr lang="en-US" altLang="zh-CN" sz="3600" b="1" dirty="0">
              <a:solidFill>
                <a:schemeClr val="bg1"/>
              </a:solidFill>
              <a:latin typeface="Arial Narrow" panose="020B0606020202030204" pitchFamily="34" charset="0"/>
              <a:ea typeface="楷体_GB2312" pitchFamily="49" charset="-122"/>
            </a:endParaRPr>
          </a:p>
          <a:p>
            <a:pPr algn="ctr" eaLnBrk="1" hangingPunct="1">
              <a:lnSpc>
                <a:spcPct val="90000"/>
              </a:lnSpc>
              <a:spcBef>
                <a:spcPct val="0"/>
              </a:spcBef>
              <a:buClrTx/>
              <a:buFontTx/>
              <a:buNone/>
            </a:pPr>
            <a:endParaRPr lang="zh-CN" altLang="en-US" sz="3200" b="1" dirty="0">
              <a:solidFill>
                <a:srgbClr val="FFFFFF"/>
              </a:solidFill>
              <a:latin typeface="Arial Narrow" panose="020B0606020202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a:extLst>
              <a:ext uri="{FF2B5EF4-FFF2-40B4-BE49-F238E27FC236}">
                <a16:creationId xmlns:a16="http://schemas.microsoft.com/office/drawing/2014/main" id="{9784B42C-BC21-4D19-B0ED-93780B718E2E}"/>
              </a:ext>
            </a:extLst>
          </p:cNvPr>
          <p:cNvSpPr txBox="1">
            <a:spLocks noChangeArrowheads="1"/>
          </p:cNvSpPr>
          <p:nvPr/>
        </p:nvSpPr>
        <p:spPr bwMode="auto">
          <a:xfrm>
            <a:off x="611188" y="1125538"/>
            <a:ext cx="8208962"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102870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Tx/>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）创始人和公司的声明和保证：</a:t>
            </a: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 typeface="Wingdings" panose="05000000000000000000" pitchFamily="2" charset="2"/>
              <a:buChar char="Ø"/>
            </a:pPr>
            <a:r>
              <a:rPr lang="zh-CN" altLang="en-US" sz="1800" dirty="0">
                <a:latin typeface="Times New Roman" panose="02020603050405020304" pitchFamily="18" charset="0"/>
              </a:rPr>
              <a:t>作用：是创始人和公司对于事实情况的陈述和对于特定事项的保证，是投资后承担法律责任的依据和基础。</a:t>
            </a: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r>
              <a:rPr lang="zh-CN" altLang="en-US" sz="1800" dirty="0">
                <a:latin typeface="Times New Roman" panose="02020603050405020304" pitchFamily="18" charset="0"/>
              </a:rPr>
              <a:t>具体事项：</a:t>
            </a: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公司存续的合法有效性、注册资本的实际缴纳；</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公司及创始人未向第三方发行过任何公司权益、股份、债券；</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公司的全部股权不存在任何第三方权利；</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公司业务经营合法合规，并取得了所有必要的行政许可、授权、批准或认可；</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公司应向投资人真实、准确、完整地披露公司财务及债权债务状况；</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公司对其拥有、占有或使用的全部资产均享有合法权利；</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公司应向投资人真实地披露其签订并正在履行的重大业务合同；</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公司的核心员工没有违反竞业限制义务；</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除已披露的情形外，创始人没有其他对外投资；</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公司劳动用工的合法合规性；</a:t>
            </a:r>
            <a:endParaRPr lang="en-US" altLang="zh-CN" sz="1800" dirty="0">
              <a:latin typeface="Times New Roman" panose="02020603050405020304" pitchFamily="18" charset="0"/>
            </a:endParaRPr>
          </a:p>
        </p:txBody>
      </p:sp>
      <p:sp>
        <p:nvSpPr>
          <p:cNvPr id="18435" name="矩形 1">
            <a:extLst>
              <a:ext uri="{FF2B5EF4-FFF2-40B4-BE49-F238E27FC236}">
                <a16:creationId xmlns:a16="http://schemas.microsoft.com/office/drawing/2014/main" id="{B3693079-C944-47D3-B66D-9BB747D8E6B7}"/>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增资协议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5362">
                                            <p:txEl>
                                              <p:pRg st="4" end="4"/>
                                            </p:txEl>
                                          </p:spTgt>
                                        </p:tgtEl>
                                        <p:attrNameLst>
                                          <p:attrName>style.visibility</p:attrName>
                                        </p:attrNameLst>
                                      </p:cBhvr>
                                      <p:to>
                                        <p:strVal val="visible"/>
                                      </p:to>
                                    </p:set>
                                    <p:anim calcmode="lin" valueType="num">
                                      <p:cBhvr additive="base">
                                        <p:cTn id="17"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6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6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36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a:extLst>
              <a:ext uri="{FF2B5EF4-FFF2-40B4-BE49-F238E27FC236}">
                <a16:creationId xmlns:a16="http://schemas.microsoft.com/office/drawing/2014/main" id="{ABE430D1-8BD4-4976-A088-39C8E87E7DDD}"/>
              </a:ext>
            </a:extLst>
          </p:cNvPr>
          <p:cNvSpPr txBox="1">
            <a:spLocks noChangeArrowheads="1"/>
          </p:cNvSpPr>
          <p:nvPr/>
        </p:nvSpPr>
        <p:spPr bwMode="auto">
          <a:xfrm>
            <a:off x="611188" y="1241003"/>
            <a:ext cx="78486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102870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Tx/>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）交割的前提条件（</a:t>
            </a:r>
            <a:r>
              <a:rPr lang="en-US" altLang="zh-CN" sz="2000" b="1" dirty="0">
                <a:latin typeface="Times New Roman" panose="02020603050405020304" pitchFamily="18" charset="0"/>
              </a:rPr>
              <a:t>Closing Conditions</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 typeface="Wingdings" panose="05000000000000000000" pitchFamily="2" charset="2"/>
              <a:buChar char="Ø"/>
            </a:pPr>
            <a:r>
              <a:rPr lang="zh-CN" altLang="en-US" sz="1800" dirty="0">
                <a:latin typeface="Times New Roman" panose="02020603050405020304" pitchFamily="18" charset="0"/>
              </a:rPr>
              <a:t>投资交易文件的签署，并不代表投资人必须立即支付投资款（交割），只有当文件签署后，且文件约定的全部交割前提条件被满足或豁免后，投资人才有支付投资款的义务。</a:t>
            </a: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r>
              <a:rPr lang="zh-CN" altLang="en-US" sz="1800" dirty="0">
                <a:latin typeface="Times New Roman" panose="02020603050405020304" pitchFamily="18" charset="0"/>
              </a:rPr>
              <a:t>构成：基本条款 </a:t>
            </a:r>
            <a:r>
              <a:rPr lang="en-US" altLang="zh-CN" sz="1800" b="1" dirty="0">
                <a:latin typeface="Times New Roman" panose="02020603050405020304" pitchFamily="18" charset="0"/>
              </a:rPr>
              <a:t>+ </a:t>
            </a:r>
            <a:r>
              <a:rPr lang="zh-CN" altLang="en-US" sz="1800" dirty="0">
                <a:latin typeface="Times New Roman" panose="02020603050405020304" pitchFamily="18" charset="0"/>
              </a:rPr>
              <a:t>尽职调查中发现的问题及其具体的解决方案。</a:t>
            </a: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r>
              <a:rPr lang="zh-CN" altLang="en-US" sz="1800" dirty="0">
                <a:latin typeface="Times New Roman" panose="02020603050405020304" pitchFamily="18" charset="0"/>
              </a:rPr>
              <a:t>基本条款：</a:t>
            </a: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lvl="1">
              <a:spcBef>
                <a:spcPct val="0"/>
              </a:spcBef>
              <a:buClrTx/>
            </a:pPr>
            <a:r>
              <a:rPr lang="en-US" altLang="zh-CN" sz="1800" dirty="0">
                <a:latin typeface="Times New Roman" panose="02020603050405020304" pitchFamily="18" charset="0"/>
              </a:rPr>
              <a:t> </a:t>
            </a:r>
            <a:r>
              <a:rPr lang="zh-CN" altLang="en-US" sz="1800" dirty="0">
                <a:latin typeface="Times New Roman" panose="02020603050405020304" pitchFamily="18" charset="0"/>
              </a:rPr>
              <a:t>公司和创始人所作声明和保证的真实、准确和完整性；</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各方已签署增资协议、股东协议、公司章程及其他相关文件；</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公司已完成工商变更登记；</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公司已与核心员工签署劳动合同及保密协议、竞业限制协议和知识产权保护协议；</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公司已出具法律意见书；</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投资人已完成对公司的商业、法律和财务的尽职调查；</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公司及创始人签署交割前提条件均已全部满足的</a:t>
            </a:r>
            <a:r>
              <a:rPr lang="en-US" altLang="zh-CN" sz="1800" dirty="0">
                <a:latin typeface="Times New Roman" panose="02020603050405020304" pitchFamily="18" charset="0"/>
              </a:rPr>
              <a:t>《</a:t>
            </a:r>
            <a:r>
              <a:rPr lang="zh-CN" altLang="en-US" sz="1800" dirty="0">
                <a:latin typeface="Times New Roman" panose="02020603050405020304" pitchFamily="18" charset="0"/>
              </a:rPr>
              <a:t>证明</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19459" name="矩形 1">
            <a:extLst>
              <a:ext uri="{FF2B5EF4-FFF2-40B4-BE49-F238E27FC236}">
                <a16:creationId xmlns:a16="http://schemas.microsoft.com/office/drawing/2014/main" id="{31BF4AA5-7069-4C30-986A-9EC94E82F072}"/>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增资协议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2">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362">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362">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362">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536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a:extLst>
              <a:ext uri="{FF2B5EF4-FFF2-40B4-BE49-F238E27FC236}">
                <a16:creationId xmlns:a16="http://schemas.microsoft.com/office/drawing/2014/main" id="{BA6B0A26-89DF-4D01-9F05-B2E8CB8D3E74}"/>
              </a:ext>
            </a:extLst>
          </p:cNvPr>
          <p:cNvSpPr txBox="1">
            <a:spLocks noChangeArrowheads="1"/>
          </p:cNvSpPr>
          <p:nvPr/>
        </p:nvSpPr>
        <p:spPr bwMode="auto">
          <a:xfrm>
            <a:off x="611188" y="1125538"/>
            <a:ext cx="828198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102870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Tx/>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）交割后创始人和公司的义务和承诺：</a:t>
            </a:r>
            <a:endParaRPr lang="en-US" altLang="zh-CN" sz="2000" b="1"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r>
              <a:rPr lang="zh-CN" altLang="en-US" sz="1800" dirty="0">
                <a:latin typeface="Times New Roman" panose="02020603050405020304" pitchFamily="18" charset="0"/>
              </a:rPr>
              <a:t>一般承诺事项：</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公司的各项业务经营均应合规，并应取得所有必要的行政许可；</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公司业务的持续经营，没有发生任何实质性改变；</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投资款应用于公司的主营业务；</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未经投资人批准，公司不得改变股本或资本结构、不得向股东分红；</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未经投资人批准，公司不得与任何第三方进行融资谈判或签署任何相关文件；</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公司应依法履行纳税义务；</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创始人应在公司全职工作，不能在其他公司全资或兼职；</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创始人应在限制期（一般为不再任职或持股后</a:t>
            </a:r>
            <a:r>
              <a:rPr lang="en-US" altLang="zh-CN" sz="1800" dirty="0">
                <a:latin typeface="Times New Roman" panose="02020603050405020304" pitchFamily="18" charset="0"/>
              </a:rPr>
              <a:t>2</a:t>
            </a:r>
            <a:r>
              <a:rPr lang="zh-CN" altLang="en-US" sz="1800" dirty="0">
                <a:latin typeface="Times New Roman" panose="02020603050405020304" pitchFamily="18" charset="0"/>
              </a:rPr>
              <a:t>年）内的履行竞业限制义务；</a:t>
            </a:r>
            <a:endParaRPr lang="en-US" altLang="zh-CN" sz="1800" dirty="0">
              <a:latin typeface="Times New Roman" panose="02020603050405020304" pitchFamily="18" charset="0"/>
            </a:endParaRPr>
          </a:p>
          <a:p>
            <a:pPr lvl="1">
              <a:spcBef>
                <a:spcPct val="0"/>
              </a:spcBef>
              <a:buClrTx/>
            </a:pPr>
            <a:r>
              <a:rPr lang="zh-CN" altLang="en-US" sz="1800" dirty="0">
                <a:latin typeface="Times New Roman" panose="02020603050405020304" pitchFamily="18" charset="0"/>
              </a:rPr>
              <a:t>公司和创始人应避免关联交易；</a:t>
            </a: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endParaRPr lang="en-US" altLang="zh-CN" sz="1800" dirty="0">
              <a:latin typeface="Times New Roman" panose="02020603050405020304" pitchFamily="18" charset="0"/>
            </a:endParaRPr>
          </a:p>
          <a:p>
            <a:pPr>
              <a:spcBef>
                <a:spcPct val="0"/>
              </a:spcBef>
              <a:buClrTx/>
              <a:buFont typeface="Wingdings" panose="05000000000000000000" pitchFamily="2" charset="2"/>
              <a:buChar char="Ø"/>
            </a:pPr>
            <a:r>
              <a:rPr lang="zh-CN" altLang="en-US" sz="1800" dirty="0">
                <a:latin typeface="Times New Roman" panose="02020603050405020304" pitchFamily="18" charset="0"/>
              </a:rPr>
              <a:t>特别承诺事项：针对尽职调查中发现的问题，若不能在交割前解决，则可以作为交割后义务，如，要求公司和创始人办理相关的证照。</a:t>
            </a:r>
            <a:endParaRPr lang="en-US" altLang="zh-CN" sz="1800" dirty="0">
              <a:latin typeface="Times New Roman" panose="02020603050405020304" pitchFamily="18" charset="0"/>
            </a:endParaRPr>
          </a:p>
        </p:txBody>
      </p:sp>
      <p:sp>
        <p:nvSpPr>
          <p:cNvPr id="20483" name="矩形 1">
            <a:extLst>
              <a:ext uri="{FF2B5EF4-FFF2-40B4-BE49-F238E27FC236}">
                <a16:creationId xmlns:a16="http://schemas.microsoft.com/office/drawing/2014/main" id="{4F7DF8F5-C767-414B-BFC5-28CCAF594C39}"/>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a:solidFill>
                  <a:srgbClr val="003399"/>
                </a:solidFill>
                <a:latin typeface="宋体" panose="02010600030101010101" pitchFamily="2" charset="-122"/>
              </a:rPr>
              <a:t>    增资协议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5362">
                                            <p:txEl>
                                              <p:pRg st="10" end="1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5362">
                                            <p:txEl>
                                              <p:pRg st="11" end="11"/>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536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a:extLst>
              <a:ext uri="{FF2B5EF4-FFF2-40B4-BE49-F238E27FC236}">
                <a16:creationId xmlns:a16="http://schemas.microsoft.com/office/drawing/2014/main" id="{C5932205-4994-4460-9354-8931DB88FE2C}"/>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股东协议</a:t>
            </a:r>
          </a:p>
        </p:txBody>
      </p:sp>
      <p:sp>
        <p:nvSpPr>
          <p:cNvPr id="16387" name="矩形 3">
            <a:extLst>
              <a:ext uri="{FF2B5EF4-FFF2-40B4-BE49-F238E27FC236}">
                <a16:creationId xmlns:a16="http://schemas.microsoft.com/office/drawing/2014/main" id="{62EDB823-487C-4553-9C71-0E7BA457B2C6}"/>
              </a:ext>
            </a:extLst>
          </p:cNvPr>
          <p:cNvSpPr>
            <a:spLocks noChangeArrowheads="1"/>
          </p:cNvSpPr>
          <p:nvPr/>
        </p:nvSpPr>
        <p:spPr bwMode="auto">
          <a:xfrm>
            <a:off x="395287" y="860649"/>
            <a:ext cx="8353425"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defRPr/>
            </a:pPr>
            <a:endParaRPr lang="zh-CN" altLang="en-US" sz="1800" dirty="0">
              <a:latin typeface="Times New Roman" panose="02020603050405020304" pitchFamily="18" charset="0"/>
            </a:endParaRPr>
          </a:p>
          <a:p>
            <a:pPr>
              <a:spcBef>
                <a:spcPct val="0"/>
              </a:spcBef>
              <a:buClrTx/>
              <a:buFontTx/>
              <a:buNone/>
              <a:defRPr/>
            </a:pPr>
            <a:r>
              <a:rPr lang="zh-CN" altLang="en-US" sz="2000" b="1" dirty="0">
                <a:latin typeface="Times New Roman" panose="02020603050405020304" pitchFamily="18" charset="0"/>
              </a:rPr>
              <a:t>主要条款概览：</a:t>
            </a:r>
            <a:endParaRPr lang="en-US" altLang="zh-CN" sz="2000" b="1" dirty="0">
              <a:latin typeface="Times New Roman" panose="02020603050405020304" pitchFamily="18" charset="0"/>
            </a:endParaRPr>
          </a:p>
          <a:p>
            <a:pPr>
              <a:spcBef>
                <a:spcPct val="0"/>
              </a:spcBef>
              <a:buClrTx/>
              <a:buFontTx/>
              <a:buNone/>
              <a:defRPr/>
            </a:pPr>
            <a:endParaRPr lang="en-US" altLang="zh-CN" sz="2000" b="1" dirty="0">
              <a:latin typeface="Times New Roman" panose="02020603050405020304" pitchFamily="18" charset="0"/>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信息权和检查权</a:t>
            </a:r>
            <a:r>
              <a:rPr lang="en-US" altLang="zh-CN" sz="1600" dirty="0">
                <a:latin typeface="宋体" panose="02010600030101010101" pitchFamily="2" charset="-122"/>
              </a:rPr>
              <a:t>/</a:t>
            </a:r>
            <a:r>
              <a:rPr lang="en-US" altLang="zh-CN" sz="1600" dirty="0">
                <a:latin typeface="+mn-lt"/>
              </a:rPr>
              <a:t>information right and inspection right</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董事会组成</a:t>
            </a:r>
            <a:r>
              <a:rPr lang="en-US" altLang="zh-CN" sz="1600" dirty="0">
                <a:latin typeface="宋体" panose="02010600030101010101" pitchFamily="2" charset="-122"/>
              </a:rPr>
              <a:t>/</a:t>
            </a:r>
            <a:r>
              <a:rPr lang="en-US" altLang="zh-CN" sz="1600" dirty="0">
                <a:latin typeface="+mn-lt"/>
              </a:rPr>
              <a:t>board representation</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优先认购权</a:t>
            </a:r>
            <a:r>
              <a:rPr lang="en-US" altLang="zh-CN" sz="1600" dirty="0">
                <a:latin typeface="宋体" panose="02010600030101010101" pitchFamily="2" charset="-122"/>
              </a:rPr>
              <a:t>/</a:t>
            </a:r>
            <a:r>
              <a:rPr lang="en-US" altLang="zh-CN" sz="1600" dirty="0">
                <a:latin typeface="+mn-lt"/>
              </a:rPr>
              <a:t>right of first offer or participation right</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优先购买权</a:t>
            </a:r>
            <a:r>
              <a:rPr lang="en-US" altLang="zh-CN" sz="1600" dirty="0">
                <a:latin typeface="宋体" panose="02010600030101010101" pitchFamily="2" charset="-122"/>
              </a:rPr>
              <a:t>/</a:t>
            </a:r>
            <a:r>
              <a:rPr lang="en-US" altLang="zh-CN" sz="1600" dirty="0">
                <a:latin typeface="+mn-lt"/>
              </a:rPr>
              <a:t>right of first refusal</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共同出售权</a:t>
            </a:r>
            <a:r>
              <a:rPr lang="en-US" altLang="zh-CN" sz="1600" dirty="0">
                <a:latin typeface="宋体" panose="02010600030101010101" pitchFamily="2" charset="-122"/>
              </a:rPr>
              <a:t>/</a:t>
            </a:r>
            <a:r>
              <a:rPr lang="en-US" altLang="zh-CN" sz="1600" dirty="0">
                <a:latin typeface="+mn-lt"/>
              </a:rPr>
              <a:t>co-sale right</a:t>
            </a:r>
          </a:p>
          <a:p>
            <a:pPr>
              <a:lnSpc>
                <a:spcPct val="150000"/>
              </a:lnSpc>
              <a:spcBef>
                <a:spcPct val="0"/>
              </a:spcBef>
              <a:buClrTx/>
              <a:buFont typeface="Wingdings" panose="05000000000000000000" pitchFamily="2" charset="2"/>
              <a:buChar char="Ø"/>
              <a:defRPr/>
            </a:pPr>
            <a:r>
              <a:rPr lang="zh-CN" altLang="en-US" sz="1600" dirty="0">
                <a:latin typeface="+mn-lt"/>
              </a:rPr>
              <a:t>反摊薄保护权</a:t>
            </a:r>
            <a:r>
              <a:rPr lang="en-US" altLang="zh-CN" sz="1600" dirty="0">
                <a:latin typeface="+mn-lt"/>
              </a:rPr>
              <a:t>/ anti-dilution right</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创始人股份转让限制</a:t>
            </a:r>
            <a:r>
              <a:rPr lang="en-US" altLang="zh-CN" sz="1600" dirty="0">
                <a:latin typeface="宋体" panose="02010600030101010101" pitchFamily="2" charset="-122"/>
              </a:rPr>
              <a:t>/</a:t>
            </a:r>
            <a:r>
              <a:rPr lang="en-US" altLang="zh-CN" sz="1600" dirty="0">
                <a:latin typeface="+mn-lt"/>
              </a:rPr>
              <a:t>transfer restriction</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拖带权</a:t>
            </a:r>
            <a:r>
              <a:rPr lang="en-US" altLang="zh-CN" sz="1600" dirty="0">
                <a:latin typeface="宋体" panose="02010600030101010101" pitchFamily="2" charset="-122"/>
              </a:rPr>
              <a:t>/</a:t>
            </a:r>
            <a:r>
              <a:rPr lang="en-US" altLang="zh-CN" sz="1600" dirty="0">
                <a:latin typeface="+mn-lt"/>
              </a:rPr>
              <a:t>drag-along right</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回购权</a:t>
            </a:r>
            <a:r>
              <a:rPr lang="en-US" altLang="zh-CN" sz="1600" dirty="0">
                <a:latin typeface="宋体" panose="02010600030101010101" pitchFamily="2" charset="-122"/>
              </a:rPr>
              <a:t>/</a:t>
            </a:r>
            <a:r>
              <a:rPr lang="en-US" altLang="zh-CN" sz="1600" dirty="0">
                <a:latin typeface="+mn-lt"/>
              </a:rPr>
              <a:t>redemption</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估值调整机制（对赌条款）</a:t>
            </a:r>
            <a:r>
              <a:rPr lang="en-US" altLang="zh-CN" sz="1600" dirty="0">
                <a:latin typeface="宋体" panose="02010600030101010101" pitchFamily="2" charset="-122"/>
              </a:rPr>
              <a:t>/</a:t>
            </a:r>
            <a:r>
              <a:rPr lang="en-US" altLang="zh-CN" sz="1600" dirty="0">
                <a:latin typeface="+mn-lt"/>
              </a:rPr>
              <a:t>valuation adjustment mechanism</a:t>
            </a: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清算优先权</a:t>
            </a:r>
            <a:r>
              <a:rPr lang="en-US" altLang="zh-CN" sz="1600" dirty="0">
                <a:latin typeface="宋体" panose="02010600030101010101" pitchFamily="2" charset="-122"/>
              </a:rPr>
              <a:t>/</a:t>
            </a:r>
            <a:r>
              <a:rPr lang="en-US" altLang="zh-CN" sz="1600" dirty="0">
                <a:latin typeface="+mn-lt"/>
              </a:rPr>
              <a:t>liquidation preference</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保护性条款</a:t>
            </a:r>
            <a:r>
              <a:rPr lang="en-US" altLang="zh-CN" sz="1600" dirty="0">
                <a:latin typeface="宋体" panose="02010600030101010101" pitchFamily="2" charset="-122"/>
              </a:rPr>
              <a:t>/</a:t>
            </a:r>
            <a:r>
              <a:rPr lang="en-US" altLang="zh-CN" sz="1600" dirty="0">
                <a:latin typeface="+mn-lt"/>
              </a:rPr>
              <a:t>protective provisions</a:t>
            </a: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a:extLst>
              <a:ext uri="{FF2B5EF4-FFF2-40B4-BE49-F238E27FC236}">
                <a16:creationId xmlns:a16="http://schemas.microsoft.com/office/drawing/2014/main" id="{4044C175-8EA8-4F56-AB2C-218C4156BF80}"/>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信息权和检查权</a:t>
            </a:r>
          </a:p>
        </p:txBody>
      </p:sp>
      <p:sp>
        <p:nvSpPr>
          <p:cNvPr id="16387" name="矩形 3">
            <a:extLst>
              <a:ext uri="{FF2B5EF4-FFF2-40B4-BE49-F238E27FC236}">
                <a16:creationId xmlns:a16="http://schemas.microsoft.com/office/drawing/2014/main" id="{4184FDCE-DCDC-4319-95DF-342D338E9953}"/>
              </a:ext>
            </a:extLst>
          </p:cNvPr>
          <p:cNvSpPr>
            <a:spLocks noChangeArrowheads="1"/>
          </p:cNvSpPr>
          <p:nvPr/>
        </p:nvSpPr>
        <p:spPr bwMode="auto">
          <a:xfrm>
            <a:off x="395288" y="1052513"/>
            <a:ext cx="83534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在投资人持有公司股权的前提下，公司应该向投资人提供下列文件：</a:t>
            </a:r>
          </a:p>
          <a:p>
            <a:pPr marL="0" indent="0">
              <a:lnSpc>
                <a:spcPct val="150000"/>
              </a:lnSpc>
              <a:spcBef>
                <a:spcPct val="0"/>
              </a:spcBef>
              <a:buClrTx/>
              <a:buFontTx/>
              <a:buNone/>
              <a:defRPr/>
            </a:pPr>
            <a:r>
              <a:rPr lang="en-US" altLang="zh-CN" sz="1600" dirty="0">
                <a:latin typeface="宋体" panose="02010600030101010101" pitchFamily="2" charset="-122"/>
              </a:rPr>
              <a:t>(1)</a:t>
            </a:r>
            <a:r>
              <a:rPr lang="zh-CN" altLang="en-US" sz="1600" dirty="0">
                <a:latin typeface="宋体" panose="02010600030101010101" pitchFamily="2" charset="-122"/>
              </a:rPr>
              <a:t>在每一会计年度结束后的九十（</a:t>
            </a:r>
            <a:r>
              <a:rPr lang="en-US" altLang="zh-CN" sz="1600" dirty="0">
                <a:latin typeface="宋体" panose="02010600030101010101" pitchFamily="2" charset="-122"/>
              </a:rPr>
              <a:t>90</a:t>
            </a:r>
            <a:r>
              <a:rPr lang="zh-CN" altLang="en-US" sz="1600" dirty="0">
                <a:latin typeface="宋体" panose="02010600030101010101" pitchFamily="2" charset="-122"/>
              </a:rPr>
              <a:t>）天内，提供经投资人认可的会计师事务所审计的年度合并财务报表；</a:t>
            </a:r>
            <a:r>
              <a:rPr lang="en-US" altLang="zh-CN" sz="1600" dirty="0">
                <a:latin typeface="宋体" panose="02010600030101010101" pitchFamily="2" charset="-122"/>
              </a:rPr>
              <a:t>(2)</a:t>
            </a:r>
            <a:r>
              <a:rPr lang="zh-CN" altLang="en-US" sz="1600" dirty="0">
                <a:latin typeface="宋体" panose="02010600030101010101" pitchFamily="2" charset="-122"/>
              </a:rPr>
              <a:t>在每月结束后的二十一（</a:t>
            </a:r>
            <a:r>
              <a:rPr lang="en-US" altLang="zh-CN" sz="1600" dirty="0">
                <a:latin typeface="宋体" panose="02010600030101010101" pitchFamily="2" charset="-122"/>
              </a:rPr>
              <a:t>21</a:t>
            </a:r>
            <a:r>
              <a:rPr lang="zh-CN" altLang="en-US" sz="1600" dirty="0">
                <a:latin typeface="宋体" panose="02010600030101010101" pitchFamily="2" charset="-122"/>
              </a:rPr>
              <a:t>）天内，提供未经审计的月度合并财务报表；</a:t>
            </a:r>
            <a:r>
              <a:rPr lang="en-US" altLang="zh-CN" sz="1600" dirty="0">
                <a:latin typeface="宋体" panose="02010600030101010101" pitchFamily="2" charset="-122"/>
              </a:rPr>
              <a:t>(3)</a:t>
            </a:r>
            <a:r>
              <a:rPr lang="zh-CN" altLang="en-US" sz="1600" dirty="0">
                <a:latin typeface="宋体" panose="02010600030101010101" pitchFamily="2" charset="-122"/>
              </a:rPr>
              <a:t>在每一会计年度开始三十（</a:t>
            </a:r>
            <a:r>
              <a:rPr lang="en-US" altLang="zh-CN" sz="1600" dirty="0">
                <a:latin typeface="宋体" panose="02010600030101010101" pitchFamily="2" charset="-122"/>
              </a:rPr>
              <a:t>30</a:t>
            </a:r>
            <a:r>
              <a:rPr lang="zh-CN" altLang="en-US" sz="1600" dirty="0">
                <a:latin typeface="宋体" panose="02010600030101010101" pitchFamily="2" charset="-122"/>
              </a:rPr>
              <a:t>）天之前，提供经董事会批准的该新会计年度的年度预算及年度经营计划；</a:t>
            </a:r>
            <a:r>
              <a:rPr lang="en-US" altLang="zh-CN" sz="1600" dirty="0">
                <a:latin typeface="宋体" panose="02010600030101010101" pitchFamily="2" charset="-122"/>
              </a:rPr>
              <a:t>(4)</a:t>
            </a:r>
            <a:r>
              <a:rPr lang="zh-CN" altLang="en-US" sz="1600" dirty="0">
                <a:latin typeface="宋体" panose="02010600030101010101" pitchFamily="2" charset="-122"/>
              </a:rPr>
              <a:t>公司向其他股东提交的所有文件和其他资料；</a:t>
            </a:r>
            <a:r>
              <a:rPr lang="en-US" altLang="zh-CN" sz="1600" dirty="0">
                <a:latin typeface="宋体" panose="02010600030101010101" pitchFamily="2" charset="-122"/>
              </a:rPr>
              <a:t>(5)</a:t>
            </a:r>
            <a:r>
              <a:rPr lang="zh-CN" altLang="en-US" sz="1600" dirty="0">
                <a:latin typeface="宋体" panose="02010600030101010101" pitchFamily="2" charset="-122"/>
              </a:rPr>
              <a:t>投资人合理要求的其他文件。</a:t>
            </a:r>
          </a:p>
          <a:p>
            <a:pPr marL="0" indent="0">
              <a:lnSpc>
                <a:spcPct val="150000"/>
              </a:lnSpc>
              <a:spcBef>
                <a:spcPct val="0"/>
              </a:spcBef>
              <a:buClrTx/>
              <a:buFontTx/>
              <a:buNone/>
              <a:defRPr/>
            </a:pPr>
            <a:r>
              <a:rPr lang="zh-CN" altLang="en-US" sz="1600" dirty="0">
                <a:latin typeface="宋体" panose="02010600030101010101" pitchFamily="2" charset="-122"/>
              </a:rPr>
              <a:t>自本协议生效之日起，投资人有权：（</a:t>
            </a:r>
            <a:r>
              <a:rPr lang="en-US" altLang="zh-CN" sz="1600" dirty="0">
                <a:latin typeface="宋体" panose="02010600030101010101" pitchFamily="2" charset="-122"/>
              </a:rPr>
              <a:t>1</a:t>
            </a:r>
            <a:r>
              <a:rPr lang="zh-CN" altLang="en-US" sz="1600" dirty="0">
                <a:latin typeface="宋体" panose="02010600030101010101" pitchFamily="2" charset="-122"/>
              </a:rPr>
              <a:t>）在正常工作时间，对公司以及其子公司的资产、财务账簿和其它经营记录进行查看核对，（</a:t>
            </a:r>
            <a:r>
              <a:rPr lang="en-US" altLang="zh-CN" sz="1600" dirty="0">
                <a:latin typeface="宋体" panose="02010600030101010101" pitchFamily="2" charset="-122"/>
              </a:rPr>
              <a:t>2</a:t>
            </a:r>
            <a:r>
              <a:rPr lang="zh-CN" altLang="en-US" sz="1600" dirty="0">
                <a:latin typeface="宋体" panose="02010600030101010101" pitchFamily="2" charset="-122"/>
              </a:rPr>
              <a:t>）就公司经营方面事宜与公司董事、监事、高级管理人员或公司聘请的专业服务机构沟通，或访问其顾问、雇员、独立会计师及律师。</a:t>
            </a:r>
          </a:p>
          <a:p>
            <a:pPr>
              <a:lnSpc>
                <a:spcPct val="150000"/>
              </a:lnSpc>
              <a:spcBef>
                <a:spcPct val="0"/>
              </a:spcBef>
              <a:buClrTx/>
              <a:buFont typeface="Wingdings" panose="05000000000000000000" pitchFamily="2" charset="2"/>
              <a:buChar char="Ø"/>
              <a:defRPr/>
            </a:pPr>
            <a:endParaRPr lang="en-US" altLang="zh-CN" sz="1600" dirty="0">
              <a:latin typeface="宋体" panose="02010600030101010101" pitchFamily="2" charset="-122"/>
            </a:endParaRPr>
          </a:p>
          <a:p>
            <a:pPr>
              <a:spcBef>
                <a:spcPct val="0"/>
              </a:spcBef>
              <a:buClrTx/>
              <a:buFontTx/>
              <a:buNone/>
              <a:defRPr/>
            </a:pP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a:extLst>
              <a:ext uri="{FF2B5EF4-FFF2-40B4-BE49-F238E27FC236}">
                <a16:creationId xmlns:a16="http://schemas.microsoft.com/office/drawing/2014/main" id="{61D69C96-302E-4EF4-9D5A-6F98783633FD}"/>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董事会的组成</a:t>
            </a:r>
          </a:p>
        </p:txBody>
      </p:sp>
      <p:sp>
        <p:nvSpPr>
          <p:cNvPr id="16387" name="矩形 3">
            <a:extLst>
              <a:ext uri="{FF2B5EF4-FFF2-40B4-BE49-F238E27FC236}">
                <a16:creationId xmlns:a16="http://schemas.microsoft.com/office/drawing/2014/main" id="{369F96DA-8576-4573-BF1B-F4E24EC982CD}"/>
              </a:ext>
            </a:extLst>
          </p:cNvPr>
          <p:cNvSpPr>
            <a:spLocks noChangeArrowheads="1"/>
          </p:cNvSpPr>
          <p:nvPr/>
        </p:nvSpPr>
        <p:spPr bwMode="auto">
          <a:xfrm>
            <a:off x="395288" y="1052513"/>
            <a:ext cx="83534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defRPr/>
            </a:pPr>
            <a:endParaRPr lang="zh-CN" altLang="en-US" sz="1800" dirty="0">
              <a:latin typeface="Times New Roman" panose="02020603050405020304" pitchFamily="18" charset="0"/>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公司董事会由</a:t>
            </a:r>
            <a:r>
              <a:rPr lang="en-US" altLang="zh-CN" sz="1600" dirty="0">
                <a:latin typeface="+mn-lt"/>
              </a:rPr>
              <a:t>X</a:t>
            </a:r>
            <a:r>
              <a:rPr lang="zh-CN" altLang="en-US" sz="1600" dirty="0">
                <a:latin typeface="宋体" panose="02010600030101010101" pitchFamily="2" charset="-122"/>
              </a:rPr>
              <a:t>名董事组成，董事均由股东委派产生，其中创始股东有权委派</a:t>
            </a:r>
            <a:r>
              <a:rPr lang="en-US" altLang="zh-CN" sz="1600" dirty="0"/>
              <a:t>X</a:t>
            </a:r>
            <a:r>
              <a:rPr lang="zh-CN" altLang="en-US" sz="1600" dirty="0">
                <a:latin typeface="宋体" panose="02010600030101010101" pitchFamily="2" charset="-122"/>
              </a:rPr>
              <a:t>名董事，投资人有权委派</a:t>
            </a:r>
            <a:r>
              <a:rPr lang="en-US" altLang="zh-CN" sz="1600" dirty="0"/>
              <a:t>X</a:t>
            </a:r>
            <a:r>
              <a:rPr lang="zh-CN" altLang="en-US" sz="1600" dirty="0">
                <a:latin typeface="宋体" panose="02010600030101010101" pitchFamily="2" charset="-122"/>
              </a:rPr>
              <a:t>名董事（“投资人董事”）。董事会设董事长一名，由董事会选举产生。董事、董事长任期为三（</a:t>
            </a:r>
            <a:r>
              <a:rPr lang="en-US" altLang="zh-CN" sz="1600" dirty="0">
                <a:latin typeface="宋体" panose="02010600030101010101" pitchFamily="2" charset="-122"/>
              </a:rPr>
              <a:t>3</a:t>
            </a:r>
            <a:r>
              <a:rPr lang="zh-CN" altLang="en-US" sz="1600" dirty="0">
                <a:latin typeface="宋体" panose="02010600030101010101" pitchFamily="2" charset="-122"/>
              </a:rPr>
              <a:t>）年，但经原委派方再次委派，可以连任。若董事会出现空缺，原委派方应立即将缺任董事的职位补足。任何一方均可随时替换其委派的任何董事，并委派任何其他人代替被撤换的董事出任剩余任期董事。</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投资人通常作为“财务投资人”而通常不参与公司的日常运营，因此，其主要通过委派的董事来实现对公司的投后管理，并且董事委派通常需要与 “保护性条款”相结合，才能较好地起到对投资人的保护作用。</a:t>
            </a:r>
          </a:p>
          <a:p>
            <a:pPr>
              <a:lnSpc>
                <a:spcPct val="150000"/>
              </a:lnSpc>
              <a:spcBef>
                <a:spcPct val="0"/>
              </a:spcBef>
              <a:buClrTx/>
              <a:buFont typeface="Wingdings" panose="05000000000000000000" pitchFamily="2" charset="2"/>
              <a:buChar char="Ø"/>
              <a:defRPr/>
            </a:pPr>
            <a:endParaRPr lang="en-US" altLang="zh-CN" sz="1600" dirty="0">
              <a:latin typeface="宋体" panose="02010600030101010101" pitchFamily="2" charset="-122"/>
            </a:endParaRPr>
          </a:p>
          <a:p>
            <a:pPr>
              <a:spcBef>
                <a:spcPct val="0"/>
              </a:spcBef>
              <a:buClrTx/>
              <a:buFontTx/>
              <a:buNone/>
              <a:defRPr/>
            </a:pP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 calcmode="lin" valueType="num">
                                      <p:cBhvr additive="base">
                                        <p:cTn id="17"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a:extLst>
              <a:ext uri="{FF2B5EF4-FFF2-40B4-BE49-F238E27FC236}">
                <a16:creationId xmlns:a16="http://schemas.microsoft.com/office/drawing/2014/main" id="{31568778-E422-47F0-866D-7EAD9E33AFDB}"/>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优先认购权</a:t>
            </a:r>
          </a:p>
        </p:txBody>
      </p:sp>
      <p:sp>
        <p:nvSpPr>
          <p:cNvPr id="16387" name="矩形 3">
            <a:extLst>
              <a:ext uri="{FF2B5EF4-FFF2-40B4-BE49-F238E27FC236}">
                <a16:creationId xmlns:a16="http://schemas.microsoft.com/office/drawing/2014/main" id="{A9B3B2D0-EB0B-4069-A82C-C09F71AF800D}"/>
              </a:ext>
            </a:extLst>
          </p:cNvPr>
          <p:cNvSpPr>
            <a:spLocks noChangeArrowheads="1"/>
          </p:cNvSpPr>
          <p:nvPr/>
        </p:nvSpPr>
        <p:spPr bwMode="auto">
          <a:xfrm>
            <a:off x="395288" y="1052513"/>
            <a:ext cx="83534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1600" b="1" dirty="0">
                <a:latin typeface="宋体" panose="02010600030101010101" pitchFamily="2" charset="-122"/>
              </a:rPr>
              <a:t>条款表述：</a:t>
            </a:r>
            <a:endParaRPr lang="en-US" altLang="zh-CN" sz="16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公司拟增加注册资本时，应首先向各股东发出书面通知（“增资通知”），增资通知应包含拟新增注册资本的金额、认购新增注册资本的价格、有意认购新增注册资本的第三方的身份及其他与新增注册资本相关的内容。各股东（“优先认购方”）在收到公司发出的增资通知后有权按照其在公司所占的股权比例认购公司拟新增的注册资本（“优先认购权”）。</a:t>
            </a:r>
          </a:p>
          <a:p>
            <a:pPr marL="0" indent="0">
              <a:lnSpc>
                <a:spcPct val="150000"/>
              </a:lnSpc>
              <a:spcBef>
                <a:spcPct val="0"/>
              </a:spcBef>
              <a:buClrTx/>
              <a:buFontTx/>
              <a:buNone/>
              <a:defRPr/>
            </a:pPr>
            <a:r>
              <a:rPr lang="zh-CN" altLang="en-US" sz="1600" dirty="0">
                <a:latin typeface="宋体" panose="02010600030101010101" pitchFamily="2" charset="-122"/>
              </a:rPr>
              <a:t>若任一优先认购方未行使或未完全行使其优先认购权，则已行使优先认购权的优先认购方有权利但无义务继续认购剩余新增资注册资本，最多可至所有的新增注册资本被优先认购方全部认购。</a:t>
            </a:r>
          </a:p>
          <a:p>
            <a:pPr marL="0" indent="0">
              <a:lnSpc>
                <a:spcPct val="150000"/>
              </a:lnSpc>
              <a:spcBef>
                <a:spcPct val="0"/>
              </a:spcBef>
              <a:buClrTx/>
              <a:buFontTx/>
              <a:buNone/>
              <a:defRPr/>
            </a:pPr>
            <a:r>
              <a:rPr lang="zh-CN" altLang="en-US" sz="1600" dirty="0">
                <a:latin typeface="宋体" panose="02010600030101010101" pitchFamily="2" charset="-122"/>
              </a:rPr>
              <a:t>    </a:t>
            </a: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7C02A183-14FD-4E7F-8833-2F1E829DC2D0}"/>
              </a:ext>
            </a:extLst>
          </p:cNvPr>
          <p:cNvSpPr>
            <a:spLocks noChangeArrowheads="1"/>
          </p:cNvSpPr>
          <p:nvPr/>
        </p:nvSpPr>
        <p:spPr bwMode="auto">
          <a:xfrm>
            <a:off x="395288" y="1052513"/>
            <a:ext cx="83534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防止投资人持有的股权被不合理地摊薄。因此通常都会在</a:t>
            </a:r>
            <a:r>
              <a:rPr lang="en-US" altLang="zh-CN" sz="1600" dirty="0">
                <a:latin typeface="宋体" panose="02010600030101010101" pitchFamily="2" charset="-122"/>
              </a:rPr>
              <a:t>《</a:t>
            </a:r>
            <a:r>
              <a:rPr lang="zh-CN" altLang="en-US" sz="1600" dirty="0">
                <a:latin typeface="宋体" panose="02010600030101010101" pitchFamily="2" charset="-122"/>
              </a:rPr>
              <a:t>股东协议</a:t>
            </a:r>
            <a:r>
              <a:rPr lang="en-US" altLang="zh-CN" sz="1600" dirty="0">
                <a:latin typeface="宋体" panose="02010600030101010101" pitchFamily="2" charset="-122"/>
              </a:rPr>
              <a:t>》</a:t>
            </a:r>
            <a:r>
              <a:rPr lang="zh-CN" altLang="en-US" sz="1600" dirty="0">
                <a:latin typeface="宋体" panose="02010600030101010101" pitchFamily="2" charset="-122"/>
              </a:rPr>
              <a:t>中设计反摊薄机制，对投资人持有的股权进行保护：</a:t>
            </a:r>
            <a:endParaRPr lang="en-US" altLang="zh-CN" sz="1600"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一是在公司的保护性条款（重大事项否决权）中设计投资人的否决权，即若涉及公司股本变动的事项，需要投资人的同意。</a:t>
            </a:r>
            <a:endParaRPr lang="en-US" altLang="zh-CN" sz="1600"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二是优先认购权，即公司增发新股时，投资人可以按比例优先认购，并且对于其他股东放弃认购的部分投资人也可以按比例有限认购。</a:t>
            </a:r>
            <a:endParaRPr lang="en-US" altLang="zh-CN" sz="1600"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a:t>
            </a:r>
            <a:endParaRPr lang="en-US" altLang="zh-CN" sz="1800" dirty="0">
              <a:latin typeface="Times New Roman" panose="02020603050405020304" pitchFamily="18" charset="0"/>
            </a:endParaRPr>
          </a:p>
        </p:txBody>
      </p:sp>
      <p:sp>
        <p:nvSpPr>
          <p:cNvPr id="25603" name="矩形 1">
            <a:extLst>
              <a:ext uri="{FF2B5EF4-FFF2-40B4-BE49-F238E27FC236}">
                <a16:creationId xmlns:a16="http://schemas.microsoft.com/office/drawing/2014/main" id="{C2338F84-7EC5-485C-8AE5-065DDCB9AB25}"/>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优先认购权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0E62B7D-D7FC-4F8C-BBBC-03C735DBCBF3}"/>
              </a:ext>
            </a:extLst>
          </p:cNvPr>
          <p:cNvSpPr>
            <a:spLocks noChangeArrowheads="1"/>
          </p:cNvSpPr>
          <p:nvPr/>
        </p:nvSpPr>
        <p:spPr bwMode="auto">
          <a:xfrm>
            <a:off x="395288" y="1052513"/>
            <a:ext cx="83534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endParaRPr lang="en-US" altLang="zh-CN" sz="2000" b="1" dirty="0">
              <a:latin typeface="宋体" panose="02010600030101010101" pitchFamily="2" charset="-122"/>
            </a:endParaRPr>
          </a:p>
          <a:p>
            <a:pPr marL="0" indent="0">
              <a:lnSpc>
                <a:spcPct val="150000"/>
              </a:lnSpc>
              <a:spcBef>
                <a:spcPct val="0"/>
              </a:spcBef>
              <a:buClrTx/>
              <a:buFontTx/>
              <a:buNone/>
              <a:defRPr/>
            </a:pPr>
            <a:r>
              <a:rPr lang="en-US" altLang="zh-CN" sz="2000" b="1" dirty="0">
                <a:latin typeface="+mn-lt"/>
              </a:rPr>
              <a:t>      A.  </a:t>
            </a:r>
            <a:r>
              <a:rPr lang="zh-CN" altLang="en-US" sz="2000" b="1" dirty="0">
                <a:latin typeface="宋体" panose="02010600030101010101" pitchFamily="2" charset="-122"/>
              </a:rPr>
              <a:t>全棘轮条款</a:t>
            </a:r>
            <a:endParaRPr lang="en-US" altLang="zh-CN" sz="2000" b="1"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a:t>
            </a:r>
            <a:r>
              <a:rPr lang="zh-CN" altLang="en-US" sz="1600" dirty="0">
                <a:latin typeface="宋体" panose="02010600030101010101" pitchFamily="2" charset="-122"/>
              </a:rPr>
              <a:t>在公司首次公开发行前，若公司增加注册资本或发行可转换债券（公司股权激励计划、经投资人批准的与公司资产整合或并购相关的增资除外），且新增股东购买公司同等单位股权的价格低于投资人在本次增资中认购公司单位股权的对价的，投资人有权要求公司按照新增股东购买公司单位股权的价格重新确定投资人因</a:t>
            </a:r>
            <a:r>
              <a:rPr lang="en-US" altLang="zh-CN" sz="1600" dirty="0">
                <a:latin typeface="宋体" panose="02010600030101010101" pitchFamily="2" charset="-122"/>
              </a:rPr>
              <a:t>《</a:t>
            </a:r>
            <a:r>
              <a:rPr lang="zh-CN" altLang="en-US" sz="1600" dirty="0">
                <a:latin typeface="宋体" panose="02010600030101010101" pitchFamily="2" charset="-122"/>
              </a:rPr>
              <a:t>增资协议</a:t>
            </a:r>
            <a:r>
              <a:rPr lang="en-US" altLang="zh-CN" sz="1600" dirty="0">
                <a:latin typeface="宋体" panose="02010600030101010101" pitchFamily="2" charset="-122"/>
              </a:rPr>
              <a:t>》</a:t>
            </a:r>
            <a:r>
              <a:rPr lang="zh-CN" altLang="en-US" sz="1600" dirty="0">
                <a:latin typeface="宋体" panose="02010600030101010101" pitchFamily="2" charset="-122"/>
              </a:rPr>
              <a:t>项下的增资而应当获得的公司股权的比例（“调整后的股权比例”）。现有股东应促使公司以无偿或象征性价格向投资人增发股份或以转让其持有的公司股权的方式使投资人持有的公司股权达到上述调整后的股权比例。</a:t>
            </a:r>
            <a:endParaRPr lang="en-US" altLang="zh-CN" sz="1600"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    </a:t>
            </a:r>
            <a:endParaRPr lang="en-US" altLang="zh-CN" sz="1800" dirty="0">
              <a:latin typeface="Times New Roman" panose="02020603050405020304" pitchFamily="18" charset="0"/>
            </a:endParaRPr>
          </a:p>
          <a:p>
            <a:pPr marL="0" indent="0">
              <a:lnSpc>
                <a:spcPct val="150000"/>
              </a:lnSpc>
              <a:spcBef>
                <a:spcPct val="0"/>
              </a:spcBef>
              <a:buClrTx/>
              <a:buFontTx/>
              <a:buNone/>
              <a:defRPr/>
            </a:pPr>
            <a:endParaRPr lang="en-US" altLang="zh-CN" sz="1600" dirty="0">
              <a:latin typeface="宋体" panose="02010600030101010101" pitchFamily="2" charset="-122"/>
            </a:endParaRPr>
          </a:p>
        </p:txBody>
      </p:sp>
      <p:sp>
        <p:nvSpPr>
          <p:cNvPr id="26627" name="矩形 1">
            <a:extLst>
              <a:ext uri="{FF2B5EF4-FFF2-40B4-BE49-F238E27FC236}">
                <a16:creationId xmlns:a16="http://schemas.microsoft.com/office/drawing/2014/main" id="{711BA552-82A6-4C78-86B1-C6F28E360F07}"/>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反稀释保护权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3622C3BF-4055-423D-B260-E99F3B08F7C6}"/>
              </a:ext>
            </a:extLst>
          </p:cNvPr>
          <p:cNvSpPr>
            <a:spLocks noChangeArrowheads="1"/>
          </p:cNvSpPr>
          <p:nvPr/>
        </p:nvSpPr>
        <p:spPr bwMode="auto">
          <a:xfrm>
            <a:off x="395288" y="1052513"/>
            <a:ext cx="8353425"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marL="0" indent="0">
              <a:lnSpc>
                <a:spcPct val="150000"/>
              </a:lnSpc>
              <a:spcBef>
                <a:spcPct val="0"/>
              </a:spcBef>
              <a:buClrTx/>
              <a:buFontTx/>
              <a:buNone/>
              <a:defRPr/>
            </a:pPr>
            <a:r>
              <a:rPr lang="en-US" altLang="zh-CN" sz="2000" b="1" dirty="0">
                <a:latin typeface="+mn-lt"/>
              </a:rPr>
              <a:t>      B.  </a:t>
            </a:r>
            <a:r>
              <a:rPr lang="zh-CN" altLang="en-US" sz="2000" b="1" dirty="0">
                <a:latin typeface="宋体" panose="02010600030101010101" pitchFamily="2" charset="-122"/>
              </a:rPr>
              <a:t>加权平均条款</a:t>
            </a:r>
            <a:endParaRPr lang="en-US" altLang="zh-CN" sz="2000" b="1"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a:t>
            </a:r>
            <a:r>
              <a:rPr lang="zh-CN" altLang="en-US" sz="1600" dirty="0">
                <a:latin typeface="宋体" panose="02010600030101010101" pitchFamily="2" charset="-122"/>
              </a:rPr>
              <a:t>在公司首次公开发行前，若公司增加注册资本或发行可转换债券，且新增股东购买公司每一元注册资本的价格低于任一投资人在</a:t>
            </a:r>
            <a:r>
              <a:rPr lang="en-US" altLang="zh-CN" sz="1600" dirty="0">
                <a:latin typeface="宋体" panose="02010600030101010101" pitchFamily="2" charset="-122"/>
              </a:rPr>
              <a:t>A</a:t>
            </a:r>
            <a:r>
              <a:rPr lang="zh-CN" altLang="en-US" sz="1600" dirty="0">
                <a:latin typeface="宋体" panose="02010600030101010101" pitchFamily="2" charset="-122"/>
              </a:rPr>
              <a:t>轮投资中认购公司每一元注册资本的价格的（“未来低价融资”），投资人有权要求公司按照广义加权平均法调整其在</a:t>
            </a:r>
            <a:r>
              <a:rPr lang="en-US" altLang="zh-CN" sz="1600" dirty="0">
                <a:latin typeface="宋体" panose="02010600030101010101" pitchFamily="2" charset="-122"/>
              </a:rPr>
              <a:t>A</a:t>
            </a:r>
            <a:r>
              <a:rPr lang="zh-CN" altLang="en-US" sz="1600" dirty="0">
                <a:latin typeface="宋体" panose="02010600030101010101" pitchFamily="2" charset="-122"/>
              </a:rPr>
              <a:t>轮投资中购买公司每一元注册资本的价格，并重新确定投资人应当获得的公司股权的比例（“调整后的股权比例”）。调整后投资人认购公司每一元注册资本的价格应按以下公式计算：</a:t>
            </a:r>
          </a:p>
          <a:p>
            <a:pPr marL="0" indent="0">
              <a:lnSpc>
                <a:spcPct val="150000"/>
              </a:lnSpc>
              <a:spcBef>
                <a:spcPct val="0"/>
              </a:spcBef>
              <a:buClrTx/>
              <a:buFontTx/>
              <a:buNone/>
              <a:defRPr/>
            </a:pPr>
            <a:r>
              <a:rPr lang="en-US" altLang="zh-CN" sz="1600" dirty="0">
                <a:latin typeface="宋体" panose="02010600030101010101" pitchFamily="2" charset="-122"/>
              </a:rPr>
              <a:t>        CP2 = CP1 * (A + B) / (A + C)</a:t>
            </a:r>
          </a:p>
          <a:p>
            <a:pPr marL="0" indent="0">
              <a:lnSpc>
                <a:spcPct val="150000"/>
              </a:lnSpc>
              <a:spcBef>
                <a:spcPct val="0"/>
              </a:spcBef>
              <a:buClrTx/>
              <a:buFontTx/>
              <a:buNone/>
              <a:defRPr/>
            </a:pPr>
            <a:r>
              <a:rPr lang="zh-CN" altLang="en-US" sz="1600" dirty="0">
                <a:latin typeface="宋体" panose="02010600030101010101" pitchFamily="2" charset="-122"/>
              </a:rPr>
              <a:t>    其中，</a:t>
            </a:r>
            <a:r>
              <a:rPr lang="en-US" altLang="zh-CN" sz="1600" dirty="0">
                <a:latin typeface="宋体" panose="02010600030101010101" pitchFamily="2" charset="-122"/>
              </a:rPr>
              <a:t>CP2</a:t>
            </a:r>
            <a:r>
              <a:rPr lang="zh-CN" altLang="en-US" sz="1600" dirty="0">
                <a:latin typeface="宋体" panose="02010600030101010101" pitchFamily="2" charset="-122"/>
              </a:rPr>
              <a:t>为调整后投资人认购公司每一元注册资本的价格</a:t>
            </a:r>
          </a:p>
          <a:p>
            <a:pPr marL="0" indent="0">
              <a:lnSpc>
                <a:spcPct val="150000"/>
              </a:lnSpc>
              <a:spcBef>
                <a:spcPct val="0"/>
              </a:spcBef>
              <a:buClrTx/>
              <a:buFontTx/>
              <a:buNone/>
              <a:defRPr/>
            </a:pPr>
            <a:r>
              <a:rPr lang="en-US" altLang="zh-CN" sz="1600" dirty="0">
                <a:latin typeface="宋体" panose="02010600030101010101" pitchFamily="2" charset="-122"/>
              </a:rPr>
              <a:t>    CP1</a:t>
            </a:r>
            <a:r>
              <a:rPr lang="zh-CN" altLang="en-US" sz="1600" dirty="0">
                <a:latin typeface="宋体" panose="02010600030101010101" pitchFamily="2" charset="-122"/>
              </a:rPr>
              <a:t>为调整前投资人认购公司每一元注册资本的价格</a:t>
            </a:r>
          </a:p>
          <a:p>
            <a:pPr marL="0" indent="0">
              <a:lnSpc>
                <a:spcPct val="150000"/>
              </a:lnSpc>
              <a:spcBef>
                <a:spcPct val="0"/>
              </a:spcBef>
              <a:buClrTx/>
              <a:buFontTx/>
              <a:buNone/>
              <a:defRPr/>
            </a:pPr>
            <a:r>
              <a:rPr lang="en-US" altLang="zh-CN" sz="1600" dirty="0">
                <a:latin typeface="宋体" panose="02010600030101010101" pitchFamily="2" charset="-122"/>
              </a:rPr>
              <a:t>    A</a:t>
            </a:r>
            <a:r>
              <a:rPr lang="zh-CN" altLang="en-US" sz="1600" dirty="0">
                <a:latin typeface="宋体" panose="02010600030101010101" pitchFamily="2" charset="-122"/>
              </a:rPr>
              <a:t>为未来低价融资前公司的注册资本（包括公司已发行但尚未行权的可转换为公司注册资本的期权、权证及其他可转换债券）</a:t>
            </a:r>
          </a:p>
          <a:p>
            <a:pPr marL="0" indent="0">
              <a:lnSpc>
                <a:spcPct val="150000"/>
              </a:lnSpc>
              <a:spcBef>
                <a:spcPct val="0"/>
              </a:spcBef>
              <a:buClrTx/>
              <a:buFontTx/>
              <a:buNone/>
              <a:defRPr/>
            </a:pPr>
            <a:r>
              <a:rPr lang="en-US" altLang="zh-CN" sz="1600" dirty="0">
                <a:latin typeface="宋体" panose="02010600030101010101" pitchFamily="2" charset="-122"/>
              </a:rPr>
              <a:t>    B</a:t>
            </a:r>
            <a:r>
              <a:rPr lang="zh-CN" altLang="en-US" sz="1600" dirty="0">
                <a:latin typeface="宋体" panose="02010600030101010101" pitchFamily="2" charset="-122"/>
              </a:rPr>
              <a:t>为未来低价融资的融资额除以</a:t>
            </a:r>
            <a:r>
              <a:rPr lang="en-US" altLang="zh-CN" sz="1600" dirty="0">
                <a:latin typeface="宋体" panose="02010600030101010101" pitchFamily="2" charset="-122"/>
              </a:rPr>
              <a:t>CP1</a:t>
            </a:r>
            <a:r>
              <a:rPr lang="zh-CN" altLang="en-US" sz="1600" dirty="0">
                <a:latin typeface="宋体" panose="02010600030101010101" pitchFamily="2" charset="-122"/>
              </a:rPr>
              <a:t>所得的注册资本</a:t>
            </a:r>
          </a:p>
          <a:p>
            <a:pPr marL="0" indent="0">
              <a:lnSpc>
                <a:spcPct val="150000"/>
              </a:lnSpc>
              <a:spcBef>
                <a:spcPct val="0"/>
              </a:spcBef>
              <a:buClrTx/>
              <a:buFontTx/>
              <a:buNone/>
              <a:defRPr/>
            </a:pPr>
            <a:r>
              <a:rPr lang="en-US" altLang="zh-CN" sz="1600" dirty="0">
                <a:latin typeface="宋体" panose="02010600030101010101" pitchFamily="2" charset="-122"/>
              </a:rPr>
              <a:t>    C</a:t>
            </a:r>
            <a:r>
              <a:rPr lang="zh-CN" altLang="en-US" sz="1600" dirty="0">
                <a:latin typeface="宋体" panose="02010600030101010101" pitchFamily="2" charset="-122"/>
              </a:rPr>
              <a:t>为未来低价融资中实际发行的注册资本   </a:t>
            </a:r>
            <a:endParaRPr lang="en-US" altLang="zh-CN" sz="1800" dirty="0">
              <a:latin typeface="Times New Roman" panose="02020603050405020304" pitchFamily="18" charset="0"/>
            </a:endParaRPr>
          </a:p>
        </p:txBody>
      </p:sp>
      <p:sp>
        <p:nvSpPr>
          <p:cNvPr id="27651" name="矩形 1">
            <a:extLst>
              <a:ext uri="{FF2B5EF4-FFF2-40B4-BE49-F238E27FC236}">
                <a16:creationId xmlns:a16="http://schemas.microsoft.com/office/drawing/2014/main" id="{CC6B6522-2187-4550-85BF-2C47375DB484}"/>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a:solidFill>
                  <a:srgbClr val="003399"/>
                </a:solidFill>
                <a:latin typeface="宋体" panose="02010600030101010101" pitchFamily="2" charset="-122"/>
              </a:rPr>
              <a:t>   反稀释保护权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9E3C3FE4-BB93-42AB-8AE0-9C9120BB826E}"/>
              </a:ext>
            </a:extLst>
          </p:cNvPr>
          <p:cNvSpPr/>
          <p:nvPr/>
        </p:nvSpPr>
        <p:spPr bwMode="auto">
          <a:xfrm>
            <a:off x="3779838" y="1844675"/>
            <a:ext cx="1655762" cy="360363"/>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sp>
        <p:nvSpPr>
          <p:cNvPr id="13" name="椭圆 12">
            <a:extLst>
              <a:ext uri="{FF2B5EF4-FFF2-40B4-BE49-F238E27FC236}">
                <a16:creationId xmlns:a16="http://schemas.microsoft.com/office/drawing/2014/main" id="{58B01786-F054-4E75-A64F-3CE78B98366A}"/>
              </a:ext>
            </a:extLst>
          </p:cNvPr>
          <p:cNvSpPr/>
          <p:nvPr/>
        </p:nvSpPr>
        <p:spPr bwMode="auto">
          <a:xfrm>
            <a:off x="3995738" y="1268413"/>
            <a:ext cx="1152525" cy="360362"/>
          </a:xfrm>
          <a:prstGeom prst="ellipse">
            <a:avLst/>
          </a:prstGeom>
          <a:noFill/>
          <a:ln>
            <a:solidFill>
              <a:schemeClr val="accent2"/>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sp>
        <p:nvSpPr>
          <p:cNvPr id="10244" name="矩形 1">
            <a:extLst>
              <a:ext uri="{FF2B5EF4-FFF2-40B4-BE49-F238E27FC236}">
                <a16:creationId xmlns:a16="http://schemas.microsoft.com/office/drawing/2014/main" id="{9A982492-D74D-4AC2-888E-103FFD2E5ED0}"/>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私募股权投资基金的交易流程：</a:t>
            </a:r>
          </a:p>
        </p:txBody>
      </p:sp>
      <p:sp>
        <p:nvSpPr>
          <p:cNvPr id="4" name="矩形 3">
            <a:extLst>
              <a:ext uri="{FF2B5EF4-FFF2-40B4-BE49-F238E27FC236}">
                <a16:creationId xmlns:a16="http://schemas.microsoft.com/office/drawing/2014/main" id="{409E744D-1C2F-492A-8E31-684A97661714}"/>
              </a:ext>
            </a:extLst>
          </p:cNvPr>
          <p:cNvSpPr>
            <a:spLocks noChangeArrowheads="1"/>
          </p:cNvSpPr>
          <p:nvPr/>
        </p:nvSpPr>
        <p:spPr bwMode="auto">
          <a:xfrm>
            <a:off x="395288" y="1052513"/>
            <a:ext cx="8353425" cy="50784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a:spcBef>
                <a:spcPct val="0"/>
              </a:spcBef>
              <a:buClrTx/>
              <a:buFontTx/>
              <a:buNone/>
              <a:defRPr/>
            </a:pPr>
            <a:endParaRPr lang="en-US" altLang="zh-CN" sz="1600" b="1" dirty="0">
              <a:latin typeface="Times New Roman" panose="02020603050405020304" pitchFamily="18" charset="0"/>
            </a:endParaRPr>
          </a:p>
          <a:p>
            <a:pPr algn="ctr">
              <a:spcBef>
                <a:spcPct val="0"/>
              </a:spcBef>
              <a:buClrTx/>
              <a:buFontTx/>
              <a:buNone/>
              <a:defRPr/>
            </a:pPr>
            <a:r>
              <a:rPr lang="zh-CN" altLang="en-US" sz="1600" b="1" dirty="0">
                <a:latin typeface="Times New Roman" panose="02020603050405020304" pitchFamily="18" charset="0"/>
              </a:rPr>
              <a:t>前期调查</a:t>
            </a:r>
            <a:endParaRPr lang="en-US" altLang="zh-CN" sz="1600" b="1" dirty="0">
              <a:latin typeface="Times New Roman" panose="02020603050405020304" pitchFamily="18" charset="0"/>
            </a:endParaRPr>
          </a:p>
          <a:p>
            <a:pPr>
              <a:spcBef>
                <a:spcPct val="0"/>
              </a:spcBef>
              <a:buClrTx/>
              <a:buFontTx/>
              <a:buNone/>
              <a:defRPr/>
            </a:pPr>
            <a:endParaRPr lang="en-US" altLang="zh-CN" sz="2000" b="1" dirty="0">
              <a:latin typeface="Times New Roman" panose="02020603050405020304" pitchFamily="18" charset="0"/>
            </a:endParaRPr>
          </a:p>
          <a:p>
            <a:pPr>
              <a:spcBef>
                <a:spcPct val="0"/>
              </a:spcBef>
              <a:buClrTx/>
              <a:buFontTx/>
              <a:buNone/>
              <a:defRPr/>
            </a:pPr>
            <a:r>
              <a:rPr lang="zh-CN" altLang="en-US" sz="1600" b="1" dirty="0">
                <a:latin typeface="Times New Roman" panose="02020603050405020304" pitchFamily="18" charset="0"/>
              </a:rPr>
              <a:t>                                                                  签署</a:t>
            </a:r>
            <a:r>
              <a:rPr lang="en-US" altLang="zh-CN" sz="1600" b="1" dirty="0">
                <a:latin typeface="Times New Roman" panose="02020603050405020304" pitchFamily="18" charset="0"/>
              </a:rPr>
              <a:t>Term Sheet</a:t>
            </a:r>
          </a:p>
          <a:p>
            <a:pPr>
              <a:spcBef>
                <a:spcPct val="0"/>
              </a:spcBef>
              <a:buClrTx/>
              <a:buFontTx/>
              <a:buNone/>
              <a:defRPr/>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专业中介机构：</a:t>
            </a:r>
            <a:endParaRPr lang="en-US" altLang="zh-CN" sz="1600" b="1" dirty="0">
              <a:latin typeface="Times New Roman" panose="02020603050405020304" pitchFamily="18" charset="0"/>
            </a:endParaRPr>
          </a:p>
          <a:p>
            <a:pPr>
              <a:spcBef>
                <a:spcPct val="0"/>
              </a:spcBef>
              <a:buClrTx/>
              <a:buFontTx/>
              <a:buNone/>
              <a:defRPr/>
            </a:pPr>
            <a:r>
              <a:rPr lang="en-US" altLang="zh-CN" sz="1600" b="1" dirty="0">
                <a:latin typeface="Times New Roman" panose="02020603050405020304" pitchFamily="18" charset="0"/>
              </a:rPr>
              <a:t>                       1. </a:t>
            </a:r>
            <a:r>
              <a:rPr lang="zh-CN" altLang="en-US" sz="1600" b="1" dirty="0">
                <a:latin typeface="Times New Roman" panose="02020603050405020304" pitchFamily="18" charset="0"/>
              </a:rPr>
              <a:t>财务</a:t>
            </a:r>
            <a:endParaRPr lang="en-US" altLang="zh-CN" sz="1600" b="1" dirty="0">
              <a:latin typeface="Times New Roman" panose="02020603050405020304" pitchFamily="18" charset="0"/>
            </a:endParaRPr>
          </a:p>
          <a:p>
            <a:pPr>
              <a:spcBef>
                <a:spcPct val="0"/>
              </a:spcBef>
              <a:buClrTx/>
              <a:buFontTx/>
              <a:buNone/>
              <a:defRPr/>
            </a:pPr>
            <a:r>
              <a:rPr lang="zh-CN" altLang="en-US" sz="1600" b="1" dirty="0">
                <a:latin typeface="Times New Roman" panose="02020603050405020304" pitchFamily="18" charset="0"/>
              </a:rPr>
              <a:t>                       </a:t>
            </a:r>
            <a:r>
              <a:rPr lang="en-US" altLang="zh-CN" sz="1600" b="1" dirty="0">
                <a:latin typeface="Times New Roman" panose="02020603050405020304" pitchFamily="18" charset="0"/>
              </a:rPr>
              <a:t>2. </a:t>
            </a:r>
            <a:r>
              <a:rPr lang="zh-CN" altLang="en-US" sz="1600" b="1" dirty="0">
                <a:latin typeface="Times New Roman" panose="02020603050405020304" pitchFamily="18" charset="0"/>
              </a:rPr>
              <a:t>法律                                 全面尽职调查                            </a:t>
            </a:r>
            <a:endParaRPr lang="en-US" altLang="zh-CN" sz="1600" b="1" dirty="0">
              <a:latin typeface="Times New Roman" panose="02020603050405020304" pitchFamily="18" charset="0"/>
            </a:endParaRPr>
          </a:p>
          <a:p>
            <a:pPr>
              <a:spcBef>
                <a:spcPct val="0"/>
              </a:spcBef>
              <a:buClrTx/>
              <a:buFontTx/>
              <a:buNone/>
              <a:defRPr/>
            </a:pPr>
            <a:r>
              <a:rPr lang="en-US" altLang="zh-CN" sz="1600" b="1" dirty="0">
                <a:latin typeface="Times New Roman" panose="02020603050405020304" pitchFamily="18" charset="0"/>
              </a:rPr>
              <a:t>                       3. </a:t>
            </a:r>
            <a:r>
              <a:rPr lang="zh-CN" altLang="en-US" sz="1600" b="1" dirty="0">
                <a:latin typeface="Times New Roman" panose="02020603050405020304" pitchFamily="18" charset="0"/>
              </a:rPr>
              <a:t>业务                                                                        </a:t>
            </a:r>
            <a:endParaRPr lang="en-US" altLang="zh-CN" sz="1600" b="1" dirty="0">
              <a:latin typeface="Times New Roman" panose="02020603050405020304" pitchFamily="18" charset="0"/>
            </a:endParaRPr>
          </a:p>
          <a:p>
            <a:pPr>
              <a:spcBef>
                <a:spcPct val="0"/>
              </a:spcBef>
              <a:buClrTx/>
              <a:buFontTx/>
              <a:buNone/>
              <a:defRPr/>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                                                                        </a:t>
            </a:r>
            <a:endParaRPr lang="en-US" altLang="zh-CN" sz="1600" b="1" dirty="0">
              <a:latin typeface="Times New Roman" panose="02020603050405020304" pitchFamily="18" charset="0"/>
            </a:endParaRPr>
          </a:p>
          <a:p>
            <a:pPr>
              <a:spcBef>
                <a:spcPct val="0"/>
              </a:spcBef>
              <a:buClrTx/>
              <a:buFontTx/>
              <a:buNone/>
              <a:defRPr/>
            </a:pPr>
            <a:r>
              <a:rPr lang="zh-CN" altLang="en-US" sz="1600" b="1" dirty="0">
                <a:latin typeface="Times New Roman" panose="02020603050405020304" pitchFamily="18" charset="0"/>
              </a:rPr>
              <a:t>                                                                         批准投资              </a:t>
            </a:r>
            <a:endParaRPr lang="en-US" altLang="zh-CN" sz="1600" b="1" dirty="0">
              <a:latin typeface="Times New Roman" panose="02020603050405020304" pitchFamily="18" charset="0"/>
            </a:endParaRPr>
          </a:p>
          <a:p>
            <a:pPr>
              <a:spcBef>
                <a:spcPct val="0"/>
              </a:spcBef>
              <a:buClrTx/>
              <a:buFontTx/>
              <a:buNone/>
              <a:defRPr/>
            </a:pPr>
            <a:r>
              <a:rPr lang="en-US" altLang="zh-CN" sz="1600" b="1" dirty="0">
                <a:latin typeface="Times New Roman" panose="02020603050405020304" pitchFamily="18" charset="0"/>
              </a:rPr>
              <a:t>                                                                                                           </a:t>
            </a:r>
          </a:p>
          <a:p>
            <a:pPr>
              <a:spcBef>
                <a:spcPct val="0"/>
              </a:spcBef>
              <a:buClrTx/>
              <a:buFontTx/>
              <a:buNone/>
              <a:defRPr/>
            </a:pPr>
            <a:r>
              <a:rPr lang="en-US" altLang="zh-CN" sz="1600" b="1" dirty="0">
                <a:latin typeface="Times New Roman" panose="02020603050405020304" pitchFamily="18" charset="0"/>
              </a:rPr>
              <a:t>                                                                                                           </a:t>
            </a:r>
          </a:p>
          <a:p>
            <a:pPr>
              <a:spcBef>
                <a:spcPct val="0"/>
              </a:spcBef>
              <a:buClrTx/>
              <a:buFontTx/>
              <a:buNone/>
              <a:defRPr/>
            </a:pPr>
            <a:r>
              <a:rPr lang="zh-CN" altLang="en-US" sz="1600" b="1" dirty="0">
                <a:latin typeface="Times New Roman" panose="02020603050405020304" pitchFamily="18" charset="0"/>
              </a:rPr>
              <a:t>                                                                     签署投资文件                            </a:t>
            </a:r>
            <a:endParaRPr lang="en-US" altLang="zh-CN" sz="1600" b="1" dirty="0">
              <a:latin typeface="Times New Roman" panose="02020603050405020304" pitchFamily="18" charset="0"/>
            </a:endParaRPr>
          </a:p>
          <a:p>
            <a:pPr algn="ctr">
              <a:spcBef>
                <a:spcPct val="0"/>
              </a:spcBef>
              <a:buClrTx/>
              <a:buFontTx/>
              <a:buNone/>
              <a:defRPr/>
            </a:pPr>
            <a:endParaRPr lang="en-US" altLang="zh-CN" sz="1600" b="1" dirty="0">
              <a:latin typeface="Times New Roman" panose="02020603050405020304" pitchFamily="18" charset="0"/>
            </a:endParaRPr>
          </a:p>
          <a:p>
            <a:pPr algn="ctr">
              <a:spcBef>
                <a:spcPct val="0"/>
              </a:spcBef>
              <a:buClrTx/>
              <a:buFontTx/>
              <a:buNone/>
              <a:defRPr/>
            </a:pPr>
            <a:endParaRPr lang="en-US" altLang="zh-CN" sz="1600" b="1" dirty="0">
              <a:latin typeface="Times New Roman" panose="02020603050405020304" pitchFamily="18" charset="0"/>
            </a:endParaRPr>
          </a:p>
          <a:p>
            <a:pPr algn="ctr">
              <a:spcBef>
                <a:spcPct val="0"/>
              </a:spcBef>
              <a:buClrTx/>
              <a:buFontTx/>
              <a:buNone/>
              <a:defRPr/>
            </a:pPr>
            <a:r>
              <a:rPr lang="zh-CN" altLang="en-US" sz="1600" b="1" dirty="0">
                <a:latin typeface="Times New Roman" panose="02020603050405020304" pitchFamily="18" charset="0"/>
              </a:rPr>
              <a:t>交割</a:t>
            </a:r>
            <a:endParaRPr lang="en-US" altLang="zh-CN" sz="1600" b="1" dirty="0">
              <a:latin typeface="Times New Roman" panose="02020603050405020304" pitchFamily="18" charset="0"/>
            </a:endParaRPr>
          </a:p>
          <a:p>
            <a:pPr algn="ctr">
              <a:spcBef>
                <a:spcPct val="0"/>
              </a:spcBef>
              <a:buClrTx/>
              <a:buFontTx/>
              <a:buNone/>
              <a:defRPr/>
            </a:pPr>
            <a:endParaRPr lang="en-US" altLang="zh-CN" sz="1600" b="1" dirty="0">
              <a:latin typeface="Times New Roman" panose="02020603050405020304" pitchFamily="18" charset="0"/>
            </a:endParaRPr>
          </a:p>
          <a:p>
            <a:pPr algn="ctr">
              <a:spcBef>
                <a:spcPct val="0"/>
              </a:spcBef>
              <a:buClrTx/>
              <a:buFontTx/>
              <a:buNone/>
              <a:defRPr/>
            </a:pPr>
            <a:endParaRPr lang="en-US" altLang="zh-CN" sz="1600" b="1" dirty="0">
              <a:latin typeface="Times New Roman" panose="02020603050405020304" pitchFamily="18" charset="0"/>
            </a:endParaRPr>
          </a:p>
          <a:p>
            <a:pPr algn="ctr">
              <a:spcBef>
                <a:spcPct val="0"/>
              </a:spcBef>
              <a:buClrTx/>
              <a:buFontTx/>
              <a:buNone/>
              <a:defRPr/>
            </a:pPr>
            <a:r>
              <a:rPr lang="zh-CN" altLang="en-US" sz="1600" b="1" dirty="0">
                <a:latin typeface="Times New Roman" panose="02020603050405020304" pitchFamily="18" charset="0"/>
              </a:rPr>
              <a:t>投后管理</a:t>
            </a:r>
            <a:endParaRPr lang="en-US" altLang="zh-CN" sz="2000" b="1" dirty="0">
              <a:latin typeface="Times New Roman" panose="02020603050405020304" pitchFamily="18" charset="0"/>
            </a:endParaRPr>
          </a:p>
          <a:p>
            <a:pPr>
              <a:spcBef>
                <a:spcPct val="0"/>
              </a:spcBef>
              <a:buClrTx/>
              <a:buFontTx/>
              <a:buNone/>
              <a:defRPr/>
            </a:pPr>
            <a:endParaRPr lang="en-US" altLang="zh-CN" sz="1600" dirty="0">
              <a:latin typeface="+mn-lt"/>
            </a:endParaRPr>
          </a:p>
        </p:txBody>
      </p:sp>
      <p:sp>
        <p:nvSpPr>
          <p:cNvPr id="17" name="椭圆 16">
            <a:extLst>
              <a:ext uri="{FF2B5EF4-FFF2-40B4-BE49-F238E27FC236}">
                <a16:creationId xmlns:a16="http://schemas.microsoft.com/office/drawing/2014/main" id="{73B890DD-3E62-4AAF-BDC4-C898094FC2CA}"/>
              </a:ext>
            </a:extLst>
          </p:cNvPr>
          <p:cNvSpPr/>
          <p:nvPr/>
        </p:nvSpPr>
        <p:spPr bwMode="auto">
          <a:xfrm>
            <a:off x="3779838" y="2565400"/>
            <a:ext cx="1655762" cy="358775"/>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sp>
        <p:nvSpPr>
          <p:cNvPr id="18" name="椭圆 17">
            <a:extLst>
              <a:ext uri="{FF2B5EF4-FFF2-40B4-BE49-F238E27FC236}">
                <a16:creationId xmlns:a16="http://schemas.microsoft.com/office/drawing/2014/main" id="{79231C8E-9334-431F-9D7D-3CC39809090C}"/>
              </a:ext>
            </a:extLst>
          </p:cNvPr>
          <p:cNvSpPr/>
          <p:nvPr/>
        </p:nvSpPr>
        <p:spPr bwMode="auto">
          <a:xfrm>
            <a:off x="3925888" y="3284538"/>
            <a:ext cx="1363662" cy="358775"/>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sp>
        <p:nvSpPr>
          <p:cNvPr id="19" name="椭圆 18">
            <a:extLst>
              <a:ext uri="{FF2B5EF4-FFF2-40B4-BE49-F238E27FC236}">
                <a16:creationId xmlns:a16="http://schemas.microsoft.com/office/drawing/2014/main" id="{325D55EE-3062-408A-8107-12B9AE5EB631}"/>
              </a:ext>
            </a:extLst>
          </p:cNvPr>
          <p:cNvSpPr/>
          <p:nvPr/>
        </p:nvSpPr>
        <p:spPr bwMode="auto">
          <a:xfrm>
            <a:off x="3783013" y="3954463"/>
            <a:ext cx="1655762" cy="503237"/>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sp>
        <p:nvSpPr>
          <p:cNvPr id="20" name="椭圆 19">
            <a:extLst>
              <a:ext uri="{FF2B5EF4-FFF2-40B4-BE49-F238E27FC236}">
                <a16:creationId xmlns:a16="http://schemas.microsoft.com/office/drawing/2014/main" id="{6AA93787-1140-40DA-A176-171C01276F28}"/>
              </a:ext>
            </a:extLst>
          </p:cNvPr>
          <p:cNvSpPr/>
          <p:nvPr/>
        </p:nvSpPr>
        <p:spPr bwMode="auto">
          <a:xfrm>
            <a:off x="4030663" y="4765675"/>
            <a:ext cx="1154112" cy="360363"/>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sp>
        <p:nvSpPr>
          <p:cNvPr id="21" name="椭圆 20">
            <a:extLst>
              <a:ext uri="{FF2B5EF4-FFF2-40B4-BE49-F238E27FC236}">
                <a16:creationId xmlns:a16="http://schemas.microsoft.com/office/drawing/2014/main" id="{01A66D32-4B25-440A-BC1E-FDC0E852F9A1}"/>
              </a:ext>
            </a:extLst>
          </p:cNvPr>
          <p:cNvSpPr/>
          <p:nvPr/>
        </p:nvSpPr>
        <p:spPr bwMode="auto">
          <a:xfrm>
            <a:off x="3944938" y="5521325"/>
            <a:ext cx="1406525" cy="360363"/>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6CE458F0-A574-4D88-AD54-8727B859BE14}"/>
              </a:ext>
            </a:extLst>
          </p:cNvPr>
          <p:cNvSpPr/>
          <p:nvPr/>
        </p:nvSpPr>
        <p:spPr bwMode="auto">
          <a:xfrm>
            <a:off x="1222375" y="1917700"/>
            <a:ext cx="1584325" cy="1654175"/>
          </a:xfrm>
          <a:prstGeom prst="rect">
            <a:avLst/>
          </a:pr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anchor="b"/>
          <a:lstStyle/>
          <a:p>
            <a:pPr>
              <a:defRPr/>
            </a:pPr>
            <a:endParaRPr lang="zh-CN" altLang="en-US">
              <a:solidFill>
                <a:schemeClr val="tx1"/>
              </a:solidFill>
              <a:latin typeface="Times New Roman" pitchFamily="18" charset="0"/>
              <a:ea typeface="宋体" pitchFamily="2" charset="-122"/>
            </a:endParaRPr>
          </a:p>
        </p:txBody>
      </p:sp>
      <p:cxnSp>
        <p:nvCxnSpPr>
          <p:cNvPr id="10252" name="直接箭头连接符 22">
            <a:extLst>
              <a:ext uri="{FF2B5EF4-FFF2-40B4-BE49-F238E27FC236}">
                <a16:creationId xmlns:a16="http://schemas.microsoft.com/office/drawing/2014/main" id="{F85D373E-DE97-4D5E-9D4D-C9D2A8DE8C07}"/>
              </a:ext>
            </a:extLst>
          </p:cNvPr>
          <p:cNvCxnSpPr>
            <a:cxnSpLocks noChangeShapeType="1"/>
          </p:cNvCxnSpPr>
          <p:nvPr/>
        </p:nvCxnSpPr>
        <p:spPr bwMode="auto">
          <a:xfrm>
            <a:off x="4572000" y="1628775"/>
            <a:ext cx="0" cy="21590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直接箭头连接符 24">
            <a:extLst>
              <a:ext uri="{FF2B5EF4-FFF2-40B4-BE49-F238E27FC236}">
                <a16:creationId xmlns:a16="http://schemas.microsoft.com/office/drawing/2014/main" id="{1DF2C615-12D2-449D-8B73-AB0652ACFE8F}"/>
              </a:ext>
            </a:extLst>
          </p:cNvPr>
          <p:cNvCxnSpPr/>
          <p:nvPr/>
        </p:nvCxnSpPr>
        <p:spPr bwMode="auto">
          <a:xfrm>
            <a:off x="4575175" y="2190750"/>
            <a:ext cx="0" cy="3587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18D37567-7FA9-48E6-B86E-45ED0293B626}"/>
              </a:ext>
            </a:extLst>
          </p:cNvPr>
          <p:cNvCxnSpPr/>
          <p:nvPr/>
        </p:nvCxnSpPr>
        <p:spPr bwMode="auto">
          <a:xfrm>
            <a:off x="4572000" y="2924175"/>
            <a:ext cx="0" cy="36036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255" name="直接箭头连接符 33">
            <a:extLst>
              <a:ext uri="{FF2B5EF4-FFF2-40B4-BE49-F238E27FC236}">
                <a16:creationId xmlns:a16="http://schemas.microsoft.com/office/drawing/2014/main" id="{BB18860F-8E99-4D28-9D8D-B3D064399C63}"/>
              </a:ext>
            </a:extLst>
          </p:cNvPr>
          <p:cNvCxnSpPr>
            <a:cxnSpLocks noChangeShapeType="1"/>
          </p:cNvCxnSpPr>
          <p:nvPr/>
        </p:nvCxnSpPr>
        <p:spPr bwMode="auto">
          <a:xfrm>
            <a:off x="4572000" y="3632200"/>
            <a:ext cx="3175" cy="3111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直接箭头连接符 35">
            <a:extLst>
              <a:ext uri="{FF2B5EF4-FFF2-40B4-BE49-F238E27FC236}">
                <a16:creationId xmlns:a16="http://schemas.microsoft.com/office/drawing/2014/main" id="{016743B9-D9E8-4DF9-A89A-D28A79F60835}"/>
              </a:ext>
            </a:extLst>
          </p:cNvPr>
          <p:cNvCxnSpPr/>
          <p:nvPr/>
        </p:nvCxnSpPr>
        <p:spPr bwMode="auto">
          <a:xfrm>
            <a:off x="4608513" y="4457700"/>
            <a:ext cx="0" cy="3079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F99F9183-6FCD-4805-A46A-D8738EA0B919}"/>
              </a:ext>
            </a:extLst>
          </p:cNvPr>
          <p:cNvCxnSpPr/>
          <p:nvPr/>
        </p:nvCxnSpPr>
        <p:spPr bwMode="auto">
          <a:xfrm>
            <a:off x="4608513" y="5126038"/>
            <a:ext cx="0" cy="39528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258" name="直接箭头连接符 39">
            <a:extLst>
              <a:ext uri="{FF2B5EF4-FFF2-40B4-BE49-F238E27FC236}">
                <a16:creationId xmlns:a16="http://schemas.microsoft.com/office/drawing/2014/main" id="{F3128D3D-2D08-4B7F-9B55-579A9D84BFBF}"/>
              </a:ext>
            </a:extLst>
          </p:cNvPr>
          <p:cNvCxnSpPr>
            <a:cxnSpLocks noChangeShapeType="1"/>
          </p:cNvCxnSpPr>
          <p:nvPr/>
        </p:nvCxnSpPr>
        <p:spPr bwMode="auto">
          <a:xfrm>
            <a:off x="2806700" y="2744788"/>
            <a:ext cx="973138" cy="0"/>
          </a:xfrm>
          <a:prstGeom prst="straightConnector1">
            <a:avLst/>
          </a:prstGeom>
          <a:noFill/>
          <a:ln w="9525" algn="ctr">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
            <a:extLst>
              <a:ext uri="{FF2B5EF4-FFF2-40B4-BE49-F238E27FC236}">
                <a16:creationId xmlns:a16="http://schemas.microsoft.com/office/drawing/2014/main" id="{48CD0DCE-F58E-4EAE-9684-5FA1586B41A4}"/>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创始人股份转让限制</a:t>
            </a:r>
          </a:p>
        </p:txBody>
      </p:sp>
      <p:sp>
        <p:nvSpPr>
          <p:cNvPr id="3" name="矩形 3">
            <a:extLst>
              <a:ext uri="{FF2B5EF4-FFF2-40B4-BE49-F238E27FC236}">
                <a16:creationId xmlns:a16="http://schemas.microsoft.com/office/drawing/2014/main" id="{81B32110-1B21-4B87-922D-75215E454E0E}"/>
              </a:ext>
            </a:extLst>
          </p:cNvPr>
          <p:cNvSpPr>
            <a:spLocks noChangeArrowheads="1"/>
          </p:cNvSpPr>
          <p:nvPr/>
        </p:nvSpPr>
        <p:spPr bwMode="auto">
          <a:xfrm>
            <a:off x="395288" y="1052513"/>
            <a:ext cx="83534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未经投资人事先书面同意，创始股东不得直接或间接转让、质押或以其他方式处分其持有全部或部分公司股权，创始股东亦不得直接或间接转让、质押或以其他方式处分其持有的员工持股企业的出资份额（根据公司股东会批准的员工股权激励计划向员工转让的情况除外）。任何违反本条规定而进行的股权转让无效，受让人不能享受直接或间接作为公司股东的任何权利，公司也不应将其视为股东。 </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   </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早期投资对创始团队的依赖较大，限制创始人退出可以将创始人的利益与公司的利益绑定，维持公司业务经营和人事管理的稳定性；同时避免创始团队大量套现影响团队创业精神。</a:t>
            </a:r>
            <a:endParaRPr lang="en-US" altLang="zh-CN" sz="1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
            <a:extLst>
              <a:ext uri="{FF2B5EF4-FFF2-40B4-BE49-F238E27FC236}">
                <a16:creationId xmlns:a16="http://schemas.microsoft.com/office/drawing/2014/main" id="{FA9B6AB0-F2E6-4175-A557-E8AEC85EFB10}"/>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优先购买权</a:t>
            </a:r>
          </a:p>
        </p:txBody>
      </p:sp>
      <p:sp>
        <p:nvSpPr>
          <p:cNvPr id="3" name="矩形 3">
            <a:extLst>
              <a:ext uri="{FF2B5EF4-FFF2-40B4-BE49-F238E27FC236}">
                <a16:creationId xmlns:a16="http://schemas.microsoft.com/office/drawing/2014/main" id="{683A62F8-4BFB-4616-8EF1-FA8FDA3AB02F}"/>
              </a:ext>
            </a:extLst>
          </p:cNvPr>
          <p:cNvSpPr>
            <a:spLocks noChangeArrowheads="1"/>
          </p:cNvSpPr>
          <p:nvPr/>
        </p:nvSpPr>
        <p:spPr bwMode="auto">
          <a:xfrm>
            <a:off x="395288" y="1052513"/>
            <a:ext cx="835342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创始股东（“卖方”）欲出售、转让或以其他方式处置其在公司中拥有的全部或部分股权（“拟出售股权”）的，应首先向投资人发出出售其公司股权之通知（“出售通知”）。出售通知应包括拟出售股权的全部条款，包括售价、付款条件以及第三方的身份。投资人有权按照出售通知载明的同等价格和条件优先购买该拟出售股权（“优先购买权”）。</a:t>
            </a:r>
            <a:r>
              <a:rPr lang="zh-CN" altLang="zh-CN" sz="1600" dirty="0">
                <a:latin typeface="宋体" panose="02010600030101010101" pitchFamily="2" charset="-122"/>
              </a:rPr>
              <a:t>各投资人可以优先购买的拟出售股权数量不超过以下各项的乘积：（</a:t>
            </a:r>
            <a:r>
              <a:rPr lang="en-US" altLang="zh-CN" sz="1600" dirty="0" err="1">
                <a:latin typeface="宋体" panose="02010600030101010101" pitchFamily="2" charset="-122"/>
              </a:rPr>
              <a:t>i</a:t>
            </a:r>
            <a:r>
              <a:rPr lang="zh-CN" altLang="zh-CN" sz="1600" dirty="0">
                <a:latin typeface="宋体" panose="02010600030101010101" pitchFamily="2" charset="-122"/>
              </a:rPr>
              <a:t>）全部拟出售股权，乘以（</a:t>
            </a:r>
            <a:r>
              <a:rPr lang="en-US" altLang="zh-CN" sz="1600" dirty="0">
                <a:latin typeface="宋体" panose="02010600030101010101" pitchFamily="2" charset="-122"/>
              </a:rPr>
              <a:t>ii</a:t>
            </a:r>
            <a:r>
              <a:rPr lang="zh-CN" altLang="zh-CN" sz="1600" dirty="0">
                <a:latin typeface="宋体" panose="02010600030101010101" pitchFamily="2" charset="-122"/>
              </a:rPr>
              <a:t>）一个分数，分子是该投资人持有的公司股权，分母是所有投资人持有的公司股权的总和。若任一投资人未行使或未完全行使其优先购买权，则已行使优先购买权的投资人有权利但无义务继续购买剩余拟出售股权，最多可至所有拟出售股权被投资人全部购买。</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一方面可以对受让公司股权的受让人起到一定程度的限制，另外如果投资价格合理的情况下也为投资人增值股份提供了可能。</a:t>
            </a:r>
            <a:endParaRPr lang="en-US" altLang="zh-CN" sz="1800" dirty="0">
              <a:latin typeface="Times New Roman" panose="02020603050405020304" pitchFamily="18" charset="0"/>
            </a:endParaRPr>
          </a:p>
          <a:p>
            <a:pPr marL="0" indent="0">
              <a:lnSpc>
                <a:spcPct val="150000"/>
              </a:lnSpc>
              <a:spcBef>
                <a:spcPct val="0"/>
              </a:spcBef>
              <a:buClrTx/>
              <a:buFontTx/>
              <a:buNone/>
              <a:defRPr/>
            </a:pPr>
            <a:endParaRPr lang="en-US" altLang="zh-CN" sz="1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a:extLst>
              <a:ext uri="{FF2B5EF4-FFF2-40B4-BE49-F238E27FC236}">
                <a16:creationId xmlns:a16="http://schemas.microsoft.com/office/drawing/2014/main" id="{D09B2B67-4F28-45BC-9C69-AF9FE9FAE39C}"/>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共同出售权</a:t>
            </a:r>
          </a:p>
        </p:txBody>
      </p:sp>
      <p:sp>
        <p:nvSpPr>
          <p:cNvPr id="3" name="矩形 3">
            <a:extLst>
              <a:ext uri="{FF2B5EF4-FFF2-40B4-BE49-F238E27FC236}">
                <a16:creationId xmlns:a16="http://schemas.microsoft.com/office/drawing/2014/main" id="{4D61B010-2371-4818-881E-56F212AE24BF}"/>
              </a:ext>
            </a:extLst>
          </p:cNvPr>
          <p:cNvSpPr>
            <a:spLocks noChangeArrowheads="1"/>
          </p:cNvSpPr>
          <p:nvPr/>
        </p:nvSpPr>
        <p:spPr bwMode="auto">
          <a:xfrm>
            <a:off x="395288" y="1052513"/>
            <a:ext cx="8353425"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如拟出售股权未被全部优先购买的，投资人有权但无义务按照出售通知载明的相同价格和条件参与出售其持有的公司股权（“共同出售权”）。如果投资人决定行使前述规定的共同出售权，则应向卖方发出参与出售的通知，该通知应载明其拟参与出售的股权的数量。投资人可以参与出售的股权数量不超过以下各项的乘积：（</a:t>
            </a:r>
            <a:r>
              <a:rPr lang="en-US" altLang="zh-CN" sz="1600" dirty="0" err="1">
                <a:latin typeface="宋体" panose="02010600030101010101" pitchFamily="2" charset="-122"/>
              </a:rPr>
              <a:t>i</a:t>
            </a:r>
            <a:r>
              <a:rPr lang="zh-CN" altLang="en-US" sz="1600" dirty="0">
                <a:latin typeface="宋体" panose="02010600030101010101" pitchFamily="2" charset="-122"/>
              </a:rPr>
              <a:t>）全部拟出售股权减去被优先购买的拟出售股权后的余额，乘以（</a:t>
            </a:r>
            <a:r>
              <a:rPr lang="en-US" altLang="zh-CN" sz="1600" dirty="0">
                <a:latin typeface="宋体" panose="02010600030101010101" pitchFamily="2" charset="-122"/>
              </a:rPr>
              <a:t>ii</a:t>
            </a:r>
            <a:r>
              <a:rPr lang="zh-CN" altLang="en-US" sz="1600" dirty="0">
                <a:latin typeface="宋体" panose="02010600030101010101" pitchFamily="2" charset="-122"/>
              </a:rPr>
              <a:t>）一个分数，分子是投资人持有的公司股权，分母是卖方和投资人持有的公司股权的总和。</a:t>
            </a: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3E743CD4-5D19-4E9C-822F-E0EEF290C28C}"/>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共同出售权</a:t>
            </a:r>
          </a:p>
        </p:txBody>
      </p:sp>
      <p:sp>
        <p:nvSpPr>
          <p:cNvPr id="3" name="矩形 3">
            <a:extLst>
              <a:ext uri="{FF2B5EF4-FFF2-40B4-BE49-F238E27FC236}">
                <a16:creationId xmlns:a16="http://schemas.microsoft.com/office/drawing/2014/main" id="{3EA9B69C-99EA-43ED-8F17-CD9DAA9AFB78}"/>
              </a:ext>
            </a:extLst>
          </p:cNvPr>
          <p:cNvSpPr>
            <a:spLocks noChangeArrowheads="1"/>
          </p:cNvSpPr>
          <p:nvPr/>
        </p:nvSpPr>
        <p:spPr bwMode="auto">
          <a:xfrm>
            <a:off x="395288" y="1052513"/>
            <a:ext cx="83534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将创始人与公司绑定，避免创始团队套现后将公司单独留给投资人，以保护投资人的利益不受损害；另一方面作为投资人的退出方式之一，投资人有权跟随拟出售股权的股东基于同样的条款按比例出售其持有的公司股权。</a:t>
            </a: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a:extLst>
              <a:ext uri="{FF2B5EF4-FFF2-40B4-BE49-F238E27FC236}">
                <a16:creationId xmlns:a16="http://schemas.microsoft.com/office/drawing/2014/main" id="{D003D760-BD89-4B44-B02E-714CE5EB5AF2}"/>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拖带权</a:t>
            </a:r>
          </a:p>
        </p:txBody>
      </p:sp>
      <p:sp>
        <p:nvSpPr>
          <p:cNvPr id="3" name="矩形 3">
            <a:extLst>
              <a:ext uri="{FF2B5EF4-FFF2-40B4-BE49-F238E27FC236}">
                <a16:creationId xmlns:a16="http://schemas.microsoft.com/office/drawing/2014/main" id="{E257EE12-D5BF-430E-A55D-AC8C62DEE422}"/>
              </a:ext>
            </a:extLst>
          </p:cNvPr>
          <p:cNvSpPr>
            <a:spLocks noChangeArrowheads="1"/>
          </p:cNvSpPr>
          <p:nvPr/>
        </p:nvSpPr>
        <p:spPr bwMode="auto">
          <a:xfrm>
            <a:off x="395288" y="1052513"/>
            <a:ext cx="83534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在交割完成一定年度之后，如有第三方愿意购买公司全部或</a:t>
            </a:r>
            <a:r>
              <a:rPr lang="en-US" altLang="zh-CN" sz="1600" dirty="0">
                <a:latin typeface="宋体" panose="02010600030101010101" pitchFamily="2" charset="-122"/>
              </a:rPr>
              <a:t>50%</a:t>
            </a:r>
            <a:r>
              <a:rPr lang="zh-CN" altLang="en-US" sz="1600" dirty="0">
                <a:latin typeface="宋体" panose="02010600030101010101" pitchFamily="2" charset="-122"/>
              </a:rPr>
              <a:t>以上的股份，或全部或实质性部分的资产及业务（“整体出售”），若该等交易已经投资人事先书面同意，则公司全体股东应当同意整体出售，并签署、或促使其委派董事签署与整体出售相关的文件，及对整体出售予以配合。倘若任何股东或其委派董事不同意整体出售，则其应按照整体出售中第三方提出的条款及条件收购同意出售的股东所持的全部公司股权。</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在公司股东就公司是否出售控股权有分歧时为投资人提供退出的渠道，避免股东分歧而无法退出。具体而言，拖带权（领售权）的安排，使得投资人有权利要求其他股东（通常是控股股东）跟随其相应出售一定比例的股权，以满足收购方的收购控股权的要求，从而实现成功退出。</a:t>
            </a:r>
            <a:endParaRPr lang="en-US" altLang="zh-CN" sz="1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a:extLst>
              <a:ext uri="{FF2B5EF4-FFF2-40B4-BE49-F238E27FC236}">
                <a16:creationId xmlns:a16="http://schemas.microsoft.com/office/drawing/2014/main" id="{C88FDE25-8D83-4B79-9DAC-4F10AEEA1A61}"/>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回购权</a:t>
            </a:r>
          </a:p>
        </p:txBody>
      </p:sp>
      <p:sp>
        <p:nvSpPr>
          <p:cNvPr id="3" name="矩形 3">
            <a:extLst>
              <a:ext uri="{FF2B5EF4-FFF2-40B4-BE49-F238E27FC236}">
                <a16:creationId xmlns:a16="http://schemas.microsoft.com/office/drawing/2014/main" id="{78EB75FD-1317-43AE-9932-6C0E0F8FD5F2}"/>
              </a:ext>
            </a:extLst>
          </p:cNvPr>
          <p:cNvSpPr>
            <a:spLocks noChangeArrowheads="1"/>
          </p:cNvSpPr>
          <p:nvPr/>
        </p:nvSpPr>
        <p:spPr bwMode="auto">
          <a:xfrm>
            <a:off x="395288" y="1052513"/>
            <a:ext cx="83534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r>
              <a:rPr lang="zh-CN" altLang="en-US" sz="1600" dirty="0">
                <a:latin typeface="宋体" panose="02010600030101010101" pitchFamily="2" charset="-122"/>
              </a:rPr>
              <a:t>：</a:t>
            </a:r>
            <a:endParaRPr lang="en-US" altLang="zh-CN" sz="1600"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   </a:t>
            </a:r>
            <a:endParaRPr lang="en-US" altLang="zh-CN" sz="1600"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如果（</a:t>
            </a:r>
            <a:r>
              <a:rPr lang="en-US" altLang="zh-CN" sz="1600" dirty="0">
                <a:latin typeface="宋体" panose="02010600030101010101" pitchFamily="2" charset="-122"/>
              </a:rPr>
              <a:t>1</a:t>
            </a:r>
            <a:r>
              <a:rPr lang="zh-CN" altLang="en-US" sz="1600" dirty="0">
                <a:latin typeface="宋体" panose="02010600030101010101" pitchFamily="2" charset="-122"/>
              </a:rPr>
              <a:t>）在交割完成后一定年度公司未能进行合格首次公开发行上市，或（</a:t>
            </a:r>
            <a:r>
              <a:rPr lang="en-US" altLang="zh-CN" sz="1600" dirty="0">
                <a:latin typeface="宋体" panose="02010600030101010101" pitchFamily="2" charset="-122"/>
              </a:rPr>
              <a:t>2</a:t>
            </a:r>
            <a:r>
              <a:rPr lang="zh-CN" altLang="en-US" sz="1600" dirty="0">
                <a:latin typeface="宋体" panose="02010600030101010101" pitchFamily="2" charset="-122"/>
              </a:rPr>
              <a:t>）公司和</a:t>
            </a:r>
            <a:r>
              <a:rPr lang="en-US" altLang="zh-CN" sz="1600" dirty="0">
                <a:latin typeface="宋体" panose="02010600030101010101" pitchFamily="2" charset="-122"/>
              </a:rPr>
              <a:t>/</a:t>
            </a:r>
            <a:r>
              <a:rPr lang="zh-CN" altLang="en-US" sz="1600" dirty="0">
                <a:latin typeface="宋体" panose="02010600030101010101" pitchFamily="2" charset="-122"/>
              </a:rPr>
              <a:t>或现有股东严重违反其在</a:t>
            </a:r>
            <a:r>
              <a:rPr lang="en-US" altLang="zh-CN" sz="1600" dirty="0">
                <a:latin typeface="宋体" panose="02010600030101010101" pitchFamily="2" charset="-122"/>
              </a:rPr>
              <a:t>《</a:t>
            </a:r>
            <a:r>
              <a:rPr lang="zh-CN" altLang="en-US" sz="1600" dirty="0">
                <a:latin typeface="宋体" panose="02010600030101010101" pitchFamily="2" charset="-122"/>
              </a:rPr>
              <a:t>增资协议</a:t>
            </a:r>
            <a:r>
              <a:rPr lang="en-US" altLang="zh-CN" sz="1600" dirty="0">
                <a:latin typeface="宋体" panose="02010600030101010101" pitchFamily="2" charset="-122"/>
              </a:rPr>
              <a:t>》</a:t>
            </a:r>
            <a:r>
              <a:rPr lang="zh-CN" altLang="en-US" sz="1600" dirty="0">
                <a:latin typeface="宋体" panose="02010600030101010101" pitchFamily="2" charset="-122"/>
              </a:rPr>
              <a:t>、本协议及其他与本次增资相关的交易文件中作出的任何陈述、保证、承诺或其他合同义务，则投资人有权要求公司和</a:t>
            </a:r>
            <a:r>
              <a:rPr lang="en-US" altLang="zh-CN" sz="1600" dirty="0">
                <a:latin typeface="宋体" panose="02010600030101010101" pitchFamily="2" charset="-122"/>
              </a:rPr>
              <a:t>/</a:t>
            </a:r>
            <a:r>
              <a:rPr lang="zh-CN" altLang="en-US" sz="1600" dirty="0">
                <a:latin typeface="宋体" panose="02010600030101010101" pitchFamily="2" charset="-122"/>
              </a:rPr>
              <a:t>或现有股东回购投资人所持有的全部或部分公司股权。回购的价格为该等股权最初购买价格的</a:t>
            </a:r>
            <a:r>
              <a:rPr lang="en-US" altLang="zh-CN" sz="1600" dirty="0">
                <a:latin typeface="宋体" panose="02010600030101010101" pitchFamily="2" charset="-122"/>
              </a:rPr>
              <a:t>X</a:t>
            </a:r>
            <a:r>
              <a:rPr lang="zh-CN" altLang="en-US" sz="1600" dirty="0">
                <a:latin typeface="宋体" panose="02010600030101010101" pitchFamily="2" charset="-122"/>
              </a:rPr>
              <a:t>倍，以及届时已宣布但尚未向投资人支付的股息及红利。</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zh-CN" altLang="en-US" sz="1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a:extLst>
              <a:ext uri="{FF2B5EF4-FFF2-40B4-BE49-F238E27FC236}">
                <a16:creationId xmlns:a16="http://schemas.microsoft.com/office/drawing/2014/main" id="{3C48ADAC-0DD3-4943-92F0-246195681C20}"/>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a:solidFill>
                  <a:srgbClr val="003399"/>
                </a:solidFill>
                <a:latin typeface="宋体" panose="02010600030101010101" pitchFamily="2" charset="-122"/>
              </a:rPr>
              <a:t>    回购权</a:t>
            </a:r>
          </a:p>
        </p:txBody>
      </p:sp>
      <p:sp>
        <p:nvSpPr>
          <p:cNvPr id="3" name="矩形 3">
            <a:extLst>
              <a:ext uri="{FF2B5EF4-FFF2-40B4-BE49-F238E27FC236}">
                <a16:creationId xmlns:a16="http://schemas.microsoft.com/office/drawing/2014/main" id="{8E012CD6-D970-40C2-9EEE-9CB879BEEF74}"/>
              </a:ext>
            </a:extLst>
          </p:cNvPr>
          <p:cNvSpPr>
            <a:spLocks noChangeArrowheads="1"/>
          </p:cNvSpPr>
          <p:nvPr/>
        </p:nvSpPr>
        <p:spPr bwMode="auto">
          <a:xfrm>
            <a:off x="395288" y="1052513"/>
            <a:ext cx="83534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defRPr/>
            </a:pPr>
            <a:endParaRPr lang="zh-CN" altLang="en-US" sz="1800" dirty="0">
              <a:latin typeface="Times New Roman" panose="02020603050405020304" pitchFamily="18" charset="0"/>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触发回购的常见情形：</a:t>
            </a:r>
            <a:endParaRPr lang="en-US" altLang="zh-CN" sz="2000" b="1"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1.</a:t>
            </a:r>
            <a:r>
              <a:rPr lang="zh-CN" altLang="en-US" sz="1600" dirty="0">
                <a:latin typeface="宋体" panose="02010600030101010101" pitchFamily="2" charset="-122"/>
              </a:rPr>
              <a:t>一定期限内未能实现合格首次公开发行股票上市；</a:t>
            </a:r>
            <a:endParaRPr lang="en-US" altLang="zh-CN" sz="1600"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2.</a:t>
            </a:r>
            <a:r>
              <a:rPr lang="zh-CN" altLang="en-US" sz="1600" dirty="0">
                <a:latin typeface="宋体" panose="02010600030101010101" pitchFamily="2" charset="-122"/>
              </a:rPr>
              <a:t>公司及创始人严重违反投资协议；</a:t>
            </a:r>
            <a:endParaRPr lang="en-US" altLang="zh-CN" sz="1600"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3.</a:t>
            </a:r>
            <a:r>
              <a:rPr lang="zh-CN" altLang="en-US" sz="1600" dirty="0">
                <a:latin typeface="宋体" panose="02010600030101010101" pitchFamily="2" charset="-122"/>
              </a:rPr>
              <a:t>其他特别约定的事项。</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zh-CN" altLang="en-US"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a:t>
            </a:r>
            <a:r>
              <a:rPr lang="zh-CN" altLang="en-US" sz="1600" dirty="0">
                <a:latin typeface="宋体" panose="02010600030101010101" pitchFamily="2" charset="-122"/>
              </a:rPr>
              <a:t>一方面对公司及创始股东设置一定的限制，避免协议签署后出现严重违约；另外也为投资人提供一种理论上的退出渠道，但实践中较少使用。</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法律效力：</a:t>
            </a:r>
            <a:endParaRPr lang="en-US" altLang="zh-CN" sz="2000" b="1"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a:t>
            </a:r>
            <a:r>
              <a:rPr lang="zh-CN" altLang="en-US" sz="1600" dirty="0">
                <a:latin typeface="宋体" panose="02010600030101010101" pitchFamily="2" charset="-122"/>
              </a:rPr>
              <a:t>司法实践中公司的回购义务目前有不确定性，创始股东的回购义务被司法支持。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
            <a:extLst>
              <a:ext uri="{FF2B5EF4-FFF2-40B4-BE49-F238E27FC236}">
                <a16:creationId xmlns:a16="http://schemas.microsoft.com/office/drawing/2014/main" id="{E100A3B0-2B5B-4EF4-A34A-006189C43CD9}"/>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对赌条款</a:t>
            </a:r>
          </a:p>
        </p:txBody>
      </p:sp>
      <p:sp>
        <p:nvSpPr>
          <p:cNvPr id="3" name="矩形 3">
            <a:extLst>
              <a:ext uri="{FF2B5EF4-FFF2-40B4-BE49-F238E27FC236}">
                <a16:creationId xmlns:a16="http://schemas.microsoft.com/office/drawing/2014/main" id="{157953E9-527D-4A24-B62F-6B02714FE50F}"/>
              </a:ext>
            </a:extLst>
          </p:cNvPr>
          <p:cNvSpPr>
            <a:spLocks noChangeArrowheads="1"/>
          </p:cNvSpPr>
          <p:nvPr/>
        </p:nvSpPr>
        <p:spPr bwMode="auto">
          <a:xfrm>
            <a:off x="395288" y="1052513"/>
            <a:ext cx="8353425"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defRPr/>
            </a:pPr>
            <a:endParaRPr lang="zh-CN" altLang="en-US" sz="1800" dirty="0">
              <a:latin typeface="Times New Roman" panose="02020603050405020304" pitchFamily="18" charset="0"/>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    公司和</a:t>
            </a:r>
            <a:r>
              <a:rPr lang="en-US" altLang="zh-CN" sz="1600" dirty="0">
                <a:latin typeface="宋体" panose="02010600030101010101" pitchFamily="2" charset="-122"/>
              </a:rPr>
              <a:t>/</a:t>
            </a:r>
            <a:r>
              <a:rPr lang="zh-CN" altLang="en-US" sz="1600" dirty="0">
                <a:latin typeface="宋体" panose="02010600030101010101" pitchFamily="2" charset="-122"/>
              </a:rPr>
              <a:t>或创始人向投资人承诺，公司</a:t>
            </a:r>
            <a:r>
              <a:rPr lang="en-US" altLang="zh-CN" sz="1600" dirty="0">
                <a:latin typeface="宋体" panose="02010600030101010101" pitchFamily="2" charset="-122"/>
              </a:rPr>
              <a:t>2016</a:t>
            </a:r>
            <a:r>
              <a:rPr lang="zh-CN" altLang="en-US" sz="1600" dirty="0">
                <a:latin typeface="宋体" panose="02010600030101010101" pitchFamily="2" charset="-122"/>
              </a:rPr>
              <a:t>年预期净利润不会低于人民币</a:t>
            </a:r>
            <a:r>
              <a:rPr lang="en-US" altLang="zh-CN" sz="1600" dirty="0"/>
              <a:t>X</a:t>
            </a:r>
            <a:r>
              <a:rPr lang="zh-CN" altLang="en-US" sz="1600" dirty="0">
                <a:latin typeface="宋体" panose="02010600030101010101" pitchFamily="2" charset="-122"/>
              </a:rPr>
              <a:t>万元（以下简称“预期利润”），若公司</a:t>
            </a:r>
            <a:r>
              <a:rPr lang="en-US" altLang="zh-CN" sz="1600" dirty="0">
                <a:latin typeface="宋体" panose="02010600030101010101" pitchFamily="2" charset="-122"/>
              </a:rPr>
              <a:t>2019</a:t>
            </a:r>
            <a:r>
              <a:rPr lang="zh-CN" altLang="en-US" sz="1600" dirty="0">
                <a:latin typeface="宋体" panose="02010600030101010101" pitchFamily="2" charset="-122"/>
              </a:rPr>
              <a:t>年经审计的实际净利润未达到预期利润，公司和</a:t>
            </a:r>
            <a:r>
              <a:rPr lang="en-US" altLang="zh-CN" sz="1600" dirty="0">
                <a:latin typeface="宋体" panose="02010600030101010101" pitchFamily="2" charset="-122"/>
              </a:rPr>
              <a:t>/</a:t>
            </a:r>
            <a:r>
              <a:rPr lang="zh-CN" altLang="en-US" sz="1600" dirty="0">
                <a:latin typeface="宋体" panose="02010600030101010101" pitchFamily="2" charset="-122"/>
              </a:rPr>
              <a:t>或创始人应该对投资人进行股权或现金补偿：</a:t>
            </a:r>
            <a:endParaRPr lang="en-US" altLang="zh-CN" sz="1600" dirty="0">
              <a:latin typeface="宋体" panose="02010600030101010101" pitchFamily="2" charset="-122"/>
            </a:endParaRPr>
          </a:p>
          <a:p>
            <a:pPr marL="0" indent="0">
              <a:lnSpc>
                <a:spcPct val="150000"/>
              </a:lnSpc>
              <a:spcBef>
                <a:spcPct val="0"/>
              </a:spcBef>
              <a:buClrTx/>
              <a:buFontTx/>
              <a:buNone/>
              <a:defRPr/>
            </a:pPr>
            <a:r>
              <a:rPr lang="en-US" altLang="zh-CN" sz="1600" dirty="0">
                <a:latin typeface="宋体" panose="02010600030101010101" pitchFamily="2" charset="-122"/>
              </a:rPr>
              <a:t>    </a:t>
            </a:r>
            <a:r>
              <a:rPr lang="zh-CN" altLang="en-US" sz="1600" dirty="0">
                <a:latin typeface="宋体" panose="02010600030101010101" pitchFamily="2" charset="-122"/>
              </a:rPr>
              <a:t>调整后股权 </a:t>
            </a:r>
            <a:r>
              <a:rPr lang="en-US" altLang="zh-CN" sz="1600" dirty="0">
                <a:latin typeface="宋体" panose="02010600030101010101" pitchFamily="2" charset="-122"/>
              </a:rPr>
              <a:t>= </a:t>
            </a:r>
            <a:r>
              <a:rPr lang="zh-CN" altLang="en-US" sz="1600" dirty="0">
                <a:latin typeface="宋体" panose="02010600030101010101" pitchFamily="2" charset="-122"/>
              </a:rPr>
              <a:t>调整前股权</a:t>
            </a:r>
            <a:r>
              <a:rPr lang="en-US" altLang="zh-CN" sz="1600" dirty="0">
                <a:latin typeface="宋体" panose="02010600030101010101" pitchFamily="2" charset="-122"/>
              </a:rPr>
              <a:t>×</a:t>
            </a:r>
            <a:r>
              <a:rPr lang="zh-CN" altLang="en-US" sz="1600" dirty="0">
                <a:latin typeface="宋体" panose="02010600030101010101" pitchFamily="2" charset="-122"/>
              </a:rPr>
              <a:t>（</a:t>
            </a:r>
            <a:r>
              <a:rPr lang="en-US" altLang="zh-CN" sz="1600" dirty="0">
                <a:latin typeface="宋体" panose="02010600030101010101" pitchFamily="2" charset="-122"/>
              </a:rPr>
              <a:t>2019</a:t>
            </a:r>
            <a:r>
              <a:rPr lang="zh-CN" altLang="en-US" sz="1600" dirty="0">
                <a:latin typeface="宋体" panose="02010600030101010101" pitchFamily="2" charset="-122"/>
              </a:rPr>
              <a:t>年预期利润 </a:t>
            </a:r>
            <a:r>
              <a:rPr lang="en-US" altLang="zh-CN" sz="1600" dirty="0">
                <a:latin typeface="宋体" panose="02010600030101010101" pitchFamily="2" charset="-122"/>
              </a:rPr>
              <a:t>÷ 2019</a:t>
            </a:r>
            <a:r>
              <a:rPr lang="zh-CN" altLang="en-US" sz="1600" dirty="0">
                <a:latin typeface="宋体" panose="02010600030101010101" pitchFamily="2" charset="-122"/>
              </a:rPr>
              <a:t>年实际净利润）</a:t>
            </a:r>
            <a:endParaRPr lang="en-US" altLang="zh-CN" sz="1600"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    现金补偿金额 </a:t>
            </a:r>
            <a:r>
              <a:rPr lang="en-US" altLang="zh-CN" sz="1600" dirty="0">
                <a:latin typeface="宋体" panose="02010600030101010101" pitchFamily="2" charset="-122"/>
              </a:rPr>
              <a:t>= </a:t>
            </a:r>
            <a:r>
              <a:rPr lang="zh-CN" altLang="en-US" sz="1600" dirty="0">
                <a:latin typeface="宋体" panose="02010600030101010101" pitchFamily="2" charset="-122"/>
              </a:rPr>
              <a:t>投资额</a:t>
            </a:r>
            <a:r>
              <a:rPr lang="en-US" altLang="zh-CN" sz="1600" dirty="0">
                <a:latin typeface="宋体" panose="02010600030101010101" pitchFamily="2" charset="-122"/>
              </a:rPr>
              <a:t>×</a:t>
            </a:r>
            <a:r>
              <a:rPr lang="zh-CN" altLang="en-US" sz="1600" dirty="0">
                <a:latin typeface="宋体" panose="02010600030101010101" pitchFamily="2" charset="-122"/>
              </a:rPr>
              <a:t>（</a:t>
            </a:r>
            <a:r>
              <a:rPr lang="en-US" altLang="zh-CN" sz="1600" dirty="0">
                <a:latin typeface="宋体" panose="02010600030101010101" pitchFamily="2" charset="-122"/>
              </a:rPr>
              <a:t>1- 2019</a:t>
            </a:r>
            <a:r>
              <a:rPr lang="zh-CN" altLang="en-US" sz="1600" dirty="0">
                <a:latin typeface="宋体" panose="02010600030101010101" pitchFamily="2" charset="-122"/>
              </a:rPr>
              <a:t>年实际净利润</a:t>
            </a:r>
            <a:r>
              <a:rPr lang="en-US" altLang="zh-CN" sz="1600" dirty="0">
                <a:latin typeface="宋体" panose="02010600030101010101" pitchFamily="2" charset="-122"/>
              </a:rPr>
              <a:t>/ 2019</a:t>
            </a:r>
            <a:r>
              <a:rPr lang="zh-CN" altLang="en-US" sz="1600" dirty="0">
                <a:latin typeface="宋体" panose="02010600030101010101" pitchFamily="2" charset="-122"/>
              </a:rPr>
              <a:t>年预期利润 ）</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zh-CN" altLang="en-US"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效力：</a:t>
            </a:r>
            <a:endParaRPr lang="en-US" altLang="zh-CN" sz="2000" b="1" dirty="0">
              <a:latin typeface="宋体" panose="02010600030101010101" pitchFamily="2" charset="-122"/>
            </a:endParaRPr>
          </a:p>
          <a:p>
            <a:pPr lvl="1">
              <a:lnSpc>
                <a:spcPct val="150000"/>
              </a:lnSpc>
              <a:spcBef>
                <a:spcPct val="0"/>
              </a:spcBef>
              <a:buClrTx/>
              <a:defRPr/>
            </a:pPr>
            <a:r>
              <a:rPr lang="zh-CN" altLang="en-US" sz="1600" dirty="0">
                <a:latin typeface="宋体" panose="02010600030101010101" pitchFamily="2" charset="-122"/>
              </a:rPr>
              <a:t>在公司和</a:t>
            </a:r>
            <a:r>
              <a:rPr lang="en-US" altLang="zh-CN" sz="1600" dirty="0">
                <a:latin typeface="宋体" panose="02010600030101010101" pitchFamily="2" charset="-122"/>
              </a:rPr>
              <a:t>/</a:t>
            </a:r>
            <a:r>
              <a:rPr lang="zh-CN" altLang="en-US" sz="1600" dirty="0">
                <a:latin typeface="宋体" panose="02010600030101010101" pitchFamily="2" charset="-122"/>
              </a:rPr>
              <a:t>或创始人自愿履行的前提下，对赌条款是有效的，投资人可据以执行。</a:t>
            </a:r>
            <a:endParaRPr lang="en-US" altLang="zh-CN" sz="1600" dirty="0">
              <a:latin typeface="宋体" panose="02010600030101010101" pitchFamily="2" charset="-122"/>
            </a:endParaRPr>
          </a:p>
          <a:p>
            <a:pPr lvl="1">
              <a:lnSpc>
                <a:spcPct val="150000"/>
              </a:lnSpc>
              <a:spcBef>
                <a:spcPct val="0"/>
              </a:spcBef>
              <a:buClrTx/>
              <a:defRPr/>
            </a:pPr>
            <a:r>
              <a:rPr lang="zh-CN" altLang="en-US" sz="1600" dirty="0">
                <a:latin typeface="宋体" panose="02010600030101010101" pitchFamily="2" charset="-122"/>
              </a:rPr>
              <a:t>若投资人与公司和</a:t>
            </a:r>
            <a:r>
              <a:rPr lang="en-US" altLang="zh-CN" sz="1600" dirty="0">
                <a:latin typeface="宋体" panose="02010600030101010101" pitchFamily="2" charset="-122"/>
              </a:rPr>
              <a:t>/</a:t>
            </a:r>
            <a:r>
              <a:rPr lang="zh-CN" altLang="en-US" sz="1600" dirty="0">
                <a:latin typeface="宋体" panose="02010600030101010101" pitchFamily="2" charset="-122"/>
              </a:rPr>
              <a:t>或创始人就对赌条款及其执行产生分歧，而诉诸法院时，按最高人民法院的最新司法判例，投资人与公司之间的对赌是无效的，与创始人之间的对赌是有效的。</a:t>
            </a:r>
            <a:endParaRPr lang="en-US" altLang="zh-CN" sz="1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1">
            <a:extLst>
              <a:ext uri="{FF2B5EF4-FFF2-40B4-BE49-F238E27FC236}">
                <a16:creationId xmlns:a16="http://schemas.microsoft.com/office/drawing/2014/main" id="{49CBECA4-37FB-4C53-8678-1C7190AF6164}"/>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优先清算权</a:t>
            </a:r>
          </a:p>
        </p:txBody>
      </p:sp>
      <p:sp>
        <p:nvSpPr>
          <p:cNvPr id="3" name="矩形 3">
            <a:extLst>
              <a:ext uri="{FF2B5EF4-FFF2-40B4-BE49-F238E27FC236}">
                <a16:creationId xmlns:a16="http://schemas.microsoft.com/office/drawing/2014/main" id="{611CE506-752B-47A6-A299-122428015CF4}"/>
              </a:ext>
            </a:extLst>
          </p:cNvPr>
          <p:cNvSpPr>
            <a:spLocks noChangeArrowheads="1"/>
          </p:cNvSpPr>
          <p:nvPr/>
        </p:nvSpPr>
        <p:spPr bwMode="auto">
          <a:xfrm>
            <a:off x="395288" y="1052513"/>
            <a:ext cx="8353425"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buFontTx/>
              <a:buNone/>
              <a:defRPr/>
            </a:pPr>
            <a:endParaRPr lang="en-US" altLang="zh-CN" sz="1600" dirty="0"/>
          </a:p>
          <a:p>
            <a:pPr marL="0" indent="0">
              <a:buFontTx/>
              <a:buNone/>
              <a:defRPr/>
            </a:pPr>
            <a:r>
              <a:rPr lang="en-US" altLang="zh-CN" sz="1600" dirty="0"/>
              <a:t> </a:t>
            </a:r>
            <a:r>
              <a:rPr lang="zh-CN" altLang="zh-CN" sz="1600" dirty="0"/>
              <a:t>如公司发生终止、解散或清算的，公司财产应依照法定顺序清偿清算费用、职工工资和社会保险费用、法定补偿金、公司所欠税款及公司债务等款项。如公司财产按前述规定清偿后仍有剩余财产，应首先向投资人支付相当于投资人投资款</a:t>
            </a:r>
            <a:r>
              <a:rPr lang="en-US" altLang="zh-CN" sz="1600" dirty="0"/>
              <a:t>100%</a:t>
            </a:r>
            <a:r>
              <a:rPr lang="zh-CN" altLang="zh-CN" sz="1600" dirty="0"/>
              <a:t>的金额以及届时已宣布但尚未向投资人支付的股息及红利（“优先清偿额”）。公司的剩余财产不足以足额支付全体投资人的优先清偿额的，则剩余财产应该按照各投资人优先清偿额之间的比例在投资人之间进行分配。如果在支付完上述优先清偿额之后，公司还有剩余财产，则该等剩余财产应该按照全体股东（包括投资人）的股权比例进行分配。</a:t>
            </a:r>
            <a:endParaRPr lang="en-US" altLang="zh-CN" sz="1600" dirty="0"/>
          </a:p>
          <a:p>
            <a:pPr marL="0" indent="0">
              <a:buFontTx/>
              <a:buNone/>
              <a:defRPr/>
            </a:pPr>
            <a:endParaRPr lang="zh-CN" altLang="zh-CN" sz="1600" dirty="0"/>
          </a:p>
          <a:p>
            <a:pPr marL="0" indent="0">
              <a:buFontTx/>
              <a:buNone/>
              <a:defRPr/>
            </a:pPr>
            <a:r>
              <a:rPr lang="zh-CN" altLang="en-US" sz="1600" dirty="0"/>
              <a:t> 如因公司法或其他原因致使公司不能按照上述顺序向投资人及公司股东支付清算所得的，公司可供分配的财产应在全体股东之间按照股权比例分配，分配完成后，现有股东及其他股东应以其在清算中的所得对投资人进行补偿，以使投资人在公司清算中所获得的金额等于其按照上述规定而应得的金额。</a:t>
            </a:r>
            <a:r>
              <a:rPr lang="en-US" altLang="zh-CN" sz="1600" dirty="0">
                <a:latin typeface="宋体" panose="02010600030101010101" pitchFamily="2" charset="-122"/>
              </a:rPr>
              <a:t>    </a:t>
            </a:r>
            <a:endParaRPr lang="zh-CN" altLang="en-US" sz="1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
            <a:extLst>
              <a:ext uri="{FF2B5EF4-FFF2-40B4-BE49-F238E27FC236}">
                <a16:creationId xmlns:a16="http://schemas.microsoft.com/office/drawing/2014/main" id="{9B9D4650-880A-498C-B61F-679F60E0EA09}"/>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a:solidFill>
                  <a:srgbClr val="003399"/>
                </a:solidFill>
                <a:latin typeface="宋体" panose="02010600030101010101" pitchFamily="2" charset="-122"/>
              </a:rPr>
              <a:t>    优先清算权</a:t>
            </a:r>
          </a:p>
        </p:txBody>
      </p:sp>
      <p:sp>
        <p:nvSpPr>
          <p:cNvPr id="3" name="矩形 3">
            <a:extLst>
              <a:ext uri="{FF2B5EF4-FFF2-40B4-BE49-F238E27FC236}">
                <a16:creationId xmlns:a16="http://schemas.microsoft.com/office/drawing/2014/main" id="{23103966-618B-436C-BD50-B33E6F4B5786}"/>
              </a:ext>
            </a:extLst>
          </p:cNvPr>
          <p:cNvSpPr>
            <a:spLocks noChangeArrowheads="1"/>
          </p:cNvSpPr>
          <p:nvPr/>
        </p:nvSpPr>
        <p:spPr bwMode="auto">
          <a:xfrm>
            <a:off x="395288" y="1052513"/>
            <a:ext cx="835342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marL="0" indent="0">
              <a:lnSpc>
                <a:spcPct val="150000"/>
              </a:lnSpc>
              <a:spcBef>
                <a:spcPct val="0"/>
              </a:spcBef>
              <a:buClrTx/>
              <a:buFontTx/>
              <a:buNone/>
              <a:defRPr/>
            </a:pPr>
            <a:endParaRPr lang="en-US" altLang="zh-CN" sz="1600" dirty="0">
              <a:latin typeface="宋体" panose="02010600030101010101" pitchFamily="2" charset="-122"/>
            </a:endParaRPr>
          </a:p>
          <a:p>
            <a:pPr marL="0" indent="0">
              <a:buFontTx/>
              <a:buNone/>
              <a:defRPr/>
            </a:pPr>
            <a:r>
              <a:rPr lang="zh-CN" altLang="zh-CN" sz="1600" dirty="0"/>
              <a:t>为本条之目的，出售公司所有或大部分财产或股权、对外授权公司全部或实质上全部的知识产权、并购、合并或终止经营等行为均被视为公司的清算，公司或公司股东在该等交易中所获得的全部收益均应该按照本条规定的顺序进行分配。</a:t>
            </a:r>
          </a:p>
          <a:p>
            <a:pPr marL="0" indent="0">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一方面防止创始人获得融资之后，立刻关闭企业，造成投资人投资损失；另外一方面也能使投资人获得更多的投资收益。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1E2025F7-2783-4D66-8F31-910ED004B9FD}"/>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股权投资的交易结构（一）：红筹模式</a:t>
            </a:r>
            <a:r>
              <a:rPr lang="en-US" altLang="zh-CN" sz="2800" b="1" dirty="0">
                <a:solidFill>
                  <a:srgbClr val="003399"/>
                </a:solidFill>
                <a:latin typeface="宋体" panose="02010600030101010101" pitchFamily="2" charset="-122"/>
              </a:rPr>
              <a:t>/</a:t>
            </a:r>
            <a:r>
              <a:rPr lang="zh-CN" altLang="en-US" sz="2800" b="1" dirty="0">
                <a:solidFill>
                  <a:srgbClr val="003399"/>
                </a:solidFill>
                <a:latin typeface="宋体" panose="02010600030101010101" pitchFamily="2" charset="-122"/>
              </a:rPr>
              <a:t>协议控制</a:t>
            </a:r>
          </a:p>
        </p:txBody>
      </p:sp>
      <p:sp>
        <p:nvSpPr>
          <p:cNvPr id="11267" name="矩形 3">
            <a:extLst>
              <a:ext uri="{FF2B5EF4-FFF2-40B4-BE49-F238E27FC236}">
                <a16:creationId xmlns:a16="http://schemas.microsoft.com/office/drawing/2014/main" id="{6DF135AC-C33F-4D4F-B288-6E2F11195711}"/>
              </a:ext>
            </a:extLst>
          </p:cNvPr>
          <p:cNvSpPr>
            <a:spLocks noChangeArrowheads="1"/>
          </p:cNvSpPr>
          <p:nvPr/>
        </p:nvSpPr>
        <p:spPr bwMode="auto">
          <a:xfrm>
            <a:off x="344487" y="1018381"/>
            <a:ext cx="8353425"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pPr>
            <a:endParaRPr lang="zh-CN" altLang="en-US" sz="1800" dirty="0">
              <a:latin typeface="Times New Roman" panose="02020603050405020304" pitchFamily="18" charset="0"/>
            </a:endParaRPr>
          </a:p>
          <a:p>
            <a:pPr>
              <a:spcBef>
                <a:spcPct val="0"/>
              </a:spcBef>
              <a:buClrTx/>
              <a:buFontTx/>
              <a:buNone/>
            </a:pPr>
            <a:r>
              <a:rPr lang="zh-CN" altLang="en-US" sz="2000" b="1" dirty="0">
                <a:latin typeface="Times New Roman" panose="02020603050405020304" pitchFamily="18" charset="0"/>
              </a:rPr>
              <a:t>红筹模式结构：</a:t>
            </a: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p:txBody>
      </p:sp>
      <p:sp>
        <p:nvSpPr>
          <p:cNvPr id="11268" name="Text Box 8">
            <a:extLst>
              <a:ext uri="{FF2B5EF4-FFF2-40B4-BE49-F238E27FC236}">
                <a16:creationId xmlns:a16="http://schemas.microsoft.com/office/drawing/2014/main" id="{06059010-9290-4321-B5FD-CFF325E1B1DA}"/>
              </a:ext>
            </a:extLst>
          </p:cNvPr>
          <p:cNvSpPr txBox="1">
            <a:spLocks noChangeArrowheads="1"/>
          </p:cNvSpPr>
          <p:nvPr/>
        </p:nvSpPr>
        <p:spPr bwMode="auto">
          <a:xfrm>
            <a:off x="2928938" y="1571625"/>
            <a:ext cx="1331912"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600" b="1" dirty="0">
                <a:latin typeface="Times New Roman" panose="02020603050405020304" pitchFamily="18" charset="0"/>
              </a:rPr>
              <a:t>创始人</a:t>
            </a:r>
            <a:endParaRPr kumimoji="1" lang="en-US" altLang="zh-CN" sz="1600" b="1" dirty="0">
              <a:latin typeface="Times New Roman" panose="02020603050405020304" pitchFamily="18" charset="0"/>
            </a:endParaRPr>
          </a:p>
        </p:txBody>
      </p:sp>
      <p:sp>
        <p:nvSpPr>
          <p:cNvPr id="11269" name="Line 9">
            <a:extLst>
              <a:ext uri="{FF2B5EF4-FFF2-40B4-BE49-F238E27FC236}">
                <a16:creationId xmlns:a16="http://schemas.microsoft.com/office/drawing/2014/main" id="{3C6A4D60-EEE7-469D-A79D-F3388D4D34B7}"/>
              </a:ext>
            </a:extLst>
          </p:cNvPr>
          <p:cNvSpPr>
            <a:spLocks noChangeShapeType="1"/>
          </p:cNvSpPr>
          <p:nvPr/>
        </p:nvSpPr>
        <p:spPr bwMode="auto">
          <a:xfrm>
            <a:off x="2171700" y="5765800"/>
            <a:ext cx="0" cy="282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0" name="Text Box 10">
            <a:extLst>
              <a:ext uri="{FF2B5EF4-FFF2-40B4-BE49-F238E27FC236}">
                <a16:creationId xmlns:a16="http://schemas.microsoft.com/office/drawing/2014/main" id="{C56161D3-BFC6-4EEB-8021-20C10C7BE18D}"/>
              </a:ext>
            </a:extLst>
          </p:cNvPr>
          <p:cNvSpPr txBox="1">
            <a:spLocks noChangeArrowheads="1"/>
          </p:cNvSpPr>
          <p:nvPr/>
        </p:nvSpPr>
        <p:spPr bwMode="auto">
          <a:xfrm>
            <a:off x="4521200" y="3587750"/>
            <a:ext cx="133191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5200" bIns="36000"/>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dirty="0">
                <a:latin typeface="Times New Roman" panose="02020603050405020304" pitchFamily="18" charset="0"/>
              </a:rPr>
              <a:t>SPV</a:t>
            </a:r>
            <a:endParaRPr kumimoji="1" lang="zh-CN" altLang="en-US" sz="1600" b="1" dirty="0">
              <a:latin typeface="Times New Roman" panose="02020603050405020304" pitchFamily="18" charset="0"/>
            </a:endParaRPr>
          </a:p>
        </p:txBody>
      </p:sp>
      <p:sp>
        <p:nvSpPr>
          <p:cNvPr id="11271" name="Line 11">
            <a:extLst>
              <a:ext uri="{FF2B5EF4-FFF2-40B4-BE49-F238E27FC236}">
                <a16:creationId xmlns:a16="http://schemas.microsoft.com/office/drawing/2014/main" id="{7D5E20C0-B7B0-4F19-B03B-36EFAD792CD0}"/>
              </a:ext>
            </a:extLst>
          </p:cNvPr>
          <p:cNvSpPr>
            <a:spLocks noChangeShapeType="1"/>
          </p:cNvSpPr>
          <p:nvPr/>
        </p:nvSpPr>
        <p:spPr bwMode="auto">
          <a:xfrm>
            <a:off x="3587750" y="3227388"/>
            <a:ext cx="326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2" name="Line 12">
            <a:extLst>
              <a:ext uri="{FF2B5EF4-FFF2-40B4-BE49-F238E27FC236}">
                <a16:creationId xmlns:a16="http://schemas.microsoft.com/office/drawing/2014/main" id="{486EAE95-16FC-4360-B6CF-47654DB90DE4}"/>
              </a:ext>
            </a:extLst>
          </p:cNvPr>
          <p:cNvSpPr>
            <a:spLocks noChangeShapeType="1"/>
          </p:cNvSpPr>
          <p:nvPr/>
        </p:nvSpPr>
        <p:spPr bwMode="auto">
          <a:xfrm flipV="1">
            <a:off x="6848475" y="2862263"/>
            <a:ext cx="0" cy="365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3" name="Text Box 14">
            <a:extLst>
              <a:ext uri="{FF2B5EF4-FFF2-40B4-BE49-F238E27FC236}">
                <a16:creationId xmlns:a16="http://schemas.microsoft.com/office/drawing/2014/main" id="{B5A52114-CB04-4409-A9A2-27CF547D89D1}"/>
              </a:ext>
            </a:extLst>
          </p:cNvPr>
          <p:cNvSpPr txBox="1">
            <a:spLocks noChangeArrowheads="1"/>
          </p:cNvSpPr>
          <p:nvPr/>
        </p:nvSpPr>
        <p:spPr bwMode="auto">
          <a:xfrm>
            <a:off x="6215063" y="2414588"/>
            <a:ext cx="1331912"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dirty="0">
                <a:latin typeface="Times New Roman" panose="02020603050405020304" pitchFamily="18" charset="0"/>
              </a:rPr>
              <a:t>VC/PE</a:t>
            </a:r>
          </a:p>
        </p:txBody>
      </p:sp>
      <p:sp>
        <p:nvSpPr>
          <p:cNvPr id="11274" name="Text Box 15">
            <a:extLst>
              <a:ext uri="{FF2B5EF4-FFF2-40B4-BE49-F238E27FC236}">
                <a16:creationId xmlns:a16="http://schemas.microsoft.com/office/drawing/2014/main" id="{A565A719-7D3D-42DF-9370-1CCFBD3399B5}"/>
              </a:ext>
            </a:extLst>
          </p:cNvPr>
          <p:cNvSpPr txBox="1">
            <a:spLocks noChangeArrowheads="1"/>
          </p:cNvSpPr>
          <p:nvPr/>
        </p:nvSpPr>
        <p:spPr bwMode="auto">
          <a:xfrm>
            <a:off x="500063" y="4786313"/>
            <a:ext cx="1008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400" b="1" dirty="0">
                <a:latin typeface="Times New Roman" panose="02020603050405020304" pitchFamily="18" charset="0"/>
              </a:rPr>
              <a:t>境外</a:t>
            </a:r>
            <a:endParaRPr kumimoji="1" lang="en-US" altLang="zh-CN" sz="1400" b="1" dirty="0">
              <a:latin typeface="Times New Roman" panose="02020603050405020304" pitchFamily="18" charset="0"/>
            </a:endParaRPr>
          </a:p>
        </p:txBody>
      </p:sp>
      <p:sp>
        <p:nvSpPr>
          <p:cNvPr id="11275" name="Text Box 17">
            <a:extLst>
              <a:ext uri="{FF2B5EF4-FFF2-40B4-BE49-F238E27FC236}">
                <a16:creationId xmlns:a16="http://schemas.microsoft.com/office/drawing/2014/main" id="{D0D8E544-2984-4E54-A3BD-B3F0BC830DE9}"/>
              </a:ext>
            </a:extLst>
          </p:cNvPr>
          <p:cNvSpPr txBox="1">
            <a:spLocks noChangeArrowheads="1"/>
          </p:cNvSpPr>
          <p:nvPr/>
        </p:nvSpPr>
        <p:spPr bwMode="auto">
          <a:xfrm>
            <a:off x="4521200" y="4379913"/>
            <a:ext cx="133191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a:latin typeface="Times New Roman" panose="02020603050405020304" pitchFamily="18" charset="0"/>
              </a:rPr>
              <a:t>Hong Kong</a:t>
            </a:r>
          </a:p>
        </p:txBody>
      </p:sp>
      <p:sp>
        <p:nvSpPr>
          <p:cNvPr id="11276" name="Line 18">
            <a:extLst>
              <a:ext uri="{FF2B5EF4-FFF2-40B4-BE49-F238E27FC236}">
                <a16:creationId xmlns:a16="http://schemas.microsoft.com/office/drawing/2014/main" id="{89331436-F2BB-4376-AA05-45BDA24CC26C}"/>
              </a:ext>
            </a:extLst>
          </p:cNvPr>
          <p:cNvSpPr>
            <a:spLocks noChangeShapeType="1"/>
          </p:cNvSpPr>
          <p:nvPr/>
        </p:nvSpPr>
        <p:spPr bwMode="auto">
          <a:xfrm>
            <a:off x="5184775" y="4017963"/>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7" name="Line 19">
            <a:extLst>
              <a:ext uri="{FF2B5EF4-FFF2-40B4-BE49-F238E27FC236}">
                <a16:creationId xmlns:a16="http://schemas.microsoft.com/office/drawing/2014/main" id="{57F0E183-0695-4AC3-925C-922CA6B8B880}"/>
              </a:ext>
            </a:extLst>
          </p:cNvPr>
          <p:cNvSpPr>
            <a:spLocks noChangeShapeType="1"/>
          </p:cNvSpPr>
          <p:nvPr/>
        </p:nvSpPr>
        <p:spPr bwMode="auto">
          <a:xfrm flipH="1">
            <a:off x="785813" y="5143500"/>
            <a:ext cx="698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8" name="Text Box 20">
            <a:extLst>
              <a:ext uri="{FF2B5EF4-FFF2-40B4-BE49-F238E27FC236}">
                <a16:creationId xmlns:a16="http://schemas.microsoft.com/office/drawing/2014/main" id="{16FDBE61-8843-41F6-8E58-C9CCB8B01131}"/>
              </a:ext>
            </a:extLst>
          </p:cNvPr>
          <p:cNvSpPr txBox="1">
            <a:spLocks noChangeArrowheads="1"/>
          </p:cNvSpPr>
          <p:nvPr/>
        </p:nvSpPr>
        <p:spPr bwMode="auto">
          <a:xfrm>
            <a:off x="4521200" y="6035675"/>
            <a:ext cx="133191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a:latin typeface="Times New Roman" panose="02020603050405020304" pitchFamily="18" charset="0"/>
              </a:rPr>
              <a:t>WFOE</a:t>
            </a:r>
          </a:p>
        </p:txBody>
      </p:sp>
      <p:sp>
        <p:nvSpPr>
          <p:cNvPr id="11279" name="Line 21">
            <a:extLst>
              <a:ext uri="{FF2B5EF4-FFF2-40B4-BE49-F238E27FC236}">
                <a16:creationId xmlns:a16="http://schemas.microsoft.com/office/drawing/2014/main" id="{5EF561BA-56D6-4489-A1FD-F3F67800D4EC}"/>
              </a:ext>
            </a:extLst>
          </p:cNvPr>
          <p:cNvSpPr>
            <a:spLocks noChangeShapeType="1"/>
          </p:cNvSpPr>
          <p:nvPr/>
        </p:nvSpPr>
        <p:spPr bwMode="auto">
          <a:xfrm flipH="1">
            <a:off x="5184775" y="4811713"/>
            <a:ext cx="3175"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0" name="Text Box 22">
            <a:extLst>
              <a:ext uri="{FF2B5EF4-FFF2-40B4-BE49-F238E27FC236}">
                <a16:creationId xmlns:a16="http://schemas.microsoft.com/office/drawing/2014/main" id="{B8FF60CA-DB34-4536-84D4-1E2F076CB286}"/>
              </a:ext>
            </a:extLst>
          </p:cNvPr>
          <p:cNvSpPr txBox="1">
            <a:spLocks noChangeArrowheads="1"/>
          </p:cNvSpPr>
          <p:nvPr/>
        </p:nvSpPr>
        <p:spPr bwMode="auto">
          <a:xfrm>
            <a:off x="1509713" y="6037263"/>
            <a:ext cx="1331912"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600" b="1" dirty="0">
                <a:latin typeface="Times New Roman" panose="02020603050405020304" pitchFamily="18" charset="0"/>
              </a:rPr>
              <a:t>境内公司</a:t>
            </a:r>
            <a:endParaRPr kumimoji="1" lang="en-US" altLang="zh-CN" sz="1600" b="1" dirty="0">
              <a:latin typeface="Times New Roman" panose="02020603050405020304" pitchFamily="18" charset="0"/>
            </a:endParaRPr>
          </a:p>
        </p:txBody>
      </p:sp>
      <p:sp>
        <p:nvSpPr>
          <p:cNvPr id="11281" name="Text Box 23">
            <a:extLst>
              <a:ext uri="{FF2B5EF4-FFF2-40B4-BE49-F238E27FC236}">
                <a16:creationId xmlns:a16="http://schemas.microsoft.com/office/drawing/2014/main" id="{06FF1603-6D41-4E5C-8EC6-C8F587FE6D64}"/>
              </a:ext>
            </a:extLst>
          </p:cNvPr>
          <p:cNvSpPr txBox="1">
            <a:spLocks noChangeArrowheads="1"/>
          </p:cNvSpPr>
          <p:nvPr/>
        </p:nvSpPr>
        <p:spPr bwMode="auto">
          <a:xfrm>
            <a:off x="2927350" y="2430463"/>
            <a:ext cx="133191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a:latin typeface="Times New Roman" panose="02020603050405020304" pitchFamily="18" charset="0"/>
              </a:rPr>
              <a:t>BVI</a:t>
            </a:r>
          </a:p>
        </p:txBody>
      </p:sp>
      <p:sp>
        <p:nvSpPr>
          <p:cNvPr id="11282" name="Text Box 24">
            <a:extLst>
              <a:ext uri="{FF2B5EF4-FFF2-40B4-BE49-F238E27FC236}">
                <a16:creationId xmlns:a16="http://schemas.microsoft.com/office/drawing/2014/main" id="{09869996-705D-4E59-910D-09CBD33E7CE1}"/>
              </a:ext>
            </a:extLst>
          </p:cNvPr>
          <p:cNvSpPr txBox="1">
            <a:spLocks noChangeArrowheads="1"/>
          </p:cNvSpPr>
          <p:nvPr/>
        </p:nvSpPr>
        <p:spPr bwMode="auto">
          <a:xfrm>
            <a:off x="500063" y="5214938"/>
            <a:ext cx="93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400" b="1" dirty="0">
                <a:latin typeface="Times New Roman" panose="02020603050405020304" pitchFamily="18" charset="0"/>
              </a:rPr>
              <a:t>境内</a:t>
            </a:r>
            <a:endParaRPr kumimoji="1" lang="en-US" altLang="zh-CN" sz="1400" b="1" dirty="0">
              <a:latin typeface="Times New Roman" panose="02020603050405020304" pitchFamily="18" charset="0"/>
            </a:endParaRPr>
          </a:p>
        </p:txBody>
      </p:sp>
      <p:sp>
        <p:nvSpPr>
          <p:cNvPr id="11283" name="Line 25">
            <a:extLst>
              <a:ext uri="{FF2B5EF4-FFF2-40B4-BE49-F238E27FC236}">
                <a16:creationId xmlns:a16="http://schemas.microsoft.com/office/drawing/2014/main" id="{3905AB1B-6470-4755-BEB9-A07270363199}"/>
              </a:ext>
            </a:extLst>
          </p:cNvPr>
          <p:cNvSpPr>
            <a:spLocks noChangeShapeType="1"/>
          </p:cNvSpPr>
          <p:nvPr/>
        </p:nvSpPr>
        <p:spPr bwMode="auto">
          <a:xfrm>
            <a:off x="2841625" y="6175375"/>
            <a:ext cx="1679575" cy="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6">
            <a:extLst>
              <a:ext uri="{FF2B5EF4-FFF2-40B4-BE49-F238E27FC236}">
                <a16:creationId xmlns:a16="http://schemas.microsoft.com/office/drawing/2014/main" id="{AC6F7AE5-6565-43BE-A090-00BCA6DA4EBB}"/>
              </a:ext>
            </a:extLst>
          </p:cNvPr>
          <p:cNvSpPr>
            <a:spLocks noChangeShapeType="1"/>
          </p:cNvSpPr>
          <p:nvPr/>
        </p:nvSpPr>
        <p:spPr bwMode="auto">
          <a:xfrm>
            <a:off x="2841625" y="6364288"/>
            <a:ext cx="1679575"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5" name="Line 27">
            <a:extLst>
              <a:ext uri="{FF2B5EF4-FFF2-40B4-BE49-F238E27FC236}">
                <a16:creationId xmlns:a16="http://schemas.microsoft.com/office/drawing/2014/main" id="{E7FB2B17-3113-43C3-B8B6-38ED106C50F5}"/>
              </a:ext>
            </a:extLst>
          </p:cNvPr>
          <p:cNvSpPr>
            <a:spLocks noChangeShapeType="1"/>
          </p:cNvSpPr>
          <p:nvPr/>
        </p:nvSpPr>
        <p:spPr bwMode="auto">
          <a:xfrm>
            <a:off x="3587750" y="2862263"/>
            <a:ext cx="0" cy="365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28">
            <a:extLst>
              <a:ext uri="{FF2B5EF4-FFF2-40B4-BE49-F238E27FC236}">
                <a16:creationId xmlns:a16="http://schemas.microsoft.com/office/drawing/2014/main" id="{6BC8E249-53D7-4B11-8496-C8524EC5BCA6}"/>
              </a:ext>
            </a:extLst>
          </p:cNvPr>
          <p:cNvSpPr>
            <a:spLocks noChangeShapeType="1"/>
          </p:cNvSpPr>
          <p:nvPr/>
        </p:nvSpPr>
        <p:spPr bwMode="auto">
          <a:xfrm flipV="1">
            <a:off x="3598863" y="2020888"/>
            <a:ext cx="0" cy="398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Text Box 29">
            <a:extLst>
              <a:ext uri="{FF2B5EF4-FFF2-40B4-BE49-F238E27FC236}">
                <a16:creationId xmlns:a16="http://schemas.microsoft.com/office/drawing/2014/main" id="{14B1454F-9BC5-46D3-9362-0F2E9186BAFE}"/>
              </a:ext>
            </a:extLst>
          </p:cNvPr>
          <p:cNvSpPr txBox="1">
            <a:spLocks noChangeArrowheads="1"/>
          </p:cNvSpPr>
          <p:nvPr/>
        </p:nvSpPr>
        <p:spPr bwMode="auto">
          <a:xfrm>
            <a:off x="3298825" y="5662613"/>
            <a:ext cx="1223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400" b="1" dirty="0">
                <a:latin typeface="Times New Roman" panose="02020603050405020304" pitchFamily="18" charset="0"/>
              </a:rPr>
              <a:t>控制协议</a:t>
            </a:r>
            <a:endParaRPr kumimoji="1" lang="en-US" altLang="zh-CN" sz="1400" b="1" dirty="0">
              <a:latin typeface="Times New Roman" panose="02020603050405020304" pitchFamily="18" charset="0"/>
            </a:endParaRPr>
          </a:p>
        </p:txBody>
      </p:sp>
      <p:sp>
        <p:nvSpPr>
          <p:cNvPr id="11288" name="Text Box 31">
            <a:extLst>
              <a:ext uri="{FF2B5EF4-FFF2-40B4-BE49-F238E27FC236}">
                <a16:creationId xmlns:a16="http://schemas.microsoft.com/office/drawing/2014/main" id="{4A83289F-62C2-437A-B1A1-A71F232D4B8F}"/>
              </a:ext>
            </a:extLst>
          </p:cNvPr>
          <p:cNvSpPr txBox="1">
            <a:spLocks noChangeArrowheads="1"/>
          </p:cNvSpPr>
          <p:nvPr/>
        </p:nvSpPr>
        <p:spPr bwMode="auto">
          <a:xfrm>
            <a:off x="1498600" y="5316538"/>
            <a:ext cx="1331913" cy="449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600" b="1" dirty="0">
                <a:latin typeface="Times New Roman" panose="02020603050405020304" pitchFamily="18" charset="0"/>
              </a:rPr>
              <a:t>中国创始人</a:t>
            </a:r>
            <a:endParaRPr kumimoji="1" lang="en-US" altLang="zh-CN" sz="1600" b="1" dirty="0">
              <a:latin typeface="Times New Roman" panose="02020603050405020304" pitchFamily="18" charset="0"/>
            </a:endParaRPr>
          </a:p>
        </p:txBody>
      </p:sp>
      <p:sp>
        <p:nvSpPr>
          <p:cNvPr id="11289" name="Line 18">
            <a:extLst>
              <a:ext uri="{FF2B5EF4-FFF2-40B4-BE49-F238E27FC236}">
                <a16:creationId xmlns:a16="http://schemas.microsoft.com/office/drawing/2014/main" id="{66621486-7116-4129-8CE2-4564B0C614D2}"/>
              </a:ext>
            </a:extLst>
          </p:cNvPr>
          <p:cNvSpPr>
            <a:spLocks noChangeShapeType="1"/>
          </p:cNvSpPr>
          <p:nvPr/>
        </p:nvSpPr>
        <p:spPr bwMode="auto">
          <a:xfrm>
            <a:off x="5148064" y="3212976"/>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
            <a:extLst>
              <a:ext uri="{FF2B5EF4-FFF2-40B4-BE49-F238E27FC236}">
                <a16:creationId xmlns:a16="http://schemas.microsoft.com/office/drawing/2014/main" id="{BCC9254F-36CB-40EA-8F2C-BD4166DBFF89}"/>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保护性条款</a:t>
            </a:r>
          </a:p>
        </p:txBody>
      </p:sp>
      <p:sp>
        <p:nvSpPr>
          <p:cNvPr id="3" name="矩形 3">
            <a:extLst>
              <a:ext uri="{FF2B5EF4-FFF2-40B4-BE49-F238E27FC236}">
                <a16:creationId xmlns:a16="http://schemas.microsoft.com/office/drawing/2014/main" id="{279B4444-F044-479C-94A7-392D87225889}"/>
              </a:ext>
            </a:extLst>
          </p:cNvPr>
          <p:cNvSpPr>
            <a:spLocks noChangeArrowheads="1"/>
          </p:cNvSpPr>
          <p:nvPr/>
        </p:nvSpPr>
        <p:spPr bwMode="auto">
          <a:xfrm>
            <a:off x="395288" y="1052513"/>
            <a:ext cx="8353425"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条款表述：</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    公司的下列事项须经投资人或投资人董事的同意方可实施：</a:t>
            </a:r>
          </a:p>
          <a:p>
            <a:pPr marL="0" indent="0">
              <a:lnSpc>
                <a:spcPct val="150000"/>
              </a:lnSpc>
              <a:spcBef>
                <a:spcPct val="0"/>
              </a:spcBef>
              <a:buClrTx/>
              <a:buFontTx/>
              <a:buNone/>
              <a:defRPr/>
            </a:pPr>
            <a:r>
              <a:rPr lang="en-US" altLang="zh-CN" sz="1600" dirty="0">
                <a:latin typeface="宋体" panose="02010600030101010101" pitchFamily="2" charset="-122"/>
              </a:rPr>
              <a:t>    (1)</a:t>
            </a:r>
            <a:r>
              <a:rPr lang="zh-CN" altLang="en-US" sz="1600" dirty="0">
                <a:latin typeface="宋体" panose="02010600030101010101" pitchFamily="2" charset="-122"/>
              </a:rPr>
              <a:t>变更公司股权结构和注册资本；授权或发行任何公司股份、股票、债权、可转换债券或其他证券；</a:t>
            </a:r>
          </a:p>
          <a:p>
            <a:pPr marL="0" indent="0">
              <a:lnSpc>
                <a:spcPct val="150000"/>
              </a:lnSpc>
              <a:spcBef>
                <a:spcPct val="0"/>
              </a:spcBef>
              <a:buClrTx/>
              <a:buFontTx/>
              <a:buNone/>
              <a:defRPr/>
            </a:pPr>
            <a:r>
              <a:rPr lang="en-US" altLang="zh-CN" sz="1600" dirty="0">
                <a:latin typeface="宋体" panose="02010600030101010101" pitchFamily="2" charset="-122"/>
              </a:rPr>
              <a:t>    (2)</a:t>
            </a:r>
            <a:r>
              <a:rPr lang="zh-CN" altLang="en-US" sz="1600" dirty="0">
                <a:latin typeface="宋体" panose="02010600030101010101" pitchFamily="2" charset="-122"/>
              </a:rPr>
              <a:t>变更投资人根据相关法律、本协议及公司章程规定的各项权利；</a:t>
            </a:r>
          </a:p>
          <a:p>
            <a:pPr marL="0" indent="0">
              <a:lnSpc>
                <a:spcPct val="150000"/>
              </a:lnSpc>
              <a:spcBef>
                <a:spcPct val="0"/>
              </a:spcBef>
              <a:buClrTx/>
              <a:buFontTx/>
              <a:buNone/>
              <a:defRPr/>
            </a:pPr>
            <a:r>
              <a:rPr lang="en-US" altLang="zh-CN" sz="1600" dirty="0">
                <a:latin typeface="宋体" panose="02010600030101010101" pitchFamily="2" charset="-122"/>
              </a:rPr>
              <a:t>    (3)</a:t>
            </a:r>
            <a:r>
              <a:rPr lang="zh-CN" altLang="en-US" sz="1600" dirty="0">
                <a:latin typeface="宋体" panose="02010600030101010101" pitchFamily="2" charset="-122"/>
              </a:rPr>
              <a:t>修改公司章程等公司基本文件；</a:t>
            </a:r>
          </a:p>
          <a:p>
            <a:pPr marL="0" indent="0">
              <a:lnSpc>
                <a:spcPct val="150000"/>
              </a:lnSpc>
              <a:spcBef>
                <a:spcPct val="0"/>
              </a:spcBef>
              <a:buClrTx/>
              <a:buFontTx/>
              <a:buNone/>
              <a:defRPr/>
            </a:pPr>
            <a:r>
              <a:rPr lang="en-US" altLang="zh-CN" sz="1600" dirty="0">
                <a:latin typeface="宋体" panose="02010600030101010101" pitchFamily="2" charset="-122"/>
              </a:rPr>
              <a:t>    (4)</a:t>
            </a:r>
            <a:r>
              <a:rPr lang="zh-CN" altLang="en-US" sz="1600" dirty="0">
                <a:latin typeface="宋体" panose="02010600030101010101" pitchFamily="2" charset="-122"/>
              </a:rPr>
              <a:t>公司向股东宣布和支付任何股息、红利；</a:t>
            </a:r>
          </a:p>
          <a:p>
            <a:pPr marL="0" indent="0">
              <a:lnSpc>
                <a:spcPct val="150000"/>
              </a:lnSpc>
              <a:spcBef>
                <a:spcPct val="0"/>
              </a:spcBef>
              <a:buClrTx/>
              <a:buFontTx/>
              <a:buNone/>
              <a:defRPr/>
            </a:pPr>
            <a:r>
              <a:rPr lang="en-US" altLang="zh-CN" sz="1600" dirty="0">
                <a:latin typeface="宋体" panose="02010600030101010101" pitchFamily="2" charset="-122"/>
              </a:rPr>
              <a:t>    (5)</a:t>
            </a:r>
            <a:r>
              <a:rPr lang="zh-CN" altLang="en-US" sz="1600" dirty="0">
                <a:latin typeface="宋体" panose="02010600030101010101" pitchFamily="2" charset="-122"/>
              </a:rPr>
              <a:t>变更公司董事会的人数及董事任免方式；</a:t>
            </a:r>
          </a:p>
          <a:p>
            <a:pPr marL="0" indent="0">
              <a:lnSpc>
                <a:spcPct val="150000"/>
              </a:lnSpc>
              <a:spcBef>
                <a:spcPct val="0"/>
              </a:spcBef>
              <a:buClrTx/>
              <a:buFontTx/>
              <a:buNone/>
              <a:defRPr/>
            </a:pPr>
            <a:r>
              <a:rPr lang="en-US" altLang="zh-CN" sz="1600" dirty="0">
                <a:latin typeface="宋体" panose="02010600030101010101" pitchFamily="2" charset="-122"/>
              </a:rPr>
              <a:t>    (6)</a:t>
            </a:r>
            <a:r>
              <a:rPr lang="zh-CN" altLang="en-US" sz="1600" dirty="0">
                <a:latin typeface="宋体" panose="02010600030101010101" pitchFamily="2" charset="-122"/>
              </a:rPr>
              <a:t>批准任何公司合并、兼并、重组，与其他公司重组、出售控制权、自愿解散或清算、出售或独占许可公司全部或实质上全部的知识产权，或其他任何出售公司全部或实质上全部资产的交易；</a:t>
            </a:r>
          </a:p>
          <a:p>
            <a:pPr marL="0" indent="0">
              <a:lnSpc>
                <a:spcPct val="150000"/>
              </a:lnSpc>
              <a:spcBef>
                <a:spcPct val="0"/>
              </a:spcBef>
              <a:buClrTx/>
              <a:buFontTx/>
              <a:buNone/>
              <a:defRPr/>
            </a:pPr>
            <a:r>
              <a:rPr lang="en-US" altLang="zh-CN" sz="1600" dirty="0">
                <a:latin typeface="宋体" panose="02010600030101010101" pitchFamily="2" charset="-122"/>
              </a:rPr>
              <a:t>    (7)</a:t>
            </a:r>
            <a:r>
              <a:rPr lang="zh-CN" altLang="en-US" sz="1600" dirty="0">
                <a:latin typeface="宋体" panose="02010600030101010101" pitchFamily="2" charset="-122"/>
              </a:rPr>
              <a:t>公司员工持股计划的制订、修改、实施或终止；</a:t>
            </a:r>
          </a:p>
          <a:p>
            <a:pPr marL="0" indent="0">
              <a:lnSpc>
                <a:spcPct val="150000"/>
              </a:lnSpc>
              <a:spcBef>
                <a:spcPct val="0"/>
              </a:spcBef>
              <a:buClrTx/>
              <a:buFontTx/>
              <a:buNone/>
              <a:defRPr/>
            </a:pPr>
            <a:r>
              <a:rPr lang="en-US" altLang="zh-CN" sz="1600" dirty="0">
                <a:latin typeface="宋体" panose="02010600030101010101" pitchFamily="2" charset="-122"/>
              </a:rPr>
              <a:t>    (8)</a:t>
            </a:r>
            <a:r>
              <a:rPr lang="zh-CN" altLang="en-US" sz="1600" dirty="0">
                <a:latin typeface="宋体" panose="02010600030101010101" pitchFamily="2" charset="-122"/>
              </a:rPr>
              <a:t>在正常业务经营之外许可其他方使用或出售、转让或以其他方式处置公司的任何知识产权；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1">
            <a:extLst>
              <a:ext uri="{FF2B5EF4-FFF2-40B4-BE49-F238E27FC236}">
                <a16:creationId xmlns:a16="http://schemas.microsoft.com/office/drawing/2014/main" id="{7715B6E0-53B1-4DBF-A9BC-3A876F08B3D8}"/>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a:solidFill>
                  <a:srgbClr val="003399"/>
                </a:solidFill>
                <a:latin typeface="宋体" panose="02010600030101010101" pitchFamily="2" charset="-122"/>
              </a:rPr>
              <a:t>    保护性条款</a:t>
            </a:r>
          </a:p>
        </p:txBody>
      </p:sp>
      <p:sp>
        <p:nvSpPr>
          <p:cNvPr id="3" name="矩形 3">
            <a:extLst>
              <a:ext uri="{FF2B5EF4-FFF2-40B4-BE49-F238E27FC236}">
                <a16:creationId xmlns:a16="http://schemas.microsoft.com/office/drawing/2014/main" id="{554D813C-237D-425B-BED2-12C4F6F0DEA5}"/>
              </a:ext>
            </a:extLst>
          </p:cNvPr>
          <p:cNvSpPr>
            <a:spLocks noChangeArrowheads="1"/>
          </p:cNvSpPr>
          <p:nvPr/>
        </p:nvSpPr>
        <p:spPr bwMode="auto">
          <a:xfrm>
            <a:off x="395288" y="1052513"/>
            <a:ext cx="83534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nSpc>
                <a:spcPct val="150000"/>
              </a:lnSpc>
              <a:spcBef>
                <a:spcPct val="0"/>
              </a:spcBef>
              <a:buClrTx/>
              <a:buFontTx/>
              <a:buNone/>
            </a:pPr>
            <a:r>
              <a:rPr lang="en-US" altLang="zh-CN" sz="1600" dirty="0">
                <a:latin typeface="宋体" panose="02010600030101010101" pitchFamily="2" charset="-122"/>
              </a:rPr>
              <a:t>    (9)</a:t>
            </a:r>
            <a:r>
              <a:rPr lang="zh-CN" altLang="en-US" sz="1600" dirty="0">
                <a:latin typeface="宋体" panose="02010600030101010101" pitchFamily="2" charset="-122"/>
              </a:rPr>
              <a:t>除正常经营过程中从银行或其他金融机构获得贷款外，从其他任何第三方借款；在公司任何资产、知识产权上设置任何抵押、质押、其他担保权益、第三人权益或其他任何形式的限制；</a:t>
            </a:r>
          </a:p>
          <a:p>
            <a:pPr>
              <a:lnSpc>
                <a:spcPct val="150000"/>
              </a:lnSpc>
              <a:spcBef>
                <a:spcPct val="0"/>
              </a:spcBef>
              <a:buClrTx/>
              <a:buFontTx/>
              <a:buNone/>
            </a:pPr>
            <a:r>
              <a:rPr lang="en-US" altLang="zh-CN" sz="1600" dirty="0">
                <a:latin typeface="宋体" panose="02010600030101010101" pitchFamily="2" charset="-122"/>
              </a:rPr>
              <a:t>   (10)</a:t>
            </a:r>
            <a:r>
              <a:rPr lang="zh-CN" altLang="en-US" sz="1600" dirty="0">
                <a:latin typeface="宋体" panose="02010600030101010101" pitchFamily="2" charset="-122"/>
              </a:rPr>
              <a:t>发生任何关联交易、购买任何不动产；</a:t>
            </a:r>
          </a:p>
          <a:p>
            <a:pPr>
              <a:lnSpc>
                <a:spcPct val="150000"/>
              </a:lnSpc>
              <a:spcBef>
                <a:spcPct val="0"/>
              </a:spcBef>
              <a:buClrTx/>
              <a:buFontTx/>
              <a:buNone/>
            </a:pPr>
            <a:r>
              <a:rPr lang="en-US" altLang="zh-CN" sz="1600" dirty="0">
                <a:latin typeface="宋体" panose="02010600030101010101" pitchFamily="2" charset="-122"/>
              </a:rPr>
              <a:t>   (11)</a:t>
            </a:r>
            <a:r>
              <a:rPr lang="zh-CN" altLang="en-US" sz="1600" dirty="0">
                <a:latin typeface="宋体" panose="02010600030101010101" pitchFamily="2" charset="-122"/>
              </a:rPr>
              <a:t>任何连续十二（</a:t>
            </a:r>
            <a:r>
              <a:rPr lang="en-US" altLang="zh-CN" sz="1600" dirty="0">
                <a:latin typeface="宋体" panose="02010600030101010101" pitchFamily="2" charset="-122"/>
              </a:rPr>
              <a:t>12</a:t>
            </a:r>
            <a:r>
              <a:rPr lang="zh-CN" altLang="en-US" sz="1600" dirty="0">
                <a:latin typeface="宋体" panose="02010600030101010101" pitchFamily="2" charset="-122"/>
              </a:rPr>
              <a:t>）个月内，任何单笔超过</a:t>
            </a:r>
            <a:r>
              <a:rPr lang="en-US" altLang="zh-CN" sz="1600" dirty="0">
                <a:latin typeface="宋体" panose="02010600030101010101" pitchFamily="2" charset="-122"/>
              </a:rPr>
              <a:t>200,000</a:t>
            </a:r>
            <a:r>
              <a:rPr lang="zh-CN" altLang="en-US" sz="1600" dirty="0">
                <a:latin typeface="宋体" panose="02010600030101010101" pitchFamily="2" charset="-122"/>
              </a:rPr>
              <a:t>元人民币的交易，或累计金额超过</a:t>
            </a:r>
            <a:r>
              <a:rPr lang="en-US" altLang="zh-CN" sz="1600" dirty="0">
                <a:latin typeface="宋体" panose="02010600030101010101" pitchFamily="2" charset="-122"/>
              </a:rPr>
              <a:t>500,000</a:t>
            </a:r>
            <a:r>
              <a:rPr lang="zh-CN" altLang="en-US" sz="1600" dirty="0">
                <a:latin typeface="宋体" panose="02010600030101010101" pitchFamily="2" charset="-122"/>
              </a:rPr>
              <a:t>一系列交易；</a:t>
            </a:r>
          </a:p>
          <a:p>
            <a:pPr>
              <a:lnSpc>
                <a:spcPct val="150000"/>
              </a:lnSpc>
              <a:spcBef>
                <a:spcPct val="0"/>
              </a:spcBef>
              <a:buClrTx/>
              <a:buFontTx/>
              <a:buNone/>
            </a:pPr>
            <a:r>
              <a:rPr lang="en-US" altLang="zh-CN" sz="1600" dirty="0">
                <a:latin typeface="宋体" panose="02010600030101010101" pitchFamily="2" charset="-122"/>
              </a:rPr>
              <a:t>   (12)</a:t>
            </a:r>
            <a:r>
              <a:rPr lang="zh-CN" altLang="en-US" sz="1600" dirty="0">
                <a:latin typeface="宋体" panose="02010600030101010101" pitchFamily="2" charset="-122"/>
              </a:rPr>
              <a:t>公司年度经营计划、商业计划或经营范围的变化，以及预算累计金额超过上一年度累计金额</a:t>
            </a:r>
            <a:r>
              <a:rPr lang="en-US" altLang="zh-CN" sz="1600" dirty="0">
                <a:latin typeface="宋体" panose="02010600030101010101" pitchFamily="2" charset="-122"/>
              </a:rPr>
              <a:t>10%</a:t>
            </a:r>
            <a:r>
              <a:rPr lang="zh-CN" altLang="en-US" sz="1600" dirty="0">
                <a:latin typeface="宋体" panose="02010600030101010101" pitchFamily="2" charset="-122"/>
              </a:rPr>
              <a:t>的年度预算；</a:t>
            </a:r>
          </a:p>
          <a:p>
            <a:pPr>
              <a:lnSpc>
                <a:spcPct val="150000"/>
              </a:lnSpc>
              <a:spcBef>
                <a:spcPct val="0"/>
              </a:spcBef>
              <a:buClrTx/>
              <a:buFontTx/>
              <a:buNone/>
            </a:pPr>
            <a:r>
              <a:rPr lang="en-US" altLang="zh-CN" sz="1600" dirty="0">
                <a:latin typeface="宋体" panose="02010600030101010101" pitchFamily="2" charset="-122"/>
              </a:rPr>
              <a:t>   (13)</a:t>
            </a:r>
            <a:r>
              <a:rPr lang="zh-CN" altLang="en-US" sz="1600" dirty="0">
                <a:latin typeface="宋体" panose="02010600030101010101" pitchFamily="2" charset="-122"/>
              </a:rPr>
              <a:t>任命或更换公司的总经理、董事长、财务负责人及其他核心管理层，并决定其薪酬；任命及更换公司的审计师；改变公司的财务年度或税收会计年度终止时间或更改公司的会计政策；</a:t>
            </a:r>
          </a:p>
          <a:p>
            <a:pPr>
              <a:lnSpc>
                <a:spcPct val="150000"/>
              </a:lnSpc>
              <a:spcBef>
                <a:spcPct val="0"/>
              </a:spcBef>
              <a:buClrTx/>
              <a:buFontTx/>
              <a:buNone/>
            </a:pPr>
            <a:r>
              <a:rPr lang="en-US" altLang="zh-CN" sz="1600" dirty="0">
                <a:latin typeface="宋体" panose="02010600030101010101" pitchFamily="2" charset="-122"/>
              </a:rPr>
              <a:t>   (14)</a:t>
            </a:r>
            <a:r>
              <a:rPr lang="zh-CN" altLang="en-US" sz="1600" dirty="0">
                <a:latin typeface="宋体" panose="02010600030101010101" pitchFamily="2" charset="-122"/>
              </a:rPr>
              <a:t>回购和</a:t>
            </a:r>
            <a:r>
              <a:rPr lang="en-US" altLang="zh-CN" sz="1600" dirty="0">
                <a:latin typeface="宋体" panose="02010600030101010101" pitchFamily="2" charset="-122"/>
              </a:rPr>
              <a:t>/</a:t>
            </a:r>
            <a:r>
              <a:rPr lang="zh-CN" altLang="en-US" sz="1600" dirty="0">
                <a:latin typeface="宋体" panose="02010600030101010101" pitchFamily="2" charset="-122"/>
              </a:rPr>
              <a:t>或购买任何除投资人持有的公司股权或股份外的其他公司股东持有的公司股权或股份</a:t>
            </a:r>
            <a:endParaRPr lang="en-US" altLang="zh-CN" sz="1600" dirty="0">
              <a:latin typeface="宋体" panose="02010600030101010101" pitchFamily="2" charset="-122"/>
            </a:endParaRPr>
          </a:p>
          <a:p>
            <a:pPr>
              <a:lnSpc>
                <a:spcPct val="150000"/>
              </a:lnSpc>
              <a:spcBef>
                <a:spcPct val="0"/>
              </a:spcBef>
              <a:buClrTx/>
              <a:buFontTx/>
              <a:buNone/>
            </a:pPr>
            <a:r>
              <a:rPr lang="en-US" altLang="zh-CN" sz="1600" dirty="0">
                <a:latin typeface="宋体" panose="02010600030101010101" pitchFamily="2" charset="-122"/>
              </a:rPr>
              <a:t>   (15)</a:t>
            </a:r>
            <a:r>
              <a:rPr lang="zh-CN" altLang="en-US" sz="1600" dirty="0">
                <a:latin typeface="宋体" panose="02010600030101010101" pitchFamily="2" charset="-122"/>
              </a:rPr>
              <a:t>公司组织形式的变化；公司的清算、中止、解散；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
            <a:extLst>
              <a:ext uri="{FF2B5EF4-FFF2-40B4-BE49-F238E27FC236}">
                <a16:creationId xmlns:a16="http://schemas.microsoft.com/office/drawing/2014/main" id="{C8BAEC66-2959-4693-AC91-5DD72FC4B2A0}"/>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a:solidFill>
                  <a:srgbClr val="003399"/>
                </a:solidFill>
                <a:latin typeface="宋体" panose="02010600030101010101" pitchFamily="2" charset="-122"/>
              </a:rPr>
              <a:t>   保护性条款</a:t>
            </a:r>
          </a:p>
        </p:txBody>
      </p:sp>
      <p:sp>
        <p:nvSpPr>
          <p:cNvPr id="3" name="矩形 3">
            <a:extLst>
              <a:ext uri="{FF2B5EF4-FFF2-40B4-BE49-F238E27FC236}">
                <a16:creationId xmlns:a16="http://schemas.microsoft.com/office/drawing/2014/main" id="{1B262680-C20A-42B1-9940-8A2E90C002A4}"/>
              </a:ext>
            </a:extLst>
          </p:cNvPr>
          <p:cNvSpPr>
            <a:spLocks noChangeArrowheads="1"/>
          </p:cNvSpPr>
          <p:nvPr/>
        </p:nvSpPr>
        <p:spPr bwMode="auto">
          <a:xfrm>
            <a:off x="395288" y="1052513"/>
            <a:ext cx="8497887"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marL="0" indent="0">
              <a:lnSpc>
                <a:spcPct val="150000"/>
              </a:lnSpc>
              <a:spcBef>
                <a:spcPct val="0"/>
              </a:spcBef>
              <a:buClrTx/>
              <a:buFontTx/>
              <a:buNone/>
              <a:defRPr/>
            </a:pPr>
            <a:r>
              <a:rPr lang="en-US" altLang="zh-CN" sz="1600" dirty="0">
                <a:latin typeface="宋体" panose="02010600030101010101" pitchFamily="2" charset="-122"/>
              </a:rPr>
              <a:t>   (16)</a:t>
            </a:r>
            <a:r>
              <a:rPr lang="zh-CN" altLang="en-US" sz="1600" dirty="0">
                <a:latin typeface="宋体" panose="02010600030101010101" pitchFamily="2" charset="-122"/>
              </a:rPr>
              <a:t>终止或实质性变更公司的主营业务；在主营业务之外开展其他业务或建立其他品牌；</a:t>
            </a:r>
          </a:p>
          <a:p>
            <a:pPr marL="0" indent="0">
              <a:lnSpc>
                <a:spcPct val="150000"/>
              </a:lnSpc>
              <a:spcBef>
                <a:spcPct val="0"/>
              </a:spcBef>
              <a:buClrTx/>
              <a:buFontTx/>
              <a:buNone/>
              <a:defRPr/>
            </a:pPr>
            <a:r>
              <a:rPr lang="en-US" altLang="zh-CN" sz="1600" dirty="0">
                <a:latin typeface="宋体" panose="02010600030101010101" pitchFamily="2" charset="-122"/>
              </a:rPr>
              <a:t>   (17)</a:t>
            </a:r>
            <a:r>
              <a:rPr lang="zh-CN" altLang="en-US" sz="1600" dirty="0">
                <a:latin typeface="宋体" panose="02010600030101010101" pitchFamily="2" charset="-122"/>
              </a:rPr>
              <a:t>从事其他合理预期会对投资人的权利产生不利影响的行为；</a:t>
            </a:r>
            <a:endParaRPr lang="en-US" altLang="zh-CN" sz="1600" dirty="0">
              <a:latin typeface="宋体" panose="02010600030101010101" pitchFamily="2" charset="-122"/>
            </a:endParaRP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2000" b="1" dirty="0">
                <a:latin typeface="宋体" panose="02010600030101010101" pitchFamily="2" charset="-122"/>
              </a:rPr>
              <a:t>目的：</a:t>
            </a:r>
            <a:endParaRPr lang="en-US" altLang="zh-CN" sz="2000" b="1" dirty="0">
              <a:latin typeface="宋体" panose="02010600030101010101" pitchFamily="2" charset="-122"/>
            </a:endParaRPr>
          </a:p>
          <a:p>
            <a:pPr marL="0" indent="0">
              <a:lnSpc>
                <a:spcPct val="150000"/>
              </a:lnSpc>
              <a:spcBef>
                <a:spcPct val="0"/>
              </a:spcBef>
              <a:buClrTx/>
              <a:buFontTx/>
              <a:buNone/>
              <a:defRPr/>
            </a:pPr>
            <a:r>
              <a:rPr lang="zh-CN" altLang="en-US" sz="1600" dirty="0">
                <a:latin typeface="宋体" panose="02010600030101010101" pitchFamily="2" charset="-122"/>
              </a:rPr>
              <a:t>    投资人通常作为财务投资人不参与公司的日常运营，因此，难以掌握公司的经营和发展方向。但同时，投资人又必须对投入的资金安全负责，因此，除日常经营外，在一些重大事项尚必须有投资人参与决策的权利，以保障投资人的资金不被滥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01558-251D-4E15-A280-44C1FE3A2B39}"/>
              </a:ext>
            </a:extLst>
          </p:cNvPr>
          <p:cNvSpPr/>
          <p:nvPr/>
        </p:nvSpPr>
        <p:spPr>
          <a:xfrm>
            <a:off x="2671479" y="2967335"/>
            <a:ext cx="3801042" cy="923330"/>
          </a:xfrm>
          <a:prstGeom prst="rect">
            <a:avLst/>
          </a:prstGeom>
          <a:noFill/>
        </p:spPr>
        <p:txBody>
          <a:bodyPr wrap="none">
            <a:spAutoFit/>
          </a:bodyPr>
          <a:lstStyle/>
          <a:p>
            <a:pPr algn="ctr">
              <a:defRPr/>
            </a:pP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Thank  you!</a:t>
            </a:r>
            <a:endParaRPr lang="zh-CN" alt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a:extLst>
              <a:ext uri="{FF2B5EF4-FFF2-40B4-BE49-F238E27FC236}">
                <a16:creationId xmlns:a16="http://schemas.microsoft.com/office/drawing/2014/main" id="{AA89359F-6C81-43F8-8A2E-98D74D472B52}"/>
              </a:ext>
            </a:extLst>
          </p:cNvPr>
          <p:cNvSpPr>
            <a:spLocks noChangeArrowheads="1"/>
          </p:cNvSpPr>
          <p:nvPr/>
        </p:nvSpPr>
        <p:spPr bwMode="auto">
          <a:xfrm>
            <a:off x="428625" y="357188"/>
            <a:ext cx="8143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股权投资的交易结构（二）：中外合资（ＪＶ）</a:t>
            </a:r>
            <a:endParaRPr lang="en-US" altLang="zh-CN" sz="2800" b="1" dirty="0">
              <a:solidFill>
                <a:srgbClr val="003399"/>
              </a:solidFill>
              <a:latin typeface="宋体" panose="02010600030101010101" pitchFamily="2" charset="-122"/>
            </a:endParaRPr>
          </a:p>
        </p:txBody>
      </p:sp>
      <p:sp>
        <p:nvSpPr>
          <p:cNvPr id="12291" name="矩形 2">
            <a:extLst>
              <a:ext uri="{FF2B5EF4-FFF2-40B4-BE49-F238E27FC236}">
                <a16:creationId xmlns:a16="http://schemas.microsoft.com/office/drawing/2014/main" id="{93FFB1E1-DC76-4268-8865-27E039B90F3B}"/>
              </a:ext>
            </a:extLst>
          </p:cNvPr>
          <p:cNvSpPr>
            <a:spLocks noChangeArrowheads="1"/>
          </p:cNvSpPr>
          <p:nvPr/>
        </p:nvSpPr>
        <p:spPr bwMode="auto">
          <a:xfrm>
            <a:off x="395288" y="1052513"/>
            <a:ext cx="835342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pPr>
            <a:endParaRPr lang="zh-CN" altLang="en-US" sz="1800" dirty="0">
              <a:latin typeface="Times New Roman" panose="02020603050405020304" pitchFamily="18" charset="0"/>
            </a:endParaRPr>
          </a:p>
          <a:p>
            <a:pPr>
              <a:spcBef>
                <a:spcPct val="0"/>
              </a:spcBef>
              <a:buClrTx/>
              <a:buFontTx/>
              <a:buNone/>
            </a:pPr>
            <a:r>
              <a:rPr lang="zh-CN" altLang="en-US" sz="2000" b="1" dirty="0">
                <a:latin typeface="Times New Roman" panose="02020603050405020304" pitchFamily="18" charset="0"/>
              </a:rPr>
              <a:t>外商直接投资结构：</a:t>
            </a: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p:txBody>
      </p:sp>
      <p:sp>
        <p:nvSpPr>
          <p:cNvPr id="12292" name="Text Box 8">
            <a:extLst>
              <a:ext uri="{FF2B5EF4-FFF2-40B4-BE49-F238E27FC236}">
                <a16:creationId xmlns:a16="http://schemas.microsoft.com/office/drawing/2014/main" id="{63146449-0E83-4481-A0E8-A21C12A1207D}"/>
              </a:ext>
            </a:extLst>
          </p:cNvPr>
          <p:cNvSpPr txBox="1">
            <a:spLocks noChangeArrowheads="1"/>
          </p:cNvSpPr>
          <p:nvPr/>
        </p:nvSpPr>
        <p:spPr bwMode="auto">
          <a:xfrm>
            <a:off x="4857750" y="4071938"/>
            <a:ext cx="133191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600" b="1" dirty="0">
                <a:latin typeface="Times New Roman" panose="02020603050405020304" pitchFamily="18" charset="0"/>
              </a:rPr>
              <a:t>创始人</a:t>
            </a:r>
            <a:endParaRPr kumimoji="1" lang="en-US" altLang="zh-CN" sz="1600" b="1" dirty="0">
              <a:latin typeface="Times New Roman" panose="02020603050405020304" pitchFamily="18" charset="0"/>
            </a:endParaRPr>
          </a:p>
        </p:txBody>
      </p:sp>
      <p:sp>
        <p:nvSpPr>
          <p:cNvPr id="12293" name="Text Box 10">
            <a:extLst>
              <a:ext uri="{FF2B5EF4-FFF2-40B4-BE49-F238E27FC236}">
                <a16:creationId xmlns:a16="http://schemas.microsoft.com/office/drawing/2014/main" id="{2A7E5041-D748-474D-AE6B-CA1256A7C32F}"/>
              </a:ext>
            </a:extLst>
          </p:cNvPr>
          <p:cNvSpPr txBox="1">
            <a:spLocks noChangeArrowheads="1"/>
          </p:cNvSpPr>
          <p:nvPr/>
        </p:nvSpPr>
        <p:spPr bwMode="auto">
          <a:xfrm>
            <a:off x="1928813" y="2143125"/>
            <a:ext cx="1331912"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5200" bIns="36000"/>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a:latin typeface="Times New Roman" panose="02020603050405020304" pitchFamily="18" charset="0"/>
              </a:rPr>
              <a:t>VC/PE</a:t>
            </a:r>
            <a:endParaRPr kumimoji="1" lang="zh-CN" altLang="en-US" sz="1600" b="1">
              <a:latin typeface="Times New Roman" panose="02020603050405020304" pitchFamily="18" charset="0"/>
            </a:endParaRPr>
          </a:p>
        </p:txBody>
      </p:sp>
      <p:sp>
        <p:nvSpPr>
          <p:cNvPr id="12294" name="Text Box 17">
            <a:extLst>
              <a:ext uri="{FF2B5EF4-FFF2-40B4-BE49-F238E27FC236}">
                <a16:creationId xmlns:a16="http://schemas.microsoft.com/office/drawing/2014/main" id="{4C3F604E-1FE3-4D11-93F2-AFD594A54DD5}"/>
              </a:ext>
            </a:extLst>
          </p:cNvPr>
          <p:cNvSpPr txBox="1">
            <a:spLocks noChangeArrowheads="1"/>
          </p:cNvSpPr>
          <p:nvPr/>
        </p:nvSpPr>
        <p:spPr bwMode="auto">
          <a:xfrm>
            <a:off x="1928813" y="2935288"/>
            <a:ext cx="1331912"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dirty="0">
                <a:latin typeface="Times New Roman" panose="02020603050405020304" pitchFamily="18" charset="0"/>
              </a:rPr>
              <a:t>SPV</a:t>
            </a:r>
          </a:p>
        </p:txBody>
      </p:sp>
      <p:sp>
        <p:nvSpPr>
          <p:cNvPr id="12295" name="Line 18">
            <a:extLst>
              <a:ext uri="{FF2B5EF4-FFF2-40B4-BE49-F238E27FC236}">
                <a16:creationId xmlns:a16="http://schemas.microsoft.com/office/drawing/2014/main" id="{DF599522-392D-4B3A-8DE5-77ABCCECC375}"/>
              </a:ext>
            </a:extLst>
          </p:cNvPr>
          <p:cNvSpPr>
            <a:spLocks noChangeShapeType="1"/>
          </p:cNvSpPr>
          <p:nvPr/>
        </p:nvSpPr>
        <p:spPr bwMode="auto">
          <a:xfrm>
            <a:off x="2592388" y="2573338"/>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296" name="Line 21">
            <a:extLst>
              <a:ext uri="{FF2B5EF4-FFF2-40B4-BE49-F238E27FC236}">
                <a16:creationId xmlns:a16="http://schemas.microsoft.com/office/drawing/2014/main" id="{6D2E8858-8512-4308-9DEF-BB957697ABED}"/>
              </a:ext>
            </a:extLst>
          </p:cNvPr>
          <p:cNvSpPr>
            <a:spLocks noChangeShapeType="1"/>
          </p:cNvSpPr>
          <p:nvPr/>
        </p:nvSpPr>
        <p:spPr bwMode="auto">
          <a:xfrm flipH="1">
            <a:off x="2528888" y="3357563"/>
            <a:ext cx="46037" cy="1714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cxnSp>
        <p:nvCxnSpPr>
          <p:cNvPr id="12297" name="直接连接符 19">
            <a:extLst>
              <a:ext uri="{FF2B5EF4-FFF2-40B4-BE49-F238E27FC236}">
                <a16:creationId xmlns:a16="http://schemas.microsoft.com/office/drawing/2014/main" id="{B9DECEE7-7962-4B83-9F35-C0C72E2354B1}"/>
              </a:ext>
            </a:extLst>
          </p:cNvPr>
          <p:cNvCxnSpPr>
            <a:cxnSpLocks noChangeShapeType="1"/>
          </p:cNvCxnSpPr>
          <p:nvPr/>
        </p:nvCxnSpPr>
        <p:spPr bwMode="auto">
          <a:xfrm>
            <a:off x="785813" y="3857625"/>
            <a:ext cx="75723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298" name="直接连接符 29">
            <a:extLst>
              <a:ext uri="{FF2B5EF4-FFF2-40B4-BE49-F238E27FC236}">
                <a16:creationId xmlns:a16="http://schemas.microsoft.com/office/drawing/2014/main" id="{862D231B-B7D5-4BD9-B7B6-1505F303DCA3}"/>
              </a:ext>
            </a:extLst>
          </p:cNvPr>
          <p:cNvCxnSpPr>
            <a:cxnSpLocks noChangeShapeType="1"/>
            <a:stCxn id="12296" idx="1"/>
          </p:cNvCxnSpPr>
          <p:nvPr/>
        </p:nvCxnSpPr>
        <p:spPr bwMode="auto">
          <a:xfrm rot="5400000" flipH="1" flipV="1">
            <a:off x="4015581" y="3586957"/>
            <a:ext cx="1587" cy="2971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299" name="直接连接符 31">
            <a:extLst>
              <a:ext uri="{FF2B5EF4-FFF2-40B4-BE49-F238E27FC236}">
                <a16:creationId xmlns:a16="http://schemas.microsoft.com/office/drawing/2014/main" id="{E6DD3076-63A0-451D-B157-8C85D15F0EFD}"/>
              </a:ext>
            </a:extLst>
          </p:cNvPr>
          <p:cNvCxnSpPr>
            <a:cxnSpLocks noChangeShapeType="1"/>
            <a:stCxn id="12292" idx="2"/>
          </p:cNvCxnSpPr>
          <p:nvPr/>
        </p:nvCxnSpPr>
        <p:spPr bwMode="auto">
          <a:xfrm rot="5400000">
            <a:off x="5228431" y="4775995"/>
            <a:ext cx="568325" cy="238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00" name="直接连接符 35">
            <a:extLst>
              <a:ext uri="{FF2B5EF4-FFF2-40B4-BE49-F238E27FC236}">
                <a16:creationId xmlns:a16="http://schemas.microsoft.com/office/drawing/2014/main" id="{DD20533C-1103-47CF-9F50-DB24E0FC406B}"/>
              </a:ext>
            </a:extLst>
          </p:cNvPr>
          <p:cNvCxnSpPr>
            <a:cxnSpLocks noChangeShapeType="1"/>
          </p:cNvCxnSpPr>
          <p:nvPr/>
        </p:nvCxnSpPr>
        <p:spPr bwMode="auto">
          <a:xfrm rot="5400000">
            <a:off x="3785394" y="5287169"/>
            <a:ext cx="428625" cy="1587"/>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1" name="Text Box 8">
            <a:extLst>
              <a:ext uri="{FF2B5EF4-FFF2-40B4-BE49-F238E27FC236}">
                <a16:creationId xmlns:a16="http://schemas.microsoft.com/office/drawing/2014/main" id="{6163796D-A257-436D-8761-E1C089CB9E4F}"/>
              </a:ext>
            </a:extLst>
          </p:cNvPr>
          <p:cNvSpPr txBox="1">
            <a:spLocks noChangeArrowheads="1"/>
          </p:cNvSpPr>
          <p:nvPr/>
        </p:nvSpPr>
        <p:spPr bwMode="auto">
          <a:xfrm>
            <a:off x="3143250" y="5500688"/>
            <a:ext cx="221456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600" b="1" dirty="0">
                <a:latin typeface="Times New Roman" panose="02020603050405020304" pitchFamily="18" charset="0"/>
              </a:rPr>
              <a:t>中外合资企业（</a:t>
            </a:r>
            <a:r>
              <a:rPr kumimoji="1" lang="en-US" altLang="zh-CN" sz="1600" b="1" dirty="0">
                <a:latin typeface="Times New Roman" panose="02020603050405020304" pitchFamily="18" charset="0"/>
              </a:rPr>
              <a:t>JV</a:t>
            </a:r>
            <a:r>
              <a:rPr kumimoji="1" lang="zh-CN" altLang="en-US" sz="1600" b="1" dirty="0">
                <a:latin typeface="Times New Roman" panose="02020603050405020304" pitchFamily="18" charset="0"/>
              </a:rPr>
              <a:t>）</a:t>
            </a:r>
            <a:endParaRPr kumimoji="1" lang="en-US" altLang="zh-CN" sz="1600" b="1" dirty="0">
              <a:latin typeface="Times New Roman" panose="02020603050405020304" pitchFamily="18" charset="0"/>
            </a:endParaRPr>
          </a:p>
        </p:txBody>
      </p:sp>
      <p:sp>
        <p:nvSpPr>
          <p:cNvPr id="12302" name="Text Box 15">
            <a:extLst>
              <a:ext uri="{FF2B5EF4-FFF2-40B4-BE49-F238E27FC236}">
                <a16:creationId xmlns:a16="http://schemas.microsoft.com/office/drawing/2014/main" id="{B0C7DA09-121E-424C-88CE-0EF26AD5E03C}"/>
              </a:ext>
            </a:extLst>
          </p:cNvPr>
          <p:cNvSpPr txBox="1">
            <a:spLocks noChangeArrowheads="1"/>
          </p:cNvSpPr>
          <p:nvPr/>
        </p:nvSpPr>
        <p:spPr bwMode="auto">
          <a:xfrm>
            <a:off x="571500" y="3571875"/>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400" b="1" dirty="0">
                <a:latin typeface="Times New Roman" panose="02020603050405020304" pitchFamily="18" charset="0"/>
              </a:rPr>
              <a:t>境外</a:t>
            </a:r>
            <a:endParaRPr kumimoji="1" lang="en-US" altLang="zh-CN" sz="1400" b="1" dirty="0">
              <a:latin typeface="Times New Roman" panose="02020603050405020304" pitchFamily="18" charset="0"/>
            </a:endParaRPr>
          </a:p>
        </p:txBody>
      </p:sp>
      <p:sp>
        <p:nvSpPr>
          <p:cNvPr id="12303" name="Text Box 15">
            <a:extLst>
              <a:ext uri="{FF2B5EF4-FFF2-40B4-BE49-F238E27FC236}">
                <a16:creationId xmlns:a16="http://schemas.microsoft.com/office/drawing/2014/main" id="{E36905E9-501A-43FD-9E86-52C3CFEF7AB0}"/>
              </a:ext>
            </a:extLst>
          </p:cNvPr>
          <p:cNvSpPr txBox="1">
            <a:spLocks noChangeArrowheads="1"/>
          </p:cNvSpPr>
          <p:nvPr/>
        </p:nvSpPr>
        <p:spPr bwMode="auto">
          <a:xfrm>
            <a:off x="571500" y="3929063"/>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400" b="1" dirty="0">
                <a:latin typeface="Times New Roman" panose="02020603050405020304" pitchFamily="18" charset="0"/>
              </a:rPr>
              <a:t>境内</a:t>
            </a:r>
            <a:endParaRPr kumimoji="1" lang="en-US" altLang="zh-CN" sz="1400" b="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a:extLst>
              <a:ext uri="{FF2B5EF4-FFF2-40B4-BE49-F238E27FC236}">
                <a16:creationId xmlns:a16="http://schemas.microsoft.com/office/drawing/2014/main" id="{C39293F4-8757-424A-84A6-9AD6F1A83CC2}"/>
              </a:ext>
            </a:extLst>
          </p:cNvPr>
          <p:cNvSpPr>
            <a:spLocks noChangeArrowheads="1"/>
          </p:cNvSpPr>
          <p:nvPr/>
        </p:nvSpPr>
        <p:spPr bwMode="auto">
          <a:xfrm>
            <a:off x="428625" y="357188"/>
            <a:ext cx="8143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股权投资的交易结构（三）：人民币基金直接投资</a:t>
            </a:r>
          </a:p>
        </p:txBody>
      </p:sp>
      <p:sp>
        <p:nvSpPr>
          <p:cNvPr id="13315" name="矩形 2">
            <a:extLst>
              <a:ext uri="{FF2B5EF4-FFF2-40B4-BE49-F238E27FC236}">
                <a16:creationId xmlns:a16="http://schemas.microsoft.com/office/drawing/2014/main" id="{2EC2A1D3-4D91-4C20-9984-29E9B108D30F}"/>
              </a:ext>
            </a:extLst>
          </p:cNvPr>
          <p:cNvSpPr>
            <a:spLocks noChangeArrowheads="1"/>
          </p:cNvSpPr>
          <p:nvPr/>
        </p:nvSpPr>
        <p:spPr bwMode="auto">
          <a:xfrm>
            <a:off x="395288" y="1052513"/>
            <a:ext cx="83534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pPr>
            <a:endParaRPr lang="zh-CN" altLang="en-US" sz="1800" dirty="0">
              <a:latin typeface="Times New Roman" panose="02020603050405020304" pitchFamily="18" charset="0"/>
            </a:endParaRPr>
          </a:p>
          <a:p>
            <a:pPr>
              <a:spcBef>
                <a:spcPct val="0"/>
              </a:spcBef>
              <a:buClrTx/>
              <a:buFontTx/>
              <a:buNone/>
            </a:pPr>
            <a:r>
              <a:rPr lang="zh-CN" altLang="en-US" sz="2000" b="1" dirty="0">
                <a:latin typeface="Times New Roman" panose="02020603050405020304" pitchFamily="18" charset="0"/>
              </a:rPr>
              <a:t>内资直接投资结构：</a:t>
            </a:r>
            <a:endParaRPr lang="en-US" altLang="zh-CN" sz="2000" b="1" dirty="0">
              <a:latin typeface="Times New Roman" panose="02020603050405020304" pitchFamily="18" charset="0"/>
            </a:endParaRPr>
          </a:p>
          <a:p>
            <a:pPr>
              <a:spcBef>
                <a:spcPct val="0"/>
              </a:spcBef>
              <a:buClrTx/>
              <a:buFontTx/>
              <a:buNone/>
            </a:pPr>
            <a:endParaRPr lang="en-US" altLang="zh-CN" sz="2000" b="1"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a:p>
            <a:pPr>
              <a:spcBef>
                <a:spcPct val="0"/>
              </a:spcBef>
              <a:buClrTx/>
              <a:buFontTx/>
              <a:buNone/>
            </a:pPr>
            <a:endParaRPr lang="en-US" altLang="zh-CN" sz="1800" dirty="0">
              <a:latin typeface="Times New Roman" panose="02020603050405020304" pitchFamily="18" charset="0"/>
            </a:endParaRPr>
          </a:p>
        </p:txBody>
      </p:sp>
      <p:sp>
        <p:nvSpPr>
          <p:cNvPr id="13316" name="Text Box 8">
            <a:extLst>
              <a:ext uri="{FF2B5EF4-FFF2-40B4-BE49-F238E27FC236}">
                <a16:creationId xmlns:a16="http://schemas.microsoft.com/office/drawing/2014/main" id="{8E5207F8-D7EE-47D8-BE1F-1B657F67D3F9}"/>
              </a:ext>
            </a:extLst>
          </p:cNvPr>
          <p:cNvSpPr txBox="1">
            <a:spLocks noChangeArrowheads="1"/>
          </p:cNvSpPr>
          <p:nvPr/>
        </p:nvSpPr>
        <p:spPr bwMode="auto">
          <a:xfrm>
            <a:off x="4857750" y="3357563"/>
            <a:ext cx="133191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600" b="1">
                <a:latin typeface="Times New Roman" panose="02020603050405020304" pitchFamily="18" charset="0"/>
              </a:rPr>
              <a:t>创始人</a:t>
            </a:r>
            <a:endParaRPr kumimoji="1" lang="en-US" altLang="zh-CN" sz="1600" b="1">
              <a:latin typeface="Times New Roman" panose="02020603050405020304" pitchFamily="18" charset="0"/>
            </a:endParaRPr>
          </a:p>
        </p:txBody>
      </p:sp>
      <p:sp>
        <p:nvSpPr>
          <p:cNvPr id="13317" name="Text Box 17">
            <a:extLst>
              <a:ext uri="{FF2B5EF4-FFF2-40B4-BE49-F238E27FC236}">
                <a16:creationId xmlns:a16="http://schemas.microsoft.com/office/drawing/2014/main" id="{7E8F1B54-3D56-40E7-A231-E2C71D7D4C33}"/>
              </a:ext>
            </a:extLst>
          </p:cNvPr>
          <p:cNvSpPr txBox="1">
            <a:spLocks noChangeArrowheads="1"/>
          </p:cNvSpPr>
          <p:nvPr/>
        </p:nvSpPr>
        <p:spPr bwMode="auto">
          <a:xfrm>
            <a:off x="2000250" y="3363913"/>
            <a:ext cx="133191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en-US" altLang="zh-CN" sz="1600" b="1">
                <a:latin typeface="Times New Roman" panose="02020603050405020304" pitchFamily="18" charset="0"/>
              </a:rPr>
              <a:t>VC/PE</a:t>
            </a:r>
          </a:p>
        </p:txBody>
      </p:sp>
      <p:cxnSp>
        <p:nvCxnSpPr>
          <p:cNvPr id="13318" name="直接连接符 8">
            <a:extLst>
              <a:ext uri="{FF2B5EF4-FFF2-40B4-BE49-F238E27FC236}">
                <a16:creationId xmlns:a16="http://schemas.microsoft.com/office/drawing/2014/main" id="{B25C4DB0-8202-4A23-954B-83B66CBA8689}"/>
              </a:ext>
            </a:extLst>
          </p:cNvPr>
          <p:cNvCxnSpPr>
            <a:cxnSpLocks noChangeShapeType="1"/>
          </p:cNvCxnSpPr>
          <p:nvPr/>
        </p:nvCxnSpPr>
        <p:spPr bwMode="auto">
          <a:xfrm flipV="1">
            <a:off x="2643188" y="4357688"/>
            <a:ext cx="28590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319" name="直接连接符 9">
            <a:extLst>
              <a:ext uri="{FF2B5EF4-FFF2-40B4-BE49-F238E27FC236}">
                <a16:creationId xmlns:a16="http://schemas.microsoft.com/office/drawing/2014/main" id="{5BEA5095-47EE-4485-A6EA-132A7BA7C2E0}"/>
              </a:ext>
            </a:extLst>
          </p:cNvPr>
          <p:cNvCxnSpPr>
            <a:cxnSpLocks noChangeShapeType="1"/>
            <a:stCxn id="13316" idx="2"/>
          </p:cNvCxnSpPr>
          <p:nvPr/>
        </p:nvCxnSpPr>
        <p:spPr bwMode="auto">
          <a:xfrm>
            <a:off x="5523707" y="3789363"/>
            <a:ext cx="0" cy="5683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320" name="直接连接符 10">
            <a:extLst>
              <a:ext uri="{FF2B5EF4-FFF2-40B4-BE49-F238E27FC236}">
                <a16:creationId xmlns:a16="http://schemas.microsoft.com/office/drawing/2014/main" id="{BBDA0329-1A48-4C59-8EBA-CFA8D05CE5B5}"/>
              </a:ext>
            </a:extLst>
          </p:cNvPr>
          <p:cNvCxnSpPr>
            <a:cxnSpLocks noChangeShapeType="1"/>
          </p:cNvCxnSpPr>
          <p:nvPr/>
        </p:nvCxnSpPr>
        <p:spPr bwMode="auto">
          <a:xfrm rot="5400000">
            <a:off x="3785394" y="4572794"/>
            <a:ext cx="428625" cy="1587"/>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1" name="Text Box 8">
            <a:extLst>
              <a:ext uri="{FF2B5EF4-FFF2-40B4-BE49-F238E27FC236}">
                <a16:creationId xmlns:a16="http://schemas.microsoft.com/office/drawing/2014/main" id="{02AA92E1-29DC-466C-88FF-365C6CD0AB7A}"/>
              </a:ext>
            </a:extLst>
          </p:cNvPr>
          <p:cNvSpPr txBox="1">
            <a:spLocks noChangeArrowheads="1"/>
          </p:cNvSpPr>
          <p:nvPr/>
        </p:nvSpPr>
        <p:spPr bwMode="auto">
          <a:xfrm>
            <a:off x="2965449" y="4787900"/>
            <a:ext cx="2214563"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600" b="1" dirty="0">
                <a:latin typeface="Times New Roman" panose="02020603050405020304" pitchFamily="18" charset="0"/>
              </a:rPr>
              <a:t>内资公司</a:t>
            </a:r>
            <a:endParaRPr kumimoji="1" lang="en-US" altLang="zh-CN" sz="1600" b="1" dirty="0">
              <a:latin typeface="Times New Roman" panose="02020603050405020304" pitchFamily="18" charset="0"/>
            </a:endParaRPr>
          </a:p>
        </p:txBody>
      </p:sp>
      <p:sp>
        <p:nvSpPr>
          <p:cNvPr id="13322" name="Text Box 15">
            <a:extLst>
              <a:ext uri="{FF2B5EF4-FFF2-40B4-BE49-F238E27FC236}">
                <a16:creationId xmlns:a16="http://schemas.microsoft.com/office/drawing/2014/main" id="{D60F5F70-36F7-4861-8276-5941EB656217}"/>
              </a:ext>
            </a:extLst>
          </p:cNvPr>
          <p:cNvSpPr txBox="1">
            <a:spLocks noChangeArrowheads="1"/>
          </p:cNvSpPr>
          <p:nvPr/>
        </p:nvSpPr>
        <p:spPr bwMode="auto">
          <a:xfrm>
            <a:off x="642938" y="2000250"/>
            <a:ext cx="1008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400" b="1" dirty="0">
                <a:latin typeface="Times New Roman" panose="02020603050405020304" pitchFamily="18" charset="0"/>
              </a:rPr>
              <a:t>境外</a:t>
            </a:r>
            <a:endParaRPr kumimoji="1" lang="en-US" altLang="zh-CN" sz="1400" b="1" dirty="0">
              <a:latin typeface="Times New Roman" panose="02020603050405020304" pitchFamily="18" charset="0"/>
            </a:endParaRPr>
          </a:p>
        </p:txBody>
      </p:sp>
      <p:sp>
        <p:nvSpPr>
          <p:cNvPr id="13323" name="Text Box 15">
            <a:extLst>
              <a:ext uri="{FF2B5EF4-FFF2-40B4-BE49-F238E27FC236}">
                <a16:creationId xmlns:a16="http://schemas.microsoft.com/office/drawing/2014/main" id="{ADDEC328-CAC4-40E2-BF64-0A99BB265B90}"/>
              </a:ext>
            </a:extLst>
          </p:cNvPr>
          <p:cNvSpPr txBox="1">
            <a:spLocks noChangeArrowheads="1"/>
          </p:cNvSpPr>
          <p:nvPr/>
        </p:nvSpPr>
        <p:spPr bwMode="auto">
          <a:xfrm>
            <a:off x="642938" y="2428875"/>
            <a:ext cx="1008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400" b="1">
                <a:latin typeface="Times New Roman" panose="02020603050405020304" pitchFamily="18" charset="0"/>
              </a:rPr>
              <a:t>境内</a:t>
            </a:r>
            <a:endParaRPr kumimoji="1" lang="en-US" altLang="zh-CN" sz="1400" b="1">
              <a:latin typeface="Times New Roman" panose="02020603050405020304" pitchFamily="18" charset="0"/>
            </a:endParaRPr>
          </a:p>
        </p:txBody>
      </p:sp>
      <p:cxnSp>
        <p:nvCxnSpPr>
          <p:cNvPr id="13324" name="直接连接符 16">
            <a:extLst>
              <a:ext uri="{FF2B5EF4-FFF2-40B4-BE49-F238E27FC236}">
                <a16:creationId xmlns:a16="http://schemas.microsoft.com/office/drawing/2014/main" id="{2EDAF3A4-4D66-46A8-B19F-5D31851F3049}"/>
              </a:ext>
            </a:extLst>
          </p:cNvPr>
          <p:cNvCxnSpPr>
            <a:cxnSpLocks noChangeShapeType="1"/>
          </p:cNvCxnSpPr>
          <p:nvPr/>
        </p:nvCxnSpPr>
        <p:spPr bwMode="auto">
          <a:xfrm>
            <a:off x="714375" y="2357438"/>
            <a:ext cx="77152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325" name="直接连接符 18">
            <a:extLst>
              <a:ext uri="{FF2B5EF4-FFF2-40B4-BE49-F238E27FC236}">
                <a16:creationId xmlns:a16="http://schemas.microsoft.com/office/drawing/2014/main" id="{52F5F475-EF02-4A2F-8D34-A88875B65420}"/>
              </a:ext>
            </a:extLst>
          </p:cNvPr>
          <p:cNvCxnSpPr>
            <a:cxnSpLocks noChangeShapeType="1"/>
          </p:cNvCxnSpPr>
          <p:nvPr/>
        </p:nvCxnSpPr>
        <p:spPr bwMode="auto">
          <a:xfrm>
            <a:off x="2643188" y="3795713"/>
            <a:ext cx="1" cy="561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a:extLst>
              <a:ext uri="{FF2B5EF4-FFF2-40B4-BE49-F238E27FC236}">
                <a16:creationId xmlns:a16="http://schemas.microsoft.com/office/drawing/2014/main" id="{D7BCC29B-BF9B-406C-B79B-90DC11CF37EA}"/>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私募股权投资的交易文件：</a:t>
            </a:r>
          </a:p>
        </p:txBody>
      </p:sp>
      <p:sp>
        <p:nvSpPr>
          <p:cNvPr id="4" name="矩形 3">
            <a:extLst>
              <a:ext uri="{FF2B5EF4-FFF2-40B4-BE49-F238E27FC236}">
                <a16:creationId xmlns:a16="http://schemas.microsoft.com/office/drawing/2014/main" id="{3B00F2B2-3781-46C2-9FE7-2D170B88E006}"/>
              </a:ext>
            </a:extLst>
          </p:cNvPr>
          <p:cNvSpPr>
            <a:spLocks noChangeArrowheads="1"/>
          </p:cNvSpPr>
          <p:nvPr/>
        </p:nvSpPr>
        <p:spPr bwMode="auto">
          <a:xfrm>
            <a:off x="395288" y="1052513"/>
            <a:ext cx="8353425"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Tx/>
              <a:buNone/>
              <a:defRPr/>
            </a:pPr>
            <a:r>
              <a:rPr lang="zh-CN" altLang="en-US" sz="2000" b="1" dirty="0">
                <a:latin typeface="Times New Roman" panose="02020603050405020304" pitchFamily="18" charset="0"/>
              </a:rPr>
              <a:t>主要交易文件：</a:t>
            </a:r>
            <a:endParaRPr lang="en-US" altLang="zh-CN" sz="2000" b="1" dirty="0">
              <a:latin typeface="Times New Roman" panose="02020603050405020304" pitchFamily="18" charset="0"/>
            </a:endParaRPr>
          </a:p>
          <a:p>
            <a:pPr>
              <a:spcBef>
                <a:spcPct val="0"/>
              </a:spcBef>
              <a:buClrTx/>
              <a:buFontTx/>
              <a:buNone/>
              <a:defRPr/>
            </a:pPr>
            <a:endParaRPr lang="en-US" altLang="zh-CN" sz="2000" b="1" dirty="0">
              <a:latin typeface="Times New Roman" panose="02020603050405020304" pitchFamily="18" charset="0"/>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增资协议</a:t>
            </a:r>
            <a:r>
              <a:rPr lang="en-US" altLang="zh-CN" sz="1600" dirty="0">
                <a:latin typeface="宋体" panose="02010600030101010101" pitchFamily="2" charset="-122"/>
              </a:rPr>
              <a:t>/</a:t>
            </a:r>
            <a:r>
              <a:rPr lang="en-US" altLang="zh-CN" sz="1600" dirty="0">
                <a:latin typeface="+mn-lt"/>
              </a:rPr>
              <a:t>Share Purchase Agreement</a:t>
            </a:r>
            <a:r>
              <a:rPr lang="zh-CN" altLang="en-US" sz="1600" dirty="0">
                <a:latin typeface="+mn-lt"/>
              </a:rPr>
              <a:t>（</a:t>
            </a:r>
            <a:r>
              <a:rPr lang="en-US" altLang="zh-CN" sz="1600" dirty="0">
                <a:latin typeface="+mn-lt"/>
              </a:rPr>
              <a:t>SPA</a:t>
            </a:r>
            <a:r>
              <a:rPr lang="zh-CN" altLang="en-US" sz="1600" dirty="0">
                <a:latin typeface="+mn-lt"/>
              </a:rPr>
              <a:t>）</a:t>
            </a:r>
            <a:endParaRPr lang="en-US" altLang="zh-CN" sz="1600" dirty="0">
              <a:latin typeface="+mn-lt"/>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股东协议</a:t>
            </a:r>
            <a:r>
              <a:rPr lang="en-US" altLang="zh-CN" sz="1600" dirty="0">
                <a:latin typeface="宋体" panose="02010600030101010101" pitchFamily="2" charset="-122"/>
              </a:rPr>
              <a:t>/</a:t>
            </a:r>
            <a:r>
              <a:rPr lang="en-US" altLang="zh-CN" sz="1600" dirty="0">
                <a:latin typeface="+mn-lt"/>
              </a:rPr>
              <a:t>Shareholders Agreement</a:t>
            </a:r>
            <a:r>
              <a:rPr lang="zh-CN" altLang="en-US" sz="1600" dirty="0">
                <a:latin typeface="+mn-lt"/>
              </a:rPr>
              <a:t>（</a:t>
            </a:r>
            <a:r>
              <a:rPr lang="en-US" altLang="zh-CN" sz="1600" dirty="0">
                <a:latin typeface="+mn-lt"/>
              </a:rPr>
              <a:t>SHA</a:t>
            </a:r>
            <a:r>
              <a:rPr lang="zh-CN" altLang="en-US" sz="1600" dirty="0">
                <a:latin typeface="+mn-lt"/>
              </a:rPr>
              <a:t>）</a:t>
            </a:r>
            <a:endParaRPr lang="en-US" altLang="zh-CN" sz="1600" dirty="0">
              <a:latin typeface="+mn-lt"/>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公司章程</a:t>
            </a:r>
            <a:r>
              <a:rPr lang="en-US" altLang="zh-CN" sz="1600" dirty="0">
                <a:latin typeface="宋体" panose="02010600030101010101" pitchFamily="2" charset="-122"/>
              </a:rPr>
              <a:t>/</a:t>
            </a:r>
            <a:r>
              <a:rPr lang="en-US" altLang="zh-CN" sz="1600" dirty="0">
                <a:latin typeface="+mn-lt"/>
              </a:rPr>
              <a:t>Memorandum and Articles of Association(M&amp;A)</a:t>
            </a: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Tx/>
              <a:buNone/>
              <a:defRPr/>
            </a:pPr>
            <a:r>
              <a:rPr lang="zh-CN" altLang="en-US" sz="2000" b="1" dirty="0">
                <a:latin typeface="Times New Roman" panose="02020603050405020304" pitchFamily="18" charset="0"/>
              </a:rPr>
              <a:t>附属交易文件：</a:t>
            </a:r>
            <a:endParaRPr lang="en-US" altLang="zh-CN" sz="2000" b="1" dirty="0">
              <a:latin typeface="Times New Roman" panose="02020603050405020304" pitchFamily="18" charset="0"/>
            </a:endParaRPr>
          </a:p>
          <a:p>
            <a:pPr marL="0" indent="0">
              <a:lnSpc>
                <a:spcPct val="150000"/>
              </a:lnSpc>
              <a:spcBef>
                <a:spcPct val="0"/>
              </a:spcBef>
              <a:buClrTx/>
              <a:buFontTx/>
              <a:buNone/>
              <a:defRPr/>
            </a:pP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披露函</a:t>
            </a:r>
            <a:r>
              <a:rPr lang="en-US" altLang="zh-CN" sz="1600" dirty="0">
                <a:latin typeface="宋体" panose="02010600030101010101" pitchFamily="2" charset="-122"/>
              </a:rPr>
              <a:t>/</a:t>
            </a:r>
            <a:r>
              <a:rPr lang="en-US" altLang="zh-CN" sz="1600" dirty="0">
                <a:latin typeface="+mn-lt"/>
              </a:rPr>
              <a:t>Disclosure Schedule</a:t>
            </a: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股东会决议</a:t>
            </a:r>
            <a:r>
              <a:rPr lang="en-US" altLang="zh-CN" sz="1600" dirty="0">
                <a:latin typeface="宋体" panose="02010600030101010101" pitchFamily="2" charset="-122"/>
              </a:rPr>
              <a:t>/</a:t>
            </a:r>
            <a:r>
              <a:rPr lang="en-US" altLang="zh-CN" sz="1600" dirty="0">
                <a:latin typeface="+mn-lt"/>
              </a:rPr>
              <a:t>Shareholders Resolutions</a:t>
            </a: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董事会决议</a:t>
            </a:r>
            <a:r>
              <a:rPr lang="en-US" altLang="zh-CN" sz="1600" dirty="0">
                <a:latin typeface="宋体" panose="02010600030101010101" pitchFamily="2" charset="-122"/>
              </a:rPr>
              <a:t>/</a:t>
            </a:r>
            <a:r>
              <a:rPr lang="en-US" altLang="zh-CN" sz="1600" dirty="0">
                <a:latin typeface="+mn-lt"/>
              </a:rPr>
              <a:t>Directors Resolutions</a:t>
            </a: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法律意见书</a:t>
            </a:r>
            <a:r>
              <a:rPr lang="en-US" altLang="zh-CN" sz="1600" dirty="0">
                <a:latin typeface="宋体" panose="02010600030101010101" pitchFamily="2" charset="-122"/>
              </a:rPr>
              <a:t>/</a:t>
            </a:r>
            <a:r>
              <a:rPr lang="en-US" altLang="zh-CN" sz="1600" dirty="0">
                <a:latin typeface="+mn-lt"/>
              </a:rPr>
              <a:t>Legal Opinion</a:t>
            </a:r>
          </a:p>
          <a:p>
            <a:pPr>
              <a:lnSpc>
                <a:spcPct val="150000"/>
              </a:lnSpc>
              <a:spcBef>
                <a:spcPct val="0"/>
              </a:spcBef>
              <a:buClrTx/>
              <a:buFont typeface="Wingdings" panose="05000000000000000000" pitchFamily="2" charset="2"/>
              <a:buChar char="Ø"/>
              <a:defRPr/>
            </a:pPr>
            <a:r>
              <a:rPr lang="zh-CN" altLang="en-US" sz="1600" dirty="0">
                <a:latin typeface="+mn-lt"/>
              </a:rPr>
              <a:t>受限股份协议</a:t>
            </a:r>
            <a:r>
              <a:rPr lang="en-US" altLang="zh-CN" sz="1600" dirty="0">
                <a:latin typeface="+mn-lt"/>
              </a:rPr>
              <a:t>/Share Restriction Agreement</a:t>
            </a:r>
          </a:p>
          <a:p>
            <a:pPr>
              <a:spcBef>
                <a:spcPct val="0"/>
              </a:spcBef>
              <a:buClrTx/>
              <a:buFontTx/>
              <a:buNone/>
              <a:defRPr/>
            </a:pPr>
            <a:endParaRPr lang="en-US" altLang="zh-CN" sz="1800" dirty="0">
              <a:latin typeface="Times New Roman" panose="02020603050405020304" pitchFamily="18" charset="0"/>
            </a:endParaRPr>
          </a:p>
          <a:p>
            <a:pPr>
              <a:spcBef>
                <a:spcPct val="0"/>
              </a:spcBef>
              <a:buClrTx/>
              <a:buFontTx/>
              <a:buNone/>
              <a:defRPr/>
            </a:pP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additive="base">
                                        <p:cTn id="2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 calcmode="lin" valueType="num">
                                      <p:cBhvr additive="base">
                                        <p:cTn id="3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 calcmode="lin" valueType="num">
                                      <p:cBhvr additive="base">
                                        <p:cTn id="3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 calcmode="lin" valueType="num">
                                      <p:cBhvr additive="base">
                                        <p:cTn id="4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a:extLst>
              <a:ext uri="{FF2B5EF4-FFF2-40B4-BE49-F238E27FC236}">
                <a16:creationId xmlns:a16="http://schemas.microsoft.com/office/drawing/2014/main" id="{080A3AEB-060E-4DB6-B625-54C0D7E1CC27}"/>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增资协议</a:t>
            </a:r>
          </a:p>
        </p:txBody>
      </p:sp>
      <p:sp>
        <p:nvSpPr>
          <p:cNvPr id="14339" name="矩形 3">
            <a:extLst>
              <a:ext uri="{FF2B5EF4-FFF2-40B4-BE49-F238E27FC236}">
                <a16:creationId xmlns:a16="http://schemas.microsoft.com/office/drawing/2014/main" id="{BCCB6375-715B-433E-B78F-262385EA345D}"/>
              </a:ext>
            </a:extLst>
          </p:cNvPr>
          <p:cNvSpPr>
            <a:spLocks noChangeArrowheads="1"/>
          </p:cNvSpPr>
          <p:nvPr/>
        </p:nvSpPr>
        <p:spPr bwMode="auto">
          <a:xfrm>
            <a:off x="395288" y="1052513"/>
            <a:ext cx="83534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a:spcBef>
                <a:spcPct val="0"/>
              </a:spcBef>
              <a:buClrTx/>
              <a:buFont typeface="Wingdings" panose="05000000000000000000" pitchFamily="2" charset="2"/>
              <a:buNone/>
              <a:defRPr/>
            </a:pPr>
            <a:endParaRPr lang="zh-CN" altLang="en-US" sz="1800" dirty="0">
              <a:latin typeface="Times New Roman" panose="02020603050405020304" pitchFamily="18" charset="0"/>
            </a:endParaRPr>
          </a:p>
          <a:p>
            <a:pPr>
              <a:spcBef>
                <a:spcPct val="0"/>
              </a:spcBef>
              <a:buClrTx/>
              <a:buFontTx/>
              <a:buNone/>
              <a:defRPr/>
            </a:pPr>
            <a:r>
              <a:rPr lang="zh-CN" altLang="en-US" sz="2000" b="1" dirty="0">
                <a:latin typeface="Times New Roman" panose="02020603050405020304" pitchFamily="18" charset="0"/>
              </a:rPr>
              <a:t>主要条款概览：</a:t>
            </a:r>
            <a:endParaRPr lang="en-US" altLang="zh-CN" sz="2000" b="1" dirty="0">
              <a:latin typeface="Times New Roman" panose="02020603050405020304" pitchFamily="18" charset="0"/>
            </a:endParaRPr>
          </a:p>
          <a:p>
            <a:pPr>
              <a:spcBef>
                <a:spcPct val="0"/>
              </a:spcBef>
              <a:buClrTx/>
              <a:buFontTx/>
              <a:buNone/>
              <a:defRPr/>
            </a:pPr>
            <a:endParaRPr lang="en-US" altLang="zh-CN" sz="2000" b="1" dirty="0">
              <a:latin typeface="Times New Roman" panose="02020603050405020304" pitchFamily="18" charset="0"/>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投资额、估值、股权比例</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交割（</a:t>
            </a:r>
            <a:r>
              <a:rPr lang="en-US" altLang="zh-CN" sz="1600" dirty="0">
                <a:latin typeface="宋体" panose="02010600030101010101" pitchFamily="2" charset="-122"/>
              </a:rPr>
              <a:t>Closing</a:t>
            </a:r>
            <a:r>
              <a:rPr lang="zh-CN" altLang="en-US" sz="1600" dirty="0">
                <a:latin typeface="宋体" panose="02010600030101010101" pitchFamily="2" charset="-122"/>
              </a:rPr>
              <a:t>）</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创始人和公司的声明和保证</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投资人的声明和保证</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交割的前提条件（</a:t>
            </a:r>
            <a:r>
              <a:rPr lang="en-US" altLang="zh-CN" sz="1600" dirty="0">
                <a:latin typeface="+mn-lt"/>
              </a:rPr>
              <a:t>Closing Conditions</a:t>
            </a:r>
            <a:r>
              <a:rPr lang="zh-CN" altLang="en-US" sz="1600" dirty="0">
                <a:latin typeface="宋体" panose="02010600030101010101" pitchFamily="2" charset="-122"/>
              </a:rPr>
              <a:t>）</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交割后创始人和公司的义务和承诺</a:t>
            </a:r>
            <a:endParaRPr lang="en-US" altLang="zh-CN" sz="1600" dirty="0">
              <a:latin typeface="宋体" panose="02010600030101010101" pitchFamily="2" charset="-122"/>
            </a:endParaRPr>
          </a:p>
          <a:p>
            <a:pPr>
              <a:lnSpc>
                <a:spcPct val="150000"/>
              </a:lnSpc>
              <a:spcBef>
                <a:spcPct val="0"/>
              </a:spcBef>
              <a:buClrTx/>
              <a:buFont typeface="Wingdings" panose="05000000000000000000" pitchFamily="2" charset="2"/>
              <a:buChar char="Ø"/>
              <a:defRPr/>
            </a:pPr>
            <a:r>
              <a:rPr lang="zh-CN" altLang="en-US" sz="1600" dirty="0">
                <a:latin typeface="宋体" panose="02010600030101010101" pitchFamily="2" charset="-122"/>
              </a:rPr>
              <a:t>一般条款（违约赔偿、保密、费用、法律适用、争议解决）</a:t>
            </a:r>
            <a:endParaRPr lang="en-US" altLang="zh-CN" sz="2000" b="1" dirty="0">
              <a:latin typeface="Times New Roman" panose="02020603050405020304" pitchFamily="18" charset="0"/>
            </a:endParaRPr>
          </a:p>
          <a:p>
            <a:pPr>
              <a:spcBef>
                <a:spcPct val="0"/>
              </a:spcBef>
              <a:buClrTx/>
              <a:buFontTx/>
              <a:buNone/>
              <a:defRPr/>
            </a:pPr>
            <a:endParaRPr lang="en-US" altLang="zh-CN" sz="2000" b="1" dirty="0">
              <a:latin typeface="Times New Roman" panose="02020603050405020304" pitchFamily="18" charset="0"/>
            </a:endParaRPr>
          </a:p>
          <a:p>
            <a:pPr>
              <a:spcBef>
                <a:spcPct val="0"/>
              </a:spcBef>
              <a:buClrTx/>
              <a:buFontTx/>
              <a:buNone/>
              <a:defRPr/>
            </a:pPr>
            <a:endParaRPr lang="en-US" altLang="zh-CN" sz="2000" b="1" dirty="0">
              <a:latin typeface="Times New Roman" panose="02020603050405020304" pitchFamily="18" charset="0"/>
            </a:endParaRPr>
          </a:p>
          <a:p>
            <a:pPr>
              <a:spcBef>
                <a:spcPct val="0"/>
              </a:spcBef>
              <a:buClrTx/>
              <a:buFontTx/>
              <a:buNone/>
              <a:defRPr/>
            </a:pPr>
            <a:endParaRPr lang="en-US" altLang="zh-CN" sz="2000" b="1" dirty="0">
              <a:latin typeface="Times New Roman" panose="02020603050405020304" pitchFamily="18" charset="0"/>
            </a:endParaRPr>
          </a:p>
          <a:p>
            <a:pPr>
              <a:spcBef>
                <a:spcPct val="0"/>
              </a:spcBef>
              <a:buClrTx/>
              <a:buFontTx/>
              <a:buNone/>
              <a:defRPr/>
            </a:pPr>
            <a:endParaRPr lang="en-US" altLang="zh-CN" sz="1800" dirty="0">
              <a:latin typeface="Times New Roman" panose="02020603050405020304" pitchFamily="18" charset="0"/>
            </a:endParaRPr>
          </a:p>
          <a:p>
            <a:pPr>
              <a:spcBef>
                <a:spcPct val="0"/>
              </a:spcBef>
              <a:buClrTx/>
              <a:buFontTx/>
              <a:buNone/>
              <a:defRPr/>
            </a:pPr>
            <a:endParaRPr lang="en-US" altLang="zh-CN" sz="1800" dirty="0">
              <a:latin typeface="Times New Roman" panose="02020603050405020304" pitchFamily="18" charset="0"/>
            </a:endParaRPr>
          </a:p>
          <a:p>
            <a:pPr>
              <a:spcBef>
                <a:spcPct val="0"/>
              </a:spcBef>
              <a:buClrTx/>
              <a:buFontTx/>
              <a:buNone/>
              <a:defRPr/>
            </a:pP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 calcmode="lin" valueType="num">
                                      <p:cBhvr additive="base">
                                        <p:cTn id="7"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a:extLst>
              <a:ext uri="{FF2B5EF4-FFF2-40B4-BE49-F238E27FC236}">
                <a16:creationId xmlns:a16="http://schemas.microsoft.com/office/drawing/2014/main" id="{1F78407D-C47B-400F-A8F3-4F7C64508F4D}"/>
              </a:ext>
            </a:extLst>
          </p:cNvPr>
          <p:cNvSpPr txBox="1">
            <a:spLocks noChangeArrowheads="1"/>
          </p:cNvSpPr>
          <p:nvPr/>
        </p:nvSpPr>
        <p:spPr bwMode="auto">
          <a:xfrm>
            <a:off x="611188" y="1125538"/>
            <a:ext cx="85328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000" b="1" dirty="0"/>
          </a:p>
          <a:p>
            <a:pPr>
              <a:defRPr/>
            </a:pPr>
            <a:r>
              <a:rPr lang="zh-CN" altLang="en-US" sz="2000" b="1" dirty="0"/>
              <a:t>（</a:t>
            </a:r>
            <a:r>
              <a:rPr lang="en-US" altLang="zh-CN" sz="2000" b="1" dirty="0"/>
              <a:t>1</a:t>
            </a:r>
            <a:r>
              <a:rPr lang="zh-CN" altLang="en-US" sz="2000" b="1" dirty="0"/>
              <a:t>）注册资本和资本公积金：</a:t>
            </a:r>
            <a:endParaRPr lang="en-US" altLang="zh-CN" sz="2000" b="1" dirty="0"/>
          </a:p>
          <a:p>
            <a:pPr>
              <a:defRPr/>
            </a:pPr>
            <a:endParaRPr lang="en-US" altLang="zh-CN" sz="2000" b="1" dirty="0"/>
          </a:p>
          <a:p>
            <a:pPr marL="342900" indent="-342900">
              <a:buFont typeface="Wingdings" panose="05000000000000000000" pitchFamily="2" charset="2"/>
              <a:buChar char="Ø"/>
              <a:defRPr/>
            </a:pPr>
            <a:r>
              <a:rPr lang="zh-CN" altLang="en-US" dirty="0"/>
              <a:t>投资人的投资额 </a:t>
            </a:r>
            <a:r>
              <a:rPr lang="en-US" altLang="zh-CN" b="1" dirty="0"/>
              <a:t>= </a:t>
            </a:r>
            <a:r>
              <a:rPr lang="zh-CN" altLang="en-US" dirty="0"/>
              <a:t>计入注册资本的数额 </a:t>
            </a:r>
            <a:r>
              <a:rPr lang="en-US" altLang="zh-CN" b="1" dirty="0"/>
              <a:t>+ </a:t>
            </a:r>
            <a:r>
              <a:rPr lang="zh-CN" altLang="en-US" dirty="0"/>
              <a:t>计入资本公积的数额</a:t>
            </a:r>
            <a:endParaRPr lang="en-US" altLang="zh-CN" dirty="0"/>
          </a:p>
          <a:p>
            <a:pPr marL="342900" indent="-342900">
              <a:buFont typeface="Wingdings" panose="05000000000000000000" pitchFamily="2" charset="2"/>
              <a:buChar char="Ø"/>
              <a:defRPr/>
            </a:pPr>
            <a:endParaRPr lang="en-US" altLang="zh-CN" dirty="0"/>
          </a:p>
          <a:p>
            <a:pPr marL="342900" indent="-342900">
              <a:buFont typeface="Wingdings" panose="05000000000000000000" pitchFamily="2" charset="2"/>
              <a:buChar char="Ø"/>
              <a:defRPr/>
            </a:pPr>
            <a:r>
              <a:rPr lang="zh-CN" altLang="en-US" dirty="0"/>
              <a:t>计算计入注册资本数额的步骤：</a:t>
            </a:r>
            <a:endParaRPr lang="en-US" altLang="zh-CN" dirty="0"/>
          </a:p>
          <a:p>
            <a:pPr>
              <a:defRPr/>
            </a:pPr>
            <a:endParaRPr lang="en-US" altLang="zh-CN" dirty="0"/>
          </a:p>
          <a:p>
            <a:pPr marL="342900" indent="-342900">
              <a:buFont typeface="+mj-lt"/>
              <a:buAutoNum type="alphaUcPeriod"/>
              <a:defRPr/>
            </a:pPr>
            <a:r>
              <a:rPr lang="zh-CN" altLang="en-US" dirty="0"/>
              <a:t>投资所得股权比例 </a:t>
            </a:r>
            <a:r>
              <a:rPr lang="en-US" altLang="zh-CN" b="1" dirty="0"/>
              <a:t>=  </a:t>
            </a:r>
            <a:r>
              <a:rPr lang="zh-CN" altLang="en-US" dirty="0"/>
              <a:t>投资额</a:t>
            </a:r>
            <a:r>
              <a:rPr lang="zh-CN" altLang="en-US" b="1" dirty="0"/>
              <a:t> </a:t>
            </a:r>
            <a:r>
              <a:rPr lang="en-US" altLang="zh-CN" b="1" dirty="0"/>
              <a:t>÷ </a:t>
            </a:r>
            <a:r>
              <a:rPr lang="zh-CN" altLang="en-US" dirty="0"/>
              <a:t>投资后的公司估值</a:t>
            </a:r>
            <a:endParaRPr lang="en-US" altLang="zh-CN" dirty="0"/>
          </a:p>
          <a:p>
            <a:pPr marL="342900" indent="-342900">
              <a:buFont typeface="+mj-lt"/>
              <a:buAutoNum type="alphaUcPeriod"/>
              <a:defRPr/>
            </a:pPr>
            <a:endParaRPr lang="en-US" altLang="zh-CN" dirty="0"/>
          </a:p>
          <a:p>
            <a:pPr marL="342900" indent="-342900">
              <a:buFont typeface="+mj-lt"/>
              <a:buAutoNum type="alphaUcPeriod"/>
              <a:defRPr/>
            </a:pPr>
            <a:r>
              <a:rPr lang="zh-CN" altLang="en-US" dirty="0"/>
              <a:t>投资后的注册资本总额 </a:t>
            </a:r>
            <a:r>
              <a:rPr lang="en-US" altLang="zh-CN" dirty="0"/>
              <a:t>= </a:t>
            </a:r>
            <a:r>
              <a:rPr lang="zh-CN" altLang="en-US" dirty="0"/>
              <a:t>投资前的原注册资本总额 </a:t>
            </a:r>
            <a:r>
              <a:rPr lang="en-US" altLang="zh-CN" b="1" dirty="0"/>
              <a:t>÷</a:t>
            </a:r>
            <a:r>
              <a:rPr lang="zh-CN" altLang="en-US" dirty="0"/>
              <a:t>（</a:t>
            </a:r>
            <a:r>
              <a:rPr lang="en-US" altLang="zh-CN" dirty="0"/>
              <a:t>1-</a:t>
            </a:r>
            <a:r>
              <a:rPr lang="zh-CN" altLang="en-US" dirty="0"/>
              <a:t>投资所得股权比例 ）</a:t>
            </a:r>
            <a:endParaRPr lang="en-US" altLang="zh-CN" dirty="0"/>
          </a:p>
          <a:p>
            <a:pPr>
              <a:defRPr/>
            </a:pPr>
            <a:endParaRPr lang="en-US" altLang="zh-CN" dirty="0"/>
          </a:p>
          <a:p>
            <a:pPr>
              <a:defRPr/>
            </a:pPr>
            <a:r>
              <a:rPr lang="en-US" altLang="zh-CN" dirty="0"/>
              <a:t>C.   </a:t>
            </a:r>
            <a:r>
              <a:rPr lang="zh-CN" altLang="en-US" dirty="0"/>
              <a:t>计入注册资本额 </a:t>
            </a:r>
            <a:r>
              <a:rPr lang="en-US" altLang="zh-CN" dirty="0"/>
              <a:t>= </a:t>
            </a:r>
            <a:r>
              <a:rPr lang="zh-CN" altLang="en-US" dirty="0"/>
              <a:t>投资后的注册资本总额 </a:t>
            </a:r>
            <a:r>
              <a:rPr lang="en-US" altLang="zh-CN" b="1" dirty="0"/>
              <a:t>×</a:t>
            </a:r>
            <a:r>
              <a:rPr lang="zh-CN" altLang="en-US" dirty="0"/>
              <a:t>投资所得股权比例 </a:t>
            </a:r>
            <a:endParaRPr lang="en-US" altLang="zh-CN" b="1" dirty="0"/>
          </a:p>
          <a:p>
            <a:pPr>
              <a:defRPr/>
            </a:pPr>
            <a:endParaRPr lang="zh-CN" altLang="en-US" dirty="0"/>
          </a:p>
        </p:txBody>
      </p:sp>
      <p:sp>
        <p:nvSpPr>
          <p:cNvPr id="16387" name="矩形 1">
            <a:extLst>
              <a:ext uri="{FF2B5EF4-FFF2-40B4-BE49-F238E27FC236}">
                <a16:creationId xmlns:a16="http://schemas.microsoft.com/office/drawing/2014/main" id="{ADDB3E81-5398-41A7-9568-C854D88509AE}"/>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增资协议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 calcmode="lin" valueType="num">
                                      <p:cBhvr additive="base">
                                        <p:cTn id="7"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anim calcmode="lin" valueType="num">
                                      <p:cBhvr additive="base">
                                        <p:cTn id="13"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2">
                                            <p:txEl>
                                              <p:pRg st="5" end="5"/>
                                            </p:txEl>
                                          </p:spTgt>
                                        </p:tgtEl>
                                        <p:attrNameLst>
                                          <p:attrName>style.visibility</p:attrName>
                                        </p:attrNameLst>
                                      </p:cBhvr>
                                      <p:to>
                                        <p:strVal val="visible"/>
                                      </p:to>
                                    </p:set>
                                    <p:anim calcmode="lin" valueType="num">
                                      <p:cBhvr additive="base">
                                        <p:cTn id="19"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62">
                                            <p:txEl>
                                              <p:pRg st="7" end="7"/>
                                            </p:txEl>
                                          </p:spTgt>
                                        </p:tgtEl>
                                        <p:attrNameLst>
                                          <p:attrName>style.visibility</p:attrName>
                                        </p:attrNameLst>
                                      </p:cBhvr>
                                      <p:to>
                                        <p:strVal val="visible"/>
                                      </p:to>
                                    </p:set>
                                    <p:anim calcmode="lin" valueType="num">
                                      <p:cBhvr additive="base">
                                        <p:cTn id="25" dur="500" fill="hold"/>
                                        <p:tgtEl>
                                          <p:spTgt spid="1536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362">
                                            <p:txEl>
                                              <p:pRg st="9" end="9"/>
                                            </p:txEl>
                                          </p:spTgt>
                                        </p:tgtEl>
                                        <p:attrNameLst>
                                          <p:attrName>style.visibility</p:attrName>
                                        </p:attrNameLst>
                                      </p:cBhvr>
                                      <p:to>
                                        <p:strVal val="visible"/>
                                      </p:to>
                                    </p:set>
                                    <p:anim calcmode="lin" valueType="num">
                                      <p:cBhvr additive="base">
                                        <p:cTn id="31" dur="500" fill="hold"/>
                                        <p:tgtEl>
                                          <p:spTgt spid="15362">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362">
                                            <p:txEl>
                                              <p:pRg st="11" end="11"/>
                                            </p:txEl>
                                          </p:spTgt>
                                        </p:tgtEl>
                                        <p:attrNameLst>
                                          <p:attrName>style.visibility</p:attrName>
                                        </p:attrNameLst>
                                      </p:cBhvr>
                                      <p:to>
                                        <p:strVal val="visible"/>
                                      </p:to>
                                    </p:set>
                                    <p:anim calcmode="lin" valueType="num">
                                      <p:cBhvr additive="base">
                                        <p:cTn id="37" dur="500" fill="hold"/>
                                        <p:tgtEl>
                                          <p:spTgt spid="15362">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a:extLst>
              <a:ext uri="{FF2B5EF4-FFF2-40B4-BE49-F238E27FC236}">
                <a16:creationId xmlns:a16="http://schemas.microsoft.com/office/drawing/2014/main" id="{CE673C51-1857-4662-B602-3EA4BD40071A}"/>
              </a:ext>
            </a:extLst>
          </p:cNvPr>
          <p:cNvSpPr txBox="1">
            <a:spLocks noChangeArrowheads="1"/>
          </p:cNvSpPr>
          <p:nvPr/>
        </p:nvSpPr>
        <p:spPr bwMode="auto">
          <a:xfrm>
            <a:off x="611188" y="1125538"/>
            <a:ext cx="748982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000" b="1" dirty="0"/>
          </a:p>
          <a:p>
            <a:pPr>
              <a:defRPr/>
            </a:pPr>
            <a:r>
              <a:rPr lang="zh-CN" altLang="en-US" sz="2000" b="1" dirty="0"/>
              <a:t>（</a:t>
            </a:r>
            <a:r>
              <a:rPr lang="en-US" altLang="zh-CN" sz="2000" b="1" dirty="0"/>
              <a:t>2</a:t>
            </a:r>
            <a:r>
              <a:rPr lang="zh-CN" altLang="en-US" sz="2000" b="1" dirty="0"/>
              <a:t>）交割（</a:t>
            </a:r>
            <a:r>
              <a:rPr lang="en-US" altLang="zh-CN" sz="2000" b="1" dirty="0"/>
              <a:t>Closing</a:t>
            </a:r>
            <a:r>
              <a:rPr lang="zh-CN" altLang="en-US" sz="2000" b="1" dirty="0"/>
              <a:t>）：</a:t>
            </a:r>
            <a:endParaRPr lang="en-US" altLang="zh-CN" sz="2000" b="1" dirty="0"/>
          </a:p>
          <a:p>
            <a:pPr>
              <a:defRPr/>
            </a:pPr>
            <a:endParaRPr lang="en-US" altLang="zh-CN" sz="2000" b="1" dirty="0"/>
          </a:p>
          <a:p>
            <a:pPr marL="342900" indent="-342900">
              <a:buFont typeface="Wingdings" panose="05000000000000000000" pitchFamily="2" charset="2"/>
              <a:buChar char="Ø"/>
              <a:defRPr/>
            </a:pPr>
            <a:r>
              <a:rPr lang="zh-CN" altLang="en-US" dirty="0"/>
              <a:t>定义：支付投资款 </a:t>
            </a:r>
            <a:r>
              <a:rPr lang="en-US" altLang="zh-CN" dirty="0"/>
              <a:t>+ </a:t>
            </a:r>
            <a:r>
              <a:rPr lang="zh-CN" altLang="en-US" dirty="0"/>
              <a:t>股权交付</a:t>
            </a:r>
            <a:endParaRPr lang="en-US" altLang="zh-CN" dirty="0"/>
          </a:p>
          <a:p>
            <a:pPr>
              <a:defRPr/>
            </a:pPr>
            <a:endParaRPr lang="en-US" altLang="zh-CN" dirty="0"/>
          </a:p>
          <a:p>
            <a:pPr marL="342900" indent="-342900">
              <a:buFont typeface="Wingdings" panose="05000000000000000000" pitchFamily="2" charset="2"/>
              <a:buChar char="Ø"/>
              <a:defRPr/>
            </a:pPr>
            <a:r>
              <a:rPr lang="zh-CN" altLang="en-US" dirty="0"/>
              <a:t>投资法律文件的签署 </a:t>
            </a:r>
            <a:r>
              <a:rPr lang="en-US" altLang="zh-CN" b="1" dirty="0"/>
              <a:t>+</a:t>
            </a:r>
            <a:r>
              <a:rPr lang="en-US" altLang="zh-CN" dirty="0"/>
              <a:t> </a:t>
            </a:r>
            <a:r>
              <a:rPr lang="zh-CN" altLang="en-US" dirty="0"/>
              <a:t>交割前提条件的满足 </a:t>
            </a:r>
            <a:r>
              <a:rPr lang="en-US" altLang="zh-CN" b="1" dirty="0"/>
              <a:t>=</a:t>
            </a:r>
            <a:r>
              <a:rPr lang="en-US" altLang="zh-CN" dirty="0"/>
              <a:t> </a:t>
            </a:r>
            <a:r>
              <a:rPr lang="zh-CN" altLang="en-US" dirty="0"/>
              <a:t>交割。</a:t>
            </a:r>
            <a:endParaRPr lang="en-US" altLang="zh-CN" dirty="0"/>
          </a:p>
          <a:p>
            <a:pPr marL="342900" indent="-342900">
              <a:buFont typeface="Wingdings" panose="05000000000000000000" pitchFamily="2" charset="2"/>
              <a:buChar char="Ø"/>
              <a:defRPr/>
            </a:pPr>
            <a:endParaRPr lang="en-US" altLang="zh-CN" dirty="0"/>
          </a:p>
          <a:p>
            <a:pPr marL="342900" indent="-342900">
              <a:buFont typeface="Wingdings" panose="05000000000000000000" pitchFamily="2" charset="2"/>
              <a:buChar char="Ø"/>
              <a:defRPr/>
            </a:pPr>
            <a:r>
              <a:rPr lang="zh-CN" altLang="en-US" dirty="0"/>
              <a:t>交割的意义：明确公司可以获得资金的时间点以及投资人获得股东权利的时间点。</a:t>
            </a:r>
            <a:endParaRPr lang="en-US" altLang="zh-CN" dirty="0"/>
          </a:p>
          <a:p>
            <a:pPr marL="342900" indent="-342900">
              <a:buFont typeface="Wingdings" panose="05000000000000000000" pitchFamily="2" charset="2"/>
              <a:buChar char="Ø"/>
              <a:defRPr/>
            </a:pPr>
            <a:endParaRPr lang="en-US" altLang="zh-CN" dirty="0"/>
          </a:p>
          <a:p>
            <a:pPr marL="342900" indent="-342900">
              <a:buFont typeface="Wingdings" panose="05000000000000000000" pitchFamily="2" charset="2"/>
              <a:buChar char="Ø"/>
              <a:defRPr/>
            </a:pPr>
            <a:r>
              <a:rPr lang="zh-CN" altLang="en-US" dirty="0"/>
              <a:t>分次交割：根据部分事项对投资人的重要程度和某些事项一定期限内实现的可能性，各方还可能需要分几次交割。</a:t>
            </a:r>
            <a:endParaRPr lang="en-US" altLang="zh-CN" dirty="0"/>
          </a:p>
          <a:p>
            <a:pPr>
              <a:defRPr/>
            </a:pPr>
            <a:endParaRPr lang="en-US" altLang="zh-CN" dirty="0"/>
          </a:p>
          <a:p>
            <a:pPr>
              <a:defRPr/>
            </a:pPr>
            <a:endParaRPr lang="en-US" altLang="zh-CN" dirty="0"/>
          </a:p>
          <a:p>
            <a:pPr>
              <a:defRPr/>
            </a:pPr>
            <a:endParaRPr lang="zh-CN" altLang="en-US" dirty="0"/>
          </a:p>
        </p:txBody>
      </p:sp>
      <p:sp>
        <p:nvSpPr>
          <p:cNvPr id="17411" name="矩形 1">
            <a:extLst>
              <a:ext uri="{FF2B5EF4-FFF2-40B4-BE49-F238E27FC236}">
                <a16:creationId xmlns:a16="http://schemas.microsoft.com/office/drawing/2014/main" id="{4C8F3A57-16CB-4537-BC34-1BFCB69FE3C8}"/>
              </a:ext>
            </a:extLst>
          </p:cNvPr>
          <p:cNvSpPr>
            <a:spLocks noChangeArrowheads="1"/>
          </p:cNvSpPr>
          <p:nvPr/>
        </p:nvSpPr>
        <p:spPr bwMode="auto">
          <a:xfrm>
            <a:off x="0" y="357188"/>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99"/>
              </a:buClr>
              <a:buChar char="•"/>
              <a:defRPr sz="2400">
                <a:solidFill>
                  <a:schemeClr val="tx1"/>
                </a:solidFill>
                <a:latin typeface="Arial" panose="020B0604020202020204" pitchFamily="34" charset="0"/>
              </a:defRPr>
            </a:lvl1pPr>
            <a:lvl2pPr marL="742950" indent="-285750">
              <a:spcBef>
                <a:spcPct val="20000"/>
              </a:spcBef>
              <a:buClr>
                <a:srgbClr val="003399"/>
              </a:buClr>
              <a:buChar char="•"/>
              <a:defRPr sz="2400">
                <a:solidFill>
                  <a:schemeClr val="tx1"/>
                </a:solidFill>
                <a:latin typeface="Arial" panose="020B0604020202020204" pitchFamily="34" charset="0"/>
              </a:defRPr>
            </a:lvl2pPr>
            <a:lvl3pPr marL="1143000" indent="-228600">
              <a:spcBef>
                <a:spcPct val="20000"/>
              </a:spcBef>
              <a:buClr>
                <a:srgbClr val="003399"/>
              </a:buClr>
              <a:buChar char="–"/>
              <a:defRPr sz="2400">
                <a:solidFill>
                  <a:schemeClr val="tx1"/>
                </a:solidFill>
                <a:latin typeface="Arial" panose="020B0604020202020204" pitchFamily="34" charset="0"/>
              </a:defRPr>
            </a:lvl3pPr>
            <a:lvl4pPr marL="1600200" indent="-228600">
              <a:spcBef>
                <a:spcPct val="20000"/>
              </a:spcBef>
              <a:buClr>
                <a:srgbClr val="003399"/>
              </a:buClr>
              <a:buChar char="–"/>
              <a:defRPr sz="2400">
                <a:solidFill>
                  <a:schemeClr val="tx1"/>
                </a:solidFill>
                <a:latin typeface="Arial" panose="020B0604020202020204" pitchFamily="34" charset="0"/>
              </a:defRPr>
            </a:lvl4pPr>
            <a:lvl5pPr marL="2057400" indent="-228600">
              <a:spcBef>
                <a:spcPct val="20000"/>
              </a:spcBef>
              <a:buClr>
                <a:srgbClr val="0033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3399"/>
              </a:buClr>
              <a:buChar char="–"/>
              <a:defRPr sz="2400">
                <a:solidFill>
                  <a:schemeClr val="tx1"/>
                </a:solidFill>
                <a:latin typeface="Arial" panose="020B0604020202020204" pitchFamily="34" charset="0"/>
              </a:defRPr>
            </a:lvl9pPr>
          </a:lstStyle>
          <a:p>
            <a:pPr eaLnBrk="1" hangingPunct="1">
              <a:lnSpc>
                <a:spcPct val="90000"/>
              </a:lnSpc>
              <a:spcBef>
                <a:spcPct val="0"/>
              </a:spcBef>
              <a:buClrTx/>
              <a:buFontTx/>
              <a:buNone/>
            </a:pPr>
            <a:r>
              <a:rPr lang="zh-CN" altLang="en-US" sz="2800" b="1" dirty="0">
                <a:solidFill>
                  <a:srgbClr val="003399"/>
                </a:solidFill>
                <a:latin typeface="宋体" panose="02010600030101010101" pitchFamily="2" charset="-122"/>
              </a:rPr>
              <a:t>    增资协议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 calcmode="lin" valueType="num">
                                      <p:cBhvr additive="base">
                                        <p:cTn id="7"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Europe Template">
  <a:themeElements>
    <a:clrScheme name="1_Europe Template 8">
      <a:dk1>
        <a:srgbClr val="000000"/>
      </a:dk1>
      <a:lt1>
        <a:srgbClr val="FFFFFF"/>
      </a:lt1>
      <a:dk2>
        <a:srgbClr val="6699FF"/>
      </a:dk2>
      <a:lt2>
        <a:srgbClr val="808080"/>
      </a:lt2>
      <a:accent1>
        <a:srgbClr val="FF9900"/>
      </a:accent1>
      <a:accent2>
        <a:srgbClr val="3333CC"/>
      </a:accent2>
      <a:accent3>
        <a:srgbClr val="FFFFFF"/>
      </a:accent3>
      <a:accent4>
        <a:srgbClr val="000000"/>
      </a:accent4>
      <a:accent5>
        <a:srgbClr val="FFCAAA"/>
      </a:accent5>
      <a:accent6>
        <a:srgbClr val="2D2DB9"/>
      </a:accent6>
      <a:hlink>
        <a:srgbClr val="CCCCFF"/>
      </a:hlink>
      <a:folHlink>
        <a:srgbClr val="B2B2B2"/>
      </a:folHlink>
    </a:clrScheme>
    <a:fontScheme name="1_Europe Templat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Europe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urope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urope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urope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urop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urop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urop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Europe Template 8">
        <a:dk1>
          <a:srgbClr val="000000"/>
        </a:dk1>
        <a:lt1>
          <a:srgbClr val="FFFFFF"/>
        </a:lt1>
        <a:dk2>
          <a:srgbClr val="6699FF"/>
        </a:dk2>
        <a:lt2>
          <a:srgbClr val="808080"/>
        </a:lt2>
        <a:accent1>
          <a:srgbClr val="FF9900"/>
        </a:accent1>
        <a:accent2>
          <a:srgbClr val="3333CC"/>
        </a:accent2>
        <a:accent3>
          <a:srgbClr val="FFFFFF"/>
        </a:accent3>
        <a:accent4>
          <a:srgbClr val="000000"/>
        </a:accent4>
        <a:accent5>
          <a:srgbClr val="FFCA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urope Template">
  <a:themeElements>
    <a:clrScheme name="Europe Template 8">
      <a:dk1>
        <a:srgbClr val="000000"/>
      </a:dk1>
      <a:lt1>
        <a:srgbClr val="FFFFFF"/>
      </a:lt1>
      <a:dk2>
        <a:srgbClr val="6699FF"/>
      </a:dk2>
      <a:lt2>
        <a:srgbClr val="808080"/>
      </a:lt2>
      <a:accent1>
        <a:srgbClr val="FF9900"/>
      </a:accent1>
      <a:accent2>
        <a:srgbClr val="3333CC"/>
      </a:accent2>
      <a:accent3>
        <a:srgbClr val="FFFFFF"/>
      </a:accent3>
      <a:accent4>
        <a:srgbClr val="000000"/>
      </a:accent4>
      <a:accent5>
        <a:srgbClr val="FFCAAA"/>
      </a:accent5>
      <a:accent6>
        <a:srgbClr val="2D2DB9"/>
      </a:accent6>
      <a:hlink>
        <a:srgbClr val="CCCCFF"/>
      </a:hlink>
      <a:folHlink>
        <a:srgbClr val="B2B2B2"/>
      </a:folHlink>
    </a:clrScheme>
    <a:fontScheme name="Europe Templat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urope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urope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urope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urope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urop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urop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urop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Europe Template 8">
        <a:dk1>
          <a:srgbClr val="000000"/>
        </a:dk1>
        <a:lt1>
          <a:srgbClr val="FFFFFF"/>
        </a:lt1>
        <a:dk2>
          <a:srgbClr val="6699FF"/>
        </a:dk2>
        <a:lt2>
          <a:srgbClr val="808080"/>
        </a:lt2>
        <a:accent1>
          <a:srgbClr val="FF9900"/>
        </a:accent1>
        <a:accent2>
          <a:srgbClr val="3333CC"/>
        </a:accent2>
        <a:accent3>
          <a:srgbClr val="FFFFFF"/>
        </a:accent3>
        <a:accent4>
          <a:srgbClr val="000000"/>
        </a:accent4>
        <a:accent5>
          <a:srgbClr val="FFCA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5134</TotalTime>
  <Pages>0</Pages>
  <Words>4294</Words>
  <Characters>0</Characters>
  <Application>Microsoft Office PowerPoint</Application>
  <DocSecurity>0</DocSecurity>
  <PresentationFormat>全屏显示(4:3)</PresentationFormat>
  <Lines>0</Lines>
  <Paragraphs>334</Paragraphs>
  <Slides>33</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33</vt:i4>
      </vt:variant>
    </vt:vector>
  </HeadingPairs>
  <TitlesOfParts>
    <vt:vector size="40" baseType="lpstr">
      <vt:lpstr>宋体</vt:lpstr>
      <vt:lpstr>Arial</vt:lpstr>
      <vt:lpstr>Arial Narrow</vt:lpstr>
      <vt:lpstr>Times New Roman</vt:lpstr>
      <vt:lpstr>Wingdings</vt:lpstr>
      <vt:lpstr>1_Europe Template</vt:lpstr>
      <vt:lpstr>Europe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Global Law Office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Hai Huang</dc:creator>
  <cp:lastModifiedBy>LIJQ</cp:lastModifiedBy>
  <cp:revision>1172</cp:revision>
  <cp:lastPrinted>2016-01-21T06:28:00Z</cp:lastPrinted>
  <dcterms:created xsi:type="dcterms:W3CDTF">2007-05-21T02:33:42Z</dcterms:created>
  <dcterms:modified xsi:type="dcterms:W3CDTF">2019-11-05T08:14:18Z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