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handoutMasterIdLst>
    <p:handoutMasterId r:id="rId18"/>
  </p:handoutMasterIdLst>
  <p:sldIdLst>
    <p:sldId id="388" r:id="rId4"/>
    <p:sldId id="390" r:id="rId5"/>
    <p:sldId id="427" r:id="rId6"/>
    <p:sldId id="428" r:id="rId7"/>
    <p:sldId id="429" r:id="rId8"/>
    <p:sldId id="435" r:id="rId9"/>
    <p:sldId id="436" r:id="rId10"/>
    <p:sldId id="434" r:id="rId11"/>
    <p:sldId id="430" r:id="rId12"/>
    <p:sldId id="431" r:id="rId13"/>
    <p:sldId id="432" r:id="rId14"/>
    <p:sldId id="433" r:id="rId15"/>
    <p:sldId id="392" r:id="rId16"/>
  </p:sldIdLst>
  <p:sldSz cx="11522075" cy="6480175"/>
  <p:notesSz cx="6799263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0BA"/>
    <a:srgbClr val="CCFDFE"/>
    <a:srgbClr val="9ACEE6"/>
    <a:srgbClr val="EAD6D7"/>
    <a:srgbClr val="212651"/>
    <a:srgbClr val="80C2E0"/>
    <a:srgbClr val="E66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947" autoAdjust="0"/>
  </p:normalViewPr>
  <p:slideViewPr>
    <p:cSldViewPr>
      <p:cViewPr>
        <p:scale>
          <a:sx n="100" d="100"/>
          <a:sy n="100" d="100"/>
        </p:scale>
        <p:origin x="-1566" y="-378"/>
      </p:cViewPr>
      <p:guideLst>
        <p:guide orient="horz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C45FD-A08F-4E78-B1BA-FFDE9875BA78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AE9EA-5985-4A50-9ABB-0CBAB05B0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7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6DA28A7-EAEB-413F-9529-A7C3CDDD4664}" type="datetimeFigureOut">
              <a:rPr lang="zh-CN" altLang="en-US"/>
              <a:pPr>
                <a:defRPr/>
              </a:pPr>
              <a:t>2019/10/26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146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AED3949-B466-4E38-973E-FCF8D9D6A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5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F0EB6FD-925A-4D7C-AED3-89404723281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F0EB6FD-925A-4D7C-AED3-89404723281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F0EB6FD-925A-4D7C-AED3-89404723281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F0EB6FD-925A-4D7C-AED3-89404723281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F0EB6FD-925A-4D7C-AED3-89404723281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F0EB6FD-925A-4D7C-AED3-89404723281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F0EB6FD-925A-4D7C-AED3-89404723281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财产权：可以转让，可以继承，可以质押</a:t>
            </a:r>
            <a:endParaRPr lang="en-US" altLang="zh-CN" dirty="0" smtClean="0"/>
          </a:p>
          <a:p>
            <a:r>
              <a:rPr lang="zh-CN" altLang="en-US" dirty="0" smtClean="0"/>
              <a:t>无形：不附属于具体物体，不随具体物体转移</a:t>
            </a:r>
            <a:endParaRPr lang="en-US" altLang="zh-CN" dirty="0" smtClean="0"/>
          </a:p>
          <a:p>
            <a:r>
              <a:rPr lang="zh-CN" altLang="en-US" smtClean="0"/>
              <a:t>特殊：可能有期限，有地域限制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F0EB6FD-925A-4D7C-AED3-89404723281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F0EB6FD-925A-4D7C-AED3-89404723281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F0EB6FD-925A-4D7C-AED3-89404723281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an Kun's Logo"/>
          <p:cNvPicPr>
            <a:picLocks noChangeAspect="1" noChangeArrowheads="1"/>
          </p:cNvPicPr>
          <p:nvPr userDrawn="1"/>
        </p:nvPicPr>
        <p:blipFill>
          <a:blip r:embed="rId2"/>
          <a:srcRect l="41760" t="13747" r="53722" b="78596"/>
          <a:stretch>
            <a:fillRect/>
          </a:stretch>
        </p:blipFill>
        <p:spPr bwMode="auto">
          <a:xfrm>
            <a:off x="179388" y="2395538"/>
            <a:ext cx="11168062" cy="394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8438" y="161925"/>
            <a:ext cx="3779837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79438" y="2460625"/>
            <a:ext cx="9794875" cy="138906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92138" y="4098925"/>
            <a:ext cx="8066087" cy="165576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6950" y="873125"/>
            <a:ext cx="2554288" cy="48053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54088" y="873125"/>
            <a:ext cx="7510462" cy="48053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600" y="2012950"/>
            <a:ext cx="9794875" cy="1389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788" y="3671888"/>
            <a:ext cx="80645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263" y="4078288"/>
            <a:ext cx="5108575" cy="148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38" y="4078288"/>
            <a:ext cx="5108575" cy="148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3" y="4535488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3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5" y="2478088"/>
            <a:ext cx="2592388" cy="3089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2478088"/>
            <a:ext cx="7624762" cy="3089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600" y="2012950"/>
            <a:ext cx="9794875" cy="13890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788" y="3671888"/>
            <a:ext cx="80645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89238" y="2935288"/>
            <a:ext cx="2857500" cy="274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99138" y="2935288"/>
            <a:ext cx="2857500" cy="274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3" y="4535488"/>
            <a:ext cx="69119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3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5" y="258763"/>
            <a:ext cx="2592388" cy="54197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258763"/>
            <a:ext cx="7624762" cy="5419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0438" y="1706563"/>
            <a:ext cx="5029200" cy="397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2038" y="1706563"/>
            <a:ext cx="5029200" cy="397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3" y="4535488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3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an Kun's Logo"/>
          <p:cNvPicPr>
            <a:picLocks noChangeAspect="1" noChangeArrowheads="1"/>
          </p:cNvPicPr>
          <p:nvPr userDrawn="1"/>
        </p:nvPicPr>
        <p:blipFill>
          <a:blip r:embed="rId13"/>
          <a:srcRect t="63060"/>
          <a:stretch>
            <a:fillRect/>
          </a:stretch>
        </p:blipFill>
        <p:spPr bwMode="auto">
          <a:xfrm>
            <a:off x="8656638" y="5830888"/>
            <a:ext cx="16129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6" descr="Han Kun's Logo"/>
          <p:cNvPicPr>
            <a:picLocks noChangeAspect="1" noChangeArrowheads="1"/>
          </p:cNvPicPr>
          <p:nvPr userDrawn="1"/>
        </p:nvPicPr>
        <p:blipFill>
          <a:blip r:embed="rId13"/>
          <a:srcRect l="41777" t="13762" r="53723" b="78569"/>
          <a:stretch>
            <a:fillRect/>
          </a:stretch>
        </p:blipFill>
        <p:spPr bwMode="auto">
          <a:xfrm>
            <a:off x="960438" y="879475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954088" y="873125"/>
            <a:ext cx="71691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1706563"/>
            <a:ext cx="102108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endParaRPr lang="en-US" altLang="zh-CN"/>
          </a:p>
        </p:txBody>
      </p:sp>
      <p:sp>
        <p:nvSpPr>
          <p:cNvPr id="1030" name="Rectangle 34">
            <a:extLst/>
          </p:cNvPr>
          <p:cNvSpPr>
            <a:spLocks noChangeArrowheads="1"/>
          </p:cNvSpPr>
          <p:nvPr userDrawn="1"/>
        </p:nvSpPr>
        <p:spPr bwMode="auto">
          <a:xfrm flipV="1">
            <a:off x="525463" y="877888"/>
            <a:ext cx="358775" cy="609600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dist="107763" dir="13500000" sx="75000" sy="75000" algn="tl" rotWithShape="0">
              <a:schemeClr val="bg2">
                <a:alpha val="50000"/>
              </a:schemeClr>
            </a:outerShdw>
          </a:effectLst>
          <a:extLst/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华文细黑" pitchFamily="2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华文细黑" pitchFamily="2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华文细黑" pitchFamily="2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华文细黑" pitchFamily="2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华文细黑" pitchFamily="2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华文细黑" pitchFamily="2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华文细黑" pitchFamily="2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华文细黑" pitchFamily="2" charset="-122"/>
          <a:cs typeface="宋体" pitchFamily="2" charset="-122"/>
        </a:defRPr>
      </a:lvl9pPr>
    </p:titleStyle>
    <p:bodyStyle>
      <a:lvl1pPr marL="558800" indent="-5588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CC0000"/>
        </a:buClr>
        <a:buAutoNum type="romanUcPeriod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1168400" indent="-7112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CC0000"/>
        </a:buClr>
        <a:buAutoNum type="alphaUcPeriod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609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AutoNum type="alphaLcPeriod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879600" indent="-5080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36800" indent="-508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4000" indent="-508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251200" indent="-508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708400" indent="-508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165600" indent="-508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478088"/>
            <a:ext cx="10369550" cy="1081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4078288"/>
            <a:ext cx="10369550" cy="148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052" name="图片 1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98438" y="142875"/>
            <a:ext cx="3779837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Arial" charset="0"/>
          <a:ea typeface="华文细黑" pitchFamily="2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Arial" charset="0"/>
          <a:ea typeface="华文细黑" pitchFamily="2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Arial" charset="0"/>
          <a:ea typeface="华文细黑" pitchFamily="2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Arial" charset="0"/>
          <a:ea typeface="华文细黑" pitchFamily="2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Arial" charset="0"/>
          <a:ea typeface="华文细黑" pitchFamily="2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Arial" charset="0"/>
          <a:ea typeface="华文细黑" pitchFamily="2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Arial" charset="0"/>
          <a:ea typeface="华文细黑" pitchFamily="2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Arial" charset="0"/>
          <a:ea typeface="华文细黑" pitchFamily="2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CC0000"/>
        </a:buClr>
        <a:buChar char="•"/>
        <a:defRPr sz="2400" b="1" u="sng">
          <a:solidFill>
            <a:srgbClr val="CC0000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286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7432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2004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657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5"/>
          <p:cNvSpPr>
            <a:spLocks noChangeArrowheads="1" noChangeShapeType="1" noTextEdit="1"/>
          </p:cNvSpPr>
          <p:nvPr userDrawn="1"/>
        </p:nvSpPr>
        <p:spPr bwMode="auto">
          <a:xfrm>
            <a:off x="6827838" y="2325688"/>
            <a:ext cx="3276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noFill/>
                  <a:round/>
                  <a:headEnd/>
                  <a:tailEnd/>
                </a:ln>
                <a:solidFill>
                  <a:srgbClr val="CC0000"/>
                </a:solidFill>
                <a:latin typeface="Bernard MT Condensed"/>
              </a:rPr>
              <a:t>Thank you</a:t>
            </a:r>
            <a:endParaRPr lang="zh-CN" altLang="en-US" sz="3600" kern="10">
              <a:ln w="9525">
                <a:noFill/>
                <a:round/>
                <a:headEnd/>
                <a:tailEnd/>
              </a:ln>
              <a:solidFill>
                <a:srgbClr val="CC0000"/>
              </a:solidFill>
              <a:latin typeface="Bernard MT Condensed"/>
            </a:endParaRPr>
          </a:p>
        </p:txBody>
      </p:sp>
      <p:sp>
        <p:nvSpPr>
          <p:cNvPr id="5123" name="Line 6"/>
          <p:cNvSpPr>
            <a:spLocks noChangeShapeType="1"/>
          </p:cNvSpPr>
          <p:nvPr userDrawn="1"/>
        </p:nvSpPr>
        <p:spPr bwMode="auto">
          <a:xfrm>
            <a:off x="2789238" y="2630488"/>
            <a:ext cx="365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124" name="Line 7"/>
          <p:cNvSpPr>
            <a:spLocks noChangeShapeType="1"/>
          </p:cNvSpPr>
          <p:nvPr userDrawn="1"/>
        </p:nvSpPr>
        <p:spPr bwMode="auto">
          <a:xfrm>
            <a:off x="9494838" y="2935288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89238" y="2935288"/>
            <a:ext cx="5867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3078" name="图片 8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98438" y="141288"/>
            <a:ext cx="3779837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llectual_proper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ository.jmls.edu/cgi/viewcontent.cgi?article=1392&amp;context=rip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9438" y="2460625"/>
            <a:ext cx="10439400" cy="13890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知识产权概述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2138" y="4098925"/>
            <a:ext cx="8064500" cy="2112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0" dirty="0">
                <a:latin typeface="华文细黑" pitchFamily="2" charset="-122"/>
              </a:rPr>
              <a:t>魏小薇</a:t>
            </a:r>
            <a:endParaRPr lang="zh-CN" altLang="en-US" sz="2000" b="0" dirty="0" smtClean="0">
              <a:latin typeface="华文细黑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b="0" dirty="0" smtClean="0">
                <a:latin typeface="华文细黑" pitchFamily="2" charset="-122"/>
              </a:rPr>
              <a:t>2019.10.26</a:t>
            </a:r>
          </a:p>
        </p:txBody>
      </p:sp>
    </p:spTree>
    <p:extLst>
      <p:ext uri="{BB962C8B-B14F-4D97-AF65-F5344CB8AC3E}">
        <p14:creationId xmlns:p14="http://schemas.microsoft.com/office/powerpoint/2010/main" val="32812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54087" y="873125"/>
            <a:ext cx="7321549" cy="614363"/>
          </a:xfrm>
        </p:spPr>
        <p:txBody>
          <a:bodyPr/>
          <a:lstStyle/>
          <a:p>
            <a:pPr marL="342900" indent="-342900"/>
            <a:r>
              <a:rPr lang="zh-CN" altLang="en-US" sz="2800" dirty="0" smtClean="0"/>
              <a:t>知识产权</a:t>
            </a:r>
            <a:r>
              <a:rPr lang="zh-CN" altLang="en-US" sz="2800" dirty="0"/>
              <a:t>的基本概念和</a:t>
            </a:r>
            <a:r>
              <a:rPr lang="zh-CN" altLang="en-US" sz="2800" dirty="0" smtClean="0"/>
              <a:t>类型</a:t>
            </a:r>
            <a:endParaRPr lang="en-US" altLang="zh-CN" sz="2800" dirty="0">
              <a:solidFill>
                <a:srgbClr val="21265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037" y="2022474"/>
            <a:ext cx="5392738" cy="32559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500" b="1" dirty="0" smtClean="0">
                <a:solidFill>
                  <a:srgbClr val="21265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专利</a:t>
            </a:r>
            <a:endParaRPr lang="zh-CN" altLang="en-US" sz="3500" b="1" dirty="0">
              <a:solidFill>
                <a:srgbClr val="21265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03437" y="4306887"/>
            <a:ext cx="175260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212651"/>
                </a:solidFill>
              </a:rPr>
              <a:t>外观设计</a:t>
            </a:r>
            <a:endParaRPr lang="zh-CN" altLang="en-US" sz="2400" b="1" dirty="0">
              <a:solidFill>
                <a:srgbClr val="21265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03437" y="3240087"/>
            <a:ext cx="1752600" cy="762000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212651"/>
                </a:solidFill>
              </a:rPr>
              <a:t>实用新型</a:t>
            </a:r>
            <a:endParaRPr lang="en-US" altLang="zh-CN" sz="2400" b="1" dirty="0" smtClean="0">
              <a:solidFill>
                <a:srgbClr val="21265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212651"/>
                </a:solidFill>
              </a:rPr>
              <a:t>（</a:t>
            </a:r>
            <a:r>
              <a:rPr lang="zh-CN" altLang="en-US" sz="1600" b="1" smtClean="0">
                <a:solidFill>
                  <a:srgbClr val="212651"/>
                </a:solidFill>
              </a:rPr>
              <a:t>形状、构造）</a:t>
            </a:r>
            <a:endParaRPr lang="zh-CN" altLang="en-US" sz="1600" b="1" dirty="0">
              <a:solidFill>
                <a:srgbClr val="21265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03437" y="2173287"/>
            <a:ext cx="1752600" cy="762000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212651"/>
                </a:solidFill>
              </a:rPr>
              <a:t>发明</a:t>
            </a:r>
            <a:endParaRPr lang="en-US" altLang="zh-CN" sz="2400" b="1" dirty="0">
              <a:solidFill>
                <a:srgbClr val="212651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212651"/>
                </a:solidFill>
              </a:rPr>
              <a:t>（产品、方法</a:t>
            </a:r>
            <a:r>
              <a:rPr lang="zh-CN" altLang="en-US" sz="1600" b="1" dirty="0" smtClean="0">
                <a:solidFill>
                  <a:srgbClr val="212651"/>
                </a:solidFill>
              </a:rPr>
              <a:t>）</a:t>
            </a:r>
            <a:endParaRPr lang="zh-CN" altLang="en-US" sz="2400" b="1" dirty="0">
              <a:solidFill>
                <a:srgbClr val="21265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7037" y="3849687"/>
            <a:ext cx="1828800" cy="851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+mj-ea"/>
                <a:ea typeface="+mj-ea"/>
              </a:rPr>
              <a:t>可用于工业的方法或产品</a:t>
            </a:r>
            <a:endParaRPr lang="zh-CN" altLang="en-US" sz="2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89437" y="2781300"/>
            <a:ext cx="1570831" cy="497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技术方案</a:t>
            </a:r>
          </a:p>
        </p:txBody>
      </p:sp>
      <p:sp>
        <p:nvSpPr>
          <p:cNvPr id="8" name="右大括号 7"/>
          <p:cNvSpPr/>
          <p:nvPr/>
        </p:nvSpPr>
        <p:spPr>
          <a:xfrm>
            <a:off x="4084637" y="2324100"/>
            <a:ext cx="304800" cy="1524000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67944" y="4519534"/>
            <a:ext cx="20454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+mj-ea"/>
                <a:ea typeface="+mj-ea"/>
              </a:rPr>
              <a:t>富有美感的设计</a:t>
            </a:r>
            <a:endParaRPr lang="zh-CN" altLang="en-US" sz="2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94437" y="1875304"/>
            <a:ext cx="1828800" cy="15103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b="1" dirty="0">
                <a:solidFill>
                  <a:srgbClr val="21265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商标</a:t>
            </a:r>
          </a:p>
        </p:txBody>
      </p:sp>
      <p:sp>
        <p:nvSpPr>
          <p:cNvPr id="15" name="矩形 14"/>
          <p:cNvSpPr/>
          <p:nvPr/>
        </p:nvSpPr>
        <p:spPr>
          <a:xfrm>
            <a:off x="7029686" y="2033586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+mj-ea"/>
                <a:ea typeface="+mj-ea"/>
              </a:rPr>
              <a:t>品牌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——</a:t>
            </a:r>
            <a:r>
              <a:rPr lang="zh-CN" altLang="en-US" sz="2000" b="1" dirty="0" smtClean="0">
                <a:solidFill>
                  <a:srgbClr val="C00000"/>
                </a:solidFill>
                <a:latin typeface="+mj-ea"/>
                <a:ea typeface="+mj-ea"/>
              </a:rPr>
              <a:t>识别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商品来源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94437" y="3856504"/>
            <a:ext cx="1828800" cy="1510365"/>
          </a:xfrm>
          <a:prstGeom prst="roundRect">
            <a:avLst/>
          </a:prstGeom>
          <a:solidFill>
            <a:srgbClr val="CCFD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b="1" dirty="0">
                <a:solidFill>
                  <a:srgbClr val="21265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著作权</a:t>
            </a:r>
          </a:p>
        </p:txBody>
      </p:sp>
      <p:sp>
        <p:nvSpPr>
          <p:cNvPr id="25" name="矩形 24"/>
          <p:cNvSpPr/>
          <p:nvPr/>
        </p:nvSpPr>
        <p:spPr>
          <a:xfrm>
            <a:off x="7056437" y="491807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+mj-ea"/>
                <a:ea typeface="+mj-ea"/>
              </a:rPr>
              <a:t>作品</a:t>
            </a:r>
            <a:endParaRPr lang="zh-CN" altLang="en-US" sz="2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961437" y="3004668"/>
            <a:ext cx="2209800" cy="1510365"/>
          </a:xfrm>
          <a:prstGeom prst="roundRect">
            <a:avLst/>
          </a:prstGeom>
          <a:solidFill>
            <a:srgbClr val="E4C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b="1" dirty="0" smtClean="0">
                <a:solidFill>
                  <a:srgbClr val="21265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技术秘密</a:t>
            </a:r>
            <a:endParaRPr lang="zh-CN" altLang="en-US" sz="3500" b="1" dirty="0">
              <a:solidFill>
                <a:srgbClr val="21265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409237" y="41369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秘密</a:t>
            </a:r>
          </a:p>
        </p:txBody>
      </p:sp>
    </p:spTree>
    <p:extLst>
      <p:ext uri="{BB962C8B-B14F-4D97-AF65-F5344CB8AC3E}">
        <p14:creationId xmlns:p14="http://schemas.microsoft.com/office/powerpoint/2010/main" val="34823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 animBg="1"/>
      <p:bldP spid="16" grpId="0"/>
      <p:bldP spid="15" grpId="0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54087" y="873125"/>
            <a:ext cx="7321549" cy="614363"/>
          </a:xfrm>
        </p:spPr>
        <p:txBody>
          <a:bodyPr/>
          <a:lstStyle/>
          <a:p>
            <a:pPr marL="342900" indent="-342900"/>
            <a:r>
              <a:rPr lang="zh-CN" altLang="en-US" sz="2800" dirty="0"/>
              <a:t>知识产权保护的总体</a:t>
            </a:r>
            <a:r>
              <a:rPr lang="zh-CN" altLang="en-US" sz="2800" dirty="0" smtClean="0"/>
              <a:t>策略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全面保护</a:t>
            </a:r>
            <a:endParaRPr lang="en-US" altLang="zh-CN" sz="2000" dirty="0">
              <a:solidFill>
                <a:srgbClr val="0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8437" y="2829990"/>
            <a:ext cx="1295400" cy="8382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12651"/>
                </a:solidFill>
              </a:rPr>
              <a:t>商标</a:t>
            </a:r>
            <a:endParaRPr lang="zh-CN" altLang="en-US" sz="2000" b="1" dirty="0">
              <a:solidFill>
                <a:srgbClr val="21265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98437" y="4144440"/>
            <a:ext cx="1523999" cy="96258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12651"/>
                </a:solidFill>
              </a:rPr>
              <a:t>著作权</a:t>
            </a:r>
            <a:endParaRPr lang="en-US" altLang="zh-CN" sz="2000" b="1" dirty="0" smtClean="0">
              <a:solidFill>
                <a:srgbClr val="21265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12651"/>
                </a:solidFill>
              </a:rPr>
              <a:t>商标</a:t>
            </a:r>
            <a:endParaRPr lang="en-US" altLang="zh-CN" sz="2000" b="1" dirty="0" smtClean="0">
              <a:solidFill>
                <a:srgbClr val="21265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2437" y="2784508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212651"/>
                </a:solidFill>
              </a:rPr>
              <a:t>Coca Cola</a:t>
            </a:r>
          </a:p>
        </p:txBody>
      </p:sp>
      <p:sp>
        <p:nvSpPr>
          <p:cNvPr id="9" name="矩形 8"/>
          <p:cNvSpPr/>
          <p:nvPr/>
        </p:nvSpPr>
        <p:spPr>
          <a:xfrm>
            <a:off x="7073524" y="3077640"/>
            <a:ext cx="1811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212651"/>
                </a:solidFill>
              </a:rPr>
              <a:t>带有北极熊图案</a:t>
            </a:r>
            <a:endParaRPr lang="en-US" altLang="zh-CN" b="1" dirty="0" smtClean="0">
              <a:solidFill>
                <a:srgbClr val="212651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212651"/>
                </a:solidFill>
              </a:rPr>
              <a:t>的饮料罐</a:t>
            </a:r>
            <a:endParaRPr lang="en-US" altLang="zh-CN" b="1" dirty="0">
              <a:solidFill>
                <a:srgbClr val="21265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7" y="1934640"/>
            <a:ext cx="3965573" cy="382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左箭头 28"/>
          <p:cNvSpPr/>
          <p:nvPr/>
        </p:nvSpPr>
        <p:spPr>
          <a:xfrm>
            <a:off x="1493837" y="3020490"/>
            <a:ext cx="19812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箭头 29"/>
          <p:cNvSpPr/>
          <p:nvPr/>
        </p:nvSpPr>
        <p:spPr>
          <a:xfrm>
            <a:off x="1722438" y="4449240"/>
            <a:ext cx="1752599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6827837" y="3534840"/>
            <a:ext cx="2209800" cy="528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067799" y="3379928"/>
            <a:ext cx="2255838" cy="8382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12651"/>
                </a:solidFill>
              </a:rPr>
              <a:t>外观设计专利</a:t>
            </a:r>
            <a:endParaRPr lang="zh-CN" altLang="en-US" sz="2000" b="1" dirty="0">
              <a:solidFill>
                <a:srgbClr val="21265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40086" y="4232308"/>
            <a:ext cx="134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212651"/>
                </a:solidFill>
              </a:rPr>
              <a:t>北极熊图案</a:t>
            </a:r>
            <a:endParaRPr lang="en-US" altLang="zh-CN" b="1" dirty="0">
              <a:solidFill>
                <a:srgbClr val="21265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17288" y="1706040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212651"/>
                </a:solidFill>
              </a:rPr>
              <a:t>更易开启的易拉罐</a:t>
            </a:r>
            <a:endParaRPr lang="en-US" altLang="zh-CN" b="1" dirty="0" smtClean="0">
              <a:solidFill>
                <a:srgbClr val="212651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212651"/>
                </a:solidFill>
              </a:rPr>
              <a:t>拉环部件</a:t>
            </a:r>
            <a:endParaRPr lang="en-US" altLang="zh-CN" b="1" dirty="0">
              <a:solidFill>
                <a:srgbClr val="21265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6858372" y="4906440"/>
            <a:ext cx="2163763" cy="528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037637" y="4677840"/>
            <a:ext cx="1704603" cy="1066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12651"/>
                </a:solidFill>
              </a:rPr>
              <a:t>技术秘密</a:t>
            </a:r>
            <a:endParaRPr lang="en-US" altLang="zh-CN" sz="2000" b="1" dirty="0" smtClean="0">
              <a:solidFill>
                <a:srgbClr val="21265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212651"/>
                </a:solidFill>
              </a:rPr>
              <a:t>发明专利</a:t>
            </a:r>
          </a:p>
        </p:txBody>
      </p:sp>
      <p:sp>
        <p:nvSpPr>
          <p:cNvPr id="36" name="右箭头 35"/>
          <p:cNvSpPr/>
          <p:nvPr/>
        </p:nvSpPr>
        <p:spPr>
          <a:xfrm>
            <a:off x="6827837" y="2163240"/>
            <a:ext cx="2163763" cy="528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022135" y="1902374"/>
            <a:ext cx="2301502" cy="1066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12651"/>
                </a:solidFill>
              </a:rPr>
              <a:t>发明专利</a:t>
            </a:r>
            <a:endParaRPr lang="en-US" altLang="zh-CN" sz="2000" b="1" dirty="0" smtClean="0">
              <a:solidFill>
                <a:srgbClr val="21265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12651"/>
                </a:solidFill>
              </a:rPr>
              <a:t>实用新型专利</a:t>
            </a:r>
            <a:endParaRPr lang="zh-CN" altLang="en-US" sz="2000" b="1" dirty="0">
              <a:solidFill>
                <a:srgbClr val="21265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80237" y="4687887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212651"/>
                </a:solidFill>
              </a:rPr>
              <a:t>特定</a:t>
            </a:r>
            <a:r>
              <a:rPr lang="zh-CN" altLang="en-US" b="1" dirty="0" smtClean="0">
                <a:solidFill>
                  <a:srgbClr val="212651"/>
                </a:solidFill>
              </a:rPr>
              <a:t>配方的饮料</a:t>
            </a:r>
            <a:endParaRPr lang="en-US" altLang="zh-CN" b="1" dirty="0">
              <a:solidFill>
                <a:srgbClr val="2126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 animBg="1"/>
      <p:bldP spid="35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54087" y="873125"/>
            <a:ext cx="7321549" cy="614363"/>
          </a:xfrm>
        </p:spPr>
        <p:txBody>
          <a:bodyPr/>
          <a:lstStyle/>
          <a:p>
            <a:pPr marL="342900" indent="-342900"/>
            <a:r>
              <a:rPr lang="zh-CN" altLang="en-US" sz="2800" dirty="0"/>
              <a:t>知识产权保护的总体</a:t>
            </a:r>
            <a:r>
              <a:rPr lang="zh-CN" altLang="en-US" sz="2800" dirty="0" smtClean="0"/>
              <a:t>策略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攻守兼备</a:t>
            </a:r>
            <a:endParaRPr lang="en-US" altLang="zh-CN" sz="2000" dirty="0">
              <a:solidFill>
                <a:srgbClr val="0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79437" y="1792287"/>
            <a:ext cx="4953000" cy="3048000"/>
          </a:xfrm>
          <a:prstGeom prst="roundRect">
            <a:avLst/>
          </a:prstGeom>
          <a:solidFill>
            <a:srgbClr val="E4C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84237" y="2706687"/>
            <a:ext cx="16002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攻！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74837" y="2097087"/>
            <a:ext cx="3657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积极进行知识产权积累</a:t>
            </a:r>
            <a:endParaRPr lang="en-US" altLang="zh-CN" sz="20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商标和专利申请</a:t>
            </a:r>
            <a:endParaRPr lang="en-US" altLang="zh-CN" sz="20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著作权（例如计算机软件）登记</a:t>
            </a:r>
            <a:endParaRPr lang="en-US" altLang="zh-CN" sz="20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许可、转让、侵权诉讼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989637" y="1792287"/>
            <a:ext cx="4953000" cy="3962400"/>
          </a:xfrm>
          <a:prstGeom prst="roundRect">
            <a:avLst/>
          </a:prstGeom>
          <a:solidFill>
            <a:srgbClr val="9ACE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142037" y="2706687"/>
            <a:ext cx="1600200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守！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08837" y="1944687"/>
            <a:ext cx="365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积极跟踪同行业的知识产权申请和争议情况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产品上市之前进行不侵权分析</a:t>
            </a:r>
            <a:r>
              <a:rPr lang="zh-CN" altLang="en-US" sz="2000" b="1" dirty="0" smtClean="0">
                <a:latin typeface="+mj-lt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+mj-lt"/>
                <a:ea typeface="楷体" panose="02010609060101010101" pitchFamily="49" charset="-122"/>
              </a:rPr>
              <a:t>Freedom to Operate</a:t>
            </a:r>
            <a:r>
              <a:rPr lang="zh-CN" altLang="en-US" sz="2000" b="1" dirty="0" smtClean="0">
                <a:latin typeface="+mj-lt"/>
                <a:ea typeface="楷体" panose="02010609060101010101" pitchFamily="49" charset="-122"/>
              </a:rPr>
              <a:t>）</a:t>
            </a:r>
            <a:endParaRPr lang="en-US" altLang="zh-CN" sz="2000" b="1" dirty="0" smtClean="0">
              <a:latin typeface="+mj-lt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积极进行知识产权积累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商标和专利申请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著作权（例如计算机软件）登记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000" b="1" dirty="0" smtClean="0">
              <a:latin typeface="+mj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1" dirty="0" smtClean="0"/>
              <a:t>感谢聆听！</a:t>
            </a:r>
          </a:p>
        </p:txBody>
      </p:sp>
      <p:sp>
        <p:nvSpPr>
          <p:cNvPr id="5120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92137" y="3413125"/>
            <a:ext cx="4957428" cy="1960563"/>
          </a:xfrm>
        </p:spPr>
        <p:txBody>
          <a:bodyPr/>
          <a:lstStyle/>
          <a:p>
            <a:pPr eaLnBrk="1" hangingPunct="1"/>
            <a:endParaRPr lang="en-US" altLang="zh-CN" sz="2000" b="0" dirty="0" smtClean="0">
              <a:latin typeface="华文细黑" pitchFamily="2" charset="-122"/>
            </a:endParaRPr>
          </a:p>
          <a:p>
            <a:pPr eaLnBrk="1" hangingPunct="1"/>
            <a:r>
              <a:rPr lang="zh-CN" altLang="en-US" sz="2000" b="0" dirty="0" smtClean="0">
                <a:latin typeface="华文细黑" pitchFamily="2" charset="-122"/>
              </a:rPr>
              <a:t>魏小薇</a:t>
            </a:r>
          </a:p>
          <a:p>
            <a:pPr eaLnBrk="1" hangingPunct="1"/>
            <a:r>
              <a:rPr lang="en-US" altLang="zh-CN" sz="1800" b="0" dirty="0" smtClean="0">
                <a:latin typeface="华文细黑" pitchFamily="2" charset="-122"/>
              </a:rPr>
              <a:t>Tel</a:t>
            </a:r>
            <a:r>
              <a:rPr lang="zh-CN" altLang="en-US" sz="1800" b="0" dirty="0" smtClean="0">
                <a:latin typeface="华文细黑" pitchFamily="2" charset="-122"/>
              </a:rPr>
              <a:t>：</a:t>
            </a:r>
            <a:r>
              <a:rPr lang="en-US" altLang="zh-CN" sz="1800" b="0" dirty="0" smtClean="0">
                <a:latin typeface="华文细黑" pitchFamily="2" charset="-122"/>
              </a:rPr>
              <a:t>+</a:t>
            </a:r>
            <a:r>
              <a:rPr lang="en-US" altLang="zh-CN" sz="1800" b="0" dirty="0" smtClean="0">
                <a:latin typeface="华文细黑" pitchFamily="2" charset="-122"/>
              </a:rPr>
              <a:t>86-138 1049 9940 </a:t>
            </a:r>
            <a:endParaRPr lang="en-US" altLang="zh-CN" sz="1800" b="0" dirty="0" smtClean="0">
              <a:latin typeface="华文细黑" pitchFamily="2" charset="-122"/>
            </a:endParaRPr>
          </a:p>
          <a:p>
            <a:pPr eaLnBrk="1" hangingPunct="1"/>
            <a:r>
              <a:rPr lang="en-US" altLang="zh-CN" sz="1800" b="0" dirty="0" smtClean="0">
                <a:latin typeface="华文细黑" pitchFamily="2" charset="-122"/>
              </a:rPr>
              <a:t>Email</a:t>
            </a:r>
            <a:r>
              <a:rPr lang="zh-CN" altLang="en-US" sz="1800" b="0" dirty="0" smtClean="0">
                <a:latin typeface="华文细黑" pitchFamily="2" charset="-122"/>
              </a:rPr>
              <a:t>：</a:t>
            </a:r>
            <a:r>
              <a:rPr lang="en-US" altLang="zh-CN" sz="1800" b="0" dirty="0" smtClean="0">
                <a:latin typeface="华文细黑" pitchFamily="2" charset="-122"/>
              </a:rPr>
              <a:t>xiaowei.wei@hankunlaw.com</a:t>
            </a:r>
          </a:p>
        </p:txBody>
      </p:sp>
      <p:pic>
        <p:nvPicPr>
          <p:cNvPr id="5120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73025"/>
            <a:ext cx="230346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6"/>
          <a:stretch>
            <a:fillRect/>
          </a:stretch>
        </p:blipFill>
        <p:spPr bwMode="auto">
          <a:xfrm>
            <a:off x="5511768" y="2401887"/>
            <a:ext cx="1620869" cy="231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7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  <a:endParaRPr lang="zh-CN" altLang="zh-CN" dirty="0" smtClean="0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xmlns="" id="{451E524F-7017-2241-8C01-BC611D734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知识产权的价值和重要性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知识产权的基本概念和类型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知识产权保护的总体策略</a:t>
            </a:r>
            <a:endParaRPr lang="en-US" altLang="zh-CN" sz="1800" dirty="0">
              <a:solidFill>
                <a:srgbClr val="000000"/>
              </a:solidFill>
              <a:ea typeface="微软雅黑" pitchFamily="34" charset="-122"/>
              <a:sym typeface="Arial" charset="0"/>
            </a:endParaRPr>
          </a:p>
          <a:p>
            <a:pPr marL="342900" indent="-342900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41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54087" y="873125"/>
            <a:ext cx="7321549" cy="614363"/>
          </a:xfrm>
        </p:spPr>
        <p:txBody>
          <a:bodyPr/>
          <a:lstStyle/>
          <a:p>
            <a:pPr marL="342900" indent="-342900"/>
            <a:r>
              <a:rPr lang="zh-CN" altLang="en-US" sz="2800" dirty="0"/>
              <a:t>知识产权的价值和重要性</a:t>
            </a:r>
            <a:endParaRPr lang="en-US" altLang="zh-C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37" y="1639887"/>
            <a:ext cx="4343400" cy="47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9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54087" y="873125"/>
            <a:ext cx="7321549" cy="614363"/>
          </a:xfrm>
        </p:spPr>
        <p:txBody>
          <a:bodyPr/>
          <a:lstStyle/>
          <a:p>
            <a:pPr marL="342900" indent="-342900"/>
            <a:r>
              <a:rPr lang="zh-CN" altLang="en-US" sz="2800" dirty="0"/>
              <a:t>知识产权的价值和重要性</a:t>
            </a:r>
            <a:endParaRPr lang="en-US" altLang="zh-C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7" y="1716087"/>
            <a:ext cx="5976937" cy="438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8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54087" y="873125"/>
            <a:ext cx="7321549" cy="614363"/>
          </a:xfrm>
        </p:spPr>
        <p:txBody>
          <a:bodyPr/>
          <a:lstStyle/>
          <a:p>
            <a:pPr marL="342900" indent="-342900"/>
            <a:r>
              <a:rPr lang="zh-CN" altLang="en-US" sz="2800" dirty="0"/>
              <a:t>知识产权的价值和重要性</a:t>
            </a:r>
            <a:endParaRPr lang="en-US" altLang="zh-C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7" y="1563688"/>
            <a:ext cx="563905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54087" y="873125"/>
            <a:ext cx="7321549" cy="614363"/>
          </a:xfrm>
        </p:spPr>
        <p:txBody>
          <a:bodyPr/>
          <a:lstStyle/>
          <a:p>
            <a:pPr marL="342900" indent="-342900"/>
            <a:r>
              <a:rPr lang="zh-CN" altLang="en-US" sz="2800" dirty="0"/>
              <a:t>知识产权的价值和重要性</a:t>
            </a:r>
            <a:endParaRPr lang="en-US" altLang="zh-C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7" y="1500982"/>
            <a:ext cx="4800600" cy="497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0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54087" y="873125"/>
            <a:ext cx="7321549" cy="614363"/>
          </a:xfrm>
        </p:spPr>
        <p:txBody>
          <a:bodyPr/>
          <a:lstStyle/>
          <a:p>
            <a:pPr marL="342900" indent="-342900"/>
            <a:r>
              <a:rPr lang="zh-CN" altLang="en-US" sz="2800" dirty="0"/>
              <a:t>知识产权的价值和重要性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884237" y="1716087"/>
            <a:ext cx="9753600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 smtClean="0"/>
              <a:t>专利法第四次修改</a:t>
            </a:r>
            <a:r>
              <a:rPr lang="zh-CN" altLang="zh-CN" sz="2000" b="1" dirty="0" smtClean="0"/>
              <a:t>修正案</a:t>
            </a:r>
            <a:r>
              <a:rPr lang="zh-CN" altLang="zh-CN" sz="2000" b="1" dirty="0"/>
              <a:t>（草案</a:t>
            </a:r>
            <a:r>
              <a:rPr lang="zh-CN" altLang="zh-CN" sz="2000" b="1" dirty="0" smtClean="0"/>
              <a:t>）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2019</a:t>
            </a:r>
            <a:r>
              <a:rPr lang="zh-CN" altLang="en-US" sz="2000" b="1" dirty="0" smtClean="0"/>
              <a:t>年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日</a:t>
            </a:r>
            <a:endParaRPr lang="en-US" altLang="zh-CN" sz="2000" b="1" dirty="0" smtClean="0"/>
          </a:p>
          <a:p>
            <a:pPr marL="576000" indent="-342900"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zh-CN" sz="2000" dirty="0"/>
              <a:t>对故意侵犯专利权，情节严重的</a:t>
            </a:r>
            <a:r>
              <a:rPr lang="zh-CN" altLang="zh-CN" sz="2000" dirty="0" smtClean="0"/>
              <a:t>，确定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一倍</a:t>
            </a:r>
            <a:r>
              <a:rPr lang="zh-CN" altLang="zh-CN" sz="2000" b="1" dirty="0">
                <a:solidFill>
                  <a:srgbClr val="FF0000"/>
                </a:solidFill>
              </a:rPr>
              <a:t>以上五倍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下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赔偿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576000" indent="-342900"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zh-CN" sz="2000" dirty="0"/>
              <a:t>权利人的损失、侵权人获得的利益和专利许可使用费均难以确定的，人民法院可以根据专利权的类型、侵权行为的性质和情节等因素，确定给予</a:t>
            </a:r>
            <a:r>
              <a:rPr lang="zh-CN" altLang="zh-CN" sz="2000" b="1" dirty="0">
                <a:solidFill>
                  <a:srgbClr val="FF0000"/>
                </a:solidFill>
              </a:rPr>
              <a:t>十万元以上五百万元以下</a:t>
            </a:r>
            <a:r>
              <a:rPr lang="zh-CN" altLang="zh-CN" sz="2000" dirty="0"/>
              <a:t>的赔偿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79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54087" y="873125"/>
            <a:ext cx="7321549" cy="614363"/>
          </a:xfrm>
        </p:spPr>
        <p:txBody>
          <a:bodyPr/>
          <a:lstStyle/>
          <a:p>
            <a:pPr marL="342900" indent="-342900"/>
            <a:r>
              <a:rPr lang="zh-CN" altLang="en-US" sz="2800" dirty="0"/>
              <a:t>知识产权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价值和重要性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46437" y="1944687"/>
            <a:ext cx="3200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j-ea"/>
              </a:rPr>
              <a:t>享受独占地位和收益</a:t>
            </a:r>
          </a:p>
        </p:txBody>
      </p:sp>
      <p:sp>
        <p:nvSpPr>
          <p:cNvPr id="8" name="矩形 7"/>
          <p:cNvSpPr/>
          <p:nvPr/>
        </p:nvSpPr>
        <p:spPr>
          <a:xfrm>
            <a:off x="4008437" y="3011487"/>
            <a:ext cx="3200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j-ea"/>
              </a:rPr>
              <a:t>给竞争对手设置障碍</a:t>
            </a:r>
          </a:p>
        </p:txBody>
      </p:sp>
      <p:sp>
        <p:nvSpPr>
          <p:cNvPr id="10" name="矩形 9"/>
          <p:cNvSpPr/>
          <p:nvPr/>
        </p:nvSpPr>
        <p:spPr>
          <a:xfrm>
            <a:off x="4770437" y="4200525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j-ea"/>
              </a:rPr>
              <a:t>巩固技术优势和市场地位</a:t>
            </a:r>
          </a:p>
        </p:txBody>
      </p:sp>
      <p:sp>
        <p:nvSpPr>
          <p:cNvPr id="11" name="矩形 10"/>
          <p:cNvSpPr/>
          <p:nvPr/>
        </p:nvSpPr>
        <p:spPr>
          <a:xfrm>
            <a:off x="5265737" y="5373687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j-ea"/>
              </a:rPr>
              <a:t>提升企业形象</a:t>
            </a:r>
          </a:p>
        </p:txBody>
      </p:sp>
      <p:sp>
        <p:nvSpPr>
          <p:cNvPr id="3" name="左弧形箭头 2"/>
          <p:cNvSpPr/>
          <p:nvPr/>
        </p:nvSpPr>
        <p:spPr>
          <a:xfrm>
            <a:off x="2179637" y="2173287"/>
            <a:ext cx="914400" cy="1371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左弧形箭头 11"/>
          <p:cNvSpPr/>
          <p:nvPr/>
        </p:nvSpPr>
        <p:spPr>
          <a:xfrm>
            <a:off x="2941637" y="3354387"/>
            <a:ext cx="914400" cy="1371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左弧形箭头 12"/>
          <p:cNvSpPr/>
          <p:nvPr/>
        </p:nvSpPr>
        <p:spPr>
          <a:xfrm>
            <a:off x="3767136" y="4611687"/>
            <a:ext cx="914400" cy="1371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54087" y="873125"/>
            <a:ext cx="7321549" cy="614363"/>
          </a:xfrm>
        </p:spPr>
        <p:txBody>
          <a:bodyPr/>
          <a:lstStyle/>
          <a:p>
            <a:pPr marL="342900" indent="-342900"/>
            <a:r>
              <a:rPr lang="zh-CN" altLang="en-US" sz="2800" dirty="0"/>
              <a:t>知识产权的基本概念和</a:t>
            </a:r>
            <a:r>
              <a:rPr lang="zh-CN" altLang="en-US" sz="2800" dirty="0" smtClean="0"/>
              <a:t>类型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884237" y="1716087"/>
            <a:ext cx="97536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/>
              <a:t>Intellectual property</a:t>
            </a:r>
            <a:r>
              <a:rPr lang="en-US" altLang="zh-CN" sz="2000" dirty="0"/>
              <a:t> (</a:t>
            </a:r>
            <a:r>
              <a:rPr lang="en-US" altLang="zh-CN" sz="2000" b="1" dirty="0"/>
              <a:t>IP</a:t>
            </a:r>
            <a:r>
              <a:rPr lang="en-US" altLang="zh-CN" sz="2000" dirty="0"/>
              <a:t>) is a category of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property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that includes </a:t>
            </a:r>
            <a:r>
              <a:rPr lang="en-US" altLang="zh-CN" sz="2000" b="1" dirty="0">
                <a:solidFill>
                  <a:srgbClr val="C00000"/>
                </a:solidFill>
              </a:rPr>
              <a:t>intangible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creations</a:t>
            </a:r>
            <a:r>
              <a:rPr lang="en-US" altLang="zh-CN" sz="2000" dirty="0"/>
              <a:t> of the </a:t>
            </a:r>
            <a:r>
              <a:rPr lang="en-US" altLang="zh-CN" sz="2000" b="1" dirty="0">
                <a:solidFill>
                  <a:srgbClr val="C00000"/>
                </a:solidFill>
              </a:rPr>
              <a:t>human intellect</a:t>
            </a:r>
            <a:r>
              <a:rPr lang="en-US" altLang="zh-CN" sz="2000" dirty="0"/>
              <a:t>, and primarily </a:t>
            </a:r>
            <a:r>
              <a:rPr lang="en-US" altLang="zh-CN" sz="2000" dirty="0" smtClean="0"/>
              <a:t>encompasses copyrights, patents and trademarks.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31837" y="4687887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Wikipedia: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en.wikipedia.org/wiki/Intellectual_property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Ann </a:t>
            </a:r>
            <a:r>
              <a:rPr lang="en-US" altLang="zh-CN" dirty="0"/>
              <a:t>Marie Sullivan, Cultural Heritage &amp; New Media: A Future for the Past, 15 J. MARSHALL REV. INTELL. PROP. L. 604 (2016) </a:t>
            </a:r>
            <a:r>
              <a:rPr lang="en-US" altLang="zh-CN" dirty="0">
                <a:hlinkClick r:id="rId4"/>
              </a:rPr>
              <a:t>https://repository.jmls.edu/cgi/viewcontent.cgi?article=1392&amp;context=ripl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884237" y="3544887"/>
            <a:ext cx="975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+mj-ea"/>
                <a:ea typeface="+mj-ea"/>
              </a:rPr>
              <a:t>知识产权</a:t>
            </a:r>
            <a:r>
              <a:rPr lang="zh-CN" altLang="en-US" sz="2000" dirty="0">
                <a:latin typeface="+mj-ea"/>
                <a:ea typeface="+mj-ea"/>
              </a:rPr>
              <a:t>是一种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财产权</a:t>
            </a:r>
            <a:r>
              <a:rPr lang="zh-CN" altLang="en-US" sz="2000" dirty="0">
                <a:latin typeface="+mj-ea"/>
                <a:ea typeface="+mj-ea"/>
              </a:rPr>
              <a:t>，它包含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人类智慧</a:t>
            </a:r>
            <a:r>
              <a:rPr lang="zh-CN" altLang="en-US" sz="2000" dirty="0">
                <a:latin typeface="+mj-ea"/>
                <a:ea typeface="+mj-ea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无形创造成果</a:t>
            </a:r>
            <a:r>
              <a:rPr lang="zh-CN" altLang="en-US" sz="2000" dirty="0">
                <a:latin typeface="+mj-ea"/>
                <a:ea typeface="+mj-ea"/>
              </a:rPr>
              <a:t>，主要涵盖著作权、专利和商标。</a:t>
            </a:r>
          </a:p>
        </p:txBody>
      </p:sp>
    </p:spTree>
    <p:extLst>
      <p:ext uri="{BB962C8B-B14F-4D97-AF65-F5344CB8AC3E}">
        <p14:creationId xmlns:p14="http://schemas.microsoft.com/office/powerpoint/2010/main" val="38426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细黑"/>
        <a:cs typeface="宋体"/>
      </a:majorFont>
      <a:minorFont>
        <a:latin typeface="Arial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宋体"/>
      </a:majorFont>
      <a:minorFont>
        <a:latin typeface="Arial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7609</TotalTime>
  <Words>457</Words>
  <Application>Microsoft Office PowerPoint</Application>
  <PresentationFormat>自定义</PresentationFormat>
  <Paragraphs>87</Paragraphs>
  <Slides>13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默认设计模板</vt:lpstr>
      <vt:lpstr>自定义设计方案</vt:lpstr>
      <vt:lpstr>2_自定义设计方案</vt:lpstr>
      <vt:lpstr>知识产权概述</vt:lpstr>
      <vt:lpstr>目录</vt:lpstr>
      <vt:lpstr>知识产权的价值和重要性</vt:lpstr>
      <vt:lpstr>知识产权的价值和重要性</vt:lpstr>
      <vt:lpstr>知识产权的价值和重要性</vt:lpstr>
      <vt:lpstr>知识产权的价值和重要性</vt:lpstr>
      <vt:lpstr>知识产权的价值和重要性</vt:lpstr>
      <vt:lpstr>知识产权的价值和重要性</vt:lpstr>
      <vt:lpstr>知识产权的基本概念和类型</vt:lpstr>
      <vt:lpstr>知识产权的基本概念和类型</vt:lpstr>
      <vt:lpstr>知识产权保护的总体策略——全面保护</vt:lpstr>
      <vt:lpstr>知识产权保护的总体策略——攻守兼备</vt:lpstr>
      <vt:lpstr>感谢聆听！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ITBJ201807-004</dc:creator>
  <cp:lastModifiedBy>0</cp:lastModifiedBy>
  <cp:revision>533</cp:revision>
  <cp:lastPrinted>2018-09-30T08:21:43Z</cp:lastPrinted>
  <dcterms:created xsi:type="dcterms:W3CDTF">1601-01-01T00:00:00Z</dcterms:created>
  <dcterms:modified xsi:type="dcterms:W3CDTF">2019-10-26T03:47:02Z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