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61"/>
  </p:notesMasterIdLst>
  <p:handoutMasterIdLst>
    <p:handoutMasterId r:id="rId62"/>
  </p:handoutMasterIdLst>
  <p:sldIdLst>
    <p:sldId id="388" r:id="rId4"/>
    <p:sldId id="390" r:id="rId5"/>
    <p:sldId id="432" r:id="rId6"/>
    <p:sldId id="433" r:id="rId7"/>
    <p:sldId id="457" r:id="rId8"/>
    <p:sldId id="430" r:id="rId9"/>
    <p:sldId id="452" r:id="rId10"/>
    <p:sldId id="434" r:id="rId11"/>
    <p:sldId id="486" r:id="rId12"/>
    <p:sldId id="435" r:id="rId13"/>
    <p:sldId id="485" r:id="rId14"/>
    <p:sldId id="436" r:id="rId15"/>
    <p:sldId id="437" r:id="rId16"/>
    <p:sldId id="438" r:id="rId17"/>
    <p:sldId id="484" r:id="rId18"/>
    <p:sldId id="439" r:id="rId19"/>
    <p:sldId id="440" r:id="rId20"/>
    <p:sldId id="441" r:id="rId21"/>
    <p:sldId id="442" r:id="rId22"/>
    <p:sldId id="449" r:id="rId23"/>
    <p:sldId id="444" r:id="rId24"/>
    <p:sldId id="445" r:id="rId25"/>
    <p:sldId id="446" r:id="rId26"/>
    <p:sldId id="453" r:id="rId27"/>
    <p:sldId id="454" r:id="rId28"/>
    <p:sldId id="465" r:id="rId29"/>
    <p:sldId id="455" r:id="rId30"/>
    <p:sldId id="458" r:id="rId31"/>
    <p:sldId id="459" r:id="rId32"/>
    <p:sldId id="460" r:id="rId33"/>
    <p:sldId id="462" r:id="rId34"/>
    <p:sldId id="463" r:id="rId35"/>
    <p:sldId id="464" r:id="rId36"/>
    <p:sldId id="466" r:id="rId37"/>
    <p:sldId id="447" r:id="rId38"/>
    <p:sldId id="467" r:id="rId39"/>
    <p:sldId id="468" r:id="rId40"/>
    <p:sldId id="470" r:id="rId41"/>
    <p:sldId id="448" r:id="rId42"/>
    <p:sldId id="450" r:id="rId43"/>
    <p:sldId id="451" r:id="rId44"/>
    <p:sldId id="471" r:id="rId45"/>
    <p:sldId id="469" r:id="rId46"/>
    <p:sldId id="482" r:id="rId47"/>
    <p:sldId id="461" r:id="rId48"/>
    <p:sldId id="483" r:id="rId49"/>
    <p:sldId id="475" r:id="rId50"/>
    <p:sldId id="476" r:id="rId51"/>
    <p:sldId id="474" r:id="rId52"/>
    <p:sldId id="481" r:id="rId53"/>
    <p:sldId id="473" r:id="rId54"/>
    <p:sldId id="477" r:id="rId55"/>
    <p:sldId id="478" r:id="rId56"/>
    <p:sldId id="472" r:id="rId57"/>
    <p:sldId id="479" r:id="rId58"/>
    <p:sldId id="480" r:id="rId59"/>
    <p:sldId id="392" r:id="rId60"/>
  </p:sldIdLst>
  <p:sldSz cx="11522075" cy="6480175"/>
  <p:notesSz cx="6799263" cy="9929813"/>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7BA"/>
    <a:srgbClr val="CCFDFE"/>
    <a:srgbClr val="F5A14D"/>
    <a:srgbClr val="DEF3FA"/>
    <a:srgbClr val="C3F9DB"/>
    <a:srgbClr val="DED0EE"/>
    <a:srgbClr val="F2F9CF"/>
    <a:srgbClr val="F7DDF0"/>
    <a:srgbClr val="E4F0F0"/>
    <a:srgbClr val="EAD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89227" autoAdjust="0"/>
  </p:normalViewPr>
  <p:slideViewPr>
    <p:cSldViewPr>
      <p:cViewPr>
        <p:scale>
          <a:sx n="100" d="100"/>
          <a:sy n="100" d="100"/>
        </p:scale>
        <p:origin x="-1566" y="-234"/>
      </p:cViewPr>
      <p:guideLst>
        <p:guide orient="horz"/>
        <p:guide/>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342" y="0"/>
            <a:ext cx="2946347" cy="496491"/>
          </a:xfrm>
          <a:prstGeom prst="rect">
            <a:avLst/>
          </a:prstGeom>
        </p:spPr>
        <p:txBody>
          <a:bodyPr vert="horz" lIns="91440" tIns="45720" rIns="91440" bIns="45720" rtlCol="0"/>
          <a:lstStyle>
            <a:lvl1pPr algn="r">
              <a:defRPr sz="1200"/>
            </a:lvl1pPr>
          </a:lstStyle>
          <a:p>
            <a:fld id="{4FAC45FD-A08F-4E78-B1BA-FFDE9875BA78}" type="datetimeFigureOut">
              <a:rPr lang="zh-CN" altLang="en-US" smtClean="0"/>
              <a:t>2019/10/26</a:t>
            </a:fld>
            <a:endParaRPr lang="zh-CN" altLang="en-US"/>
          </a:p>
        </p:txBody>
      </p:sp>
      <p:sp>
        <p:nvSpPr>
          <p:cNvPr id="4" name="页脚占位符 3"/>
          <p:cNvSpPr>
            <a:spLocks noGrp="1"/>
          </p:cNvSpPr>
          <p:nvPr>
            <p:ph type="ftr" sz="quarter" idx="2"/>
          </p:nvPr>
        </p:nvSpPr>
        <p:spPr>
          <a:xfrm>
            <a:off x="0" y="9431599"/>
            <a:ext cx="2946347"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342" y="9431599"/>
            <a:ext cx="2946347" cy="496491"/>
          </a:xfrm>
          <a:prstGeom prst="rect">
            <a:avLst/>
          </a:prstGeom>
        </p:spPr>
        <p:txBody>
          <a:bodyPr vert="horz" lIns="91440" tIns="45720" rIns="91440" bIns="45720" rtlCol="0" anchor="b"/>
          <a:lstStyle>
            <a:lvl1pPr algn="r">
              <a:defRPr sz="1200"/>
            </a:lvl1pPr>
          </a:lstStyle>
          <a:p>
            <a:fld id="{3A0AE9EA-5985-4A50-9ABB-0CBAB05B027D}" type="slidenum">
              <a:rPr lang="zh-CN" altLang="en-US" smtClean="0"/>
              <a:t>‹#›</a:t>
            </a:fld>
            <a:endParaRPr lang="zh-CN" altLang="en-US"/>
          </a:p>
        </p:txBody>
      </p:sp>
    </p:spTree>
    <p:extLst>
      <p:ext uri="{BB962C8B-B14F-4D97-AF65-F5344CB8AC3E}">
        <p14:creationId xmlns:p14="http://schemas.microsoft.com/office/powerpoint/2010/main" val="3854470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a:extLst/>
          </p:cNvPr>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atin typeface="Arial" charset="0"/>
                <a:ea typeface="宋体" charset="-122"/>
              </a:defRPr>
            </a:lvl1pPr>
          </a:lstStyle>
          <a:p>
            <a:pPr>
              <a:defRPr/>
            </a:pPr>
            <a:fld id="{A6DA28A7-EAEB-413F-9529-A7C3CDDD4664}" type="datetimeFigureOut">
              <a:rPr lang="zh-CN" altLang="en-US"/>
              <a:pPr>
                <a:defRPr/>
              </a:pPr>
              <a:t>2019/10/26</a:t>
            </a:fld>
            <a:endParaRPr lang="zh-CN" altLang="en-US"/>
          </a:p>
        </p:txBody>
      </p:sp>
      <p:sp>
        <p:nvSpPr>
          <p:cNvPr id="4" name="幻灯片图像占位符 3">
            <a:extLst/>
          </p:cNvPr>
          <p:cNvSpPr>
            <a:spLocks noGrp="1" noRot="1" noChangeAspect="1"/>
          </p:cNvSpPr>
          <p:nvPr>
            <p:ph type="sldImg" idx="2"/>
          </p:nvPr>
        </p:nvSpPr>
        <p:spPr>
          <a:xfrm>
            <a:off x="88900" y="744538"/>
            <a:ext cx="6621463" cy="37242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79927" y="4716661"/>
            <a:ext cx="5439410" cy="4468416"/>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p:cNvPr>
          <p:cNvSpPr>
            <a:spLocks noGrp="1"/>
          </p:cNvSpPr>
          <p:nvPr>
            <p:ph type="sldNum" sz="quarter" idx="5"/>
          </p:nvPr>
        </p:nvSpPr>
        <p:spPr>
          <a:xfrm>
            <a:off x="3851342" y="9431599"/>
            <a:ext cx="2946347" cy="496491"/>
          </a:xfrm>
          <a:prstGeom prst="rect">
            <a:avLst/>
          </a:prstGeom>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AED3949-B466-4E38-973E-FCF8D9D6AEFB}" type="slidenum">
              <a:rPr lang="zh-CN" altLang="en-US"/>
              <a:pPr>
                <a:defRPr/>
              </a:pPr>
              <a:t>‹#›</a:t>
            </a:fld>
            <a:endParaRPr lang="zh-CN" altLang="en-US"/>
          </a:p>
        </p:txBody>
      </p:sp>
    </p:spTree>
    <p:extLst>
      <p:ext uri="{BB962C8B-B14F-4D97-AF65-F5344CB8AC3E}">
        <p14:creationId xmlns:p14="http://schemas.microsoft.com/office/powerpoint/2010/main" val="40315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4</a:t>
            </a:fld>
            <a:endParaRPr lang="zh-CN"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13</a:t>
            </a:fld>
            <a:endParaRPr lang="zh-CN"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14</a:t>
            </a:fld>
            <a:endParaRPr lang="zh-CN"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15</a:t>
            </a:fld>
            <a:endParaRPr lang="zh-CN"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16</a:t>
            </a:fld>
            <a:endParaRPr lang="zh-CN"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17</a:t>
            </a:fld>
            <a:endParaRPr lang="zh-CN"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18</a:t>
            </a:fld>
            <a:endParaRPr lang="zh-CN"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a:p>
            <a:endParaRPr lang="en-US" altLang="zh-CN" dirty="0" smtClean="0"/>
          </a:p>
          <a:p>
            <a:r>
              <a:rPr lang="zh-CN" altLang="en-US" dirty="0" smtClean="0"/>
              <a:t>限定特征越少，范围越大，越概括</a:t>
            </a:r>
            <a:endParaRPr lang="en-US" altLang="zh-CN" dirty="0" smtClean="0"/>
          </a:p>
          <a:p>
            <a:r>
              <a:rPr lang="zh-CN" altLang="en-US" dirty="0" smtClean="0"/>
              <a:t>限定特征越多，范围越小，越具体</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19</a:t>
            </a:fld>
            <a:endParaRPr lang="zh-CN"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20</a:t>
            </a:fld>
            <a:endParaRPr lang="zh-CN"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21</a:t>
            </a:fld>
            <a:endParaRPr lang="zh-CN" alt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22</a:t>
            </a:fld>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5</a:t>
            </a:fld>
            <a:endParaRPr lang="zh-CN"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形象地讲一下什么是新颖性（现有技术：公众想获得即可获得，小岛上的图书馆）</a:t>
            </a:r>
            <a:endParaRPr lang="en-US" altLang="zh-CN" dirty="0" smtClean="0"/>
          </a:p>
          <a:p>
            <a:r>
              <a:rPr lang="zh-CN" altLang="en-US" dirty="0" smtClean="0"/>
              <a:t>创造性（不能拼凑，手表</a:t>
            </a:r>
            <a:r>
              <a:rPr lang="en-US" altLang="zh-CN" dirty="0" smtClean="0"/>
              <a:t>+</a:t>
            </a:r>
            <a:r>
              <a:rPr lang="zh-CN" altLang="en-US" dirty="0" smtClean="0"/>
              <a:t>圆珠笔，手表</a:t>
            </a:r>
            <a:r>
              <a:rPr lang="en-US" altLang="zh-CN" dirty="0" smtClean="0"/>
              <a:t>+</a:t>
            </a:r>
            <a:r>
              <a:rPr lang="zh-CN" altLang="en-US" dirty="0" smtClean="0"/>
              <a:t>电饭锅）</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24</a:t>
            </a:fld>
            <a:endParaRPr lang="zh-CN" alt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早申请！不要拖着</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25</a:t>
            </a:fld>
            <a:endParaRPr lang="zh-CN"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包含铁了之后，耐热性能有了显著的提高</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26</a:t>
            </a:fld>
            <a:endParaRPr lang="zh-CN" alt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27</a:t>
            </a:fld>
            <a:endParaRPr lang="zh-CN"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28</a:t>
            </a:fld>
            <a:endParaRPr lang="zh-CN" alt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29</a:t>
            </a:fld>
            <a:endParaRPr lang="zh-CN" alt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为什么要保密审查，理由是什么</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30</a:t>
            </a:fld>
            <a:endParaRPr lang="zh-CN" alt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略</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31</a:t>
            </a:fld>
            <a:endParaRPr lang="zh-CN"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略</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32</a:t>
            </a:fld>
            <a:endParaRPr lang="zh-CN"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略</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33</a:t>
            </a:fld>
            <a:endParaRPr lang="zh-CN"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略</a:t>
            </a:r>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6</a:t>
            </a:fld>
            <a:endParaRPr lang="zh-CN"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略</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34</a:t>
            </a:fld>
            <a:endParaRPr lang="zh-CN" alt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36</a:t>
            </a:fld>
            <a:endParaRPr lang="zh-CN" alt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5851 6347</a:t>
            </a:r>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37</a:t>
            </a:fld>
            <a:endParaRPr lang="zh-CN" alt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5851 6347</a:t>
            </a:r>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38</a:t>
            </a:fld>
            <a:endParaRPr lang="zh-CN" alt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dirty="0" smtClean="0"/>
              <a:t>初创企业，靠的是什么？一般来说资金和品牌影响力不如老企业，那么能在市场立足，其与众不同之处，一定在于智慧。有些小企业，就是靠一个新模式，一款新设计，一项好的技术。</a:t>
            </a:r>
            <a:endParaRPr lang="en-US" altLang="zh-CN" dirty="0" smtClean="0"/>
          </a:p>
          <a:p>
            <a:pPr>
              <a:buFontTx/>
              <a:buChar char="•"/>
            </a:pPr>
            <a:endParaRPr lang="en-US" altLang="zh-CN" dirty="0" smtClean="0"/>
          </a:p>
          <a:p>
            <a:pPr>
              <a:buFontTx/>
              <a:buChar char="•"/>
            </a:pPr>
            <a:r>
              <a:rPr lang="zh-CN" altLang="en-US" dirty="0" smtClean="0"/>
              <a:t>一、</a:t>
            </a:r>
            <a:r>
              <a:rPr lang="zh-CN" altLang="en-US" sz="1200" dirty="0" smtClean="0">
                <a:latin typeface="Verdana" pitchFamily="34" charset="0"/>
                <a:ea typeface="楷体_GB2312" pitchFamily="49" charset="-122"/>
              </a:rPr>
              <a:t>取得专利权的技术方案只能由专利权人实施，有利于全面占领市场，获得独占收益。</a:t>
            </a:r>
          </a:p>
          <a:p>
            <a:pPr>
              <a:buFontTx/>
              <a:buChar char="•"/>
            </a:pPr>
            <a:r>
              <a:rPr lang="zh-CN" altLang="en-US" sz="1200" dirty="0" smtClean="0">
                <a:latin typeface="Verdana" pitchFamily="34" charset="0"/>
                <a:ea typeface="楷体_GB2312" pitchFamily="49" charset="-122"/>
              </a:rPr>
              <a:t>他人要实施专利技术，必须取得专利权人的同意，并支付专利使用费。</a:t>
            </a:r>
          </a:p>
          <a:p>
            <a:pPr>
              <a:buFontTx/>
              <a:buChar char="•"/>
            </a:pPr>
            <a:r>
              <a:rPr lang="zh-CN" altLang="en-US" sz="1200" dirty="0" smtClean="0">
                <a:latin typeface="Verdana" pitchFamily="34" charset="0"/>
                <a:ea typeface="楷体_GB2312" pitchFamily="49" charset="-122"/>
              </a:rPr>
              <a:t>制止对专利技术的抄袭、仿制行为。</a:t>
            </a:r>
          </a:p>
          <a:p>
            <a:pPr>
              <a:buFontTx/>
              <a:buChar char="•"/>
            </a:pPr>
            <a:r>
              <a:rPr lang="zh-CN" altLang="en-US" sz="1200" dirty="0" smtClean="0">
                <a:latin typeface="Verdana" pitchFamily="34" charset="0"/>
                <a:ea typeface="楷体_GB2312" pitchFamily="49" charset="-122"/>
              </a:rPr>
              <a:t>未经许可而擅自实施专利技术就会构成侵权，需要负相应的法律责任。</a:t>
            </a:r>
          </a:p>
          <a:p>
            <a:endParaRPr lang="en-US" altLang="zh-CN" dirty="0" smtClean="0"/>
          </a:p>
          <a:p>
            <a:pPr>
              <a:buFontTx/>
              <a:buChar char="•"/>
            </a:pPr>
            <a:r>
              <a:rPr lang="zh-CN" altLang="en-US" dirty="0" smtClean="0"/>
              <a:t>二、</a:t>
            </a:r>
            <a:r>
              <a:rPr lang="zh-CN" altLang="en-US" sz="1200" dirty="0" smtClean="0">
                <a:latin typeface="楷体_GB2312" pitchFamily="49" charset="-122"/>
                <a:ea typeface="楷体_GB2312" pitchFamily="49" charset="-122"/>
              </a:rPr>
              <a:t>一项新的技术方案取得专利权后，他人在申请日以后自行开发出的相同的技术方案，在未经专利权人许可的情况下，也不得实施。</a:t>
            </a:r>
          </a:p>
          <a:p>
            <a:pPr>
              <a:buFontTx/>
              <a:buNone/>
            </a:pPr>
            <a:endParaRPr lang="zh-CN" altLang="en-US" sz="1200" dirty="0" smtClean="0">
              <a:latin typeface="楷体_GB2312" pitchFamily="49" charset="-122"/>
              <a:ea typeface="楷体_GB2312" pitchFamily="49" charset="-122"/>
            </a:endParaRPr>
          </a:p>
          <a:p>
            <a:pPr>
              <a:buFontTx/>
              <a:buChar char="•"/>
            </a:pPr>
            <a:r>
              <a:rPr lang="zh-CN" altLang="en-US" sz="1200" dirty="0" smtClean="0">
                <a:latin typeface="楷体_GB2312" pitchFamily="49" charset="-122"/>
                <a:ea typeface="楷体_GB2312" pitchFamily="49" charset="-122"/>
              </a:rPr>
              <a:t>专利侵权，侵权人要承担无过错责任。即使侵权人不知道自己的产品或者方法侵权，即使其技术来自独立开发、设计，其仍应当承担专利侵权责任。 </a:t>
            </a:r>
            <a:endParaRPr lang="en-US" altLang="zh-CN" sz="1200" dirty="0" smtClean="0">
              <a:latin typeface="楷体_GB2312" pitchFamily="49" charset="-122"/>
              <a:ea typeface="楷体_GB2312" pitchFamily="49" charset="-122"/>
            </a:endParaRPr>
          </a:p>
          <a:p>
            <a:pPr>
              <a:buFontTx/>
              <a:buChar char="•"/>
            </a:pPr>
            <a:endParaRPr lang="en-US" altLang="zh-CN" sz="1200" dirty="0" smtClean="0">
              <a:latin typeface="楷体_GB2312" pitchFamily="49" charset="-122"/>
              <a:ea typeface="楷体_GB2312" pitchFamily="49" charset="-122"/>
            </a:endParaRPr>
          </a:p>
          <a:p>
            <a:pPr>
              <a:buFontTx/>
              <a:buChar char="•"/>
            </a:pPr>
            <a:r>
              <a:rPr lang="zh-CN" altLang="en-US" sz="1200" dirty="0" smtClean="0">
                <a:latin typeface="楷体_GB2312" pitchFamily="49" charset="-122"/>
                <a:ea typeface="楷体_GB2312" pitchFamily="49" charset="-122"/>
              </a:rPr>
              <a:t>三、</a:t>
            </a:r>
            <a:r>
              <a:rPr lang="zh-CN" altLang="en-US" sz="1200" dirty="0" smtClean="0">
                <a:latin typeface="Verdana" pitchFamily="34" charset="0"/>
                <a:ea typeface="楷体_GB2312" pitchFamily="49" charset="-122"/>
              </a:rPr>
              <a:t>企业可通过对专利的全面部署，在自己的优势领域，对竞争对手形成压制状态，巩固自己的优势地位。同时也提高行业进入门槛，消除恶性竞争。</a:t>
            </a:r>
          </a:p>
          <a:p>
            <a:pPr>
              <a:buFontTx/>
              <a:buChar char="•"/>
            </a:pPr>
            <a:endParaRPr lang="zh-CN" altLang="en-US" sz="1200" dirty="0" smtClean="0">
              <a:latin typeface="楷体_GB2312" pitchFamily="49" charset="-122"/>
              <a:ea typeface="楷体_GB2312" pitchFamily="49" charset="-122"/>
            </a:endParaRPr>
          </a:p>
          <a:p>
            <a:pPr>
              <a:buFontTx/>
              <a:buChar char="•"/>
            </a:pPr>
            <a:r>
              <a:rPr lang="zh-CN" altLang="en-US" sz="1200" dirty="0" smtClean="0">
                <a:latin typeface="楷体_GB2312" pitchFamily="49" charset="-122"/>
                <a:ea typeface="楷体_GB2312" pitchFamily="49" charset="-122"/>
              </a:rPr>
              <a:t>中国经济的发展正逐步进入区域分工和寡头集合的选定期，专利是确定产业地域分布格局、确立寡头垄断地位的重要工具。</a:t>
            </a:r>
            <a:endParaRPr lang="zh-CN" altLang="en-US" sz="1200" b="1" dirty="0" smtClean="0">
              <a:latin typeface="楷体_GB2312" pitchFamily="49" charset="-122"/>
              <a:ea typeface="楷体_GB2312" pitchFamily="49" charset="-122"/>
            </a:endParaRPr>
          </a:p>
          <a:p>
            <a:pPr>
              <a:buFontTx/>
              <a:buChar char="•"/>
            </a:pPr>
            <a:endParaRPr lang="en-US" altLang="zh-CN" sz="1200" dirty="0" smtClean="0">
              <a:latin typeface="楷体_GB2312" pitchFamily="49" charset="-122"/>
              <a:ea typeface="楷体_GB2312" pitchFamily="49" charset="-122"/>
            </a:endParaRPr>
          </a:p>
          <a:p>
            <a:pPr>
              <a:buFontTx/>
              <a:buChar char="•"/>
            </a:pPr>
            <a:r>
              <a:rPr lang="zh-CN" altLang="en-US" sz="1200" dirty="0" smtClean="0">
                <a:latin typeface="楷体_GB2312" pitchFamily="49" charset="-122"/>
                <a:ea typeface="楷体_GB2312" pitchFamily="49" charset="-122"/>
              </a:rPr>
              <a:t>四、拥有一定数量的专利技术，代表了企业的研发水平和技术实力。</a:t>
            </a:r>
          </a:p>
          <a:p>
            <a:pPr>
              <a:buFontTx/>
              <a:buChar char="•"/>
            </a:pPr>
            <a:endParaRPr lang="zh-CN" altLang="en-US" sz="1200" dirty="0" smtClean="0">
              <a:latin typeface="楷体_GB2312" pitchFamily="49" charset="-122"/>
              <a:ea typeface="楷体_GB2312" pitchFamily="49" charset="-122"/>
            </a:endParaRPr>
          </a:p>
          <a:p>
            <a:pPr>
              <a:buFontTx/>
              <a:buChar char="•"/>
            </a:pPr>
            <a:r>
              <a:rPr lang="zh-CN" altLang="en-US" sz="1200" dirty="0" smtClean="0">
                <a:latin typeface="楷体_GB2312" pitchFamily="49" charset="-122"/>
                <a:ea typeface="楷体_GB2312" pitchFamily="49" charset="-122"/>
              </a:rPr>
              <a:t>有利于提升企业的形象和知名度，增加竞争机会。</a:t>
            </a:r>
          </a:p>
          <a:p>
            <a:endParaRPr lang="en-US" altLang="zh-CN" dirty="0" smtClean="0"/>
          </a:p>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40</a:t>
            </a:fld>
            <a:endParaRPr lang="zh-CN" alt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初创企业，财力、经验可能都是弱小的，在知识产权战争之中容易处于弱势。有专利积累，对方打你之前总要先看看你有什么武器。如果你囤了很多武器，有很好的积累，他不敢轻易攻击你，因为会担心你的反击会让他损失更多。</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41</a:t>
            </a:fld>
            <a:endParaRPr lang="zh-CN" alt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公司太小，不要先整一堆虚的，什么战略啊，框架啊，可以先置后，将最重要的核心的东西做好，企业做大后，可以慢慢再来部署。</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42</a:t>
            </a:fld>
            <a:endParaRPr lang="zh-CN" alt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43</a:t>
            </a:fld>
            <a:endParaRPr lang="zh-CN" alt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46</a:t>
            </a:fld>
            <a:endParaRPr lang="zh-CN" altLang="en-US"/>
          </a:p>
        </p:txBody>
      </p:sp>
    </p:spTree>
    <p:extLst>
      <p:ext uri="{BB962C8B-B14F-4D97-AF65-F5344CB8AC3E}">
        <p14:creationId xmlns:p14="http://schemas.microsoft.com/office/powerpoint/2010/main" val="933948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企业容易犯的错误是</a:t>
            </a:r>
            <a:endParaRPr lang="en-US" altLang="zh-CN" dirty="0" smtClean="0"/>
          </a:p>
          <a:p>
            <a:r>
              <a:rPr lang="zh-CN" altLang="en-US" dirty="0" smtClean="0"/>
              <a:t>最高院的一些案例</a:t>
            </a:r>
            <a:endParaRPr lang="en-US" altLang="zh-CN" dirty="0" smtClean="0"/>
          </a:p>
          <a:p>
            <a:r>
              <a:rPr lang="zh-CN" altLang="en-US" dirty="0" smtClean="0"/>
              <a:t>简单说，质量差就是：没用。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47</a:t>
            </a:fld>
            <a:endParaRPr lang="zh-CN" altLang="en-US"/>
          </a:p>
        </p:txBody>
      </p:sp>
    </p:spTree>
    <p:extLst>
      <p:ext uri="{BB962C8B-B14F-4D97-AF65-F5344CB8AC3E}">
        <p14:creationId xmlns:p14="http://schemas.microsoft.com/office/powerpoint/2010/main" val="55402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先说一下专利有三类</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7</a:t>
            </a:fld>
            <a:endParaRPr lang="zh-CN"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企业容易犯的错误是</a:t>
            </a:r>
            <a:endParaRPr lang="en-US" altLang="zh-CN" dirty="0" smtClean="0"/>
          </a:p>
          <a:p>
            <a:r>
              <a:rPr lang="zh-CN" altLang="en-US" dirty="0" smtClean="0"/>
              <a:t>最高院的一些案例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48</a:t>
            </a:fld>
            <a:endParaRPr lang="zh-CN" altLang="en-US"/>
          </a:p>
        </p:txBody>
      </p:sp>
    </p:spTree>
    <p:extLst>
      <p:ext uri="{BB962C8B-B14F-4D97-AF65-F5344CB8AC3E}">
        <p14:creationId xmlns:p14="http://schemas.microsoft.com/office/powerpoint/2010/main" val="554020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51</a:t>
            </a:fld>
            <a:endParaRPr lang="zh-CN" altLang="en-US"/>
          </a:p>
        </p:txBody>
      </p:sp>
    </p:spTree>
    <p:extLst>
      <p:ext uri="{BB962C8B-B14F-4D97-AF65-F5344CB8AC3E}">
        <p14:creationId xmlns:p14="http://schemas.microsoft.com/office/powerpoint/2010/main" val="67994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比如苹果手机，要是把外观专利许可给众多小手机公司，会丧失产品的优势地位和企业形象，弱化企业的存在感</a:t>
            </a:r>
            <a:endParaRPr lang="en-US" altLang="zh-CN" dirty="0" smtClean="0"/>
          </a:p>
          <a:p>
            <a:r>
              <a:rPr lang="zh-CN" altLang="en-US" dirty="0" smtClean="0"/>
              <a:t>但是如果把例如一项处理器技术（例如让处理器速度更快）许可给小公司，还是</a:t>
            </a:r>
            <a:r>
              <a:rPr lang="en-US" altLang="zh-CN" dirty="0" smtClean="0"/>
              <a:t>OK</a:t>
            </a:r>
            <a:r>
              <a:rPr lang="zh-CN" altLang="en-US" dirty="0" smtClean="0"/>
              <a:t>的</a:t>
            </a:r>
            <a:endParaRPr lang="en-US" altLang="zh-CN" dirty="0" smtClean="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52</a:t>
            </a:fld>
            <a:endParaRPr lang="zh-CN" altLang="en-US"/>
          </a:p>
        </p:txBody>
      </p:sp>
    </p:spTree>
    <p:extLst>
      <p:ext uri="{BB962C8B-B14F-4D97-AF65-F5344CB8AC3E}">
        <p14:creationId xmlns:p14="http://schemas.microsoft.com/office/powerpoint/2010/main" val="1448432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53</a:t>
            </a:fld>
            <a:endParaRPr lang="zh-CN" altLang="en-US"/>
          </a:p>
        </p:txBody>
      </p:sp>
    </p:spTree>
    <p:extLst>
      <p:ext uri="{BB962C8B-B14F-4D97-AF65-F5344CB8AC3E}">
        <p14:creationId xmlns:p14="http://schemas.microsoft.com/office/powerpoint/2010/main" val="1448432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破坏新颖性创造性，其他方抢先申请，等等</a:t>
            </a:r>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54</a:t>
            </a:fld>
            <a:endParaRPr lang="zh-CN" altLang="en-US"/>
          </a:p>
        </p:txBody>
      </p:sp>
    </p:spTree>
    <p:extLst>
      <p:ext uri="{BB962C8B-B14F-4D97-AF65-F5344CB8AC3E}">
        <p14:creationId xmlns:p14="http://schemas.microsoft.com/office/powerpoint/2010/main" val="4168801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从上一家单位离职带出来的技术？</a:t>
            </a:r>
            <a:endParaRPr lang="en-US" altLang="zh-CN" dirty="0" smtClean="0"/>
          </a:p>
          <a:p>
            <a:r>
              <a:rPr lang="zh-CN" altLang="en-US" dirty="0" smtClean="0"/>
              <a:t>一定要签订协议，明确知识产权归属</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55</a:t>
            </a:fld>
            <a:endParaRPr lang="zh-CN" altLang="en-US"/>
          </a:p>
        </p:txBody>
      </p:sp>
    </p:spTree>
    <p:extLst>
      <p:ext uri="{BB962C8B-B14F-4D97-AF65-F5344CB8AC3E}">
        <p14:creationId xmlns:p14="http://schemas.microsoft.com/office/powerpoint/2010/main" val="3538849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专利是排他权，全身都是专利的产品，不代表不会侵犯他人专利权</a:t>
            </a:r>
            <a:endParaRPr lang="zh-CN" altLang="en-US" dirty="0"/>
          </a:p>
        </p:txBody>
      </p:sp>
      <p:sp>
        <p:nvSpPr>
          <p:cNvPr id="4" name="灯片编号占位符 3"/>
          <p:cNvSpPr>
            <a:spLocks noGrp="1"/>
          </p:cNvSpPr>
          <p:nvPr>
            <p:ph type="sldNum" sz="quarter" idx="10"/>
          </p:nvPr>
        </p:nvSpPr>
        <p:spPr/>
        <p:txBody>
          <a:bodyPr/>
          <a:lstStyle/>
          <a:p>
            <a:pPr>
              <a:defRPr/>
            </a:pPr>
            <a:fld id="{2AED3949-B466-4E38-973E-FCF8D9D6AEFB}" type="slidenum">
              <a:rPr lang="zh-CN" altLang="en-US" smtClean="0"/>
              <a:pPr>
                <a:defRPr/>
              </a:pPr>
              <a:t>56</a:t>
            </a:fld>
            <a:endParaRPr lang="zh-CN" altLang="en-US"/>
          </a:p>
        </p:txBody>
      </p:sp>
    </p:spTree>
    <p:extLst>
      <p:ext uri="{BB962C8B-B14F-4D97-AF65-F5344CB8AC3E}">
        <p14:creationId xmlns:p14="http://schemas.microsoft.com/office/powerpoint/2010/main" val="158882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软件只能申请发明</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8</a:t>
            </a:fld>
            <a:endParaRPr lang="zh-CN"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先说一下专利有三类</a:t>
            </a:r>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9</a:t>
            </a:fld>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10</a:t>
            </a:fld>
            <a:endParaRPr lang="zh-CN"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11</a:t>
            </a:fld>
            <a:endParaRPr lang="zh-CN"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a:spcBef>
                <a:spcPct val="0"/>
              </a:spcBef>
            </a:pPr>
            <a:fld id="{4F0EB6FD-925A-4D7C-AED3-89404723281E}" type="slidenum">
              <a:rPr lang="zh-CN" altLang="en-US" smtClean="0">
                <a:latin typeface="Arial" charset="0"/>
              </a:rPr>
              <a:pPr>
                <a:spcBef>
                  <a:spcPct val="0"/>
                </a:spcBef>
              </a:pPr>
              <a:t>12</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Han Kun's Logo"/>
          <p:cNvPicPr>
            <a:picLocks noChangeAspect="1" noChangeArrowheads="1"/>
          </p:cNvPicPr>
          <p:nvPr userDrawn="1"/>
        </p:nvPicPr>
        <p:blipFill>
          <a:blip r:embed="rId2"/>
          <a:srcRect l="41760" t="13747" r="53722" b="78596"/>
          <a:stretch>
            <a:fillRect/>
          </a:stretch>
        </p:blipFill>
        <p:spPr bwMode="auto">
          <a:xfrm>
            <a:off x="179388" y="2395538"/>
            <a:ext cx="11168062" cy="3944937"/>
          </a:xfrm>
          <a:prstGeom prst="rect">
            <a:avLst/>
          </a:prstGeom>
          <a:noFill/>
          <a:ln w="9525">
            <a:noFill/>
            <a:miter lim="800000"/>
            <a:headEnd/>
            <a:tailEnd/>
          </a:ln>
        </p:spPr>
      </p:pic>
      <p:pic>
        <p:nvPicPr>
          <p:cNvPr id="5" name="图片 7"/>
          <p:cNvPicPr>
            <a:picLocks noChangeAspect="1"/>
          </p:cNvPicPr>
          <p:nvPr userDrawn="1"/>
        </p:nvPicPr>
        <p:blipFill>
          <a:blip r:embed="rId3"/>
          <a:srcRect/>
          <a:stretch>
            <a:fillRect/>
          </a:stretch>
        </p:blipFill>
        <p:spPr bwMode="auto">
          <a:xfrm>
            <a:off x="198438" y="161925"/>
            <a:ext cx="3779837" cy="2203450"/>
          </a:xfrm>
          <a:prstGeom prst="rect">
            <a:avLst/>
          </a:prstGeom>
          <a:noFill/>
          <a:ln w="9525">
            <a:noFill/>
            <a:miter lim="800000"/>
            <a:headEnd/>
            <a:tailEnd/>
          </a:ln>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p>
        </p:txBody>
      </p:sp>
      <p:sp>
        <p:nvSpPr>
          <p:cNvPr id="7175" name="Rectangle 7"/>
          <p:cNvSpPr>
            <a:spLocks noGrp="1" noChangeArrowheads="1"/>
          </p:cNvSpPr>
          <p:nvPr>
            <p:ph type="subTitle" idx="1"/>
          </p:nvPr>
        </p:nvSpPr>
        <p:spPr>
          <a:xfrm>
            <a:off x="592138" y="4098925"/>
            <a:ext cx="8066087" cy="1655763"/>
          </a:xfrm>
        </p:spPr>
        <p:txBody>
          <a:bodyPr/>
          <a:lstStyle>
            <a:lvl1pPr marL="0" indent="0">
              <a:buFontTx/>
              <a:buNone/>
              <a:defRPr>
                <a:solidFill>
                  <a:schemeClr val="bg1"/>
                </a:solidFill>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6950" y="873125"/>
            <a:ext cx="2554288" cy="4805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54088" y="873125"/>
            <a:ext cx="7510462" cy="4805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6263" y="4078288"/>
            <a:ext cx="5108575" cy="148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4078288"/>
            <a:ext cx="5108575" cy="148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425" y="2478088"/>
            <a:ext cx="2592388" cy="3089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263" y="2478088"/>
            <a:ext cx="7624762" cy="3089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789238" y="2935288"/>
            <a:ext cx="285750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799138" y="2935288"/>
            <a:ext cx="285750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425" y="258763"/>
            <a:ext cx="2592388" cy="54197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263" y="258763"/>
            <a:ext cx="7624762" cy="5419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60438" y="1706563"/>
            <a:ext cx="50292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2038" y="1706563"/>
            <a:ext cx="50292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Han Kun's Logo"/>
          <p:cNvPicPr>
            <a:picLocks noChangeAspect="1" noChangeArrowheads="1"/>
          </p:cNvPicPr>
          <p:nvPr userDrawn="1"/>
        </p:nvPicPr>
        <p:blipFill>
          <a:blip r:embed="rId13"/>
          <a:srcRect t="63060"/>
          <a:stretch>
            <a:fillRect/>
          </a:stretch>
        </p:blipFill>
        <p:spPr bwMode="auto">
          <a:xfrm>
            <a:off x="8656638" y="5830888"/>
            <a:ext cx="1612900" cy="392112"/>
          </a:xfrm>
          <a:prstGeom prst="rect">
            <a:avLst/>
          </a:prstGeom>
          <a:noFill/>
          <a:ln w="9525">
            <a:noFill/>
            <a:miter lim="800000"/>
            <a:headEnd/>
            <a:tailEnd/>
          </a:ln>
        </p:spPr>
      </p:pic>
      <p:pic>
        <p:nvPicPr>
          <p:cNvPr id="1027" name="Picture 16" descr="Han Kun's Logo"/>
          <p:cNvPicPr>
            <a:picLocks noChangeAspect="1" noChangeArrowheads="1"/>
          </p:cNvPicPr>
          <p:nvPr userDrawn="1"/>
        </p:nvPicPr>
        <p:blipFill>
          <a:blip r:embed="rId13"/>
          <a:srcRect l="41777" t="13762" r="53723" b="78569"/>
          <a:stretch>
            <a:fillRect/>
          </a:stretch>
        </p:blipFill>
        <p:spPr bwMode="auto">
          <a:xfrm>
            <a:off x="960438" y="879475"/>
            <a:ext cx="7162800" cy="609600"/>
          </a:xfrm>
          <a:prstGeom prst="rect">
            <a:avLst/>
          </a:prstGeom>
          <a:noFill/>
          <a:ln w="9525">
            <a:noFill/>
            <a:miter lim="800000"/>
            <a:headEnd/>
            <a:tailEnd/>
          </a:ln>
        </p:spPr>
      </p:pic>
      <p:sp>
        <p:nvSpPr>
          <p:cNvPr id="1028" name="Rectangle 18"/>
          <p:cNvSpPr>
            <a:spLocks noGrp="1" noChangeArrowheads="1"/>
          </p:cNvSpPr>
          <p:nvPr>
            <p:ph type="title"/>
          </p:nvPr>
        </p:nvSpPr>
        <p:spPr bwMode="auto">
          <a:xfrm>
            <a:off x="954088" y="873125"/>
            <a:ext cx="7169150"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20"/>
          <p:cNvSpPr>
            <a:spLocks noGrp="1" noChangeArrowheads="1"/>
          </p:cNvSpPr>
          <p:nvPr>
            <p:ph type="body" idx="1"/>
          </p:nvPr>
        </p:nvSpPr>
        <p:spPr bwMode="auto">
          <a:xfrm>
            <a:off x="960438" y="1706563"/>
            <a:ext cx="10210800" cy="3971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a:extLst/>
          </p:cNvPr>
          <p:cNvSpPr>
            <a:spLocks noChangeArrowheads="1"/>
          </p:cNvSpPr>
          <p:nvPr userDrawn="1"/>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a:ex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b="1"/>
          </a:p>
        </p:txBody>
      </p:sp>
    </p:spTree>
  </p:cSld>
  <p:clrMap bg1="lt1" tx1="dk1" bg2="lt2" tx2="dk2" accent1="accent1" accent2="accent2" accent3="accent3" accent4="accent4" accent5="accent5" accent6="accent6" hlink="hlink" folHlink="folHlink"/>
  <p:sldLayoutIdLst>
    <p:sldLayoutId id="2147484243"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0" fontAlgn="base" hangingPunct="0">
        <a:lnSpc>
          <a:spcPct val="140000"/>
        </a:lnSpc>
        <a:spcBef>
          <a:spcPct val="20000"/>
        </a:spcBef>
        <a:spcAft>
          <a:spcPct val="0"/>
        </a:spcAft>
        <a:buClr>
          <a:srgbClr val="CC0000"/>
        </a:buClr>
        <a:buAutoNum type="romanUcPeriod"/>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AutoNum type="alphaUcPeriod"/>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Font typeface="Wingdings" pitchFamily="2" charset="2"/>
        <a:buAutoNum type="alphaLcPeriod"/>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9"/>
          <p:cNvSpPr>
            <a:spLocks noGrp="1" noChangeArrowheads="1"/>
          </p:cNvSpPr>
          <p:nvPr>
            <p:ph type="title"/>
          </p:nvPr>
        </p:nvSpPr>
        <p:spPr bwMode="auto">
          <a:xfrm>
            <a:off x="576263" y="2478088"/>
            <a:ext cx="10369550" cy="1081087"/>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20"/>
          <p:cNvSpPr>
            <a:spLocks noGrp="1" noChangeArrowheads="1"/>
          </p:cNvSpPr>
          <p:nvPr>
            <p:ph type="body" idx="1"/>
          </p:nvPr>
        </p:nvSpPr>
        <p:spPr bwMode="auto">
          <a:xfrm>
            <a:off x="576263" y="4078288"/>
            <a:ext cx="10369550" cy="14890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pic>
        <p:nvPicPr>
          <p:cNvPr id="2052" name="图片 1"/>
          <p:cNvPicPr>
            <a:picLocks noChangeAspect="1"/>
          </p:cNvPicPr>
          <p:nvPr userDrawn="1"/>
        </p:nvPicPr>
        <p:blipFill>
          <a:blip r:embed="rId13"/>
          <a:srcRect/>
          <a:stretch>
            <a:fillRect/>
          </a:stretch>
        </p:blipFill>
        <p:spPr bwMode="auto">
          <a:xfrm>
            <a:off x="198438" y="142875"/>
            <a:ext cx="3779837" cy="2203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xStyles>
    <p:titleStyle>
      <a:lvl1pPr algn="ctr" rtl="0" eaLnBrk="0" fontAlgn="base" hangingPunct="0">
        <a:spcBef>
          <a:spcPct val="0"/>
        </a:spcBef>
        <a:spcAft>
          <a:spcPct val="0"/>
        </a:spcAft>
        <a:defRPr sz="3200" b="1" u="sng">
          <a:solidFill>
            <a:srgbClr val="000066"/>
          </a:solidFill>
          <a:latin typeface="+mj-lt"/>
          <a:ea typeface="+mj-ea"/>
          <a:cs typeface="+mj-cs"/>
        </a:defRPr>
      </a:lvl1pPr>
      <a:lvl2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2pPr>
      <a:lvl3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3pPr>
      <a:lvl4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4pPr>
      <a:lvl5pPr algn="ctr" rtl="0" eaLnBrk="0" fontAlgn="base" hangingPunct="0">
        <a:spcBef>
          <a:spcPct val="0"/>
        </a:spcBef>
        <a:spcAft>
          <a:spcPct val="0"/>
        </a:spcAft>
        <a:defRPr sz="3200" b="1" u="sng">
          <a:solidFill>
            <a:srgbClr val="000066"/>
          </a:solidFill>
          <a:latin typeface="Arial" charset="0"/>
          <a:ea typeface="华文细黑" pitchFamily="2" charset="-122"/>
          <a:cs typeface="宋体" pitchFamily="2" charset="-122"/>
        </a:defRPr>
      </a:lvl5pPr>
      <a:lvl6pPr marL="4572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6pPr>
      <a:lvl7pPr marL="9144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7pPr>
      <a:lvl8pPr marL="13716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8pPr>
      <a:lvl9pPr marL="1828800" algn="ctr" rtl="0" fontAlgn="base">
        <a:spcBef>
          <a:spcPct val="0"/>
        </a:spcBef>
        <a:spcAft>
          <a:spcPct val="0"/>
        </a:spcAft>
        <a:defRPr sz="3200" b="1" u="sng">
          <a:solidFill>
            <a:srgbClr val="000066"/>
          </a:solidFill>
          <a:latin typeface="Arial" charset="0"/>
          <a:ea typeface="华文细黑" pitchFamily="2" charset="-122"/>
          <a:cs typeface="宋体" pitchFamily="2" charset="-122"/>
        </a:defRPr>
      </a:lvl9pPr>
    </p:titleStyle>
    <p:bodyStyle>
      <a:lvl1pPr marL="342900" indent="-342900" algn="ctr" rtl="0" eaLnBrk="0" fontAlgn="base" hangingPunct="0">
        <a:lnSpc>
          <a:spcPct val="140000"/>
        </a:lnSpc>
        <a:spcBef>
          <a:spcPct val="20000"/>
        </a:spcBef>
        <a:spcAft>
          <a:spcPct val="0"/>
        </a:spcAft>
        <a:buClr>
          <a:srgbClr val="CC0000"/>
        </a:buClr>
        <a:buChar char="•"/>
        <a:defRPr sz="2400" b="1" u="sng">
          <a:solidFill>
            <a:srgbClr val="CC0000"/>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宋体" pitchFamily="2" charset="-122"/>
          <a:cs typeface="+mn-cs"/>
        </a:defRPr>
      </a:lvl2pPr>
      <a:lvl3pPr marL="914400" algn="l" rtl="0" eaLnBrk="0" fontAlgn="base" hangingPunct="0">
        <a:spcBef>
          <a:spcPct val="20000"/>
        </a:spcBef>
        <a:spcAft>
          <a:spcPct val="0"/>
        </a:spcAft>
        <a:buChar char="•"/>
        <a:defRPr sz="2400">
          <a:solidFill>
            <a:schemeClr val="tx1"/>
          </a:solidFill>
          <a:latin typeface="+mn-lt"/>
          <a:ea typeface="宋体" pitchFamily="2" charset="-122"/>
          <a:cs typeface="+mn-cs"/>
        </a:defRPr>
      </a:lvl3pPr>
      <a:lvl4pPr marL="1371600" algn="l" rtl="0" eaLnBrk="0" fontAlgn="base" hangingPunct="0">
        <a:spcBef>
          <a:spcPct val="20000"/>
        </a:spcBef>
        <a:spcAft>
          <a:spcPct val="0"/>
        </a:spcAft>
        <a:buChar char="–"/>
        <a:defRPr sz="2000">
          <a:solidFill>
            <a:schemeClr val="tx1"/>
          </a:solidFill>
          <a:latin typeface="+mn-lt"/>
          <a:ea typeface="宋体" pitchFamily="2" charset="-122"/>
          <a:cs typeface="+mn-cs"/>
        </a:defRPr>
      </a:lvl4pPr>
      <a:lvl5pPr marL="1828800" algn="l" rtl="0" eaLnBrk="0" fontAlgn="base" hangingPunct="0">
        <a:spcBef>
          <a:spcPct val="20000"/>
        </a:spcBef>
        <a:spcAft>
          <a:spcPct val="0"/>
        </a:spcAft>
        <a:buChar char="»"/>
        <a:defRPr sz="2000">
          <a:solidFill>
            <a:schemeClr val="tx1"/>
          </a:solidFill>
          <a:latin typeface="+mn-lt"/>
          <a:ea typeface="宋体" pitchFamily="2" charset="-122"/>
          <a:cs typeface="+mn-cs"/>
        </a:defRPr>
      </a:lvl5pPr>
      <a:lvl6pPr marL="2286000" algn="l" rtl="0" fontAlgn="base">
        <a:spcBef>
          <a:spcPct val="20000"/>
        </a:spcBef>
        <a:spcAft>
          <a:spcPct val="0"/>
        </a:spcAft>
        <a:buChar char="»"/>
        <a:defRPr sz="2000">
          <a:solidFill>
            <a:schemeClr val="tx1"/>
          </a:solidFill>
          <a:latin typeface="+mn-lt"/>
          <a:ea typeface="宋体" pitchFamily="2" charset="-122"/>
          <a:cs typeface="+mn-cs"/>
        </a:defRPr>
      </a:lvl6pPr>
      <a:lvl7pPr marL="2743200" algn="l" rtl="0" fontAlgn="base">
        <a:spcBef>
          <a:spcPct val="20000"/>
        </a:spcBef>
        <a:spcAft>
          <a:spcPct val="0"/>
        </a:spcAft>
        <a:buChar char="»"/>
        <a:defRPr sz="2000">
          <a:solidFill>
            <a:schemeClr val="tx1"/>
          </a:solidFill>
          <a:latin typeface="+mn-lt"/>
          <a:ea typeface="宋体" pitchFamily="2" charset="-122"/>
          <a:cs typeface="+mn-cs"/>
        </a:defRPr>
      </a:lvl7pPr>
      <a:lvl8pPr marL="3200400" algn="l" rtl="0" fontAlgn="base">
        <a:spcBef>
          <a:spcPct val="20000"/>
        </a:spcBef>
        <a:spcAft>
          <a:spcPct val="0"/>
        </a:spcAft>
        <a:buChar char="»"/>
        <a:defRPr sz="2000">
          <a:solidFill>
            <a:schemeClr val="tx1"/>
          </a:solidFill>
          <a:latin typeface="+mn-lt"/>
          <a:ea typeface="宋体" pitchFamily="2" charset="-122"/>
          <a:cs typeface="+mn-cs"/>
        </a:defRPr>
      </a:lvl8pPr>
      <a:lvl9pPr marL="3657600" algn="l" rtl="0" fontAlgn="base">
        <a:spcBef>
          <a:spcPct val="20000"/>
        </a:spcBef>
        <a:spcAft>
          <a:spcPct val="0"/>
        </a:spcAft>
        <a:buChar char="»"/>
        <a:defRPr sz="2000">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WordArt 5"/>
          <p:cNvSpPr>
            <a:spLocks noChangeArrowheads="1" noChangeShapeType="1" noTextEdit="1"/>
          </p:cNvSpPr>
          <p:nvPr userDrawn="1"/>
        </p:nvSpPr>
        <p:spPr bwMode="auto">
          <a:xfrm>
            <a:off x="6827838" y="2325688"/>
            <a:ext cx="3276600" cy="533400"/>
          </a:xfrm>
          <a:prstGeom prst="rect">
            <a:avLst/>
          </a:prstGeom>
        </p:spPr>
        <p:txBody>
          <a:bodyPr wrap="none" fromWordArt="1">
            <a:prstTxWarp prst="textPlain">
              <a:avLst>
                <a:gd name="adj" fmla="val 50000"/>
              </a:avLst>
            </a:prstTxWarp>
          </a:bodyPr>
          <a:lstStyle/>
          <a:p>
            <a:pPr algn="ctr"/>
            <a:r>
              <a:rPr lang="en-US" altLang="zh-CN" sz="3600" kern="10">
                <a:ln w="9525">
                  <a:noFill/>
                  <a:round/>
                  <a:headEnd/>
                  <a:tailEnd/>
                </a:ln>
                <a:solidFill>
                  <a:srgbClr val="CC0000"/>
                </a:solidFill>
                <a:latin typeface="Bernard MT Condensed"/>
              </a:rPr>
              <a:t>Thank you</a:t>
            </a:r>
            <a:endParaRPr lang="zh-CN" altLang="en-US" sz="3600" kern="10">
              <a:ln w="9525">
                <a:noFill/>
                <a:round/>
                <a:headEnd/>
                <a:tailEnd/>
              </a:ln>
              <a:solidFill>
                <a:srgbClr val="CC0000"/>
              </a:solidFill>
              <a:latin typeface="Bernard MT Condensed"/>
            </a:endParaRPr>
          </a:p>
        </p:txBody>
      </p:sp>
      <p:sp>
        <p:nvSpPr>
          <p:cNvPr id="5123" name="Line 6"/>
          <p:cNvSpPr>
            <a:spLocks noChangeShapeType="1"/>
          </p:cNvSpPr>
          <p:nvPr userDrawn="1"/>
        </p:nvSpPr>
        <p:spPr bwMode="auto">
          <a:xfrm>
            <a:off x="2789238" y="2630488"/>
            <a:ext cx="3657600" cy="0"/>
          </a:xfrm>
          <a:prstGeom prst="line">
            <a:avLst/>
          </a:prstGeom>
          <a:noFill/>
          <a:ln w="25400">
            <a:solidFill>
              <a:schemeClr val="tx1"/>
            </a:solidFill>
            <a:round/>
            <a:headEnd/>
            <a:tailEnd/>
          </a:ln>
        </p:spPr>
        <p:txBody>
          <a:bodyPr/>
          <a:lstStyle/>
          <a:p>
            <a:pPr>
              <a:defRPr/>
            </a:pPr>
            <a:endParaRPr lang="zh-CN" altLang="en-US">
              <a:ea typeface="宋体" pitchFamily="2" charset="-122"/>
            </a:endParaRPr>
          </a:p>
        </p:txBody>
      </p:sp>
      <p:sp>
        <p:nvSpPr>
          <p:cNvPr id="5124" name="Line 7"/>
          <p:cNvSpPr>
            <a:spLocks noChangeShapeType="1"/>
          </p:cNvSpPr>
          <p:nvPr userDrawn="1"/>
        </p:nvSpPr>
        <p:spPr bwMode="auto">
          <a:xfrm>
            <a:off x="9494838" y="2935288"/>
            <a:ext cx="0" cy="2667000"/>
          </a:xfrm>
          <a:prstGeom prst="line">
            <a:avLst/>
          </a:prstGeom>
          <a:noFill/>
          <a:ln w="25400">
            <a:solidFill>
              <a:schemeClr val="tx1"/>
            </a:solidFill>
            <a:round/>
            <a:headEnd/>
            <a:tailEnd/>
          </a:ln>
        </p:spPr>
        <p:txBody>
          <a:bodyPr/>
          <a:lstStyle/>
          <a:p>
            <a:pPr>
              <a:defRPr/>
            </a:pPr>
            <a:endParaRPr lang="zh-CN" altLang="en-US">
              <a:ea typeface="宋体" pitchFamily="2" charset="-122"/>
            </a:endParaRPr>
          </a:p>
        </p:txBody>
      </p:sp>
      <p:sp>
        <p:nvSpPr>
          <p:cNvPr id="3077" name="Rectangle 8"/>
          <p:cNvSpPr>
            <a:spLocks noGrp="1" noChangeArrowheads="1"/>
          </p:cNvSpPr>
          <p:nvPr>
            <p:ph type="body" idx="1"/>
          </p:nvPr>
        </p:nvSpPr>
        <p:spPr bwMode="auto">
          <a:xfrm>
            <a:off x="2789238" y="2935288"/>
            <a:ext cx="58674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pic>
        <p:nvPicPr>
          <p:cNvPr id="3078" name="图片 8"/>
          <p:cNvPicPr>
            <a:picLocks noChangeAspect="1"/>
          </p:cNvPicPr>
          <p:nvPr userDrawn="1"/>
        </p:nvPicPr>
        <p:blipFill>
          <a:blip r:embed="rId13"/>
          <a:srcRect/>
          <a:stretch>
            <a:fillRect/>
          </a:stretch>
        </p:blipFill>
        <p:spPr bwMode="auto">
          <a:xfrm>
            <a:off x="198438" y="141288"/>
            <a:ext cx="3779837" cy="22050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2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j-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j-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j-ea"/>
          <a:cs typeface="+mn-cs"/>
        </a:defRPr>
      </a:lvl5pPr>
      <a:lvl6pPr marL="2514600" indent="-228600" algn="l" rtl="0" fontAlgn="base">
        <a:spcBef>
          <a:spcPct val="20000"/>
        </a:spcBef>
        <a:spcAft>
          <a:spcPct val="0"/>
        </a:spcAft>
        <a:buChar char="»"/>
        <a:defRPr sz="2000">
          <a:solidFill>
            <a:schemeClr val="tx1"/>
          </a:solidFill>
          <a:latin typeface="+mn-lt"/>
          <a:ea typeface="+mj-ea"/>
          <a:cs typeface="+mn-cs"/>
        </a:defRPr>
      </a:lvl6pPr>
      <a:lvl7pPr marL="2971800" indent="-228600" algn="l" rtl="0" fontAlgn="base">
        <a:spcBef>
          <a:spcPct val="20000"/>
        </a:spcBef>
        <a:spcAft>
          <a:spcPct val="0"/>
        </a:spcAft>
        <a:buChar char="»"/>
        <a:defRPr sz="2000">
          <a:solidFill>
            <a:schemeClr val="tx1"/>
          </a:solidFill>
          <a:latin typeface="+mn-lt"/>
          <a:ea typeface="+mj-ea"/>
          <a:cs typeface="+mn-cs"/>
        </a:defRPr>
      </a:lvl7pPr>
      <a:lvl8pPr marL="3429000" indent="-228600" algn="l" rtl="0" fontAlgn="base">
        <a:spcBef>
          <a:spcPct val="20000"/>
        </a:spcBef>
        <a:spcAft>
          <a:spcPct val="0"/>
        </a:spcAft>
        <a:buChar char="»"/>
        <a:defRPr sz="2000">
          <a:solidFill>
            <a:schemeClr val="tx1"/>
          </a:solidFill>
          <a:latin typeface="+mn-lt"/>
          <a:ea typeface="+mj-ea"/>
          <a:cs typeface="+mn-cs"/>
        </a:defRPr>
      </a:lvl8pPr>
      <a:lvl9pPr marL="3886200" indent="-228600" algn="l" rtl="0" fontAlgn="base">
        <a:spcBef>
          <a:spcPct val="20000"/>
        </a:spcBef>
        <a:spcAft>
          <a:spcPct val="0"/>
        </a:spcAft>
        <a:buChar char="»"/>
        <a:defRPr sz="2000">
          <a:solidFill>
            <a:schemeClr val="tx1"/>
          </a:solidFill>
          <a:latin typeface="+mn-lt"/>
          <a:ea typeface="+mj-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579438" y="2460625"/>
            <a:ext cx="10439400" cy="1389063"/>
          </a:xfrm>
        </p:spPr>
        <p:txBody>
          <a:bodyPr/>
          <a:lstStyle/>
          <a:p>
            <a:pPr eaLnBrk="1" hangingPunct="1"/>
            <a:r>
              <a:rPr lang="zh-CN" altLang="en-US" sz="2800" dirty="0" smtClean="0"/>
              <a:t>创业中的专利问题概述</a:t>
            </a:r>
          </a:p>
        </p:txBody>
      </p:sp>
      <p:sp>
        <p:nvSpPr>
          <p:cNvPr id="13314" name="Rectangle 3"/>
          <p:cNvSpPr>
            <a:spLocks noGrp="1" noChangeArrowheads="1"/>
          </p:cNvSpPr>
          <p:nvPr>
            <p:ph type="subTitle" idx="1"/>
          </p:nvPr>
        </p:nvSpPr>
        <p:spPr>
          <a:xfrm>
            <a:off x="592138" y="4098925"/>
            <a:ext cx="8064500" cy="2112963"/>
          </a:xfrm>
        </p:spPr>
        <p:txBody>
          <a:bodyPr/>
          <a:lstStyle/>
          <a:p>
            <a:pPr eaLnBrk="1" hangingPunct="1">
              <a:lnSpc>
                <a:spcPct val="150000"/>
              </a:lnSpc>
            </a:pPr>
            <a:r>
              <a:rPr lang="zh-CN" altLang="en-US" sz="2000" b="0" dirty="0">
                <a:latin typeface="华文细黑" pitchFamily="2" charset="-122"/>
              </a:rPr>
              <a:t>魏小薇</a:t>
            </a:r>
            <a:endParaRPr lang="zh-CN" altLang="en-US" sz="2000" b="0" dirty="0" smtClean="0">
              <a:latin typeface="华文细黑" pitchFamily="2" charset="-122"/>
            </a:endParaRPr>
          </a:p>
          <a:p>
            <a:pPr eaLnBrk="1" hangingPunct="1">
              <a:lnSpc>
                <a:spcPct val="150000"/>
              </a:lnSpc>
            </a:pPr>
            <a:r>
              <a:rPr lang="en-US" altLang="zh-CN" sz="1800" b="0" dirty="0" smtClean="0">
                <a:latin typeface="华文细黑" pitchFamily="2" charset="-122"/>
              </a:rPr>
              <a:t>2019.10.26</a:t>
            </a:r>
          </a:p>
        </p:txBody>
      </p:sp>
    </p:spTree>
    <p:extLst>
      <p:ext uri="{BB962C8B-B14F-4D97-AF65-F5344CB8AC3E}">
        <p14:creationId xmlns:p14="http://schemas.microsoft.com/office/powerpoint/2010/main" val="328120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专利权如何行使？</a:t>
            </a:r>
            <a:endParaRPr lang="en-US" altLang="zh-CN" sz="2800" dirty="0"/>
          </a:p>
        </p:txBody>
      </p:sp>
      <p:sp>
        <p:nvSpPr>
          <p:cNvPr id="2" name="矩形 1"/>
          <p:cNvSpPr/>
          <p:nvPr/>
        </p:nvSpPr>
        <p:spPr>
          <a:xfrm>
            <a:off x="884237" y="1911093"/>
            <a:ext cx="9525000" cy="4441216"/>
          </a:xfrm>
          <a:prstGeom prst="rect">
            <a:avLst/>
          </a:prstGeom>
        </p:spPr>
        <p:txBody>
          <a:bodyPr wrap="square">
            <a:spAutoFit/>
          </a:bodyPr>
          <a:lstStyle/>
          <a:p>
            <a:pPr>
              <a:lnSpc>
                <a:spcPct val="130000"/>
              </a:lnSpc>
            </a:pPr>
            <a:r>
              <a:rPr lang="en-US" altLang="zh-CN" sz="2500" b="1" dirty="0" smtClean="0">
                <a:latin typeface="+mj-ea"/>
                <a:ea typeface="+mj-ea"/>
              </a:rPr>
              <a:t>《</a:t>
            </a:r>
            <a:r>
              <a:rPr lang="zh-CN" altLang="en-US" sz="2500" b="1" dirty="0" smtClean="0">
                <a:latin typeface="+mj-ea"/>
                <a:ea typeface="+mj-ea"/>
              </a:rPr>
              <a:t>中华人民共和国专利法</a:t>
            </a:r>
            <a:r>
              <a:rPr lang="en-US" altLang="zh-CN" sz="2500" b="1" dirty="0" smtClean="0">
                <a:latin typeface="+mj-ea"/>
                <a:ea typeface="+mj-ea"/>
              </a:rPr>
              <a:t>》</a:t>
            </a:r>
          </a:p>
          <a:p>
            <a:pPr>
              <a:lnSpc>
                <a:spcPct val="120000"/>
              </a:lnSpc>
            </a:pPr>
            <a:r>
              <a:rPr lang="zh-CN" altLang="en-US" sz="2200" dirty="0">
                <a:latin typeface="+mj-ea"/>
                <a:ea typeface="+mj-ea"/>
              </a:rPr>
              <a:t/>
            </a:r>
            <a:br>
              <a:rPr lang="zh-CN" altLang="en-US" sz="2200" dirty="0">
                <a:latin typeface="+mj-ea"/>
                <a:ea typeface="+mj-ea"/>
              </a:rPr>
            </a:br>
            <a:r>
              <a:rPr lang="zh-CN" altLang="en-US" sz="2200" dirty="0" smtClean="0">
                <a:latin typeface="+mj-ea"/>
                <a:ea typeface="+mj-ea"/>
              </a:rPr>
              <a:t>      </a:t>
            </a:r>
            <a:r>
              <a:rPr lang="zh-CN" altLang="en-US" sz="2200" b="1" dirty="0" smtClean="0">
                <a:latin typeface="+mj-ea"/>
                <a:ea typeface="+mj-ea"/>
              </a:rPr>
              <a:t>第十一条    </a:t>
            </a:r>
            <a:r>
              <a:rPr lang="zh-CN" altLang="en-US" sz="2200" b="1" dirty="0" smtClean="0">
                <a:solidFill>
                  <a:srgbClr val="C00000"/>
                </a:solidFill>
                <a:latin typeface="+mj-ea"/>
                <a:ea typeface="+mj-ea"/>
              </a:rPr>
              <a:t>发明</a:t>
            </a:r>
            <a:r>
              <a:rPr lang="zh-CN" altLang="en-US" sz="2200" b="1" dirty="0">
                <a:solidFill>
                  <a:srgbClr val="C00000"/>
                </a:solidFill>
                <a:latin typeface="+mj-ea"/>
                <a:ea typeface="+mj-ea"/>
              </a:rPr>
              <a:t>和实用新型专利权</a:t>
            </a:r>
            <a:r>
              <a:rPr lang="zh-CN" altLang="en-US" sz="2200" dirty="0">
                <a:latin typeface="+mj-ea"/>
                <a:ea typeface="+mj-ea"/>
              </a:rPr>
              <a:t>被授予后，除本法另有规定的以外，任何单位或者个人</a:t>
            </a:r>
            <a:r>
              <a:rPr lang="zh-CN" altLang="en-US" sz="2200" b="1" dirty="0">
                <a:solidFill>
                  <a:srgbClr val="0070C0"/>
                </a:solidFill>
                <a:latin typeface="+mj-ea"/>
                <a:ea typeface="+mj-ea"/>
              </a:rPr>
              <a:t>未经专利权人许可，都不得实施其专利</a:t>
            </a:r>
            <a:r>
              <a:rPr lang="zh-CN" altLang="en-US" sz="2200" dirty="0">
                <a:latin typeface="+mj-ea"/>
                <a:ea typeface="+mj-ea"/>
              </a:rPr>
              <a:t>，即不得为</a:t>
            </a:r>
            <a:r>
              <a:rPr lang="zh-CN" altLang="en-US" sz="2200" b="1" u="sng" dirty="0">
                <a:solidFill>
                  <a:srgbClr val="FF0000"/>
                </a:solidFill>
                <a:latin typeface="+mj-ea"/>
                <a:ea typeface="+mj-ea"/>
              </a:rPr>
              <a:t>生产经营目的</a:t>
            </a:r>
            <a:r>
              <a:rPr lang="zh-CN" altLang="en-US" sz="2200" b="1" u="sng" dirty="0">
                <a:latin typeface="+mj-ea"/>
                <a:ea typeface="+mj-ea"/>
              </a:rPr>
              <a:t>制造、使用、许诺销售、销售、进口</a:t>
            </a:r>
            <a:r>
              <a:rPr lang="zh-CN" altLang="en-US" sz="2200" dirty="0">
                <a:latin typeface="+mj-ea"/>
                <a:ea typeface="+mj-ea"/>
              </a:rPr>
              <a:t>其专利产品，或者</a:t>
            </a:r>
            <a:r>
              <a:rPr lang="zh-CN" altLang="en-US" sz="2200" b="1" u="sng" dirty="0">
                <a:latin typeface="+mj-ea"/>
                <a:ea typeface="+mj-ea"/>
              </a:rPr>
              <a:t>使用</a:t>
            </a:r>
            <a:r>
              <a:rPr lang="zh-CN" altLang="en-US" sz="2200" dirty="0">
                <a:latin typeface="+mj-ea"/>
                <a:ea typeface="+mj-ea"/>
              </a:rPr>
              <a:t>其专利方法以及</a:t>
            </a:r>
            <a:r>
              <a:rPr lang="zh-CN" altLang="en-US" sz="2200" b="1" u="sng" dirty="0">
                <a:latin typeface="+mj-ea"/>
                <a:ea typeface="+mj-ea"/>
              </a:rPr>
              <a:t>使用、许诺销售、销售、进口</a:t>
            </a:r>
            <a:r>
              <a:rPr lang="zh-CN" altLang="en-US" sz="2200" dirty="0">
                <a:latin typeface="+mj-ea"/>
                <a:ea typeface="+mj-ea"/>
              </a:rPr>
              <a:t>依照该专利方法直接获得的产品</a:t>
            </a:r>
            <a:r>
              <a:rPr lang="zh-CN" altLang="en-US" sz="2200" dirty="0" smtClean="0">
                <a:latin typeface="+mj-ea"/>
                <a:ea typeface="+mj-ea"/>
              </a:rPr>
              <a:t>。</a:t>
            </a:r>
            <a:endParaRPr lang="en-US" altLang="zh-CN" sz="2200" dirty="0" smtClean="0">
              <a:latin typeface="+mj-ea"/>
              <a:ea typeface="+mj-ea"/>
            </a:endParaRPr>
          </a:p>
          <a:p>
            <a:pPr>
              <a:lnSpc>
                <a:spcPct val="120000"/>
              </a:lnSpc>
              <a:spcBef>
                <a:spcPts val="1500"/>
              </a:spcBef>
            </a:pPr>
            <a:r>
              <a:rPr lang="zh-CN" altLang="en-US" sz="2200" b="1" dirty="0" smtClean="0">
                <a:solidFill>
                  <a:srgbClr val="C00000"/>
                </a:solidFill>
                <a:latin typeface="+mj-ea"/>
                <a:ea typeface="+mj-ea"/>
              </a:rPr>
              <a:t>      外观</a:t>
            </a:r>
            <a:r>
              <a:rPr lang="zh-CN" altLang="en-US" sz="2200" b="1" dirty="0">
                <a:solidFill>
                  <a:srgbClr val="C00000"/>
                </a:solidFill>
                <a:latin typeface="+mj-ea"/>
                <a:ea typeface="+mj-ea"/>
              </a:rPr>
              <a:t>设计专利权</a:t>
            </a:r>
            <a:r>
              <a:rPr lang="zh-CN" altLang="en-US" sz="2200" dirty="0">
                <a:latin typeface="+mj-ea"/>
                <a:ea typeface="+mj-ea"/>
              </a:rPr>
              <a:t>被授予后，任何单位或者个人</a:t>
            </a:r>
            <a:r>
              <a:rPr lang="zh-CN" altLang="en-US" sz="2200" b="1" dirty="0">
                <a:solidFill>
                  <a:srgbClr val="0070C0"/>
                </a:solidFill>
                <a:latin typeface="+mj-ea"/>
                <a:ea typeface="+mj-ea"/>
              </a:rPr>
              <a:t>未经专利权人许可，都不得实施其专利</a:t>
            </a:r>
            <a:r>
              <a:rPr lang="zh-CN" altLang="en-US" sz="2200" dirty="0">
                <a:latin typeface="+mj-ea"/>
                <a:ea typeface="+mj-ea"/>
              </a:rPr>
              <a:t>，即不得</a:t>
            </a:r>
            <a:r>
              <a:rPr lang="zh-CN" altLang="en-US" sz="2200" b="1" u="sng" dirty="0">
                <a:solidFill>
                  <a:srgbClr val="FF0000"/>
                </a:solidFill>
                <a:latin typeface="+mj-ea"/>
                <a:ea typeface="+mj-ea"/>
              </a:rPr>
              <a:t>为生产经营目的</a:t>
            </a:r>
            <a:r>
              <a:rPr lang="zh-CN" altLang="en-US" sz="2200" b="1" u="sng" dirty="0">
                <a:latin typeface="+mj-ea"/>
                <a:ea typeface="+mj-ea"/>
              </a:rPr>
              <a:t>制造、许诺销售、销售、进口其外观设计专利产品</a:t>
            </a:r>
            <a:r>
              <a:rPr lang="zh-CN" altLang="en-US" sz="2200" dirty="0">
                <a:latin typeface="+mj-ea"/>
                <a:ea typeface="+mj-ea"/>
              </a:rPr>
              <a:t>。</a:t>
            </a:r>
            <a:br>
              <a:rPr lang="zh-CN" altLang="en-US" sz="2200" dirty="0">
                <a:latin typeface="+mj-ea"/>
                <a:ea typeface="+mj-ea"/>
              </a:rPr>
            </a:br>
            <a:endParaRPr lang="en-US" altLang="zh-CN" sz="2200" dirty="0" smtClean="0">
              <a:latin typeface="+mj-ea"/>
              <a:ea typeface="+mj-ea"/>
            </a:endParaRPr>
          </a:p>
        </p:txBody>
      </p:sp>
      <p:sp>
        <p:nvSpPr>
          <p:cNvPr id="3" name="矩形 2"/>
          <p:cNvSpPr/>
          <p:nvPr/>
        </p:nvSpPr>
        <p:spPr>
          <a:xfrm>
            <a:off x="6294437" y="1716087"/>
            <a:ext cx="4419600" cy="1066800"/>
          </a:xfrm>
          <a:prstGeom prst="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solidFill>
                  <a:srgbClr val="C00000"/>
                </a:solidFill>
              </a:rPr>
              <a:t>专利是排他权（阻止他人实施）</a:t>
            </a:r>
            <a:endParaRPr lang="en-US" altLang="zh-CN" sz="2200" b="1" dirty="0" smtClean="0">
              <a:solidFill>
                <a:srgbClr val="C00000"/>
              </a:solidFill>
            </a:endParaRPr>
          </a:p>
          <a:p>
            <a:r>
              <a:rPr lang="zh-CN" altLang="en-US" sz="2200" b="1" dirty="0" smtClean="0">
                <a:solidFill>
                  <a:srgbClr val="C00000"/>
                </a:solidFill>
              </a:rPr>
              <a:t>而并不当然赋予专利权人自己实施的权利！</a:t>
            </a:r>
            <a:endParaRPr lang="zh-CN" altLang="en-US" sz="2200" b="1" dirty="0">
              <a:solidFill>
                <a:srgbClr val="C00000"/>
              </a:solidFill>
            </a:endParaRPr>
          </a:p>
        </p:txBody>
      </p:sp>
    </p:spTree>
    <p:extLst>
      <p:ext uri="{BB962C8B-B14F-4D97-AF65-F5344CB8AC3E}">
        <p14:creationId xmlns:p14="http://schemas.microsoft.com/office/powerpoint/2010/main" val="40653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专利权如何行使？</a:t>
            </a:r>
            <a:endParaRPr lang="en-US" altLang="zh-CN" sz="2800" dirty="0"/>
          </a:p>
        </p:txBody>
      </p:sp>
      <p:sp>
        <p:nvSpPr>
          <p:cNvPr id="4" name="椭圆 3"/>
          <p:cNvSpPr/>
          <p:nvPr/>
        </p:nvSpPr>
        <p:spPr>
          <a:xfrm>
            <a:off x="2408237" y="2097087"/>
            <a:ext cx="6324600" cy="3429000"/>
          </a:xfrm>
          <a:prstGeom prst="ellipse">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997857" y="3405069"/>
            <a:ext cx="1787670" cy="477054"/>
          </a:xfrm>
          <a:prstGeom prst="rect">
            <a:avLst/>
          </a:prstGeom>
        </p:spPr>
        <p:txBody>
          <a:bodyPr wrap="none">
            <a:spAutoFit/>
          </a:bodyPr>
          <a:lstStyle/>
          <a:p>
            <a:pPr algn="ctr"/>
            <a:r>
              <a:rPr lang="zh-CN" altLang="en-US" sz="2500" b="1" dirty="0" smtClean="0">
                <a:latin typeface="+mn-ea"/>
                <a:ea typeface="+mn-ea"/>
              </a:rPr>
              <a:t>他人的专利</a:t>
            </a:r>
            <a:endParaRPr lang="zh-CN" altLang="en-US" sz="2500" b="1" dirty="0">
              <a:latin typeface="+mn-ea"/>
              <a:ea typeface="+mn-ea"/>
            </a:endParaRPr>
          </a:p>
        </p:txBody>
      </p:sp>
      <p:sp>
        <p:nvSpPr>
          <p:cNvPr id="6" name="椭圆 5"/>
          <p:cNvSpPr/>
          <p:nvPr/>
        </p:nvSpPr>
        <p:spPr>
          <a:xfrm>
            <a:off x="4829949" y="3240087"/>
            <a:ext cx="3361411" cy="2057400"/>
          </a:xfrm>
          <a:prstGeom prst="ellipse">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77119" y="4053343"/>
            <a:ext cx="1467068" cy="477054"/>
          </a:xfrm>
          <a:prstGeom prst="rect">
            <a:avLst/>
          </a:prstGeom>
        </p:spPr>
        <p:txBody>
          <a:bodyPr wrap="none">
            <a:spAutoFit/>
          </a:bodyPr>
          <a:lstStyle/>
          <a:p>
            <a:pPr algn="ctr"/>
            <a:r>
              <a:rPr lang="zh-CN" altLang="en-US" sz="2500" b="1" dirty="0">
                <a:latin typeface="+mn-ea"/>
                <a:ea typeface="+mn-ea"/>
              </a:rPr>
              <a:t>我</a:t>
            </a:r>
            <a:r>
              <a:rPr lang="zh-CN" altLang="en-US" sz="2500" b="1" dirty="0" smtClean="0">
                <a:latin typeface="+mn-ea"/>
                <a:ea typeface="+mn-ea"/>
              </a:rPr>
              <a:t>的专利</a:t>
            </a:r>
            <a:endParaRPr lang="zh-CN" altLang="en-US" sz="2500" b="1" dirty="0">
              <a:latin typeface="+mn-ea"/>
              <a:ea typeface="+mn-ea"/>
            </a:endParaRPr>
          </a:p>
        </p:txBody>
      </p:sp>
      <p:sp>
        <p:nvSpPr>
          <p:cNvPr id="10" name="矩形 9"/>
          <p:cNvSpPr/>
          <p:nvPr/>
        </p:nvSpPr>
        <p:spPr>
          <a:xfrm>
            <a:off x="7816948" y="1881643"/>
            <a:ext cx="2749472" cy="477054"/>
          </a:xfrm>
          <a:prstGeom prst="rect">
            <a:avLst/>
          </a:prstGeom>
        </p:spPr>
        <p:txBody>
          <a:bodyPr wrap="none">
            <a:spAutoFit/>
          </a:bodyPr>
          <a:lstStyle/>
          <a:p>
            <a:pPr algn="ctr"/>
            <a:r>
              <a:rPr lang="zh-CN" altLang="en-US" sz="2500" b="1" dirty="0" smtClean="0">
                <a:latin typeface="+mn-ea"/>
                <a:ea typeface="+mn-ea"/>
              </a:rPr>
              <a:t>可以考虑交叉许可</a:t>
            </a:r>
            <a:endParaRPr lang="zh-CN" altLang="en-US" sz="2500" b="1" dirty="0">
              <a:latin typeface="+mn-ea"/>
              <a:ea typeface="+mn-ea"/>
            </a:endParaRPr>
          </a:p>
        </p:txBody>
      </p:sp>
    </p:spTree>
    <p:extLst>
      <p:ext uri="{BB962C8B-B14F-4D97-AF65-F5344CB8AC3E}">
        <p14:creationId xmlns:p14="http://schemas.microsoft.com/office/powerpoint/2010/main" val="2865454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专利权如何行使？</a:t>
            </a:r>
            <a:endParaRPr lang="en-US" altLang="zh-CN" sz="2800" dirty="0"/>
          </a:p>
        </p:txBody>
      </p:sp>
      <p:sp>
        <p:nvSpPr>
          <p:cNvPr id="2" name="矩形 1"/>
          <p:cNvSpPr/>
          <p:nvPr/>
        </p:nvSpPr>
        <p:spPr>
          <a:xfrm>
            <a:off x="808037" y="1792287"/>
            <a:ext cx="9753600" cy="4519699"/>
          </a:xfrm>
          <a:prstGeom prst="rect">
            <a:avLst/>
          </a:prstGeom>
        </p:spPr>
        <p:txBody>
          <a:bodyPr wrap="square">
            <a:spAutoFit/>
          </a:bodyPr>
          <a:lstStyle/>
          <a:p>
            <a:r>
              <a:rPr lang="en-US" altLang="zh-CN" sz="2500" b="1" dirty="0" smtClean="0">
                <a:latin typeface="+mj-ea"/>
                <a:ea typeface="+mj-ea"/>
              </a:rPr>
              <a:t>《</a:t>
            </a:r>
            <a:r>
              <a:rPr lang="zh-CN" altLang="en-US" sz="2500" b="1" dirty="0" smtClean="0">
                <a:latin typeface="+mj-ea"/>
                <a:ea typeface="+mj-ea"/>
              </a:rPr>
              <a:t>中华人民共和国专利法</a:t>
            </a:r>
            <a:r>
              <a:rPr lang="en-US" altLang="zh-CN" sz="2500" b="1" dirty="0" smtClean="0">
                <a:latin typeface="+mj-ea"/>
                <a:ea typeface="+mj-ea"/>
              </a:rPr>
              <a:t>》</a:t>
            </a:r>
          </a:p>
          <a:p>
            <a:endParaRPr lang="en-US" altLang="zh-CN" sz="2500" b="1" dirty="0">
              <a:latin typeface="+mj-ea"/>
              <a:ea typeface="+mj-ea"/>
            </a:endParaRPr>
          </a:p>
          <a:p>
            <a:pPr>
              <a:lnSpc>
                <a:spcPct val="130000"/>
              </a:lnSpc>
              <a:spcBef>
                <a:spcPts val="1500"/>
              </a:spcBef>
            </a:pPr>
            <a:r>
              <a:rPr lang="zh-CN" altLang="en-US" sz="2200" b="1" dirty="0">
                <a:latin typeface="+mj-ea"/>
                <a:ea typeface="+mj-ea"/>
              </a:rPr>
              <a:t>第十</a:t>
            </a:r>
            <a:r>
              <a:rPr lang="zh-CN" altLang="en-US" sz="2200" b="1" dirty="0" smtClean="0">
                <a:latin typeface="+mj-ea"/>
                <a:ea typeface="+mj-ea"/>
              </a:rPr>
              <a:t>条    </a:t>
            </a:r>
            <a:r>
              <a:rPr lang="zh-CN" altLang="en-US" sz="2200" b="1" dirty="0" smtClean="0">
                <a:solidFill>
                  <a:srgbClr val="C00000"/>
                </a:solidFill>
                <a:latin typeface="+mj-ea"/>
                <a:ea typeface="+mj-ea"/>
              </a:rPr>
              <a:t>专利</a:t>
            </a:r>
            <a:r>
              <a:rPr lang="zh-CN" altLang="en-US" sz="2200" b="1" dirty="0">
                <a:solidFill>
                  <a:srgbClr val="C00000"/>
                </a:solidFill>
                <a:latin typeface="+mj-ea"/>
                <a:ea typeface="+mj-ea"/>
              </a:rPr>
              <a:t>申请权和专利权可以转让</a:t>
            </a:r>
            <a:r>
              <a:rPr lang="zh-CN" altLang="en-US" sz="2200" b="1" dirty="0" smtClean="0">
                <a:solidFill>
                  <a:srgbClr val="C00000"/>
                </a:solidFill>
                <a:latin typeface="+mj-ea"/>
                <a:ea typeface="+mj-ea"/>
              </a:rPr>
              <a:t>。</a:t>
            </a:r>
            <a:endParaRPr lang="en-US" altLang="zh-CN" sz="2200" b="1" dirty="0" smtClean="0">
              <a:solidFill>
                <a:srgbClr val="C00000"/>
              </a:solidFill>
              <a:latin typeface="+mj-ea"/>
              <a:ea typeface="+mj-ea"/>
            </a:endParaRPr>
          </a:p>
          <a:p>
            <a:pPr>
              <a:lnSpc>
                <a:spcPct val="130000"/>
              </a:lnSpc>
              <a:spcBef>
                <a:spcPts val="1500"/>
              </a:spcBef>
            </a:pPr>
            <a:r>
              <a:rPr lang="zh-CN" altLang="en-US" sz="2200" dirty="0" smtClean="0">
                <a:latin typeface="+mj-ea"/>
                <a:ea typeface="+mj-ea"/>
              </a:rPr>
              <a:t>中国</a:t>
            </a:r>
            <a:r>
              <a:rPr lang="zh-CN" altLang="en-US" sz="2200" dirty="0">
                <a:latin typeface="+mj-ea"/>
                <a:ea typeface="+mj-ea"/>
              </a:rPr>
              <a:t>单位或者个人向外国人、外国企业或者外国其他组织转让专利申请权或者专利权的，应当依照有关法律、行政法规的规定办理手续</a:t>
            </a:r>
            <a:r>
              <a:rPr lang="zh-CN" altLang="en-US" sz="2200" dirty="0" smtClean="0">
                <a:latin typeface="+mj-ea"/>
                <a:ea typeface="+mj-ea"/>
              </a:rPr>
              <a:t>。</a:t>
            </a:r>
            <a:endParaRPr lang="en-US" altLang="zh-CN" sz="2200" dirty="0" smtClean="0">
              <a:latin typeface="+mj-ea"/>
              <a:ea typeface="+mj-ea"/>
            </a:endParaRPr>
          </a:p>
          <a:p>
            <a:pPr>
              <a:lnSpc>
                <a:spcPct val="130000"/>
              </a:lnSpc>
              <a:spcBef>
                <a:spcPts val="1500"/>
              </a:spcBef>
            </a:pPr>
            <a:r>
              <a:rPr lang="zh-CN" altLang="en-US" sz="2200" dirty="0" smtClean="0">
                <a:latin typeface="+mj-ea"/>
                <a:ea typeface="+mj-ea"/>
              </a:rPr>
              <a:t>转让</a:t>
            </a:r>
            <a:r>
              <a:rPr lang="zh-CN" altLang="en-US" sz="2200" dirty="0">
                <a:latin typeface="+mj-ea"/>
                <a:ea typeface="+mj-ea"/>
              </a:rPr>
              <a:t>专利申请权或者专利权的，当事人应当订立书面合同，并向国务院专利行政部门登记，由国务院专利行政部门予以公告。专利申请权或者专利权的转让自登记之日起生效。</a:t>
            </a:r>
            <a:br>
              <a:rPr lang="zh-CN" altLang="en-US" sz="2200" dirty="0">
                <a:latin typeface="+mj-ea"/>
                <a:ea typeface="+mj-ea"/>
              </a:rPr>
            </a:br>
            <a:endParaRPr lang="en-US" altLang="zh-CN" sz="2200" dirty="0" smtClean="0">
              <a:latin typeface="+mj-ea"/>
              <a:ea typeface="+mj-ea"/>
            </a:endParaRPr>
          </a:p>
        </p:txBody>
      </p:sp>
      <p:sp>
        <p:nvSpPr>
          <p:cNvPr id="4" name="矩形 3"/>
          <p:cNvSpPr/>
          <p:nvPr/>
        </p:nvSpPr>
        <p:spPr>
          <a:xfrm>
            <a:off x="8504237" y="1803399"/>
            <a:ext cx="762000" cy="533400"/>
          </a:xfrm>
          <a:prstGeom prst="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solidFill>
                  <a:srgbClr val="C00000"/>
                </a:solidFill>
              </a:rPr>
              <a:t>转让</a:t>
            </a:r>
            <a:endParaRPr lang="zh-CN" altLang="en-US" sz="2200" b="1" dirty="0">
              <a:solidFill>
                <a:srgbClr val="C00000"/>
              </a:solidFill>
            </a:endParaRPr>
          </a:p>
        </p:txBody>
      </p:sp>
    </p:spTree>
    <p:extLst>
      <p:ext uri="{BB962C8B-B14F-4D97-AF65-F5344CB8AC3E}">
        <p14:creationId xmlns:p14="http://schemas.microsoft.com/office/powerpoint/2010/main" val="293637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专利权如何行使？</a:t>
            </a:r>
            <a:endParaRPr lang="en-US" altLang="zh-CN" sz="2800" dirty="0"/>
          </a:p>
        </p:txBody>
      </p:sp>
      <p:sp>
        <p:nvSpPr>
          <p:cNvPr id="2" name="矩形 1"/>
          <p:cNvSpPr/>
          <p:nvPr/>
        </p:nvSpPr>
        <p:spPr>
          <a:xfrm>
            <a:off x="884237" y="1947427"/>
            <a:ext cx="9753600" cy="2622256"/>
          </a:xfrm>
          <a:prstGeom prst="rect">
            <a:avLst/>
          </a:prstGeom>
        </p:spPr>
        <p:txBody>
          <a:bodyPr wrap="square">
            <a:spAutoFit/>
          </a:bodyPr>
          <a:lstStyle/>
          <a:p>
            <a:r>
              <a:rPr lang="en-US" altLang="zh-CN" sz="2500" b="1" dirty="0">
                <a:latin typeface="+mj-ea"/>
                <a:ea typeface="+mj-ea"/>
              </a:rPr>
              <a:t>《</a:t>
            </a:r>
            <a:r>
              <a:rPr lang="zh-CN" altLang="en-US" sz="2500" b="1" dirty="0">
                <a:latin typeface="+mj-ea"/>
                <a:ea typeface="+mj-ea"/>
              </a:rPr>
              <a:t>中华人民共和国专利法</a:t>
            </a:r>
            <a:r>
              <a:rPr lang="en-US" altLang="zh-CN" sz="2500" b="1" dirty="0">
                <a:latin typeface="+mj-ea"/>
                <a:ea typeface="+mj-ea"/>
              </a:rPr>
              <a:t>》</a:t>
            </a:r>
          </a:p>
          <a:p>
            <a:endParaRPr lang="en-US" altLang="zh-CN" sz="2500" b="1" dirty="0">
              <a:latin typeface="+mj-ea"/>
              <a:ea typeface="+mj-ea"/>
            </a:endParaRPr>
          </a:p>
          <a:p>
            <a:pPr>
              <a:lnSpc>
                <a:spcPct val="130000"/>
              </a:lnSpc>
            </a:pPr>
            <a:r>
              <a:rPr lang="zh-CN" altLang="en-US" sz="2200" b="1" dirty="0" smtClean="0">
                <a:latin typeface="+mj-ea"/>
                <a:ea typeface="+mj-ea"/>
              </a:rPr>
              <a:t>第十二条    </a:t>
            </a:r>
            <a:r>
              <a:rPr lang="zh-CN" altLang="en-US" sz="2200" dirty="0" smtClean="0">
                <a:latin typeface="+mj-ea"/>
                <a:ea typeface="+mj-ea"/>
              </a:rPr>
              <a:t>任何</a:t>
            </a:r>
            <a:r>
              <a:rPr lang="zh-CN" altLang="en-US" sz="2200" dirty="0">
                <a:latin typeface="+mj-ea"/>
                <a:ea typeface="+mj-ea"/>
              </a:rPr>
              <a:t>单位或者个人实施他人专利的，</a:t>
            </a:r>
            <a:r>
              <a:rPr lang="zh-CN" altLang="en-US" sz="2200" b="1" dirty="0">
                <a:solidFill>
                  <a:srgbClr val="C00000"/>
                </a:solidFill>
                <a:latin typeface="+mj-ea"/>
                <a:ea typeface="+mj-ea"/>
              </a:rPr>
              <a:t>应当与专利权人订立实施许可合同，向专利权人支付专利使用费</a:t>
            </a:r>
            <a:r>
              <a:rPr lang="zh-CN" altLang="en-US" sz="2200" dirty="0">
                <a:latin typeface="+mj-ea"/>
                <a:ea typeface="+mj-ea"/>
              </a:rPr>
              <a:t>。被许可人无权允许合同规定以外的任何单位或者个人实施该专利。</a:t>
            </a:r>
            <a:endParaRPr lang="en-US" altLang="zh-CN" sz="2200" b="1" dirty="0">
              <a:latin typeface="+mj-ea"/>
              <a:ea typeface="+mj-ea"/>
            </a:endParaRPr>
          </a:p>
          <a:p>
            <a:pPr>
              <a:lnSpc>
                <a:spcPct val="130000"/>
              </a:lnSpc>
            </a:pPr>
            <a:endParaRPr lang="en-US" altLang="zh-CN" sz="2200" dirty="0" smtClean="0">
              <a:latin typeface="+mj-ea"/>
              <a:ea typeface="+mj-ea"/>
            </a:endParaRPr>
          </a:p>
        </p:txBody>
      </p:sp>
      <p:sp>
        <p:nvSpPr>
          <p:cNvPr id="4" name="矩形 3"/>
          <p:cNvSpPr/>
          <p:nvPr/>
        </p:nvSpPr>
        <p:spPr>
          <a:xfrm>
            <a:off x="8504237" y="1803399"/>
            <a:ext cx="762000" cy="533400"/>
          </a:xfrm>
          <a:prstGeom prst="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C00000"/>
                </a:solidFill>
              </a:rPr>
              <a:t>许可</a:t>
            </a:r>
          </a:p>
        </p:txBody>
      </p:sp>
    </p:spTree>
    <p:extLst>
      <p:ext uri="{BB962C8B-B14F-4D97-AF65-F5344CB8AC3E}">
        <p14:creationId xmlns:p14="http://schemas.microsoft.com/office/powerpoint/2010/main" val="293637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a:t>
            </a:r>
            <a:r>
              <a:rPr lang="zh-CN" altLang="en-US" sz="2800" b="1" dirty="0"/>
              <a:t>和实用新型</a:t>
            </a:r>
            <a:r>
              <a:rPr lang="en-US" altLang="zh-CN" sz="2800" b="1" dirty="0" smtClean="0"/>
              <a:t>—</a:t>
            </a:r>
            <a:r>
              <a:rPr lang="zh-CN" altLang="en-US" sz="2800" b="1" dirty="0" smtClean="0"/>
              <a:t>权利要求、说明书及附图</a:t>
            </a:r>
            <a:endParaRPr lang="en-US" altLang="zh-CN" sz="2800" dirty="0"/>
          </a:p>
        </p:txBody>
      </p:sp>
      <p:sp>
        <p:nvSpPr>
          <p:cNvPr id="2" name="矩形 1"/>
          <p:cNvSpPr/>
          <p:nvPr/>
        </p:nvSpPr>
        <p:spPr>
          <a:xfrm>
            <a:off x="1036637" y="2138110"/>
            <a:ext cx="9372600" cy="3006977"/>
          </a:xfrm>
          <a:prstGeom prst="rect">
            <a:avLst/>
          </a:prstGeom>
        </p:spPr>
        <p:txBody>
          <a:bodyPr wrap="square">
            <a:spAutoFit/>
          </a:bodyPr>
          <a:lstStyle/>
          <a:p>
            <a:r>
              <a:rPr lang="en-US" altLang="zh-CN" sz="2500" b="1" dirty="0">
                <a:latin typeface="+mj-ea"/>
                <a:ea typeface="+mj-ea"/>
              </a:rPr>
              <a:t>《</a:t>
            </a:r>
            <a:r>
              <a:rPr lang="zh-CN" altLang="en-US" sz="2500" b="1" dirty="0">
                <a:latin typeface="+mj-ea"/>
                <a:ea typeface="+mj-ea"/>
              </a:rPr>
              <a:t>中华人民共和国专利法</a:t>
            </a:r>
            <a:r>
              <a:rPr lang="en-US" altLang="zh-CN" sz="2500" b="1" dirty="0">
                <a:latin typeface="+mj-ea"/>
                <a:ea typeface="+mj-ea"/>
              </a:rPr>
              <a:t>》</a:t>
            </a:r>
          </a:p>
          <a:p>
            <a:endParaRPr lang="en-US" altLang="zh-CN" sz="2500" b="1" dirty="0">
              <a:latin typeface="+mj-ea"/>
              <a:ea typeface="+mj-ea"/>
            </a:endParaRPr>
          </a:p>
          <a:p>
            <a:pPr>
              <a:lnSpc>
                <a:spcPct val="130000"/>
              </a:lnSpc>
              <a:spcBef>
                <a:spcPts val="1500"/>
              </a:spcBef>
            </a:pPr>
            <a:r>
              <a:rPr lang="zh-CN" altLang="en-US" sz="2200" b="1" dirty="0">
                <a:latin typeface="+mj-ea"/>
                <a:ea typeface="+mj-ea"/>
              </a:rPr>
              <a:t>第五十九</a:t>
            </a:r>
            <a:r>
              <a:rPr lang="zh-CN" altLang="en-US" sz="2200" b="1" dirty="0" smtClean="0">
                <a:latin typeface="+mj-ea"/>
                <a:ea typeface="+mj-ea"/>
              </a:rPr>
              <a:t>条    </a:t>
            </a:r>
            <a:r>
              <a:rPr lang="zh-CN" altLang="en-US" sz="2200" b="1" dirty="0" smtClean="0">
                <a:solidFill>
                  <a:srgbClr val="C00000"/>
                </a:solidFill>
                <a:latin typeface="+mj-ea"/>
                <a:ea typeface="+mj-ea"/>
              </a:rPr>
              <a:t>发明</a:t>
            </a:r>
            <a:r>
              <a:rPr lang="zh-CN" altLang="en-US" sz="2200" b="1" dirty="0">
                <a:solidFill>
                  <a:srgbClr val="C00000"/>
                </a:solidFill>
                <a:latin typeface="+mj-ea"/>
                <a:ea typeface="+mj-ea"/>
              </a:rPr>
              <a:t>或者实用新型专利权</a:t>
            </a:r>
            <a:r>
              <a:rPr lang="zh-CN" altLang="en-US" sz="2200" dirty="0">
                <a:latin typeface="+mj-ea"/>
                <a:ea typeface="+mj-ea"/>
              </a:rPr>
              <a:t>的保护范围以其</a:t>
            </a:r>
            <a:r>
              <a:rPr lang="zh-CN" altLang="en-US" sz="2200" b="1" dirty="0">
                <a:solidFill>
                  <a:srgbClr val="0070C0"/>
                </a:solidFill>
                <a:latin typeface="+mj-ea"/>
                <a:ea typeface="+mj-ea"/>
              </a:rPr>
              <a:t>权利要求</a:t>
            </a:r>
            <a:r>
              <a:rPr lang="zh-CN" altLang="en-US" sz="2200" dirty="0">
                <a:latin typeface="+mj-ea"/>
                <a:ea typeface="+mj-ea"/>
              </a:rPr>
              <a:t>的内容为准，</a:t>
            </a:r>
            <a:r>
              <a:rPr lang="zh-CN" altLang="en-US" sz="2200" b="1" dirty="0">
                <a:solidFill>
                  <a:srgbClr val="0070C0"/>
                </a:solidFill>
                <a:latin typeface="+mj-ea"/>
                <a:ea typeface="+mj-ea"/>
              </a:rPr>
              <a:t>说明书及附图</a:t>
            </a:r>
            <a:r>
              <a:rPr lang="zh-CN" altLang="en-US" sz="2200" dirty="0">
                <a:latin typeface="+mj-ea"/>
                <a:ea typeface="+mj-ea"/>
              </a:rPr>
              <a:t>可以用于解释权利要求的内容。</a:t>
            </a:r>
          </a:p>
          <a:p>
            <a:pPr>
              <a:lnSpc>
                <a:spcPct val="130000"/>
              </a:lnSpc>
              <a:spcBef>
                <a:spcPts val="1500"/>
              </a:spcBef>
            </a:pPr>
            <a:r>
              <a:rPr lang="zh-CN" altLang="en-US" sz="2200" dirty="0" smtClean="0">
                <a:latin typeface="+mj-ea"/>
                <a:ea typeface="+mj-ea"/>
              </a:rPr>
              <a:t>外观设计专利权的保护范围以表示在图片或者照片中的该产品的外观设计为准，简要说明可以用于解释图片或者照片所表示的该产品的外观设计。</a:t>
            </a:r>
            <a:endParaRPr lang="en-US" altLang="zh-CN" sz="2200" dirty="0" smtClean="0">
              <a:latin typeface="+mj-ea"/>
              <a:ea typeface="+mj-ea"/>
            </a:endParaRPr>
          </a:p>
        </p:txBody>
      </p:sp>
    </p:spTree>
    <p:extLst>
      <p:ext uri="{BB962C8B-B14F-4D97-AF65-F5344CB8AC3E}">
        <p14:creationId xmlns:p14="http://schemas.microsoft.com/office/powerpoint/2010/main" val="436088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a:t>
            </a:r>
            <a:r>
              <a:rPr lang="zh-CN" altLang="en-US" sz="2800" b="1" dirty="0"/>
              <a:t>和实用新型</a:t>
            </a:r>
            <a:r>
              <a:rPr lang="en-US" altLang="zh-CN" sz="2800" b="1" dirty="0" smtClean="0"/>
              <a:t>—</a:t>
            </a:r>
            <a:r>
              <a:rPr lang="zh-CN" altLang="en-US" sz="2800" b="1" dirty="0" smtClean="0"/>
              <a:t>权利要求、说明书及附图</a:t>
            </a:r>
            <a:endParaRPr lang="en-US" altLang="zh-CN" sz="2800" dirty="0"/>
          </a:p>
        </p:txBody>
      </p:sp>
      <p:sp>
        <p:nvSpPr>
          <p:cNvPr id="2" name="矩形 1"/>
          <p:cNvSpPr/>
          <p:nvPr/>
        </p:nvSpPr>
        <p:spPr>
          <a:xfrm>
            <a:off x="1112837" y="1947427"/>
            <a:ext cx="9296400" cy="297773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500" b="1" dirty="0" smtClean="0">
                <a:latin typeface="+mj-ea"/>
                <a:ea typeface="+mj-ea"/>
              </a:rPr>
              <a:t>权利要求</a:t>
            </a:r>
            <a:r>
              <a:rPr lang="en-US" altLang="zh-CN" sz="2500" dirty="0" smtClean="0">
                <a:latin typeface="+mj-ea"/>
                <a:ea typeface="+mj-ea"/>
              </a:rPr>
              <a:t>——</a:t>
            </a:r>
            <a:r>
              <a:rPr lang="zh-CN" altLang="en-US" sz="2500" dirty="0" smtClean="0">
                <a:latin typeface="+mj-ea"/>
                <a:ea typeface="+mj-ea"/>
              </a:rPr>
              <a:t>限定专利的保护范围，是概括的技术方案，范围越宽（限定特征越少，特征描述越上位）则有越多的技术方案侵犯专利权</a:t>
            </a:r>
            <a:endParaRPr lang="en-US" altLang="zh-CN" sz="2500" dirty="0" smtClean="0">
              <a:latin typeface="+mj-ea"/>
              <a:ea typeface="+mj-ea"/>
            </a:endParaRPr>
          </a:p>
          <a:p>
            <a:pPr marL="342900" indent="-342900">
              <a:lnSpc>
                <a:spcPct val="150000"/>
              </a:lnSpc>
              <a:buFont typeface="Wingdings" panose="05000000000000000000" pitchFamily="2" charset="2"/>
              <a:buChar char="u"/>
            </a:pPr>
            <a:r>
              <a:rPr lang="zh-CN" altLang="en-US" sz="2500" b="1" dirty="0" smtClean="0">
                <a:latin typeface="+mj-ea"/>
                <a:ea typeface="+mj-ea"/>
              </a:rPr>
              <a:t>说明书</a:t>
            </a:r>
            <a:r>
              <a:rPr lang="en-US" altLang="zh-CN" sz="2500" b="1" dirty="0" smtClean="0">
                <a:latin typeface="+mj-ea"/>
                <a:ea typeface="+mj-ea"/>
              </a:rPr>
              <a:t>——</a:t>
            </a:r>
            <a:r>
              <a:rPr lang="zh-CN" altLang="en-US" sz="2500" dirty="0" smtClean="0">
                <a:latin typeface="+mj-ea"/>
                <a:ea typeface="+mj-ea"/>
              </a:rPr>
              <a:t>详细描述权利要求的具体实施方式</a:t>
            </a:r>
            <a:endParaRPr lang="en-US" altLang="zh-CN" sz="2500" dirty="0" smtClean="0">
              <a:latin typeface="+mj-ea"/>
              <a:ea typeface="+mj-ea"/>
            </a:endParaRPr>
          </a:p>
          <a:p>
            <a:pPr marL="342900" indent="-342900">
              <a:lnSpc>
                <a:spcPct val="150000"/>
              </a:lnSpc>
              <a:buFont typeface="Wingdings" panose="05000000000000000000" pitchFamily="2" charset="2"/>
              <a:buChar char="u"/>
            </a:pPr>
            <a:r>
              <a:rPr lang="zh-CN" altLang="en-US" sz="2500" b="1" dirty="0" smtClean="0">
                <a:latin typeface="+mj-ea"/>
                <a:ea typeface="+mj-ea"/>
              </a:rPr>
              <a:t>附图</a:t>
            </a:r>
            <a:r>
              <a:rPr lang="en-US" altLang="zh-CN" sz="2500" b="1" dirty="0" smtClean="0">
                <a:latin typeface="+mj-ea"/>
                <a:ea typeface="+mj-ea"/>
              </a:rPr>
              <a:t>——</a:t>
            </a:r>
            <a:r>
              <a:rPr lang="zh-CN" altLang="en-US" sz="2500" dirty="0" smtClean="0">
                <a:latin typeface="+mj-ea"/>
                <a:ea typeface="+mj-ea"/>
              </a:rPr>
              <a:t>辅助说明书</a:t>
            </a:r>
            <a:endParaRPr lang="en-US" altLang="zh-CN" sz="2500" dirty="0">
              <a:latin typeface="+mj-ea"/>
              <a:ea typeface="+mj-ea"/>
            </a:endParaRPr>
          </a:p>
        </p:txBody>
      </p:sp>
    </p:spTree>
    <p:extLst>
      <p:ext uri="{BB962C8B-B14F-4D97-AF65-F5344CB8AC3E}">
        <p14:creationId xmlns:p14="http://schemas.microsoft.com/office/powerpoint/2010/main" val="2113488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发明和实用新型</a:t>
            </a:r>
            <a:r>
              <a:rPr lang="en-US" altLang="zh-CN" sz="2800" b="1" dirty="0" smtClean="0"/>
              <a:t>—</a:t>
            </a:r>
            <a:r>
              <a:rPr lang="zh-CN" altLang="en-US" sz="2800" b="1" dirty="0" smtClean="0"/>
              <a:t>权利要求、说明书及附图</a:t>
            </a:r>
            <a:endParaRPr lang="en-US" altLang="zh-CN"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1567466"/>
            <a:ext cx="5948361" cy="479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a:xfrm>
            <a:off x="2101055" y="2173287"/>
            <a:ext cx="5717382" cy="1676400"/>
          </a:xfrm>
          <a:prstGeom prst="roundRect">
            <a:avLst/>
          </a:prstGeom>
          <a:solidFill>
            <a:srgbClr val="FFFF00">
              <a:alpha val="0"/>
            </a:srgbClr>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4442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a:t>
            </a:r>
            <a:r>
              <a:rPr lang="zh-CN" altLang="en-US" sz="2800" b="1" dirty="0"/>
              <a:t>和实用新型</a:t>
            </a:r>
            <a:r>
              <a:rPr lang="en-US" altLang="zh-CN" sz="2800" b="1" dirty="0" smtClean="0"/>
              <a:t>—</a:t>
            </a:r>
            <a:r>
              <a:rPr lang="zh-CN" altLang="en-US" sz="2800" b="1" dirty="0" smtClean="0"/>
              <a:t>权利要求、说明书及附图</a:t>
            </a:r>
            <a:endParaRPr lang="en-US" altLang="zh-CN" sz="28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37" y="1539158"/>
            <a:ext cx="4953000" cy="489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6"/>
          <p:cNvSpPr/>
          <p:nvPr/>
        </p:nvSpPr>
        <p:spPr>
          <a:xfrm>
            <a:off x="6596855" y="1765299"/>
            <a:ext cx="840582" cy="381000"/>
          </a:xfrm>
          <a:prstGeom prst="roundRect">
            <a:avLst/>
          </a:prstGeom>
          <a:solidFill>
            <a:srgbClr val="FFFF00">
              <a:alpha val="0"/>
            </a:srgbClr>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7483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发明和实用新型</a:t>
            </a:r>
            <a:r>
              <a:rPr lang="en-US" altLang="zh-CN" sz="2800" b="1" dirty="0" smtClean="0"/>
              <a:t>—</a:t>
            </a:r>
            <a:r>
              <a:rPr lang="zh-CN" altLang="en-US" sz="2800" b="1" dirty="0" smtClean="0"/>
              <a:t>权利要求、说明书及附图</a:t>
            </a:r>
            <a:endParaRPr lang="en-US" altLang="zh-CN" sz="2800" dirty="0"/>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437" y="1792287"/>
            <a:ext cx="687927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 9"/>
          <p:cNvSpPr/>
          <p:nvPr/>
        </p:nvSpPr>
        <p:spPr>
          <a:xfrm>
            <a:off x="7208837" y="2141535"/>
            <a:ext cx="840582" cy="381000"/>
          </a:xfrm>
          <a:prstGeom prst="roundRect">
            <a:avLst/>
          </a:prstGeom>
          <a:solidFill>
            <a:srgbClr val="FFFF00">
              <a:alpha val="0"/>
            </a:srgbClr>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0877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7887"/>
            <a:ext cx="7321549" cy="614363"/>
          </a:xfrm>
        </p:spPr>
        <p:txBody>
          <a:bodyPr/>
          <a:lstStyle/>
          <a:p>
            <a:pPr marL="342900" indent="-342900"/>
            <a:r>
              <a:rPr lang="zh-CN" altLang="en-US" sz="2800" b="1" dirty="0" smtClean="0"/>
              <a:t>权利要求的保护范围</a:t>
            </a:r>
            <a:endParaRPr lang="en-US" altLang="zh-CN" sz="2800" dirty="0"/>
          </a:p>
        </p:txBody>
      </p:sp>
      <p:sp>
        <p:nvSpPr>
          <p:cNvPr id="2" name="矩形 1"/>
          <p:cNvSpPr/>
          <p:nvPr/>
        </p:nvSpPr>
        <p:spPr>
          <a:xfrm>
            <a:off x="503237" y="1892120"/>
            <a:ext cx="2971800" cy="497893"/>
          </a:xfrm>
          <a:prstGeom prst="rect">
            <a:avLst/>
          </a:prstGeom>
        </p:spPr>
        <p:txBody>
          <a:bodyPr wrap="square">
            <a:spAutoFit/>
          </a:bodyPr>
          <a:lstStyle/>
          <a:p>
            <a:pPr>
              <a:lnSpc>
                <a:spcPct val="150000"/>
              </a:lnSpc>
            </a:pPr>
            <a:r>
              <a:rPr lang="zh-CN" altLang="en-US" sz="2000" b="1" dirty="0" smtClean="0">
                <a:latin typeface="+mj-ea"/>
                <a:ea typeface="+mj-ea"/>
              </a:rPr>
              <a:t>权利要求</a:t>
            </a:r>
            <a:r>
              <a:rPr lang="en-US" altLang="zh-CN" sz="2000" b="1" dirty="0" smtClean="0">
                <a:latin typeface="+mj-ea"/>
                <a:ea typeface="+mj-ea"/>
              </a:rPr>
              <a:t>1    </a:t>
            </a:r>
            <a:r>
              <a:rPr lang="zh-CN" altLang="en-US" sz="2000" dirty="0" smtClean="0">
                <a:latin typeface="+mj-ea"/>
                <a:ea typeface="+mj-ea"/>
              </a:rPr>
              <a:t>一种杯子，</a:t>
            </a:r>
            <a:endParaRPr lang="en-US" altLang="zh-CN" sz="2000" dirty="0" smtClean="0">
              <a:latin typeface="+mj-ea"/>
              <a:ea typeface="+mj-ea"/>
            </a:endParaRPr>
          </a:p>
        </p:txBody>
      </p:sp>
      <p:sp>
        <p:nvSpPr>
          <p:cNvPr id="3" name="椭圆 2"/>
          <p:cNvSpPr/>
          <p:nvPr/>
        </p:nvSpPr>
        <p:spPr>
          <a:xfrm>
            <a:off x="3475037" y="1674811"/>
            <a:ext cx="7924800" cy="4303953"/>
          </a:xfrm>
          <a:prstGeom prst="ellipse">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3625849" y="2101849"/>
            <a:ext cx="5486400" cy="3200400"/>
          </a:xfrm>
          <a:prstGeom prst="ellipse">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9190037" y="3092449"/>
            <a:ext cx="2133600" cy="1938992"/>
          </a:xfrm>
          <a:prstGeom prst="rect">
            <a:avLst/>
          </a:prstGeom>
        </p:spPr>
        <p:txBody>
          <a:bodyPr wrap="square">
            <a:spAutoFit/>
          </a:bodyPr>
          <a:lstStyle/>
          <a:p>
            <a:r>
              <a:rPr lang="zh-CN" altLang="en-US" sz="2000" b="1" dirty="0" smtClean="0">
                <a:solidFill>
                  <a:srgbClr val="C00000"/>
                </a:solidFill>
                <a:latin typeface="+mj-ea"/>
                <a:ea typeface="+mj-ea"/>
              </a:rPr>
              <a:t>所有种类</a:t>
            </a:r>
            <a:endParaRPr lang="en-US" altLang="zh-CN" sz="2000" b="1" dirty="0" smtClean="0">
              <a:solidFill>
                <a:srgbClr val="C00000"/>
              </a:solidFill>
              <a:latin typeface="+mj-ea"/>
              <a:ea typeface="+mj-ea"/>
            </a:endParaRPr>
          </a:p>
          <a:p>
            <a:r>
              <a:rPr lang="zh-CN" altLang="en-US" sz="2000" b="1" dirty="0" smtClean="0">
                <a:solidFill>
                  <a:srgbClr val="C00000"/>
                </a:solidFill>
                <a:latin typeface="+mj-ea"/>
                <a:ea typeface="+mj-ea"/>
              </a:rPr>
              <a:t>的各种杯子</a:t>
            </a:r>
            <a:r>
              <a:rPr lang="zh-CN" altLang="en-US" sz="2000" b="1" dirty="0" smtClean="0">
                <a:latin typeface="+mj-ea"/>
                <a:ea typeface="+mj-ea"/>
              </a:rPr>
              <a:t>，有盖、无盖、有把手、没把手、各种材质、各种形状</a:t>
            </a:r>
            <a:r>
              <a:rPr lang="en-US" altLang="zh-CN" sz="2000" b="1" dirty="0" smtClean="0">
                <a:latin typeface="+mj-ea"/>
                <a:ea typeface="+mj-ea"/>
              </a:rPr>
              <a:t>…</a:t>
            </a:r>
          </a:p>
        </p:txBody>
      </p:sp>
      <p:sp>
        <p:nvSpPr>
          <p:cNvPr id="7" name="矩形 6"/>
          <p:cNvSpPr/>
          <p:nvPr/>
        </p:nvSpPr>
        <p:spPr>
          <a:xfrm>
            <a:off x="6827837" y="2909033"/>
            <a:ext cx="1752600" cy="1631216"/>
          </a:xfrm>
          <a:prstGeom prst="rect">
            <a:avLst/>
          </a:prstGeom>
        </p:spPr>
        <p:txBody>
          <a:bodyPr wrap="square">
            <a:spAutoFit/>
          </a:bodyPr>
          <a:lstStyle/>
          <a:p>
            <a:r>
              <a:rPr lang="zh-CN" altLang="en-US" sz="2000" b="1" dirty="0" smtClean="0">
                <a:solidFill>
                  <a:srgbClr val="C00000"/>
                </a:solidFill>
                <a:latin typeface="+mj-ea"/>
                <a:ea typeface="+mj-ea"/>
              </a:rPr>
              <a:t>有盖的杯子，</a:t>
            </a:r>
            <a:r>
              <a:rPr lang="zh-CN" altLang="en-US" sz="2000" b="1" dirty="0" smtClean="0">
                <a:latin typeface="+mj-ea"/>
                <a:ea typeface="+mj-ea"/>
              </a:rPr>
              <a:t>可以有把手、没把手、各种材质、各种形状</a:t>
            </a:r>
            <a:r>
              <a:rPr lang="en-US" altLang="zh-CN" sz="2000" b="1" dirty="0" smtClean="0">
                <a:latin typeface="+mj-ea"/>
                <a:ea typeface="+mj-ea"/>
              </a:rPr>
              <a:t>…</a:t>
            </a:r>
          </a:p>
        </p:txBody>
      </p:sp>
      <p:sp>
        <p:nvSpPr>
          <p:cNvPr id="8" name="椭圆 7"/>
          <p:cNvSpPr/>
          <p:nvPr/>
        </p:nvSpPr>
        <p:spPr>
          <a:xfrm>
            <a:off x="3703637" y="2393864"/>
            <a:ext cx="3048000" cy="2616369"/>
          </a:xfrm>
          <a:prstGeom prst="ellipse">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237037" y="2909033"/>
            <a:ext cx="1981200" cy="1323439"/>
          </a:xfrm>
          <a:prstGeom prst="rect">
            <a:avLst/>
          </a:prstGeom>
        </p:spPr>
        <p:txBody>
          <a:bodyPr wrap="square">
            <a:spAutoFit/>
          </a:bodyPr>
          <a:lstStyle/>
          <a:p>
            <a:r>
              <a:rPr lang="zh-CN" altLang="en-US" sz="2000" b="1" dirty="0" smtClean="0">
                <a:solidFill>
                  <a:srgbClr val="C00000"/>
                </a:solidFill>
                <a:latin typeface="+mj-ea"/>
                <a:ea typeface="+mj-ea"/>
              </a:rPr>
              <a:t>有盖的包含陶瓷材料的杯子，</a:t>
            </a:r>
            <a:r>
              <a:rPr lang="zh-CN" altLang="en-US" sz="2000" b="1" dirty="0" smtClean="0">
                <a:latin typeface="+mj-ea"/>
                <a:ea typeface="+mj-ea"/>
              </a:rPr>
              <a:t>可以有把手、没把手、各种形状</a:t>
            </a:r>
            <a:r>
              <a:rPr lang="en-US" altLang="zh-CN" sz="2000" b="1" dirty="0" smtClean="0">
                <a:latin typeface="+mj-ea"/>
                <a:ea typeface="+mj-ea"/>
              </a:rPr>
              <a:t>…</a:t>
            </a:r>
          </a:p>
        </p:txBody>
      </p:sp>
      <p:sp>
        <p:nvSpPr>
          <p:cNvPr id="10" name="矩形 9"/>
          <p:cNvSpPr/>
          <p:nvPr/>
        </p:nvSpPr>
        <p:spPr>
          <a:xfrm>
            <a:off x="503237" y="2325687"/>
            <a:ext cx="2971800" cy="497893"/>
          </a:xfrm>
          <a:prstGeom prst="rect">
            <a:avLst/>
          </a:prstGeom>
        </p:spPr>
        <p:txBody>
          <a:bodyPr wrap="square">
            <a:spAutoFit/>
          </a:bodyPr>
          <a:lstStyle/>
          <a:p>
            <a:pPr>
              <a:lnSpc>
                <a:spcPct val="150000"/>
              </a:lnSpc>
            </a:pPr>
            <a:r>
              <a:rPr lang="zh-CN" altLang="en-US" sz="2000" dirty="0" smtClean="0">
                <a:latin typeface="+mj-ea"/>
                <a:ea typeface="+mj-ea"/>
              </a:rPr>
              <a:t>具有杯子盖；</a:t>
            </a:r>
            <a:endParaRPr lang="en-US" altLang="zh-CN" sz="2000" dirty="0" smtClean="0">
              <a:latin typeface="+mj-ea"/>
              <a:ea typeface="+mj-ea"/>
            </a:endParaRPr>
          </a:p>
        </p:txBody>
      </p:sp>
      <p:sp>
        <p:nvSpPr>
          <p:cNvPr id="11" name="矩形 10"/>
          <p:cNvSpPr/>
          <p:nvPr/>
        </p:nvSpPr>
        <p:spPr>
          <a:xfrm>
            <a:off x="501649" y="2782887"/>
            <a:ext cx="2971800" cy="959558"/>
          </a:xfrm>
          <a:prstGeom prst="rect">
            <a:avLst/>
          </a:prstGeom>
        </p:spPr>
        <p:txBody>
          <a:bodyPr wrap="square">
            <a:spAutoFit/>
          </a:bodyPr>
          <a:lstStyle/>
          <a:p>
            <a:pPr>
              <a:lnSpc>
                <a:spcPct val="150000"/>
              </a:lnSpc>
            </a:pPr>
            <a:r>
              <a:rPr lang="zh-CN" altLang="en-US" sz="2000" dirty="0" smtClean="0">
                <a:latin typeface="+mj-ea"/>
                <a:ea typeface="+mj-ea"/>
              </a:rPr>
              <a:t>其中杯子的材料包含陶瓷</a:t>
            </a:r>
            <a:r>
              <a:rPr lang="zh-CN" altLang="en-US" sz="2000" dirty="0">
                <a:latin typeface="+mj-ea"/>
                <a:ea typeface="+mj-ea"/>
              </a:rPr>
              <a:t>。</a:t>
            </a:r>
            <a:endParaRPr lang="en-US" altLang="zh-CN" sz="2000" dirty="0" smtClean="0">
              <a:latin typeface="+mj-ea"/>
              <a:ea typeface="+mj-ea"/>
            </a:endParaRPr>
          </a:p>
        </p:txBody>
      </p:sp>
      <p:sp>
        <p:nvSpPr>
          <p:cNvPr id="14" name="矩形 13"/>
          <p:cNvSpPr/>
          <p:nvPr/>
        </p:nvSpPr>
        <p:spPr>
          <a:xfrm>
            <a:off x="538161" y="4365113"/>
            <a:ext cx="2971800" cy="959558"/>
          </a:xfrm>
          <a:prstGeom prst="rect">
            <a:avLst/>
          </a:prstGeom>
        </p:spPr>
        <p:txBody>
          <a:bodyPr wrap="square">
            <a:spAutoFit/>
          </a:bodyPr>
          <a:lstStyle/>
          <a:p>
            <a:pPr>
              <a:lnSpc>
                <a:spcPct val="150000"/>
              </a:lnSpc>
            </a:pPr>
            <a:r>
              <a:rPr lang="zh-CN" altLang="en-US" sz="2000" b="1" dirty="0" smtClean="0">
                <a:solidFill>
                  <a:srgbClr val="C00000"/>
                </a:solidFill>
                <a:latin typeface="+mj-ea"/>
                <a:ea typeface="+mj-ea"/>
              </a:rPr>
              <a:t>限定特征越多，保护范围越小！</a:t>
            </a:r>
            <a:endParaRPr lang="en-US" altLang="zh-CN" sz="2000" b="1" dirty="0" smtClean="0">
              <a:solidFill>
                <a:srgbClr val="C00000"/>
              </a:solidFill>
              <a:latin typeface="+mj-ea"/>
              <a:ea typeface="+mj-ea"/>
            </a:endParaRPr>
          </a:p>
        </p:txBody>
      </p:sp>
    </p:spTree>
    <p:extLst>
      <p:ext uri="{BB962C8B-B14F-4D97-AF65-F5344CB8AC3E}">
        <p14:creationId xmlns:p14="http://schemas.microsoft.com/office/powerpoint/2010/main" val="300128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p:bldP spid="7" grpId="0"/>
      <p:bldP spid="8" grpId="0" animBg="1"/>
      <p:bldP spid="9" grpId="0"/>
      <p:bldP spid="10"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dirty="0" smtClean="0"/>
              <a:t>目录</a:t>
            </a:r>
            <a:endParaRPr lang="zh-CN" altLang="zh-CN" dirty="0" smtClean="0"/>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smtClean="0"/>
              <a:t>专利和专利文件</a:t>
            </a:r>
            <a:endParaRPr lang="en-US" altLang="zh-CN" sz="2400" dirty="0" smtClean="0"/>
          </a:p>
          <a:p>
            <a:pPr marL="342900" indent="-342900">
              <a:buFont typeface="Wingdings" panose="05000000000000000000" pitchFamily="2" charset="2"/>
              <a:buChar char="u"/>
            </a:pPr>
            <a:r>
              <a:rPr lang="zh-CN" altLang="en-US" sz="2400" dirty="0">
                <a:sym typeface="Arial" charset="0"/>
              </a:rPr>
              <a:t>授予</a:t>
            </a:r>
            <a:r>
              <a:rPr lang="zh-CN" altLang="en-US" sz="2400" dirty="0" smtClean="0">
                <a:sym typeface="Arial" charset="0"/>
              </a:rPr>
              <a:t>专利权的条件</a:t>
            </a:r>
            <a:endParaRPr lang="en-US" altLang="zh-CN" sz="2400" dirty="0">
              <a:sym typeface="Arial" charset="0"/>
            </a:endParaRPr>
          </a:p>
          <a:p>
            <a:pPr marL="342900" indent="-342900">
              <a:buFont typeface="Wingdings" panose="05000000000000000000" pitchFamily="2" charset="2"/>
              <a:buChar char="u"/>
            </a:pPr>
            <a:r>
              <a:rPr lang="zh-CN" altLang="en-US" sz="2400" dirty="0">
                <a:sym typeface="Arial" charset="0"/>
              </a:rPr>
              <a:t>专利申请流程</a:t>
            </a:r>
            <a:r>
              <a:rPr lang="zh-CN" altLang="en-US" sz="2400" dirty="0" smtClean="0">
                <a:sym typeface="Arial" charset="0"/>
              </a:rPr>
              <a:t>简介</a:t>
            </a:r>
            <a:endParaRPr lang="en-US" altLang="zh-CN" sz="2400" dirty="0" smtClean="0">
              <a:sym typeface="Arial" charset="0"/>
            </a:endParaRPr>
          </a:p>
          <a:p>
            <a:pPr marL="342900" indent="-342900">
              <a:buFont typeface="Wingdings" panose="05000000000000000000" pitchFamily="2" charset="2"/>
              <a:buChar char="u"/>
            </a:pPr>
            <a:r>
              <a:rPr lang="zh-CN" altLang="en-US" sz="2400" dirty="0">
                <a:sym typeface="Arial" charset="0"/>
              </a:rPr>
              <a:t>初创</a:t>
            </a:r>
            <a:r>
              <a:rPr lang="zh-CN" altLang="en-US" sz="2400" dirty="0" smtClean="0">
                <a:sym typeface="Arial" charset="0"/>
              </a:rPr>
              <a:t>企业的专利策略</a:t>
            </a:r>
            <a:endParaRPr lang="en-US" altLang="zh-CN" sz="2400" dirty="0" smtClean="0">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824134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r>
              <a:rPr lang="zh-CN" altLang="en-US" sz="2800" b="1" dirty="0" smtClean="0">
                <a:latin typeface="+mj-ea"/>
              </a:rPr>
              <a:t>独立权利要求与从属权利要求</a:t>
            </a:r>
            <a:endParaRPr lang="en-US" altLang="zh-CN" sz="2800" b="1" dirty="0">
              <a:latin typeface="+mj-ea"/>
            </a:endParaRPr>
          </a:p>
        </p:txBody>
      </p:sp>
      <p:sp>
        <p:nvSpPr>
          <p:cNvPr id="2" name="矩形 1"/>
          <p:cNvSpPr/>
          <p:nvPr/>
        </p:nvSpPr>
        <p:spPr>
          <a:xfrm>
            <a:off x="884237" y="1563687"/>
            <a:ext cx="9372600" cy="497893"/>
          </a:xfrm>
          <a:prstGeom prst="rect">
            <a:avLst/>
          </a:prstGeom>
        </p:spPr>
        <p:txBody>
          <a:bodyPr wrap="square">
            <a:spAutoFit/>
          </a:bodyPr>
          <a:lstStyle/>
          <a:p>
            <a:pPr>
              <a:lnSpc>
                <a:spcPct val="150000"/>
              </a:lnSpc>
            </a:pPr>
            <a:r>
              <a:rPr lang="zh-CN" altLang="en-US" sz="2000" b="1" dirty="0" smtClean="0">
                <a:latin typeface="+mj-ea"/>
                <a:ea typeface="+mj-ea"/>
              </a:rPr>
              <a:t>权利要求</a:t>
            </a:r>
            <a:r>
              <a:rPr lang="en-US" altLang="zh-CN" sz="2000" b="1" dirty="0" smtClean="0">
                <a:latin typeface="+mj-ea"/>
                <a:ea typeface="+mj-ea"/>
              </a:rPr>
              <a:t>1</a:t>
            </a:r>
            <a:r>
              <a:rPr lang="zh-CN" altLang="en-US" sz="2000" b="1" dirty="0" smtClean="0">
                <a:latin typeface="+mj-ea"/>
                <a:ea typeface="+mj-ea"/>
              </a:rPr>
              <a:t>：</a:t>
            </a:r>
            <a:r>
              <a:rPr lang="zh-CN" altLang="en-US" sz="2000" dirty="0" smtClean="0">
                <a:latin typeface="+mj-ea"/>
                <a:ea typeface="+mj-ea"/>
              </a:rPr>
              <a:t>一种杯子，具有杯子盖。</a:t>
            </a:r>
            <a:endParaRPr lang="en-US" altLang="zh-CN" sz="2000" dirty="0" smtClean="0">
              <a:latin typeface="+mj-ea"/>
              <a:ea typeface="+mj-ea"/>
            </a:endParaRPr>
          </a:p>
        </p:txBody>
      </p:sp>
      <p:sp>
        <p:nvSpPr>
          <p:cNvPr id="11" name="椭圆 10"/>
          <p:cNvSpPr/>
          <p:nvPr/>
        </p:nvSpPr>
        <p:spPr>
          <a:xfrm>
            <a:off x="1036637" y="3773487"/>
            <a:ext cx="4764088" cy="2362201"/>
          </a:xfrm>
          <a:prstGeom prst="ellipse">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a:off x="1163635" y="4322794"/>
            <a:ext cx="2387601" cy="1431893"/>
          </a:xfrm>
          <a:prstGeom prst="ellipse">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2789237" y="3982977"/>
            <a:ext cx="2133600" cy="400110"/>
          </a:xfrm>
          <a:prstGeom prst="rect">
            <a:avLst/>
          </a:prstGeom>
        </p:spPr>
        <p:txBody>
          <a:bodyPr wrap="square">
            <a:spAutoFit/>
          </a:bodyPr>
          <a:lstStyle/>
          <a:p>
            <a:r>
              <a:rPr lang="zh-CN" altLang="en-US" sz="2000" b="1" dirty="0" smtClean="0">
                <a:latin typeface="+mj-ea"/>
                <a:ea typeface="+mj-ea"/>
              </a:rPr>
              <a:t>权利要求</a:t>
            </a:r>
            <a:r>
              <a:rPr lang="en-US" altLang="zh-CN" sz="2000" b="1" dirty="0" smtClean="0">
                <a:latin typeface="+mj-ea"/>
                <a:ea typeface="+mj-ea"/>
              </a:rPr>
              <a:t>1</a:t>
            </a:r>
          </a:p>
        </p:txBody>
      </p:sp>
      <p:sp>
        <p:nvSpPr>
          <p:cNvPr id="14" name="矩形 13"/>
          <p:cNvSpPr/>
          <p:nvPr/>
        </p:nvSpPr>
        <p:spPr>
          <a:xfrm>
            <a:off x="1722437" y="4440177"/>
            <a:ext cx="1752600" cy="400110"/>
          </a:xfrm>
          <a:prstGeom prst="rect">
            <a:avLst/>
          </a:prstGeom>
        </p:spPr>
        <p:txBody>
          <a:bodyPr wrap="square">
            <a:spAutoFit/>
          </a:bodyPr>
          <a:lstStyle/>
          <a:p>
            <a:r>
              <a:rPr lang="zh-CN" altLang="en-US" sz="2000" b="1" dirty="0" smtClean="0">
                <a:latin typeface="+mj-ea"/>
                <a:ea typeface="+mj-ea"/>
              </a:rPr>
              <a:t>权利要求</a:t>
            </a:r>
            <a:r>
              <a:rPr lang="en-US" altLang="zh-CN" sz="2000" b="1" dirty="0" smtClean="0">
                <a:latin typeface="+mj-ea"/>
                <a:ea typeface="+mj-ea"/>
              </a:rPr>
              <a:t>2</a:t>
            </a:r>
          </a:p>
        </p:txBody>
      </p:sp>
      <p:sp>
        <p:nvSpPr>
          <p:cNvPr id="15" name="椭圆 14"/>
          <p:cNvSpPr/>
          <p:nvPr/>
        </p:nvSpPr>
        <p:spPr>
          <a:xfrm>
            <a:off x="3667125" y="4535489"/>
            <a:ext cx="1562100" cy="12954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3781425" y="4973577"/>
            <a:ext cx="1981200" cy="400110"/>
          </a:xfrm>
          <a:prstGeom prst="rect">
            <a:avLst/>
          </a:prstGeom>
        </p:spPr>
        <p:txBody>
          <a:bodyPr wrap="square">
            <a:spAutoFit/>
          </a:bodyPr>
          <a:lstStyle/>
          <a:p>
            <a:r>
              <a:rPr lang="zh-CN" altLang="en-US" sz="2000" b="1" dirty="0" smtClean="0">
                <a:latin typeface="+mj-ea"/>
                <a:ea typeface="+mj-ea"/>
              </a:rPr>
              <a:t>权利要求</a:t>
            </a:r>
            <a:r>
              <a:rPr lang="en-US" altLang="zh-CN" sz="2000" b="1" dirty="0" smtClean="0">
                <a:latin typeface="+mj-ea"/>
                <a:ea typeface="+mj-ea"/>
              </a:rPr>
              <a:t>3</a:t>
            </a:r>
          </a:p>
        </p:txBody>
      </p:sp>
      <p:sp>
        <p:nvSpPr>
          <p:cNvPr id="3" name="矩形 2"/>
          <p:cNvSpPr/>
          <p:nvPr/>
        </p:nvSpPr>
        <p:spPr>
          <a:xfrm>
            <a:off x="884237" y="2020887"/>
            <a:ext cx="6907213" cy="553998"/>
          </a:xfrm>
          <a:prstGeom prst="rect">
            <a:avLst/>
          </a:prstGeom>
        </p:spPr>
        <p:txBody>
          <a:bodyPr wrap="square">
            <a:spAutoFit/>
          </a:bodyPr>
          <a:lstStyle/>
          <a:p>
            <a:pPr>
              <a:lnSpc>
                <a:spcPct val="150000"/>
              </a:lnSpc>
            </a:pPr>
            <a:r>
              <a:rPr lang="zh-CN" altLang="en-US" sz="2000" b="1" dirty="0">
                <a:latin typeface="+mj-ea"/>
              </a:rPr>
              <a:t>权利要求</a:t>
            </a:r>
            <a:r>
              <a:rPr lang="en-US" altLang="zh-CN" sz="2000" b="1" dirty="0">
                <a:latin typeface="+mj-ea"/>
              </a:rPr>
              <a:t>2</a:t>
            </a:r>
            <a:r>
              <a:rPr lang="zh-CN" altLang="en-US" sz="2000" b="1" dirty="0">
                <a:latin typeface="+mj-ea"/>
              </a:rPr>
              <a:t>：</a:t>
            </a:r>
            <a:r>
              <a:rPr lang="zh-CN" altLang="en-US" sz="2000" dirty="0">
                <a:latin typeface="+mj-ea"/>
              </a:rPr>
              <a:t>如权利要求</a:t>
            </a:r>
            <a:r>
              <a:rPr lang="en-US" altLang="zh-CN" sz="2000" dirty="0">
                <a:latin typeface="+mj-ea"/>
              </a:rPr>
              <a:t>1</a:t>
            </a:r>
            <a:r>
              <a:rPr lang="zh-CN" altLang="en-US" sz="2000" dirty="0">
                <a:latin typeface="+mj-ea"/>
              </a:rPr>
              <a:t>所述的杯子，还具有杯子把手</a:t>
            </a:r>
            <a:r>
              <a:rPr lang="zh-CN" altLang="en-US" sz="2000" dirty="0" smtClean="0">
                <a:latin typeface="+mj-ea"/>
              </a:rPr>
              <a:t>。</a:t>
            </a:r>
            <a:endParaRPr lang="en-US" altLang="zh-CN" sz="2000" dirty="0">
              <a:latin typeface="+mj-ea"/>
            </a:endParaRPr>
          </a:p>
        </p:txBody>
      </p:sp>
      <p:sp>
        <p:nvSpPr>
          <p:cNvPr id="7" name="矩形 6"/>
          <p:cNvSpPr/>
          <p:nvPr/>
        </p:nvSpPr>
        <p:spPr>
          <a:xfrm>
            <a:off x="884237" y="2478087"/>
            <a:ext cx="6831014" cy="553998"/>
          </a:xfrm>
          <a:prstGeom prst="rect">
            <a:avLst/>
          </a:prstGeom>
        </p:spPr>
        <p:txBody>
          <a:bodyPr wrap="square">
            <a:spAutoFit/>
          </a:bodyPr>
          <a:lstStyle/>
          <a:p>
            <a:pPr>
              <a:lnSpc>
                <a:spcPct val="150000"/>
              </a:lnSpc>
            </a:pPr>
            <a:r>
              <a:rPr lang="zh-CN" altLang="en-US" sz="2000" b="1" dirty="0" smtClean="0">
                <a:latin typeface="+mj-ea"/>
              </a:rPr>
              <a:t>权利</a:t>
            </a:r>
            <a:r>
              <a:rPr lang="zh-CN" altLang="en-US" sz="2000" b="1" dirty="0">
                <a:latin typeface="+mj-ea"/>
              </a:rPr>
              <a:t>要求</a:t>
            </a:r>
            <a:r>
              <a:rPr lang="en-US" altLang="zh-CN" sz="2000" b="1" dirty="0">
                <a:latin typeface="+mj-ea"/>
              </a:rPr>
              <a:t>3</a:t>
            </a:r>
            <a:r>
              <a:rPr lang="zh-CN" altLang="en-US" sz="2000" b="1" dirty="0">
                <a:latin typeface="+mj-ea"/>
              </a:rPr>
              <a:t>：</a:t>
            </a:r>
            <a:r>
              <a:rPr lang="zh-CN" altLang="en-US" sz="2000" dirty="0">
                <a:latin typeface="+mj-ea"/>
              </a:rPr>
              <a:t>如权利要求</a:t>
            </a:r>
            <a:r>
              <a:rPr lang="en-US" altLang="zh-CN" sz="2000" dirty="0">
                <a:latin typeface="+mj-ea"/>
              </a:rPr>
              <a:t>1</a:t>
            </a:r>
            <a:r>
              <a:rPr lang="zh-CN" altLang="en-US" sz="2000" dirty="0">
                <a:latin typeface="+mj-ea"/>
              </a:rPr>
              <a:t>所述的杯子，其材料包含陶瓷。</a:t>
            </a:r>
            <a:endParaRPr lang="en-US" altLang="zh-CN" sz="2000" dirty="0">
              <a:latin typeface="+mj-ea"/>
            </a:endParaRPr>
          </a:p>
        </p:txBody>
      </p:sp>
      <p:sp>
        <p:nvSpPr>
          <p:cNvPr id="17" name="平行四边形 16"/>
          <p:cNvSpPr/>
          <p:nvPr/>
        </p:nvSpPr>
        <p:spPr>
          <a:xfrm>
            <a:off x="7589837" y="2409834"/>
            <a:ext cx="3714750" cy="1162110"/>
          </a:xfrm>
          <a:prstGeom prst="parallelogram">
            <a:avLst/>
          </a:prstGeom>
          <a:gradFill flip="none" rotWithShape="1">
            <a:gsLst>
              <a:gs pos="0">
                <a:srgbClr val="C3F9DB">
                  <a:shade val="30000"/>
                  <a:satMod val="115000"/>
                </a:srgbClr>
              </a:gs>
              <a:gs pos="50000">
                <a:srgbClr val="C3F9DB">
                  <a:shade val="67500"/>
                  <a:satMod val="115000"/>
                </a:srgbClr>
              </a:gs>
              <a:gs pos="100000">
                <a:srgbClr val="C3F9DB">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chemeClr val="tx1"/>
                </a:solidFill>
              </a:rPr>
              <a:t>独立权利要求</a:t>
            </a:r>
            <a:endParaRPr lang="en-US" altLang="zh-CN" sz="2200" b="1" dirty="0" smtClean="0">
              <a:solidFill>
                <a:schemeClr val="tx1"/>
              </a:solidFill>
            </a:endParaRPr>
          </a:p>
          <a:p>
            <a:pPr algn="ctr"/>
            <a:r>
              <a:rPr lang="zh-CN" altLang="en-US" sz="2200" b="1" dirty="0" smtClean="0">
                <a:solidFill>
                  <a:schemeClr val="tx1"/>
                </a:solidFill>
              </a:rPr>
              <a:t>保护范围最宽</a:t>
            </a:r>
            <a:endParaRPr lang="en-US" altLang="zh-CN" sz="2200" b="1" dirty="0" smtClean="0">
              <a:solidFill>
                <a:schemeClr val="tx1"/>
              </a:solidFill>
            </a:endParaRPr>
          </a:p>
        </p:txBody>
      </p:sp>
      <p:sp>
        <p:nvSpPr>
          <p:cNvPr id="19" name="平行四边形 18"/>
          <p:cNvSpPr/>
          <p:nvPr/>
        </p:nvSpPr>
        <p:spPr>
          <a:xfrm>
            <a:off x="7513637" y="3832204"/>
            <a:ext cx="3733799" cy="1541483"/>
          </a:xfrm>
          <a:prstGeom prst="parallelogram">
            <a:avLst/>
          </a:prstGeom>
          <a:gradFill flip="none" rotWithShape="1">
            <a:gsLst>
              <a:gs pos="0">
                <a:srgbClr val="C3F9DB">
                  <a:shade val="30000"/>
                  <a:satMod val="115000"/>
                </a:srgbClr>
              </a:gs>
              <a:gs pos="50000">
                <a:srgbClr val="C3F9DB">
                  <a:shade val="67500"/>
                  <a:satMod val="115000"/>
                </a:srgbClr>
              </a:gs>
              <a:gs pos="100000">
                <a:srgbClr val="C3F9DB">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chemeClr val="tx1"/>
                </a:solidFill>
              </a:rPr>
              <a:t>从属</a:t>
            </a:r>
            <a:r>
              <a:rPr lang="zh-CN" altLang="en-US" sz="2200" b="1" dirty="0">
                <a:solidFill>
                  <a:schemeClr val="tx1"/>
                </a:solidFill>
              </a:rPr>
              <a:t>权利</a:t>
            </a:r>
            <a:r>
              <a:rPr lang="zh-CN" altLang="en-US" sz="2200" b="1" dirty="0" smtClean="0">
                <a:solidFill>
                  <a:schemeClr val="tx1"/>
                </a:solidFill>
              </a:rPr>
              <a:t>要求</a:t>
            </a:r>
            <a:endParaRPr lang="en-US" altLang="zh-CN" sz="2200" b="1" dirty="0" smtClean="0">
              <a:solidFill>
                <a:schemeClr val="tx1"/>
              </a:solidFill>
            </a:endParaRPr>
          </a:p>
          <a:p>
            <a:pPr algn="ctr"/>
            <a:r>
              <a:rPr lang="zh-CN" altLang="en-US" sz="2200" b="1" dirty="0" smtClean="0">
                <a:solidFill>
                  <a:schemeClr val="tx1"/>
                </a:solidFill>
              </a:rPr>
              <a:t>限定</a:t>
            </a:r>
            <a:r>
              <a:rPr lang="zh-CN" altLang="en-US" sz="2200" b="1" dirty="0">
                <a:solidFill>
                  <a:schemeClr val="tx1"/>
                </a:solidFill>
              </a:rPr>
              <a:t>越多，范围越</a:t>
            </a:r>
            <a:r>
              <a:rPr lang="zh-CN" altLang="en-US" sz="2200" b="1" dirty="0" smtClean="0">
                <a:solidFill>
                  <a:schemeClr val="tx1"/>
                </a:solidFill>
              </a:rPr>
              <a:t>窄</a:t>
            </a:r>
            <a:endParaRPr lang="en-US" altLang="zh-CN" sz="2200" b="1" dirty="0" smtClean="0">
              <a:solidFill>
                <a:schemeClr val="tx1"/>
              </a:solidFill>
            </a:endParaRPr>
          </a:p>
          <a:p>
            <a:pPr algn="ctr"/>
            <a:r>
              <a:rPr lang="zh-CN" altLang="en-US" sz="2200" b="1" dirty="0">
                <a:solidFill>
                  <a:schemeClr val="tx1"/>
                </a:solidFill>
              </a:rPr>
              <a:t>起到</a:t>
            </a:r>
            <a:r>
              <a:rPr lang="zh-CN" altLang="en-US" sz="2200" b="1" dirty="0" smtClean="0">
                <a:solidFill>
                  <a:schemeClr val="tx1"/>
                </a:solidFill>
              </a:rPr>
              <a:t>防御作用</a:t>
            </a:r>
            <a:endParaRPr lang="zh-CN" altLang="en-US" sz="2200" b="1" dirty="0">
              <a:solidFill>
                <a:schemeClr val="tx1"/>
              </a:solidFill>
            </a:endParaRPr>
          </a:p>
        </p:txBody>
      </p:sp>
      <p:sp>
        <p:nvSpPr>
          <p:cNvPr id="20" name="矩形 19"/>
          <p:cNvSpPr/>
          <p:nvPr/>
        </p:nvSpPr>
        <p:spPr>
          <a:xfrm>
            <a:off x="884237" y="2935287"/>
            <a:ext cx="6477000" cy="1015663"/>
          </a:xfrm>
          <a:prstGeom prst="rect">
            <a:avLst/>
          </a:prstGeom>
        </p:spPr>
        <p:txBody>
          <a:bodyPr wrap="square">
            <a:spAutoFit/>
          </a:bodyPr>
          <a:lstStyle/>
          <a:p>
            <a:pPr>
              <a:lnSpc>
                <a:spcPct val="150000"/>
              </a:lnSpc>
            </a:pPr>
            <a:r>
              <a:rPr lang="zh-CN" altLang="en-US" sz="2000" b="1" dirty="0" smtClean="0">
                <a:latin typeface="+mj-ea"/>
              </a:rPr>
              <a:t>权利要求</a:t>
            </a:r>
            <a:r>
              <a:rPr lang="en-US" altLang="zh-CN" sz="2000" b="1" dirty="0" smtClean="0">
                <a:latin typeface="+mj-ea"/>
              </a:rPr>
              <a:t>4</a:t>
            </a:r>
            <a:r>
              <a:rPr lang="zh-CN" altLang="en-US" sz="2000" b="1" dirty="0" smtClean="0">
                <a:latin typeface="+mj-ea"/>
              </a:rPr>
              <a:t>：</a:t>
            </a:r>
            <a:r>
              <a:rPr lang="zh-CN" altLang="en-US" sz="2000" dirty="0">
                <a:latin typeface="+mj-ea"/>
              </a:rPr>
              <a:t>如权利</a:t>
            </a:r>
            <a:r>
              <a:rPr lang="zh-CN" altLang="en-US" sz="2000" dirty="0" smtClean="0">
                <a:latin typeface="+mj-ea"/>
              </a:rPr>
              <a:t>要求</a:t>
            </a:r>
            <a:r>
              <a:rPr lang="en-US" altLang="zh-CN" sz="2000" dirty="0" smtClean="0">
                <a:latin typeface="+mj-ea"/>
              </a:rPr>
              <a:t>2</a:t>
            </a:r>
            <a:r>
              <a:rPr lang="zh-CN" altLang="en-US" sz="2000" dirty="0" smtClean="0">
                <a:latin typeface="+mj-ea"/>
              </a:rPr>
              <a:t>所</a:t>
            </a:r>
            <a:r>
              <a:rPr lang="zh-CN" altLang="en-US" sz="2000" dirty="0">
                <a:latin typeface="+mj-ea"/>
              </a:rPr>
              <a:t>述的杯子</a:t>
            </a:r>
            <a:r>
              <a:rPr lang="zh-CN" altLang="en-US" sz="2000" dirty="0" smtClean="0">
                <a:latin typeface="+mj-ea"/>
              </a:rPr>
              <a:t>，所述杯子把手具有隔热垫。</a:t>
            </a:r>
            <a:endParaRPr lang="en-US" altLang="zh-CN" sz="2000" dirty="0">
              <a:latin typeface="+mj-ea"/>
            </a:endParaRPr>
          </a:p>
        </p:txBody>
      </p:sp>
      <p:sp>
        <p:nvSpPr>
          <p:cNvPr id="21" name="椭圆 20"/>
          <p:cNvSpPr/>
          <p:nvPr/>
        </p:nvSpPr>
        <p:spPr>
          <a:xfrm>
            <a:off x="1628775" y="4851402"/>
            <a:ext cx="1465262" cy="838198"/>
          </a:xfrm>
          <a:prstGeom prst="ellipse">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1665287" y="5089435"/>
            <a:ext cx="1471805" cy="400110"/>
          </a:xfrm>
          <a:prstGeom prst="rect">
            <a:avLst/>
          </a:prstGeom>
        </p:spPr>
        <p:txBody>
          <a:bodyPr wrap="square">
            <a:spAutoFit/>
          </a:bodyPr>
          <a:lstStyle/>
          <a:p>
            <a:r>
              <a:rPr lang="zh-CN" altLang="en-US" sz="2000" b="1" dirty="0" smtClean="0">
                <a:latin typeface="+mj-ea"/>
                <a:ea typeface="+mj-ea"/>
              </a:rPr>
              <a:t>权利要求</a:t>
            </a:r>
            <a:r>
              <a:rPr lang="en-US" altLang="zh-CN" sz="2000" b="1" dirty="0">
                <a:latin typeface="+mj-ea"/>
                <a:ea typeface="+mj-ea"/>
              </a:rPr>
              <a:t>4</a:t>
            </a:r>
            <a:endParaRPr lang="en-US" altLang="zh-CN" sz="2000" b="1" dirty="0" smtClean="0">
              <a:latin typeface="+mj-ea"/>
              <a:ea typeface="+mj-ea"/>
            </a:endParaRPr>
          </a:p>
        </p:txBody>
      </p:sp>
    </p:spTree>
    <p:extLst>
      <p:ext uri="{BB962C8B-B14F-4D97-AF65-F5344CB8AC3E}">
        <p14:creationId xmlns:p14="http://schemas.microsoft.com/office/powerpoint/2010/main" val="277593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P spid="13" grpId="0"/>
      <p:bldP spid="14" grpId="0"/>
      <p:bldP spid="15" grpId="0" animBg="1"/>
      <p:bldP spid="16" grpId="0"/>
      <p:bldP spid="3" grpId="0"/>
      <p:bldP spid="7" grpId="0"/>
      <p:bldP spid="17" grpId="0" animBg="1"/>
      <p:bldP spid="19" grpId="0" animBg="1"/>
      <p:bldP spid="20" grpId="0"/>
      <p:bldP spid="21"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r>
              <a:rPr lang="zh-CN" altLang="en-US" sz="2800" b="1" dirty="0" smtClean="0">
                <a:latin typeface="+mj-ea"/>
              </a:rPr>
              <a:t>侵犯专利权</a:t>
            </a:r>
            <a:r>
              <a:rPr lang="en-US" altLang="zh-CN" sz="2800" b="1" dirty="0" smtClean="0">
                <a:latin typeface="+mj-ea"/>
              </a:rPr>
              <a:t>—</a:t>
            </a:r>
            <a:r>
              <a:rPr lang="zh-CN" altLang="en-US" sz="2800" b="1" dirty="0" smtClean="0">
                <a:latin typeface="+mj-ea"/>
              </a:rPr>
              <a:t>落入</a:t>
            </a:r>
            <a:r>
              <a:rPr lang="zh-CN" altLang="en-US" sz="2800" b="1" dirty="0">
                <a:latin typeface="+mj-ea"/>
              </a:rPr>
              <a:t>权利要求</a:t>
            </a:r>
            <a:r>
              <a:rPr lang="zh-CN" altLang="en-US" sz="2800" b="1" dirty="0" smtClean="0">
                <a:latin typeface="+mj-ea"/>
              </a:rPr>
              <a:t>保护范围</a:t>
            </a:r>
            <a:endParaRPr lang="en-US" altLang="zh-CN" sz="2800" b="1" dirty="0">
              <a:latin typeface="+mj-ea"/>
            </a:endParaRPr>
          </a:p>
        </p:txBody>
      </p:sp>
      <p:sp>
        <p:nvSpPr>
          <p:cNvPr id="2" name="矩形 1"/>
          <p:cNvSpPr/>
          <p:nvPr/>
        </p:nvSpPr>
        <p:spPr>
          <a:xfrm>
            <a:off x="884237" y="1639887"/>
            <a:ext cx="9372600" cy="1015663"/>
          </a:xfrm>
          <a:prstGeom prst="rect">
            <a:avLst/>
          </a:prstGeom>
        </p:spPr>
        <p:txBody>
          <a:bodyPr wrap="square">
            <a:spAutoFit/>
          </a:bodyPr>
          <a:lstStyle/>
          <a:p>
            <a:pPr>
              <a:lnSpc>
                <a:spcPct val="150000"/>
              </a:lnSpc>
            </a:pPr>
            <a:r>
              <a:rPr lang="zh-CN" altLang="en-US" sz="2000" b="1" dirty="0" smtClean="0">
                <a:latin typeface="+mj-ea"/>
                <a:ea typeface="+mj-ea"/>
              </a:rPr>
              <a:t>权利要求：</a:t>
            </a:r>
            <a:r>
              <a:rPr lang="zh-CN" altLang="en-US" sz="2000" dirty="0" smtClean="0">
                <a:latin typeface="+mj-ea"/>
                <a:ea typeface="+mj-ea"/>
              </a:rPr>
              <a:t>一种杯子，（</a:t>
            </a:r>
            <a:r>
              <a:rPr lang="en-US" altLang="zh-CN" sz="2000" dirty="0" smtClean="0">
                <a:latin typeface="+mj-ea"/>
                <a:ea typeface="+mj-ea"/>
              </a:rPr>
              <a:t>1</a:t>
            </a:r>
            <a:r>
              <a:rPr lang="zh-CN" altLang="en-US" sz="2000" dirty="0" smtClean="0">
                <a:latin typeface="+mj-ea"/>
                <a:ea typeface="+mj-ea"/>
              </a:rPr>
              <a:t>）具有杯子盖，（</a:t>
            </a:r>
            <a:r>
              <a:rPr lang="en-US" altLang="zh-CN" sz="2000" dirty="0" smtClean="0">
                <a:latin typeface="+mj-ea"/>
                <a:ea typeface="+mj-ea"/>
              </a:rPr>
              <a:t>2</a:t>
            </a:r>
            <a:r>
              <a:rPr lang="zh-CN" altLang="en-US" sz="2000" dirty="0" smtClean="0">
                <a:latin typeface="+mj-ea"/>
                <a:ea typeface="+mj-ea"/>
              </a:rPr>
              <a:t>）陶瓷材质</a:t>
            </a:r>
            <a:endParaRPr lang="en-US" altLang="zh-CN" sz="2000" dirty="0" smtClean="0">
              <a:latin typeface="+mj-ea"/>
              <a:ea typeface="+mj-ea"/>
            </a:endParaRPr>
          </a:p>
          <a:p>
            <a:pPr>
              <a:lnSpc>
                <a:spcPct val="150000"/>
              </a:lnSpc>
            </a:pPr>
            <a:r>
              <a:rPr lang="zh-CN" altLang="en-US" sz="2000" b="1" dirty="0">
                <a:latin typeface="+mj-ea"/>
              </a:rPr>
              <a:t>产品：</a:t>
            </a:r>
            <a:r>
              <a:rPr lang="zh-CN" altLang="en-US" sz="2000" dirty="0">
                <a:latin typeface="+mj-ea"/>
              </a:rPr>
              <a:t>杯子，（</a:t>
            </a:r>
            <a:r>
              <a:rPr lang="en-US" altLang="zh-CN" sz="2000" dirty="0">
                <a:latin typeface="+mj-ea"/>
              </a:rPr>
              <a:t>1</a:t>
            </a:r>
            <a:r>
              <a:rPr lang="zh-CN" altLang="en-US" sz="2000" dirty="0">
                <a:latin typeface="+mj-ea"/>
              </a:rPr>
              <a:t>）具有杯子盖，（</a:t>
            </a:r>
            <a:r>
              <a:rPr lang="en-US" altLang="zh-CN" sz="2000" dirty="0">
                <a:latin typeface="+mj-ea"/>
              </a:rPr>
              <a:t>2</a:t>
            </a:r>
            <a:r>
              <a:rPr lang="zh-CN" altLang="en-US" sz="2000" dirty="0" smtClean="0">
                <a:latin typeface="+mj-ea"/>
              </a:rPr>
              <a:t>）具有杯子把手，（</a:t>
            </a:r>
            <a:r>
              <a:rPr lang="en-US" altLang="zh-CN" sz="2000" dirty="0" smtClean="0">
                <a:latin typeface="+mj-ea"/>
              </a:rPr>
              <a:t>3</a:t>
            </a:r>
            <a:r>
              <a:rPr lang="zh-CN" altLang="en-US" sz="2000" dirty="0" smtClean="0">
                <a:latin typeface="+mj-ea"/>
              </a:rPr>
              <a:t>）陶瓷材质</a:t>
            </a:r>
            <a:endParaRPr lang="en-US" altLang="zh-CN" sz="2000" dirty="0">
              <a:latin typeface="+mj-ea"/>
            </a:endParaRPr>
          </a:p>
        </p:txBody>
      </p:sp>
      <p:sp>
        <p:nvSpPr>
          <p:cNvPr id="4" name="椭圆 3"/>
          <p:cNvSpPr/>
          <p:nvPr/>
        </p:nvSpPr>
        <p:spPr>
          <a:xfrm>
            <a:off x="1112837" y="2940049"/>
            <a:ext cx="5486400" cy="3200400"/>
          </a:xfrm>
          <a:prstGeom prst="ellipse">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4686300" y="4092978"/>
            <a:ext cx="1752600" cy="1015663"/>
          </a:xfrm>
          <a:prstGeom prst="rect">
            <a:avLst/>
          </a:prstGeom>
        </p:spPr>
        <p:txBody>
          <a:bodyPr wrap="square">
            <a:spAutoFit/>
          </a:bodyPr>
          <a:lstStyle/>
          <a:p>
            <a:r>
              <a:rPr lang="zh-CN" altLang="en-US" sz="2000" b="1" dirty="0">
                <a:solidFill>
                  <a:srgbClr val="C00000"/>
                </a:solidFill>
                <a:latin typeface="+mj-ea"/>
                <a:ea typeface="+mj-ea"/>
              </a:rPr>
              <a:t>权利</a:t>
            </a:r>
            <a:r>
              <a:rPr lang="zh-CN" altLang="en-US" sz="2000" b="1" dirty="0" smtClean="0">
                <a:solidFill>
                  <a:srgbClr val="C00000"/>
                </a:solidFill>
                <a:latin typeface="+mj-ea"/>
                <a:ea typeface="+mj-ea"/>
              </a:rPr>
              <a:t>要求：</a:t>
            </a:r>
            <a:endParaRPr lang="en-US" altLang="zh-CN" sz="2000" b="1" dirty="0" smtClean="0">
              <a:solidFill>
                <a:srgbClr val="C00000"/>
              </a:solidFill>
              <a:latin typeface="+mj-ea"/>
              <a:ea typeface="+mj-ea"/>
            </a:endParaRPr>
          </a:p>
          <a:p>
            <a:r>
              <a:rPr lang="zh-CN" altLang="en-US" sz="2000" b="1" dirty="0" smtClean="0">
                <a:solidFill>
                  <a:srgbClr val="C00000"/>
                </a:solidFill>
                <a:latin typeface="+mj-ea"/>
                <a:ea typeface="+mj-ea"/>
              </a:rPr>
              <a:t>有盖的杯子，</a:t>
            </a:r>
            <a:endParaRPr lang="en-US" altLang="zh-CN" sz="2000" b="1" dirty="0" smtClean="0">
              <a:solidFill>
                <a:srgbClr val="C00000"/>
              </a:solidFill>
              <a:latin typeface="+mj-ea"/>
              <a:ea typeface="+mj-ea"/>
            </a:endParaRPr>
          </a:p>
          <a:p>
            <a:r>
              <a:rPr lang="zh-CN" altLang="en-US" sz="2000" b="1" dirty="0" smtClean="0">
                <a:solidFill>
                  <a:srgbClr val="C00000"/>
                </a:solidFill>
                <a:latin typeface="+mj-ea"/>
                <a:ea typeface="+mj-ea"/>
              </a:rPr>
              <a:t>陶瓷材质</a:t>
            </a:r>
            <a:endParaRPr lang="en-US" altLang="zh-CN" sz="2000" b="1" dirty="0" smtClean="0">
              <a:latin typeface="+mj-ea"/>
              <a:ea typeface="+mj-ea"/>
            </a:endParaRPr>
          </a:p>
        </p:txBody>
      </p:sp>
      <p:sp>
        <p:nvSpPr>
          <p:cNvPr id="6" name="椭圆 5"/>
          <p:cNvSpPr/>
          <p:nvPr/>
        </p:nvSpPr>
        <p:spPr>
          <a:xfrm>
            <a:off x="1465262" y="3232064"/>
            <a:ext cx="3048000" cy="261636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247900" y="4032416"/>
            <a:ext cx="1981200" cy="1323439"/>
          </a:xfrm>
          <a:prstGeom prst="rect">
            <a:avLst/>
          </a:prstGeom>
        </p:spPr>
        <p:txBody>
          <a:bodyPr wrap="square">
            <a:spAutoFit/>
          </a:bodyPr>
          <a:lstStyle/>
          <a:p>
            <a:r>
              <a:rPr lang="zh-CN" altLang="en-US" sz="2000" b="1" dirty="0" smtClean="0">
                <a:latin typeface="+mj-ea"/>
                <a:ea typeface="+mj-ea"/>
              </a:rPr>
              <a:t>产品：</a:t>
            </a:r>
            <a:endParaRPr lang="en-US" altLang="zh-CN" sz="2000" b="1" dirty="0" smtClean="0">
              <a:latin typeface="+mj-ea"/>
              <a:ea typeface="+mj-ea"/>
            </a:endParaRPr>
          </a:p>
          <a:p>
            <a:r>
              <a:rPr lang="zh-CN" altLang="en-US" sz="2000" b="1" dirty="0" smtClean="0">
                <a:latin typeface="+mj-ea"/>
                <a:ea typeface="+mj-ea"/>
              </a:rPr>
              <a:t>有盖的杯子，</a:t>
            </a:r>
            <a:endParaRPr lang="en-US" altLang="zh-CN" sz="2000" b="1" dirty="0" smtClean="0">
              <a:latin typeface="+mj-ea"/>
              <a:ea typeface="+mj-ea"/>
            </a:endParaRPr>
          </a:p>
          <a:p>
            <a:r>
              <a:rPr lang="zh-CN" altLang="en-US" sz="2000" b="1" dirty="0" smtClean="0">
                <a:latin typeface="+mj-ea"/>
                <a:ea typeface="+mj-ea"/>
              </a:rPr>
              <a:t>具有杯子把手，</a:t>
            </a:r>
            <a:endParaRPr lang="en-US" altLang="zh-CN" sz="2000" b="1" dirty="0" smtClean="0">
              <a:latin typeface="+mj-ea"/>
              <a:ea typeface="+mj-ea"/>
            </a:endParaRPr>
          </a:p>
          <a:p>
            <a:r>
              <a:rPr lang="zh-CN" altLang="en-US" sz="2000" b="1" dirty="0" smtClean="0">
                <a:latin typeface="+mj-ea"/>
                <a:ea typeface="+mj-ea"/>
              </a:rPr>
              <a:t>陶瓷材质</a:t>
            </a:r>
            <a:endParaRPr lang="en-US" altLang="zh-CN" sz="2000" b="1" dirty="0" smtClean="0">
              <a:latin typeface="+mj-ea"/>
              <a:ea typeface="+mj-ea"/>
            </a:endParaRPr>
          </a:p>
        </p:txBody>
      </p:sp>
      <p:sp>
        <p:nvSpPr>
          <p:cNvPr id="8" name="矩形 7"/>
          <p:cNvSpPr/>
          <p:nvPr/>
        </p:nvSpPr>
        <p:spPr>
          <a:xfrm>
            <a:off x="7132637" y="3939089"/>
            <a:ext cx="3689351" cy="1015663"/>
          </a:xfrm>
          <a:prstGeom prst="rect">
            <a:avLst/>
          </a:prstGeom>
        </p:spPr>
        <p:txBody>
          <a:bodyPr wrap="square">
            <a:spAutoFit/>
          </a:bodyPr>
          <a:lstStyle/>
          <a:p>
            <a:r>
              <a:rPr lang="zh-CN" altLang="en-US" sz="2000" b="1" dirty="0" smtClean="0">
                <a:latin typeface="+mj-ea"/>
                <a:ea typeface="+mj-ea"/>
              </a:rPr>
              <a:t>实施了权利要求中的所有特征</a:t>
            </a:r>
            <a:r>
              <a:rPr lang="en-US" altLang="zh-CN" sz="2000" b="1" dirty="0" smtClean="0">
                <a:latin typeface="+mj-ea"/>
                <a:ea typeface="+mj-ea"/>
              </a:rPr>
              <a:t>——</a:t>
            </a:r>
            <a:r>
              <a:rPr lang="zh-CN" altLang="en-US" sz="2000" b="1" dirty="0" smtClean="0">
                <a:latin typeface="+mj-ea"/>
                <a:ea typeface="+mj-ea"/>
              </a:rPr>
              <a:t>落入权利要求保护范围</a:t>
            </a:r>
            <a:endParaRPr lang="en-US" altLang="zh-CN" sz="2000" b="1" dirty="0" smtClean="0">
              <a:latin typeface="+mj-ea"/>
              <a:ea typeface="+mj-ea"/>
            </a:endParaRPr>
          </a:p>
          <a:p>
            <a:r>
              <a:rPr lang="en-US" altLang="zh-CN" sz="2000" b="1" dirty="0" smtClean="0">
                <a:latin typeface="+mj-ea"/>
                <a:ea typeface="+mj-ea"/>
              </a:rPr>
              <a:t>——</a:t>
            </a:r>
            <a:r>
              <a:rPr lang="zh-CN" altLang="en-US" sz="2000" b="1" dirty="0" smtClean="0">
                <a:latin typeface="+mj-ea"/>
                <a:ea typeface="+mj-ea"/>
              </a:rPr>
              <a:t>侵犯专利权</a:t>
            </a:r>
            <a:endParaRPr lang="en-US" altLang="zh-CN" sz="2000" b="1" dirty="0" smtClean="0">
              <a:latin typeface="+mj-ea"/>
              <a:ea typeface="+mj-ea"/>
            </a:endParaRPr>
          </a:p>
        </p:txBody>
      </p:sp>
    </p:spTree>
    <p:extLst>
      <p:ext uri="{BB962C8B-B14F-4D97-AF65-F5344CB8AC3E}">
        <p14:creationId xmlns:p14="http://schemas.microsoft.com/office/powerpoint/2010/main" val="2584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r>
              <a:rPr lang="zh-CN" altLang="en-US" sz="2800" b="1" dirty="0" smtClean="0">
                <a:latin typeface="+mj-ea"/>
              </a:rPr>
              <a:t>不侵犯专利权</a:t>
            </a:r>
            <a:r>
              <a:rPr lang="en-US" altLang="zh-CN" sz="2800" b="1" dirty="0" smtClean="0">
                <a:latin typeface="+mj-ea"/>
              </a:rPr>
              <a:t>—</a:t>
            </a:r>
            <a:r>
              <a:rPr lang="zh-CN" altLang="en-US" sz="2800" b="1" dirty="0" smtClean="0">
                <a:latin typeface="+mj-ea"/>
              </a:rPr>
              <a:t>落在权利</a:t>
            </a:r>
            <a:r>
              <a:rPr lang="zh-CN" altLang="en-US" sz="2800" b="1" dirty="0">
                <a:latin typeface="+mj-ea"/>
              </a:rPr>
              <a:t>要求</a:t>
            </a:r>
            <a:r>
              <a:rPr lang="zh-CN" altLang="en-US" sz="2800" b="1" dirty="0" smtClean="0">
                <a:latin typeface="+mj-ea"/>
              </a:rPr>
              <a:t>保护范围之外</a:t>
            </a:r>
            <a:endParaRPr lang="en-US" altLang="zh-CN" sz="2800" b="1" dirty="0">
              <a:latin typeface="+mj-ea"/>
            </a:endParaRPr>
          </a:p>
        </p:txBody>
      </p:sp>
      <p:sp>
        <p:nvSpPr>
          <p:cNvPr id="2" name="矩形 1"/>
          <p:cNvSpPr/>
          <p:nvPr/>
        </p:nvSpPr>
        <p:spPr>
          <a:xfrm>
            <a:off x="884237" y="1639887"/>
            <a:ext cx="9372600" cy="1015663"/>
          </a:xfrm>
          <a:prstGeom prst="rect">
            <a:avLst/>
          </a:prstGeom>
        </p:spPr>
        <p:txBody>
          <a:bodyPr wrap="square">
            <a:spAutoFit/>
          </a:bodyPr>
          <a:lstStyle/>
          <a:p>
            <a:pPr>
              <a:lnSpc>
                <a:spcPct val="150000"/>
              </a:lnSpc>
            </a:pPr>
            <a:r>
              <a:rPr lang="zh-CN" altLang="en-US" sz="2000" b="1" dirty="0" smtClean="0">
                <a:latin typeface="+mj-ea"/>
                <a:ea typeface="+mj-ea"/>
              </a:rPr>
              <a:t>权利要求：</a:t>
            </a:r>
            <a:r>
              <a:rPr lang="zh-CN" altLang="en-US" sz="2000" dirty="0" smtClean="0">
                <a:latin typeface="+mj-ea"/>
                <a:ea typeface="+mj-ea"/>
              </a:rPr>
              <a:t>一种杯子，（</a:t>
            </a:r>
            <a:r>
              <a:rPr lang="en-US" altLang="zh-CN" sz="2000" dirty="0" smtClean="0">
                <a:latin typeface="+mj-ea"/>
                <a:ea typeface="+mj-ea"/>
              </a:rPr>
              <a:t>1</a:t>
            </a:r>
            <a:r>
              <a:rPr lang="zh-CN" altLang="en-US" sz="2000" dirty="0" smtClean="0">
                <a:latin typeface="+mj-ea"/>
                <a:ea typeface="+mj-ea"/>
              </a:rPr>
              <a:t>）具有杯子盖，（</a:t>
            </a:r>
            <a:r>
              <a:rPr lang="en-US" altLang="zh-CN" sz="2000" dirty="0" smtClean="0">
                <a:latin typeface="+mj-ea"/>
                <a:ea typeface="+mj-ea"/>
              </a:rPr>
              <a:t>2</a:t>
            </a:r>
            <a:r>
              <a:rPr lang="zh-CN" altLang="en-US" sz="2000" dirty="0" smtClean="0">
                <a:latin typeface="+mj-ea"/>
                <a:ea typeface="+mj-ea"/>
              </a:rPr>
              <a:t>）有杯子把手，（</a:t>
            </a:r>
            <a:r>
              <a:rPr lang="en-US" altLang="zh-CN" sz="2000" dirty="0">
                <a:latin typeface="+mj-ea"/>
                <a:ea typeface="+mj-ea"/>
              </a:rPr>
              <a:t>3</a:t>
            </a:r>
            <a:r>
              <a:rPr lang="zh-CN" altLang="en-US" sz="2000" dirty="0" smtClean="0">
                <a:latin typeface="+mj-ea"/>
                <a:ea typeface="+mj-ea"/>
              </a:rPr>
              <a:t>）陶瓷材质</a:t>
            </a:r>
            <a:endParaRPr lang="en-US" altLang="zh-CN" sz="2000" dirty="0" smtClean="0">
              <a:latin typeface="+mj-ea"/>
              <a:ea typeface="+mj-ea"/>
            </a:endParaRPr>
          </a:p>
          <a:p>
            <a:pPr>
              <a:lnSpc>
                <a:spcPct val="150000"/>
              </a:lnSpc>
            </a:pPr>
            <a:r>
              <a:rPr lang="zh-CN" altLang="en-US" sz="2000" b="1" dirty="0">
                <a:latin typeface="+mj-ea"/>
              </a:rPr>
              <a:t>产品：</a:t>
            </a:r>
            <a:r>
              <a:rPr lang="zh-CN" altLang="en-US" sz="2000" dirty="0">
                <a:latin typeface="+mj-ea"/>
              </a:rPr>
              <a:t>杯子，</a:t>
            </a:r>
            <a:r>
              <a:rPr lang="zh-CN" altLang="en-US" sz="2000" b="1" dirty="0">
                <a:solidFill>
                  <a:srgbClr val="C00000"/>
                </a:solidFill>
                <a:latin typeface="+mj-ea"/>
              </a:rPr>
              <a:t>（</a:t>
            </a:r>
            <a:r>
              <a:rPr lang="en-US" altLang="zh-CN" sz="2000" b="1" dirty="0">
                <a:solidFill>
                  <a:srgbClr val="C00000"/>
                </a:solidFill>
                <a:latin typeface="+mj-ea"/>
              </a:rPr>
              <a:t>1</a:t>
            </a:r>
            <a:r>
              <a:rPr lang="zh-CN" altLang="en-US" sz="2000" b="1" dirty="0" smtClean="0">
                <a:solidFill>
                  <a:srgbClr val="C00000"/>
                </a:solidFill>
                <a:latin typeface="+mj-ea"/>
              </a:rPr>
              <a:t>）没有杯子</a:t>
            </a:r>
            <a:r>
              <a:rPr lang="zh-CN" altLang="en-US" sz="2000" b="1" dirty="0">
                <a:solidFill>
                  <a:srgbClr val="C00000"/>
                </a:solidFill>
                <a:latin typeface="+mj-ea"/>
              </a:rPr>
              <a:t>盖，</a:t>
            </a:r>
            <a:r>
              <a:rPr lang="zh-CN" altLang="en-US" sz="2000" dirty="0">
                <a:latin typeface="+mj-ea"/>
              </a:rPr>
              <a:t>（</a:t>
            </a:r>
            <a:r>
              <a:rPr lang="en-US" altLang="zh-CN" sz="2000" dirty="0">
                <a:latin typeface="+mj-ea"/>
              </a:rPr>
              <a:t>2</a:t>
            </a:r>
            <a:r>
              <a:rPr lang="zh-CN" altLang="en-US" sz="2000" dirty="0" smtClean="0">
                <a:latin typeface="+mj-ea"/>
              </a:rPr>
              <a:t>）有杯子把手，（</a:t>
            </a:r>
            <a:r>
              <a:rPr lang="en-US" altLang="zh-CN" sz="2000" dirty="0" smtClean="0">
                <a:latin typeface="+mj-ea"/>
              </a:rPr>
              <a:t>3</a:t>
            </a:r>
            <a:r>
              <a:rPr lang="zh-CN" altLang="en-US" sz="2000" dirty="0" smtClean="0">
                <a:latin typeface="+mj-ea"/>
              </a:rPr>
              <a:t>）陶瓷材质</a:t>
            </a:r>
            <a:endParaRPr lang="en-US" altLang="zh-CN" sz="2000" dirty="0">
              <a:latin typeface="+mj-ea"/>
            </a:endParaRPr>
          </a:p>
        </p:txBody>
      </p:sp>
      <p:sp>
        <p:nvSpPr>
          <p:cNvPr id="4" name="椭圆 3"/>
          <p:cNvSpPr/>
          <p:nvPr/>
        </p:nvSpPr>
        <p:spPr>
          <a:xfrm>
            <a:off x="892174" y="2940049"/>
            <a:ext cx="3573463" cy="3200400"/>
          </a:xfrm>
          <a:prstGeom prst="ellipse">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802605" y="4092978"/>
            <a:ext cx="2129632" cy="1323439"/>
          </a:xfrm>
          <a:prstGeom prst="rect">
            <a:avLst/>
          </a:prstGeom>
        </p:spPr>
        <p:txBody>
          <a:bodyPr wrap="square">
            <a:spAutoFit/>
          </a:bodyPr>
          <a:lstStyle/>
          <a:p>
            <a:r>
              <a:rPr lang="zh-CN" altLang="en-US" sz="2000" b="1" dirty="0">
                <a:solidFill>
                  <a:srgbClr val="C00000"/>
                </a:solidFill>
                <a:latin typeface="+mj-ea"/>
                <a:ea typeface="+mj-ea"/>
              </a:rPr>
              <a:t>权利</a:t>
            </a:r>
            <a:r>
              <a:rPr lang="zh-CN" altLang="en-US" sz="2000" b="1" dirty="0" smtClean="0">
                <a:solidFill>
                  <a:srgbClr val="C00000"/>
                </a:solidFill>
                <a:latin typeface="+mj-ea"/>
                <a:ea typeface="+mj-ea"/>
              </a:rPr>
              <a:t>要求：</a:t>
            </a:r>
            <a:endParaRPr lang="en-US" altLang="zh-CN" sz="2000" b="1" dirty="0" smtClean="0">
              <a:solidFill>
                <a:srgbClr val="C00000"/>
              </a:solidFill>
              <a:latin typeface="+mj-ea"/>
              <a:ea typeface="+mj-ea"/>
            </a:endParaRPr>
          </a:p>
          <a:p>
            <a:r>
              <a:rPr lang="zh-CN" altLang="en-US" sz="2000" b="1" dirty="0" smtClean="0">
                <a:solidFill>
                  <a:srgbClr val="C00000"/>
                </a:solidFill>
                <a:latin typeface="+mj-ea"/>
                <a:ea typeface="+mj-ea"/>
              </a:rPr>
              <a:t>有盖的杯子，</a:t>
            </a:r>
            <a:endParaRPr lang="en-US" altLang="zh-CN" sz="2000" b="1" dirty="0" smtClean="0">
              <a:solidFill>
                <a:srgbClr val="C00000"/>
              </a:solidFill>
              <a:latin typeface="+mj-ea"/>
              <a:ea typeface="+mj-ea"/>
            </a:endParaRPr>
          </a:p>
          <a:p>
            <a:r>
              <a:rPr lang="zh-CN" altLang="en-US" sz="2000" b="1" dirty="0" smtClean="0">
                <a:solidFill>
                  <a:srgbClr val="C00000"/>
                </a:solidFill>
                <a:latin typeface="+mj-ea"/>
                <a:ea typeface="+mj-ea"/>
              </a:rPr>
              <a:t>具有杯子把手，陶瓷材质</a:t>
            </a:r>
            <a:endParaRPr lang="en-US" altLang="zh-CN" sz="2000" b="1" dirty="0" smtClean="0">
              <a:solidFill>
                <a:srgbClr val="C00000"/>
              </a:solidFill>
              <a:latin typeface="+mj-ea"/>
              <a:ea typeface="+mj-ea"/>
            </a:endParaRPr>
          </a:p>
        </p:txBody>
      </p:sp>
      <p:sp>
        <p:nvSpPr>
          <p:cNvPr id="6" name="椭圆 5"/>
          <p:cNvSpPr/>
          <p:nvPr/>
        </p:nvSpPr>
        <p:spPr>
          <a:xfrm>
            <a:off x="4846637" y="3316288"/>
            <a:ext cx="2667000" cy="190499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608637" y="3498328"/>
            <a:ext cx="1981200" cy="1323439"/>
          </a:xfrm>
          <a:prstGeom prst="rect">
            <a:avLst/>
          </a:prstGeom>
        </p:spPr>
        <p:txBody>
          <a:bodyPr wrap="square">
            <a:spAutoFit/>
          </a:bodyPr>
          <a:lstStyle/>
          <a:p>
            <a:r>
              <a:rPr lang="zh-CN" altLang="en-US" sz="2000" b="1" dirty="0" smtClean="0">
                <a:latin typeface="+mj-ea"/>
                <a:ea typeface="+mj-ea"/>
              </a:rPr>
              <a:t>产品：</a:t>
            </a:r>
            <a:endParaRPr lang="en-US" altLang="zh-CN" sz="2000" b="1" dirty="0" smtClean="0">
              <a:latin typeface="+mj-ea"/>
              <a:ea typeface="+mj-ea"/>
            </a:endParaRPr>
          </a:p>
          <a:p>
            <a:r>
              <a:rPr lang="zh-CN" altLang="en-US" sz="2000" b="1" dirty="0">
                <a:latin typeface="+mj-ea"/>
                <a:ea typeface="+mj-ea"/>
              </a:rPr>
              <a:t>没有</a:t>
            </a:r>
            <a:r>
              <a:rPr lang="zh-CN" altLang="en-US" sz="2000" b="1" dirty="0" smtClean="0">
                <a:latin typeface="+mj-ea"/>
                <a:ea typeface="+mj-ea"/>
              </a:rPr>
              <a:t>盖的杯子，</a:t>
            </a:r>
            <a:endParaRPr lang="en-US" altLang="zh-CN" sz="2000" b="1" dirty="0" smtClean="0">
              <a:latin typeface="+mj-ea"/>
              <a:ea typeface="+mj-ea"/>
            </a:endParaRPr>
          </a:p>
          <a:p>
            <a:r>
              <a:rPr lang="zh-CN" altLang="en-US" sz="2000" b="1" dirty="0" smtClean="0">
                <a:latin typeface="+mj-ea"/>
                <a:ea typeface="+mj-ea"/>
              </a:rPr>
              <a:t>具有杯子把手，</a:t>
            </a:r>
            <a:endParaRPr lang="en-US" altLang="zh-CN" sz="2000" b="1" dirty="0" smtClean="0">
              <a:latin typeface="+mj-ea"/>
              <a:ea typeface="+mj-ea"/>
            </a:endParaRPr>
          </a:p>
          <a:p>
            <a:r>
              <a:rPr lang="zh-CN" altLang="en-US" sz="2000" b="1" dirty="0" smtClean="0">
                <a:latin typeface="+mj-ea"/>
                <a:ea typeface="+mj-ea"/>
              </a:rPr>
              <a:t>陶瓷材质</a:t>
            </a:r>
            <a:endParaRPr lang="en-US" altLang="zh-CN" sz="2000" b="1" dirty="0" smtClean="0">
              <a:latin typeface="+mj-ea"/>
              <a:ea typeface="+mj-ea"/>
            </a:endParaRPr>
          </a:p>
        </p:txBody>
      </p:sp>
      <p:sp>
        <p:nvSpPr>
          <p:cNvPr id="10" name="矩形 9"/>
          <p:cNvSpPr/>
          <p:nvPr/>
        </p:nvSpPr>
        <p:spPr>
          <a:xfrm>
            <a:off x="7818437" y="3485627"/>
            <a:ext cx="3689351" cy="1015663"/>
          </a:xfrm>
          <a:prstGeom prst="rect">
            <a:avLst/>
          </a:prstGeom>
        </p:spPr>
        <p:txBody>
          <a:bodyPr wrap="square">
            <a:spAutoFit/>
          </a:bodyPr>
          <a:lstStyle/>
          <a:p>
            <a:r>
              <a:rPr lang="zh-CN" altLang="en-US" sz="2000" b="1" dirty="0" smtClean="0">
                <a:latin typeface="+mj-ea"/>
                <a:ea typeface="+mj-ea"/>
              </a:rPr>
              <a:t>权利要求中有特征未被实施</a:t>
            </a:r>
            <a:endParaRPr lang="en-US" altLang="zh-CN" sz="2000" b="1" dirty="0" smtClean="0">
              <a:latin typeface="+mj-ea"/>
              <a:ea typeface="+mj-ea"/>
            </a:endParaRPr>
          </a:p>
          <a:p>
            <a:r>
              <a:rPr lang="en-US" altLang="zh-CN" sz="2000" b="1" dirty="0" smtClean="0">
                <a:latin typeface="+mj-ea"/>
                <a:ea typeface="+mj-ea"/>
              </a:rPr>
              <a:t>——</a:t>
            </a:r>
            <a:r>
              <a:rPr lang="zh-CN" altLang="en-US" sz="2000" b="1" dirty="0">
                <a:latin typeface="+mj-ea"/>
                <a:ea typeface="+mj-ea"/>
              </a:rPr>
              <a:t>不</a:t>
            </a:r>
            <a:r>
              <a:rPr lang="zh-CN" altLang="en-US" sz="2000" b="1" dirty="0" smtClean="0">
                <a:latin typeface="+mj-ea"/>
                <a:ea typeface="+mj-ea"/>
              </a:rPr>
              <a:t>落入权利要求保护范围</a:t>
            </a:r>
            <a:endParaRPr lang="en-US" altLang="zh-CN" sz="2000" b="1" dirty="0" smtClean="0">
              <a:latin typeface="+mj-ea"/>
              <a:ea typeface="+mj-ea"/>
            </a:endParaRPr>
          </a:p>
          <a:p>
            <a:r>
              <a:rPr lang="en-US" altLang="zh-CN" sz="2000" b="1" dirty="0" smtClean="0">
                <a:latin typeface="+mj-ea"/>
                <a:ea typeface="+mj-ea"/>
              </a:rPr>
              <a:t>——</a:t>
            </a:r>
            <a:r>
              <a:rPr lang="zh-CN" altLang="en-US" sz="2000" b="1" dirty="0" smtClean="0">
                <a:latin typeface="+mj-ea"/>
                <a:ea typeface="+mj-ea"/>
              </a:rPr>
              <a:t>不侵犯专利权</a:t>
            </a:r>
            <a:endParaRPr lang="en-US" altLang="zh-CN" sz="2000" b="1" dirty="0" smtClean="0">
              <a:latin typeface="+mj-ea"/>
              <a:ea typeface="+mj-ea"/>
            </a:endParaRPr>
          </a:p>
        </p:txBody>
      </p:sp>
    </p:spTree>
    <p:extLst>
      <p:ext uri="{BB962C8B-B14F-4D97-AF65-F5344CB8AC3E}">
        <p14:creationId xmlns:p14="http://schemas.microsoft.com/office/powerpoint/2010/main" val="15086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dirty="0" smtClean="0"/>
              <a:t>目录</a:t>
            </a:r>
            <a:endParaRPr lang="zh-CN" altLang="zh-CN" dirty="0" smtClean="0"/>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rPr>
              <a:t>专利和专利文件</a:t>
            </a:r>
            <a:endParaRPr lang="en-US" altLang="zh-CN" sz="2400" dirty="0">
              <a:solidFill>
                <a:schemeClr val="accent2">
                  <a:lumMod val="20000"/>
                  <a:lumOff val="8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u"/>
            </a:pPr>
            <a:r>
              <a:rPr lang="zh-CN" altLang="en-US" sz="2400" dirty="0">
                <a:sym typeface="Arial" charset="0"/>
              </a:rPr>
              <a:t>授予</a:t>
            </a:r>
            <a:r>
              <a:rPr lang="zh-CN" altLang="en-US" sz="2400" dirty="0" smtClean="0">
                <a:sym typeface="Arial" charset="0"/>
              </a:rPr>
              <a:t>专利权的条件</a:t>
            </a:r>
            <a:endParaRPr lang="en-US" altLang="zh-CN" sz="2400" dirty="0">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专利申请流程</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简介</a:t>
            </a:r>
            <a:endParaRPr lang="en-US" altLang="zh-CN" sz="2400" dirty="0" smtClean="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初创</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企业的专利策略</a:t>
            </a:r>
            <a:endParaRPr lang="en-US" altLang="zh-CN" sz="2400" dirty="0" smtClean="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1594528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a:t>
            </a:r>
            <a:r>
              <a:rPr lang="en-US" altLang="zh-CN" sz="2800" dirty="0" smtClean="0"/>
              <a:t>—</a:t>
            </a:r>
            <a:r>
              <a:rPr lang="zh-CN" altLang="en-US" sz="2800" dirty="0" smtClean="0"/>
              <a:t>新颖性、创造性和实用性</a:t>
            </a:r>
            <a:endParaRPr lang="en-US" altLang="zh-CN" sz="2800" dirty="0"/>
          </a:p>
        </p:txBody>
      </p:sp>
      <p:sp>
        <p:nvSpPr>
          <p:cNvPr id="2" name="矩形 1"/>
          <p:cNvSpPr/>
          <p:nvPr/>
        </p:nvSpPr>
        <p:spPr>
          <a:xfrm>
            <a:off x="808037" y="1603446"/>
            <a:ext cx="9982200" cy="4608441"/>
          </a:xfrm>
          <a:prstGeom prst="rect">
            <a:avLst/>
          </a:prstGeom>
        </p:spPr>
        <p:txBody>
          <a:bodyPr wrap="square">
            <a:spAutoFit/>
          </a:bodyPr>
          <a:lstStyle/>
          <a:p>
            <a:r>
              <a:rPr lang="en-US" altLang="zh-CN" sz="2500" b="1" dirty="0">
                <a:latin typeface="+mj-ea"/>
                <a:ea typeface="+mj-ea"/>
              </a:rPr>
              <a:t>《</a:t>
            </a:r>
            <a:r>
              <a:rPr lang="zh-CN" altLang="en-US" sz="2500" b="1" dirty="0">
                <a:latin typeface="+mj-ea"/>
                <a:ea typeface="+mj-ea"/>
              </a:rPr>
              <a:t>中华人民共和国专利法</a:t>
            </a:r>
            <a:r>
              <a:rPr lang="en-US" altLang="zh-CN" sz="2500" b="1" dirty="0">
                <a:latin typeface="+mj-ea"/>
                <a:ea typeface="+mj-ea"/>
              </a:rPr>
              <a:t>》</a:t>
            </a:r>
          </a:p>
          <a:p>
            <a:pPr>
              <a:lnSpc>
                <a:spcPct val="140000"/>
              </a:lnSpc>
              <a:spcBef>
                <a:spcPts val="1000"/>
              </a:spcBef>
            </a:pPr>
            <a:r>
              <a:rPr lang="zh-CN" altLang="en-US" sz="2200" dirty="0" smtClean="0"/>
              <a:t>      </a:t>
            </a:r>
            <a:r>
              <a:rPr lang="zh-CN" altLang="en-US" sz="2000" b="1" dirty="0" smtClean="0"/>
              <a:t>第二十二</a:t>
            </a:r>
            <a:r>
              <a:rPr lang="zh-CN" altLang="en-US" sz="2000" b="1" dirty="0"/>
              <a:t>条</a:t>
            </a:r>
            <a:r>
              <a:rPr lang="zh-CN" altLang="en-US" sz="2000" dirty="0"/>
              <a:t> </a:t>
            </a:r>
            <a:r>
              <a:rPr lang="zh-CN" altLang="en-US" sz="2000" dirty="0" smtClean="0"/>
              <a:t>   授予</a:t>
            </a:r>
            <a:r>
              <a:rPr lang="zh-CN" altLang="en-US" sz="2000" dirty="0"/>
              <a:t>专利权的发明和实用新型，应当具备新颖性、创造性和实用性</a:t>
            </a:r>
            <a:r>
              <a:rPr lang="zh-CN" altLang="en-US" sz="2000" dirty="0" smtClean="0"/>
              <a:t>。</a:t>
            </a:r>
            <a:endParaRPr lang="en-US" altLang="zh-CN" sz="2000" dirty="0" smtClean="0"/>
          </a:p>
          <a:p>
            <a:pPr>
              <a:lnSpc>
                <a:spcPct val="140000"/>
              </a:lnSpc>
              <a:spcBef>
                <a:spcPts val="1000"/>
              </a:spcBef>
            </a:pPr>
            <a:r>
              <a:rPr lang="zh-CN" altLang="en-US" sz="2000" dirty="0" smtClean="0"/>
              <a:t>      </a:t>
            </a:r>
            <a:r>
              <a:rPr lang="zh-CN" altLang="en-US" sz="2000" b="1" dirty="0" smtClean="0">
                <a:solidFill>
                  <a:srgbClr val="C00000"/>
                </a:solidFill>
              </a:rPr>
              <a:t>新颖</a:t>
            </a:r>
            <a:r>
              <a:rPr lang="zh-CN" altLang="en-US" sz="2000" b="1" dirty="0">
                <a:solidFill>
                  <a:srgbClr val="C00000"/>
                </a:solidFill>
              </a:rPr>
              <a:t>性</a:t>
            </a:r>
            <a:r>
              <a:rPr lang="zh-CN" altLang="en-US" sz="2000" dirty="0"/>
              <a:t>，是指该发明或者实用新型不属于现有技术；也没有任何单位或者个人就同样的发明或者实用新型在申请日以前向国务院专利行政部门提出过申请，并记载在申请日以后公布的专利申请文件或者公告的专利文件中</a:t>
            </a:r>
            <a:r>
              <a:rPr lang="zh-CN" altLang="en-US" sz="2000" dirty="0" smtClean="0"/>
              <a:t>。</a:t>
            </a:r>
            <a:endParaRPr lang="en-US" altLang="zh-CN" sz="2000" dirty="0" smtClean="0"/>
          </a:p>
          <a:p>
            <a:pPr>
              <a:lnSpc>
                <a:spcPct val="140000"/>
              </a:lnSpc>
              <a:spcBef>
                <a:spcPts val="1000"/>
              </a:spcBef>
            </a:pPr>
            <a:r>
              <a:rPr lang="en-US" altLang="zh-CN" sz="2000" dirty="0"/>
              <a:t> </a:t>
            </a:r>
            <a:r>
              <a:rPr lang="en-US" altLang="zh-CN" sz="2000" dirty="0" smtClean="0"/>
              <a:t>     </a:t>
            </a:r>
            <a:r>
              <a:rPr lang="zh-CN" altLang="en-US" sz="2000" b="1" dirty="0" smtClean="0">
                <a:solidFill>
                  <a:srgbClr val="C00000"/>
                </a:solidFill>
              </a:rPr>
              <a:t>创造性</a:t>
            </a:r>
            <a:r>
              <a:rPr lang="zh-CN" altLang="en-US" sz="2000" dirty="0"/>
              <a:t>，是指与现有技术相比，该发明具有突出的实质性特点和显著的进步，该实用新型具有实质性特点和进步</a:t>
            </a:r>
            <a:r>
              <a:rPr lang="zh-CN" altLang="en-US" sz="2000" dirty="0" smtClean="0"/>
              <a:t>。</a:t>
            </a:r>
            <a:endParaRPr lang="en-US" altLang="zh-CN" sz="2000" dirty="0" smtClean="0"/>
          </a:p>
          <a:p>
            <a:pPr>
              <a:lnSpc>
                <a:spcPct val="140000"/>
              </a:lnSpc>
              <a:spcBef>
                <a:spcPts val="1000"/>
              </a:spcBef>
            </a:pPr>
            <a:r>
              <a:rPr lang="en-US" altLang="zh-CN" sz="2000" dirty="0"/>
              <a:t> </a:t>
            </a:r>
            <a:r>
              <a:rPr lang="en-US" altLang="zh-CN" sz="2000" dirty="0" smtClean="0"/>
              <a:t>     </a:t>
            </a:r>
            <a:r>
              <a:rPr lang="zh-CN" altLang="en-US" sz="2000" b="1" dirty="0" smtClean="0">
                <a:solidFill>
                  <a:srgbClr val="C00000"/>
                </a:solidFill>
              </a:rPr>
              <a:t>实用性</a:t>
            </a:r>
            <a:r>
              <a:rPr lang="zh-CN" altLang="en-US" sz="2000" dirty="0"/>
              <a:t>，是指该发明或者实用新型能够制造或者使用，并且能够产生积极效果</a:t>
            </a:r>
            <a:r>
              <a:rPr lang="zh-CN" altLang="en-US" sz="2000" dirty="0" smtClean="0"/>
              <a:t>。</a:t>
            </a:r>
            <a:endParaRPr lang="en-US" altLang="zh-CN" sz="2000" dirty="0" smtClean="0"/>
          </a:p>
          <a:p>
            <a:pPr>
              <a:lnSpc>
                <a:spcPct val="140000"/>
              </a:lnSpc>
              <a:spcBef>
                <a:spcPts val="1000"/>
              </a:spcBef>
            </a:pPr>
            <a:r>
              <a:rPr lang="en-US" altLang="zh-CN" sz="2000" dirty="0"/>
              <a:t> </a:t>
            </a:r>
            <a:r>
              <a:rPr lang="en-US" altLang="zh-CN" sz="2000" dirty="0" smtClean="0"/>
              <a:t>     </a:t>
            </a:r>
            <a:r>
              <a:rPr lang="zh-CN" altLang="en-US" sz="2000" dirty="0" smtClean="0"/>
              <a:t>本</a:t>
            </a:r>
            <a:r>
              <a:rPr lang="zh-CN" altLang="en-US" sz="2000" dirty="0"/>
              <a:t>法所称</a:t>
            </a:r>
            <a:r>
              <a:rPr lang="zh-CN" altLang="en-US" sz="2000" b="1" u="sng" dirty="0">
                <a:solidFill>
                  <a:srgbClr val="0070C0"/>
                </a:solidFill>
              </a:rPr>
              <a:t>现有技术</a:t>
            </a:r>
            <a:r>
              <a:rPr lang="zh-CN" altLang="en-US" sz="2000" dirty="0"/>
              <a:t>，是指</a:t>
            </a:r>
            <a:r>
              <a:rPr lang="zh-CN" altLang="en-US" sz="2000" b="1" u="sng" dirty="0">
                <a:solidFill>
                  <a:srgbClr val="0070C0"/>
                </a:solidFill>
              </a:rPr>
              <a:t>申请日以前</a:t>
            </a:r>
            <a:r>
              <a:rPr lang="zh-CN" altLang="en-US" sz="2000" dirty="0"/>
              <a:t>在国内外</a:t>
            </a:r>
            <a:r>
              <a:rPr lang="zh-CN" altLang="en-US" sz="2000" b="1" u="sng" dirty="0">
                <a:solidFill>
                  <a:srgbClr val="0070C0"/>
                </a:solidFill>
              </a:rPr>
              <a:t>为公众所知</a:t>
            </a:r>
            <a:r>
              <a:rPr lang="zh-CN" altLang="en-US" sz="2000" dirty="0"/>
              <a:t>的技术。</a:t>
            </a:r>
            <a:endParaRPr lang="en-US" altLang="zh-CN" sz="2000" dirty="0" smtClean="0">
              <a:latin typeface="+mj-ea"/>
              <a:ea typeface="+mj-ea"/>
            </a:endParaRPr>
          </a:p>
        </p:txBody>
      </p:sp>
    </p:spTree>
    <p:extLst>
      <p:ext uri="{BB962C8B-B14F-4D97-AF65-F5344CB8AC3E}">
        <p14:creationId xmlns:p14="http://schemas.microsoft.com/office/powerpoint/2010/main" val="3383385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a:t>
            </a:r>
            <a:r>
              <a:rPr lang="en-US" altLang="zh-CN" sz="2800" dirty="0" smtClean="0"/>
              <a:t>—</a:t>
            </a:r>
            <a:r>
              <a:rPr lang="zh-CN" altLang="en-US" sz="2800" dirty="0" smtClean="0"/>
              <a:t>新颖性、创造性</a:t>
            </a:r>
            <a:endParaRPr lang="en-US" altLang="zh-CN" sz="2800" dirty="0"/>
          </a:p>
        </p:txBody>
      </p:sp>
      <p:cxnSp>
        <p:nvCxnSpPr>
          <p:cNvPr id="5" name="直接箭头连接符 4"/>
          <p:cNvCxnSpPr/>
          <p:nvPr/>
        </p:nvCxnSpPr>
        <p:spPr>
          <a:xfrm>
            <a:off x="884237" y="3697287"/>
            <a:ext cx="9525000" cy="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32437" y="3468687"/>
            <a:ext cx="0" cy="2286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99037" y="2970089"/>
            <a:ext cx="1333500" cy="498598"/>
          </a:xfrm>
          <a:prstGeom prst="rect">
            <a:avLst/>
          </a:prstGeom>
        </p:spPr>
        <p:txBody>
          <a:bodyPr wrap="square">
            <a:spAutoFit/>
          </a:bodyPr>
          <a:lstStyle/>
          <a:p>
            <a:pPr>
              <a:lnSpc>
                <a:spcPct val="120000"/>
              </a:lnSpc>
              <a:spcBef>
                <a:spcPts val="1000"/>
              </a:spcBef>
            </a:pPr>
            <a:r>
              <a:rPr lang="zh-CN" altLang="en-US" sz="2200" b="1" dirty="0" smtClean="0">
                <a:latin typeface="+mj-ea"/>
                <a:ea typeface="+mj-ea"/>
              </a:rPr>
              <a:t>申请日      </a:t>
            </a:r>
            <a:endParaRPr lang="en-US" altLang="zh-CN" sz="2200" b="1" dirty="0" smtClean="0">
              <a:latin typeface="+mj-ea"/>
              <a:ea typeface="+mj-ea"/>
            </a:endParaRPr>
          </a:p>
        </p:txBody>
      </p:sp>
      <p:sp>
        <p:nvSpPr>
          <p:cNvPr id="13" name="左箭头 12"/>
          <p:cNvSpPr/>
          <p:nvPr/>
        </p:nvSpPr>
        <p:spPr>
          <a:xfrm>
            <a:off x="884237" y="3699840"/>
            <a:ext cx="4572000" cy="1521447"/>
          </a:xfrm>
          <a:prstGeom prst="leftArrow">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chemeClr val="tx1"/>
                </a:solidFill>
              </a:rPr>
              <a:t>现有技术</a:t>
            </a:r>
            <a:endParaRPr lang="en-US" altLang="zh-CN" sz="2200" b="1" dirty="0" smtClean="0">
              <a:solidFill>
                <a:schemeClr val="tx1"/>
              </a:solidFill>
            </a:endParaRPr>
          </a:p>
          <a:p>
            <a:pPr algn="ctr"/>
            <a:r>
              <a:rPr lang="zh-CN" altLang="en-US" sz="2200" b="1" dirty="0" smtClean="0">
                <a:solidFill>
                  <a:schemeClr val="tx1"/>
                </a:solidFill>
              </a:rPr>
              <a:t>（申请日之前公开的技术）</a:t>
            </a:r>
            <a:endParaRPr lang="zh-CN" altLang="en-US" sz="2200" b="1" dirty="0">
              <a:solidFill>
                <a:schemeClr val="tx1"/>
              </a:solidFill>
            </a:endParaRPr>
          </a:p>
        </p:txBody>
      </p:sp>
      <p:cxnSp>
        <p:nvCxnSpPr>
          <p:cNvPr id="17" name="直接连接符 16"/>
          <p:cNvCxnSpPr/>
          <p:nvPr/>
        </p:nvCxnSpPr>
        <p:spPr>
          <a:xfrm>
            <a:off x="5522912" y="3679824"/>
            <a:ext cx="0" cy="234830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 name="泪滴形 18"/>
          <p:cNvSpPr/>
          <p:nvPr/>
        </p:nvSpPr>
        <p:spPr>
          <a:xfrm>
            <a:off x="4465637" y="1792287"/>
            <a:ext cx="2057400" cy="1219200"/>
          </a:xfrm>
          <a:prstGeom prst="teardrop">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chemeClr val="tx1"/>
                </a:solidFill>
              </a:rPr>
              <a:t>专利</a:t>
            </a:r>
            <a:endParaRPr lang="en-US" altLang="zh-CN" sz="2200" b="1" dirty="0" smtClean="0">
              <a:solidFill>
                <a:schemeClr val="tx1"/>
              </a:solidFill>
            </a:endParaRPr>
          </a:p>
          <a:p>
            <a:pPr algn="ctr"/>
            <a:r>
              <a:rPr lang="zh-CN" altLang="en-US" sz="2200" b="1" dirty="0" smtClean="0">
                <a:solidFill>
                  <a:schemeClr val="tx1"/>
                </a:solidFill>
              </a:rPr>
              <a:t>技术方案</a:t>
            </a:r>
            <a:endParaRPr lang="zh-CN" altLang="en-US" sz="2200" b="1" dirty="0">
              <a:solidFill>
                <a:schemeClr val="tx1"/>
              </a:solidFill>
            </a:endParaRPr>
          </a:p>
        </p:txBody>
      </p:sp>
      <p:sp>
        <p:nvSpPr>
          <p:cNvPr id="24" name="矩形 23"/>
          <p:cNvSpPr/>
          <p:nvPr/>
        </p:nvSpPr>
        <p:spPr>
          <a:xfrm>
            <a:off x="731837" y="5293022"/>
            <a:ext cx="4724400" cy="395045"/>
          </a:xfrm>
          <a:prstGeom prst="rect">
            <a:avLst/>
          </a:prstGeom>
        </p:spPr>
        <p:txBody>
          <a:bodyPr wrap="square">
            <a:spAutoFit/>
          </a:bodyPr>
          <a:lstStyle/>
          <a:p>
            <a:pPr marL="342900" indent="-342900">
              <a:lnSpc>
                <a:spcPct val="120000"/>
              </a:lnSpc>
              <a:spcBef>
                <a:spcPts val="1000"/>
              </a:spcBef>
              <a:buFont typeface="Wingdings" panose="05000000000000000000" pitchFamily="2" charset="2"/>
              <a:buChar char="u"/>
            </a:pPr>
            <a:r>
              <a:rPr lang="zh-CN" altLang="en-US" b="1" dirty="0" smtClean="0">
                <a:latin typeface="+mj-ea"/>
                <a:ea typeface="+mj-ea"/>
              </a:rPr>
              <a:t>可以用来评价专利的新颖性和创造性</a:t>
            </a:r>
            <a:endParaRPr lang="en-US" altLang="zh-CN" b="1" dirty="0" smtClean="0">
              <a:latin typeface="+mj-ea"/>
              <a:ea typeface="+mj-ea"/>
            </a:endParaRPr>
          </a:p>
        </p:txBody>
      </p:sp>
      <p:sp>
        <p:nvSpPr>
          <p:cNvPr id="26" name="矩形 25"/>
          <p:cNvSpPr/>
          <p:nvPr/>
        </p:nvSpPr>
        <p:spPr>
          <a:xfrm>
            <a:off x="5532437" y="5147161"/>
            <a:ext cx="5943600" cy="774571"/>
          </a:xfrm>
          <a:prstGeom prst="rect">
            <a:avLst/>
          </a:prstGeom>
        </p:spPr>
        <p:txBody>
          <a:bodyPr wrap="square">
            <a:spAutoFit/>
          </a:bodyPr>
          <a:lstStyle/>
          <a:p>
            <a:pPr marL="342900" indent="-342900">
              <a:spcBef>
                <a:spcPts val="1000"/>
              </a:spcBef>
              <a:buFont typeface="Wingdings" panose="05000000000000000000" pitchFamily="2" charset="2"/>
              <a:buChar char="u"/>
            </a:pPr>
            <a:r>
              <a:rPr lang="zh-CN" altLang="en-US" b="1" dirty="0" smtClean="0">
                <a:latin typeface="+mj-ea"/>
              </a:rPr>
              <a:t>除抵触申请以外，不能</a:t>
            </a:r>
            <a:r>
              <a:rPr lang="zh-CN" altLang="en-US" b="1" dirty="0">
                <a:latin typeface="+mj-ea"/>
              </a:rPr>
              <a:t>用来评价专利</a:t>
            </a:r>
            <a:r>
              <a:rPr lang="zh-CN" altLang="en-US" b="1" dirty="0" smtClean="0">
                <a:latin typeface="+mj-ea"/>
              </a:rPr>
              <a:t>的</a:t>
            </a:r>
            <a:r>
              <a:rPr lang="zh-CN" altLang="en-US" b="1" dirty="0">
                <a:latin typeface="+mj-ea"/>
              </a:rPr>
              <a:t>新颖</a:t>
            </a:r>
            <a:r>
              <a:rPr lang="zh-CN" altLang="en-US" b="1" dirty="0" smtClean="0">
                <a:latin typeface="+mj-ea"/>
              </a:rPr>
              <a:t>性</a:t>
            </a:r>
            <a:endParaRPr lang="en-US" altLang="zh-CN" b="1" dirty="0">
              <a:latin typeface="+mj-ea"/>
            </a:endParaRPr>
          </a:p>
          <a:p>
            <a:pPr marL="342900" indent="-342900">
              <a:spcBef>
                <a:spcPts val="1000"/>
              </a:spcBef>
              <a:buFont typeface="Wingdings" panose="05000000000000000000" pitchFamily="2" charset="2"/>
              <a:buChar char="u"/>
            </a:pPr>
            <a:r>
              <a:rPr lang="zh-CN" altLang="en-US" b="1" dirty="0" smtClean="0">
                <a:latin typeface="+mj-ea"/>
                <a:ea typeface="+mj-ea"/>
              </a:rPr>
              <a:t>不能用来评价专利的创造性</a:t>
            </a:r>
            <a:endParaRPr lang="en-US" altLang="zh-CN" b="1" dirty="0" smtClean="0">
              <a:latin typeface="+mj-ea"/>
              <a:ea typeface="+mj-ea"/>
            </a:endParaRPr>
          </a:p>
        </p:txBody>
      </p:sp>
      <p:sp>
        <p:nvSpPr>
          <p:cNvPr id="28" name="右箭头 27"/>
          <p:cNvSpPr/>
          <p:nvPr/>
        </p:nvSpPr>
        <p:spPr>
          <a:xfrm>
            <a:off x="5540374" y="3697287"/>
            <a:ext cx="4686300" cy="1445247"/>
          </a:xfrm>
          <a:prstGeom prst="rightArrow">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1000"/>
              </a:spcBef>
            </a:pPr>
            <a:r>
              <a:rPr lang="zh-CN" altLang="en-US" sz="2200" b="1" dirty="0">
                <a:solidFill>
                  <a:schemeClr val="tx1"/>
                </a:solidFill>
              </a:rPr>
              <a:t>申请日以及之后公开的技术</a:t>
            </a:r>
            <a:endParaRPr lang="en-US" altLang="zh-CN" sz="2200" b="1" dirty="0">
              <a:solidFill>
                <a:schemeClr val="tx1"/>
              </a:solidFill>
            </a:endParaRPr>
          </a:p>
        </p:txBody>
      </p:sp>
      <p:sp>
        <p:nvSpPr>
          <p:cNvPr id="30" name="圆角矩形 29"/>
          <p:cNvSpPr/>
          <p:nvPr/>
        </p:nvSpPr>
        <p:spPr>
          <a:xfrm>
            <a:off x="7208837" y="1639887"/>
            <a:ext cx="3200400" cy="1143000"/>
          </a:xfrm>
          <a:prstGeom prst="round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solidFill>
                  <a:schemeClr val="tx1"/>
                </a:solidFill>
              </a:rPr>
              <a:t>抵触申请：申请日之前申请</a:t>
            </a:r>
            <a:r>
              <a:rPr lang="zh-CN" altLang="en-US" sz="2200" b="1" dirty="0">
                <a:solidFill>
                  <a:schemeClr val="tx1"/>
                </a:solidFill>
              </a:rPr>
              <a:t>，</a:t>
            </a:r>
            <a:r>
              <a:rPr lang="zh-CN" altLang="en-US" sz="2200" b="1" dirty="0" smtClean="0">
                <a:solidFill>
                  <a:schemeClr val="tx1"/>
                </a:solidFill>
              </a:rPr>
              <a:t>申请日之后公开的专利申请</a:t>
            </a:r>
            <a:endParaRPr lang="zh-CN" altLang="en-US" sz="2200" b="1" dirty="0">
              <a:solidFill>
                <a:schemeClr val="tx1"/>
              </a:solidFill>
            </a:endParaRPr>
          </a:p>
        </p:txBody>
      </p:sp>
      <p:sp>
        <p:nvSpPr>
          <p:cNvPr id="31" name="矩形 30"/>
          <p:cNvSpPr/>
          <p:nvPr/>
        </p:nvSpPr>
        <p:spPr>
          <a:xfrm>
            <a:off x="7088187" y="2822356"/>
            <a:ext cx="5759450" cy="646331"/>
          </a:xfrm>
          <a:prstGeom prst="rect">
            <a:avLst/>
          </a:prstGeom>
        </p:spPr>
        <p:txBody>
          <a:bodyPr>
            <a:spAutoFit/>
          </a:bodyPr>
          <a:lstStyle/>
          <a:p>
            <a:pPr marL="285750" indent="-285750">
              <a:buFont typeface="Wingdings" panose="05000000000000000000" pitchFamily="2" charset="2"/>
              <a:buChar char="u"/>
            </a:pPr>
            <a:r>
              <a:rPr lang="zh-CN" altLang="en-US" b="1" dirty="0"/>
              <a:t>只能用于评价专利的新颖</a:t>
            </a:r>
            <a:r>
              <a:rPr lang="zh-CN" altLang="en-US" b="1" dirty="0" smtClean="0"/>
              <a:t>性</a:t>
            </a:r>
            <a:endParaRPr lang="en-US" altLang="zh-CN" b="1" dirty="0" smtClean="0"/>
          </a:p>
          <a:p>
            <a:pPr marL="285750" indent="-285750">
              <a:buFont typeface="Wingdings" panose="05000000000000000000" pitchFamily="2" charset="2"/>
              <a:buChar char="u"/>
            </a:pPr>
            <a:r>
              <a:rPr lang="zh-CN" altLang="en-US" b="1" dirty="0" smtClean="0"/>
              <a:t>而</a:t>
            </a:r>
            <a:r>
              <a:rPr lang="zh-CN" altLang="en-US" b="1" dirty="0"/>
              <a:t>不能用于评价专利的创造性</a:t>
            </a:r>
          </a:p>
        </p:txBody>
      </p:sp>
      <p:cxnSp>
        <p:nvCxnSpPr>
          <p:cNvPr id="34" name="直接连接符 33"/>
          <p:cNvCxnSpPr/>
          <p:nvPr/>
        </p:nvCxnSpPr>
        <p:spPr>
          <a:xfrm flipV="1">
            <a:off x="6332537" y="2478087"/>
            <a:ext cx="876300" cy="160020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54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a:t>
            </a:r>
            <a:r>
              <a:rPr lang="en-US" altLang="zh-CN" sz="2800" dirty="0" smtClean="0"/>
              <a:t>—</a:t>
            </a:r>
            <a:r>
              <a:rPr lang="zh-CN" altLang="en-US" sz="2800" dirty="0" smtClean="0"/>
              <a:t>新颖性、创造性</a:t>
            </a:r>
            <a:endParaRPr lang="en-US" altLang="zh-CN" sz="2800" dirty="0"/>
          </a:p>
        </p:txBody>
      </p:sp>
      <p:sp>
        <p:nvSpPr>
          <p:cNvPr id="15" name="矩形 14"/>
          <p:cNvSpPr/>
          <p:nvPr/>
        </p:nvSpPr>
        <p:spPr>
          <a:xfrm>
            <a:off x="808037" y="1716087"/>
            <a:ext cx="9982200" cy="1015663"/>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000" b="1" dirty="0" smtClean="0">
                <a:latin typeface="+mj-ea"/>
                <a:ea typeface="+mj-ea"/>
              </a:rPr>
              <a:t>下位（具体）概念破坏上位（概括）概念的新颖性</a:t>
            </a:r>
            <a:endParaRPr lang="en-US" altLang="zh-CN" sz="2000" b="1" dirty="0" smtClean="0">
              <a:latin typeface="+mj-ea"/>
              <a:ea typeface="+mj-ea"/>
            </a:endParaRPr>
          </a:p>
          <a:p>
            <a:pPr marL="342900" indent="-342900">
              <a:lnSpc>
                <a:spcPct val="150000"/>
              </a:lnSpc>
              <a:buFont typeface="Wingdings" panose="05000000000000000000" pitchFamily="2" charset="2"/>
              <a:buChar char="u"/>
            </a:pPr>
            <a:r>
              <a:rPr lang="zh-CN" altLang="en-US" sz="2000" b="1" dirty="0" smtClean="0">
                <a:latin typeface="+mj-ea"/>
                <a:ea typeface="+mj-ea"/>
              </a:rPr>
              <a:t>上位概念不破坏下位概念的新颖性</a:t>
            </a:r>
            <a:endParaRPr lang="en-US" altLang="zh-CN" sz="2000" b="1" dirty="0" smtClean="0">
              <a:latin typeface="+mj-ea"/>
              <a:ea typeface="+mj-ea"/>
            </a:endParaRPr>
          </a:p>
        </p:txBody>
      </p:sp>
      <p:graphicFrame>
        <p:nvGraphicFramePr>
          <p:cNvPr id="2" name="表格 1"/>
          <p:cNvGraphicFramePr>
            <a:graphicFrameLocks noGrp="1"/>
          </p:cNvGraphicFramePr>
          <p:nvPr>
            <p:extLst>
              <p:ext uri="{D42A27DB-BD31-4B8C-83A1-F6EECF244321}">
                <p14:modId xmlns:p14="http://schemas.microsoft.com/office/powerpoint/2010/main" val="2403136982"/>
              </p:ext>
            </p:extLst>
          </p:nvPr>
        </p:nvGraphicFramePr>
        <p:xfrm>
          <a:off x="1341436" y="2859087"/>
          <a:ext cx="9220201" cy="2804160"/>
        </p:xfrm>
        <a:graphic>
          <a:graphicData uri="http://schemas.openxmlformats.org/drawingml/2006/table">
            <a:tbl>
              <a:tblPr firstRow="1" bandRow="1">
                <a:tableStyleId>{5C22544A-7EE6-4342-B048-85BDC9FD1C3A}</a:tableStyleId>
              </a:tblPr>
              <a:tblGrid>
                <a:gridCol w="2195286"/>
                <a:gridCol w="2122110"/>
                <a:gridCol w="4902805"/>
              </a:tblGrid>
              <a:tr h="472440">
                <a:tc>
                  <a:txBody>
                    <a:bodyPr/>
                    <a:lstStyle/>
                    <a:p>
                      <a:r>
                        <a:rPr lang="zh-CN" altLang="en-US" dirty="0" smtClean="0">
                          <a:solidFill>
                            <a:schemeClr val="tx1"/>
                          </a:solidFill>
                        </a:rPr>
                        <a:t>专利权利要求</a:t>
                      </a:r>
                      <a:endParaRPr lang="zh-CN" altLang="en-US" dirty="0">
                        <a:solidFill>
                          <a:schemeClr val="tx1"/>
                        </a:solidFill>
                      </a:endParaRPr>
                    </a:p>
                  </a:txBody>
                  <a:tcPr/>
                </a:tc>
                <a:tc>
                  <a:txBody>
                    <a:bodyPr/>
                    <a:lstStyle/>
                    <a:p>
                      <a:r>
                        <a:rPr lang="zh-CN" altLang="en-US" dirty="0" smtClean="0">
                          <a:solidFill>
                            <a:schemeClr val="tx1"/>
                          </a:solidFill>
                        </a:rPr>
                        <a:t>现有技术</a:t>
                      </a:r>
                      <a:endParaRPr lang="zh-CN" altLang="en-US" dirty="0">
                        <a:solidFill>
                          <a:schemeClr val="tx1"/>
                        </a:solidFill>
                      </a:endParaRPr>
                    </a:p>
                  </a:txBody>
                  <a:tcPr/>
                </a:tc>
                <a:tc>
                  <a:txBody>
                    <a:bodyPr/>
                    <a:lstStyle/>
                    <a:p>
                      <a:r>
                        <a:rPr lang="zh-CN" altLang="en-US" dirty="0" smtClean="0">
                          <a:solidFill>
                            <a:schemeClr val="tx1"/>
                          </a:solidFill>
                        </a:rPr>
                        <a:t>结论</a:t>
                      </a:r>
                      <a:endParaRPr lang="zh-CN" altLang="en-US" dirty="0">
                        <a:solidFill>
                          <a:schemeClr val="tx1"/>
                        </a:solidFill>
                      </a:endParaRPr>
                    </a:p>
                  </a:txBody>
                  <a:tcPr/>
                </a:tc>
              </a:tr>
              <a:tr h="472440">
                <a:tc>
                  <a:txBody>
                    <a:bodyPr/>
                    <a:lstStyle/>
                    <a:p>
                      <a:r>
                        <a:rPr lang="zh-CN" altLang="en-US" dirty="0" smtClean="0">
                          <a:solidFill>
                            <a:schemeClr val="tx1"/>
                          </a:solidFill>
                        </a:rPr>
                        <a:t>部件材料包含铁</a:t>
                      </a:r>
                      <a:endParaRPr lang="zh-CN" altLang="en-US" dirty="0">
                        <a:solidFill>
                          <a:schemeClr val="tx1"/>
                        </a:solidFill>
                      </a:endParaRPr>
                    </a:p>
                  </a:txBody>
                  <a:tcPr/>
                </a:tc>
                <a:tc>
                  <a:txBody>
                    <a:bodyPr/>
                    <a:lstStyle/>
                    <a:p>
                      <a:r>
                        <a:rPr lang="zh-CN" altLang="en-US" dirty="0" smtClean="0">
                          <a:solidFill>
                            <a:schemeClr val="tx1"/>
                          </a:solidFill>
                        </a:rPr>
                        <a:t>部件材料包含铁</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不具有新颖性</a:t>
                      </a:r>
                    </a:p>
                  </a:txBody>
                  <a:tcPr/>
                </a:tc>
              </a:tr>
              <a:tr h="472440">
                <a:tc>
                  <a:txBody>
                    <a:bodyPr/>
                    <a:lstStyle/>
                    <a:p>
                      <a:r>
                        <a:rPr lang="zh-CN" altLang="en-US" dirty="0" smtClean="0">
                          <a:solidFill>
                            <a:schemeClr val="tx1"/>
                          </a:solidFill>
                        </a:rPr>
                        <a:t>部件材料包含金属</a:t>
                      </a:r>
                      <a:endParaRPr lang="zh-CN" altLang="en-US" dirty="0">
                        <a:solidFill>
                          <a:schemeClr val="tx1"/>
                        </a:solidFill>
                      </a:endParaRPr>
                    </a:p>
                  </a:txBody>
                  <a:tcPr/>
                </a:tc>
                <a:tc>
                  <a:txBody>
                    <a:bodyPr/>
                    <a:lstStyle/>
                    <a:p>
                      <a:r>
                        <a:rPr lang="zh-CN" altLang="en-US" dirty="0" smtClean="0">
                          <a:solidFill>
                            <a:schemeClr val="tx1"/>
                          </a:solidFill>
                        </a:rPr>
                        <a:t>部件材料包含金属</a:t>
                      </a:r>
                      <a:endParaRPr lang="zh-CN" altLang="en-US" dirty="0">
                        <a:solidFill>
                          <a:schemeClr val="tx1"/>
                        </a:solidFill>
                      </a:endParaRPr>
                    </a:p>
                  </a:txBody>
                  <a:tcPr/>
                </a:tc>
                <a:tc>
                  <a:txBody>
                    <a:bodyPr/>
                    <a:lstStyle/>
                    <a:p>
                      <a:r>
                        <a:rPr lang="zh-CN" altLang="en-US" dirty="0" smtClean="0">
                          <a:solidFill>
                            <a:schemeClr val="tx1"/>
                          </a:solidFill>
                        </a:rPr>
                        <a:t>不具有新颖性</a:t>
                      </a:r>
                      <a:endParaRPr lang="zh-CN" altLang="en-US" dirty="0">
                        <a:solidFill>
                          <a:schemeClr val="tx1"/>
                        </a:solidFill>
                      </a:endParaRPr>
                    </a:p>
                  </a:txBody>
                  <a:tcPr/>
                </a:tc>
              </a:tr>
              <a:tr h="472440">
                <a:tc>
                  <a:txBody>
                    <a:bodyPr/>
                    <a:lstStyle/>
                    <a:p>
                      <a:r>
                        <a:rPr lang="zh-CN" altLang="en-US" dirty="0" smtClean="0">
                          <a:solidFill>
                            <a:schemeClr val="tx1"/>
                          </a:solidFill>
                        </a:rPr>
                        <a:t>部件材料包含金属</a:t>
                      </a:r>
                      <a:endParaRPr lang="zh-CN" altLang="en-US" dirty="0">
                        <a:solidFill>
                          <a:schemeClr val="tx1"/>
                        </a:solidFill>
                      </a:endParaRPr>
                    </a:p>
                  </a:txBody>
                  <a:tcPr/>
                </a:tc>
                <a:tc>
                  <a:txBody>
                    <a:bodyPr/>
                    <a:lstStyle/>
                    <a:p>
                      <a:r>
                        <a:rPr lang="zh-CN" altLang="en-US" dirty="0" smtClean="0">
                          <a:solidFill>
                            <a:schemeClr val="tx1"/>
                          </a:solidFill>
                        </a:rPr>
                        <a:t>部件材料包含铁</a:t>
                      </a:r>
                      <a:endParaRPr lang="zh-CN" altLang="en-US" dirty="0">
                        <a:solidFill>
                          <a:schemeClr val="tx1"/>
                        </a:solidFill>
                      </a:endParaRPr>
                    </a:p>
                  </a:txBody>
                  <a:tcPr/>
                </a:tc>
                <a:tc>
                  <a:txBody>
                    <a:bodyPr/>
                    <a:lstStyle/>
                    <a:p>
                      <a:r>
                        <a:rPr lang="zh-CN" altLang="en-US" dirty="0" smtClean="0">
                          <a:solidFill>
                            <a:schemeClr val="tx1"/>
                          </a:solidFill>
                        </a:rPr>
                        <a:t>不具有新颖性</a:t>
                      </a:r>
                      <a:endParaRPr lang="zh-CN" altLang="en-US" dirty="0">
                        <a:solidFill>
                          <a:schemeClr val="tx1"/>
                        </a:solidFill>
                      </a:endParaRPr>
                    </a:p>
                  </a:txBody>
                  <a:tcPr/>
                </a:tc>
              </a:tr>
              <a:tr h="472440">
                <a:tc>
                  <a:txBody>
                    <a:bodyPr/>
                    <a:lstStyle/>
                    <a:p>
                      <a:r>
                        <a:rPr lang="zh-CN" altLang="en-US" dirty="0" smtClean="0">
                          <a:solidFill>
                            <a:schemeClr val="tx1"/>
                          </a:solidFill>
                        </a:rPr>
                        <a:t>部件材料包含铁</a:t>
                      </a:r>
                      <a:endParaRPr lang="zh-CN" altLang="en-US" dirty="0">
                        <a:solidFill>
                          <a:schemeClr val="tx1"/>
                        </a:solidFill>
                      </a:endParaRPr>
                    </a:p>
                  </a:txBody>
                  <a:tcPr/>
                </a:tc>
                <a:tc>
                  <a:txBody>
                    <a:bodyPr/>
                    <a:lstStyle/>
                    <a:p>
                      <a:r>
                        <a:rPr lang="zh-CN" altLang="en-US" dirty="0" smtClean="0">
                          <a:solidFill>
                            <a:schemeClr val="tx1"/>
                          </a:solidFill>
                        </a:rPr>
                        <a:t>部件材料包含金属</a:t>
                      </a:r>
                      <a:endParaRPr lang="zh-CN" altLang="en-US" dirty="0">
                        <a:solidFill>
                          <a:schemeClr val="tx1"/>
                        </a:solidFill>
                      </a:endParaRPr>
                    </a:p>
                  </a:txBody>
                  <a:tcPr/>
                </a:tc>
                <a:tc>
                  <a:txBody>
                    <a:bodyPr/>
                    <a:lstStyle/>
                    <a:p>
                      <a:r>
                        <a:rPr lang="zh-CN" altLang="en-US" dirty="0" smtClean="0">
                          <a:solidFill>
                            <a:schemeClr val="tx1"/>
                          </a:solidFill>
                        </a:rPr>
                        <a:t>具有新颖性（创造性？取决于使用铁是否容易想到，解决怎样的技术问题，具有怎样的技术效果！）</a:t>
                      </a:r>
                      <a:endParaRPr lang="zh-CN" altLang="en-US" dirty="0">
                        <a:solidFill>
                          <a:schemeClr val="tx1"/>
                        </a:solidFill>
                      </a:endParaRPr>
                    </a:p>
                  </a:txBody>
                  <a:tcPr/>
                </a:tc>
              </a:tr>
            </a:tbl>
          </a:graphicData>
        </a:graphic>
      </p:graphicFrame>
    </p:spTree>
    <p:extLst>
      <p:ext uri="{BB962C8B-B14F-4D97-AF65-F5344CB8AC3E}">
        <p14:creationId xmlns:p14="http://schemas.microsoft.com/office/powerpoint/2010/main" val="1250489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808037" y="1645971"/>
            <a:ext cx="9982200" cy="4413516"/>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smtClean="0">
                <a:latin typeface="+mj-ea"/>
                <a:ea typeface="+mj-ea"/>
              </a:rPr>
              <a:t>应当符合</a:t>
            </a:r>
            <a:r>
              <a:rPr lang="zh-CN" altLang="en-US" b="1" dirty="0" smtClean="0">
                <a:latin typeface="+mj-ea"/>
                <a:ea typeface="+mj-ea"/>
              </a:rPr>
              <a:t>发明和实用新型的定义</a:t>
            </a:r>
            <a:r>
              <a:rPr lang="zh-CN" altLang="en-US" dirty="0" smtClean="0">
                <a:latin typeface="+mj-ea"/>
                <a:ea typeface="+mj-ea"/>
              </a:rPr>
              <a:t>（专利法第二条第二款）</a:t>
            </a:r>
            <a:endParaRPr lang="en-US" altLang="zh-CN" dirty="0" smtClean="0">
              <a:latin typeface="+mj-ea"/>
              <a:ea typeface="+mj-ea"/>
            </a:endParaRPr>
          </a:p>
          <a:p>
            <a:pPr marL="342900" indent="-342900">
              <a:lnSpc>
                <a:spcPct val="130000"/>
              </a:lnSpc>
              <a:buFont typeface="Wingdings" panose="05000000000000000000" pitchFamily="2" charset="2"/>
              <a:buChar char="u"/>
            </a:pPr>
            <a:r>
              <a:rPr lang="zh-CN" altLang="en-US" dirty="0" smtClean="0">
                <a:latin typeface="+mj-ea"/>
                <a:ea typeface="+mj-ea"/>
              </a:rPr>
              <a:t>不属于</a:t>
            </a:r>
            <a:r>
              <a:rPr lang="zh-CN" altLang="en-US" b="1" dirty="0" smtClean="0">
                <a:latin typeface="+mj-ea"/>
                <a:ea typeface="+mj-ea"/>
              </a:rPr>
              <a:t>不授予专利权的主题</a:t>
            </a:r>
            <a:r>
              <a:rPr lang="zh-CN" altLang="en-US" dirty="0" smtClean="0">
                <a:latin typeface="+mj-ea"/>
                <a:ea typeface="+mj-ea"/>
              </a:rPr>
              <a:t>（专利法第二十五条）</a:t>
            </a:r>
            <a:endParaRPr lang="en-US" altLang="zh-CN" dirty="0" smtClean="0">
              <a:latin typeface="+mj-ea"/>
              <a:ea typeface="+mj-ea"/>
            </a:endParaRPr>
          </a:p>
          <a:p>
            <a:pPr marL="342900" indent="-342900">
              <a:lnSpc>
                <a:spcPct val="130000"/>
              </a:lnSpc>
              <a:buFont typeface="Wingdings" panose="05000000000000000000" pitchFamily="2" charset="2"/>
              <a:buChar char="u"/>
            </a:pPr>
            <a:r>
              <a:rPr lang="zh-CN" altLang="en-US" dirty="0" smtClean="0"/>
              <a:t>将</a:t>
            </a:r>
            <a:r>
              <a:rPr lang="zh-CN" altLang="en-US" dirty="0"/>
              <a:t>在中国完成的发明或者实用新型</a:t>
            </a:r>
            <a:r>
              <a:rPr lang="zh-CN" altLang="en-US" b="1" dirty="0"/>
              <a:t>向外国申请专利的</a:t>
            </a:r>
            <a:r>
              <a:rPr lang="zh-CN" altLang="en-US" dirty="0"/>
              <a:t>，应当</a:t>
            </a:r>
            <a:r>
              <a:rPr lang="zh-CN" altLang="en-US" dirty="0" smtClean="0"/>
              <a:t>事先进行</a:t>
            </a:r>
            <a:r>
              <a:rPr lang="zh-CN" altLang="en-US" b="1" dirty="0"/>
              <a:t>保密</a:t>
            </a:r>
            <a:r>
              <a:rPr lang="zh-CN" altLang="en-US" b="1" dirty="0" smtClean="0"/>
              <a:t>审查</a:t>
            </a:r>
            <a:r>
              <a:rPr lang="zh-CN" altLang="en-US" dirty="0" smtClean="0"/>
              <a:t>（专利法第二十条）</a:t>
            </a:r>
            <a:endParaRPr lang="en-US" altLang="zh-CN" dirty="0" smtClean="0"/>
          </a:p>
          <a:p>
            <a:pPr marL="342900" indent="-342900">
              <a:lnSpc>
                <a:spcPct val="130000"/>
              </a:lnSpc>
              <a:buFont typeface="Wingdings" panose="05000000000000000000" pitchFamily="2" charset="2"/>
              <a:buChar char="u"/>
            </a:pPr>
            <a:r>
              <a:rPr lang="zh-CN" altLang="en-US" dirty="0" smtClean="0"/>
              <a:t>说明书</a:t>
            </a:r>
            <a:r>
              <a:rPr lang="zh-CN" altLang="en-US" dirty="0"/>
              <a:t>应当对发明或者实用新型作出</a:t>
            </a:r>
            <a:r>
              <a:rPr lang="zh-CN" altLang="en-US" b="1" dirty="0"/>
              <a:t>清楚、完整的说明</a:t>
            </a:r>
            <a:r>
              <a:rPr lang="zh-CN" altLang="en-US" dirty="0"/>
              <a:t>，以所属技术领域的技术人员</a:t>
            </a:r>
            <a:r>
              <a:rPr lang="zh-CN" altLang="en-US" b="1" dirty="0"/>
              <a:t>能够实现</a:t>
            </a:r>
            <a:r>
              <a:rPr lang="zh-CN" altLang="en-US" dirty="0"/>
              <a:t>为</a:t>
            </a:r>
            <a:r>
              <a:rPr lang="zh-CN" altLang="en-US" dirty="0" smtClean="0"/>
              <a:t>准</a:t>
            </a:r>
            <a:r>
              <a:rPr lang="zh-CN" altLang="en-US" dirty="0"/>
              <a:t>（专利法第二十六条</a:t>
            </a:r>
            <a:r>
              <a:rPr lang="zh-CN" altLang="en-US" dirty="0" smtClean="0"/>
              <a:t>第三款</a:t>
            </a:r>
            <a:r>
              <a:rPr lang="zh-CN" altLang="en-US" dirty="0"/>
              <a:t>）</a:t>
            </a:r>
            <a:endParaRPr lang="en-US" altLang="zh-CN" dirty="0" smtClean="0"/>
          </a:p>
          <a:p>
            <a:pPr marL="342900" indent="-342900">
              <a:lnSpc>
                <a:spcPct val="130000"/>
              </a:lnSpc>
              <a:buFont typeface="Wingdings" panose="05000000000000000000" pitchFamily="2" charset="2"/>
              <a:buChar char="u"/>
            </a:pPr>
            <a:r>
              <a:rPr lang="zh-CN" altLang="en-US" dirty="0" smtClean="0"/>
              <a:t>权利要求应当</a:t>
            </a:r>
            <a:r>
              <a:rPr lang="zh-CN" altLang="en-US" b="1" dirty="0" smtClean="0"/>
              <a:t>以说明书</a:t>
            </a:r>
            <a:r>
              <a:rPr lang="zh-CN" altLang="en-US" b="1" dirty="0"/>
              <a:t>为依据</a:t>
            </a:r>
            <a:r>
              <a:rPr lang="zh-CN" altLang="en-US" dirty="0"/>
              <a:t>，</a:t>
            </a:r>
            <a:r>
              <a:rPr lang="zh-CN" altLang="en-US" b="1" dirty="0"/>
              <a:t>清楚、简要</a:t>
            </a:r>
            <a:r>
              <a:rPr lang="zh-CN" altLang="en-US" dirty="0"/>
              <a:t>地限定要求专利保护的</a:t>
            </a:r>
            <a:r>
              <a:rPr lang="zh-CN" altLang="en-US" dirty="0" smtClean="0"/>
              <a:t>范围（专利法第二十六条第四款）</a:t>
            </a:r>
            <a:endParaRPr lang="en-US" altLang="zh-CN" dirty="0" smtClean="0"/>
          </a:p>
          <a:p>
            <a:pPr marL="342900" indent="-342900">
              <a:lnSpc>
                <a:spcPct val="130000"/>
              </a:lnSpc>
              <a:buFont typeface="Wingdings" panose="05000000000000000000" pitchFamily="2" charset="2"/>
              <a:buChar char="u"/>
            </a:pPr>
            <a:r>
              <a:rPr lang="zh-CN" altLang="en-US" dirty="0" smtClean="0"/>
              <a:t>对</a:t>
            </a:r>
            <a:r>
              <a:rPr lang="zh-CN" altLang="en-US" dirty="0"/>
              <a:t>发明和实用新型专利申请文件的</a:t>
            </a:r>
            <a:r>
              <a:rPr lang="zh-CN" altLang="en-US" b="1" dirty="0"/>
              <a:t>修改不得超出原说明书和权利要求书记载的</a:t>
            </a:r>
            <a:r>
              <a:rPr lang="zh-CN" altLang="en-US" b="1" dirty="0" smtClean="0"/>
              <a:t>范围</a:t>
            </a:r>
            <a:r>
              <a:rPr lang="zh-CN" altLang="en-US" dirty="0"/>
              <a:t>（专利法</a:t>
            </a:r>
            <a:r>
              <a:rPr lang="zh-CN" altLang="en-US" dirty="0" smtClean="0"/>
              <a:t>第三十三条）</a:t>
            </a:r>
            <a:endParaRPr lang="en-US" altLang="zh-CN" dirty="0" smtClean="0"/>
          </a:p>
          <a:p>
            <a:pPr marL="342900" indent="-342900">
              <a:lnSpc>
                <a:spcPct val="130000"/>
              </a:lnSpc>
              <a:buFont typeface="Wingdings" panose="05000000000000000000" pitchFamily="2" charset="2"/>
              <a:buChar char="u"/>
            </a:pPr>
            <a:r>
              <a:rPr lang="zh-CN" altLang="en-US" dirty="0"/>
              <a:t>独立权利要求应当从整体上反映发明或者实用新型的技术方案，记载解决技术问题的</a:t>
            </a:r>
            <a:r>
              <a:rPr lang="zh-CN" altLang="en-US" b="1" dirty="0"/>
              <a:t>必要技术</a:t>
            </a:r>
            <a:r>
              <a:rPr lang="zh-CN" altLang="en-US" b="1" dirty="0" smtClean="0"/>
              <a:t>特征</a:t>
            </a:r>
            <a:r>
              <a:rPr lang="zh-CN" altLang="en-US" dirty="0" smtClean="0"/>
              <a:t>（专利法实施细则第二十条第二款）</a:t>
            </a:r>
            <a:endParaRPr lang="en-US" altLang="zh-CN" dirty="0" smtClean="0"/>
          </a:p>
        </p:txBody>
      </p:sp>
    </p:spTree>
    <p:extLst>
      <p:ext uri="{BB962C8B-B14F-4D97-AF65-F5344CB8AC3E}">
        <p14:creationId xmlns:p14="http://schemas.microsoft.com/office/powerpoint/2010/main" val="2145824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655637" y="1563687"/>
            <a:ext cx="10134600" cy="5050613"/>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smtClean="0">
                <a:latin typeface="+mj-ea"/>
                <a:ea typeface="+mj-ea"/>
              </a:rPr>
              <a:t>应当符合</a:t>
            </a:r>
            <a:r>
              <a:rPr lang="zh-CN" altLang="en-US" b="1" dirty="0" smtClean="0">
                <a:latin typeface="+mj-ea"/>
                <a:ea typeface="+mj-ea"/>
              </a:rPr>
              <a:t>发明和实用新型的定义</a:t>
            </a:r>
            <a:r>
              <a:rPr lang="zh-CN" altLang="en-US" dirty="0" smtClean="0">
                <a:latin typeface="+mj-ea"/>
                <a:ea typeface="+mj-ea"/>
              </a:rPr>
              <a:t>（专利法第二条第二款）</a:t>
            </a:r>
            <a:endParaRPr lang="en-US" altLang="zh-CN" dirty="0" smtClean="0">
              <a:latin typeface="+mj-ea"/>
              <a:ea typeface="+mj-ea"/>
            </a:endParaRPr>
          </a:p>
          <a:p>
            <a:pPr marL="342900" indent="-342900">
              <a:lnSpc>
                <a:spcPct val="130000"/>
              </a:lnSpc>
              <a:buFont typeface="Wingdings" panose="05000000000000000000" pitchFamily="2" charset="2"/>
              <a:buChar char="u"/>
            </a:pPr>
            <a:r>
              <a:rPr lang="zh-CN" altLang="en-US" dirty="0" smtClean="0">
                <a:latin typeface="+mj-ea"/>
                <a:ea typeface="+mj-ea"/>
              </a:rPr>
              <a:t>不属于</a:t>
            </a:r>
            <a:r>
              <a:rPr lang="zh-CN" altLang="en-US" b="1" dirty="0" smtClean="0">
                <a:latin typeface="+mj-ea"/>
                <a:ea typeface="+mj-ea"/>
              </a:rPr>
              <a:t>不授予专利权的主题</a:t>
            </a:r>
            <a:r>
              <a:rPr lang="zh-CN" altLang="en-US" dirty="0" smtClean="0">
                <a:latin typeface="+mj-ea"/>
                <a:ea typeface="+mj-ea"/>
              </a:rPr>
              <a:t>（专利法第二十五条）</a:t>
            </a:r>
            <a:endParaRPr lang="en-US" altLang="zh-CN" dirty="0" smtClean="0">
              <a:latin typeface="+mj-ea"/>
              <a:ea typeface="+mj-ea"/>
            </a:endParaRPr>
          </a:p>
          <a:p>
            <a:pPr>
              <a:lnSpc>
                <a:spcPct val="130000"/>
              </a:lnSpc>
            </a:pPr>
            <a:endParaRPr lang="en-US" altLang="zh-CN" dirty="0" smtClean="0">
              <a:latin typeface="+mj-ea"/>
              <a:ea typeface="+mj-ea"/>
            </a:endParaRPr>
          </a:p>
          <a:p>
            <a:pPr marL="285750" indent="-285750">
              <a:lnSpc>
                <a:spcPct val="140000"/>
              </a:lnSpc>
              <a:buFont typeface="Wingdings" panose="05000000000000000000" pitchFamily="2" charset="2"/>
              <a:buChar char="Ø"/>
            </a:pPr>
            <a:r>
              <a:rPr lang="zh-CN" altLang="en-US" b="1" dirty="0" smtClean="0">
                <a:latin typeface="+mj-ea"/>
                <a:ea typeface="+mj-ea"/>
              </a:rPr>
              <a:t>发明和实用新型的定义</a:t>
            </a:r>
            <a:r>
              <a:rPr lang="zh-CN" altLang="en-US" dirty="0" smtClean="0">
                <a:latin typeface="+mj-ea"/>
                <a:ea typeface="+mj-ea"/>
              </a:rPr>
              <a:t>：新的</a:t>
            </a:r>
            <a:r>
              <a:rPr lang="zh-CN" altLang="en-US" b="1" dirty="0" smtClean="0">
                <a:solidFill>
                  <a:srgbClr val="C00000"/>
                </a:solidFill>
                <a:latin typeface="+mj-ea"/>
                <a:ea typeface="+mj-ea"/>
              </a:rPr>
              <a:t>技术方案</a:t>
            </a:r>
            <a:endParaRPr lang="en-US" altLang="zh-CN" b="1" dirty="0">
              <a:solidFill>
                <a:srgbClr val="C00000"/>
              </a:solidFill>
              <a:latin typeface="+mj-ea"/>
              <a:ea typeface="+mj-ea"/>
            </a:endParaRPr>
          </a:p>
          <a:p>
            <a:pPr marL="285750" indent="-285750">
              <a:lnSpc>
                <a:spcPct val="140000"/>
              </a:lnSpc>
              <a:buFont typeface="Wingdings" panose="05000000000000000000" pitchFamily="2" charset="2"/>
              <a:buChar char="Ø"/>
            </a:pPr>
            <a:r>
              <a:rPr lang="zh-CN" altLang="en-US" b="1" dirty="0">
                <a:latin typeface="+mj-ea"/>
                <a:ea typeface="+mj-ea"/>
              </a:rPr>
              <a:t>不</a:t>
            </a:r>
            <a:r>
              <a:rPr lang="zh-CN" altLang="en-US" b="1" dirty="0" smtClean="0">
                <a:latin typeface="+mj-ea"/>
                <a:ea typeface="+mj-ea"/>
              </a:rPr>
              <a:t>授予专利权的主题</a:t>
            </a:r>
            <a:r>
              <a:rPr lang="zh-CN" altLang="en-US" dirty="0" smtClean="0">
                <a:latin typeface="+mj-ea"/>
                <a:ea typeface="+mj-ea"/>
              </a:rPr>
              <a:t>：</a:t>
            </a:r>
            <a:endParaRPr lang="en-US" altLang="zh-CN" dirty="0" smtClean="0">
              <a:latin typeface="+mj-ea"/>
              <a:ea typeface="+mj-ea"/>
            </a:endParaRPr>
          </a:p>
          <a:p>
            <a:pPr marL="180000">
              <a:lnSpc>
                <a:spcPct val="140000"/>
              </a:lnSpc>
            </a:pPr>
            <a:r>
              <a:rPr lang="zh-CN" altLang="en-US" dirty="0" smtClean="0"/>
              <a:t>（</a:t>
            </a:r>
            <a:r>
              <a:rPr lang="zh-CN" altLang="en-US" dirty="0"/>
              <a:t>一）科学发现；</a:t>
            </a:r>
            <a:br>
              <a:rPr lang="zh-CN" altLang="en-US" dirty="0"/>
            </a:br>
            <a:r>
              <a:rPr lang="zh-CN" altLang="en-US" b="1" dirty="0">
                <a:solidFill>
                  <a:srgbClr val="C00000"/>
                </a:solidFill>
              </a:rPr>
              <a:t>（二）智力活动的规则和</a:t>
            </a:r>
            <a:r>
              <a:rPr lang="zh-CN" altLang="en-US" b="1" dirty="0" smtClean="0">
                <a:solidFill>
                  <a:srgbClr val="C00000"/>
                </a:solidFill>
              </a:rPr>
              <a:t>方法（不具备技术性，例如：纯商业规则、纯游戏规则、计算机程序本身、</a:t>
            </a:r>
            <a:r>
              <a:rPr lang="zh-CN" altLang="en-US" b="1" dirty="0">
                <a:solidFill>
                  <a:srgbClr val="C00000"/>
                </a:solidFill>
              </a:rPr>
              <a:t>纯</a:t>
            </a:r>
            <a:r>
              <a:rPr lang="zh-CN" altLang="en-US" b="1" dirty="0" smtClean="0">
                <a:solidFill>
                  <a:srgbClr val="C00000"/>
                </a:solidFill>
              </a:rPr>
              <a:t>数学算法</a:t>
            </a:r>
            <a:r>
              <a:rPr lang="en-US" altLang="zh-CN" b="1" dirty="0" smtClean="0">
                <a:solidFill>
                  <a:srgbClr val="C00000"/>
                </a:solidFill>
              </a:rPr>
              <a:t>…</a:t>
            </a:r>
            <a:r>
              <a:rPr lang="zh-CN" altLang="en-US" b="1" dirty="0" smtClean="0">
                <a:solidFill>
                  <a:srgbClr val="C00000"/>
                </a:solidFill>
              </a:rPr>
              <a:t>）；</a:t>
            </a:r>
            <a:r>
              <a:rPr lang="zh-CN" altLang="en-US" b="1" dirty="0">
                <a:solidFill>
                  <a:srgbClr val="C00000"/>
                </a:solidFill>
              </a:rPr>
              <a:t/>
            </a:r>
            <a:br>
              <a:rPr lang="zh-CN" altLang="en-US" b="1" dirty="0">
                <a:solidFill>
                  <a:srgbClr val="C00000"/>
                </a:solidFill>
              </a:rPr>
            </a:br>
            <a:r>
              <a:rPr lang="zh-CN" altLang="en-US" dirty="0"/>
              <a:t>（三）疾病的诊断和治疗方法；</a:t>
            </a:r>
            <a:br>
              <a:rPr lang="zh-CN" altLang="en-US" dirty="0"/>
            </a:br>
            <a:r>
              <a:rPr lang="zh-CN" altLang="en-US" dirty="0"/>
              <a:t>（四）动物和植物品种；</a:t>
            </a:r>
            <a:br>
              <a:rPr lang="zh-CN" altLang="en-US" dirty="0"/>
            </a:br>
            <a:r>
              <a:rPr lang="zh-CN" altLang="en-US" dirty="0"/>
              <a:t>（五）用原子核变换方法获得的物质；</a:t>
            </a:r>
            <a:br>
              <a:rPr lang="zh-CN" altLang="en-US" dirty="0"/>
            </a:br>
            <a:r>
              <a:rPr lang="zh-CN" altLang="en-US" dirty="0"/>
              <a:t>（六）对平面印刷品的图案、色彩或者二者的结合作出的主要起标识作用的设计。</a:t>
            </a:r>
            <a:br>
              <a:rPr lang="zh-CN" altLang="en-US" dirty="0"/>
            </a:br>
            <a:endParaRPr lang="en-US" altLang="zh-CN" dirty="0" smtClean="0">
              <a:latin typeface="+mj-ea"/>
              <a:ea typeface="+mj-ea"/>
            </a:endParaRPr>
          </a:p>
        </p:txBody>
      </p:sp>
    </p:spTree>
    <p:extLst>
      <p:ext uri="{BB962C8B-B14F-4D97-AF65-F5344CB8AC3E}">
        <p14:creationId xmlns:p14="http://schemas.microsoft.com/office/powerpoint/2010/main" val="1673438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655637" y="1563687"/>
            <a:ext cx="10134600" cy="1172629"/>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smtClean="0">
                <a:latin typeface="+mj-ea"/>
                <a:ea typeface="+mj-ea"/>
              </a:rPr>
              <a:t>应当符合</a:t>
            </a:r>
            <a:r>
              <a:rPr lang="zh-CN" altLang="en-US" b="1" dirty="0" smtClean="0">
                <a:latin typeface="+mj-ea"/>
                <a:ea typeface="+mj-ea"/>
              </a:rPr>
              <a:t>发明和实用新型的定义</a:t>
            </a:r>
            <a:r>
              <a:rPr lang="zh-CN" altLang="en-US" dirty="0" smtClean="0">
                <a:latin typeface="+mj-ea"/>
                <a:ea typeface="+mj-ea"/>
              </a:rPr>
              <a:t>（专利法第二条第二款）</a:t>
            </a:r>
            <a:endParaRPr lang="en-US" altLang="zh-CN" dirty="0" smtClean="0">
              <a:latin typeface="+mj-ea"/>
              <a:ea typeface="+mj-ea"/>
            </a:endParaRPr>
          </a:p>
          <a:p>
            <a:pPr marL="342900" indent="-342900">
              <a:lnSpc>
                <a:spcPct val="130000"/>
              </a:lnSpc>
              <a:buFont typeface="Wingdings" panose="05000000000000000000" pitchFamily="2" charset="2"/>
              <a:buChar char="u"/>
            </a:pPr>
            <a:r>
              <a:rPr lang="zh-CN" altLang="en-US" dirty="0" smtClean="0">
                <a:latin typeface="+mj-ea"/>
                <a:ea typeface="+mj-ea"/>
              </a:rPr>
              <a:t>不属于</a:t>
            </a:r>
            <a:r>
              <a:rPr lang="zh-CN" altLang="en-US" b="1" dirty="0" smtClean="0">
                <a:latin typeface="+mj-ea"/>
                <a:ea typeface="+mj-ea"/>
              </a:rPr>
              <a:t>不授予专利权的主题</a:t>
            </a:r>
            <a:r>
              <a:rPr lang="zh-CN" altLang="en-US" dirty="0" smtClean="0">
                <a:latin typeface="+mj-ea"/>
                <a:ea typeface="+mj-ea"/>
              </a:rPr>
              <a:t>（专利法第二十五条）</a:t>
            </a:r>
            <a:endParaRPr lang="en-US" altLang="zh-CN" dirty="0" smtClean="0">
              <a:latin typeface="+mj-ea"/>
              <a:ea typeface="+mj-ea"/>
            </a:endParaRPr>
          </a:p>
          <a:p>
            <a:pPr>
              <a:lnSpc>
                <a:spcPct val="130000"/>
              </a:lnSpc>
            </a:pPr>
            <a:endParaRPr lang="en-US" altLang="zh-CN" dirty="0" smtClean="0">
              <a:latin typeface="+mj-ea"/>
              <a:ea typeface="+mj-ea"/>
            </a:endParaRPr>
          </a:p>
        </p:txBody>
      </p:sp>
      <p:sp>
        <p:nvSpPr>
          <p:cNvPr id="3" name="矩形 2"/>
          <p:cNvSpPr/>
          <p:nvPr/>
        </p:nvSpPr>
        <p:spPr>
          <a:xfrm>
            <a:off x="2027237" y="2630487"/>
            <a:ext cx="7010400" cy="762000"/>
          </a:xfrm>
          <a:prstGeom prst="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C00000"/>
                </a:solidFill>
              </a:rPr>
              <a:t>商业规则或算法</a:t>
            </a:r>
            <a:r>
              <a:rPr lang="en-US" altLang="zh-CN" sz="2000" b="1" dirty="0" smtClean="0">
                <a:solidFill>
                  <a:srgbClr val="C00000"/>
                </a:solidFill>
              </a:rPr>
              <a:t>+</a:t>
            </a:r>
            <a:r>
              <a:rPr lang="zh-CN" altLang="en-US" sz="2000" b="1" dirty="0" smtClean="0">
                <a:solidFill>
                  <a:srgbClr val="C00000"/>
                </a:solidFill>
              </a:rPr>
              <a:t>所实现的技术手段或具体技术领域的应用，则可以获得专利权！</a:t>
            </a:r>
            <a:endParaRPr lang="zh-CN" altLang="en-US" sz="2000" b="1" dirty="0">
              <a:solidFill>
                <a:srgbClr val="C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063311337"/>
              </p:ext>
            </p:extLst>
          </p:nvPr>
        </p:nvGraphicFramePr>
        <p:xfrm>
          <a:off x="808037" y="3631247"/>
          <a:ext cx="10363200" cy="2123440"/>
        </p:xfrm>
        <a:graphic>
          <a:graphicData uri="http://schemas.openxmlformats.org/drawingml/2006/table">
            <a:tbl>
              <a:tblPr firstRow="1" bandRow="1">
                <a:tableStyleId>{5C22544A-7EE6-4342-B048-85BDC9FD1C3A}</a:tableStyleId>
              </a:tblPr>
              <a:tblGrid>
                <a:gridCol w="3845150"/>
                <a:gridCol w="6518050"/>
              </a:tblGrid>
              <a:tr h="370840">
                <a:tc>
                  <a:txBody>
                    <a:bodyPr/>
                    <a:lstStyle/>
                    <a:p>
                      <a:r>
                        <a:rPr lang="zh-CN" altLang="en-US" dirty="0" smtClean="0">
                          <a:solidFill>
                            <a:schemeClr val="tx1"/>
                          </a:solidFill>
                        </a:rPr>
                        <a:t>不授予专利权</a:t>
                      </a:r>
                      <a:endParaRPr lang="zh-CN" altLang="en-US" dirty="0">
                        <a:solidFill>
                          <a:schemeClr val="tx1"/>
                        </a:solidFill>
                      </a:endParaRPr>
                    </a:p>
                  </a:txBody>
                  <a:tcPr/>
                </a:tc>
                <a:tc>
                  <a:txBody>
                    <a:bodyPr/>
                    <a:lstStyle/>
                    <a:p>
                      <a:r>
                        <a:rPr lang="zh-CN" altLang="en-US" dirty="0" smtClean="0">
                          <a:solidFill>
                            <a:schemeClr val="tx1"/>
                          </a:solidFill>
                        </a:rPr>
                        <a:t>可授予专利权</a:t>
                      </a:r>
                      <a:endParaRPr lang="zh-CN" altLang="en-US" dirty="0">
                        <a:solidFill>
                          <a:schemeClr val="tx1"/>
                        </a:solidFill>
                      </a:endParaRPr>
                    </a:p>
                  </a:txBody>
                  <a:tcPr/>
                </a:tc>
              </a:tr>
              <a:tr h="370840">
                <a:tc>
                  <a:txBody>
                    <a:bodyPr/>
                    <a:lstStyle/>
                    <a:p>
                      <a:r>
                        <a:rPr lang="zh-CN" altLang="en-US" dirty="0" smtClean="0"/>
                        <a:t>发现具有超高的导电性能的合金材料</a:t>
                      </a:r>
                      <a:endParaRPr lang="zh-CN" altLang="en-US" dirty="0"/>
                    </a:p>
                  </a:txBody>
                  <a:tcPr/>
                </a:tc>
                <a:tc>
                  <a:txBody>
                    <a:bodyPr/>
                    <a:lstStyle/>
                    <a:p>
                      <a:r>
                        <a:rPr lang="zh-CN" altLang="en-US" dirty="0" smtClean="0"/>
                        <a:t>利用具有超高导电性能的合金材料作为电路焊盘或导线</a:t>
                      </a:r>
                      <a:endParaRPr lang="zh-CN" altLang="en-US" dirty="0"/>
                    </a:p>
                  </a:txBody>
                  <a:tcPr/>
                </a:tc>
              </a:tr>
              <a:tr h="370840">
                <a:tc>
                  <a:txBody>
                    <a:bodyPr/>
                    <a:lstStyle/>
                    <a:p>
                      <a:r>
                        <a:rPr lang="zh-CN" altLang="en-US" dirty="0" smtClean="0"/>
                        <a:t>共享单车的纯商业使用规则</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用技术手段（例如</a:t>
                      </a:r>
                      <a:r>
                        <a:rPr lang="en-US" altLang="zh-CN" dirty="0" smtClean="0"/>
                        <a:t>APP</a:t>
                      </a:r>
                      <a:r>
                        <a:rPr lang="zh-CN" altLang="en-US" dirty="0" smtClean="0"/>
                        <a:t>控制开锁解锁、定位、动态密码等）实现共享单车的商业使用规则的技术方案</a:t>
                      </a:r>
                      <a:endParaRPr lang="zh-CN" altLang="en-US" dirty="0"/>
                    </a:p>
                  </a:txBody>
                  <a:tcPr/>
                </a:tc>
              </a:tr>
              <a:tr h="370840">
                <a:tc>
                  <a:txBody>
                    <a:bodyPr/>
                    <a:lstStyle/>
                    <a:p>
                      <a:r>
                        <a:rPr lang="zh-CN" altLang="en-US" dirty="0" smtClean="0"/>
                        <a:t>棋类游戏规则</a:t>
                      </a:r>
                      <a:endParaRPr lang="zh-CN" altLang="en-US" dirty="0"/>
                    </a:p>
                  </a:txBody>
                  <a:tcPr/>
                </a:tc>
                <a:tc>
                  <a:txBody>
                    <a:bodyPr/>
                    <a:lstStyle/>
                    <a:p>
                      <a:r>
                        <a:rPr lang="zh-CN" altLang="en-US" dirty="0" smtClean="0"/>
                        <a:t>棋类游戏用具，包括特定类型和数量的棋盘和棋子</a:t>
                      </a:r>
                      <a:endParaRPr lang="zh-CN" altLang="en-US" dirty="0"/>
                    </a:p>
                  </a:txBody>
                  <a:tcPr/>
                </a:tc>
              </a:tr>
              <a:tr h="370840">
                <a:tc>
                  <a:txBody>
                    <a:bodyPr/>
                    <a:lstStyle/>
                    <a:p>
                      <a:r>
                        <a:rPr lang="zh-CN" altLang="en-US" dirty="0" smtClean="0"/>
                        <a:t>无应用领域限制的</a:t>
                      </a:r>
                      <a:r>
                        <a:rPr lang="en-US" altLang="zh-CN" dirty="0" smtClean="0"/>
                        <a:t>CNN</a:t>
                      </a:r>
                      <a:r>
                        <a:rPr lang="zh-CN" altLang="en-US" dirty="0" smtClean="0"/>
                        <a:t>算法</a:t>
                      </a:r>
                      <a:endParaRPr lang="zh-CN" altLang="en-US" dirty="0"/>
                    </a:p>
                  </a:txBody>
                  <a:tcPr/>
                </a:tc>
                <a:tc>
                  <a:txBody>
                    <a:bodyPr/>
                    <a:lstStyle/>
                    <a:p>
                      <a:r>
                        <a:rPr lang="zh-CN" altLang="en-US" dirty="0" smtClean="0"/>
                        <a:t>利用改进的</a:t>
                      </a:r>
                      <a:r>
                        <a:rPr lang="en-US" altLang="zh-CN" dirty="0" smtClean="0"/>
                        <a:t>CNN</a:t>
                      </a:r>
                      <a:r>
                        <a:rPr lang="zh-CN" altLang="en-US" dirty="0" smtClean="0"/>
                        <a:t>算法来进行图像识别</a:t>
                      </a:r>
                      <a:endParaRPr lang="zh-CN" altLang="en-US" dirty="0"/>
                    </a:p>
                  </a:txBody>
                  <a:tcPr/>
                </a:tc>
              </a:tr>
            </a:tbl>
          </a:graphicData>
        </a:graphic>
      </p:graphicFrame>
    </p:spTree>
    <p:extLst>
      <p:ext uri="{BB962C8B-B14F-4D97-AF65-F5344CB8AC3E}">
        <p14:creationId xmlns:p14="http://schemas.microsoft.com/office/powerpoint/2010/main" val="52320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dirty="0" smtClean="0"/>
              <a:t>目录</a:t>
            </a:r>
            <a:endParaRPr lang="zh-CN" altLang="zh-CN" dirty="0" smtClean="0"/>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smtClean="0"/>
              <a:t>专利和专利文件</a:t>
            </a:r>
            <a:endParaRPr lang="en-US" altLang="zh-CN" sz="2400" dirty="0" smtClean="0"/>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授予</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专利权的条件</a:t>
            </a:r>
            <a:endParaRPr lang="en-US" altLang="zh-CN" sz="2400" dirty="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专利申请流程</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简介</a:t>
            </a:r>
            <a:endParaRPr lang="en-US" altLang="zh-CN" sz="2400" dirty="0" smtClean="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初创</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企业的专利策略</a:t>
            </a:r>
            <a:endParaRPr lang="en-US" altLang="zh-CN" sz="2400" dirty="0" smtClean="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1719255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960437" y="2199463"/>
            <a:ext cx="9448800" cy="3887218"/>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a:t>将</a:t>
            </a:r>
            <a:r>
              <a:rPr lang="zh-CN" altLang="en-US" b="1" dirty="0"/>
              <a:t>在中国完成的</a:t>
            </a:r>
            <a:r>
              <a:rPr lang="zh-CN" altLang="en-US" dirty="0"/>
              <a:t>发明或者实用新型</a:t>
            </a:r>
            <a:r>
              <a:rPr lang="zh-CN" altLang="en-US" b="1" dirty="0"/>
              <a:t>向外国申请专利的</a:t>
            </a:r>
            <a:r>
              <a:rPr lang="zh-CN" altLang="en-US" dirty="0"/>
              <a:t>，应当事先进行</a:t>
            </a:r>
            <a:r>
              <a:rPr lang="zh-CN" altLang="en-US" b="1" dirty="0"/>
              <a:t>保密审查</a:t>
            </a:r>
            <a:r>
              <a:rPr lang="zh-CN" altLang="en-US" dirty="0"/>
              <a:t>（专利法第二十条）</a:t>
            </a:r>
            <a:endParaRPr lang="en-US" altLang="zh-CN" dirty="0"/>
          </a:p>
          <a:p>
            <a:pPr marL="342900" indent="-342900">
              <a:lnSpc>
                <a:spcPct val="130000"/>
              </a:lnSpc>
              <a:buFont typeface="Wingdings" panose="05000000000000000000" pitchFamily="2" charset="2"/>
              <a:buChar char="u"/>
            </a:pPr>
            <a:endParaRPr lang="en-US" altLang="zh-CN" dirty="0" smtClean="0">
              <a:latin typeface="+mj-ea"/>
              <a:ea typeface="+mj-ea"/>
            </a:endParaRPr>
          </a:p>
          <a:p>
            <a:pPr marL="285750" indent="-285750">
              <a:lnSpc>
                <a:spcPct val="140000"/>
              </a:lnSpc>
              <a:buFont typeface="Wingdings" panose="05000000000000000000" pitchFamily="2" charset="2"/>
              <a:buChar char="Ø"/>
            </a:pPr>
            <a:r>
              <a:rPr lang="zh-CN" altLang="en-US" b="1" dirty="0"/>
              <a:t>在中国完成的发明：</a:t>
            </a:r>
            <a:r>
              <a:rPr lang="zh-CN" altLang="en-US" dirty="0"/>
              <a:t>未递交保密审查即向国外申请专利，</a:t>
            </a:r>
            <a:r>
              <a:rPr lang="zh-CN" altLang="en-US" b="1" dirty="0">
                <a:solidFill>
                  <a:srgbClr val="C00000"/>
                </a:solidFill>
              </a:rPr>
              <a:t>可导致相关的中国专利被无效</a:t>
            </a:r>
            <a:endParaRPr lang="en-US" altLang="zh-CN" b="1" dirty="0">
              <a:solidFill>
                <a:srgbClr val="C00000"/>
              </a:solidFill>
            </a:endParaRPr>
          </a:p>
          <a:p>
            <a:pPr marL="285750" indent="-285750">
              <a:lnSpc>
                <a:spcPct val="140000"/>
              </a:lnSpc>
              <a:buFont typeface="Wingdings" panose="05000000000000000000" pitchFamily="2" charset="2"/>
              <a:buChar char="Ø"/>
            </a:pPr>
            <a:r>
              <a:rPr lang="zh-CN" altLang="en-US" b="1" dirty="0" smtClean="0"/>
              <a:t>先</a:t>
            </a:r>
            <a:r>
              <a:rPr lang="zh-CN" altLang="en-US" b="1" dirty="0"/>
              <a:t>在中国递交专利申请</a:t>
            </a:r>
            <a:r>
              <a:rPr lang="zh-CN" altLang="en-US" b="1" dirty="0" smtClean="0"/>
              <a:t>：</a:t>
            </a:r>
            <a:r>
              <a:rPr lang="zh-CN" altLang="en-US" dirty="0" smtClean="0"/>
              <a:t>建议申请同时</a:t>
            </a:r>
            <a:r>
              <a:rPr lang="zh-CN" altLang="en-US" dirty="0"/>
              <a:t>递交保密审查请求</a:t>
            </a:r>
            <a:endParaRPr lang="en-US" altLang="zh-CN" dirty="0"/>
          </a:p>
          <a:p>
            <a:pPr marL="285750" indent="-285750">
              <a:lnSpc>
                <a:spcPct val="140000"/>
              </a:lnSpc>
              <a:buFont typeface="Wingdings" panose="05000000000000000000" pitchFamily="2" charset="2"/>
              <a:buChar char="Ø"/>
            </a:pPr>
            <a:r>
              <a:rPr lang="zh-CN" altLang="en-US" b="1" dirty="0"/>
              <a:t>不在中国递交专利申请</a:t>
            </a:r>
            <a:r>
              <a:rPr lang="zh-CN" altLang="en-US" b="1" dirty="0" smtClean="0"/>
              <a:t>：</a:t>
            </a:r>
            <a:r>
              <a:rPr lang="zh-CN" altLang="en-US" dirty="0" smtClean="0"/>
              <a:t>单独递交保密审查请求</a:t>
            </a:r>
            <a:endParaRPr lang="en-US" altLang="zh-CN" dirty="0" smtClean="0"/>
          </a:p>
          <a:p>
            <a:pPr marL="285750" indent="-285750">
              <a:lnSpc>
                <a:spcPct val="140000"/>
              </a:lnSpc>
              <a:buFont typeface="Wingdings" panose="05000000000000000000" pitchFamily="2" charset="2"/>
              <a:buChar char="Ø"/>
            </a:pPr>
            <a:r>
              <a:rPr lang="zh-CN" altLang="en-US" b="1" dirty="0" smtClean="0"/>
              <a:t>在外国完成的发明：</a:t>
            </a:r>
            <a:r>
              <a:rPr lang="zh-CN" altLang="en-US" dirty="0" smtClean="0"/>
              <a:t>做好相关的记录以证明发明是在国外完成的</a:t>
            </a:r>
            <a:endParaRPr lang="en-US" altLang="zh-CN" dirty="0" smtClean="0"/>
          </a:p>
          <a:p>
            <a:pPr marL="285750" indent="-285750">
              <a:lnSpc>
                <a:spcPct val="140000"/>
              </a:lnSpc>
              <a:buFont typeface="Wingdings" panose="05000000000000000000" pitchFamily="2" charset="2"/>
              <a:buChar char="Ø"/>
            </a:pPr>
            <a:r>
              <a:rPr lang="zh-CN" altLang="en-US" b="1" dirty="0" smtClean="0"/>
              <a:t>部分在国内完成、部分在国外完成的发明：</a:t>
            </a:r>
            <a:r>
              <a:rPr lang="zh-CN" altLang="en-US" dirty="0" smtClean="0"/>
              <a:t>强烈建议仍然先获得保密审查通过之后再向国外申请专利</a:t>
            </a:r>
            <a:endParaRPr lang="en-US" altLang="zh-CN" dirty="0" smtClean="0"/>
          </a:p>
          <a:p>
            <a:pPr marL="285750" indent="-285750">
              <a:lnSpc>
                <a:spcPct val="140000"/>
              </a:lnSpc>
              <a:buFont typeface="Wingdings" panose="05000000000000000000" pitchFamily="2" charset="2"/>
              <a:buChar char="Ø"/>
            </a:pPr>
            <a:endParaRPr lang="en-US" altLang="zh-CN" b="1" dirty="0"/>
          </a:p>
        </p:txBody>
      </p:sp>
    </p:spTree>
    <p:extLst>
      <p:ext uri="{BB962C8B-B14F-4D97-AF65-F5344CB8AC3E}">
        <p14:creationId xmlns:p14="http://schemas.microsoft.com/office/powerpoint/2010/main" val="2182407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960437" y="1716087"/>
            <a:ext cx="9448800" cy="7045006"/>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a:t>说明书应当对发明或者实用新型作出</a:t>
            </a:r>
            <a:r>
              <a:rPr lang="zh-CN" altLang="en-US" b="1" dirty="0"/>
              <a:t>清楚、完整的说明</a:t>
            </a:r>
            <a:r>
              <a:rPr lang="zh-CN" altLang="en-US" dirty="0"/>
              <a:t>，以所属技术领域的技术人员</a:t>
            </a:r>
            <a:r>
              <a:rPr lang="zh-CN" altLang="en-US" b="1" dirty="0"/>
              <a:t>能够实现</a:t>
            </a:r>
            <a:r>
              <a:rPr lang="zh-CN" altLang="en-US" dirty="0"/>
              <a:t>为准（专利法第二十六条第三款</a:t>
            </a:r>
            <a:r>
              <a:rPr lang="zh-CN" altLang="en-US" dirty="0" smtClean="0"/>
              <a:t>）</a:t>
            </a: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Ø"/>
            </a:pPr>
            <a:r>
              <a:rPr lang="zh-CN" altLang="en-US" b="1" dirty="0" smtClean="0"/>
              <a:t>公开充分到本</a:t>
            </a:r>
            <a:r>
              <a:rPr lang="zh-CN" altLang="en-US" b="1" dirty="0"/>
              <a:t>领域</a:t>
            </a:r>
            <a:r>
              <a:rPr lang="zh-CN" altLang="en-US" b="1" dirty="0" smtClean="0"/>
              <a:t>技术人员能实现技术方案并能预知技术效果，但不要求公开</a:t>
            </a:r>
            <a:r>
              <a:rPr lang="zh-CN" altLang="en-US" b="1" dirty="0"/>
              <a:t>最佳的实施</a:t>
            </a:r>
            <a:r>
              <a:rPr lang="zh-CN" altLang="en-US" b="1" dirty="0" smtClean="0"/>
              <a:t>方式</a:t>
            </a:r>
            <a:endParaRPr lang="en-US" altLang="zh-CN" b="1" dirty="0" smtClean="0"/>
          </a:p>
          <a:p>
            <a:pPr marL="342900" indent="-342900">
              <a:lnSpc>
                <a:spcPct val="130000"/>
              </a:lnSpc>
              <a:buFont typeface="Wingdings" panose="05000000000000000000" pitchFamily="2" charset="2"/>
              <a:buChar char="Ø"/>
            </a:pPr>
            <a:r>
              <a:rPr lang="zh-CN" altLang="en-US" b="1" dirty="0" smtClean="0"/>
              <a:t>如果</a:t>
            </a:r>
            <a:r>
              <a:rPr lang="zh-CN" altLang="en-US" b="1" dirty="0"/>
              <a:t>难以容易</a:t>
            </a:r>
            <a:r>
              <a:rPr lang="zh-CN" altLang="en-US" b="1" dirty="0" smtClean="0"/>
              <a:t>地推导出技术</a:t>
            </a:r>
            <a:r>
              <a:rPr lang="zh-CN" altLang="en-US" b="1" dirty="0"/>
              <a:t>方案为何能实现所称的技术效果，还应公开实验数据（典型地</a:t>
            </a:r>
            <a:r>
              <a:rPr lang="zh-CN" altLang="en-US" b="1" dirty="0" smtClean="0"/>
              <a:t>在化学以及生物</a:t>
            </a:r>
            <a:r>
              <a:rPr lang="zh-CN" altLang="en-US" b="1" dirty="0"/>
              <a:t>医药领域）</a:t>
            </a:r>
            <a:endParaRPr lang="en-US" altLang="zh-CN" b="1" dirty="0"/>
          </a:p>
          <a:p>
            <a:pPr marL="342900" indent="-342900">
              <a:lnSpc>
                <a:spcPct val="130000"/>
              </a:lnSpc>
              <a:buFont typeface="Wingdings" panose="05000000000000000000" pitchFamily="2" charset="2"/>
              <a:buChar char="u"/>
            </a:pPr>
            <a:endParaRPr lang="en-US" altLang="zh-CN" dirty="0" smtClean="0"/>
          </a:p>
          <a:p>
            <a:pPr>
              <a:lnSpc>
                <a:spcPct val="130000"/>
              </a:lnSpc>
            </a:pPr>
            <a:endParaRPr lang="en-US" altLang="zh-CN" dirty="0"/>
          </a:p>
          <a:p>
            <a:pPr>
              <a:lnSpc>
                <a:spcPct val="130000"/>
              </a:lnSpc>
            </a:pPr>
            <a:endParaRPr lang="en-US" altLang="zh-CN" dirty="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sp>
        <p:nvSpPr>
          <p:cNvPr id="6" name="圆角矩形 5"/>
          <p:cNvSpPr/>
          <p:nvPr/>
        </p:nvSpPr>
        <p:spPr>
          <a:xfrm>
            <a:off x="2789237" y="2782888"/>
            <a:ext cx="2057400" cy="1371599"/>
          </a:xfrm>
          <a:prstGeom prst="round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smtClean="0">
                <a:solidFill>
                  <a:schemeClr val="tx1"/>
                </a:solidFill>
              </a:rPr>
              <a:t>技术方案</a:t>
            </a:r>
            <a:endParaRPr lang="en-US" altLang="zh-CN" sz="2500" b="1" dirty="0" smtClean="0">
              <a:solidFill>
                <a:schemeClr val="tx1"/>
              </a:solidFill>
            </a:endParaRPr>
          </a:p>
          <a:p>
            <a:pPr algn="ctr"/>
            <a:r>
              <a:rPr lang="zh-CN" altLang="en-US" sz="2500" b="1" dirty="0" smtClean="0">
                <a:solidFill>
                  <a:schemeClr val="tx1"/>
                </a:solidFill>
              </a:rPr>
              <a:t>公开</a:t>
            </a:r>
            <a:endParaRPr lang="zh-CN" altLang="en-US" sz="2500" b="1" dirty="0">
              <a:solidFill>
                <a:schemeClr val="tx1"/>
              </a:solidFill>
            </a:endParaRPr>
          </a:p>
        </p:txBody>
      </p:sp>
      <p:sp>
        <p:nvSpPr>
          <p:cNvPr id="7" name="圆角矩形 6"/>
          <p:cNvSpPr/>
          <p:nvPr/>
        </p:nvSpPr>
        <p:spPr>
          <a:xfrm>
            <a:off x="5761037" y="2782887"/>
            <a:ext cx="2057400" cy="1371599"/>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a:solidFill>
                  <a:schemeClr val="tx1"/>
                </a:solidFill>
              </a:rPr>
              <a:t>专利</a:t>
            </a:r>
            <a:endParaRPr lang="en-US" altLang="zh-CN" sz="2500" b="1" dirty="0">
              <a:solidFill>
                <a:schemeClr val="tx1"/>
              </a:solidFill>
            </a:endParaRPr>
          </a:p>
          <a:p>
            <a:pPr algn="ctr"/>
            <a:r>
              <a:rPr lang="zh-CN" altLang="en-US" sz="2500" b="1" dirty="0">
                <a:solidFill>
                  <a:schemeClr val="tx1"/>
                </a:solidFill>
              </a:rPr>
              <a:t>保护</a:t>
            </a:r>
          </a:p>
        </p:txBody>
      </p:sp>
      <p:sp>
        <p:nvSpPr>
          <p:cNvPr id="5" name="左右箭头 4"/>
          <p:cNvSpPr/>
          <p:nvPr/>
        </p:nvSpPr>
        <p:spPr>
          <a:xfrm>
            <a:off x="4662282" y="3240087"/>
            <a:ext cx="1327355" cy="587828"/>
          </a:xfrm>
          <a:prstGeom prst="leftRightArrow">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04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960437" y="1716087"/>
            <a:ext cx="9448800" cy="7045006"/>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a:t>权利要求应当</a:t>
            </a:r>
            <a:r>
              <a:rPr lang="zh-CN" altLang="en-US" b="1" dirty="0"/>
              <a:t>以说明书为依据</a:t>
            </a:r>
            <a:r>
              <a:rPr lang="zh-CN" altLang="en-US" dirty="0"/>
              <a:t>，</a:t>
            </a:r>
            <a:r>
              <a:rPr lang="zh-CN" altLang="en-US" b="1" dirty="0"/>
              <a:t>清楚、简要</a:t>
            </a:r>
            <a:r>
              <a:rPr lang="zh-CN" altLang="en-US" dirty="0"/>
              <a:t>地限定要求专利保护的范围（专利法第二十六条第四款）</a:t>
            </a:r>
            <a:endParaRPr lang="en-US" altLang="zh-CN" dirty="0"/>
          </a:p>
          <a:p>
            <a:pPr>
              <a:lnSpc>
                <a:spcPct val="130000"/>
              </a:lnSpc>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Ø"/>
            </a:pPr>
            <a:endParaRPr lang="en-US" altLang="zh-CN" b="1" dirty="0" smtClean="0"/>
          </a:p>
          <a:p>
            <a:pPr marL="342900" indent="-342900">
              <a:lnSpc>
                <a:spcPct val="130000"/>
              </a:lnSpc>
              <a:buFont typeface="Wingdings" panose="05000000000000000000" pitchFamily="2" charset="2"/>
              <a:buChar char="Ø"/>
            </a:pPr>
            <a:r>
              <a:rPr lang="zh-CN" altLang="en-US" b="1" dirty="0"/>
              <a:t>专利</a:t>
            </a:r>
            <a:r>
              <a:rPr lang="zh-CN" altLang="en-US" b="1" dirty="0" smtClean="0"/>
              <a:t>保护范围与创新贡献和公开程度相适应</a:t>
            </a:r>
            <a:endParaRPr lang="en-US" altLang="zh-CN" b="1" dirty="0" smtClean="0"/>
          </a:p>
          <a:p>
            <a:pPr marL="342900" indent="-342900">
              <a:lnSpc>
                <a:spcPct val="130000"/>
              </a:lnSpc>
              <a:buFont typeface="Wingdings" panose="05000000000000000000" pitchFamily="2" charset="2"/>
              <a:buChar char="Ø"/>
            </a:pPr>
            <a:r>
              <a:rPr lang="zh-CN" altLang="en-US" b="1" dirty="0" smtClean="0"/>
              <a:t>挖掘发明构思下的多种具体实施方式，探索发明构思的原理</a:t>
            </a:r>
            <a:endParaRPr lang="en-US" altLang="zh-CN" b="1" dirty="0" smtClean="0"/>
          </a:p>
          <a:p>
            <a:pPr marL="342900" indent="-342900">
              <a:lnSpc>
                <a:spcPct val="130000"/>
              </a:lnSpc>
              <a:buFont typeface="Wingdings" panose="05000000000000000000" pitchFamily="2" charset="2"/>
              <a:buChar char="Ø"/>
            </a:pPr>
            <a:r>
              <a:rPr lang="zh-CN" altLang="en-US" b="1" dirty="0" smtClean="0"/>
              <a:t>避免使用模糊表述和自造词，任何模糊的表述应有具体说明</a:t>
            </a:r>
            <a:endParaRPr lang="en-US" altLang="zh-CN" b="1" dirty="0"/>
          </a:p>
          <a:p>
            <a:pPr marL="342900" indent="-342900">
              <a:lnSpc>
                <a:spcPct val="130000"/>
              </a:lnSpc>
              <a:buFont typeface="Wingdings" panose="05000000000000000000" pitchFamily="2" charset="2"/>
              <a:buChar char="u"/>
            </a:pPr>
            <a:endParaRPr lang="en-US" altLang="zh-CN" dirty="0" smtClean="0"/>
          </a:p>
          <a:p>
            <a:pPr>
              <a:lnSpc>
                <a:spcPct val="130000"/>
              </a:lnSpc>
            </a:pPr>
            <a:endParaRPr lang="en-US" altLang="zh-CN" dirty="0"/>
          </a:p>
          <a:p>
            <a:pPr>
              <a:lnSpc>
                <a:spcPct val="130000"/>
              </a:lnSpc>
            </a:pPr>
            <a:endParaRPr lang="en-US" altLang="zh-CN" dirty="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sp>
        <p:nvSpPr>
          <p:cNvPr id="8" name="椭圆 7"/>
          <p:cNvSpPr/>
          <p:nvPr/>
        </p:nvSpPr>
        <p:spPr>
          <a:xfrm>
            <a:off x="1722437" y="2554287"/>
            <a:ext cx="4495800" cy="2078384"/>
          </a:xfrm>
          <a:prstGeom prst="ellipse">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1722437" y="2829617"/>
            <a:ext cx="2743200" cy="155347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具体实施方式：</a:t>
            </a:r>
            <a:endParaRPr lang="en-US" altLang="zh-CN" b="1" dirty="0">
              <a:solidFill>
                <a:schemeClr val="tx1"/>
              </a:solidFill>
            </a:endParaRPr>
          </a:p>
          <a:p>
            <a:pPr algn="ctr"/>
            <a:r>
              <a:rPr lang="zh-CN" altLang="en-US" b="1" dirty="0">
                <a:solidFill>
                  <a:schemeClr val="tx1"/>
                </a:solidFill>
              </a:rPr>
              <a:t>氧化铁</a:t>
            </a:r>
          </a:p>
        </p:txBody>
      </p:sp>
      <p:sp>
        <p:nvSpPr>
          <p:cNvPr id="3" name="矩形 2"/>
          <p:cNvSpPr/>
          <p:nvPr/>
        </p:nvSpPr>
        <p:spPr>
          <a:xfrm>
            <a:off x="2408237" y="3283186"/>
            <a:ext cx="5759450" cy="646331"/>
          </a:xfrm>
          <a:prstGeom prst="rect">
            <a:avLst/>
          </a:prstGeom>
        </p:spPr>
        <p:txBody>
          <a:bodyPr>
            <a:spAutoFit/>
          </a:bodyPr>
          <a:lstStyle/>
          <a:p>
            <a:pPr algn="ctr"/>
            <a:r>
              <a:rPr lang="zh-CN" altLang="en-US" b="1" dirty="0" smtClean="0"/>
              <a:t>权利要求：</a:t>
            </a:r>
            <a:endParaRPr lang="en-US" altLang="zh-CN" b="1" dirty="0"/>
          </a:p>
          <a:p>
            <a:pPr algn="ctr"/>
            <a:r>
              <a:rPr lang="zh-CN" altLang="en-US" b="1" dirty="0" smtClean="0"/>
              <a:t>铁化合物</a:t>
            </a:r>
            <a:endParaRPr lang="zh-CN" altLang="en-US" b="1" dirty="0"/>
          </a:p>
        </p:txBody>
      </p:sp>
      <p:sp>
        <p:nvSpPr>
          <p:cNvPr id="4" name="圆角矩形 3"/>
          <p:cNvSpPr/>
          <p:nvPr/>
        </p:nvSpPr>
        <p:spPr>
          <a:xfrm>
            <a:off x="7513637" y="2554287"/>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高的电阻率</a:t>
            </a:r>
          </a:p>
        </p:txBody>
      </p:sp>
      <p:sp>
        <p:nvSpPr>
          <p:cNvPr id="11" name="圆角矩形 10"/>
          <p:cNvSpPr/>
          <p:nvPr/>
        </p:nvSpPr>
        <p:spPr>
          <a:xfrm>
            <a:off x="7513637" y="3223537"/>
            <a:ext cx="1905000" cy="549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第三代</a:t>
            </a:r>
            <a:r>
              <a:rPr lang="zh-CN" altLang="en-US" b="1" dirty="0" smtClean="0">
                <a:solidFill>
                  <a:schemeClr val="tx1"/>
                </a:solidFill>
              </a:rPr>
              <a:t>加密算法</a:t>
            </a:r>
            <a:endParaRPr lang="zh-CN" altLang="en-US" b="1" dirty="0">
              <a:solidFill>
                <a:schemeClr val="tx1"/>
              </a:solidFill>
            </a:endParaRPr>
          </a:p>
        </p:txBody>
      </p:sp>
      <p:sp>
        <p:nvSpPr>
          <p:cNvPr id="12" name="圆角矩形 11"/>
          <p:cNvSpPr/>
          <p:nvPr/>
        </p:nvSpPr>
        <p:spPr>
          <a:xfrm>
            <a:off x="7521574" y="3954302"/>
            <a:ext cx="1905000" cy="504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大约</a:t>
            </a:r>
            <a:r>
              <a:rPr lang="en-US" altLang="zh-CN" b="1" dirty="0" smtClean="0">
                <a:solidFill>
                  <a:schemeClr val="tx1"/>
                </a:solidFill>
              </a:rPr>
              <a:t>5~10cm</a:t>
            </a:r>
            <a:endParaRPr lang="zh-CN" altLang="en-US" b="1" dirty="0">
              <a:solidFill>
                <a:schemeClr val="tx1"/>
              </a:solidFill>
            </a:endParaRPr>
          </a:p>
        </p:txBody>
      </p:sp>
    </p:spTree>
    <p:extLst>
      <p:ext uri="{BB962C8B-B14F-4D97-AF65-F5344CB8AC3E}">
        <p14:creationId xmlns:p14="http://schemas.microsoft.com/office/powerpoint/2010/main" val="2662507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960437" y="1792287"/>
            <a:ext cx="9448800" cy="7045006"/>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a:t>对发明和实用新型专利申请文件的</a:t>
            </a:r>
            <a:r>
              <a:rPr lang="zh-CN" altLang="en-US" b="1" dirty="0"/>
              <a:t>修改不得超出原说明书和权利要求书记载的范围</a:t>
            </a:r>
            <a:r>
              <a:rPr lang="zh-CN" altLang="en-US" dirty="0"/>
              <a:t>（专利法第三十三条）</a:t>
            </a:r>
            <a:endParaRPr lang="en-US" altLang="zh-CN" dirty="0"/>
          </a:p>
          <a:p>
            <a:pPr>
              <a:lnSpc>
                <a:spcPct val="130000"/>
              </a:lnSpc>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Ø"/>
            </a:pPr>
            <a:endParaRPr lang="en-US" altLang="zh-CN" b="1" dirty="0" smtClean="0"/>
          </a:p>
          <a:p>
            <a:pPr marL="342900" indent="-342900">
              <a:lnSpc>
                <a:spcPct val="130000"/>
              </a:lnSpc>
              <a:buFont typeface="Wingdings" panose="05000000000000000000" pitchFamily="2" charset="2"/>
              <a:buChar char="Ø"/>
            </a:pPr>
            <a:endParaRPr lang="en-US" altLang="zh-CN" b="1" dirty="0" smtClean="0"/>
          </a:p>
          <a:p>
            <a:pPr marL="342900" indent="-342900">
              <a:lnSpc>
                <a:spcPct val="130000"/>
              </a:lnSpc>
              <a:buFont typeface="Wingdings" panose="05000000000000000000" pitchFamily="2" charset="2"/>
              <a:buChar char="Ø"/>
            </a:pPr>
            <a:r>
              <a:rPr lang="zh-CN" altLang="en-US" b="1" dirty="0" smtClean="0"/>
              <a:t>申请一旦递交后就不能再增加新的技术内容</a:t>
            </a:r>
            <a:endParaRPr lang="en-US" altLang="zh-CN" b="1" dirty="0" smtClean="0"/>
          </a:p>
          <a:p>
            <a:pPr marL="342900" indent="-342900">
              <a:lnSpc>
                <a:spcPct val="130000"/>
              </a:lnSpc>
              <a:buFont typeface="Wingdings" panose="05000000000000000000" pitchFamily="2" charset="2"/>
              <a:buChar char="Ø"/>
            </a:pPr>
            <a:r>
              <a:rPr lang="zh-CN" altLang="en-US" b="1" dirty="0" smtClean="0"/>
              <a:t>专利申请文件的撰写一定要专业且考虑周到</a:t>
            </a:r>
            <a:endParaRPr lang="en-US" altLang="zh-CN" b="1" dirty="0" smtClean="0"/>
          </a:p>
          <a:p>
            <a:pPr>
              <a:lnSpc>
                <a:spcPct val="130000"/>
              </a:lnSpc>
            </a:pPr>
            <a:endParaRPr lang="en-US" altLang="zh-CN" dirty="0" smtClean="0"/>
          </a:p>
          <a:p>
            <a:pPr>
              <a:lnSpc>
                <a:spcPct val="130000"/>
              </a:lnSpc>
            </a:pPr>
            <a:endParaRPr lang="en-US" altLang="zh-CN" dirty="0"/>
          </a:p>
          <a:p>
            <a:pPr>
              <a:lnSpc>
                <a:spcPct val="130000"/>
              </a:lnSpc>
            </a:pPr>
            <a:endParaRPr lang="en-US" altLang="zh-CN" dirty="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cxnSp>
        <p:nvCxnSpPr>
          <p:cNvPr id="10" name="直接箭头连接符 9"/>
          <p:cNvCxnSpPr/>
          <p:nvPr/>
        </p:nvCxnSpPr>
        <p:spPr>
          <a:xfrm>
            <a:off x="884237" y="3925887"/>
            <a:ext cx="8425962" cy="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32437" y="3766249"/>
            <a:ext cx="0" cy="15963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99037" y="3316287"/>
            <a:ext cx="1179635" cy="498598"/>
          </a:xfrm>
          <a:prstGeom prst="rect">
            <a:avLst/>
          </a:prstGeom>
        </p:spPr>
        <p:txBody>
          <a:bodyPr wrap="square">
            <a:spAutoFit/>
          </a:bodyPr>
          <a:lstStyle/>
          <a:p>
            <a:pPr>
              <a:lnSpc>
                <a:spcPct val="120000"/>
              </a:lnSpc>
              <a:spcBef>
                <a:spcPts val="1000"/>
              </a:spcBef>
            </a:pPr>
            <a:r>
              <a:rPr lang="zh-CN" altLang="en-US" sz="2200" b="1" dirty="0" smtClean="0">
                <a:latin typeface="+mj-ea"/>
                <a:ea typeface="+mj-ea"/>
              </a:rPr>
              <a:t>申请日      </a:t>
            </a:r>
            <a:endParaRPr lang="en-US" altLang="zh-CN" sz="2200" b="1" dirty="0" smtClean="0">
              <a:latin typeface="+mj-ea"/>
              <a:ea typeface="+mj-ea"/>
            </a:endParaRPr>
          </a:p>
        </p:txBody>
      </p:sp>
      <p:sp>
        <p:nvSpPr>
          <p:cNvPr id="15" name="左箭头 14"/>
          <p:cNvSpPr/>
          <p:nvPr/>
        </p:nvSpPr>
        <p:spPr>
          <a:xfrm>
            <a:off x="884237" y="3928441"/>
            <a:ext cx="4044462" cy="1062472"/>
          </a:xfrm>
          <a:prstGeom prst="leftArrow">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chemeClr val="tx1"/>
                </a:solidFill>
              </a:rPr>
              <a:t>氧化铁</a:t>
            </a:r>
            <a:endParaRPr lang="zh-CN" altLang="en-US" sz="2200" b="1" dirty="0">
              <a:solidFill>
                <a:schemeClr val="tx1"/>
              </a:solidFill>
            </a:endParaRPr>
          </a:p>
        </p:txBody>
      </p:sp>
      <p:cxnSp>
        <p:nvCxnSpPr>
          <p:cNvPr id="16" name="直接连接符 15"/>
          <p:cNvCxnSpPr/>
          <p:nvPr/>
        </p:nvCxnSpPr>
        <p:spPr>
          <a:xfrm>
            <a:off x="5522912" y="3908424"/>
            <a:ext cx="0" cy="116046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7" name="泪滴形 16"/>
          <p:cNvSpPr/>
          <p:nvPr/>
        </p:nvSpPr>
        <p:spPr>
          <a:xfrm>
            <a:off x="4481634" y="2401886"/>
            <a:ext cx="1820008" cy="972235"/>
          </a:xfrm>
          <a:prstGeom prst="teardrop">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铁</a:t>
            </a:r>
            <a:r>
              <a:rPr lang="zh-CN" altLang="en-US" sz="2200" b="1" dirty="0" smtClean="0">
                <a:solidFill>
                  <a:schemeClr val="tx1"/>
                </a:solidFill>
              </a:rPr>
              <a:t>的化合物</a:t>
            </a:r>
            <a:endParaRPr lang="zh-CN" altLang="en-US" sz="2200" b="1" dirty="0">
              <a:solidFill>
                <a:schemeClr val="tx1"/>
              </a:solidFill>
            </a:endParaRPr>
          </a:p>
        </p:txBody>
      </p:sp>
      <p:sp>
        <p:nvSpPr>
          <p:cNvPr id="31" name="泪滴形 30"/>
          <p:cNvSpPr/>
          <p:nvPr/>
        </p:nvSpPr>
        <p:spPr>
          <a:xfrm>
            <a:off x="7141429" y="2401887"/>
            <a:ext cx="1820008" cy="972235"/>
          </a:xfrm>
          <a:prstGeom prst="teardrop">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rPr>
              <a:t>硫化铁</a:t>
            </a:r>
          </a:p>
        </p:txBody>
      </p:sp>
      <p:sp>
        <p:nvSpPr>
          <p:cNvPr id="30" name="右箭头 29"/>
          <p:cNvSpPr/>
          <p:nvPr/>
        </p:nvSpPr>
        <p:spPr>
          <a:xfrm>
            <a:off x="6065837" y="2478087"/>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修改</a:t>
            </a:r>
            <a:endParaRPr lang="zh-CN" altLang="en-US" b="1" dirty="0">
              <a:solidFill>
                <a:schemeClr val="tx1"/>
              </a:solidFill>
            </a:endParaRPr>
          </a:p>
        </p:txBody>
      </p:sp>
      <p:sp>
        <p:nvSpPr>
          <p:cNvPr id="36" name="矩形 35"/>
          <p:cNvSpPr/>
          <p:nvPr/>
        </p:nvSpPr>
        <p:spPr>
          <a:xfrm>
            <a:off x="6083299" y="4230687"/>
            <a:ext cx="4876800" cy="892552"/>
          </a:xfrm>
          <a:prstGeom prst="rect">
            <a:avLst/>
          </a:prstGeom>
        </p:spPr>
        <p:txBody>
          <a:bodyPr wrap="square">
            <a:spAutoFit/>
          </a:bodyPr>
          <a:lstStyle/>
          <a:p>
            <a:pPr marL="342900" indent="-342900">
              <a:lnSpc>
                <a:spcPct val="130000"/>
              </a:lnSpc>
              <a:buFont typeface="Wingdings" panose="05000000000000000000" pitchFamily="2" charset="2"/>
              <a:buChar char="l"/>
            </a:pPr>
            <a:r>
              <a:rPr lang="zh-CN" altLang="en-US" sz="2000" b="1" dirty="0" smtClean="0">
                <a:latin typeface="+mj-ea"/>
              </a:rPr>
              <a:t>专利权人获得不当利益</a:t>
            </a:r>
            <a:endParaRPr lang="en-US" altLang="zh-CN" sz="2000" b="1" dirty="0" smtClean="0">
              <a:latin typeface="+mj-ea"/>
            </a:endParaRPr>
          </a:p>
          <a:p>
            <a:pPr marL="342900" indent="-342900">
              <a:lnSpc>
                <a:spcPct val="130000"/>
              </a:lnSpc>
              <a:buFont typeface="Wingdings" panose="05000000000000000000" pitchFamily="2" charset="2"/>
              <a:buChar char="l"/>
            </a:pPr>
            <a:r>
              <a:rPr lang="zh-CN" altLang="en-US" sz="2000" b="1" dirty="0" smtClean="0">
                <a:latin typeface="+mj-ea"/>
              </a:rPr>
              <a:t>损害公众的利益</a:t>
            </a:r>
            <a:endParaRPr lang="en-US" altLang="zh-CN" sz="2000" b="1" dirty="0">
              <a:latin typeface="+mj-ea"/>
            </a:endParaRPr>
          </a:p>
        </p:txBody>
      </p:sp>
    </p:spTree>
    <p:extLst>
      <p:ext uri="{BB962C8B-B14F-4D97-AF65-F5344CB8AC3E}">
        <p14:creationId xmlns:p14="http://schemas.microsoft.com/office/powerpoint/2010/main" val="3018068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dirty="0" smtClean="0"/>
              <a:t>发明和实用新型的其他授权条件</a:t>
            </a:r>
            <a:endParaRPr lang="en-US" altLang="zh-CN" sz="2800" dirty="0"/>
          </a:p>
        </p:txBody>
      </p:sp>
      <p:sp>
        <p:nvSpPr>
          <p:cNvPr id="2" name="矩形 1"/>
          <p:cNvSpPr/>
          <p:nvPr/>
        </p:nvSpPr>
        <p:spPr>
          <a:xfrm>
            <a:off x="958849" y="1793874"/>
            <a:ext cx="9448800" cy="6684907"/>
          </a:xfrm>
          <a:prstGeom prst="rect">
            <a:avLst/>
          </a:prstGeom>
        </p:spPr>
        <p:txBody>
          <a:bodyPr wrap="square">
            <a:spAutoFit/>
          </a:bodyPr>
          <a:lstStyle/>
          <a:p>
            <a:pPr marL="342900" indent="-342900">
              <a:lnSpc>
                <a:spcPct val="130000"/>
              </a:lnSpc>
              <a:buFont typeface="Wingdings" panose="05000000000000000000" pitchFamily="2" charset="2"/>
              <a:buChar char="u"/>
            </a:pPr>
            <a:r>
              <a:rPr lang="zh-CN" altLang="en-US" dirty="0"/>
              <a:t>独立权利要求应当从整体上反映发明或者实用新型的技术方案，记载解决技术问题的</a:t>
            </a:r>
            <a:r>
              <a:rPr lang="zh-CN" altLang="en-US" b="1" dirty="0"/>
              <a:t>必要技术特征</a:t>
            </a:r>
            <a:r>
              <a:rPr lang="zh-CN" altLang="en-US" dirty="0"/>
              <a:t>（专利法实施细则第二十条第二款）</a:t>
            </a:r>
            <a:endParaRPr lang="en-US" altLang="zh-CN" dirty="0"/>
          </a:p>
          <a:p>
            <a:pPr>
              <a:lnSpc>
                <a:spcPct val="130000"/>
              </a:lnSpc>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Ø"/>
            </a:pPr>
            <a:endParaRPr lang="en-US" altLang="zh-CN" b="1" dirty="0" smtClean="0"/>
          </a:p>
          <a:p>
            <a:pPr marL="342900" indent="-342900">
              <a:lnSpc>
                <a:spcPct val="130000"/>
              </a:lnSpc>
              <a:buFont typeface="Wingdings" panose="05000000000000000000" pitchFamily="2" charset="2"/>
              <a:buChar char="Ø"/>
            </a:pPr>
            <a:r>
              <a:rPr lang="zh-CN" altLang="en-US" b="1" dirty="0" smtClean="0"/>
              <a:t>声称解决技术问题和实现技术效果要谨慎</a:t>
            </a:r>
            <a:endParaRPr lang="en-US" altLang="zh-CN" b="1" dirty="0" smtClean="0"/>
          </a:p>
          <a:p>
            <a:pPr marL="342900" indent="-342900">
              <a:lnSpc>
                <a:spcPct val="130000"/>
              </a:lnSpc>
              <a:buFont typeface="Wingdings" panose="05000000000000000000" pitchFamily="2" charset="2"/>
              <a:buChar char="Ø"/>
            </a:pPr>
            <a:r>
              <a:rPr lang="zh-CN" altLang="en-US" b="1" dirty="0" smtClean="0"/>
              <a:t>专利申请文件的撰写一定要专业且考虑周到</a:t>
            </a:r>
            <a:endParaRPr lang="en-US" altLang="zh-CN" b="1" dirty="0" smtClean="0"/>
          </a:p>
          <a:p>
            <a:pPr>
              <a:lnSpc>
                <a:spcPct val="130000"/>
              </a:lnSpc>
            </a:pPr>
            <a:endParaRPr lang="en-US" altLang="zh-CN" dirty="0" smtClean="0"/>
          </a:p>
          <a:p>
            <a:pPr>
              <a:lnSpc>
                <a:spcPct val="130000"/>
              </a:lnSpc>
            </a:pPr>
            <a:endParaRPr lang="en-US" altLang="zh-CN" dirty="0"/>
          </a:p>
          <a:p>
            <a:pPr>
              <a:lnSpc>
                <a:spcPct val="130000"/>
              </a:lnSpc>
            </a:pPr>
            <a:endParaRPr lang="en-US" altLang="zh-CN" dirty="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sp>
        <p:nvSpPr>
          <p:cNvPr id="3" name="圆角矩形 2"/>
          <p:cNvSpPr/>
          <p:nvPr/>
        </p:nvSpPr>
        <p:spPr>
          <a:xfrm>
            <a:off x="5151437" y="2859087"/>
            <a:ext cx="2438400" cy="1973262"/>
          </a:xfrm>
          <a:prstGeom prst="round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说明书中所称要解决的技术问题：同时实现提高速度、提高质量、节约能源。</a:t>
            </a:r>
            <a:endParaRPr lang="en-US" altLang="zh-CN" dirty="0" smtClean="0"/>
          </a:p>
        </p:txBody>
      </p:sp>
      <p:sp>
        <p:nvSpPr>
          <p:cNvPr id="18" name="圆角矩形 17"/>
          <p:cNvSpPr/>
          <p:nvPr/>
        </p:nvSpPr>
        <p:spPr>
          <a:xfrm>
            <a:off x="8351837" y="2859087"/>
            <a:ext cx="2667000" cy="1973262"/>
          </a:xfrm>
          <a:prstGeom prst="round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权利要求中记载的技术特征仅能提高质量，无法实现提高速度和节约能源。</a:t>
            </a:r>
            <a:endParaRPr lang="en-US" altLang="zh-CN" dirty="0" smtClean="0"/>
          </a:p>
        </p:txBody>
      </p:sp>
      <p:sp>
        <p:nvSpPr>
          <p:cNvPr id="19" name="矩形 18"/>
          <p:cNvSpPr/>
          <p:nvPr/>
        </p:nvSpPr>
        <p:spPr>
          <a:xfrm>
            <a:off x="7705602" y="3697287"/>
            <a:ext cx="1179635" cy="680892"/>
          </a:xfrm>
          <a:prstGeom prst="rect">
            <a:avLst/>
          </a:prstGeom>
        </p:spPr>
        <p:txBody>
          <a:bodyPr wrap="square">
            <a:spAutoFit/>
          </a:bodyPr>
          <a:lstStyle/>
          <a:p>
            <a:pPr>
              <a:lnSpc>
                <a:spcPct val="120000"/>
              </a:lnSpc>
              <a:spcBef>
                <a:spcPts val="1000"/>
              </a:spcBef>
            </a:pPr>
            <a:r>
              <a:rPr lang="en-US" altLang="zh-CN" sz="3500" b="1" dirty="0" smtClean="0">
                <a:latin typeface="+mj-ea"/>
                <a:ea typeface="+mj-ea"/>
              </a:rPr>
              <a:t>V</a:t>
            </a:r>
            <a:r>
              <a:rPr lang="en-US" altLang="zh-CN" sz="3500" b="1" dirty="0">
                <a:latin typeface="+mj-ea"/>
                <a:ea typeface="+mj-ea"/>
              </a:rPr>
              <a:t>.</a:t>
            </a:r>
            <a:r>
              <a:rPr lang="zh-CN" altLang="en-US" sz="3500" b="1" dirty="0" smtClean="0">
                <a:latin typeface="+mj-ea"/>
                <a:ea typeface="+mj-ea"/>
              </a:rPr>
              <a:t>     </a:t>
            </a:r>
            <a:endParaRPr lang="en-US" altLang="zh-CN" sz="3500" b="1" dirty="0" smtClean="0">
              <a:latin typeface="+mj-ea"/>
              <a:ea typeface="+mj-ea"/>
            </a:endParaRPr>
          </a:p>
        </p:txBody>
      </p:sp>
      <p:sp>
        <p:nvSpPr>
          <p:cNvPr id="20" name="圆角矩形 19"/>
          <p:cNvSpPr/>
          <p:nvPr/>
        </p:nvSpPr>
        <p:spPr>
          <a:xfrm>
            <a:off x="655637" y="3087687"/>
            <a:ext cx="1295400" cy="1447800"/>
          </a:xfrm>
          <a:prstGeom prst="round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smtClean="0">
                <a:solidFill>
                  <a:schemeClr val="tx1"/>
                </a:solidFill>
              </a:rPr>
              <a:t>现有技术</a:t>
            </a:r>
            <a:endParaRPr lang="en-US" altLang="zh-CN" dirty="0" smtClean="0">
              <a:solidFill>
                <a:schemeClr val="tx1"/>
              </a:solidFill>
            </a:endParaRPr>
          </a:p>
        </p:txBody>
      </p:sp>
      <p:sp>
        <p:nvSpPr>
          <p:cNvPr id="21" name="圆角矩形 20"/>
          <p:cNvSpPr/>
          <p:nvPr/>
        </p:nvSpPr>
        <p:spPr>
          <a:xfrm>
            <a:off x="2865437" y="3121818"/>
            <a:ext cx="1295400" cy="1413669"/>
          </a:xfrm>
          <a:prstGeom prst="roundRect">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smtClean="0">
                <a:solidFill>
                  <a:schemeClr val="tx1"/>
                </a:solidFill>
              </a:rPr>
              <a:t>解决</a:t>
            </a:r>
            <a:endParaRPr lang="en-US" altLang="zh-CN" dirty="0" smtClean="0">
              <a:solidFill>
                <a:schemeClr val="tx1"/>
              </a:solidFill>
            </a:endParaRPr>
          </a:p>
          <a:p>
            <a:pPr algn="ctr">
              <a:lnSpc>
                <a:spcPct val="150000"/>
              </a:lnSpc>
            </a:pPr>
            <a:r>
              <a:rPr lang="zh-CN" altLang="en-US" dirty="0" smtClean="0">
                <a:solidFill>
                  <a:schemeClr val="tx1"/>
                </a:solidFill>
              </a:rPr>
              <a:t>技术问题</a:t>
            </a:r>
            <a:endParaRPr lang="en-US" altLang="zh-CN" dirty="0" smtClean="0">
              <a:solidFill>
                <a:schemeClr val="tx1"/>
              </a:solidFill>
            </a:endParaRPr>
          </a:p>
        </p:txBody>
      </p:sp>
      <p:sp>
        <p:nvSpPr>
          <p:cNvPr id="5" name="右箭头 4"/>
          <p:cNvSpPr/>
          <p:nvPr/>
        </p:nvSpPr>
        <p:spPr>
          <a:xfrm>
            <a:off x="1798637" y="3316287"/>
            <a:ext cx="12192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必要技术特征</a:t>
            </a:r>
          </a:p>
        </p:txBody>
      </p:sp>
    </p:spTree>
    <p:extLst>
      <p:ext uri="{BB962C8B-B14F-4D97-AF65-F5344CB8AC3E}">
        <p14:creationId xmlns:p14="http://schemas.microsoft.com/office/powerpoint/2010/main" val="2284548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dirty="0" smtClean="0"/>
              <a:t>目录</a:t>
            </a:r>
            <a:endParaRPr lang="zh-CN" altLang="zh-CN" dirty="0" smtClean="0"/>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rPr>
              <a:t>专利和专利文件</a:t>
            </a:r>
            <a:endParaRPr lang="en-US" altLang="zh-CN" sz="2400" dirty="0">
              <a:solidFill>
                <a:schemeClr val="accent2">
                  <a:lumMod val="20000"/>
                  <a:lumOff val="8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u"/>
            </a:pP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授予专利权的条件</a:t>
            </a:r>
            <a:endParaRPr lang="en-US" altLang="zh-CN" sz="2400" dirty="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ym typeface="Arial" charset="0"/>
              </a:rPr>
              <a:t>专利申请流程简介</a:t>
            </a:r>
            <a:endParaRPr lang="en-US" altLang="zh-CN" sz="2400" dirty="0">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初创</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企业的专利策略</a:t>
            </a:r>
            <a:endParaRPr lang="en-US" altLang="zh-CN" sz="2400" dirty="0" smtClean="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2899591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60437" y="873125"/>
            <a:ext cx="7321549" cy="614363"/>
          </a:xfrm>
        </p:spPr>
        <p:txBody>
          <a:bodyPr/>
          <a:lstStyle/>
          <a:p>
            <a:pPr marL="342900" indent="-342900"/>
            <a:r>
              <a:rPr lang="zh-CN" altLang="en-US" sz="2800" dirty="0">
                <a:sym typeface="Arial" charset="0"/>
              </a:rPr>
              <a:t>发明</a:t>
            </a:r>
            <a:r>
              <a:rPr lang="zh-CN" altLang="en-US" sz="2800" dirty="0" smtClean="0">
                <a:sym typeface="Arial" charset="0"/>
              </a:rPr>
              <a:t>专利</a:t>
            </a:r>
            <a:r>
              <a:rPr lang="zh-CN" altLang="en-US" sz="2800" dirty="0">
                <a:sym typeface="Arial" charset="0"/>
              </a:rPr>
              <a:t>申请流程</a:t>
            </a:r>
            <a:r>
              <a:rPr lang="zh-CN" altLang="en-US" sz="2800" dirty="0" smtClean="0">
                <a:sym typeface="Arial" charset="0"/>
              </a:rPr>
              <a:t>简介</a:t>
            </a:r>
            <a:endParaRPr lang="en-US" altLang="zh-CN" sz="2800" dirty="0"/>
          </a:p>
        </p:txBody>
      </p:sp>
      <p:sp>
        <p:nvSpPr>
          <p:cNvPr id="2" name="矩形 1"/>
          <p:cNvSpPr/>
          <p:nvPr/>
        </p:nvSpPr>
        <p:spPr>
          <a:xfrm>
            <a:off x="2408237" y="1563687"/>
            <a:ext cx="9448800" cy="3804118"/>
          </a:xfrm>
          <a:prstGeom prst="rect">
            <a:avLst/>
          </a:prstGeom>
        </p:spPr>
        <p:txBody>
          <a:bodyPr wrap="square">
            <a:spAutoFit/>
          </a:bodyPr>
          <a:lstStyle/>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sp>
        <p:nvSpPr>
          <p:cNvPr id="3" name="矩形 2"/>
          <p:cNvSpPr/>
          <p:nvPr/>
        </p:nvSpPr>
        <p:spPr>
          <a:xfrm>
            <a:off x="1601749" y="2688069"/>
            <a:ext cx="2009794" cy="609600"/>
          </a:xfrm>
          <a:prstGeom prst="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专利申请递交</a:t>
            </a:r>
            <a:endParaRPr lang="en-US" altLang="zh-CN" dirty="0" smtClean="0">
              <a:solidFill>
                <a:schemeClr val="tx1"/>
              </a:solidFill>
            </a:endParaRPr>
          </a:p>
          <a:p>
            <a:pPr algn="ctr"/>
            <a:r>
              <a:rPr lang="zh-CN" altLang="en-US" dirty="0" smtClean="0">
                <a:solidFill>
                  <a:schemeClr val="tx1"/>
                </a:solidFill>
              </a:rPr>
              <a:t>（申请日）</a:t>
            </a:r>
            <a:endParaRPr lang="zh-CN" altLang="en-US" dirty="0">
              <a:solidFill>
                <a:schemeClr val="tx1"/>
              </a:solidFill>
            </a:endParaRPr>
          </a:p>
        </p:txBody>
      </p:sp>
      <p:sp>
        <p:nvSpPr>
          <p:cNvPr id="8" name="矩形 7"/>
          <p:cNvSpPr/>
          <p:nvPr/>
        </p:nvSpPr>
        <p:spPr>
          <a:xfrm>
            <a:off x="4221143" y="2688069"/>
            <a:ext cx="1371600" cy="609600"/>
          </a:xfrm>
          <a:prstGeom prst="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初步审查</a:t>
            </a:r>
            <a:endParaRPr lang="zh-CN" altLang="en-US" dirty="0">
              <a:solidFill>
                <a:schemeClr val="tx1"/>
              </a:solidFill>
            </a:endParaRPr>
          </a:p>
        </p:txBody>
      </p:sp>
      <p:cxnSp>
        <p:nvCxnSpPr>
          <p:cNvPr id="11" name="直接箭头连接符 10"/>
          <p:cNvCxnSpPr>
            <a:stCxn id="3" idx="3"/>
            <a:endCxn id="8" idx="1"/>
          </p:cNvCxnSpPr>
          <p:nvPr/>
        </p:nvCxnSpPr>
        <p:spPr>
          <a:xfrm>
            <a:off x="3611543" y="2992869"/>
            <a:ext cx="609600" cy="0"/>
          </a:xfrm>
          <a:prstGeom prst="straightConnector1">
            <a:avLst/>
          </a:prstGeom>
          <a:ln w="3810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22" idx="1"/>
          </p:cNvCxnSpPr>
          <p:nvPr/>
        </p:nvCxnSpPr>
        <p:spPr>
          <a:xfrm>
            <a:off x="5592743" y="2992869"/>
            <a:ext cx="1447800" cy="0"/>
          </a:xfrm>
          <a:prstGeom prst="straightConnector1">
            <a:avLst/>
          </a:prstGeom>
          <a:ln w="3810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564149" y="2554287"/>
            <a:ext cx="1506538" cy="438582"/>
          </a:xfrm>
          <a:prstGeom prst="rect">
            <a:avLst/>
          </a:prstGeom>
        </p:spPr>
        <p:txBody>
          <a:bodyPr wrap="square">
            <a:spAutoFit/>
          </a:bodyPr>
          <a:lstStyle/>
          <a:p>
            <a:pPr>
              <a:lnSpc>
                <a:spcPct val="150000"/>
              </a:lnSpc>
            </a:pPr>
            <a:r>
              <a:rPr lang="zh-CN" altLang="en-US" sz="1500" b="1" dirty="0">
                <a:solidFill>
                  <a:srgbClr val="C00000"/>
                </a:solidFill>
                <a:latin typeface="+mj-ea"/>
                <a:ea typeface="+mj-ea"/>
              </a:rPr>
              <a:t>申请</a:t>
            </a:r>
            <a:r>
              <a:rPr lang="zh-CN" altLang="en-US" sz="1500" b="1" dirty="0" smtClean="0">
                <a:solidFill>
                  <a:srgbClr val="C00000"/>
                </a:solidFill>
                <a:latin typeface="+mj-ea"/>
                <a:ea typeface="+mj-ea"/>
              </a:rPr>
              <a:t>日</a:t>
            </a:r>
            <a:r>
              <a:rPr lang="en-US" altLang="zh-CN" sz="1500" b="1" dirty="0" smtClean="0">
                <a:solidFill>
                  <a:srgbClr val="C00000"/>
                </a:solidFill>
                <a:latin typeface="+mj-ea"/>
                <a:ea typeface="+mj-ea"/>
              </a:rPr>
              <a:t>+18</a:t>
            </a:r>
            <a:r>
              <a:rPr lang="zh-CN" altLang="en-US" sz="1500" b="1" dirty="0" smtClean="0">
                <a:solidFill>
                  <a:srgbClr val="C00000"/>
                </a:solidFill>
                <a:latin typeface="+mj-ea"/>
                <a:ea typeface="+mj-ea"/>
              </a:rPr>
              <a:t>个月</a:t>
            </a:r>
            <a:endParaRPr lang="en-US" altLang="zh-CN" sz="1500" b="1" dirty="0" smtClean="0">
              <a:solidFill>
                <a:srgbClr val="C00000"/>
              </a:solidFill>
              <a:latin typeface="+mj-ea"/>
              <a:ea typeface="+mj-ea"/>
            </a:endParaRPr>
          </a:p>
        </p:txBody>
      </p:sp>
      <p:sp>
        <p:nvSpPr>
          <p:cNvPr id="22" name="矩形 21"/>
          <p:cNvSpPr/>
          <p:nvPr/>
        </p:nvSpPr>
        <p:spPr>
          <a:xfrm>
            <a:off x="7040543" y="2688069"/>
            <a:ext cx="1371600" cy="609600"/>
          </a:xfrm>
          <a:prstGeom prst="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公布</a:t>
            </a:r>
            <a:endParaRPr lang="zh-CN" altLang="en-US" dirty="0">
              <a:solidFill>
                <a:schemeClr val="tx1"/>
              </a:solidFill>
            </a:endParaRPr>
          </a:p>
        </p:txBody>
      </p:sp>
      <p:cxnSp>
        <p:nvCxnSpPr>
          <p:cNvPr id="27" name="直接箭头连接符 26"/>
          <p:cNvCxnSpPr>
            <a:endCxn id="83" idx="1"/>
          </p:cNvCxnSpPr>
          <p:nvPr/>
        </p:nvCxnSpPr>
        <p:spPr>
          <a:xfrm>
            <a:off x="8404222" y="2992869"/>
            <a:ext cx="846121" cy="0"/>
          </a:xfrm>
          <a:prstGeom prst="straightConnector1">
            <a:avLst/>
          </a:prstGeom>
          <a:ln w="3810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右箭头 29"/>
          <p:cNvSpPr/>
          <p:nvPr/>
        </p:nvSpPr>
        <p:spPr>
          <a:xfrm>
            <a:off x="2636836" y="1639887"/>
            <a:ext cx="6574390" cy="838200"/>
          </a:xfrm>
          <a:prstGeom prst="rightArrow">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从申请日到申请日</a:t>
            </a:r>
            <a:r>
              <a:rPr lang="en-US" altLang="zh-CN" dirty="0" smtClean="0">
                <a:solidFill>
                  <a:schemeClr val="tx1"/>
                </a:solidFill>
              </a:rPr>
              <a:t>+3</a:t>
            </a:r>
            <a:r>
              <a:rPr lang="zh-CN" altLang="en-US" dirty="0" smtClean="0">
                <a:solidFill>
                  <a:schemeClr val="tx1"/>
                </a:solidFill>
              </a:rPr>
              <a:t>年之内，随时可递交实质审查请求书</a:t>
            </a:r>
            <a:endParaRPr lang="zh-CN" altLang="en-US" dirty="0">
              <a:solidFill>
                <a:schemeClr val="tx1"/>
              </a:solidFill>
            </a:endParaRPr>
          </a:p>
        </p:txBody>
      </p:sp>
      <p:cxnSp>
        <p:nvCxnSpPr>
          <p:cNvPr id="50" name="肘形连接符 49"/>
          <p:cNvCxnSpPr/>
          <p:nvPr/>
        </p:nvCxnSpPr>
        <p:spPr>
          <a:xfrm rot="16200000" flipH="1">
            <a:off x="10190213" y="3094649"/>
            <a:ext cx="1200046" cy="1066801"/>
          </a:xfrm>
          <a:prstGeom prst="bentConnector3">
            <a:avLst>
              <a:gd name="adj1" fmla="val -1592"/>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11002943" y="4215371"/>
            <a:ext cx="320692" cy="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8732836" y="3737535"/>
            <a:ext cx="2270107" cy="990600"/>
          </a:xfrm>
          <a:prstGeom prst="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审查意见通知书</a:t>
            </a:r>
            <a:endParaRPr lang="en-US" altLang="zh-CN" dirty="0" smtClean="0">
              <a:solidFill>
                <a:schemeClr val="tx1"/>
              </a:solidFill>
            </a:endParaRPr>
          </a:p>
          <a:p>
            <a:pPr algn="ctr"/>
            <a:r>
              <a:rPr lang="zh-CN" altLang="en-US" sz="1600" dirty="0" smtClean="0">
                <a:solidFill>
                  <a:schemeClr val="tx1"/>
                </a:solidFill>
              </a:rPr>
              <a:t>（第一次、第二次</a:t>
            </a:r>
            <a:r>
              <a:rPr lang="en-US" altLang="zh-CN" sz="1600" dirty="0" smtClean="0">
                <a:solidFill>
                  <a:schemeClr val="tx1"/>
                </a:solidFill>
              </a:rPr>
              <a:t>…</a:t>
            </a:r>
            <a:r>
              <a:rPr lang="zh-CN" altLang="en-US" sz="1600" dirty="0" smtClean="0">
                <a:solidFill>
                  <a:schemeClr val="tx1"/>
                </a:solidFill>
              </a:rPr>
              <a:t>）</a:t>
            </a:r>
            <a:endParaRPr lang="zh-CN" altLang="en-US" sz="1600" dirty="0">
              <a:solidFill>
                <a:schemeClr val="tx1"/>
              </a:solidFill>
            </a:endParaRPr>
          </a:p>
        </p:txBody>
      </p:sp>
      <p:cxnSp>
        <p:nvCxnSpPr>
          <p:cNvPr id="68" name="直接箭头连接符 67"/>
          <p:cNvCxnSpPr>
            <a:stCxn id="64" idx="1"/>
            <a:endCxn id="71" idx="3"/>
          </p:cNvCxnSpPr>
          <p:nvPr/>
        </p:nvCxnSpPr>
        <p:spPr>
          <a:xfrm flipH="1">
            <a:off x="8305001" y="4232835"/>
            <a:ext cx="427835" cy="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9113837" y="5068887"/>
            <a:ext cx="1508106" cy="609600"/>
          </a:xfrm>
          <a:prstGeom prst="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授予专利权</a:t>
            </a:r>
            <a:endParaRPr lang="zh-CN" altLang="en-US" dirty="0">
              <a:solidFill>
                <a:schemeClr val="tx1"/>
              </a:solidFill>
            </a:endParaRPr>
          </a:p>
        </p:txBody>
      </p:sp>
      <p:sp>
        <p:nvSpPr>
          <p:cNvPr id="71" name="矩形 70"/>
          <p:cNvSpPr/>
          <p:nvPr/>
        </p:nvSpPr>
        <p:spPr>
          <a:xfrm>
            <a:off x="6827836" y="3813735"/>
            <a:ext cx="1477165" cy="838200"/>
          </a:xfrm>
          <a:prstGeom prst="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专利申请</a:t>
            </a:r>
            <a:endParaRPr lang="en-US" altLang="zh-CN" dirty="0" smtClean="0">
              <a:solidFill>
                <a:schemeClr val="tx1"/>
              </a:solidFill>
            </a:endParaRPr>
          </a:p>
          <a:p>
            <a:pPr algn="ctr"/>
            <a:r>
              <a:rPr lang="zh-CN" altLang="en-US" dirty="0" smtClean="0">
                <a:solidFill>
                  <a:schemeClr val="tx1"/>
                </a:solidFill>
              </a:rPr>
              <a:t>被驳回</a:t>
            </a:r>
            <a:endParaRPr lang="zh-CN" altLang="en-US" dirty="0">
              <a:solidFill>
                <a:schemeClr val="tx1"/>
              </a:solidFill>
            </a:endParaRPr>
          </a:p>
        </p:txBody>
      </p:sp>
      <p:sp>
        <p:nvSpPr>
          <p:cNvPr id="79" name="矩形 78"/>
          <p:cNvSpPr/>
          <p:nvPr/>
        </p:nvSpPr>
        <p:spPr>
          <a:xfrm>
            <a:off x="5114372" y="3851835"/>
            <a:ext cx="1248308" cy="7620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复审</a:t>
            </a:r>
            <a:endParaRPr lang="zh-CN" altLang="en-US" dirty="0">
              <a:solidFill>
                <a:schemeClr val="tx1"/>
              </a:solidFill>
            </a:endParaRPr>
          </a:p>
        </p:txBody>
      </p:sp>
      <p:sp>
        <p:nvSpPr>
          <p:cNvPr id="83" name="矩形 82"/>
          <p:cNvSpPr/>
          <p:nvPr/>
        </p:nvSpPr>
        <p:spPr>
          <a:xfrm>
            <a:off x="9250343" y="2688069"/>
            <a:ext cx="1371600" cy="609600"/>
          </a:xfrm>
          <a:prstGeom prst="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进入实质</a:t>
            </a:r>
            <a:endParaRPr lang="en-US" altLang="zh-CN" dirty="0" smtClean="0">
              <a:solidFill>
                <a:schemeClr val="tx1"/>
              </a:solidFill>
            </a:endParaRPr>
          </a:p>
          <a:p>
            <a:pPr algn="ctr"/>
            <a:r>
              <a:rPr lang="zh-CN" altLang="en-US" dirty="0" smtClean="0">
                <a:solidFill>
                  <a:schemeClr val="tx1"/>
                </a:solidFill>
              </a:rPr>
              <a:t>审查阶段</a:t>
            </a:r>
            <a:endParaRPr lang="zh-CN" altLang="en-US" dirty="0">
              <a:solidFill>
                <a:schemeClr val="tx1"/>
              </a:solidFill>
            </a:endParaRPr>
          </a:p>
        </p:txBody>
      </p:sp>
      <p:cxnSp>
        <p:nvCxnSpPr>
          <p:cNvPr id="90" name="直接箭头连接符 89"/>
          <p:cNvCxnSpPr>
            <a:stCxn id="71" idx="1"/>
            <a:endCxn id="79" idx="3"/>
          </p:cNvCxnSpPr>
          <p:nvPr/>
        </p:nvCxnSpPr>
        <p:spPr>
          <a:xfrm flipH="1">
            <a:off x="6362680" y="4232835"/>
            <a:ext cx="465156" cy="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4457937" y="4243947"/>
            <a:ext cx="656435" cy="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3209629" y="3851835"/>
            <a:ext cx="1248308" cy="7620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维持驳回决定</a:t>
            </a:r>
            <a:endParaRPr lang="zh-CN" altLang="en-US" dirty="0">
              <a:solidFill>
                <a:schemeClr val="tx1"/>
              </a:solidFill>
            </a:endParaRPr>
          </a:p>
        </p:txBody>
      </p:sp>
      <p:cxnSp>
        <p:nvCxnSpPr>
          <p:cNvPr id="106" name="直接箭头连接符 105"/>
          <p:cNvCxnSpPr/>
          <p:nvPr/>
        </p:nvCxnSpPr>
        <p:spPr>
          <a:xfrm flipH="1">
            <a:off x="2553194" y="4228071"/>
            <a:ext cx="656435" cy="0"/>
          </a:xfrm>
          <a:prstGeom prst="straightConnector1">
            <a:avLst/>
          </a:prstGeom>
          <a:ln w="381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1304886" y="3834372"/>
            <a:ext cx="1248308" cy="762000"/>
          </a:xfrm>
          <a:prstGeom prst="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行政诉讼</a:t>
            </a:r>
            <a:endParaRPr lang="en-US" altLang="zh-CN" dirty="0" smtClean="0">
              <a:solidFill>
                <a:schemeClr val="tx1"/>
              </a:solidFill>
            </a:endParaRPr>
          </a:p>
        </p:txBody>
      </p:sp>
      <p:cxnSp>
        <p:nvCxnSpPr>
          <p:cNvPr id="10277" name="直接箭头连接符 10276"/>
          <p:cNvCxnSpPr>
            <a:stCxn id="64" idx="2"/>
            <a:endCxn id="69" idx="0"/>
          </p:cNvCxnSpPr>
          <p:nvPr/>
        </p:nvCxnSpPr>
        <p:spPr>
          <a:xfrm>
            <a:off x="9867890" y="4728135"/>
            <a:ext cx="0" cy="340752"/>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280" name="肘形连接符 10279"/>
          <p:cNvCxnSpPr/>
          <p:nvPr/>
        </p:nvCxnSpPr>
        <p:spPr>
          <a:xfrm rot="16200000" flipH="1">
            <a:off x="7055243" y="3294971"/>
            <a:ext cx="741877" cy="3375310"/>
          </a:xfrm>
          <a:prstGeom prst="bentConnector2">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287" name="直接连接符 10286"/>
          <p:cNvCxnSpPr>
            <a:stCxn id="79" idx="0"/>
          </p:cNvCxnSpPr>
          <p:nvPr/>
        </p:nvCxnSpPr>
        <p:spPr>
          <a:xfrm flipV="1">
            <a:off x="5738526" y="3432735"/>
            <a:ext cx="0" cy="41910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90" name="直接连接符 10289"/>
          <p:cNvCxnSpPr/>
          <p:nvPr/>
        </p:nvCxnSpPr>
        <p:spPr>
          <a:xfrm>
            <a:off x="5738526" y="3432735"/>
            <a:ext cx="412936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92" name="直接箭头连接符 10291"/>
          <p:cNvCxnSpPr>
            <a:endCxn id="64" idx="0"/>
          </p:cNvCxnSpPr>
          <p:nvPr/>
        </p:nvCxnSpPr>
        <p:spPr>
          <a:xfrm>
            <a:off x="9867889" y="3424797"/>
            <a:ext cx="1" cy="312738"/>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1929040" y="3424797"/>
            <a:ext cx="386386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97" name="直接连接符 10296"/>
          <p:cNvCxnSpPr>
            <a:endCxn id="107" idx="0"/>
          </p:cNvCxnSpPr>
          <p:nvPr/>
        </p:nvCxnSpPr>
        <p:spPr>
          <a:xfrm>
            <a:off x="1929040" y="3432735"/>
            <a:ext cx="0" cy="401637"/>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99" name="直接连接符 10298"/>
          <p:cNvCxnSpPr>
            <a:stCxn id="107" idx="2"/>
          </p:cNvCxnSpPr>
          <p:nvPr/>
        </p:nvCxnSpPr>
        <p:spPr>
          <a:xfrm>
            <a:off x="1929040" y="4596372"/>
            <a:ext cx="0" cy="75933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01" name="直接连接符 10300"/>
          <p:cNvCxnSpPr/>
          <p:nvPr/>
        </p:nvCxnSpPr>
        <p:spPr>
          <a:xfrm>
            <a:off x="1929040" y="5355711"/>
            <a:ext cx="3809485"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肘形连接符 131"/>
          <p:cNvCxnSpPr>
            <a:stCxn id="107" idx="1"/>
            <a:endCxn id="202" idx="0"/>
          </p:cNvCxnSpPr>
          <p:nvPr/>
        </p:nvCxnSpPr>
        <p:spPr>
          <a:xfrm rot="10800000" flipV="1">
            <a:off x="1014108" y="4215371"/>
            <a:ext cx="290779" cy="853515"/>
          </a:xfrm>
          <a:prstGeom prst="bentConnector2">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389953" y="5068887"/>
            <a:ext cx="1248308" cy="762000"/>
          </a:xfrm>
          <a:prstGeom prst="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维持复审决定</a:t>
            </a:r>
            <a:endParaRPr lang="zh-CN" altLang="en-US" dirty="0">
              <a:solidFill>
                <a:schemeClr val="tx1"/>
              </a:solidFill>
            </a:endParaRPr>
          </a:p>
        </p:txBody>
      </p:sp>
    </p:spTree>
    <p:extLst>
      <p:ext uri="{BB962C8B-B14F-4D97-AF65-F5344CB8AC3E}">
        <p14:creationId xmlns:p14="http://schemas.microsoft.com/office/powerpoint/2010/main" val="3404857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60437" y="873125"/>
            <a:ext cx="7321549" cy="614363"/>
          </a:xfrm>
        </p:spPr>
        <p:txBody>
          <a:bodyPr/>
          <a:lstStyle/>
          <a:p>
            <a:pPr marL="342900" indent="-342900"/>
            <a:r>
              <a:rPr lang="zh-CN" altLang="en-US" sz="2800" dirty="0">
                <a:sym typeface="Arial" charset="0"/>
              </a:rPr>
              <a:t>专利</a:t>
            </a:r>
            <a:r>
              <a:rPr lang="zh-CN" altLang="en-US" sz="2800" dirty="0" smtClean="0">
                <a:sym typeface="Arial" charset="0"/>
              </a:rPr>
              <a:t>申请授权通常所需时间</a:t>
            </a:r>
            <a:endParaRPr lang="en-US" altLang="zh-CN" sz="2800" dirty="0"/>
          </a:p>
        </p:txBody>
      </p:sp>
      <p:graphicFrame>
        <p:nvGraphicFramePr>
          <p:cNvPr id="4" name="表格 3"/>
          <p:cNvGraphicFramePr>
            <a:graphicFrameLocks noGrp="1"/>
          </p:cNvGraphicFramePr>
          <p:nvPr>
            <p:extLst>
              <p:ext uri="{D42A27DB-BD31-4B8C-83A1-F6EECF244321}">
                <p14:modId xmlns:p14="http://schemas.microsoft.com/office/powerpoint/2010/main" val="190788007"/>
              </p:ext>
            </p:extLst>
          </p:nvPr>
        </p:nvGraphicFramePr>
        <p:xfrm>
          <a:off x="1951037" y="2020887"/>
          <a:ext cx="7239000" cy="3276600"/>
        </p:xfrm>
        <a:graphic>
          <a:graphicData uri="http://schemas.openxmlformats.org/drawingml/2006/table">
            <a:tbl>
              <a:tblPr firstRow="1" bandRow="1">
                <a:tableStyleId>{5C22544A-7EE6-4342-B048-85BDC9FD1C3A}</a:tableStyleId>
              </a:tblPr>
              <a:tblGrid>
                <a:gridCol w="2895600"/>
                <a:gridCol w="4343400"/>
              </a:tblGrid>
              <a:tr h="819150">
                <a:tc>
                  <a:txBody>
                    <a:bodyPr/>
                    <a:lstStyle/>
                    <a:p>
                      <a:pPr algn="ctr"/>
                      <a:r>
                        <a:rPr lang="zh-CN" altLang="en-US" sz="2200" dirty="0" smtClean="0">
                          <a:solidFill>
                            <a:schemeClr val="tx1"/>
                          </a:solidFill>
                        </a:rPr>
                        <a:t>专利类型</a:t>
                      </a:r>
                      <a:endParaRPr lang="zh-CN" altLang="en-US" sz="2200" dirty="0">
                        <a:solidFill>
                          <a:schemeClr val="tx1"/>
                        </a:solidFill>
                      </a:endParaRPr>
                    </a:p>
                  </a:txBody>
                  <a:tcPr/>
                </a:tc>
                <a:tc>
                  <a:txBody>
                    <a:bodyPr/>
                    <a:lstStyle/>
                    <a:p>
                      <a:pPr algn="ctr"/>
                      <a:r>
                        <a:rPr lang="zh-CN" altLang="en-US" sz="2200" dirty="0" smtClean="0">
                          <a:solidFill>
                            <a:schemeClr val="tx1"/>
                          </a:solidFill>
                        </a:rPr>
                        <a:t>从申请到授权所需时间</a:t>
                      </a:r>
                      <a:endParaRPr lang="zh-CN" altLang="en-US" sz="2200" dirty="0">
                        <a:solidFill>
                          <a:schemeClr val="tx1"/>
                        </a:solidFill>
                      </a:endParaRPr>
                    </a:p>
                  </a:txBody>
                  <a:tcPr/>
                </a:tc>
              </a:tr>
              <a:tr h="819150">
                <a:tc>
                  <a:txBody>
                    <a:bodyPr/>
                    <a:lstStyle/>
                    <a:p>
                      <a:pPr algn="ctr"/>
                      <a:r>
                        <a:rPr lang="zh-CN" altLang="en-US" sz="2200" b="0" dirty="0" smtClean="0">
                          <a:solidFill>
                            <a:schemeClr val="tx1"/>
                          </a:solidFill>
                        </a:rPr>
                        <a:t>发明</a:t>
                      </a:r>
                      <a:endParaRPr lang="zh-CN" altLang="en-US" sz="2200" b="0" dirty="0">
                        <a:solidFill>
                          <a:schemeClr val="tx1"/>
                        </a:solidFill>
                      </a:endParaRPr>
                    </a:p>
                  </a:txBody>
                  <a:tcPr/>
                </a:tc>
                <a:tc>
                  <a:txBody>
                    <a:bodyPr/>
                    <a:lstStyle/>
                    <a:p>
                      <a:pPr algn="ctr"/>
                      <a:r>
                        <a:rPr lang="en-US" altLang="zh-CN" sz="2200" b="0" dirty="0" smtClean="0">
                          <a:solidFill>
                            <a:schemeClr val="tx1"/>
                          </a:solidFill>
                        </a:rPr>
                        <a:t>3~5</a:t>
                      </a:r>
                      <a:r>
                        <a:rPr lang="zh-CN" altLang="en-US" sz="2200" b="0" dirty="0" smtClean="0">
                          <a:solidFill>
                            <a:schemeClr val="tx1"/>
                          </a:solidFill>
                        </a:rPr>
                        <a:t>年</a:t>
                      </a:r>
                      <a:endParaRPr lang="en-US" altLang="zh-CN" sz="2200" b="0" dirty="0" smtClean="0">
                        <a:solidFill>
                          <a:schemeClr val="tx1"/>
                        </a:solidFill>
                      </a:endParaRPr>
                    </a:p>
                    <a:p>
                      <a:pPr algn="ctr"/>
                      <a:r>
                        <a:rPr lang="zh-CN" altLang="en-US" sz="2200" b="0" dirty="0" smtClean="0">
                          <a:solidFill>
                            <a:schemeClr val="tx1"/>
                          </a:solidFill>
                        </a:rPr>
                        <a:t>（可请求加速审查或者延迟审查）</a:t>
                      </a:r>
                      <a:endParaRPr lang="zh-CN" altLang="en-US" sz="2200" b="0" dirty="0">
                        <a:solidFill>
                          <a:schemeClr val="tx1"/>
                        </a:solidFill>
                      </a:endParaRPr>
                    </a:p>
                  </a:txBody>
                  <a:tcPr/>
                </a:tc>
              </a:tr>
              <a:tr h="819150">
                <a:tc>
                  <a:txBody>
                    <a:bodyPr/>
                    <a:lstStyle/>
                    <a:p>
                      <a:pPr algn="ctr"/>
                      <a:r>
                        <a:rPr lang="zh-CN" altLang="en-US" sz="2200" dirty="0" smtClean="0">
                          <a:solidFill>
                            <a:schemeClr val="tx1"/>
                          </a:solidFill>
                        </a:rPr>
                        <a:t>实用新型</a:t>
                      </a:r>
                      <a:endParaRPr lang="zh-CN" altLang="en-US" sz="2200" dirty="0">
                        <a:solidFill>
                          <a:schemeClr val="tx1"/>
                        </a:solidFill>
                      </a:endParaRPr>
                    </a:p>
                  </a:txBody>
                  <a:tcPr/>
                </a:tc>
                <a:tc>
                  <a:txBody>
                    <a:bodyPr/>
                    <a:lstStyle/>
                    <a:p>
                      <a:pPr algn="ctr"/>
                      <a:r>
                        <a:rPr lang="en-US" altLang="zh-CN" sz="2200" dirty="0" smtClean="0">
                          <a:solidFill>
                            <a:schemeClr val="tx1"/>
                          </a:solidFill>
                        </a:rPr>
                        <a:t>4</a:t>
                      </a:r>
                      <a:r>
                        <a:rPr lang="zh-CN" altLang="en-US" sz="2200" dirty="0" smtClean="0">
                          <a:solidFill>
                            <a:schemeClr val="tx1"/>
                          </a:solidFill>
                        </a:rPr>
                        <a:t>个月</a:t>
                      </a:r>
                      <a:r>
                        <a:rPr lang="en-US" altLang="zh-CN" sz="2200" dirty="0" smtClean="0">
                          <a:solidFill>
                            <a:schemeClr val="tx1"/>
                          </a:solidFill>
                        </a:rPr>
                        <a:t>~1</a:t>
                      </a:r>
                      <a:r>
                        <a:rPr lang="zh-CN" altLang="en-US" sz="2200" dirty="0" smtClean="0">
                          <a:solidFill>
                            <a:schemeClr val="tx1"/>
                          </a:solidFill>
                        </a:rPr>
                        <a:t>年</a:t>
                      </a:r>
                      <a:endParaRPr lang="zh-CN" altLang="en-US" sz="2200" dirty="0">
                        <a:solidFill>
                          <a:schemeClr val="tx1"/>
                        </a:solidFill>
                      </a:endParaRPr>
                    </a:p>
                  </a:txBody>
                  <a:tcPr/>
                </a:tc>
              </a:tr>
              <a:tr h="819150">
                <a:tc>
                  <a:txBody>
                    <a:bodyPr/>
                    <a:lstStyle/>
                    <a:p>
                      <a:pPr algn="ctr"/>
                      <a:r>
                        <a:rPr lang="zh-CN" altLang="en-US" sz="2200" dirty="0" smtClean="0">
                          <a:solidFill>
                            <a:schemeClr val="tx1"/>
                          </a:solidFill>
                        </a:rPr>
                        <a:t>外观设计</a:t>
                      </a:r>
                      <a:endParaRPr lang="zh-CN" altLang="en-US" sz="2200" dirty="0">
                        <a:solidFill>
                          <a:schemeClr val="tx1"/>
                        </a:solidFill>
                      </a:endParaRPr>
                    </a:p>
                  </a:txBody>
                  <a:tcPr/>
                </a:tc>
                <a:tc>
                  <a:txBody>
                    <a:bodyPr/>
                    <a:lstStyle/>
                    <a:p>
                      <a:pPr algn="ctr"/>
                      <a:r>
                        <a:rPr lang="en-US" altLang="zh-CN" sz="2200" dirty="0" smtClean="0">
                          <a:solidFill>
                            <a:schemeClr val="tx1"/>
                          </a:solidFill>
                        </a:rPr>
                        <a:t>4</a:t>
                      </a:r>
                      <a:r>
                        <a:rPr lang="zh-CN" altLang="en-US" sz="2200" dirty="0" smtClean="0">
                          <a:solidFill>
                            <a:schemeClr val="tx1"/>
                          </a:solidFill>
                        </a:rPr>
                        <a:t>个月</a:t>
                      </a:r>
                      <a:r>
                        <a:rPr lang="en-US" altLang="zh-CN" sz="2200" dirty="0" smtClean="0">
                          <a:solidFill>
                            <a:schemeClr val="tx1"/>
                          </a:solidFill>
                        </a:rPr>
                        <a:t>~1</a:t>
                      </a:r>
                      <a:r>
                        <a:rPr lang="zh-CN" altLang="en-US" sz="2200" dirty="0" smtClean="0">
                          <a:solidFill>
                            <a:schemeClr val="tx1"/>
                          </a:solidFill>
                        </a:rPr>
                        <a:t>年</a:t>
                      </a:r>
                      <a:endParaRPr lang="zh-CN" altLang="en-US" sz="2200" dirty="0">
                        <a:solidFill>
                          <a:schemeClr val="tx1"/>
                        </a:solidFill>
                      </a:endParaRPr>
                    </a:p>
                  </a:txBody>
                  <a:tcPr/>
                </a:tc>
              </a:tr>
            </a:tbl>
          </a:graphicData>
        </a:graphic>
      </p:graphicFrame>
    </p:spTree>
    <p:extLst>
      <p:ext uri="{BB962C8B-B14F-4D97-AF65-F5344CB8AC3E}">
        <p14:creationId xmlns:p14="http://schemas.microsoft.com/office/powerpoint/2010/main" val="2554270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60437" y="873125"/>
            <a:ext cx="7321549" cy="614363"/>
          </a:xfrm>
        </p:spPr>
        <p:txBody>
          <a:bodyPr/>
          <a:lstStyle/>
          <a:p>
            <a:pPr marL="342900" indent="-342900"/>
            <a:r>
              <a:rPr lang="zh-CN" altLang="en-US" sz="2800" dirty="0" smtClean="0">
                <a:sym typeface="Arial" charset="0"/>
              </a:rPr>
              <a:t>专利</a:t>
            </a:r>
            <a:r>
              <a:rPr lang="zh-CN" altLang="en-US" sz="2800" dirty="0">
                <a:sym typeface="Arial" charset="0"/>
              </a:rPr>
              <a:t>无效</a:t>
            </a:r>
            <a:r>
              <a:rPr lang="zh-CN" altLang="en-US" sz="2800" dirty="0" smtClean="0">
                <a:sym typeface="Arial" charset="0"/>
              </a:rPr>
              <a:t>流程简介</a:t>
            </a:r>
            <a:endParaRPr lang="en-US" altLang="zh-CN" sz="2800" dirty="0"/>
          </a:p>
        </p:txBody>
      </p:sp>
      <p:sp>
        <p:nvSpPr>
          <p:cNvPr id="2" name="矩形 1"/>
          <p:cNvSpPr/>
          <p:nvPr/>
        </p:nvSpPr>
        <p:spPr>
          <a:xfrm>
            <a:off x="2408237" y="1563687"/>
            <a:ext cx="9448800" cy="3804118"/>
          </a:xfrm>
          <a:prstGeom prst="rect">
            <a:avLst/>
          </a:prstGeom>
        </p:spPr>
        <p:txBody>
          <a:bodyPr wrap="square">
            <a:spAutoFit/>
          </a:bodyPr>
          <a:lstStyle/>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marL="342900" indent="-342900">
              <a:lnSpc>
                <a:spcPct val="130000"/>
              </a:lnSpc>
              <a:buFont typeface="Wingdings" panose="05000000000000000000" pitchFamily="2" charset="2"/>
              <a:buChar char="u"/>
            </a:pPr>
            <a:endParaRPr lang="en-US" altLang="zh-CN" dirty="0"/>
          </a:p>
          <a:p>
            <a:pPr marL="342900" indent="-342900">
              <a:lnSpc>
                <a:spcPct val="130000"/>
              </a:lnSpc>
              <a:buFont typeface="Wingdings" panose="05000000000000000000" pitchFamily="2" charset="2"/>
              <a:buChar char="u"/>
            </a:pPr>
            <a:endParaRPr lang="en-US" altLang="zh-CN" dirty="0" smtClean="0"/>
          </a:p>
          <a:p>
            <a:pPr>
              <a:lnSpc>
                <a:spcPct val="140000"/>
              </a:lnSpc>
            </a:pPr>
            <a:endParaRPr lang="en-US" altLang="zh-CN" b="1" dirty="0" smtClean="0"/>
          </a:p>
          <a:p>
            <a:pPr>
              <a:lnSpc>
                <a:spcPct val="140000"/>
              </a:lnSpc>
            </a:pPr>
            <a:endParaRPr lang="en-US" altLang="zh-CN" b="1" dirty="0"/>
          </a:p>
          <a:p>
            <a:pPr>
              <a:lnSpc>
                <a:spcPct val="140000"/>
              </a:lnSpc>
            </a:pPr>
            <a:endParaRPr lang="en-US" altLang="zh-CN" b="1" dirty="0" smtClean="0"/>
          </a:p>
          <a:p>
            <a:pPr>
              <a:lnSpc>
                <a:spcPct val="140000"/>
              </a:lnSpc>
            </a:pPr>
            <a:endParaRPr lang="en-US" altLang="zh-CN" b="1" dirty="0"/>
          </a:p>
        </p:txBody>
      </p:sp>
      <p:sp>
        <p:nvSpPr>
          <p:cNvPr id="69" name="矩形 68"/>
          <p:cNvSpPr/>
          <p:nvPr/>
        </p:nvSpPr>
        <p:spPr>
          <a:xfrm>
            <a:off x="731837" y="3465979"/>
            <a:ext cx="1508106" cy="609600"/>
          </a:xfrm>
          <a:prstGeom prst="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授予专利权</a:t>
            </a:r>
            <a:endParaRPr lang="zh-CN" altLang="en-US" dirty="0">
              <a:solidFill>
                <a:schemeClr val="tx1"/>
              </a:solidFill>
            </a:endParaRPr>
          </a:p>
        </p:txBody>
      </p:sp>
      <p:sp>
        <p:nvSpPr>
          <p:cNvPr id="37" name="矩形 36"/>
          <p:cNvSpPr/>
          <p:nvPr/>
        </p:nvSpPr>
        <p:spPr>
          <a:xfrm>
            <a:off x="3017837" y="3353033"/>
            <a:ext cx="1248308" cy="8382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无效宣告请求</a:t>
            </a:r>
            <a:endParaRPr lang="zh-CN" altLang="en-US" dirty="0">
              <a:solidFill>
                <a:schemeClr val="tx1"/>
              </a:solidFill>
            </a:endParaRPr>
          </a:p>
        </p:txBody>
      </p:sp>
      <p:cxnSp>
        <p:nvCxnSpPr>
          <p:cNvPr id="6" name="直接箭头连接符 5"/>
          <p:cNvCxnSpPr>
            <a:stCxn id="69" idx="3"/>
            <a:endCxn id="37" idx="1"/>
          </p:cNvCxnSpPr>
          <p:nvPr/>
        </p:nvCxnSpPr>
        <p:spPr>
          <a:xfrm>
            <a:off x="2239943" y="3770779"/>
            <a:ext cx="777894" cy="1354"/>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299877" y="2286233"/>
            <a:ext cx="1451760" cy="8382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维持专利权有效</a:t>
            </a:r>
            <a:endParaRPr lang="zh-CN" altLang="en-US" dirty="0">
              <a:solidFill>
                <a:schemeClr val="tx1"/>
              </a:solidFill>
            </a:endParaRPr>
          </a:p>
        </p:txBody>
      </p:sp>
      <p:sp>
        <p:nvSpPr>
          <p:cNvPr id="44" name="矩形 43"/>
          <p:cNvSpPr/>
          <p:nvPr/>
        </p:nvSpPr>
        <p:spPr>
          <a:xfrm>
            <a:off x="5298289" y="3314933"/>
            <a:ext cx="1453348" cy="8382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宣告专利权全部无效</a:t>
            </a:r>
            <a:endParaRPr lang="zh-CN" altLang="en-US" dirty="0">
              <a:solidFill>
                <a:schemeClr val="tx1"/>
              </a:solidFill>
            </a:endParaRPr>
          </a:p>
        </p:txBody>
      </p:sp>
      <p:sp>
        <p:nvSpPr>
          <p:cNvPr id="45" name="矩形 44"/>
          <p:cNvSpPr/>
          <p:nvPr/>
        </p:nvSpPr>
        <p:spPr>
          <a:xfrm>
            <a:off x="5299877" y="4383087"/>
            <a:ext cx="1451760" cy="838200"/>
          </a:xfrm>
          <a:prstGeom prst="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宣告专利权部分无效</a:t>
            </a:r>
            <a:endParaRPr lang="zh-CN" altLang="en-US" dirty="0">
              <a:solidFill>
                <a:schemeClr val="tx1"/>
              </a:solidFill>
            </a:endParaRPr>
          </a:p>
        </p:txBody>
      </p:sp>
      <p:cxnSp>
        <p:nvCxnSpPr>
          <p:cNvPr id="13" name="直接箭头连接符 12"/>
          <p:cNvCxnSpPr>
            <a:stCxn id="37" idx="3"/>
            <a:endCxn id="43" idx="1"/>
          </p:cNvCxnSpPr>
          <p:nvPr/>
        </p:nvCxnSpPr>
        <p:spPr>
          <a:xfrm flipV="1">
            <a:off x="4266145" y="2705333"/>
            <a:ext cx="1033732" cy="10668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7" idx="3"/>
          </p:cNvCxnSpPr>
          <p:nvPr/>
        </p:nvCxnSpPr>
        <p:spPr>
          <a:xfrm>
            <a:off x="4266145" y="3772133"/>
            <a:ext cx="1032144" cy="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37" idx="3"/>
            <a:endCxn id="45" idx="1"/>
          </p:cNvCxnSpPr>
          <p:nvPr/>
        </p:nvCxnSpPr>
        <p:spPr>
          <a:xfrm>
            <a:off x="4266145" y="3772133"/>
            <a:ext cx="1033732" cy="1030054"/>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589837" y="3316287"/>
            <a:ext cx="1248308" cy="838200"/>
          </a:xfrm>
          <a:prstGeom prst="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行政诉讼</a:t>
            </a:r>
            <a:endParaRPr lang="zh-CN" altLang="en-US" dirty="0">
              <a:solidFill>
                <a:schemeClr val="tx1"/>
              </a:solidFill>
            </a:endParaRPr>
          </a:p>
        </p:txBody>
      </p:sp>
      <p:cxnSp>
        <p:nvCxnSpPr>
          <p:cNvPr id="24" name="直接箭头连接符 23"/>
          <p:cNvCxnSpPr>
            <a:stCxn id="43" idx="3"/>
            <a:endCxn id="54" idx="1"/>
          </p:cNvCxnSpPr>
          <p:nvPr/>
        </p:nvCxnSpPr>
        <p:spPr>
          <a:xfrm>
            <a:off x="6751637" y="2705333"/>
            <a:ext cx="838200" cy="1030054"/>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4" idx="3"/>
            <a:endCxn id="54" idx="1"/>
          </p:cNvCxnSpPr>
          <p:nvPr/>
        </p:nvCxnSpPr>
        <p:spPr>
          <a:xfrm>
            <a:off x="6751637" y="3734033"/>
            <a:ext cx="838200" cy="1354"/>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5" idx="3"/>
            <a:endCxn id="54" idx="1"/>
          </p:cNvCxnSpPr>
          <p:nvPr/>
        </p:nvCxnSpPr>
        <p:spPr>
          <a:xfrm flipV="1">
            <a:off x="6751637" y="3735387"/>
            <a:ext cx="838200" cy="1066800"/>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9342437" y="2514833"/>
            <a:ext cx="1248308" cy="838200"/>
          </a:xfrm>
          <a:prstGeom prst="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维持</a:t>
            </a:r>
            <a:endParaRPr lang="en-US" altLang="zh-CN" dirty="0" smtClean="0">
              <a:solidFill>
                <a:schemeClr val="tx1"/>
              </a:solidFill>
            </a:endParaRPr>
          </a:p>
          <a:p>
            <a:pPr algn="ctr"/>
            <a:r>
              <a:rPr lang="zh-CN" altLang="en-US" dirty="0" smtClean="0">
                <a:solidFill>
                  <a:schemeClr val="tx1"/>
                </a:solidFill>
              </a:rPr>
              <a:t>无效决定</a:t>
            </a:r>
            <a:endParaRPr lang="zh-CN" altLang="en-US" dirty="0">
              <a:solidFill>
                <a:schemeClr val="tx1"/>
              </a:solidFill>
            </a:endParaRPr>
          </a:p>
        </p:txBody>
      </p:sp>
      <p:sp>
        <p:nvSpPr>
          <p:cNvPr id="66" name="矩形 65"/>
          <p:cNvSpPr/>
          <p:nvPr/>
        </p:nvSpPr>
        <p:spPr>
          <a:xfrm>
            <a:off x="9378949" y="4075579"/>
            <a:ext cx="1248308" cy="838200"/>
          </a:xfrm>
          <a:prstGeom prst="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撤销</a:t>
            </a:r>
            <a:endParaRPr lang="en-US" altLang="zh-CN" dirty="0" smtClean="0">
              <a:solidFill>
                <a:schemeClr val="tx1"/>
              </a:solidFill>
            </a:endParaRPr>
          </a:p>
          <a:p>
            <a:pPr algn="ctr"/>
            <a:r>
              <a:rPr lang="zh-CN" altLang="en-US" dirty="0" smtClean="0">
                <a:solidFill>
                  <a:schemeClr val="tx1"/>
                </a:solidFill>
              </a:rPr>
              <a:t>无效决定</a:t>
            </a:r>
            <a:endParaRPr lang="zh-CN" altLang="en-US" dirty="0">
              <a:solidFill>
                <a:schemeClr val="tx1"/>
              </a:solidFill>
            </a:endParaRPr>
          </a:p>
        </p:txBody>
      </p:sp>
      <p:cxnSp>
        <p:nvCxnSpPr>
          <p:cNvPr id="36" name="直接箭头连接符 35"/>
          <p:cNvCxnSpPr>
            <a:stCxn id="54" idx="3"/>
            <a:endCxn id="65" idx="1"/>
          </p:cNvCxnSpPr>
          <p:nvPr/>
        </p:nvCxnSpPr>
        <p:spPr>
          <a:xfrm flipV="1">
            <a:off x="8838145" y="2933933"/>
            <a:ext cx="504292" cy="801454"/>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4" idx="3"/>
            <a:endCxn id="66" idx="1"/>
          </p:cNvCxnSpPr>
          <p:nvPr/>
        </p:nvCxnSpPr>
        <p:spPr>
          <a:xfrm>
            <a:off x="8838145" y="3735387"/>
            <a:ext cx="540804" cy="759292"/>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884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zh-CN" altLang="en-US" dirty="0" smtClean="0"/>
              <a:t>目录</a:t>
            </a:r>
            <a:endParaRPr lang="zh-CN" altLang="zh-CN" dirty="0" smtClean="0"/>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rPr>
              <a:t>专利和专利文件</a:t>
            </a:r>
            <a:endParaRPr lang="en-US" altLang="zh-CN" sz="2400" dirty="0">
              <a:solidFill>
                <a:schemeClr val="accent2">
                  <a:lumMod val="20000"/>
                  <a:lumOff val="8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授予</a:t>
            </a:r>
            <a:r>
              <a:rPr lang="zh-CN" altLang="en-US" sz="2400" dirty="0" smtClean="0">
                <a:solidFill>
                  <a:schemeClr val="accent2">
                    <a:lumMod val="20000"/>
                    <a:lumOff val="80000"/>
                  </a:schemeClr>
                </a:solidFill>
                <a:effectLst>
                  <a:outerShdw blurRad="38100" dist="38100" dir="2700000" algn="tl">
                    <a:srgbClr val="000000">
                      <a:alpha val="43137"/>
                    </a:srgbClr>
                  </a:outerShdw>
                </a:effectLst>
                <a:sym typeface="Arial" charset="0"/>
              </a:rPr>
              <a:t>专利权的条件</a:t>
            </a:r>
            <a:endParaRPr lang="en-US" altLang="zh-CN" sz="2400" dirty="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olidFill>
                  <a:schemeClr val="accent2">
                    <a:lumMod val="20000"/>
                    <a:lumOff val="80000"/>
                  </a:schemeClr>
                </a:solidFill>
                <a:effectLst>
                  <a:outerShdw blurRad="38100" dist="38100" dir="2700000" algn="tl">
                    <a:srgbClr val="000000">
                      <a:alpha val="43137"/>
                    </a:srgbClr>
                  </a:outerShdw>
                </a:effectLst>
                <a:sym typeface="Arial" charset="0"/>
              </a:rPr>
              <a:t>专利申请流程简介</a:t>
            </a:r>
            <a:endParaRPr lang="en-US" altLang="zh-CN" sz="2400" dirty="0">
              <a:solidFill>
                <a:schemeClr val="accent2">
                  <a:lumMod val="20000"/>
                  <a:lumOff val="80000"/>
                </a:schemeClr>
              </a:solidFill>
              <a:effectLst>
                <a:outerShdw blurRad="38100" dist="38100" dir="2700000" algn="tl">
                  <a:srgbClr val="000000">
                    <a:alpha val="43137"/>
                  </a:srgbClr>
                </a:outerShdw>
              </a:effectLst>
              <a:sym typeface="Arial" charset="0"/>
            </a:endParaRPr>
          </a:p>
          <a:p>
            <a:pPr marL="342900" indent="-342900">
              <a:buFont typeface="Wingdings" panose="05000000000000000000" pitchFamily="2" charset="2"/>
              <a:buChar char="u"/>
            </a:pPr>
            <a:r>
              <a:rPr lang="zh-CN" altLang="en-US" sz="2400" dirty="0">
                <a:sym typeface="Arial" charset="0"/>
              </a:rPr>
              <a:t>初创企业的专利策略</a:t>
            </a:r>
            <a:endParaRPr lang="en-US" altLang="zh-CN" sz="2400" dirty="0">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3256586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什么是专利？</a:t>
            </a:r>
            <a:endParaRPr lang="en-US" altLang="zh-CN" sz="2800" b="1" dirty="0"/>
          </a:p>
        </p:txBody>
      </p:sp>
      <p:sp>
        <p:nvSpPr>
          <p:cNvPr id="3" name="圆角矩形 2"/>
          <p:cNvSpPr/>
          <p:nvPr/>
        </p:nvSpPr>
        <p:spPr>
          <a:xfrm>
            <a:off x="427037" y="2022474"/>
            <a:ext cx="5392738" cy="3255963"/>
          </a:xfrm>
          <a:prstGeom prst="roundRect">
            <a:avLst/>
          </a:prstGeom>
          <a:solidFill>
            <a:srgbClr val="F7DDF0"/>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500" b="1" dirty="0" smtClean="0">
                <a:solidFill>
                  <a:srgbClr val="212651"/>
                </a:solidFill>
                <a:latin typeface="黑体" panose="02010609060101010101" pitchFamily="49" charset="-122"/>
                <a:ea typeface="黑体" panose="02010609060101010101" pitchFamily="49" charset="-122"/>
              </a:rPr>
              <a:t>专利</a:t>
            </a:r>
            <a:endParaRPr lang="zh-CN" altLang="en-US" sz="3500" b="1" dirty="0">
              <a:solidFill>
                <a:srgbClr val="212651"/>
              </a:solidFill>
              <a:latin typeface="黑体" panose="02010609060101010101" pitchFamily="49" charset="-122"/>
              <a:ea typeface="黑体" panose="02010609060101010101" pitchFamily="49" charset="-122"/>
            </a:endParaRPr>
          </a:p>
        </p:txBody>
      </p:sp>
      <p:sp>
        <p:nvSpPr>
          <p:cNvPr id="10" name="圆角矩形 9"/>
          <p:cNvSpPr/>
          <p:nvPr/>
        </p:nvSpPr>
        <p:spPr>
          <a:xfrm>
            <a:off x="2103437" y="4306887"/>
            <a:ext cx="1752600" cy="762000"/>
          </a:xfrm>
          <a:prstGeom prst="roundRect">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212651"/>
                </a:solidFill>
              </a:rPr>
              <a:t>外观设计</a:t>
            </a:r>
            <a:endParaRPr lang="zh-CN" altLang="en-US" sz="2400" b="1" dirty="0">
              <a:solidFill>
                <a:srgbClr val="212651"/>
              </a:solidFill>
            </a:endParaRPr>
          </a:p>
        </p:txBody>
      </p:sp>
      <p:sp>
        <p:nvSpPr>
          <p:cNvPr id="11" name="圆角矩形 10"/>
          <p:cNvSpPr/>
          <p:nvPr/>
        </p:nvSpPr>
        <p:spPr>
          <a:xfrm>
            <a:off x="2103437" y="3240087"/>
            <a:ext cx="1752600" cy="7620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212651"/>
                </a:solidFill>
              </a:rPr>
              <a:t>实用新型</a:t>
            </a:r>
            <a:endParaRPr lang="en-US" altLang="zh-CN" sz="2400" b="1" dirty="0" smtClean="0">
              <a:solidFill>
                <a:srgbClr val="212651"/>
              </a:solidFill>
            </a:endParaRPr>
          </a:p>
          <a:p>
            <a:pPr algn="ctr"/>
            <a:r>
              <a:rPr lang="zh-CN" altLang="en-US" sz="1600" b="1" dirty="0" smtClean="0">
                <a:solidFill>
                  <a:srgbClr val="212651"/>
                </a:solidFill>
              </a:rPr>
              <a:t>（</a:t>
            </a:r>
            <a:r>
              <a:rPr lang="zh-CN" altLang="en-US" sz="1600" b="1" dirty="0">
                <a:solidFill>
                  <a:srgbClr val="212651"/>
                </a:solidFill>
              </a:rPr>
              <a:t>形状</a:t>
            </a:r>
            <a:r>
              <a:rPr lang="zh-CN" altLang="en-US" sz="1600" b="1" dirty="0" smtClean="0">
                <a:solidFill>
                  <a:srgbClr val="212651"/>
                </a:solidFill>
              </a:rPr>
              <a:t>、构造）</a:t>
            </a:r>
            <a:endParaRPr lang="zh-CN" altLang="en-US" sz="2400" b="1" dirty="0">
              <a:solidFill>
                <a:srgbClr val="212651"/>
              </a:solidFill>
            </a:endParaRPr>
          </a:p>
        </p:txBody>
      </p:sp>
      <p:sp>
        <p:nvSpPr>
          <p:cNvPr id="12" name="圆角矩形 11"/>
          <p:cNvSpPr/>
          <p:nvPr/>
        </p:nvSpPr>
        <p:spPr>
          <a:xfrm>
            <a:off x="2103437" y="2173287"/>
            <a:ext cx="1752600" cy="7620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212651"/>
                </a:solidFill>
              </a:rPr>
              <a:t>发明</a:t>
            </a:r>
            <a:endParaRPr lang="en-US" altLang="zh-CN" sz="2400" b="1" dirty="0" smtClean="0">
              <a:solidFill>
                <a:srgbClr val="212651"/>
              </a:solidFill>
            </a:endParaRPr>
          </a:p>
          <a:p>
            <a:pPr algn="ctr"/>
            <a:r>
              <a:rPr lang="zh-CN" altLang="en-US" sz="1600" b="1" dirty="0" smtClean="0">
                <a:solidFill>
                  <a:srgbClr val="212651"/>
                </a:solidFill>
              </a:rPr>
              <a:t>（产品、方法）</a:t>
            </a:r>
            <a:endParaRPr lang="zh-CN" altLang="en-US" sz="1600" b="1" dirty="0">
              <a:solidFill>
                <a:srgbClr val="212651"/>
              </a:solidFill>
            </a:endParaRPr>
          </a:p>
        </p:txBody>
      </p:sp>
      <p:sp>
        <p:nvSpPr>
          <p:cNvPr id="13" name="矩形 12"/>
          <p:cNvSpPr/>
          <p:nvPr/>
        </p:nvSpPr>
        <p:spPr>
          <a:xfrm>
            <a:off x="427037" y="3849687"/>
            <a:ext cx="1828800" cy="851836"/>
          </a:xfrm>
          <a:prstGeom prst="rect">
            <a:avLst/>
          </a:prstGeom>
        </p:spPr>
        <p:txBody>
          <a:bodyPr wrap="square">
            <a:spAutoFit/>
          </a:bodyPr>
          <a:lstStyle/>
          <a:p>
            <a:pPr>
              <a:lnSpc>
                <a:spcPct val="130000"/>
              </a:lnSpc>
            </a:pPr>
            <a:r>
              <a:rPr lang="zh-CN" altLang="en-US" sz="2000" b="1" dirty="0" smtClean="0">
                <a:solidFill>
                  <a:srgbClr val="C00000"/>
                </a:solidFill>
                <a:latin typeface="+mj-ea"/>
                <a:ea typeface="+mj-ea"/>
              </a:rPr>
              <a:t>可用于工业的方法或产品</a:t>
            </a:r>
            <a:endParaRPr lang="zh-CN" altLang="en-US" sz="2000" b="1" dirty="0">
              <a:solidFill>
                <a:srgbClr val="C00000"/>
              </a:solidFill>
              <a:latin typeface="+mj-ea"/>
              <a:ea typeface="+mj-ea"/>
            </a:endParaRPr>
          </a:p>
        </p:txBody>
      </p:sp>
      <p:sp>
        <p:nvSpPr>
          <p:cNvPr id="14" name="矩形 13"/>
          <p:cNvSpPr/>
          <p:nvPr/>
        </p:nvSpPr>
        <p:spPr>
          <a:xfrm>
            <a:off x="4389437" y="2781300"/>
            <a:ext cx="1570831" cy="497893"/>
          </a:xfrm>
          <a:prstGeom prst="rect">
            <a:avLst/>
          </a:prstGeom>
        </p:spPr>
        <p:txBody>
          <a:bodyPr wrap="square">
            <a:spAutoFit/>
          </a:bodyPr>
          <a:lstStyle/>
          <a:p>
            <a:pPr>
              <a:lnSpc>
                <a:spcPct val="150000"/>
              </a:lnSpc>
            </a:pPr>
            <a:r>
              <a:rPr lang="zh-CN" altLang="en-US" sz="2000" b="1" dirty="0">
                <a:solidFill>
                  <a:srgbClr val="C00000"/>
                </a:solidFill>
                <a:latin typeface="+mj-ea"/>
                <a:ea typeface="+mj-ea"/>
              </a:rPr>
              <a:t>技术方案</a:t>
            </a:r>
          </a:p>
        </p:txBody>
      </p:sp>
      <p:sp>
        <p:nvSpPr>
          <p:cNvPr id="8" name="右大括号 7"/>
          <p:cNvSpPr/>
          <p:nvPr/>
        </p:nvSpPr>
        <p:spPr>
          <a:xfrm>
            <a:off x="4084637" y="2324100"/>
            <a:ext cx="304800" cy="15240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3867944" y="4519534"/>
            <a:ext cx="2045493" cy="553998"/>
          </a:xfrm>
          <a:prstGeom prst="rect">
            <a:avLst/>
          </a:prstGeom>
        </p:spPr>
        <p:txBody>
          <a:bodyPr wrap="square">
            <a:spAutoFit/>
          </a:bodyPr>
          <a:lstStyle/>
          <a:p>
            <a:pPr>
              <a:lnSpc>
                <a:spcPct val="150000"/>
              </a:lnSpc>
            </a:pPr>
            <a:r>
              <a:rPr lang="zh-CN" altLang="en-US" sz="2000" b="1" dirty="0" smtClean="0">
                <a:solidFill>
                  <a:srgbClr val="C00000"/>
                </a:solidFill>
                <a:latin typeface="+mj-ea"/>
                <a:ea typeface="+mj-ea"/>
              </a:rPr>
              <a:t>富有美感的设计</a:t>
            </a:r>
            <a:endParaRPr lang="zh-CN" altLang="en-US" sz="2000" b="1" dirty="0">
              <a:solidFill>
                <a:srgbClr val="C00000"/>
              </a:solidFill>
              <a:latin typeface="+mj-ea"/>
              <a:ea typeface="+mj-ea"/>
            </a:endParaRPr>
          </a:p>
        </p:txBody>
      </p:sp>
      <p:sp>
        <p:nvSpPr>
          <p:cNvPr id="17" name="圆角矩形 16"/>
          <p:cNvSpPr/>
          <p:nvPr/>
        </p:nvSpPr>
        <p:spPr>
          <a:xfrm>
            <a:off x="6294437" y="1875304"/>
            <a:ext cx="1828800" cy="1510365"/>
          </a:xfrm>
          <a:prstGeom prst="roundRect">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500" b="1" dirty="0">
                <a:solidFill>
                  <a:srgbClr val="212651"/>
                </a:solidFill>
                <a:latin typeface="黑体" panose="02010609060101010101" pitchFamily="49" charset="-122"/>
                <a:ea typeface="黑体" panose="02010609060101010101" pitchFamily="49" charset="-122"/>
              </a:rPr>
              <a:t>商标</a:t>
            </a:r>
          </a:p>
        </p:txBody>
      </p:sp>
      <p:sp>
        <p:nvSpPr>
          <p:cNvPr id="15" name="矩形 14"/>
          <p:cNvSpPr/>
          <p:nvPr/>
        </p:nvSpPr>
        <p:spPr>
          <a:xfrm>
            <a:off x="7029686" y="2033586"/>
            <a:ext cx="2749471" cy="400110"/>
          </a:xfrm>
          <a:prstGeom prst="rect">
            <a:avLst/>
          </a:prstGeom>
        </p:spPr>
        <p:txBody>
          <a:bodyPr wrap="none">
            <a:spAutoFit/>
          </a:bodyPr>
          <a:lstStyle/>
          <a:p>
            <a:r>
              <a:rPr lang="zh-CN" altLang="en-US" sz="2000" b="1" dirty="0" smtClean="0">
                <a:solidFill>
                  <a:srgbClr val="C00000"/>
                </a:solidFill>
                <a:latin typeface="+mj-ea"/>
                <a:ea typeface="+mj-ea"/>
              </a:rPr>
              <a:t>品牌</a:t>
            </a:r>
            <a:r>
              <a:rPr lang="en-US" altLang="zh-CN" sz="2000" b="1" dirty="0">
                <a:solidFill>
                  <a:srgbClr val="C00000"/>
                </a:solidFill>
                <a:latin typeface="+mj-ea"/>
                <a:ea typeface="+mj-ea"/>
              </a:rPr>
              <a:t>——</a:t>
            </a:r>
            <a:r>
              <a:rPr lang="zh-CN" altLang="en-US" sz="2000" b="1" dirty="0" smtClean="0">
                <a:solidFill>
                  <a:srgbClr val="C00000"/>
                </a:solidFill>
                <a:latin typeface="+mj-ea"/>
                <a:ea typeface="+mj-ea"/>
              </a:rPr>
              <a:t>识别</a:t>
            </a:r>
            <a:r>
              <a:rPr lang="zh-CN" altLang="en-US" sz="2000" b="1" dirty="0">
                <a:solidFill>
                  <a:srgbClr val="C00000"/>
                </a:solidFill>
                <a:latin typeface="+mj-ea"/>
                <a:ea typeface="+mj-ea"/>
              </a:rPr>
              <a:t>商品来源</a:t>
            </a:r>
          </a:p>
        </p:txBody>
      </p:sp>
      <p:sp>
        <p:nvSpPr>
          <p:cNvPr id="19" name="圆角矩形 18"/>
          <p:cNvSpPr/>
          <p:nvPr/>
        </p:nvSpPr>
        <p:spPr>
          <a:xfrm>
            <a:off x="6294437" y="3856504"/>
            <a:ext cx="1828800" cy="1510365"/>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500" b="1" dirty="0">
                <a:solidFill>
                  <a:srgbClr val="212651"/>
                </a:solidFill>
                <a:latin typeface="黑体" panose="02010609060101010101" pitchFamily="49" charset="-122"/>
                <a:ea typeface="黑体" panose="02010609060101010101" pitchFamily="49" charset="-122"/>
              </a:rPr>
              <a:t>著作权</a:t>
            </a:r>
          </a:p>
        </p:txBody>
      </p:sp>
      <p:sp>
        <p:nvSpPr>
          <p:cNvPr id="25" name="矩形 24"/>
          <p:cNvSpPr/>
          <p:nvPr/>
        </p:nvSpPr>
        <p:spPr>
          <a:xfrm>
            <a:off x="7056437" y="4918074"/>
            <a:ext cx="697627" cy="400110"/>
          </a:xfrm>
          <a:prstGeom prst="rect">
            <a:avLst/>
          </a:prstGeom>
        </p:spPr>
        <p:txBody>
          <a:bodyPr wrap="none">
            <a:spAutoFit/>
          </a:bodyPr>
          <a:lstStyle/>
          <a:p>
            <a:r>
              <a:rPr lang="zh-CN" altLang="en-US" sz="2000" b="1" dirty="0" smtClean="0">
                <a:solidFill>
                  <a:srgbClr val="C00000"/>
                </a:solidFill>
                <a:latin typeface="+mj-ea"/>
                <a:ea typeface="+mj-ea"/>
              </a:rPr>
              <a:t>作品</a:t>
            </a:r>
            <a:endParaRPr lang="zh-CN" altLang="en-US" sz="2000" b="1" dirty="0">
              <a:solidFill>
                <a:srgbClr val="C00000"/>
              </a:solidFill>
              <a:latin typeface="+mj-ea"/>
              <a:ea typeface="+mj-ea"/>
            </a:endParaRPr>
          </a:p>
        </p:txBody>
      </p:sp>
      <p:sp>
        <p:nvSpPr>
          <p:cNvPr id="26" name="圆角矩形 25"/>
          <p:cNvSpPr/>
          <p:nvPr/>
        </p:nvSpPr>
        <p:spPr>
          <a:xfrm>
            <a:off x="8961437" y="3004668"/>
            <a:ext cx="2209800" cy="1510365"/>
          </a:xfrm>
          <a:prstGeom prst="roundRect">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500" b="1" dirty="0" smtClean="0">
                <a:solidFill>
                  <a:srgbClr val="212651"/>
                </a:solidFill>
                <a:latin typeface="黑体" panose="02010609060101010101" pitchFamily="49" charset="-122"/>
                <a:ea typeface="黑体" panose="02010609060101010101" pitchFamily="49" charset="-122"/>
              </a:rPr>
              <a:t>技术秘密</a:t>
            </a:r>
            <a:endParaRPr lang="zh-CN" altLang="en-US" sz="3500" b="1" dirty="0">
              <a:solidFill>
                <a:srgbClr val="212651"/>
              </a:solidFill>
              <a:latin typeface="黑体" panose="02010609060101010101" pitchFamily="49" charset="-122"/>
              <a:ea typeface="黑体" panose="02010609060101010101" pitchFamily="49" charset="-122"/>
            </a:endParaRPr>
          </a:p>
        </p:txBody>
      </p:sp>
      <p:sp>
        <p:nvSpPr>
          <p:cNvPr id="28" name="矩形 27"/>
          <p:cNvSpPr/>
          <p:nvPr/>
        </p:nvSpPr>
        <p:spPr>
          <a:xfrm>
            <a:off x="10409237" y="4136964"/>
            <a:ext cx="697627" cy="400110"/>
          </a:xfrm>
          <a:prstGeom prst="rect">
            <a:avLst/>
          </a:prstGeom>
        </p:spPr>
        <p:txBody>
          <a:bodyPr wrap="none">
            <a:spAutoFit/>
          </a:bodyPr>
          <a:lstStyle/>
          <a:p>
            <a:r>
              <a:rPr lang="zh-CN" altLang="en-US" sz="2000" b="1" dirty="0">
                <a:solidFill>
                  <a:srgbClr val="C00000"/>
                </a:solidFill>
                <a:latin typeface="+mj-ea"/>
                <a:ea typeface="+mj-ea"/>
              </a:rPr>
              <a:t>秘密</a:t>
            </a:r>
          </a:p>
        </p:txBody>
      </p:sp>
    </p:spTree>
    <p:extLst>
      <p:ext uri="{BB962C8B-B14F-4D97-AF65-F5344CB8AC3E}">
        <p14:creationId xmlns:p14="http://schemas.microsoft.com/office/powerpoint/2010/main" val="291881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2"/>
                                        </p:tgtEl>
                                        <p:attrNameLst>
                                          <p:attrName>r</p:attrName>
                                        </p:attrNameLst>
                                      </p:cBhvr>
                                    </p:animRot>
                                    <p:animRot by="-240000">
                                      <p:cBhvr>
                                        <p:cTn id="25" dur="200" fill="hold">
                                          <p:stCondLst>
                                            <p:cond delay="200"/>
                                          </p:stCondLst>
                                        </p:cTn>
                                        <p:tgtEl>
                                          <p:spTgt spid="12"/>
                                        </p:tgtEl>
                                        <p:attrNameLst>
                                          <p:attrName>r</p:attrName>
                                        </p:attrNameLst>
                                      </p:cBhvr>
                                    </p:animRot>
                                    <p:animRot by="240000">
                                      <p:cBhvr>
                                        <p:cTn id="26" dur="200" fill="hold">
                                          <p:stCondLst>
                                            <p:cond delay="400"/>
                                          </p:stCondLst>
                                        </p:cTn>
                                        <p:tgtEl>
                                          <p:spTgt spid="12"/>
                                        </p:tgtEl>
                                        <p:attrNameLst>
                                          <p:attrName>r</p:attrName>
                                        </p:attrNameLst>
                                      </p:cBhvr>
                                    </p:animRot>
                                    <p:animRot by="-240000">
                                      <p:cBhvr>
                                        <p:cTn id="27" dur="200" fill="hold">
                                          <p:stCondLst>
                                            <p:cond delay="600"/>
                                          </p:stCondLst>
                                        </p:cTn>
                                        <p:tgtEl>
                                          <p:spTgt spid="12"/>
                                        </p:tgtEl>
                                        <p:attrNameLst>
                                          <p:attrName>r</p:attrName>
                                        </p:attrNameLst>
                                      </p:cBhvr>
                                    </p:animRot>
                                    <p:animRot by="120000">
                                      <p:cBhvr>
                                        <p:cTn id="28" dur="200" fill="hold">
                                          <p:stCondLst>
                                            <p:cond delay="800"/>
                                          </p:stCondLst>
                                        </p:cTn>
                                        <p:tgtEl>
                                          <p:spTgt spid="12"/>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
                                        </p:tgtEl>
                                        <p:attrNameLst>
                                          <p:attrName>r</p:attrName>
                                        </p:attrNameLst>
                                      </p:cBhvr>
                                    </p:animRot>
                                    <p:animRot by="-240000">
                                      <p:cBhvr>
                                        <p:cTn id="31" dur="200" fill="hold">
                                          <p:stCondLst>
                                            <p:cond delay="200"/>
                                          </p:stCondLst>
                                        </p:cTn>
                                        <p:tgtEl>
                                          <p:spTgt spid="13"/>
                                        </p:tgtEl>
                                        <p:attrNameLst>
                                          <p:attrName>r</p:attrName>
                                        </p:attrNameLst>
                                      </p:cBhvr>
                                    </p:animRot>
                                    <p:animRot by="240000">
                                      <p:cBhvr>
                                        <p:cTn id="32" dur="200" fill="hold">
                                          <p:stCondLst>
                                            <p:cond delay="400"/>
                                          </p:stCondLst>
                                        </p:cTn>
                                        <p:tgtEl>
                                          <p:spTgt spid="13"/>
                                        </p:tgtEl>
                                        <p:attrNameLst>
                                          <p:attrName>r</p:attrName>
                                        </p:attrNameLst>
                                      </p:cBhvr>
                                    </p:animRot>
                                    <p:animRot by="-240000">
                                      <p:cBhvr>
                                        <p:cTn id="33" dur="200" fill="hold">
                                          <p:stCondLst>
                                            <p:cond delay="600"/>
                                          </p:stCondLst>
                                        </p:cTn>
                                        <p:tgtEl>
                                          <p:spTgt spid="13"/>
                                        </p:tgtEl>
                                        <p:attrNameLst>
                                          <p:attrName>r</p:attrName>
                                        </p:attrNameLst>
                                      </p:cBhvr>
                                    </p:animRot>
                                    <p:animRot by="120000">
                                      <p:cBhvr>
                                        <p:cTn id="34" dur="200" fill="hold">
                                          <p:stCondLst>
                                            <p:cond delay="800"/>
                                          </p:stCondLst>
                                        </p:cTn>
                                        <p:tgtEl>
                                          <p:spTgt spid="13"/>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4"/>
                                        </p:tgtEl>
                                        <p:attrNameLst>
                                          <p:attrName>r</p:attrName>
                                        </p:attrNameLst>
                                      </p:cBhvr>
                                    </p:animRot>
                                    <p:animRot by="-240000">
                                      <p:cBhvr>
                                        <p:cTn id="37" dur="200" fill="hold">
                                          <p:stCondLst>
                                            <p:cond delay="200"/>
                                          </p:stCondLst>
                                        </p:cTn>
                                        <p:tgtEl>
                                          <p:spTgt spid="14"/>
                                        </p:tgtEl>
                                        <p:attrNameLst>
                                          <p:attrName>r</p:attrName>
                                        </p:attrNameLst>
                                      </p:cBhvr>
                                    </p:animRot>
                                    <p:animRot by="240000">
                                      <p:cBhvr>
                                        <p:cTn id="38" dur="200" fill="hold">
                                          <p:stCondLst>
                                            <p:cond delay="400"/>
                                          </p:stCondLst>
                                        </p:cTn>
                                        <p:tgtEl>
                                          <p:spTgt spid="14"/>
                                        </p:tgtEl>
                                        <p:attrNameLst>
                                          <p:attrName>r</p:attrName>
                                        </p:attrNameLst>
                                      </p:cBhvr>
                                    </p:animRot>
                                    <p:animRot by="-240000">
                                      <p:cBhvr>
                                        <p:cTn id="39" dur="200" fill="hold">
                                          <p:stCondLst>
                                            <p:cond delay="600"/>
                                          </p:stCondLst>
                                        </p:cTn>
                                        <p:tgtEl>
                                          <p:spTgt spid="14"/>
                                        </p:tgtEl>
                                        <p:attrNameLst>
                                          <p:attrName>r</p:attrName>
                                        </p:attrNameLst>
                                      </p:cBhvr>
                                    </p:animRot>
                                    <p:animRot by="120000">
                                      <p:cBhvr>
                                        <p:cTn id="40" dur="200" fill="hold">
                                          <p:stCondLst>
                                            <p:cond delay="800"/>
                                          </p:stCondLst>
                                        </p:cTn>
                                        <p:tgtEl>
                                          <p:spTgt spid="14"/>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8"/>
                                        </p:tgtEl>
                                        <p:attrNameLst>
                                          <p:attrName>r</p:attrName>
                                        </p:attrNameLst>
                                      </p:cBhvr>
                                    </p:animRot>
                                    <p:animRot by="-240000">
                                      <p:cBhvr>
                                        <p:cTn id="43" dur="200" fill="hold">
                                          <p:stCondLst>
                                            <p:cond delay="200"/>
                                          </p:stCondLst>
                                        </p:cTn>
                                        <p:tgtEl>
                                          <p:spTgt spid="8"/>
                                        </p:tgtEl>
                                        <p:attrNameLst>
                                          <p:attrName>r</p:attrName>
                                        </p:attrNameLst>
                                      </p:cBhvr>
                                    </p:animRot>
                                    <p:animRot by="240000">
                                      <p:cBhvr>
                                        <p:cTn id="44" dur="200" fill="hold">
                                          <p:stCondLst>
                                            <p:cond delay="400"/>
                                          </p:stCondLst>
                                        </p:cTn>
                                        <p:tgtEl>
                                          <p:spTgt spid="8"/>
                                        </p:tgtEl>
                                        <p:attrNameLst>
                                          <p:attrName>r</p:attrName>
                                        </p:attrNameLst>
                                      </p:cBhvr>
                                    </p:animRot>
                                    <p:animRot by="-240000">
                                      <p:cBhvr>
                                        <p:cTn id="45" dur="200" fill="hold">
                                          <p:stCondLst>
                                            <p:cond delay="600"/>
                                          </p:stCondLst>
                                        </p:cTn>
                                        <p:tgtEl>
                                          <p:spTgt spid="8"/>
                                        </p:tgtEl>
                                        <p:attrNameLst>
                                          <p:attrName>r</p:attrName>
                                        </p:attrNameLst>
                                      </p:cBhvr>
                                    </p:animRot>
                                    <p:animRot by="120000">
                                      <p:cBhvr>
                                        <p:cTn id="46" dur="200" fill="hold">
                                          <p:stCondLst>
                                            <p:cond delay="800"/>
                                          </p:stCondLst>
                                        </p:cTn>
                                        <p:tgtEl>
                                          <p:spTgt spid="8"/>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6"/>
                                        </p:tgtEl>
                                        <p:attrNameLst>
                                          <p:attrName>r</p:attrName>
                                        </p:attrNameLst>
                                      </p:cBhvr>
                                    </p:animRot>
                                    <p:animRot by="-240000">
                                      <p:cBhvr>
                                        <p:cTn id="49" dur="200" fill="hold">
                                          <p:stCondLst>
                                            <p:cond delay="200"/>
                                          </p:stCondLst>
                                        </p:cTn>
                                        <p:tgtEl>
                                          <p:spTgt spid="16"/>
                                        </p:tgtEl>
                                        <p:attrNameLst>
                                          <p:attrName>r</p:attrName>
                                        </p:attrNameLst>
                                      </p:cBhvr>
                                    </p:animRot>
                                    <p:animRot by="240000">
                                      <p:cBhvr>
                                        <p:cTn id="50" dur="200" fill="hold">
                                          <p:stCondLst>
                                            <p:cond delay="400"/>
                                          </p:stCondLst>
                                        </p:cTn>
                                        <p:tgtEl>
                                          <p:spTgt spid="16"/>
                                        </p:tgtEl>
                                        <p:attrNameLst>
                                          <p:attrName>r</p:attrName>
                                        </p:attrNameLst>
                                      </p:cBhvr>
                                    </p:animRot>
                                    <p:animRot by="-240000">
                                      <p:cBhvr>
                                        <p:cTn id="51" dur="200" fill="hold">
                                          <p:stCondLst>
                                            <p:cond delay="600"/>
                                          </p:stCondLst>
                                        </p:cTn>
                                        <p:tgtEl>
                                          <p:spTgt spid="16"/>
                                        </p:tgtEl>
                                        <p:attrNameLst>
                                          <p:attrName>r</p:attrName>
                                        </p:attrNameLst>
                                      </p:cBhvr>
                                    </p:animRot>
                                    <p:animRot by="120000">
                                      <p:cBhvr>
                                        <p:cTn id="52"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p:bldP spid="14" grpId="0"/>
      <p:bldP spid="8"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专利</a:t>
            </a:r>
            <a:r>
              <a:rPr lang="zh-CN" altLang="en-US" sz="2800" b="1" dirty="0" smtClean="0"/>
              <a:t>对</a:t>
            </a:r>
            <a:r>
              <a:rPr lang="zh-CN" altLang="en-US" sz="2800" b="1" dirty="0"/>
              <a:t>初创</a:t>
            </a:r>
            <a:r>
              <a:rPr lang="zh-CN" altLang="en-US" sz="2800" b="1" dirty="0" smtClean="0"/>
              <a:t>企业</a:t>
            </a:r>
            <a:r>
              <a:rPr lang="zh-CN" altLang="en-US" sz="2800" b="1" dirty="0"/>
              <a:t>的作用和意义</a:t>
            </a:r>
            <a:endParaRPr lang="en-US" altLang="zh-CN" sz="2800" b="1" dirty="0"/>
          </a:p>
        </p:txBody>
      </p:sp>
      <p:sp>
        <p:nvSpPr>
          <p:cNvPr id="2" name="矩形 1"/>
          <p:cNvSpPr/>
          <p:nvPr/>
        </p:nvSpPr>
        <p:spPr>
          <a:xfrm>
            <a:off x="655637" y="4154487"/>
            <a:ext cx="9753600" cy="1477328"/>
          </a:xfrm>
          <a:prstGeom prst="rect">
            <a:avLst/>
          </a:prstGeom>
        </p:spPr>
        <p:txBody>
          <a:bodyPr wrap="square">
            <a:spAutoFit/>
          </a:bodyPr>
          <a:lstStyle/>
          <a:p>
            <a:pPr marL="457200" indent="-457200">
              <a:lnSpc>
                <a:spcPct val="150000"/>
              </a:lnSpc>
              <a:buFont typeface="Wingdings" panose="05000000000000000000" pitchFamily="2" charset="2"/>
              <a:buChar char="u"/>
            </a:pPr>
            <a:endParaRPr lang="en-US" altLang="zh-CN" sz="2000" b="1" dirty="0" smtClean="0">
              <a:latin typeface="+mj-ea"/>
              <a:ea typeface="+mj-ea"/>
            </a:endParaRPr>
          </a:p>
          <a:p>
            <a:pPr marL="457200" indent="-457200">
              <a:lnSpc>
                <a:spcPct val="150000"/>
              </a:lnSpc>
              <a:buFont typeface="Wingdings" panose="05000000000000000000" pitchFamily="2" charset="2"/>
              <a:buChar char="u"/>
            </a:pPr>
            <a:endParaRPr lang="en-US" altLang="zh-CN" sz="2000" b="1" dirty="0">
              <a:latin typeface="+mj-ea"/>
              <a:ea typeface="+mj-ea"/>
            </a:endParaRPr>
          </a:p>
          <a:p>
            <a:pPr>
              <a:lnSpc>
                <a:spcPct val="150000"/>
              </a:lnSpc>
            </a:pPr>
            <a:endParaRPr lang="en-US" altLang="zh-CN" sz="2000" b="1" dirty="0">
              <a:latin typeface="+mj-ea"/>
              <a:ea typeface="+mj-ea"/>
            </a:endParaRPr>
          </a:p>
        </p:txBody>
      </p:sp>
      <p:sp>
        <p:nvSpPr>
          <p:cNvPr id="3" name="泪滴形 2"/>
          <p:cNvSpPr/>
          <p:nvPr/>
        </p:nvSpPr>
        <p:spPr>
          <a:xfrm>
            <a:off x="2332037" y="1868487"/>
            <a:ext cx="2743200" cy="1752600"/>
          </a:xfrm>
          <a:prstGeom prst="teardrop">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b="1" dirty="0">
                <a:solidFill>
                  <a:schemeClr val="tx1"/>
                </a:solidFill>
                <a:latin typeface="+mj-ea"/>
              </a:rPr>
              <a:t>享受独占</a:t>
            </a:r>
            <a:r>
              <a:rPr lang="zh-CN" altLang="en-US" sz="2200" b="1" dirty="0" smtClean="0">
                <a:solidFill>
                  <a:schemeClr val="tx1"/>
                </a:solidFill>
                <a:latin typeface="+mj-ea"/>
              </a:rPr>
              <a:t>地位</a:t>
            </a:r>
            <a:endParaRPr lang="en-US" altLang="zh-CN" sz="2200" b="1" dirty="0" smtClean="0">
              <a:solidFill>
                <a:schemeClr val="tx1"/>
              </a:solidFill>
              <a:latin typeface="+mj-ea"/>
            </a:endParaRPr>
          </a:p>
          <a:p>
            <a:pPr>
              <a:lnSpc>
                <a:spcPct val="150000"/>
              </a:lnSpc>
            </a:pPr>
            <a:r>
              <a:rPr lang="zh-CN" altLang="en-US" sz="2200" b="1" dirty="0" smtClean="0">
                <a:solidFill>
                  <a:schemeClr val="tx1"/>
                </a:solidFill>
                <a:latin typeface="+mj-ea"/>
              </a:rPr>
              <a:t>和</a:t>
            </a:r>
            <a:r>
              <a:rPr lang="zh-CN" altLang="en-US" sz="2200" b="1" dirty="0">
                <a:solidFill>
                  <a:schemeClr val="tx1"/>
                </a:solidFill>
                <a:latin typeface="+mj-ea"/>
              </a:rPr>
              <a:t>收益</a:t>
            </a:r>
          </a:p>
        </p:txBody>
      </p:sp>
      <p:sp>
        <p:nvSpPr>
          <p:cNvPr id="6" name="泪滴形 5"/>
          <p:cNvSpPr/>
          <p:nvPr/>
        </p:nvSpPr>
        <p:spPr>
          <a:xfrm>
            <a:off x="5989637" y="4078287"/>
            <a:ext cx="2667000" cy="1752600"/>
          </a:xfrm>
          <a:prstGeom prst="teardrop">
            <a:avLst/>
          </a:prstGeom>
          <a:solidFill>
            <a:srgbClr val="DEF3FA"/>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b="1" dirty="0">
                <a:solidFill>
                  <a:schemeClr val="tx1"/>
                </a:solidFill>
                <a:latin typeface="+mj-ea"/>
              </a:rPr>
              <a:t>巩固技术优势</a:t>
            </a:r>
            <a:endParaRPr lang="en-US" altLang="zh-CN" sz="2200" b="1" dirty="0">
              <a:solidFill>
                <a:schemeClr val="tx1"/>
              </a:solidFill>
              <a:latin typeface="+mj-ea"/>
            </a:endParaRPr>
          </a:p>
          <a:p>
            <a:pPr>
              <a:lnSpc>
                <a:spcPct val="150000"/>
              </a:lnSpc>
            </a:pPr>
            <a:r>
              <a:rPr lang="zh-CN" altLang="en-US" sz="2200" b="1" dirty="0">
                <a:solidFill>
                  <a:schemeClr val="tx1"/>
                </a:solidFill>
                <a:latin typeface="+mj-ea"/>
              </a:rPr>
              <a:t>和市场地位</a:t>
            </a:r>
          </a:p>
        </p:txBody>
      </p:sp>
      <p:sp>
        <p:nvSpPr>
          <p:cNvPr id="7" name="泪滴形 6"/>
          <p:cNvSpPr/>
          <p:nvPr/>
        </p:nvSpPr>
        <p:spPr>
          <a:xfrm>
            <a:off x="2255837" y="4078287"/>
            <a:ext cx="2819400" cy="1752600"/>
          </a:xfrm>
          <a:prstGeom prst="teardrop">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b="1" dirty="0" smtClean="0">
                <a:solidFill>
                  <a:schemeClr val="tx1"/>
                </a:solidFill>
                <a:latin typeface="+mj-ea"/>
              </a:rPr>
              <a:t>给</a:t>
            </a:r>
            <a:r>
              <a:rPr lang="zh-CN" altLang="en-US" sz="2200" b="1" dirty="0">
                <a:solidFill>
                  <a:schemeClr val="tx1"/>
                </a:solidFill>
                <a:latin typeface="+mj-ea"/>
              </a:rPr>
              <a:t>竞争对手</a:t>
            </a:r>
            <a:endParaRPr lang="en-US" altLang="zh-CN" sz="2200" b="1" dirty="0">
              <a:solidFill>
                <a:schemeClr val="tx1"/>
              </a:solidFill>
              <a:latin typeface="+mj-ea"/>
            </a:endParaRPr>
          </a:p>
          <a:p>
            <a:pPr>
              <a:lnSpc>
                <a:spcPct val="150000"/>
              </a:lnSpc>
            </a:pPr>
            <a:r>
              <a:rPr lang="zh-CN" altLang="en-US" sz="2200" b="1" dirty="0">
                <a:solidFill>
                  <a:schemeClr val="tx1"/>
                </a:solidFill>
                <a:latin typeface="+mj-ea"/>
              </a:rPr>
              <a:t>设置</a:t>
            </a:r>
            <a:r>
              <a:rPr lang="zh-CN" altLang="en-US" sz="2200" b="1" dirty="0" smtClean="0">
                <a:solidFill>
                  <a:schemeClr val="tx1"/>
                </a:solidFill>
                <a:latin typeface="+mj-ea"/>
              </a:rPr>
              <a:t>障碍</a:t>
            </a:r>
            <a:endParaRPr lang="zh-CN" altLang="en-US" sz="2200" b="1" dirty="0">
              <a:solidFill>
                <a:schemeClr val="tx1"/>
              </a:solidFill>
              <a:latin typeface="+mj-ea"/>
            </a:endParaRPr>
          </a:p>
        </p:txBody>
      </p:sp>
      <p:sp>
        <p:nvSpPr>
          <p:cNvPr id="9" name="泪滴形 8"/>
          <p:cNvSpPr/>
          <p:nvPr/>
        </p:nvSpPr>
        <p:spPr>
          <a:xfrm>
            <a:off x="5989637" y="1868487"/>
            <a:ext cx="2667000" cy="1752600"/>
          </a:xfrm>
          <a:prstGeom prst="teardrop">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200" b="1" dirty="0">
                <a:solidFill>
                  <a:schemeClr val="tx1"/>
                </a:solidFill>
                <a:latin typeface="+mj-ea"/>
              </a:rPr>
              <a:t>提升企业</a:t>
            </a:r>
            <a:r>
              <a:rPr lang="zh-CN" altLang="en-US" sz="2200" b="1" dirty="0" smtClean="0">
                <a:solidFill>
                  <a:schemeClr val="tx1"/>
                </a:solidFill>
                <a:latin typeface="+mj-ea"/>
              </a:rPr>
              <a:t>形象</a:t>
            </a:r>
            <a:endParaRPr lang="en-US" altLang="zh-CN" sz="2200" b="1" dirty="0">
              <a:solidFill>
                <a:schemeClr val="tx1"/>
              </a:solidFill>
              <a:latin typeface="+mj-ea"/>
            </a:endParaRPr>
          </a:p>
        </p:txBody>
      </p:sp>
      <p:sp>
        <p:nvSpPr>
          <p:cNvPr id="8" name="下箭头 7"/>
          <p:cNvSpPr/>
          <p:nvPr/>
        </p:nvSpPr>
        <p:spPr>
          <a:xfrm>
            <a:off x="3475037" y="3316287"/>
            <a:ext cx="609600" cy="990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右箭头 9"/>
          <p:cNvSpPr/>
          <p:nvPr/>
        </p:nvSpPr>
        <p:spPr>
          <a:xfrm>
            <a:off x="4770437" y="4764087"/>
            <a:ext cx="1447800" cy="6096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上箭头 10"/>
          <p:cNvSpPr/>
          <p:nvPr/>
        </p:nvSpPr>
        <p:spPr>
          <a:xfrm>
            <a:off x="7188199" y="3213099"/>
            <a:ext cx="571500" cy="106680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右箭头 11"/>
          <p:cNvSpPr/>
          <p:nvPr/>
        </p:nvSpPr>
        <p:spPr>
          <a:xfrm flipH="1">
            <a:off x="4698602" y="2478087"/>
            <a:ext cx="1580356" cy="6096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2034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专利</a:t>
            </a:r>
            <a:r>
              <a:rPr lang="zh-CN" altLang="en-US" sz="2800" b="1" dirty="0" smtClean="0"/>
              <a:t>对初创企业</a:t>
            </a:r>
            <a:r>
              <a:rPr lang="zh-CN" altLang="en-US" sz="2800" b="1" dirty="0"/>
              <a:t>的作用和意义</a:t>
            </a:r>
            <a:endParaRPr lang="en-US" altLang="zh-CN" sz="2800" b="1" dirty="0"/>
          </a:p>
        </p:txBody>
      </p:sp>
      <p:sp>
        <p:nvSpPr>
          <p:cNvPr id="2" name="矩形 1"/>
          <p:cNvSpPr/>
          <p:nvPr/>
        </p:nvSpPr>
        <p:spPr>
          <a:xfrm>
            <a:off x="655637" y="4154487"/>
            <a:ext cx="9753600" cy="1477328"/>
          </a:xfrm>
          <a:prstGeom prst="rect">
            <a:avLst/>
          </a:prstGeom>
        </p:spPr>
        <p:txBody>
          <a:bodyPr wrap="square">
            <a:spAutoFit/>
          </a:bodyPr>
          <a:lstStyle/>
          <a:p>
            <a:pPr marL="457200" indent="-457200">
              <a:lnSpc>
                <a:spcPct val="150000"/>
              </a:lnSpc>
              <a:buFont typeface="Wingdings" panose="05000000000000000000" pitchFamily="2" charset="2"/>
              <a:buChar char="u"/>
            </a:pPr>
            <a:endParaRPr lang="en-US" altLang="zh-CN" sz="2000" b="1" dirty="0" smtClean="0">
              <a:latin typeface="+mj-ea"/>
              <a:ea typeface="+mj-ea"/>
            </a:endParaRPr>
          </a:p>
          <a:p>
            <a:pPr marL="457200" indent="-457200">
              <a:lnSpc>
                <a:spcPct val="150000"/>
              </a:lnSpc>
              <a:buFont typeface="Wingdings" panose="05000000000000000000" pitchFamily="2" charset="2"/>
              <a:buChar char="u"/>
            </a:pPr>
            <a:endParaRPr lang="en-US" altLang="zh-CN" sz="2000" b="1" dirty="0">
              <a:latin typeface="+mj-ea"/>
              <a:ea typeface="+mj-ea"/>
            </a:endParaRPr>
          </a:p>
          <a:p>
            <a:pPr>
              <a:lnSpc>
                <a:spcPct val="150000"/>
              </a:lnSpc>
            </a:pPr>
            <a:endParaRPr lang="en-US" altLang="zh-CN" sz="2000" b="1" dirty="0">
              <a:latin typeface="+mj-ea"/>
              <a:ea typeface="+mj-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837" y="2228151"/>
            <a:ext cx="5638800" cy="4059936"/>
          </a:xfrm>
          <a:prstGeom prst="rect">
            <a:avLst/>
          </a:prstGeom>
        </p:spPr>
      </p:pic>
      <p:sp>
        <p:nvSpPr>
          <p:cNvPr id="12" name="矩形 11"/>
          <p:cNvSpPr/>
          <p:nvPr/>
        </p:nvSpPr>
        <p:spPr>
          <a:xfrm>
            <a:off x="3398837" y="1639887"/>
            <a:ext cx="5105400" cy="592470"/>
          </a:xfrm>
          <a:prstGeom prst="rect">
            <a:avLst/>
          </a:prstGeom>
        </p:spPr>
        <p:txBody>
          <a:bodyPr wrap="square">
            <a:spAutoFit/>
          </a:bodyPr>
          <a:lstStyle/>
          <a:p>
            <a:pPr>
              <a:lnSpc>
                <a:spcPct val="130000"/>
              </a:lnSpc>
            </a:pPr>
            <a:r>
              <a:rPr lang="zh-CN" altLang="en-US" sz="2500" b="1" i="1" dirty="0" smtClean="0">
                <a:latin typeface="+mj-ea"/>
                <a:ea typeface="+mj-ea"/>
              </a:rPr>
              <a:t>是进攻利器，更是</a:t>
            </a:r>
            <a:r>
              <a:rPr lang="zh-CN" altLang="en-US" sz="2500" b="1" i="1" dirty="0" smtClean="0">
                <a:solidFill>
                  <a:srgbClr val="0070C0"/>
                </a:solidFill>
                <a:latin typeface="+mj-ea"/>
                <a:ea typeface="+mj-ea"/>
              </a:rPr>
              <a:t>防守武器</a:t>
            </a:r>
            <a:r>
              <a:rPr lang="zh-CN" altLang="en-US" sz="2500" b="1" i="1" dirty="0" smtClean="0">
                <a:latin typeface="+mj-ea"/>
                <a:ea typeface="+mj-ea"/>
              </a:rPr>
              <a:t>！</a:t>
            </a:r>
            <a:endParaRPr lang="en-US" altLang="zh-CN" sz="2500" b="1" i="1" dirty="0" smtClean="0">
              <a:latin typeface="+mj-ea"/>
              <a:ea typeface="+mj-ea"/>
            </a:endParaRPr>
          </a:p>
        </p:txBody>
      </p:sp>
    </p:spTree>
    <p:extLst>
      <p:ext uri="{BB962C8B-B14F-4D97-AF65-F5344CB8AC3E}">
        <p14:creationId xmlns:p14="http://schemas.microsoft.com/office/powerpoint/2010/main" val="1111621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dirty="0" smtClean="0"/>
              <a:t>初创企业的知识产权策略核心</a:t>
            </a:r>
            <a:endParaRPr lang="en-US" altLang="zh-CN" dirty="0"/>
          </a:p>
        </p:txBody>
      </p:sp>
      <p:sp>
        <p:nvSpPr>
          <p:cNvPr id="9" name="棱台 8"/>
          <p:cNvSpPr/>
          <p:nvPr/>
        </p:nvSpPr>
        <p:spPr>
          <a:xfrm>
            <a:off x="4084637" y="1792287"/>
            <a:ext cx="2971800" cy="9906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smtClean="0">
                <a:solidFill>
                  <a:srgbClr val="C00000"/>
                </a:solidFill>
              </a:rPr>
              <a:t>生存是第一要务</a:t>
            </a:r>
            <a:endParaRPr lang="zh-CN" altLang="en-US" sz="2500" b="1" dirty="0">
              <a:solidFill>
                <a:srgbClr val="C00000"/>
              </a:solidFill>
            </a:endParaRPr>
          </a:p>
        </p:txBody>
      </p:sp>
      <p:sp>
        <p:nvSpPr>
          <p:cNvPr id="13" name="矩形 12"/>
          <p:cNvSpPr/>
          <p:nvPr/>
        </p:nvSpPr>
        <p:spPr>
          <a:xfrm>
            <a:off x="4160837" y="3011487"/>
            <a:ext cx="2590800" cy="3134191"/>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000" b="1" dirty="0" smtClean="0">
                <a:latin typeface="+mj-ea"/>
                <a:ea typeface="+mj-ea"/>
              </a:rPr>
              <a:t>初创企业：</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sz="2000" b="1" dirty="0" smtClean="0">
                <a:latin typeface="+mj-ea"/>
              </a:rPr>
              <a:t>先生存，再发展</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sz="2000" b="1" dirty="0" smtClean="0">
                <a:latin typeface="+mj-ea"/>
                <a:ea typeface="+mj-ea"/>
              </a:rPr>
              <a:t>先质量，再数量</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sz="2000" b="1" dirty="0" smtClean="0">
                <a:latin typeface="+mj-ea"/>
                <a:ea typeface="+mj-ea"/>
              </a:rPr>
              <a:t>先树立，再运营</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sz="2000" b="1" dirty="0">
                <a:latin typeface="+mj-ea"/>
                <a:ea typeface="+mj-ea"/>
              </a:rPr>
              <a:t>先</a:t>
            </a:r>
            <a:r>
              <a:rPr lang="zh-CN" altLang="en-US" sz="2000" b="1" dirty="0" smtClean="0">
                <a:latin typeface="+mj-ea"/>
                <a:ea typeface="+mj-ea"/>
              </a:rPr>
              <a:t>稳妥，再进攻</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sz="2000" b="1" dirty="0" smtClean="0">
                <a:latin typeface="+mj-ea"/>
                <a:ea typeface="+mj-ea"/>
              </a:rPr>
              <a:t>先实际，再理想</a:t>
            </a:r>
            <a:endParaRPr lang="en-US" altLang="zh-CN" sz="2000" b="1" dirty="0">
              <a:latin typeface="+mj-ea"/>
              <a:ea typeface="+mj-ea"/>
            </a:endParaRPr>
          </a:p>
        </p:txBody>
      </p:sp>
    </p:spTree>
    <p:extLst>
      <p:ext uri="{BB962C8B-B14F-4D97-AF65-F5344CB8AC3E}">
        <p14:creationId xmlns:p14="http://schemas.microsoft.com/office/powerpoint/2010/main" val="851503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dirty="0"/>
              <a:t>企业专利申请的</a:t>
            </a:r>
            <a:r>
              <a:rPr lang="zh-CN" altLang="en-US" dirty="0" smtClean="0"/>
              <a:t>一般工作内容</a:t>
            </a:r>
            <a:endParaRPr lang="en-US" altLang="zh-CN" dirty="0"/>
          </a:p>
        </p:txBody>
      </p:sp>
      <p:sp>
        <p:nvSpPr>
          <p:cNvPr id="3" name="泪滴形 2"/>
          <p:cNvSpPr/>
          <p:nvPr/>
        </p:nvSpPr>
        <p:spPr>
          <a:xfrm>
            <a:off x="2560637" y="1793874"/>
            <a:ext cx="2438400" cy="2057400"/>
          </a:xfrm>
          <a:prstGeom prst="teardrop">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发明人</a:t>
            </a:r>
            <a:endParaRPr lang="en-US" altLang="zh-CN" b="1" dirty="0" smtClean="0">
              <a:solidFill>
                <a:schemeClr val="tx1"/>
              </a:solidFill>
            </a:endParaRPr>
          </a:p>
          <a:p>
            <a:r>
              <a:rPr lang="zh-CN" altLang="en-US" b="1" dirty="0" smtClean="0">
                <a:solidFill>
                  <a:schemeClr val="tx1"/>
                </a:solidFill>
              </a:rPr>
              <a:t>（研发人员）</a:t>
            </a:r>
            <a:endParaRPr lang="en-US" altLang="zh-CN" b="1" dirty="0" smtClean="0">
              <a:solidFill>
                <a:schemeClr val="tx1"/>
              </a:solidFill>
            </a:endParaRPr>
          </a:p>
          <a:p>
            <a:endParaRPr lang="en-US" altLang="zh-CN" dirty="0">
              <a:solidFill>
                <a:schemeClr val="tx1"/>
              </a:solidFill>
            </a:endParaRPr>
          </a:p>
          <a:p>
            <a:r>
              <a:rPr lang="zh-CN" altLang="en-US" dirty="0" smtClean="0">
                <a:solidFill>
                  <a:schemeClr val="tx1"/>
                </a:solidFill>
              </a:rPr>
              <a:t>研发技术，撰写技术交底书</a:t>
            </a:r>
            <a:endParaRPr lang="zh-CN" altLang="en-US" dirty="0">
              <a:solidFill>
                <a:schemeClr val="tx1"/>
              </a:solidFill>
            </a:endParaRPr>
          </a:p>
        </p:txBody>
      </p:sp>
      <p:sp>
        <p:nvSpPr>
          <p:cNvPr id="5" name="泪滴形 4"/>
          <p:cNvSpPr/>
          <p:nvPr/>
        </p:nvSpPr>
        <p:spPr>
          <a:xfrm>
            <a:off x="5608637" y="1793874"/>
            <a:ext cx="2438400" cy="2070098"/>
          </a:xfrm>
          <a:prstGeom prst="teardrop">
            <a:avLst/>
          </a:prstGeom>
          <a:solidFill>
            <a:srgbClr val="C3F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企业专利顾问</a:t>
            </a:r>
            <a:endParaRPr lang="en-US" altLang="zh-CN" b="1" dirty="0" smtClean="0">
              <a:solidFill>
                <a:schemeClr val="tx1"/>
              </a:solidFill>
            </a:endParaRPr>
          </a:p>
          <a:p>
            <a:endParaRPr lang="en-US" altLang="zh-CN" b="1" dirty="0">
              <a:solidFill>
                <a:schemeClr val="tx1"/>
              </a:solidFill>
            </a:endParaRPr>
          </a:p>
          <a:p>
            <a:r>
              <a:rPr lang="zh-CN" altLang="en-US" dirty="0" smtClean="0">
                <a:solidFill>
                  <a:schemeClr val="tx1"/>
                </a:solidFill>
              </a:rPr>
              <a:t>挖掘专利，帮助发明人完善技术交底书</a:t>
            </a:r>
            <a:endParaRPr lang="zh-CN" altLang="en-US" dirty="0">
              <a:solidFill>
                <a:schemeClr val="tx1"/>
              </a:solidFill>
            </a:endParaRPr>
          </a:p>
        </p:txBody>
      </p:sp>
      <p:sp>
        <p:nvSpPr>
          <p:cNvPr id="6" name="泪滴形 5"/>
          <p:cNvSpPr/>
          <p:nvPr/>
        </p:nvSpPr>
        <p:spPr>
          <a:xfrm>
            <a:off x="2560637" y="4232274"/>
            <a:ext cx="2438400" cy="1979613"/>
          </a:xfrm>
          <a:prstGeom prst="teardrop">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专利申请审核委员会</a:t>
            </a:r>
            <a:endParaRPr lang="en-US" altLang="zh-CN" b="1" dirty="0" smtClean="0">
              <a:solidFill>
                <a:schemeClr val="tx1"/>
              </a:solidFill>
            </a:endParaRPr>
          </a:p>
          <a:p>
            <a:endParaRPr lang="en-US" altLang="zh-CN" b="1" dirty="0">
              <a:solidFill>
                <a:schemeClr val="tx1"/>
              </a:solidFill>
            </a:endParaRPr>
          </a:p>
          <a:p>
            <a:r>
              <a:rPr lang="zh-CN" altLang="en-US" dirty="0" smtClean="0">
                <a:solidFill>
                  <a:schemeClr val="tx1"/>
                </a:solidFill>
              </a:rPr>
              <a:t>决定是否递交专利申请</a:t>
            </a:r>
            <a:endParaRPr lang="zh-CN" altLang="en-US" dirty="0">
              <a:solidFill>
                <a:schemeClr val="tx1"/>
              </a:solidFill>
            </a:endParaRPr>
          </a:p>
        </p:txBody>
      </p:sp>
      <p:sp>
        <p:nvSpPr>
          <p:cNvPr id="7" name="泪滴形 6"/>
          <p:cNvSpPr/>
          <p:nvPr/>
        </p:nvSpPr>
        <p:spPr>
          <a:xfrm>
            <a:off x="5608637" y="4205286"/>
            <a:ext cx="2438400" cy="1979613"/>
          </a:xfrm>
          <a:prstGeom prst="teardrop">
            <a:avLst/>
          </a:prstGeom>
          <a:solidFill>
            <a:srgbClr val="F2F9CF"/>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专利代理人</a:t>
            </a:r>
            <a:endParaRPr lang="en-US" altLang="zh-CN" b="1" dirty="0" smtClean="0">
              <a:solidFill>
                <a:schemeClr val="tx1"/>
              </a:solidFill>
            </a:endParaRPr>
          </a:p>
          <a:p>
            <a:endParaRPr lang="en-US" altLang="zh-CN" b="1" dirty="0">
              <a:solidFill>
                <a:schemeClr val="tx1"/>
              </a:solidFill>
            </a:endParaRPr>
          </a:p>
          <a:p>
            <a:r>
              <a:rPr lang="zh-CN" altLang="en-US" dirty="0">
                <a:solidFill>
                  <a:schemeClr val="tx1"/>
                </a:solidFill>
                <a:latin typeface="楷体_GB2312" pitchFamily="49" charset="-122"/>
                <a:ea typeface="楷体_GB2312" pitchFamily="49" charset="-122"/>
              </a:rPr>
              <a:t>撰写申请文件和帮助获得专利权</a:t>
            </a:r>
            <a:endParaRPr lang="zh-CN" altLang="en-US" dirty="0">
              <a:solidFill>
                <a:schemeClr val="tx1"/>
              </a:solidFill>
            </a:endParaRPr>
          </a:p>
        </p:txBody>
      </p:sp>
      <p:sp>
        <p:nvSpPr>
          <p:cNvPr id="4" name="左右箭头 3"/>
          <p:cNvSpPr/>
          <p:nvPr/>
        </p:nvSpPr>
        <p:spPr>
          <a:xfrm>
            <a:off x="4618037" y="2555874"/>
            <a:ext cx="1371600" cy="457200"/>
          </a:xfrm>
          <a:prstGeom prst="leftRightArrow">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右箭头 7"/>
          <p:cNvSpPr/>
          <p:nvPr/>
        </p:nvSpPr>
        <p:spPr>
          <a:xfrm>
            <a:off x="4465637" y="3622674"/>
            <a:ext cx="1752600" cy="609600"/>
          </a:xfrm>
          <a:prstGeom prst="leftRightArrow">
            <a:avLst/>
          </a:prstGeom>
          <a:solidFill>
            <a:srgbClr val="CCFDFE"/>
          </a:solidFill>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右箭头 9"/>
          <p:cNvSpPr/>
          <p:nvPr/>
        </p:nvSpPr>
        <p:spPr>
          <a:xfrm>
            <a:off x="4237038" y="3697287"/>
            <a:ext cx="2133599" cy="609600"/>
          </a:xfrm>
          <a:prstGeom prst="leftRightArrow">
            <a:avLst/>
          </a:prstGeom>
          <a:solidFill>
            <a:srgbClr val="CCFDFE"/>
          </a:solidFill>
          <a:scene3d>
            <a:camera prst="orthographicFront">
              <a:rot lat="0" lon="0" rev="7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右箭头 11"/>
          <p:cNvSpPr/>
          <p:nvPr/>
        </p:nvSpPr>
        <p:spPr>
          <a:xfrm>
            <a:off x="6446837" y="3851274"/>
            <a:ext cx="762000" cy="381000"/>
          </a:xfrm>
          <a:prstGeom prst="leftRightArrow">
            <a:avLst/>
          </a:prstGeom>
          <a:solidFill>
            <a:srgbClr val="CCFDFE"/>
          </a:solidFill>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23237" y="1716087"/>
            <a:ext cx="2819400" cy="2092881"/>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000" b="1" dirty="0" smtClean="0">
                <a:latin typeface="+mj-ea"/>
                <a:ea typeface="+mj-ea"/>
              </a:rPr>
              <a:t>初创企业：除了专利代理人之外，可多个角色合一。重实体，流程可之后再慢慢规范。</a:t>
            </a:r>
            <a:endParaRPr lang="en-US" altLang="zh-CN" sz="2000" b="1" dirty="0" smtClean="0">
              <a:latin typeface="+mj-ea"/>
              <a:ea typeface="+mj-ea"/>
            </a:endParaRPr>
          </a:p>
        </p:txBody>
      </p:sp>
    </p:spTree>
    <p:extLst>
      <p:ext uri="{BB962C8B-B14F-4D97-AF65-F5344CB8AC3E}">
        <p14:creationId xmlns:p14="http://schemas.microsoft.com/office/powerpoint/2010/main" val="123962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a:sym typeface="Arial" charset="0"/>
              </a:rPr>
              <a:t>自身</a:t>
            </a:r>
            <a:r>
              <a:rPr lang="en-US" altLang="zh-CN" sz="2800" dirty="0" smtClean="0">
                <a:sym typeface="Arial" charset="0"/>
              </a:rPr>
              <a:t>v.</a:t>
            </a:r>
            <a:r>
              <a:rPr lang="zh-CN" altLang="en-US" sz="2800" dirty="0" smtClean="0">
                <a:sym typeface="Arial" charset="0"/>
              </a:rPr>
              <a:t>竞争对手</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dirty="0" smtClean="0">
              <a:sym typeface="Arial" charset="0"/>
            </a:endParaRPr>
          </a:p>
          <a:p>
            <a:pPr marL="0" indent="0" eaLnBrk="1" hangingPunct="1">
              <a:buNone/>
              <a:defRPr/>
            </a:pPr>
            <a:endParaRPr lang="en-US" altLang="zh-CN" dirty="0"/>
          </a:p>
        </p:txBody>
      </p:sp>
      <p:sp>
        <p:nvSpPr>
          <p:cNvPr id="8" name="矩形 7"/>
          <p:cNvSpPr/>
          <p:nvPr/>
        </p:nvSpPr>
        <p:spPr>
          <a:xfrm>
            <a:off x="5191002" y="2057478"/>
            <a:ext cx="1179635" cy="765018"/>
          </a:xfrm>
          <a:prstGeom prst="rect">
            <a:avLst/>
          </a:prstGeom>
        </p:spPr>
        <p:txBody>
          <a:bodyPr wrap="square">
            <a:spAutoFit/>
          </a:bodyPr>
          <a:lstStyle/>
          <a:p>
            <a:pPr>
              <a:lnSpc>
                <a:spcPct val="120000"/>
              </a:lnSpc>
              <a:spcBef>
                <a:spcPts val="1000"/>
              </a:spcBef>
            </a:pPr>
            <a:r>
              <a:rPr lang="en-US" altLang="zh-CN" sz="4000" b="1" dirty="0" smtClean="0">
                <a:latin typeface="+mj-ea"/>
                <a:ea typeface="+mj-ea"/>
              </a:rPr>
              <a:t>V.</a:t>
            </a:r>
          </a:p>
        </p:txBody>
      </p:sp>
      <p:sp>
        <p:nvSpPr>
          <p:cNvPr id="2" name="缺角矩形 1"/>
          <p:cNvSpPr/>
          <p:nvPr/>
        </p:nvSpPr>
        <p:spPr>
          <a:xfrm>
            <a:off x="2484437" y="1761926"/>
            <a:ext cx="2057400" cy="1173361"/>
          </a:xfrm>
          <a:prstGeom prst="plaque">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自身</a:t>
            </a:r>
            <a:endParaRPr lang="zh-CN" altLang="en-US" sz="3000" b="1" dirty="0">
              <a:solidFill>
                <a:schemeClr val="tx1"/>
              </a:solidFill>
            </a:endParaRPr>
          </a:p>
        </p:txBody>
      </p:sp>
      <p:sp>
        <p:nvSpPr>
          <p:cNvPr id="15" name="缺角矩形 14"/>
          <p:cNvSpPr/>
          <p:nvPr/>
        </p:nvSpPr>
        <p:spPr>
          <a:xfrm>
            <a:off x="6370637" y="1761926"/>
            <a:ext cx="2057400" cy="1173361"/>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竞争对手</a:t>
            </a:r>
            <a:endParaRPr lang="zh-CN" altLang="en-US" sz="3000" b="1" dirty="0">
              <a:solidFill>
                <a:schemeClr val="tx1"/>
              </a:solidFill>
            </a:endParaRPr>
          </a:p>
        </p:txBody>
      </p:sp>
      <p:sp>
        <p:nvSpPr>
          <p:cNvPr id="16" name="矩形 15"/>
          <p:cNvSpPr/>
          <p:nvPr/>
        </p:nvSpPr>
        <p:spPr>
          <a:xfrm>
            <a:off x="1570037" y="3268077"/>
            <a:ext cx="7924800" cy="3934410"/>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200" dirty="0" smtClean="0">
                <a:latin typeface="+mj-ea"/>
                <a:ea typeface="+mj-ea"/>
              </a:rPr>
              <a:t>了解自己竞争对手正在申请以及已经拥有哪些专利</a:t>
            </a:r>
            <a:endParaRPr lang="en-US" altLang="zh-CN" sz="2200" dirty="0" smtClean="0">
              <a:latin typeface="+mj-ea"/>
              <a:ea typeface="+mj-ea"/>
            </a:endParaRPr>
          </a:p>
          <a:p>
            <a:pPr marL="597150" indent="-342900">
              <a:lnSpc>
                <a:spcPct val="130000"/>
              </a:lnSpc>
              <a:spcBef>
                <a:spcPts val="1000"/>
              </a:spcBef>
              <a:buFont typeface="Wingdings" panose="05000000000000000000" pitchFamily="2" charset="2"/>
              <a:buChar char="ü"/>
            </a:pPr>
            <a:r>
              <a:rPr lang="zh-CN" altLang="en-US" dirty="0" smtClean="0">
                <a:latin typeface="+mj-ea"/>
                <a:ea typeface="+mj-ea"/>
              </a:rPr>
              <a:t>专利是非常重要的技术研发风向标，通过竞争对手专利申请的技术领域和数量，可了解竞争对手的当前技术研发状况和未来产品的研发方向</a:t>
            </a:r>
            <a:endParaRPr lang="en-US" altLang="zh-CN" dirty="0" smtClean="0">
              <a:latin typeface="+mj-ea"/>
              <a:ea typeface="+mj-ea"/>
            </a:endParaRPr>
          </a:p>
          <a:p>
            <a:pPr marL="597150" indent="-342900">
              <a:lnSpc>
                <a:spcPct val="130000"/>
              </a:lnSpc>
              <a:spcBef>
                <a:spcPts val="1000"/>
              </a:spcBef>
              <a:buFont typeface="Wingdings" panose="05000000000000000000" pitchFamily="2" charset="2"/>
              <a:buChar char="ü"/>
            </a:pPr>
            <a:r>
              <a:rPr lang="zh-CN" altLang="en-US" dirty="0" smtClean="0">
                <a:latin typeface="+mj-ea"/>
                <a:ea typeface="+mj-ea"/>
              </a:rPr>
              <a:t>了解竞争对手已经拥有的专利情况，从而指导本公司研发方向和产品设计，并且减少专利侵权风险</a:t>
            </a:r>
            <a:endParaRPr lang="en-US" altLang="zh-CN" dirty="0" smtClean="0">
              <a:latin typeface="+mj-ea"/>
              <a:ea typeface="+mj-ea"/>
            </a:endParaRPr>
          </a:p>
          <a:p>
            <a:pPr marL="597150" indent="-342900">
              <a:lnSpc>
                <a:spcPct val="130000"/>
              </a:lnSpc>
              <a:spcBef>
                <a:spcPts val="1000"/>
              </a:spcBef>
              <a:buFont typeface="Wingdings" panose="05000000000000000000" pitchFamily="2" charset="2"/>
              <a:buChar char="Ø"/>
            </a:pPr>
            <a:endParaRPr lang="en-US" altLang="zh-CN" sz="2200" dirty="0" smtClean="0">
              <a:latin typeface="+mj-ea"/>
              <a:ea typeface="+mj-ea"/>
            </a:endParaRPr>
          </a:p>
          <a:p>
            <a:pPr marL="540000" indent="-285750">
              <a:lnSpc>
                <a:spcPct val="130000"/>
              </a:lnSpc>
              <a:spcBef>
                <a:spcPts val="1000"/>
              </a:spcBef>
              <a:buFont typeface="Wingdings" panose="05000000000000000000" pitchFamily="2" charset="2"/>
              <a:buChar char="u"/>
            </a:pPr>
            <a:endParaRPr lang="en-US" altLang="zh-CN" sz="2200" dirty="0" smtClean="0">
              <a:latin typeface="+mj-ea"/>
              <a:ea typeface="+mj-ea"/>
            </a:endParaRPr>
          </a:p>
          <a:p>
            <a:pPr marL="540000" indent="-285750">
              <a:lnSpc>
                <a:spcPct val="130000"/>
              </a:lnSpc>
              <a:spcBef>
                <a:spcPts val="1000"/>
              </a:spcBef>
              <a:buFont typeface="Wingdings" panose="05000000000000000000" pitchFamily="2" charset="2"/>
              <a:buChar char="u"/>
            </a:pPr>
            <a:endParaRPr lang="en-US" altLang="zh-CN" sz="2200" dirty="0" smtClean="0">
              <a:latin typeface="+mj-ea"/>
              <a:ea typeface="+mj-ea"/>
            </a:endParaRPr>
          </a:p>
        </p:txBody>
      </p:sp>
    </p:spTree>
    <p:extLst>
      <p:ext uri="{BB962C8B-B14F-4D97-AF65-F5344CB8AC3E}">
        <p14:creationId xmlns:p14="http://schemas.microsoft.com/office/powerpoint/2010/main" val="41478867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专利</a:t>
            </a:r>
            <a:r>
              <a:rPr lang="en-US" altLang="zh-CN" sz="2800" dirty="0" smtClean="0">
                <a:sym typeface="Arial" charset="0"/>
              </a:rPr>
              <a:t>v.</a:t>
            </a:r>
            <a:r>
              <a:rPr lang="zh-CN" altLang="en-US" sz="2800" dirty="0">
                <a:sym typeface="Arial" charset="0"/>
              </a:rPr>
              <a:t>商业</a:t>
            </a:r>
            <a:r>
              <a:rPr lang="zh-CN" altLang="en-US" sz="2800" dirty="0" smtClean="0">
                <a:sym typeface="Arial" charset="0"/>
              </a:rPr>
              <a:t>秘密</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dirty="0" smtClean="0">
              <a:sym typeface="Arial" charset="0"/>
            </a:endParaRPr>
          </a:p>
          <a:p>
            <a:pPr marL="0" indent="0" eaLnBrk="1" hangingPunct="1">
              <a:buNone/>
              <a:defRPr/>
            </a:pPr>
            <a:endParaRPr lang="en-US" altLang="zh-CN" dirty="0"/>
          </a:p>
        </p:txBody>
      </p:sp>
      <p:sp>
        <p:nvSpPr>
          <p:cNvPr id="7" name="立方体 6"/>
          <p:cNvSpPr/>
          <p:nvPr/>
        </p:nvSpPr>
        <p:spPr>
          <a:xfrm>
            <a:off x="6676779" y="1716087"/>
            <a:ext cx="2667000" cy="1325761"/>
          </a:xfrm>
          <a:prstGeom prst="cube">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solidFill>
                  <a:schemeClr val="tx1"/>
                </a:solidFill>
              </a:rPr>
              <a:t>商业</a:t>
            </a:r>
            <a:r>
              <a:rPr lang="zh-CN" altLang="en-US" sz="3000" b="1" dirty="0" smtClean="0">
                <a:solidFill>
                  <a:schemeClr val="tx1"/>
                </a:solidFill>
              </a:rPr>
              <a:t>秘密</a:t>
            </a:r>
            <a:endParaRPr lang="zh-CN" altLang="en-US" sz="3000" b="1" dirty="0">
              <a:solidFill>
                <a:schemeClr val="tx1"/>
              </a:solidFill>
            </a:endParaRPr>
          </a:p>
        </p:txBody>
      </p:sp>
      <p:sp>
        <p:nvSpPr>
          <p:cNvPr id="8" name="矩形 7"/>
          <p:cNvSpPr/>
          <p:nvPr/>
        </p:nvSpPr>
        <p:spPr>
          <a:xfrm>
            <a:off x="5038602" y="2057478"/>
            <a:ext cx="1179635" cy="765018"/>
          </a:xfrm>
          <a:prstGeom prst="rect">
            <a:avLst/>
          </a:prstGeom>
        </p:spPr>
        <p:txBody>
          <a:bodyPr wrap="square">
            <a:spAutoFit/>
          </a:bodyPr>
          <a:lstStyle/>
          <a:p>
            <a:pPr>
              <a:lnSpc>
                <a:spcPct val="120000"/>
              </a:lnSpc>
              <a:spcBef>
                <a:spcPts val="1000"/>
              </a:spcBef>
            </a:pPr>
            <a:r>
              <a:rPr lang="en-US" altLang="zh-CN" sz="4000" b="1" i="1" dirty="0" smtClean="0">
                <a:effectLst>
                  <a:outerShdw blurRad="38100" dist="38100" dir="2700000" algn="tl">
                    <a:srgbClr val="000000">
                      <a:alpha val="43137"/>
                    </a:srgbClr>
                  </a:outerShdw>
                </a:effectLst>
                <a:latin typeface="+mj-ea"/>
                <a:ea typeface="+mj-ea"/>
              </a:rPr>
              <a:t>OR</a:t>
            </a:r>
          </a:p>
        </p:txBody>
      </p:sp>
      <p:sp>
        <p:nvSpPr>
          <p:cNvPr id="9" name="矩形 8"/>
          <p:cNvSpPr/>
          <p:nvPr/>
        </p:nvSpPr>
        <p:spPr>
          <a:xfrm>
            <a:off x="9915402" y="1773436"/>
            <a:ext cx="1179635" cy="1101327"/>
          </a:xfrm>
          <a:prstGeom prst="rect">
            <a:avLst/>
          </a:prstGeom>
        </p:spPr>
        <p:txBody>
          <a:bodyPr wrap="square">
            <a:spAutoFit/>
          </a:bodyPr>
          <a:lstStyle/>
          <a:p>
            <a:pPr>
              <a:lnSpc>
                <a:spcPct val="120000"/>
              </a:lnSpc>
              <a:spcBef>
                <a:spcPts val="1000"/>
              </a:spcBef>
            </a:pPr>
            <a:r>
              <a:rPr lang="zh-CN" altLang="en-US" sz="6000" b="1" i="1" dirty="0" smtClean="0">
                <a:effectLst>
                  <a:outerShdw blurRad="38100" dist="38100" dir="2700000" algn="tl">
                    <a:srgbClr val="000000">
                      <a:alpha val="43137"/>
                    </a:srgbClr>
                  </a:outerShdw>
                </a:effectLst>
                <a:latin typeface="+mj-ea"/>
                <a:ea typeface="+mj-ea"/>
              </a:rPr>
              <a:t>？</a:t>
            </a:r>
            <a:endParaRPr lang="en-US" altLang="zh-CN" sz="6000" b="1" i="1" dirty="0" smtClean="0">
              <a:effectLst>
                <a:outerShdw blurRad="38100" dist="38100" dir="2700000" algn="tl">
                  <a:srgbClr val="000000">
                    <a:alpha val="43137"/>
                  </a:srgbClr>
                </a:outerShdw>
              </a:effectLst>
              <a:latin typeface="+mj-ea"/>
              <a:ea typeface="+mj-ea"/>
            </a:endParaRPr>
          </a:p>
        </p:txBody>
      </p:sp>
      <p:sp>
        <p:nvSpPr>
          <p:cNvPr id="10" name="矩形 9"/>
          <p:cNvSpPr/>
          <p:nvPr/>
        </p:nvSpPr>
        <p:spPr>
          <a:xfrm>
            <a:off x="5761037" y="3369465"/>
            <a:ext cx="2590801" cy="2544286"/>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b="1" dirty="0">
                <a:latin typeface="+mj-ea"/>
                <a:ea typeface="+mj-ea"/>
              </a:rPr>
              <a:t>什么情况下</a:t>
            </a:r>
            <a:r>
              <a:rPr lang="zh-CN" altLang="en-US" b="1" dirty="0" smtClean="0">
                <a:latin typeface="+mj-ea"/>
                <a:ea typeface="+mj-ea"/>
              </a:rPr>
              <a:t>选择作为商业秘密？</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技术不易从外部检测（能够保密）</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侵权认定相对较难</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技术不易被攻克</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有完善的保密制度</a:t>
            </a:r>
            <a:endParaRPr lang="en-US" altLang="zh-CN" b="1" dirty="0" smtClean="0">
              <a:latin typeface="+mj-ea"/>
              <a:ea typeface="+mj-ea"/>
            </a:endParaRPr>
          </a:p>
        </p:txBody>
      </p:sp>
      <p:sp>
        <p:nvSpPr>
          <p:cNvPr id="11" name="矩形 10"/>
          <p:cNvSpPr/>
          <p:nvPr/>
        </p:nvSpPr>
        <p:spPr>
          <a:xfrm>
            <a:off x="46037" y="3336105"/>
            <a:ext cx="2590800" cy="2139047"/>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b="1" dirty="0" smtClean="0">
                <a:latin typeface="+mj-ea"/>
                <a:ea typeface="+mj-ea"/>
              </a:rPr>
              <a:t>什么情况下选择申请专利？</a:t>
            </a:r>
            <a:endParaRPr lang="en-US" altLang="zh-CN" b="1" dirty="0" smtClean="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技术易从外部被检测</a:t>
            </a:r>
            <a:endParaRPr lang="en-US" altLang="zh-CN" b="1" dirty="0" smtClean="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侵权认定相对容易</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技术易被攻克</a:t>
            </a:r>
            <a:endParaRPr lang="en-US" altLang="zh-CN" b="1" dirty="0" smtClean="0">
              <a:latin typeface="+mj-ea"/>
              <a:ea typeface="+mj-ea"/>
            </a:endParaRPr>
          </a:p>
        </p:txBody>
      </p:sp>
      <p:sp>
        <p:nvSpPr>
          <p:cNvPr id="5" name="折角形 4"/>
          <p:cNvSpPr/>
          <p:nvPr/>
        </p:nvSpPr>
        <p:spPr>
          <a:xfrm>
            <a:off x="1914402" y="1716087"/>
            <a:ext cx="2667000" cy="1295400"/>
          </a:xfrm>
          <a:prstGeom prst="foldedCorner">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专利</a:t>
            </a:r>
            <a:endParaRPr lang="zh-CN" altLang="en-US" sz="3000" b="1" dirty="0">
              <a:solidFill>
                <a:schemeClr val="tx1"/>
              </a:solidFill>
            </a:endParaRPr>
          </a:p>
        </p:txBody>
      </p:sp>
      <p:sp>
        <p:nvSpPr>
          <p:cNvPr id="13" name="矩形 12"/>
          <p:cNvSpPr/>
          <p:nvPr/>
        </p:nvSpPr>
        <p:spPr>
          <a:xfrm>
            <a:off x="2713037" y="3339303"/>
            <a:ext cx="2647218" cy="2139047"/>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b="1" dirty="0">
                <a:latin typeface="+mj-ea"/>
                <a:ea typeface="+mj-ea"/>
              </a:rPr>
              <a:t>专利的优缺点</a:t>
            </a:r>
            <a:r>
              <a:rPr lang="zh-CN" altLang="en-US" b="1" dirty="0" smtClean="0">
                <a:latin typeface="+mj-ea"/>
                <a:ea typeface="+mj-ea"/>
              </a:rPr>
              <a:t>：</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权利</a:t>
            </a:r>
            <a:r>
              <a:rPr lang="zh-CN" altLang="en-US" b="1" dirty="0">
                <a:latin typeface="+mj-ea"/>
                <a:ea typeface="+mj-ea"/>
              </a:rPr>
              <a:t>行使相对</a:t>
            </a:r>
            <a:r>
              <a:rPr lang="zh-CN" altLang="en-US" b="1" dirty="0" smtClean="0">
                <a:latin typeface="+mj-ea"/>
                <a:ea typeface="+mj-ea"/>
              </a:rPr>
              <a:t>容易</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能够对抗他人独立研发</a:t>
            </a:r>
            <a:endParaRPr lang="en-US" altLang="zh-CN" b="1" dirty="0" smtClean="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需要公开，权利</a:t>
            </a:r>
            <a:r>
              <a:rPr lang="zh-CN" altLang="en-US" b="1" dirty="0">
                <a:latin typeface="+mj-ea"/>
                <a:ea typeface="+mj-ea"/>
              </a:rPr>
              <a:t>有期限     </a:t>
            </a:r>
            <a:endParaRPr lang="en-US" altLang="zh-CN" b="1" dirty="0">
              <a:latin typeface="+mj-ea"/>
              <a:ea typeface="+mj-ea"/>
            </a:endParaRPr>
          </a:p>
        </p:txBody>
      </p:sp>
      <p:sp>
        <p:nvSpPr>
          <p:cNvPr id="14" name="矩形 13"/>
          <p:cNvSpPr/>
          <p:nvPr/>
        </p:nvSpPr>
        <p:spPr>
          <a:xfrm>
            <a:off x="8351837" y="3392487"/>
            <a:ext cx="3011365" cy="2267287"/>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b="1" dirty="0" smtClean="0">
                <a:latin typeface="+mj-ea"/>
                <a:ea typeface="+mj-ea"/>
              </a:rPr>
              <a:t>商业秘密的优缺点</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权利行使相对较难</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无法对抗他人独立研发</a:t>
            </a:r>
            <a:endParaRPr lang="en-US" altLang="zh-CN" b="1" dirty="0" smtClean="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不公开</a:t>
            </a:r>
            <a:r>
              <a:rPr lang="zh-CN" altLang="en-US" b="1" dirty="0">
                <a:latin typeface="+mj-ea"/>
                <a:ea typeface="+mj-ea"/>
              </a:rPr>
              <a:t>，</a:t>
            </a:r>
            <a:r>
              <a:rPr lang="zh-CN" altLang="en-US" b="1" dirty="0" smtClean="0">
                <a:latin typeface="+mj-ea"/>
                <a:ea typeface="+mj-ea"/>
              </a:rPr>
              <a:t>无期限 </a:t>
            </a:r>
            <a:endParaRPr lang="en-US" altLang="zh-CN" b="1" dirty="0">
              <a:latin typeface="+mj-ea"/>
              <a:ea typeface="+mj-ea"/>
            </a:endParaRPr>
          </a:p>
          <a:p>
            <a:pPr marL="540000" indent="-285750">
              <a:spcBef>
                <a:spcPts val="1000"/>
              </a:spcBef>
              <a:buFont typeface="Wingdings" panose="05000000000000000000" pitchFamily="2" charset="2"/>
              <a:buChar char="ü"/>
            </a:pPr>
            <a:r>
              <a:rPr lang="zh-CN" altLang="en-US" b="1" dirty="0" smtClean="0">
                <a:latin typeface="+mj-ea"/>
                <a:ea typeface="+mj-ea"/>
              </a:rPr>
              <a:t>内容不限于专利法规定的范畴 </a:t>
            </a:r>
            <a:endParaRPr lang="en-US" altLang="zh-CN" b="1" dirty="0" smtClean="0">
              <a:latin typeface="+mj-ea"/>
              <a:ea typeface="+mj-ea"/>
            </a:endParaRPr>
          </a:p>
        </p:txBody>
      </p:sp>
      <p:cxnSp>
        <p:nvCxnSpPr>
          <p:cNvPr id="12" name="直接连接符 11"/>
          <p:cNvCxnSpPr/>
          <p:nvPr/>
        </p:nvCxnSpPr>
        <p:spPr>
          <a:xfrm>
            <a:off x="5628419" y="3011487"/>
            <a:ext cx="0" cy="312420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061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专利</a:t>
            </a:r>
            <a:r>
              <a:rPr lang="en-US" altLang="zh-CN" sz="2800" dirty="0" smtClean="0">
                <a:sym typeface="Arial" charset="0"/>
              </a:rPr>
              <a:t>v.</a:t>
            </a:r>
            <a:r>
              <a:rPr lang="zh-CN" altLang="en-US" sz="2800" dirty="0" smtClean="0">
                <a:sym typeface="Arial" charset="0"/>
              </a:rPr>
              <a:t>技术秘密</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dirty="0" smtClean="0">
              <a:sym typeface="Arial" charset="0"/>
            </a:endParaRPr>
          </a:p>
          <a:p>
            <a:pPr marL="0" indent="0" eaLnBrk="1" hangingPunct="1">
              <a:buNone/>
              <a:defRPr/>
            </a:pPr>
            <a:endParaRPr lang="en-US" altLang="zh-CN" dirty="0"/>
          </a:p>
        </p:txBody>
      </p:sp>
      <p:sp>
        <p:nvSpPr>
          <p:cNvPr id="7" name="立方体 6"/>
          <p:cNvSpPr/>
          <p:nvPr/>
        </p:nvSpPr>
        <p:spPr>
          <a:xfrm>
            <a:off x="6676779" y="1716087"/>
            <a:ext cx="2667000" cy="1325761"/>
          </a:xfrm>
          <a:prstGeom prst="cube">
            <a:avLst/>
          </a:prstGeom>
          <a:solidFill>
            <a:srgbClr val="DED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商业秘密</a:t>
            </a:r>
            <a:endParaRPr lang="zh-CN" altLang="en-US" sz="3000" b="1" dirty="0">
              <a:solidFill>
                <a:schemeClr val="tx1"/>
              </a:solidFill>
            </a:endParaRPr>
          </a:p>
        </p:txBody>
      </p:sp>
      <p:sp>
        <p:nvSpPr>
          <p:cNvPr id="8" name="矩形 7"/>
          <p:cNvSpPr/>
          <p:nvPr/>
        </p:nvSpPr>
        <p:spPr>
          <a:xfrm>
            <a:off x="5038602" y="2057478"/>
            <a:ext cx="1179635" cy="765018"/>
          </a:xfrm>
          <a:prstGeom prst="rect">
            <a:avLst/>
          </a:prstGeom>
        </p:spPr>
        <p:txBody>
          <a:bodyPr wrap="square">
            <a:spAutoFit/>
          </a:bodyPr>
          <a:lstStyle/>
          <a:p>
            <a:pPr>
              <a:lnSpc>
                <a:spcPct val="120000"/>
              </a:lnSpc>
              <a:spcBef>
                <a:spcPts val="1000"/>
              </a:spcBef>
            </a:pPr>
            <a:r>
              <a:rPr lang="en-US" altLang="zh-CN" sz="4000" b="1" i="1" dirty="0" smtClean="0">
                <a:effectLst>
                  <a:outerShdw blurRad="38100" dist="38100" dir="2700000" algn="tl">
                    <a:srgbClr val="000000">
                      <a:alpha val="43137"/>
                    </a:srgbClr>
                  </a:outerShdw>
                </a:effectLst>
                <a:latin typeface="+mj-ea"/>
                <a:ea typeface="+mj-ea"/>
              </a:rPr>
              <a:t>OR</a:t>
            </a:r>
          </a:p>
        </p:txBody>
      </p:sp>
      <p:sp>
        <p:nvSpPr>
          <p:cNvPr id="9" name="矩形 8"/>
          <p:cNvSpPr/>
          <p:nvPr/>
        </p:nvSpPr>
        <p:spPr>
          <a:xfrm>
            <a:off x="9915402" y="1773436"/>
            <a:ext cx="1179635" cy="1101327"/>
          </a:xfrm>
          <a:prstGeom prst="rect">
            <a:avLst/>
          </a:prstGeom>
        </p:spPr>
        <p:txBody>
          <a:bodyPr wrap="square">
            <a:spAutoFit/>
          </a:bodyPr>
          <a:lstStyle/>
          <a:p>
            <a:pPr>
              <a:lnSpc>
                <a:spcPct val="120000"/>
              </a:lnSpc>
              <a:spcBef>
                <a:spcPts val="1000"/>
              </a:spcBef>
            </a:pPr>
            <a:r>
              <a:rPr lang="zh-CN" altLang="en-US" sz="6000" b="1" i="1" dirty="0" smtClean="0">
                <a:effectLst>
                  <a:outerShdw blurRad="38100" dist="38100" dir="2700000" algn="tl">
                    <a:srgbClr val="000000">
                      <a:alpha val="43137"/>
                    </a:srgbClr>
                  </a:outerShdw>
                </a:effectLst>
                <a:latin typeface="+mj-ea"/>
                <a:ea typeface="+mj-ea"/>
              </a:rPr>
              <a:t>？</a:t>
            </a:r>
            <a:endParaRPr lang="en-US" altLang="zh-CN" sz="6000" b="1" i="1" dirty="0" smtClean="0">
              <a:effectLst>
                <a:outerShdw blurRad="38100" dist="38100" dir="2700000" algn="tl">
                  <a:srgbClr val="000000">
                    <a:alpha val="43137"/>
                  </a:srgbClr>
                </a:outerShdw>
              </a:effectLst>
              <a:latin typeface="+mj-ea"/>
              <a:ea typeface="+mj-ea"/>
            </a:endParaRPr>
          </a:p>
        </p:txBody>
      </p:sp>
      <p:sp>
        <p:nvSpPr>
          <p:cNvPr id="11" name="矩形 10"/>
          <p:cNvSpPr/>
          <p:nvPr/>
        </p:nvSpPr>
        <p:spPr>
          <a:xfrm>
            <a:off x="1570037" y="3468687"/>
            <a:ext cx="8153400" cy="3139321"/>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sz="2200" b="1" dirty="0" smtClean="0">
                <a:latin typeface="+mj-ea"/>
                <a:ea typeface="+mj-ea"/>
              </a:rPr>
              <a:t>专利</a:t>
            </a:r>
            <a:r>
              <a:rPr lang="en-US" altLang="zh-CN" sz="2200" b="1" dirty="0" smtClean="0">
                <a:latin typeface="+mj-ea"/>
                <a:ea typeface="+mj-ea"/>
              </a:rPr>
              <a:t>+</a:t>
            </a:r>
            <a:r>
              <a:rPr lang="zh-CN" altLang="en-US" sz="2200" b="1" dirty="0" smtClean="0">
                <a:latin typeface="+mj-ea"/>
                <a:ea typeface="+mj-ea"/>
              </a:rPr>
              <a:t>技术秘密（</a:t>
            </a:r>
            <a:r>
              <a:rPr lang="en-US" altLang="zh-CN" sz="2200" b="1" dirty="0" smtClean="0">
                <a:latin typeface="+mj-ea"/>
                <a:ea typeface="+mj-ea"/>
              </a:rPr>
              <a:t>knowhow</a:t>
            </a:r>
            <a:r>
              <a:rPr lang="zh-CN" altLang="en-US" sz="2200" b="1" dirty="0" smtClean="0">
                <a:latin typeface="+mj-ea"/>
                <a:ea typeface="+mj-ea"/>
              </a:rPr>
              <a:t>）</a:t>
            </a:r>
            <a:endParaRPr lang="en-US" altLang="zh-CN" sz="2200" b="1" dirty="0" smtClean="0">
              <a:latin typeface="+mj-ea"/>
              <a:ea typeface="+mj-ea"/>
            </a:endParaRPr>
          </a:p>
          <a:p>
            <a:pPr marL="597150" indent="-342900">
              <a:spcBef>
                <a:spcPts val="1000"/>
              </a:spcBef>
              <a:buFont typeface="Wingdings" panose="05000000000000000000" pitchFamily="2" charset="2"/>
              <a:buChar char="Ø"/>
            </a:pPr>
            <a:r>
              <a:rPr lang="zh-CN" altLang="en-US" dirty="0" smtClean="0">
                <a:latin typeface="+mj-ea"/>
                <a:ea typeface="+mj-ea"/>
              </a:rPr>
              <a:t>专利：</a:t>
            </a:r>
            <a:endParaRPr lang="en-US" altLang="zh-CN" dirty="0" smtClean="0">
              <a:latin typeface="+mj-ea"/>
              <a:ea typeface="+mj-ea"/>
            </a:endParaRPr>
          </a:p>
          <a:p>
            <a:pPr marL="1080000" indent="-342900">
              <a:spcBef>
                <a:spcPts val="1000"/>
              </a:spcBef>
              <a:buFont typeface="Wingdings" panose="05000000000000000000" pitchFamily="2" charset="2"/>
              <a:buChar char="ü"/>
            </a:pPr>
            <a:r>
              <a:rPr lang="zh-CN" altLang="en-US" dirty="0" smtClean="0">
                <a:latin typeface="+mj-ea"/>
                <a:ea typeface="+mj-ea"/>
              </a:rPr>
              <a:t>在反应中使用</a:t>
            </a:r>
            <a:r>
              <a:rPr lang="en-US" altLang="zh-CN" dirty="0">
                <a:latin typeface="+mj-ea"/>
                <a:ea typeface="+mj-ea"/>
              </a:rPr>
              <a:t>A</a:t>
            </a:r>
            <a:r>
              <a:rPr lang="zh-CN" altLang="en-US" dirty="0">
                <a:latin typeface="+mj-ea"/>
                <a:ea typeface="+mj-ea"/>
              </a:rPr>
              <a:t>化合物作为催化剂（有一定有益技术效果，已充分公开发明）</a:t>
            </a:r>
            <a:endParaRPr lang="en-US" altLang="zh-CN" dirty="0">
              <a:latin typeface="+mj-ea"/>
              <a:ea typeface="+mj-ea"/>
            </a:endParaRPr>
          </a:p>
          <a:p>
            <a:pPr marL="597150" indent="-342900">
              <a:spcBef>
                <a:spcPts val="1000"/>
              </a:spcBef>
              <a:buFont typeface="Wingdings" panose="05000000000000000000" pitchFamily="2" charset="2"/>
              <a:buChar char="Ø"/>
            </a:pPr>
            <a:r>
              <a:rPr lang="zh-CN" altLang="en-US" dirty="0" smtClean="0">
                <a:latin typeface="+mj-ea"/>
                <a:ea typeface="+mj-ea"/>
              </a:rPr>
              <a:t>技术秘密（</a:t>
            </a:r>
            <a:r>
              <a:rPr lang="en-US" altLang="zh-CN" dirty="0" smtClean="0">
                <a:latin typeface="+mj-ea"/>
                <a:ea typeface="+mj-ea"/>
              </a:rPr>
              <a:t>Knowhow</a:t>
            </a:r>
            <a:r>
              <a:rPr lang="zh-CN" altLang="en-US" dirty="0" smtClean="0">
                <a:latin typeface="+mj-ea"/>
                <a:ea typeface="+mj-ea"/>
              </a:rPr>
              <a:t>）：</a:t>
            </a:r>
            <a:endParaRPr lang="en-US" altLang="zh-CN" dirty="0" smtClean="0">
              <a:latin typeface="+mj-ea"/>
              <a:ea typeface="+mj-ea"/>
            </a:endParaRPr>
          </a:p>
          <a:p>
            <a:pPr marL="1080000" indent="-342900">
              <a:spcBef>
                <a:spcPts val="1000"/>
              </a:spcBef>
              <a:buFont typeface="Wingdings" panose="05000000000000000000" pitchFamily="2" charset="2"/>
              <a:buChar char="ü"/>
            </a:pPr>
            <a:r>
              <a:rPr lang="en-US" altLang="zh-CN" dirty="0">
                <a:latin typeface="+mj-ea"/>
                <a:ea typeface="+mj-ea"/>
              </a:rPr>
              <a:t>A</a:t>
            </a:r>
            <a:r>
              <a:rPr lang="zh-CN" altLang="en-US" dirty="0" smtClean="0">
                <a:latin typeface="+mj-ea"/>
                <a:ea typeface="+mj-ea"/>
              </a:rPr>
              <a:t>化合物的质量百分比为</a:t>
            </a:r>
            <a:r>
              <a:rPr lang="en-US" altLang="zh-CN" dirty="0" smtClean="0">
                <a:latin typeface="+mj-ea"/>
                <a:ea typeface="+mj-ea"/>
              </a:rPr>
              <a:t>17%~18%</a:t>
            </a:r>
          </a:p>
          <a:p>
            <a:pPr marL="1080000" indent="-342900">
              <a:spcBef>
                <a:spcPts val="1000"/>
              </a:spcBef>
              <a:buFont typeface="Wingdings" panose="05000000000000000000" pitchFamily="2" charset="2"/>
              <a:buChar char="ü"/>
            </a:pPr>
            <a:r>
              <a:rPr lang="zh-CN" altLang="en-US" dirty="0" smtClean="0">
                <a:latin typeface="+mj-ea"/>
                <a:ea typeface="+mj-ea"/>
              </a:rPr>
              <a:t>再添加微量</a:t>
            </a:r>
            <a:r>
              <a:rPr lang="en-US" altLang="zh-CN" dirty="0" smtClean="0">
                <a:latin typeface="+mj-ea"/>
                <a:ea typeface="+mj-ea"/>
              </a:rPr>
              <a:t>B</a:t>
            </a:r>
            <a:r>
              <a:rPr lang="zh-CN" altLang="en-US" dirty="0" smtClean="0">
                <a:latin typeface="+mj-ea"/>
                <a:ea typeface="+mj-ea"/>
              </a:rPr>
              <a:t>化合物，则能取得更加优越的技术效果</a:t>
            </a:r>
            <a:endParaRPr lang="en-US" altLang="zh-CN" dirty="0" smtClean="0">
              <a:latin typeface="+mj-ea"/>
              <a:ea typeface="+mj-ea"/>
            </a:endParaRPr>
          </a:p>
          <a:p>
            <a:pPr marL="1080000" indent="-342900">
              <a:spcBef>
                <a:spcPts val="1000"/>
              </a:spcBef>
              <a:buFont typeface="Wingdings" panose="05000000000000000000" pitchFamily="2" charset="2"/>
              <a:buChar char="ü"/>
            </a:pPr>
            <a:endParaRPr lang="en-US" altLang="zh-CN" b="1" dirty="0" smtClean="0">
              <a:latin typeface="+mj-ea"/>
              <a:ea typeface="+mj-ea"/>
            </a:endParaRPr>
          </a:p>
        </p:txBody>
      </p:sp>
      <p:sp>
        <p:nvSpPr>
          <p:cNvPr id="5" name="折角形 4"/>
          <p:cNvSpPr/>
          <p:nvPr/>
        </p:nvSpPr>
        <p:spPr>
          <a:xfrm>
            <a:off x="1914402" y="1716087"/>
            <a:ext cx="2667000" cy="1295400"/>
          </a:xfrm>
          <a:prstGeom prst="foldedCorner">
            <a:avLst/>
          </a:prstGeom>
          <a:solidFill>
            <a:srgbClr val="F2F9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专利</a:t>
            </a:r>
            <a:endParaRPr lang="zh-CN" altLang="en-US" sz="3000" b="1" dirty="0">
              <a:solidFill>
                <a:schemeClr val="tx1"/>
              </a:solidFill>
            </a:endParaRPr>
          </a:p>
        </p:txBody>
      </p:sp>
    </p:spTree>
    <p:extLst>
      <p:ext uri="{BB962C8B-B14F-4D97-AF65-F5344CB8AC3E}">
        <p14:creationId xmlns:p14="http://schemas.microsoft.com/office/powerpoint/2010/main" val="683879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数量</a:t>
            </a:r>
            <a:r>
              <a:rPr lang="en-US" altLang="zh-CN" sz="2800" dirty="0" smtClean="0">
                <a:sym typeface="Arial" charset="0"/>
              </a:rPr>
              <a:t>v.</a:t>
            </a:r>
            <a:r>
              <a:rPr lang="zh-CN" altLang="en-US" sz="2800" dirty="0" smtClean="0">
                <a:sym typeface="Arial" charset="0"/>
              </a:rPr>
              <a:t>质量</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b="0" dirty="0" smtClean="0">
              <a:sym typeface="Arial" charset="0"/>
            </a:endParaRPr>
          </a:p>
          <a:p>
            <a:pPr marL="0" indent="0" eaLnBrk="1" hangingPunct="1">
              <a:buNone/>
              <a:defRPr/>
            </a:pPr>
            <a:endParaRPr lang="en-US" altLang="zh-CN" b="0" dirty="0"/>
          </a:p>
        </p:txBody>
      </p:sp>
      <p:sp>
        <p:nvSpPr>
          <p:cNvPr id="2" name="圆角矩形 1"/>
          <p:cNvSpPr/>
          <p:nvPr/>
        </p:nvSpPr>
        <p:spPr>
          <a:xfrm>
            <a:off x="2179637" y="1868487"/>
            <a:ext cx="1981200" cy="990600"/>
          </a:xfrm>
          <a:prstGeom prst="round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a:solidFill>
                  <a:schemeClr val="tx1"/>
                </a:solidFill>
              </a:rPr>
              <a:t>专利</a:t>
            </a:r>
            <a:r>
              <a:rPr lang="zh-CN" altLang="en-US" sz="2500" b="1" dirty="0" smtClean="0">
                <a:solidFill>
                  <a:srgbClr val="C00000"/>
                </a:solidFill>
              </a:rPr>
              <a:t>数</a:t>
            </a:r>
            <a:r>
              <a:rPr lang="zh-CN" altLang="en-US" sz="2500" b="1" dirty="0" smtClean="0">
                <a:solidFill>
                  <a:schemeClr val="tx1"/>
                </a:solidFill>
              </a:rPr>
              <a:t>量</a:t>
            </a:r>
            <a:endParaRPr lang="zh-CN" altLang="en-US" sz="2500" b="1" dirty="0">
              <a:solidFill>
                <a:schemeClr val="tx1"/>
              </a:solidFill>
            </a:endParaRPr>
          </a:p>
        </p:txBody>
      </p:sp>
      <p:sp>
        <p:nvSpPr>
          <p:cNvPr id="10" name="圆角矩形 9"/>
          <p:cNvSpPr/>
          <p:nvPr/>
        </p:nvSpPr>
        <p:spPr>
          <a:xfrm>
            <a:off x="6675437" y="1868487"/>
            <a:ext cx="1981200" cy="9906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smtClean="0">
                <a:solidFill>
                  <a:schemeClr val="tx1"/>
                </a:solidFill>
              </a:rPr>
              <a:t>专利</a:t>
            </a:r>
            <a:r>
              <a:rPr lang="zh-CN" altLang="en-US" sz="2500" b="1" dirty="0" smtClean="0">
                <a:solidFill>
                  <a:srgbClr val="C00000"/>
                </a:solidFill>
              </a:rPr>
              <a:t>质</a:t>
            </a:r>
            <a:r>
              <a:rPr lang="zh-CN" altLang="en-US" sz="2500" b="1" dirty="0" smtClean="0">
                <a:solidFill>
                  <a:schemeClr val="tx1"/>
                </a:solidFill>
              </a:rPr>
              <a:t>量</a:t>
            </a:r>
            <a:endParaRPr lang="zh-CN" altLang="en-US" sz="2500" b="1" dirty="0">
              <a:solidFill>
                <a:schemeClr val="tx1"/>
              </a:solidFill>
            </a:endParaRPr>
          </a:p>
        </p:txBody>
      </p:sp>
      <p:sp>
        <p:nvSpPr>
          <p:cNvPr id="11" name="矩形 10"/>
          <p:cNvSpPr/>
          <p:nvPr/>
        </p:nvSpPr>
        <p:spPr>
          <a:xfrm>
            <a:off x="5035549" y="2019378"/>
            <a:ext cx="1179635" cy="765018"/>
          </a:xfrm>
          <a:prstGeom prst="rect">
            <a:avLst/>
          </a:prstGeom>
        </p:spPr>
        <p:txBody>
          <a:bodyPr wrap="square">
            <a:spAutoFit/>
          </a:bodyPr>
          <a:lstStyle/>
          <a:p>
            <a:pPr>
              <a:lnSpc>
                <a:spcPct val="120000"/>
              </a:lnSpc>
              <a:spcBef>
                <a:spcPts val="1000"/>
              </a:spcBef>
            </a:pPr>
            <a:r>
              <a:rPr lang="en-US" altLang="zh-CN" sz="4000" i="1" dirty="0" smtClean="0">
                <a:effectLst>
                  <a:outerShdw blurRad="38100" dist="38100" dir="2700000" algn="tl">
                    <a:srgbClr val="000000">
                      <a:alpha val="43137"/>
                    </a:srgbClr>
                  </a:outerShdw>
                </a:effectLst>
                <a:latin typeface="+mj-ea"/>
                <a:ea typeface="+mj-ea"/>
              </a:rPr>
              <a:t>V.</a:t>
            </a:r>
          </a:p>
        </p:txBody>
      </p:sp>
      <p:sp>
        <p:nvSpPr>
          <p:cNvPr id="12" name="矩形 11"/>
          <p:cNvSpPr/>
          <p:nvPr/>
        </p:nvSpPr>
        <p:spPr>
          <a:xfrm>
            <a:off x="1036637" y="3163887"/>
            <a:ext cx="9448800" cy="3211135"/>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000" b="1" dirty="0" smtClean="0">
                <a:latin typeface="+mj-ea"/>
                <a:ea typeface="+mj-ea"/>
              </a:rPr>
              <a:t>专利质量的重要性：</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a:latin typeface="+mj-ea"/>
                <a:ea typeface="+mj-ea"/>
              </a:rPr>
              <a:t>专利撰写质量差，可能导致</a:t>
            </a:r>
            <a:r>
              <a:rPr lang="zh-CN" altLang="en-US" dirty="0" smtClean="0">
                <a:latin typeface="+mj-ea"/>
                <a:ea typeface="+mj-ea"/>
              </a:rPr>
              <a:t>专利无法授权</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专利撰写质量差，可能导致专利权无效</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专利撰写质量差，可能导致虽然技术很好但专利没有价值（例如保护范围不合理，或保护范围不清楚导致无法行使权利），无法有效对抗竞争对手</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专利申请一旦递交，可能不再有补救机会（申请日确定、修改不能超出原始记载范围）</a:t>
            </a:r>
            <a:endParaRPr lang="en-US" altLang="zh-CN" dirty="0" smtClean="0">
              <a:latin typeface="+mj-ea"/>
              <a:ea typeface="+mj-ea"/>
            </a:endParaRPr>
          </a:p>
          <a:p>
            <a:pPr marL="254250">
              <a:spcBef>
                <a:spcPts val="1000"/>
              </a:spcBef>
            </a:pPr>
            <a:endParaRPr lang="en-US" altLang="zh-CN" dirty="0" smtClean="0">
              <a:latin typeface="+mj-ea"/>
              <a:ea typeface="+mj-ea"/>
            </a:endParaRPr>
          </a:p>
        </p:txBody>
      </p:sp>
      <p:sp>
        <p:nvSpPr>
          <p:cNvPr id="4" name="椭圆 3"/>
          <p:cNvSpPr/>
          <p:nvPr/>
        </p:nvSpPr>
        <p:spPr>
          <a:xfrm>
            <a:off x="5951537" y="1639887"/>
            <a:ext cx="3429000" cy="1524000"/>
          </a:xfrm>
          <a:prstGeom prst="ellipse">
            <a:avLst/>
          </a:prstGeom>
          <a:solidFill>
            <a:srgbClr val="DEF3FA">
              <a:alpha val="0"/>
            </a:srgbClr>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65344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a:sym typeface="Arial" charset="0"/>
              </a:rPr>
              <a:t>—</a:t>
            </a:r>
            <a:r>
              <a:rPr lang="zh-CN" altLang="en-US" sz="2800" dirty="0">
                <a:sym typeface="Arial" charset="0"/>
              </a:rPr>
              <a:t>数量</a:t>
            </a:r>
            <a:r>
              <a:rPr lang="en-US" altLang="zh-CN" sz="2800" dirty="0">
                <a:sym typeface="Arial" charset="0"/>
              </a:rPr>
              <a:t>v.</a:t>
            </a:r>
            <a:r>
              <a:rPr lang="zh-CN" altLang="en-US" sz="2800" dirty="0">
                <a:sym typeface="Arial" charset="0"/>
              </a:rPr>
              <a:t>质量</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b="0" dirty="0" smtClean="0">
              <a:sym typeface="Arial" charset="0"/>
            </a:endParaRPr>
          </a:p>
          <a:p>
            <a:pPr marL="0" indent="0" eaLnBrk="1" hangingPunct="1">
              <a:buNone/>
              <a:defRPr/>
            </a:pPr>
            <a:endParaRPr lang="en-US" altLang="zh-CN" b="0" dirty="0"/>
          </a:p>
        </p:txBody>
      </p:sp>
      <p:sp>
        <p:nvSpPr>
          <p:cNvPr id="2" name="圆角矩形 1"/>
          <p:cNvSpPr/>
          <p:nvPr/>
        </p:nvSpPr>
        <p:spPr>
          <a:xfrm>
            <a:off x="2179637" y="1868487"/>
            <a:ext cx="1981200" cy="990600"/>
          </a:xfrm>
          <a:prstGeom prst="round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a:solidFill>
                  <a:schemeClr val="tx1"/>
                </a:solidFill>
              </a:rPr>
              <a:t>专利</a:t>
            </a:r>
            <a:r>
              <a:rPr lang="zh-CN" altLang="en-US" sz="2500" b="1" dirty="0" smtClean="0">
                <a:solidFill>
                  <a:srgbClr val="C00000"/>
                </a:solidFill>
              </a:rPr>
              <a:t>数</a:t>
            </a:r>
            <a:r>
              <a:rPr lang="zh-CN" altLang="en-US" sz="2500" b="1" dirty="0" smtClean="0">
                <a:solidFill>
                  <a:schemeClr val="tx1"/>
                </a:solidFill>
              </a:rPr>
              <a:t>量</a:t>
            </a:r>
            <a:endParaRPr lang="zh-CN" altLang="en-US" sz="2500" b="1" dirty="0">
              <a:solidFill>
                <a:schemeClr val="tx1"/>
              </a:solidFill>
            </a:endParaRPr>
          </a:p>
        </p:txBody>
      </p:sp>
      <p:sp>
        <p:nvSpPr>
          <p:cNvPr id="10" name="圆角矩形 9"/>
          <p:cNvSpPr/>
          <p:nvPr/>
        </p:nvSpPr>
        <p:spPr>
          <a:xfrm>
            <a:off x="6675437" y="1868487"/>
            <a:ext cx="1981200" cy="9906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smtClean="0">
                <a:solidFill>
                  <a:schemeClr val="tx1"/>
                </a:solidFill>
              </a:rPr>
              <a:t>专利</a:t>
            </a:r>
            <a:r>
              <a:rPr lang="zh-CN" altLang="en-US" sz="2500" b="1" dirty="0" smtClean="0">
                <a:solidFill>
                  <a:srgbClr val="C00000"/>
                </a:solidFill>
              </a:rPr>
              <a:t>质</a:t>
            </a:r>
            <a:r>
              <a:rPr lang="zh-CN" altLang="en-US" sz="2500" b="1" dirty="0" smtClean="0">
                <a:solidFill>
                  <a:schemeClr val="tx1"/>
                </a:solidFill>
              </a:rPr>
              <a:t>量</a:t>
            </a:r>
            <a:endParaRPr lang="zh-CN" altLang="en-US" sz="2500" b="1" dirty="0">
              <a:solidFill>
                <a:schemeClr val="tx1"/>
              </a:solidFill>
            </a:endParaRPr>
          </a:p>
        </p:txBody>
      </p:sp>
      <p:sp>
        <p:nvSpPr>
          <p:cNvPr id="11" name="矩形 10"/>
          <p:cNvSpPr/>
          <p:nvPr/>
        </p:nvSpPr>
        <p:spPr>
          <a:xfrm>
            <a:off x="5035549" y="2019378"/>
            <a:ext cx="1179635" cy="765018"/>
          </a:xfrm>
          <a:prstGeom prst="rect">
            <a:avLst/>
          </a:prstGeom>
        </p:spPr>
        <p:txBody>
          <a:bodyPr wrap="square">
            <a:spAutoFit/>
          </a:bodyPr>
          <a:lstStyle/>
          <a:p>
            <a:pPr>
              <a:lnSpc>
                <a:spcPct val="120000"/>
              </a:lnSpc>
              <a:spcBef>
                <a:spcPts val="1000"/>
              </a:spcBef>
            </a:pPr>
            <a:r>
              <a:rPr lang="en-US" altLang="zh-CN" sz="4000" i="1" dirty="0" smtClean="0">
                <a:effectLst>
                  <a:outerShdw blurRad="38100" dist="38100" dir="2700000" algn="tl">
                    <a:srgbClr val="000000">
                      <a:alpha val="43137"/>
                    </a:srgbClr>
                  </a:outerShdw>
                </a:effectLst>
                <a:latin typeface="+mj-ea"/>
                <a:ea typeface="+mj-ea"/>
              </a:rPr>
              <a:t>V.</a:t>
            </a:r>
          </a:p>
        </p:txBody>
      </p:sp>
      <p:sp>
        <p:nvSpPr>
          <p:cNvPr id="12" name="矩形 11"/>
          <p:cNvSpPr/>
          <p:nvPr/>
        </p:nvSpPr>
        <p:spPr>
          <a:xfrm>
            <a:off x="1036637" y="3584400"/>
            <a:ext cx="9448800" cy="2362698"/>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000" b="1" dirty="0" smtClean="0">
                <a:latin typeface="+mj-ea"/>
                <a:ea typeface="+mj-ea"/>
              </a:rPr>
              <a:t>一定数量的专利储备的重要性：</a:t>
            </a:r>
            <a:endParaRPr lang="en-US" altLang="zh-CN" sz="2000" b="1"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概率</a:t>
            </a:r>
            <a:r>
              <a:rPr lang="en-US" altLang="zh-CN" dirty="0" smtClean="0">
                <a:latin typeface="+mj-ea"/>
                <a:ea typeface="+mj-ea"/>
              </a:rPr>
              <a:t>+</a:t>
            </a:r>
            <a:r>
              <a:rPr lang="zh-CN" altLang="en-US" dirty="0" smtClean="0">
                <a:latin typeface="+mj-ea"/>
                <a:ea typeface="+mj-ea"/>
              </a:rPr>
              <a:t>量变到质变</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对竞争对手造成威慑，有助于使得竞争对手不敢轻易提起诉讼</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a:latin typeface="+mj-ea"/>
                <a:ea typeface="+mj-ea"/>
              </a:rPr>
              <a:t>企业形象</a:t>
            </a:r>
            <a:endParaRPr lang="en-US" altLang="zh-CN" dirty="0" smtClean="0">
              <a:latin typeface="+mj-ea"/>
              <a:ea typeface="+mj-ea"/>
            </a:endParaRPr>
          </a:p>
          <a:p>
            <a:pPr marL="254250">
              <a:spcBef>
                <a:spcPts val="1000"/>
              </a:spcBef>
            </a:pPr>
            <a:endParaRPr lang="en-US" altLang="zh-CN" dirty="0" smtClean="0">
              <a:latin typeface="+mj-ea"/>
              <a:ea typeface="+mj-ea"/>
            </a:endParaRPr>
          </a:p>
        </p:txBody>
      </p:sp>
      <p:sp>
        <p:nvSpPr>
          <p:cNvPr id="4" name="椭圆 3"/>
          <p:cNvSpPr/>
          <p:nvPr/>
        </p:nvSpPr>
        <p:spPr>
          <a:xfrm>
            <a:off x="1455737" y="1601787"/>
            <a:ext cx="3429000" cy="1524000"/>
          </a:xfrm>
          <a:prstGeom prst="ellipse">
            <a:avLst/>
          </a:prstGeom>
          <a:solidFill>
            <a:schemeClr val="accent1">
              <a:alpha val="0"/>
            </a:schemeClr>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231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a:sym typeface="Arial" charset="0"/>
              </a:rPr>
              <a:t>—</a:t>
            </a:r>
            <a:r>
              <a:rPr lang="zh-CN" altLang="en-US" sz="2800" dirty="0">
                <a:sym typeface="Arial" charset="0"/>
              </a:rPr>
              <a:t>数量</a:t>
            </a:r>
            <a:r>
              <a:rPr lang="en-US" altLang="zh-CN" sz="2800" dirty="0">
                <a:sym typeface="Arial" charset="0"/>
              </a:rPr>
              <a:t>v.</a:t>
            </a:r>
            <a:r>
              <a:rPr lang="zh-CN" altLang="en-US" sz="2800" dirty="0">
                <a:sym typeface="Arial" charset="0"/>
              </a:rPr>
              <a:t>质量</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b="0" dirty="0" smtClean="0">
              <a:sym typeface="Arial" charset="0"/>
            </a:endParaRPr>
          </a:p>
          <a:p>
            <a:pPr marL="0" indent="0" eaLnBrk="1" hangingPunct="1">
              <a:buNone/>
              <a:defRPr/>
            </a:pPr>
            <a:endParaRPr lang="en-US" altLang="zh-CN" b="0" dirty="0"/>
          </a:p>
        </p:txBody>
      </p:sp>
      <p:sp>
        <p:nvSpPr>
          <p:cNvPr id="2" name="圆角矩形 1"/>
          <p:cNvSpPr/>
          <p:nvPr/>
        </p:nvSpPr>
        <p:spPr>
          <a:xfrm>
            <a:off x="2179637" y="1792287"/>
            <a:ext cx="1981200" cy="990600"/>
          </a:xfrm>
          <a:prstGeom prst="roundRect">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a:solidFill>
                  <a:schemeClr val="tx1"/>
                </a:solidFill>
              </a:rPr>
              <a:t>专利</a:t>
            </a:r>
            <a:r>
              <a:rPr lang="zh-CN" altLang="en-US" sz="2500" b="1" dirty="0" smtClean="0">
                <a:solidFill>
                  <a:srgbClr val="C00000"/>
                </a:solidFill>
              </a:rPr>
              <a:t>数</a:t>
            </a:r>
            <a:r>
              <a:rPr lang="zh-CN" altLang="en-US" sz="2500" b="1" dirty="0" smtClean="0">
                <a:solidFill>
                  <a:schemeClr val="tx1"/>
                </a:solidFill>
              </a:rPr>
              <a:t>量</a:t>
            </a:r>
            <a:endParaRPr lang="zh-CN" altLang="en-US" sz="2500" b="1" dirty="0">
              <a:solidFill>
                <a:schemeClr val="tx1"/>
              </a:solidFill>
            </a:endParaRPr>
          </a:p>
        </p:txBody>
      </p:sp>
      <p:sp>
        <p:nvSpPr>
          <p:cNvPr id="10" name="圆角矩形 9"/>
          <p:cNvSpPr/>
          <p:nvPr/>
        </p:nvSpPr>
        <p:spPr>
          <a:xfrm>
            <a:off x="6675437" y="1792287"/>
            <a:ext cx="1981200" cy="9906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b="1" dirty="0" smtClean="0">
                <a:solidFill>
                  <a:schemeClr val="tx1"/>
                </a:solidFill>
              </a:rPr>
              <a:t>专利</a:t>
            </a:r>
            <a:r>
              <a:rPr lang="zh-CN" altLang="en-US" sz="2500" b="1" dirty="0" smtClean="0">
                <a:solidFill>
                  <a:srgbClr val="C00000"/>
                </a:solidFill>
              </a:rPr>
              <a:t>质</a:t>
            </a:r>
            <a:r>
              <a:rPr lang="zh-CN" altLang="en-US" sz="2500" b="1" dirty="0" smtClean="0">
                <a:solidFill>
                  <a:schemeClr val="tx1"/>
                </a:solidFill>
              </a:rPr>
              <a:t>量</a:t>
            </a:r>
            <a:endParaRPr lang="zh-CN" altLang="en-US" sz="2500" b="1" dirty="0">
              <a:solidFill>
                <a:schemeClr val="tx1"/>
              </a:solidFill>
            </a:endParaRPr>
          </a:p>
        </p:txBody>
      </p:sp>
      <p:sp>
        <p:nvSpPr>
          <p:cNvPr id="12" name="矩形 11"/>
          <p:cNvSpPr/>
          <p:nvPr/>
        </p:nvSpPr>
        <p:spPr>
          <a:xfrm>
            <a:off x="1798637" y="2935287"/>
            <a:ext cx="7086600" cy="1179810"/>
          </a:xfrm>
          <a:prstGeom prst="rect">
            <a:avLst/>
          </a:prstGeom>
        </p:spPr>
        <p:txBody>
          <a:bodyPr wrap="square">
            <a:spAutoFit/>
          </a:bodyPr>
          <a:lstStyle/>
          <a:p>
            <a:pPr marL="540000" indent="-285750">
              <a:spcBef>
                <a:spcPts val="1000"/>
              </a:spcBef>
              <a:buFont typeface="Wingdings" panose="05000000000000000000" pitchFamily="2" charset="2"/>
              <a:buChar char="u"/>
            </a:pPr>
            <a:r>
              <a:rPr lang="zh-CN" altLang="en-US" b="1" dirty="0" smtClean="0">
                <a:latin typeface="+mj-ea"/>
                <a:ea typeface="+mj-ea"/>
              </a:rPr>
              <a:t>初期：专利数量少但价值高，尽量保证专利的</a:t>
            </a:r>
            <a:r>
              <a:rPr lang="zh-CN" altLang="en-US" b="1" dirty="0" smtClean="0">
                <a:solidFill>
                  <a:srgbClr val="C00000"/>
                </a:solidFill>
                <a:latin typeface="+mj-ea"/>
                <a:ea typeface="+mj-ea"/>
              </a:rPr>
              <a:t>高质量或针对性</a:t>
            </a:r>
            <a:endParaRPr lang="en-US" altLang="zh-CN" b="1" dirty="0" smtClean="0">
              <a:solidFill>
                <a:srgbClr val="C00000"/>
              </a:solidFill>
              <a:latin typeface="+mj-ea"/>
              <a:ea typeface="+mj-ea"/>
            </a:endParaRPr>
          </a:p>
          <a:p>
            <a:pPr marL="540000" indent="-285750">
              <a:spcBef>
                <a:spcPts val="1000"/>
              </a:spcBef>
              <a:buFont typeface="Wingdings" panose="05000000000000000000" pitchFamily="2" charset="2"/>
              <a:buChar char="u"/>
            </a:pPr>
            <a:r>
              <a:rPr lang="zh-CN" altLang="en-US" b="1" dirty="0" smtClean="0">
                <a:latin typeface="+mj-ea"/>
                <a:ea typeface="+mj-ea"/>
              </a:rPr>
              <a:t>中期：积累一定专利数量，采用分重要等级方式管理专利</a:t>
            </a:r>
            <a:endParaRPr lang="en-US" altLang="zh-CN" b="1" dirty="0" smtClean="0">
              <a:latin typeface="+mj-ea"/>
              <a:ea typeface="+mj-ea"/>
            </a:endParaRPr>
          </a:p>
          <a:p>
            <a:pPr marL="254250">
              <a:spcBef>
                <a:spcPts val="1000"/>
              </a:spcBef>
            </a:pPr>
            <a:endParaRPr lang="en-US" altLang="zh-CN" b="1" dirty="0" smtClean="0">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700258338"/>
              </p:ext>
            </p:extLst>
          </p:nvPr>
        </p:nvGraphicFramePr>
        <p:xfrm>
          <a:off x="1265238" y="3925887"/>
          <a:ext cx="8610600" cy="1752600"/>
        </p:xfrm>
        <a:graphic>
          <a:graphicData uri="http://schemas.openxmlformats.org/drawingml/2006/table">
            <a:tbl>
              <a:tblPr firstRow="1" bandRow="1">
                <a:tableStyleId>{5C22544A-7EE6-4342-B048-85BDC9FD1C3A}</a:tableStyleId>
              </a:tblPr>
              <a:tblGrid>
                <a:gridCol w="1537523"/>
                <a:gridCol w="3884896"/>
                <a:gridCol w="3188181"/>
              </a:tblGrid>
              <a:tr h="370840">
                <a:tc>
                  <a:txBody>
                    <a:bodyPr/>
                    <a:lstStyle/>
                    <a:p>
                      <a:r>
                        <a:rPr lang="zh-CN" altLang="en-US" dirty="0" smtClean="0">
                          <a:solidFill>
                            <a:schemeClr val="tx1"/>
                          </a:solidFill>
                        </a:rPr>
                        <a:t>专利类型</a:t>
                      </a:r>
                      <a:endParaRPr lang="zh-CN" altLang="en-US" dirty="0">
                        <a:solidFill>
                          <a:schemeClr val="tx1"/>
                        </a:solidFill>
                      </a:endParaRPr>
                    </a:p>
                  </a:txBody>
                  <a:tcPr/>
                </a:tc>
                <a:tc>
                  <a:txBody>
                    <a:bodyPr/>
                    <a:lstStyle/>
                    <a:p>
                      <a:r>
                        <a:rPr lang="zh-CN" altLang="en-US" dirty="0" smtClean="0">
                          <a:solidFill>
                            <a:schemeClr val="tx1"/>
                          </a:solidFill>
                        </a:rPr>
                        <a:t>技术特点</a:t>
                      </a:r>
                      <a:endParaRPr lang="zh-CN" altLang="en-US" dirty="0">
                        <a:solidFill>
                          <a:schemeClr val="tx1"/>
                        </a:solidFill>
                      </a:endParaRPr>
                    </a:p>
                  </a:txBody>
                  <a:tcPr/>
                </a:tc>
                <a:tc>
                  <a:txBody>
                    <a:bodyPr/>
                    <a:lstStyle/>
                    <a:p>
                      <a:r>
                        <a:rPr lang="zh-CN" altLang="en-US" dirty="0" smtClean="0">
                          <a:solidFill>
                            <a:schemeClr val="tx1"/>
                          </a:solidFill>
                        </a:rPr>
                        <a:t>质量和成本要求</a:t>
                      </a:r>
                      <a:endParaRPr lang="zh-CN" altLang="en-US" dirty="0">
                        <a:solidFill>
                          <a:schemeClr val="tx1"/>
                        </a:solidFill>
                      </a:endParaRPr>
                    </a:p>
                  </a:txBody>
                  <a:tcPr/>
                </a:tc>
              </a:tr>
              <a:tr h="370840">
                <a:tc>
                  <a:txBody>
                    <a:bodyPr/>
                    <a:lstStyle/>
                    <a:p>
                      <a:r>
                        <a:rPr lang="zh-CN" altLang="en-US" dirty="0" smtClean="0">
                          <a:solidFill>
                            <a:schemeClr val="tx1"/>
                          </a:solidFill>
                        </a:rPr>
                        <a:t>核心专利</a:t>
                      </a:r>
                      <a:endParaRPr lang="zh-CN" altLang="en-US" dirty="0">
                        <a:solidFill>
                          <a:schemeClr val="tx1"/>
                        </a:solidFill>
                      </a:endParaRPr>
                    </a:p>
                  </a:txBody>
                  <a:tcPr/>
                </a:tc>
                <a:tc>
                  <a:txBody>
                    <a:bodyPr/>
                    <a:lstStyle/>
                    <a:p>
                      <a:r>
                        <a:rPr lang="zh-CN" altLang="en-US" dirty="0" smtClean="0">
                          <a:solidFill>
                            <a:schemeClr val="tx1"/>
                          </a:solidFill>
                        </a:rPr>
                        <a:t>产品的核心创新价值所在</a:t>
                      </a:r>
                      <a:endParaRPr lang="en-US" altLang="zh-CN" dirty="0" smtClean="0">
                        <a:solidFill>
                          <a:schemeClr val="tx1"/>
                        </a:solidFill>
                      </a:endParaRPr>
                    </a:p>
                    <a:p>
                      <a:r>
                        <a:rPr lang="zh-CN" altLang="en-US" dirty="0" smtClean="0">
                          <a:solidFill>
                            <a:schemeClr val="tx1"/>
                          </a:solidFill>
                        </a:rPr>
                        <a:t>很可能涉及诉讼或许可</a:t>
                      </a:r>
                      <a:endParaRPr lang="en-US" altLang="zh-CN" dirty="0" smtClean="0">
                        <a:solidFill>
                          <a:schemeClr val="tx1"/>
                        </a:solidFill>
                      </a:endParaRPr>
                    </a:p>
                  </a:txBody>
                  <a:tcPr/>
                </a:tc>
                <a:tc>
                  <a:txBody>
                    <a:bodyPr/>
                    <a:lstStyle/>
                    <a:p>
                      <a:r>
                        <a:rPr lang="zh-CN" altLang="en-US" dirty="0" smtClean="0">
                          <a:solidFill>
                            <a:schemeClr val="tx1"/>
                          </a:solidFill>
                        </a:rPr>
                        <a:t>高质量，高成本</a:t>
                      </a:r>
                      <a:endParaRPr lang="zh-CN" altLang="en-US" dirty="0">
                        <a:solidFill>
                          <a:schemeClr val="tx1"/>
                        </a:solidFill>
                      </a:endParaRPr>
                    </a:p>
                  </a:txBody>
                  <a:tcPr/>
                </a:tc>
              </a:tr>
              <a:tr h="370840">
                <a:tc>
                  <a:txBody>
                    <a:bodyPr/>
                    <a:lstStyle/>
                    <a:p>
                      <a:r>
                        <a:rPr lang="zh-CN" altLang="en-US" dirty="0" smtClean="0">
                          <a:solidFill>
                            <a:schemeClr val="tx1"/>
                          </a:solidFill>
                        </a:rPr>
                        <a:t>重要专利</a:t>
                      </a:r>
                      <a:endParaRPr lang="zh-CN" altLang="en-US" dirty="0">
                        <a:solidFill>
                          <a:schemeClr val="tx1"/>
                        </a:solidFill>
                      </a:endParaRPr>
                    </a:p>
                  </a:txBody>
                  <a:tcPr/>
                </a:tc>
                <a:tc>
                  <a:txBody>
                    <a:bodyPr/>
                    <a:lstStyle/>
                    <a:p>
                      <a:r>
                        <a:rPr lang="zh-CN" altLang="en-US" dirty="0" smtClean="0">
                          <a:solidFill>
                            <a:schemeClr val="tx1"/>
                          </a:solidFill>
                        </a:rPr>
                        <a:t>技术价值较高</a:t>
                      </a:r>
                      <a:endParaRPr lang="zh-CN" altLang="en-US" dirty="0">
                        <a:solidFill>
                          <a:schemeClr val="tx1"/>
                        </a:solidFill>
                      </a:endParaRPr>
                    </a:p>
                  </a:txBody>
                  <a:tcPr/>
                </a:tc>
                <a:tc>
                  <a:txBody>
                    <a:bodyPr/>
                    <a:lstStyle/>
                    <a:p>
                      <a:r>
                        <a:rPr lang="zh-CN" altLang="en-US" dirty="0" smtClean="0">
                          <a:solidFill>
                            <a:schemeClr val="tx1"/>
                          </a:solidFill>
                        </a:rPr>
                        <a:t>较高质量，较高成本</a:t>
                      </a:r>
                      <a:endParaRPr lang="zh-CN" altLang="en-US" dirty="0">
                        <a:solidFill>
                          <a:schemeClr val="tx1"/>
                        </a:solidFill>
                      </a:endParaRPr>
                    </a:p>
                  </a:txBody>
                  <a:tcPr/>
                </a:tc>
              </a:tr>
              <a:tr h="370840">
                <a:tc>
                  <a:txBody>
                    <a:bodyPr/>
                    <a:lstStyle/>
                    <a:p>
                      <a:r>
                        <a:rPr lang="zh-CN" altLang="en-US" dirty="0" smtClean="0">
                          <a:solidFill>
                            <a:schemeClr val="tx1"/>
                          </a:solidFill>
                        </a:rPr>
                        <a:t>一般专利</a:t>
                      </a:r>
                      <a:endParaRPr lang="zh-CN" altLang="en-US" dirty="0">
                        <a:solidFill>
                          <a:schemeClr val="tx1"/>
                        </a:solidFill>
                      </a:endParaRPr>
                    </a:p>
                  </a:txBody>
                  <a:tcPr/>
                </a:tc>
                <a:tc>
                  <a:txBody>
                    <a:bodyPr/>
                    <a:lstStyle/>
                    <a:p>
                      <a:r>
                        <a:rPr lang="zh-CN" altLang="en-US" dirty="0" smtClean="0">
                          <a:solidFill>
                            <a:schemeClr val="tx1"/>
                          </a:solidFill>
                        </a:rPr>
                        <a:t>技术价值一般</a:t>
                      </a:r>
                      <a:endParaRPr lang="zh-CN" altLang="en-US" dirty="0">
                        <a:solidFill>
                          <a:schemeClr val="tx1"/>
                        </a:solidFill>
                      </a:endParaRPr>
                    </a:p>
                  </a:txBody>
                  <a:tcPr/>
                </a:tc>
                <a:tc>
                  <a:txBody>
                    <a:bodyPr/>
                    <a:lstStyle/>
                    <a:p>
                      <a:r>
                        <a:rPr lang="zh-CN" altLang="en-US" dirty="0" smtClean="0">
                          <a:solidFill>
                            <a:schemeClr val="tx1"/>
                          </a:solidFill>
                        </a:rPr>
                        <a:t>质量及格的前提下降低成本</a:t>
                      </a:r>
                      <a:endParaRPr lang="zh-CN" altLang="en-US" dirty="0">
                        <a:solidFill>
                          <a:schemeClr val="tx1"/>
                        </a:solidFill>
                      </a:endParaRPr>
                    </a:p>
                  </a:txBody>
                  <a:tcPr/>
                </a:tc>
              </a:tr>
            </a:tbl>
          </a:graphicData>
        </a:graphic>
      </p:graphicFrame>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933" y="1639887"/>
            <a:ext cx="1536304" cy="1229043"/>
          </a:xfrm>
          <a:prstGeom prst="rect">
            <a:avLst/>
          </a:prstGeom>
        </p:spPr>
      </p:pic>
    </p:spTree>
    <p:extLst>
      <p:ext uri="{BB962C8B-B14F-4D97-AF65-F5344CB8AC3E}">
        <p14:creationId xmlns:p14="http://schemas.microsoft.com/office/powerpoint/2010/main" val="1870007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什么是专利？</a:t>
            </a:r>
            <a:endParaRPr lang="en-US" altLang="zh-CN" sz="2800" dirty="0"/>
          </a:p>
        </p:txBody>
      </p:sp>
      <p:sp>
        <p:nvSpPr>
          <p:cNvPr id="2" name="矩形 1"/>
          <p:cNvSpPr/>
          <p:nvPr/>
        </p:nvSpPr>
        <p:spPr>
          <a:xfrm>
            <a:off x="731837" y="2124412"/>
            <a:ext cx="10058400" cy="3477875"/>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en-US" sz="2200" dirty="0">
                <a:latin typeface="+mj-ea"/>
                <a:ea typeface="+mj-ea"/>
              </a:rPr>
              <a:t>与</a:t>
            </a:r>
            <a:r>
              <a:rPr lang="zh-CN" altLang="en-US" sz="2200" b="1" dirty="0">
                <a:solidFill>
                  <a:srgbClr val="C00000"/>
                </a:solidFill>
                <a:latin typeface="+mj-ea"/>
                <a:ea typeface="+mj-ea"/>
              </a:rPr>
              <a:t>工业</a:t>
            </a:r>
            <a:r>
              <a:rPr lang="zh-CN" altLang="en-US" sz="2200" dirty="0">
                <a:latin typeface="+mj-ea"/>
                <a:ea typeface="+mj-ea"/>
              </a:rPr>
              <a:t>相关（产品、</a:t>
            </a:r>
            <a:r>
              <a:rPr lang="zh-CN" altLang="en-US" sz="2200" dirty="0" smtClean="0">
                <a:latin typeface="+mj-ea"/>
                <a:ea typeface="+mj-ea"/>
              </a:rPr>
              <a:t>方法，或者产品</a:t>
            </a:r>
            <a:r>
              <a:rPr lang="zh-CN" altLang="en-US" sz="2200" dirty="0">
                <a:latin typeface="+mj-ea"/>
                <a:ea typeface="+mj-ea"/>
              </a:rPr>
              <a:t>的设计）</a:t>
            </a:r>
            <a:endParaRPr lang="en-US" altLang="zh-CN" sz="2200" dirty="0">
              <a:latin typeface="+mj-ea"/>
              <a:ea typeface="+mj-ea"/>
            </a:endParaRPr>
          </a:p>
          <a:p>
            <a:pPr marL="342900" indent="-342900">
              <a:lnSpc>
                <a:spcPct val="200000"/>
              </a:lnSpc>
              <a:buFont typeface="Wingdings" panose="05000000000000000000" pitchFamily="2" charset="2"/>
              <a:buChar char="l"/>
            </a:pPr>
            <a:r>
              <a:rPr lang="zh-CN" altLang="en-US" sz="2200" dirty="0">
                <a:latin typeface="+mj-ea"/>
                <a:ea typeface="+mj-ea"/>
              </a:rPr>
              <a:t>在申请专利之后一般要</a:t>
            </a:r>
            <a:r>
              <a:rPr lang="zh-CN" altLang="en-US" sz="2200" b="1" dirty="0">
                <a:solidFill>
                  <a:srgbClr val="C00000"/>
                </a:solidFill>
                <a:latin typeface="+mj-ea"/>
                <a:ea typeface="+mj-ea"/>
              </a:rPr>
              <a:t>公开</a:t>
            </a:r>
            <a:r>
              <a:rPr lang="zh-CN" altLang="en-US" sz="2200" dirty="0">
                <a:latin typeface="+mj-ea"/>
                <a:ea typeface="+mj-ea"/>
              </a:rPr>
              <a:t>技术方案或设计（如果想保密</a:t>
            </a:r>
            <a:r>
              <a:rPr lang="zh-CN" altLang="en-US" sz="2200" dirty="0" smtClean="0">
                <a:latin typeface="+mj-ea"/>
              </a:rPr>
              <a:t>则不应申请专利）</a:t>
            </a:r>
            <a:endParaRPr lang="en-US" altLang="zh-CN" sz="2200" dirty="0" smtClean="0">
              <a:latin typeface="+mj-ea"/>
            </a:endParaRPr>
          </a:p>
          <a:p>
            <a:pPr marL="342900" indent="-342900">
              <a:lnSpc>
                <a:spcPct val="200000"/>
              </a:lnSpc>
              <a:buFont typeface="Wingdings" panose="05000000000000000000" pitchFamily="2" charset="2"/>
              <a:buChar char="l"/>
            </a:pPr>
            <a:r>
              <a:rPr lang="zh-CN" altLang="en-US" sz="2200" dirty="0" smtClean="0">
                <a:latin typeface="+mj-ea"/>
              </a:rPr>
              <a:t>专利权是</a:t>
            </a:r>
            <a:r>
              <a:rPr lang="zh-CN" altLang="en-US" sz="2200" b="1" dirty="0" smtClean="0">
                <a:solidFill>
                  <a:srgbClr val="C00000"/>
                </a:solidFill>
                <a:latin typeface="+mj-ea"/>
              </a:rPr>
              <a:t>排他</a:t>
            </a:r>
            <a:r>
              <a:rPr lang="zh-CN" altLang="en-US" sz="2200" dirty="0" smtClean="0">
                <a:latin typeface="+mj-ea"/>
              </a:rPr>
              <a:t>权（阻止他人实施）</a:t>
            </a:r>
            <a:endParaRPr lang="en-US" altLang="zh-CN" sz="2200" dirty="0" smtClean="0">
              <a:latin typeface="+mj-ea"/>
            </a:endParaRPr>
          </a:p>
          <a:p>
            <a:pPr marL="342900" indent="-342900">
              <a:lnSpc>
                <a:spcPct val="200000"/>
              </a:lnSpc>
              <a:buFont typeface="Wingdings" panose="05000000000000000000" pitchFamily="2" charset="2"/>
              <a:buChar char="l"/>
            </a:pPr>
            <a:r>
              <a:rPr lang="zh-CN" altLang="en-US" sz="2200" dirty="0" smtClean="0">
                <a:latin typeface="+mj-ea"/>
              </a:rPr>
              <a:t>专利权有</a:t>
            </a:r>
            <a:r>
              <a:rPr lang="zh-CN" altLang="en-US" sz="2200" b="1" dirty="0" smtClean="0">
                <a:solidFill>
                  <a:srgbClr val="C00000"/>
                </a:solidFill>
                <a:latin typeface="+mj-ea"/>
              </a:rPr>
              <a:t>期限</a:t>
            </a:r>
            <a:r>
              <a:rPr lang="zh-CN" altLang="en-US" sz="2200" dirty="0" smtClean="0">
                <a:latin typeface="+mj-ea"/>
              </a:rPr>
              <a:t>，有</a:t>
            </a:r>
            <a:r>
              <a:rPr lang="zh-CN" altLang="en-US" sz="2200" b="1" dirty="0" smtClean="0">
                <a:solidFill>
                  <a:srgbClr val="C00000"/>
                </a:solidFill>
                <a:latin typeface="+mj-ea"/>
              </a:rPr>
              <a:t>地域性</a:t>
            </a:r>
            <a:endParaRPr lang="en-US" altLang="zh-CN" sz="2200" b="1" dirty="0" smtClean="0">
              <a:solidFill>
                <a:srgbClr val="C00000"/>
              </a:solidFill>
              <a:latin typeface="+mj-ea"/>
            </a:endParaRPr>
          </a:p>
          <a:p>
            <a:pPr marL="342900" indent="-342900">
              <a:buFont typeface="Wingdings" panose="05000000000000000000" pitchFamily="2" charset="2"/>
              <a:buChar char="l"/>
            </a:pPr>
            <a:endParaRPr lang="en-US" altLang="zh-CN" sz="2200" dirty="0">
              <a:latin typeface="+mj-ea"/>
            </a:endParaRPr>
          </a:p>
          <a:p>
            <a:pPr marL="342900" indent="-342900">
              <a:buFont typeface="Wingdings" panose="05000000000000000000" pitchFamily="2" charset="2"/>
              <a:buChar char="l"/>
            </a:pPr>
            <a:endParaRPr lang="en-US" altLang="zh-CN" sz="2200" b="1" dirty="0">
              <a:solidFill>
                <a:srgbClr val="C00000"/>
              </a:solidFill>
              <a:latin typeface="+mj-ea"/>
              <a:ea typeface="+mj-ea"/>
            </a:endParaRPr>
          </a:p>
        </p:txBody>
      </p:sp>
    </p:spTree>
    <p:extLst>
      <p:ext uri="{BB962C8B-B14F-4D97-AF65-F5344CB8AC3E}">
        <p14:creationId xmlns:p14="http://schemas.microsoft.com/office/powerpoint/2010/main" val="1182467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a:sym typeface="Arial" charset="0"/>
              </a:rPr>
              <a:t>国内</a:t>
            </a:r>
            <a:r>
              <a:rPr lang="en-US" altLang="zh-CN" sz="2800" dirty="0" smtClean="0">
                <a:sym typeface="Arial" charset="0"/>
              </a:rPr>
              <a:t>v.</a:t>
            </a:r>
            <a:r>
              <a:rPr lang="zh-CN" altLang="en-US" sz="2800" dirty="0">
                <a:sym typeface="Arial" charset="0"/>
              </a:rPr>
              <a:t>海外</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0" indent="0">
              <a:buNone/>
            </a:pPr>
            <a:endParaRPr lang="en-US" altLang="zh-CN" sz="2400" b="0" dirty="0" smtClean="0">
              <a:sym typeface="Arial" charset="0"/>
            </a:endParaRPr>
          </a:p>
          <a:p>
            <a:pPr marL="0" indent="0" eaLnBrk="1" hangingPunct="1">
              <a:buNone/>
              <a:defRPr/>
            </a:pPr>
            <a:endParaRPr lang="en-US" altLang="zh-CN" b="0" dirty="0"/>
          </a:p>
        </p:txBody>
      </p:sp>
      <p:sp>
        <p:nvSpPr>
          <p:cNvPr id="12" name="矩形 11"/>
          <p:cNvSpPr/>
          <p:nvPr/>
        </p:nvSpPr>
        <p:spPr>
          <a:xfrm>
            <a:off x="1758949" y="3936156"/>
            <a:ext cx="7772400" cy="2385268"/>
          </a:xfrm>
          <a:prstGeom prst="rect">
            <a:avLst/>
          </a:prstGeom>
        </p:spPr>
        <p:txBody>
          <a:bodyPr wrap="square">
            <a:spAutoFit/>
          </a:bodyPr>
          <a:lstStyle/>
          <a:p>
            <a:pPr marL="254250">
              <a:lnSpc>
                <a:spcPct val="150000"/>
              </a:lnSpc>
              <a:spcBef>
                <a:spcPts val="1000"/>
              </a:spcBef>
            </a:pPr>
            <a:r>
              <a:rPr lang="zh-CN" altLang="en-US" sz="2500" b="1" dirty="0" smtClean="0">
                <a:latin typeface="+mj-ea"/>
                <a:ea typeface="+mj-ea"/>
              </a:rPr>
              <a:t>决定在哪些国家或地区申请专利所考虑的因素</a:t>
            </a:r>
            <a:endParaRPr lang="en-US" altLang="zh-CN" sz="2500" b="1" dirty="0" smtClean="0">
              <a:latin typeface="+mj-ea"/>
              <a:ea typeface="+mj-ea"/>
            </a:endParaRPr>
          </a:p>
          <a:p>
            <a:pPr marL="711450" indent="-457200">
              <a:lnSpc>
                <a:spcPct val="150000"/>
              </a:lnSpc>
              <a:spcBef>
                <a:spcPts val="400"/>
              </a:spcBef>
              <a:buFont typeface="Wingdings" panose="05000000000000000000" pitchFamily="2" charset="2"/>
              <a:buChar char="l"/>
            </a:pPr>
            <a:r>
              <a:rPr lang="zh-CN" altLang="en-US" sz="2200" b="1" dirty="0" smtClean="0">
                <a:latin typeface="+mj-ea"/>
              </a:rPr>
              <a:t>产品</a:t>
            </a:r>
            <a:r>
              <a:rPr lang="zh-CN" altLang="en-US" sz="2200" b="1" dirty="0">
                <a:latin typeface="+mj-ea"/>
              </a:rPr>
              <a:t>的主要</a:t>
            </a:r>
            <a:r>
              <a:rPr lang="zh-CN" altLang="en-US" sz="2200" b="1" dirty="0" smtClean="0">
                <a:latin typeface="+mj-ea"/>
              </a:rPr>
              <a:t>市场在哪里</a:t>
            </a:r>
            <a:endParaRPr lang="en-US" altLang="zh-CN" sz="2200" b="1" dirty="0" smtClean="0">
              <a:latin typeface="+mj-ea"/>
            </a:endParaRPr>
          </a:p>
          <a:p>
            <a:pPr marL="711450" indent="-457200">
              <a:lnSpc>
                <a:spcPct val="150000"/>
              </a:lnSpc>
              <a:spcBef>
                <a:spcPts val="400"/>
              </a:spcBef>
              <a:buFont typeface="Wingdings" panose="05000000000000000000" pitchFamily="2" charset="2"/>
              <a:buChar char="l"/>
            </a:pPr>
            <a:r>
              <a:rPr lang="zh-CN" altLang="en-US" sz="2200" b="1" dirty="0" smtClean="0">
                <a:latin typeface="+mj-ea"/>
              </a:rPr>
              <a:t>竞争对手主要分布在哪里</a:t>
            </a:r>
            <a:endParaRPr lang="en-US" altLang="zh-CN" sz="2200" b="1" dirty="0" smtClean="0">
              <a:latin typeface="+mj-ea"/>
            </a:endParaRPr>
          </a:p>
          <a:p>
            <a:pPr marL="711450" indent="-457200">
              <a:lnSpc>
                <a:spcPct val="150000"/>
              </a:lnSpc>
              <a:spcBef>
                <a:spcPts val="400"/>
              </a:spcBef>
              <a:buFont typeface="Wingdings" panose="05000000000000000000" pitchFamily="2" charset="2"/>
              <a:buChar char="l"/>
            </a:pPr>
            <a:r>
              <a:rPr lang="zh-CN" altLang="en-US" sz="2200" b="1" smtClean="0">
                <a:latin typeface="+mj-ea"/>
                <a:ea typeface="+mj-ea"/>
              </a:rPr>
              <a:t>技术在哪里具有</a:t>
            </a:r>
            <a:r>
              <a:rPr lang="zh-CN" altLang="en-US" sz="2200" b="1" dirty="0" smtClean="0">
                <a:latin typeface="+mj-ea"/>
                <a:ea typeface="+mj-ea"/>
              </a:rPr>
              <a:t>发展潜力</a:t>
            </a:r>
            <a:endParaRPr lang="en-US" altLang="zh-CN" sz="2200" b="1" dirty="0" smtClean="0">
              <a:latin typeface="+mj-ea"/>
              <a:ea typeface="+mj-ea"/>
            </a:endParaRPr>
          </a:p>
        </p:txBody>
      </p:sp>
      <p:sp>
        <p:nvSpPr>
          <p:cNvPr id="13" name="矩形 12"/>
          <p:cNvSpPr/>
          <p:nvPr/>
        </p:nvSpPr>
        <p:spPr>
          <a:xfrm>
            <a:off x="5035549" y="2404670"/>
            <a:ext cx="1179635" cy="765018"/>
          </a:xfrm>
          <a:prstGeom prst="rect">
            <a:avLst/>
          </a:prstGeom>
        </p:spPr>
        <p:txBody>
          <a:bodyPr wrap="square">
            <a:spAutoFit/>
          </a:bodyPr>
          <a:lstStyle/>
          <a:p>
            <a:pPr>
              <a:lnSpc>
                <a:spcPct val="120000"/>
              </a:lnSpc>
              <a:spcBef>
                <a:spcPts val="1000"/>
              </a:spcBef>
            </a:pPr>
            <a:r>
              <a:rPr lang="en-US" altLang="zh-CN" sz="4000" i="1" dirty="0" smtClean="0">
                <a:effectLst>
                  <a:outerShdw blurRad="38100" dist="38100" dir="2700000" algn="tl">
                    <a:srgbClr val="000000">
                      <a:alpha val="43137"/>
                    </a:srgbClr>
                  </a:outerShdw>
                </a:effectLst>
                <a:latin typeface="+mj-ea"/>
                <a:ea typeface="+mj-ea"/>
              </a:rPr>
              <a:t>V.</a:t>
            </a:r>
          </a:p>
        </p:txBody>
      </p:sp>
      <p:sp>
        <p:nvSpPr>
          <p:cNvPr id="6" name="剪去对角的矩形 5"/>
          <p:cNvSpPr/>
          <p:nvPr/>
        </p:nvSpPr>
        <p:spPr>
          <a:xfrm>
            <a:off x="2408237" y="2177579"/>
            <a:ext cx="2438400" cy="1066800"/>
          </a:xfrm>
          <a:prstGeom prst="snip2DiagRect">
            <a:avLst/>
          </a:prstGeom>
          <a:solidFill>
            <a:srgbClr val="FEE7BA"/>
          </a:solidFill>
          <a:ln w="76200">
            <a:solidFill>
              <a:srgbClr val="F5A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solidFill>
                  <a:schemeClr val="tx1"/>
                </a:solidFill>
              </a:rPr>
              <a:t>国内专利</a:t>
            </a:r>
          </a:p>
        </p:txBody>
      </p:sp>
      <p:sp>
        <p:nvSpPr>
          <p:cNvPr id="15" name="剪去对角的矩形 14"/>
          <p:cNvSpPr/>
          <p:nvPr/>
        </p:nvSpPr>
        <p:spPr>
          <a:xfrm>
            <a:off x="6035674" y="2177579"/>
            <a:ext cx="2468563" cy="1066800"/>
          </a:xfrm>
          <a:prstGeom prst="snip2DiagRect">
            <a:avLst/>
          </a:prstGeom>
          <a:solidFill>
            <a:srgbClr val="CCFDFE"/>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solidFill>
                  <a:schemeClr val="tx1"/>
                </a:solidFill>
              </a:rPr>
              <a:t>海外专利</a:t>
            </a:r>
          </a:p>
        </p:txBody>
      </p:sp>
    </p:spTree>
    <p:extLst>
      <p:ext uri="{BB962C8B-B14F-4D97-AF65-F5344CB8AC3E}">
        <p14:creationId xmlns:p14="http://schemas.microsoft.com/office/powerpoint/2010/main" val="3141715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许可</a:t>
            </a:r>
            <a:r>
              <a:rPr lang="en-US" altLang="zh-CN" sz="2800" dirty="0" smtClean="0">
                <a:sym typeface="Arial" charset="0"/>
              </a:rPr>
              <a:t>v.</a:t>
            </a:r>
            <a:r>
              <a:rPr lang="zh-CN" altLang="en-US" sz="2800" dirty="0" smtClean="0">
                <a:sym typeface="Arial" charset="0"/>
              </a:rPr>
              <a:t>诉讼</a:t>
            </a:r>
            <a:endParaRPr lang="en-US" altLang="zh-CN" sz="2800" dirty="0">
              <a:sym typeface="Arial" charset="0"/>
            </a:endParaRPr>
          </a:p>
        </p:txBody>
      </p:sp>
      <p:sp>
        <p:nvSpPr>
          <p:cNvPr id="2" name="流程图: 预定义过程 1"/>
          <p:cNvSpPr/>
          <p:nvPr/>
        </p:nvSpPr>
        <p:spPr>
          <a:xfrm>
            <a:off x="2255837" y="1868487"/>
            <a:ext cx="1676400" cy="914400"/>
          </a:xfrm>
          <a:prstGeom prst="flowChartPredefinedProcess">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许可</a:t>
            </a:r>
            <a:endParaRPr lang="zh-CN" altLang="en-US" sz="3000" b="1" dirty="0">
              <a:solidFill>
                <a:schemeClr val="tx1"/>
              </a:solidFill>
            </a:endParaRPr>
          </a:p>
        </p:txBody>
      </p:sp>
      <p:sp>
        <p:nvSpPr>
          <p:cNvPr id="5" name="流程图: 预定义过程 4"/>
          <p:cNvSpPr/>
          <p:nvPr/>
        </p:nvSpPr>
        <p:spPr>
          <a:xfrm>
            <a:off x="7208837" y="1868487"/>
            <a:ext cx="1676400" cy="914400"/>
          </a:xfrm>
          <a:prstGeom prst="flowChartPredefinedProcess">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诉讼</a:t>
            </a:r>
            <a:endParaRPr lang="zh-CN" altLang="en-US" sz="3000" b="1" dirty="0">
              <a:solidFill>
                <a:schemeClr val="tx1"/>
              </a:solidFill>
            </a:endParaRPr>
          </a:p>
        </p:txBody>
      </p:sp>
      <p:sp>
        <p:nvSpPr>
          <p:cNvPr id="6" name="矩形 5"/>
          <p:cNvSpPr/>
          <p:nvPr/>
        </p:nvSpPr>
        <p:spPr>
          <a:xfrm>
            <a:off x="4999037" y="1944687"/>
            <a:ext cx="1179635" cy="765018"/>
          </a:xfrm>
          <a:prstGeom prst="rect">
            <a:avLst/>
          </a:prstGeom>
        </p:spPr>
        <p:txBody>
          <a:bodyPr wrap="square">
            <a:spAutoFit/>
          </a:bodyPr>
          <a:lstStyle/>
          <a:p>
            <a:pPr>
              <a:lnSpc>
                <a:spcPct val="120000"/>
              </a:lnSpc>
              <a:spcBef>
                <a:spcPts val="1000"/>
              </a:spcBef>
            </a:pPr>
            <a:r>
              <a:rPr lang="en-US" altLang="zh-CN" sz="4000" b="1" i="1" dirty="0" smtClean="0">
                <a:effectLst>
                  <a:outerShdw blurRad="38100" dist="38100" dir="2700000" algn="tl">
                    <a:srgbClr val="000000">
                      <a:alpha val="43137"/>
                    </a:srgbClr>
                  </a:outerShdw>
                </a:effectLst>
                <a:latin typeface="+mj-ea"/>
                <a:ea typeface="+mj-ea"/>
              </a:rPr>
              <a:t>OR</a:t>
            </a:r>
          </a:p>
        </p:txBody>
      </p:sp>
      <p:sp>
        <p:nvSpPr>
          <p:cNvPr id="7" name="矩形 6"/>
          <p:cNvSpPr/>
          <p:nvPr/>
        </p:nvSpPr>
        <p:spPr>
          <a:xfrm>
            <a:off x="9647237" y="1757760"/>
            <a:ext cx="1179635" cy="1101327"/>
          </a:xfrm>
          <a:prstGeom prst="rect">
            <a:avLst/>
          </a:prstGeom>
        </p:spPr>
        <p:txBody>
          <a:bodyPr wrap="square">
            <a:spAutoFit/>
          </a:bodyPr>
          <a:lstStyle/>
          <a:p>
            <a:pPr>
              <a:lnSpc>
                <a:spcPct val="120000"/>
              </a:lnSpc>
              <a:spcBef>
                <a:spcPts val="1000"/>
              </a:spcBef>
            </a:pPr>
            <a:r>
              <a:rPr lang="zh-CN" altLang="en-US" sz="6000" b="1" i="1" dirty="0" smtClean="0">
                <a:effectLst>
                  <a:outerShdw blurRad="38100" dist="38100" dir="2700000" algn="tl">
                    <a:srgbClr val="000000">
                      <a:alpha val="43137"/>
                    </a:srgbClr>
                  </a:outerShdw>
                </a:effectLst>
                <a:latin typeface="+mj-ea"/>
                <a:ea typeface="+mj-ea"/>
              </a:rPr>
              <a:t>？</a:t>
            </a:r>
            <a:endParaRPr lang="en-US" altLang="zh-CN" sz="6000" b="1" i="1" dirty="0" smtClean="0">
              <a:effectLst>
                <a:outerShdw blurRad="38100" dist="38100" dir="2700000" algn="tl">
                  <a:srgbClr val="000000">
                    <a:alpha val="43137"/>
                  </a:srgbClr>
                </a:outerShdw>
              </a:effectLst>
              <a:latin typeface="+mj-ea"/>
              <a:ea typeface="+mj-ea"/>
            </a:endParaRPr>
          </a:p>
        </p:txBody>
      </p:sp>
      <p:sp>
        <p:nvSpPr>
          <p:cNvPr id="8" name="矩形 7"/>
          <p:cNvSpPr/>
          <p:nvPr/>
        </p:nvSpPr>
        <p:spPr>
          <a:xfrm>
            <a:off x="808037" y="3163887"/>
            <a:ext cx="9601200" cy="3787704"/>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发现专利侵权行为</a:t>
            </a:r>
            <a:r>
              <a:rPr lang="en-US" altLang="zh-CN" dirty="0" smtClean="0">
                <a:latin typeface="+mj-ea"/>
                <a:ea typeface="+mj-ea"/>
              </a:rPr>
              <a:t>——&gt;</a:t>
            </a:r>
            <a:r>
              <a:rPr lang="zh-CN" altLang="en-US" dirty="0" smtClean="0">
                <a:latin typeface="+mj-ea"/>
                <a:ea typeface="+mj-ea"/>
              </a:rPr>
              <a:t>律师函、商谈专利许可</a:t>
            </a:r>
            <a:r>
              <a:rPr lang="en-US" altLang="zh-CN" dirty="0" smtClean="0">
                <a:latin typeface="+mj-ea"/>
                <a:ea typeface="+mj-ea"/>
              </a:rPr>
              <a:t>——&gt;</a:t>
            </a:r>
            <a:r>
              <a:rPr lang="zh-CN" altLang="en-US" b="1" dirty="0" smtClean="0">
                <a:solidFill>
                  <a:srgbClr val="0070C0"/>
                </a:solidFill>
                <a:latin typeface="+mj-ea"/>
                <a:ea typeface="+mj-ea"/>
              </a:rPr>
              <a:t>签订专利许可合同</a:t>
            </a:r>
            <a:r>
              <a:rPr lang="zh-CN" altLang="en-US" dirty="0" smtClean="0">
                <a:latin typeface="+mj-ea"/>
                <a:ea typeface="+mj-ea"/>
              </a:rPr>
              <a:t>或</a:t>
            </a:r>
            <a:r>
              <a:rPr lang="zh-CN" altLang="en-US" b="1" dirty="0" smtClean="0">
                <a:solidFill>
                  <a:srgbClr val="C00000"/>
                </a:solidFill>
                <a:latin typeface="+mj-ea"/>
                <a:ea typeface="+mj-ea"/>
              </a:rPr>
              <a:t>提起侵权诉讼</a:t>
            </a:r>
            <a:endParaRPr lang="en-US" altLang="zh-CN" b="1" dirty="0" smtClean="0">
              <a:solidFill>
                <a:srgbClr val="C00000"/>
              </a:solidFill>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a:latin typeface="+mj-ea"/>
              </a:rPr>
              <a:t>发现专利侵权行为</a:t>
            </a:r>
            <a:r>
              <a:rPr lang="en-US" altLang="zh-CN" dirty="0">
                <a:latin typeface="+mj-ea"/>
              </a:rPr>
              <a:t>——&gt;</a:t>
            </a:r>
            <a:r>
              <a:rPr lang="zh-CN" altLang="en-US" b="1" dirty="0">
                <a:solidFill>
                  <a:srgbClr val="C00000"/>
                </a:solidFill>
                <a:latin typeface="+mj-ea"/>
              </a:rPr>
              <a:t>提起侵权诉讼</a:t>
            </a:r>
            <a:endParaRPr lang="en-US" altLang="zh-CN" b="1" dirty="0">
              <a:solidFill>
                <a:srgbClr val="C00000"/>
              </a:solidFill>
              <a:latin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rPr>
              <a:t>发现</a:t>
            </a:r>
            <a:r>
              <a:rPr lang="zh-CN" altLang="en-US" dirty="0">
                <a:latin typeface="+mj-ea"/>
              </a:rPr>
              <a:t>专利侵权行为</a:t>
            </a:r>
            <a:r>
              <a:rPr lang="en-US" altLang="zh-CN" dirty="0">
                <a:latin typeface="+mj-ea"/>
              </a:rPr>
              <a:t>——&gt;</a:t>
            </a:r>
            <a:r>
              <a:rPr lang="zh-CN" altLang="en-US" dirty="0">
                <a:latin typeface="+mj-ea"/>
              </a:rPr>
              <a:t>律师</a:t>
            </a:r>
            <a:r>
              <a:rPr lang="zh-CN" altLang="en-US" dirty="0" smtClean="0">
                <a:latin typeface="+mj-ea"/>
              </a:rPr>
              <a:t>函要求停止侵权</a:t>
            </a:r>
            <a:r>
              <a:rPr lang="en-US" altLang="zh-CN" dirty="0" smtClean="0">
                <a:latin typeface="+mj-ea"/>
              </a:rPr>
              <a:t>——&gt;</a:t>
            </a:r>
            <a:r>
              <a:rPr lang="zh-CN" altLang="en-US" b="1" dirty="0" smtClean="0">
                <a:solidFill>
                  <a:srgbClr val="C00000"/>
                </a:solidFill>
                <a:latin typeface="+mj-ea"/>
              </a:rPr>
              <a:t>提起侵权诉讼</a:t>
            </a:r>
            <a:endParaRPr lang="en-US" altLang="zh-CN" b="1" dirty="0" smtClean="0">
              <a:solidFill>
                <a:srgbClr val="C00000"/>
              </a:solidFill>
              <a:latin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主动向可能实施专利的企业推广技术，</a:t>
            </a:r>
            <a:r>
              <a:rPr lang="zh-CN" altLang="en-US" dirty="0" smtClean="0">
                <a:latin typeface="+mj-ea"/>
              </a:rPr>
              <a:t>商谈</a:t>
            </a:r>
            <a:r>
              <a:rPr lang="zh-CN" altLang="en-US" dirty="0">
                <a:latin typeface="+mj-ea"/>
              </a:rPr>
              <a:t>专利</a:t>
            </a:r>
            <a:r>
              <a:rPr lang="zh-CN" altLang="en-US" dirty="0" smtClean="0">
                <a:latin typeface="+mj-ea"/>
              </a:rPr>
              <a:t>许可</a:t>
            </a:r>
            <a:r>
              <a:rPr lang="en-US" altLang="zh-CN" dirty="0" smtClean="0">
                <a:latin typeface="+mj-ea"/>
              </a:rPr>
              <a:t>——&gt;</a:t>
            </a:r>
            <a:r>
              <a:rPr lang="zh-CN" altLang="en-US" b="1" dirty="0">
                <a:solidFill>
                  <a:srgbClr val="0070C0"/>
                </a:solidFill>
                <a:latin typeface="+mj-ea"/>
              </a:rPr>
              <a:t>签订专利许可</a:t>
            </a:r>
            <a:r>
              <a:rPr lang="zh-CN" altLang="en-US" b="1" dirty="0" smtClean="0">
                <a:solidFill>
                  <a:srgbClr val="0070C0"/>
                </a:solidFill>
                <a:latin typeface="+mj-ea"/>
              </a:rPr>
              <a:t>合同</a:t>
            </a:r>
            <a:endParaRPr lang="en-US" altLang="zh-CN" b="1" dirty="0" smtClean="0">
              <a:solidFill>
                <a:srgbClr val="0070C0"/>
              </a:solidFill>
              <a:latin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rPr>
              <a:t>企业主动沟通要求使用专利技术，</a:t>
            </a:r>
            <a:r>
              <a:rPr lang="zh-CN" altLang="en-US" dirty="0">
                <a:latin typeface="+mj-ea"/>
              </a:rPr>
              <a:t>商谈专利许可</a:t>
            </a:r>
            <a:r>
              <a:rPr lang="en-US" altLang="zh-CN" dirty="0">
                <a:latin typeface="+mj-ea"/>
              </a:rPr>
              <a:t>——&gt;</a:t>
            </a:r>
            <a:r>
              <a:rPr lang="zh-CN" altLang="en-US" b="1" dirty="0">
                <a:solidFill>
                  <a:srgbClr val="0070C0"/>
                </a:solidFill>
                <a:latin typeface="+mj-ea"/>
              </a:rPr>
              <a:t>签订专利许可合同</a:t>
            </a:r>
            <a:endParaRPr lang="en-US" altLang="zh-CN" b="1" dirty="0" smtClean="0">
              <a:solidFill>
                <a:srgbClr val="0070C0"/>
              </a:solidFill>
              <a:latin typeface="+mj-ea"/>
            </a:endParaRPr>
          </a:p>
          <a:p>
            <a:pPr marL="540000" indent="-285750">
              <a:lnSpc>
                <a:spcPct val="130000"/>
              </a:lnSpc>
              <a:spcBef>
                <a:spcPts val="1000"/>
              </a:spcBef>
              <a:buFont typeface="Wingdings" panose="05000000000000000000" pitchFamily="2" charset="2"/>
              <a:buChar char="Ø"/>
            </a:pPr>
            <a:endParaRPr lang="en-US" altLang="zh-CN" dirty="0" smtClean="0">
              <a:latin typeface="+mj-ea"/>
            </a:endParaRPr>
          </a:p>
          <a:p>
            <a:pPr marL="540000" indent="-285750">
              <a:lnSpc>
                <a:spcPct val="130000"/>
              </a:lnSpc>
              <a:spcBef>
                <a:spcPts val="1000"/>
              </a:spcBef>
              <a:buFont typeface="Wingdings" panose="05000000000000000000" pitchFamily="2" charset="2"/>
              <a:buChar char="Ø"/>
            </a:pPr>
            <a:endParaRPr lang="en-US" altLang="zh-CN" dirty="0" smtClean="0">
              <a:latin typeface="+mj-ea"/>
              <a:ea typeface="+mj-ea"/>
            </a:endParaRPr>
          </a:p>
          <a:p>
            <a:pPr marL="254250">
              <a:spcBef>
                <a:spcPts val="1000"/>
              </a:spcBef>
            </a:pPr>
            <a:endParaRPr lang="en-US" altLang="zh-CN" dirty="0" smtClean="0">
              <a:latin typeface="+mj-ea"/>
              <a:ea typeface="+mj-ea"/>
            </a:endParaRPr>
          </a:p>
        </p:txBody>
      </p:sp>
    </p:spTree>
    <p:extLst>
      <p:ext uri="{BB962C8B-B14F-4D97-AF65-F5344CB8AC3E}">
        <p14:creationId xmlns:p14="http://schemas.microsoft.com/office/powerpoint/2010/main" val="15696226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许可</a:t>
            </a:r>
            <a:r>
              <a:rPr lang="en-US" altLang="zh-CN" sz="2800" dirty="0" smtClean="0">
                <a:sym typeface="Arial" charset="0"/>
              </a:rPr>
              <a:t>v.</a:t>
            </a:r>
            <a:r>
              <a:rPr lang="zh-CN" altLang="en-US" sz="2800" dirty="0" smtClean="0">
                <a:sym typeface="Arial" charset="0"/>
              </a:rPr>
              <a:t>诉讼</a:t>
            </a:r>
            <a:endParaRPr lang="en-US" altLang="zh-CN" sz="2800" dirty="0">
              <a:sym typeface="Arial" charset="0"/>
            </a:endParaRPr>
          </a:p>
        </p:txBody>
      </p:sp>
      <p:sp>
        <p:nvSpPr>
          <p:cNvPr id="2" name="流程图: 预定义过程 1"/>
          <p:cNvSpPr/>
          <p:nvPr/>
        </p:nvSpPr>
        <p:spPr>
          <a:xfrm>
            <a:off x="2255837" y="1716087"/>
            <a:ext cx="1676400" cy="914400"/>
          </a:xfrm>
          <a:prstGeom prst="flowChartPredefinedProcess">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许可</a:t>
            </a:r>
            <a:endParaRPr lang="zh-CN" altLang="en-US" sz="3000" b="1" dirty="0">
              <a:solidFill>
                <a:schemeClr val="tx1"/>
              </a:solidFill>
            </a:endParaRPr>
          </a:p>
        </p:txBody>
      </p:sp>
      <p:sp>
        <p:nvSpPr>
          <p:cNvPr id="5" name="流程图: 预定义过程 4"/>
          <p:cNvSpPr/>
          <p:nvPr/>
        </p:nvSpPr>
        <p:spPr>
          <a:xfrm>
            <a:off x="7208837" y="1716087"/>
            <a:ext cx="1676400" cy="914400"/>
          </a:xfrm>
          <a:prstGeom prst="flowChartPredefinedProcess">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诉讼</a:t>
            </a:r>
            <a:endParaRPr lang="zh-CN" altLang="en-US" sz="3000" b="1" dirty="0">
              <a:solidFill>
                <a:schemeClr val="tx1"/>
              </a:solidFill>
            </a:endParaRPr>
          </a:p>
        </p:txBody>
      </p:sp>
      <p:sp>
        <p:nvSpPr>
          <p:cNvPr id="6" name="矩形 5"/>
          <p:cNvSpPr/>
          <p:nvPr/>
        </p:nvSpPr>
        <p:spPr>
          <a:xfrm>
            <a:off x="4999037" y="1792287"/>
            <a:ext cx="1179635" cy="765018"/>
          </a:xfrm>
          <a:prstGeom prst="rect">
            <a:avLst/>
          </a:prstGeom>
        </p:spPr>
        <p:txBody>
          <a:bodyPr wrap="square">
            <a:spAutoFit/>
          </a:bodyPr>
          <a:lstStyle/>
          <a:p>
            <a:pPr>
              <a:lnSpc>
                <a:spcPct val="120000"/>
              </a:lnSpc>
              <a:spcBef>
                <a:spcPts val="1000"/>
              </a:spcBef>
            </a:pPr>
            <a:r>
              <a:rPr lang="en-US" altLang="zh-CN" sz="4000" b="1" i="1" dirty="0" smtClean="0">
                <a:effectLst>
                  <a:outerShdw blurRad="38100" dist="38100" dir="2700000" algn="tl">
                    <a:srgbClr val="000000">
                      <a:alpha val="43137"/>
                    </a:srgbClr>
                  </a:outerShdw>
                </a:effectLst>
                <a:latin typeface="+mj-ea"/>
                <a:ea typeface="+mj-ea"/>
              </a:rPr>
              <a:t>OR</a:t>
            </a:r>
          </a:p>
        </p:txBody>
      </p:sp>
      <p:sp>
        <p:nvSpPr>
          <p:cNvPr id="7" name="矩形 6"/>
          <p:cNvSpPr/>
          <p:nvPr/>
        </p:nvSpPr>
        <p:spPr>
          <a:xfrm>
            <a:off x="9647237" y="1605360"/>
            <a:ext cx="1179635" cy="1101327"/>
          </a:xfrm>
          <a:prstGeom prst="rect">
            <a:avLst/>
          </a:prstGeom>
        </p:spPr>
        <p:txBody>
          <a:bodyPr wrap="square">
            <a:spAutoFit/>
          </a:bodyPr>
          <a:lstStyle/>
          <a:p>
            <a:pPr>
              <a:lnSpc>
                <a:spcPct val="120000"/>
              </a:lnSpc>
              <a:spcBef>
                <a:spcPts val="1000"/>
              </a:spcBef>
            </a:pPr>
            <a:r>
              <a:rPr lang="zh-CN" altLang="en-US" sz="6000" b="1" i="1" dirty="0" smtClean="0">
                <a:effectLst>
                  <a:outerShdw blurRad="38100" dist="38100" dir="2700000" algn="tl">
                    <a:srgbClr val="000000">
                      <a:alpha val="43137"/>
                    </a:srgbClr>
                  </a:outerShdw>
                </a:effectLst>
                <a:latin typeface="+mj-ea"/>
                <a:ea typeface="+mj-ea"/>
              </a:rPr>
              <a:t>？</a:t>
            </a:r>
            <a:endParaRPr lang="en-US" altLang="zh-CN" sz="6000" b="1" i="1" dirty="0" smtClean="0">
              <a:effectLst>
                <a:outerShdw blurRad="38100" dist="38100" dir="2700000" algn="tl">
                  <a:srgbClr val="000000">
                    <a:alpha val="43137"/>
                  </a:srgbClr>
                </a:outerShdw>
              </a:effectLst>
              <a:latin typeface="+mj-ea"/>
              <a:ea typeface="+mj-ea"/>
            </a:endParaRPr>
          </a:p>
        </p:txBody>
      </p:sp>
      <p:sp>
        <p:nvSpPr>
          <p:cNvPr id="8" name="矩形 7"/>
          <p:cNvSpPr/>
          <p:nvPr/>
        </p:nvSpPr>
        <p:spPr>
          <a:xfrm>
            <a:off x="655638" y="2835026"/>
            <a:ext cx="4933216" cy="3475823"/>
          </a:xfrm>
          <a:prstGeom prst="rect">
            <a:avLst/>
          </a:prstGeom>
        </p:spPr>
        <p:txBody>
          <a:bodyPr wrap="square">
            <a:spAutoFit/>
          </a:bodyPr>
          <a:lstStyle/>
          <a:p>
            <a:pPr marL="540000" indent="-285750">
              <a:lnSpc>
                <a:spcPct val="110000"/>
              </a:lnSpc>
              <a:spcBef>
                <a:spcPts val="1000"/>
              </a:spcBef>
              <a:buFont typeface="Wingdings" panose="05000000000000000000" pitchFamily="2" charset="2"/>
              <a:buChar char="u"/>
            </a:pPr>
            <a:r>
              <a:rPr lang="zh-CN" altLang="en-US" b="1" dirty="0" smtClean="0">
                <a:latin typeface="+mj-ea"/>
                <a:ea typeface="+mj-ea"/>
              </a:rPr>
              <a:t>什么情况下考虑专利</a:t>
            </a:r>
            <a:r>
              <a:rPr lang="zh-CN" altLang="en-US" b="1" dirty="0" smtClean="0">
                <a:solidFill>
                  <a:srgbClr val="0070C0"/>
                </a:solidFill>
                <a:latin typeface="+mj-ea"/>
                <a:ea typeface="+mj-ea"/>
              </a:rPr>
              <a:t>许可</a:t>
            </a:r>
            <a:endParaRPr lang="en-US" altLang="zh-CN" b="1" dirty="0" smtClean="0">
              <a:solidFill>
                <a:srgbClr val="0070C0"/>
              </a:solidFill>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ea typeface="+mj-ea"/>
              </a:rPr>
              <a:t>专利许可给其他企业不会削弱企业在业内的优势地位和企业形象（</a:t>
            </a:r>
            <a:r>
              <a:rPr lang="en-US" altLang="zh-CN" dirty="0" smtClean="0">
                <a:latin typeface="+mj-ea"/>
                <a:ea typeface="+mj-ea"/>
              </a:rPr>
              <a:t>e.g.</a:t>
            </a:r>
            <a:r>
              <a:rPr lang="zh-CN" altLang="en-US" dirty="0" smtClean="0">
                <a:latin typeface="+mj-ea"/>
                <a:ea typeface="+mj-ea"/>
              </a:rPr>
              <a:t>后台技术）</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ea typeface="+mj-ea"/>
              </a:rPr>
              <a:t>企业本身不实施专利，或者企业本身实施专利产能不足，许可能带来更多利润</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a:latin typeface="+mj-ea"/>
                <a:ea typeface="+mj-ea"/>
              </a:rPr>
              <a:t>被</a:t>
            </a:r>
            <a:r>
              <a:rPr lang="zh-CN" altLang="en-US" dirty="0" smtClean="0">
                <a:latin typeface="+mj-ea"/>
                <a:ea typeface="+mj-ea"/>
              </a:rPr>
              <a:t>许可企业的质量和能力不会损害许可方的形象</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ea typeface="+mj-ea"/>
              </a:rPr>
              <a:t>交叉许可能带来双赢或多赢</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a:latin typeface="+mj-ea"/>
                <a:ea typeface="+mj-ea"/>
              </a:rPr>
              <a:t>能带</a:t>
            </a:r>
            <a:r>
              <a:rPr lang="zh-CN" altLang="en-US" dirty="0" smtClean="0">
                <a:latin typeface="+mj-ea"/>
                <a:ea typeface="+mj-ea"/>
              </a:rPr>
              <a:t>来稳定的现金流</a:t>
            </a:r>
            <a:endParaRPr lang="en-US" altLang="zh-CN" dirty="0" smtClean="0">
              <a:latin typeface="+mj-ea"/>
              <a:ea typeface="+mj-ea"/>
            </a:endParaRPr>
          </a:p>
        </p:txBody>
      </p:sp>
      <p:sp>
        <p:nvSpPr>
          <p:cNvPr id="9" name="矩形 8"/>
          <p:cNvSpPr/>
          <p:nvPr/>
        </p:nvSpPr>
        <p:spPr>
          <a:xfrm>
            <a:off x="5761036" y="2864203"/>
            <a:ext cx="4989635" cy="2738185"/>
          </a:xfrm>
          <a:prstGeom prst="rect">
            <a:avLst/>
          </a:prstGeom>
        </p:spPr>
        <p:txBody>
          <a:bodyPr wrap="square">
            <a:spAutoFit/>
          </a:bodyPr>
          <a:lstStyle/>
          <a:p>
            <a:pPr marL="540000" indent="-285750">
              <a:lnSpc>
                <a:spcPct val="110000"/>
              </a:lnSpc>
              <a:spcBef>
                <a:spcPts val="1000"/>
              </a:spcBef>
              <a:buFont typeface="Wingdings" panose="05000000000000000000" pitchFamily="2" charset="2"/>
              <a:buChar char="u"/>
            </a:pPr>
            <a:r>
              <a:rPr lang="zh-CN" altLang="en-US" b="1" dirty="0" smtClean="0">
                <a:latin typeface="+mj-ea"/>
                <a:ea typeface="+mj-ea"/>
              </a:rPr>
              <a:t>什么情况下考虑专利</a:t>
            </a:r>
            <a:r>
              <a:rPr lang="zh-CN" altLang="en-US" b="1" dirty="0" smtClean="0">
                <a:solidFill>
                  <a:srgbClr val="C00000"/>
                </a:solidFill>
                <a:latin typeface="+mj-ea"/>
                <a:ea typeface="+mj-ea"/>
              </a:rPr>
              <a:t>诉讼</a:t>
            </a:r>
            <a:endParaRPr lang="en-US" altLang="zh-CN" b="1" dirty="0" smtClean="0">
              <a:solidFill>
                <a:srgbClr val="C00000"/>
              </a:solidFill>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rPr>
              <a:t>专利</a:t>
            </a:r>
            <a:r>
              <a:rPr lang="zh-CN" altLang="en-US" dirty="0">
                <a:latin typeface="+mj-ea"/>
              </a:rPr>
              <a:t>许可给其他</a:t>
            </a:r>
            <a:r>
              <a:rPr lang="zh-CN" altLang="en-US" dirty="0" smtClean="0">
                <a:latin typeface="+mj-ea"/>
              </a:rPr>
              <a:t>企业会</a:t>
            </a:r>
            <a:r>
              <a:rPr lang="zh-CN" altLang="en-US" dirty="0">
                <a:latin typeface="+mj-ea"/>
              </a:rPr>
              <a:t>削弱企业在业内的优势</a:t>
            </a:r>
            <a:r>
              <a:rPr lang="zh-CN" altLang="en-US" dirty="0" smtClean="0">
                <a:latin typeface="+mj-ea"/>
              </a:rPr>
              <a:t>地位或企业形象（</a:t>
            </a:r>
            <a:r>
              <a:rPr lang="en-US" altLang="zh-CN" dirty="0" smtClean="0">
                <a:latin typeface="+mj-ea"/>
              </a:rPr>
              <a:t>e.g. </a:t>
            </a:r>
            <a:r>
              <a:rPr lang="zh-CN" altLang="en-US" dirty="0" smtClean="0">
                <a:latin typeface="+mj-ea"/>
              </a:rPr>
              <a:t>直观技术）</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ea typeface="+mj-ea"/>
              </a:rPr>
              <a:t>企业本身有足够产能实施专利，自己实施专利比许可能带来更多利润</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a:latin typeface="+mj-ea"/>
                <a:ea typeface="+mj-ea"/>
              </a:rPr>
              <a:t>实施</a:t>
            </a:r>
            <a:r>
              <a:rPr lang="zh-CN" altLang="en-US" dirty="0" smtClean="0">
                <a:latin typeface="+mj-ea"/>
                <a:ea typeface="+mj-ea"/>
              </a:rPr>
              <a:t>专利的企业不同意签订专利许可合同</a:t>
            </a:r>
            <a:endParaRPr lang="en-US" altLang="zh-CN" dirty="0" smtClean="0">
              <a:latin typeface="+mj-ea"/>
              <a:ea typeface="+mj-ea"/>
            </a:endParaRPr>
          </a:p>
          <a:p>
            <a:pPr marL="540000" indent="-285750">
              <a:lnSpc>
                <a:spcPct val="110000"/>
              </a:lnSpc>
              <a:spcBef>
                <a:spcPts val="1000"/>
              </a:spcBef>
              <a:buFont typeface="Wingdings" panose="05000000000000000000" pitchFamily="2" charset="2"/>
              <a:buChar char="Ø"/>
            </a:pPr>
            <a:r>
              <a:rPr lang="zh-CN" altLang="en-US" dirty="0" smtClean="0">
                <a:latin typeface="+mj-ea"/>
                <a:ea typeface="+mj-ea"/>
              </a:rPr>
              <a:t>对方可能进行的反诉不会导致得不偿失</a:t>
            </a:r>
            <a:endParaRPr lang="en-US" altLang="zh-CN" dirty="0" smtClean="0">
              <a:latin typeface="+mj-ea"/>
              <a:ea typeface="+mj-ea"/>
            </a:endParaRPr>
          </a:p>
        </p:txBody>
      </p:sp>
    </p:spTree>
    <p:extLst>
      <p:ext uri="{BB962C8B-B14F-4D97-AF65-F5344CB8AC3E}">
        <p14:creationId xmlns:p14="http://schemas.microsoft.com/office/powerpoint/2010/main" val="27560690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初创企业的专利</a:t>
            </a:r>
            <a:r>
              <a:rPr lang="zh-CN" altLang="en-US" sz="2800" dirty="0" smtClean="0">
                <a:sym typeface="Arial" charset="0"/>
              </a:rPr>
              <a:t>策略</a:t>
            </a:r>
            <a:r>
              <a:rPr lang="en-US" altLang="zh-CN" sz="2800" dirty="0" smtClean="0">
                <a:sym typeface="Arial" charset="0"/>
              </a:rPr>
              <a:t>—</a:t>
            </a:r>
            <a:r>
              <a:rPr lang="zh-CN" altLang="en-US" sz="2800" dirty="0" smtClean="0">
                <a:sym typeface="Arial" charset="0"/>
              </a:rPr>
              <a:t>许可</a:t>
            </a:r>
            <a:r>
              <a:rPr lang="en-US" altLang="zh-CN" sz="2800" dirty="0" smtClean="0">
                <a:sym typeface="Arial" charset="0"/>
              </a:rPr>
              <a:t>v.</a:t>
            </a:r>
            <a:r>
              <a:rPr lang="zh-CN" altLang="en-US" sz="2800" dirty="0" smtClean="0">
                <a:sym typeface="Arial" charset="0"/>
              </a:rPr>
              <a:t>诉讼</a:t>
            </a:r>
            <a:endParaRPr lang="en-US" altLang="zh-CN" sz="2800" dirty="0">
              <a:sym typeface="Arial" charset="0"/>
            </a:endParaRPr>
          </a:p>
        </p:txBody>
      </p:sp>
      <p:sp>
        <p:nvSpPr>
          <p:cNvPr id="2" name="流程图: 预定义过程 1"/>
          <p:cNvSpPr/>
          <p:nvPr/>
        </p:nvSpPr>
        <p:spPr>
          <a:xfrm>
            <a:off x="2255837" y="1771516"/>
            <a:ext cx="1676400" cy="914400"/>
          </a:xfrm>
          <a:prstGeom prst="flowChartPredefinedProcess">
            <a:avLst/>
          </a:prstGeom>
          <a:solidFill>
            <a:srgbClr val="CCFD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许可</a:t>
            </a:r>
            <a:endParaRPr lang="zh-CN" altLang="en-US" sz="3000" b="1" dirty="0">
              <a:solidFill>
                <a:schemeClr val="tx1"/>
              </a:solidFill>
            </a:endParaRPr>
          </a:p>
        </p:txBody>
      </p:sp>
      <p:sp>
        <p:nvSpPr>
          <p:cNvPr id="5" name="流程图: 预定义过程 4"/>
          <p:cNvSpPr/>
          <p:nvPr/>
        </p:nvSpPr>
        <p:spPr>
          <a:xfrm>
            <a:off x="7208837" y="1771516"/>
            <a:ext cx="1676400" cy="914400"/>
          </a:xfrm>
          <a:prstGeom prst="flowChartPredefinedProcess">
            <a:avLst/>
          </a:prstGeom>
          <a:solidFill>
            <a:srgbClr val="FEE7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诉讼</a:t>
            </a:r>
            <a:endParaRPr lang="zh-CN" altLang="en-US" sz="3000" b="1" dirty="0">
              <a:solidFill>
                <a:schemeClr val="tx1"/>
              </a:solidFill>
            </a:endParaRPr>
          </a:p>
        </p:txBody>
      </p:sp>
      <p:sp>
        <p:nvSpPr>
          <p:cNvPr id="6" name="矩形 5"/>
          <p:cNvSpPr/>
          <p:nvPr/>
        </p:nvSpPr>
        <p:spPr>
          <a:xfrm>
            <a:off x="4999037" y="1847716"/>
            <a:ext cx="1179635" cy="765018"/>
          </a:xfrm>
          <a:prstGeom prst="rect">
            <a:avLst/>
          </a:prstGeom>
        </p:spPr>
        <p:txBody>
          <a:bodyPr wrap="square">
            <a:spAutoFit/>
          </a:bodyPr>
          <a:lstStyle/>
          <a:p>
            <a:pPr>
              <a:lnSpc>
                <a:spcPct val="120000"/>
              </a:lnSpc>
              <a:spcBef>
                <a:spcPts val="1000"/>
              </a:spcBef>
            </a:pPr>
            <a:r>
              <a:rPr lang="en-US" altLang="zh-CN" sz="4000" b="1" i="1" dirty="0" smtClean="0">
                <a:effectLst>
                  <a:outerShdw blurRad="38100" dist="38100" dir="2700000" algn="tl">
                    <a:srgbClr val="000000">
                      <a:alpha val="43137"/>
                    </a:srgbClr>
                  </a:outerShdw>
                </a:effectLst>
                <a:latin typeface="+mj-ea"/>
                <a:ea typeface="+mj-ea"/>
              </a:rPr>
              <a:t>OR</a:t>
            </a:r>
          </a:p>
        </p:txBody>
      </p:sp>
      <p:sp>
        <p:nvSpPr>
          <p:cNvPr id="7" name="矩形 6"/>
          <p:cNvSpPr/>
          <p:nvPr/>
        </p:nvSpPr>
        <p:spPr>
          <a:xfrm>
            <a:off x="9647237" y="1660789"/>
            <a:ext cx="1179635" cy="1101327"/>
          </a:xfrm>
          <a:prstGeom prst="rect">
            <a:avLst/>
          </a:prstGeom>
        </p:spPr>
        <p:txBody>
          <a:bodyPr wrap="square">
            <a:spAutoFit/>
          </a:bodyPr>
          <a:lstStyle/>
          <a:p>
            <a:pPr>
              <a:lnSpc>
                <a:spcPct val="120000"/>
              </a:lnSpc>
              <a:spcBef>
                <a:spcPts val="1000"/>
              </a:spcBef>
            </a:pPr>
            <a:r>
              <a:rPr lang="zh-CN" altLang="en-US" sz="6000" b="1" i="1" dirty="0" smtClean="0">
                <a:effectLst>
                  <a:outerShdw blurRad="38100" dist="38100" dir="2700000" algn="tl">
                    <a:srgbClr val="000000">
                      <a:alpha val="43137"/>
                    </a:srgbClr>
                  </a:outerShdw>
                </a:effectLst>
                <a:latin typeface="+mj-ea"/>
                <a:ea typeface="+mj-ea"/>
              </a:rPr>
              <a:t>？</a:t>
            </a:r>
            <a:endParaRPr lang="en-US" altLang="zh-CN" sz="6000" b="1" i="1" dirty="0" smtClean="0">
              <a:effectLst>
                <a:outerShdw blurRad="38100" dist="38100" dir="2700000" algn="tl">
                  <a:srgbClr val="000000">
                    <a:alpha val="43137"/>
                  </a:srgbClr>
                </a:outerShdw>
              </a:effectLst>
              <a:latin typeface="+mj-ea"/>
              <a:ea typeface="+mj-ea"/>
            </a:endParaRPr>
          </a:p>
        </p:txBody>
      </p:sp>
      <p:sp>
        <p:nvSpPr>
          <p:cNvPr id="8" name="矩形 7"/>
          <p:cNvSpPr/>
          <p:nvPr/>
        </p:nvSpPr>
        <p:spPr>
          <a:xfrm>
            <a:off x="1036637" y="3011487"/>
            <a:ext cx="9372600" cy="3137782"/>
          </a:xfrm>
          <a:prstGeom prst="rect">
            <a:avLst/>
          </a:prstGeom>
        </p:spPr>
        <p:txBody>
          <a:bodyPr wrap="square">
            <a:spAutoFit/>
          </a:bodyPr>
          <a:lstStyle/>
          <a:p>
            <a:pPr marL="540000" indent="-285750">
              <a:lnSpc>
                <a:spcPct val="130000"/>
              </a:lnSpc>
              <a:spcBef>
                <a:spcPts val="1000"/>
              </a:spcBef>
              <a:buFont typeface="Wingdings" panose="05000000000000000000" pitchFamily="2" charset="2"/>
              <a:buChar char="u"/>
            </a:pPr>
            <a:r>
              <a:rPr lang="zh-CN" altLang="en-US" sz="2500" b="1" dirty="0" smtClean="0">
                <a:latin typeface="+mj-ea"/>
                <a:ea typeface="+mj-ea"/>
              </a:rPr>
              <a:t>初创企业的策略</a:t>
            </a:r>
            <a:endParaRPr lang="en-US" altLang="zh-CN" sz="2500" b="1" dirty="0" smtClean="0">
              <a:solidFill>
                <a:srgbClr val="0070C0"/>
              </a:solidFill>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处于树立企业形象和产品的市场地位阶段，不宜将核心技术过度进行专利许可，以免削弱企业形象和市场地位</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r>
              <a:rPr lang="zh-CN" altLang="en-US" dirty="0" smtClean="0">
                <a:latin typeface="+mj-ea"/>
                <a:ea typeface="+mj-ea"/>
              </a:rPr>
              <a:t>专利诉讼之前积累一定的专利数量、谨慎进行核心专利的有效性分析、对对方产品做好侵权分析、对自身产品做好</a:t>
            </a:r>
            <a:r>
              <a:rPr lang="zh-CN" altLang="en-US" dirty="0">
                <a:latin typeface="+mj-ea"/>
                <a:ea typeface="+mj-ea"/>
              </a:rPr>
              <a:t>不</a:t>
            </a:r>
            <a:r>
              <a:rPr lang="zh-CN" altLang="en-US" dirty="0" smtClean="0">
                <a:latin typeface="+mj-ea"/>
                <a:ea typeface="+mj-ea"/>
              </a:rPr>
              <a:t>侵权分析，否则不要贸然提起诉讼，以避免浪费、败诉带来的形象影响以及对方反诉带来的影响</a:t>
            </a:r>
            <a:endParaRPr lang="en-US" altLang="zh-CN" dirty="0" smtClean="0">
              <a:latin typeface="+mj-ea"/>
              <a:ea typeface="+mj-ea"/>
            </a:endParaRPr>
          </a:p>
          <a:p>
            <a:pPr marL="540000" indent="-285750">
              <a:lnSpc>
                <a:spcPct val="130000"/>
              </a:lnSpc>
              <a:spcBef>
                <a:spcPts val="1000"/>
              </a:spcBef>
              <a:buFont typeface="Wingdings" panose="05000000000000000000" pitchFamily="2" charset="2"/>
              <a:buChar char="Ø"/>
            </a:pPr>
            <a:endParaRPr lang="en-US" altLang="zh-CN" dirty="0" smtClean="0">
              <a:latin typeface="+mj-ea"/>
              <a:ea typeface="+mj-ea"/>
            </a:endParaRPr>
          </a:p>
        </p:txBody>
      </p:sp>
    </p:spTree>
    <p:extLst>
      <p:ext uri="{BB962C8B-B14F-4D97-AF65-F5344CB8AC3E}">
        <p14:creationId xmlns:p14="http://schemas.microsoft.com/office/powerpoint/2010/main" val="40244108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a:t>
            </a:r>
            <a:r>
              <a:rPr lang="zh-CN" altLang="en-US" sz="2800" dirty="0" smtClean="0">
                <a:sym typeface="Arial" charset="0"/>
              </a:rPr>
              <a:t>专利工作注意事项</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a:xfrm>
            <a:off x="960438" y="1858962"/>
            <a:ext cx="10210800" cy="3971925"/>
          </a:xfrm>
        </p:spPr>
        <p:txBody>
          <a:bodyPr/>
          <a:lstStyle/>
          <a:p>
            <a:pPr marL="342900" indent="-342900">
              <a:buFont typeface="Wingdings" panose="05000000000000000000" pitchFamily="2" charset="2"/>
              <a:buChar char="u"/>
            </a:pPr>
            <a:r>
              <a:rPr lang="zh-CN" altLang="en-US" sz="2400" dirty="0" smtClean="0">
                <a:sym typeface="Arial" charset="0"/>
              </a:rPr>
              <a:t>保密工作</a:t>
            </a:r>
            <a:r>
              <a:rPr lang="en-US" altLang="zh-CN" sz="2400" dirty="0">
                <a:sym typeface="Arial" charset="0"/>
              </a:rPr>
              <a:t>——</a:t>
            </a:r>
            <a:r>
              <a:rPr lang="zh-CN" altLang="en-US" sz="2400" dirty="0" smtClean="0">
                <a:sym typeface="Arial" charset="0"/>
              </a:rPr>
              <a:t>专利</a:t>
            </a:r>
            <a:r>
              <a:rPr lang="zh-CN" altLang="en-US" sz="2400" dirty="0">
                <a:sym typeface="Arial" charset="0"/>
              </a:rPr>
              <a:t>申请在申请日之前不能提前公开给外界</a:t>
            </a:r>
            <a:endParaRPr lang="en-US" altLang="zh-CN" sz="2400" dirty="0" smtClean="0">
              <a:sym typeface="Arial" charset="0"/>
            </a:endParaRPr>
          </a:p>
          <a:p>
            <a:pPr marL="720000" indent="-342900">
              <a:buFont typeface="Wingdings" panose="05000000000000000000" pitchFamily="2" charset="2"/>
              <a:buChar char="ü"/>
            </a:pPr>
            <a:r>
              <a:rPr lang="zh-CN" altLang="en-US" b="0" dirty="0" smtClean="0">
                <a:sym typeface="Arial" charset="0"/>
              </a:rPr>
              <a:t>专利申请应该在产品上市之前递交</a:t>
            </a:r>
            <a:endParaRPr lang="en-US" altLang="zh-CN" b="0" dirty="0" smtClean="0">
              <a:sym typeface="Arial" charset="0"/>
            </a:endParaRPr>
          </a:p>
          <a:p>
            <a:pPr marL="720000" indent="-342900">
              <a:buFont typeface="Wingdings" panose="05000000000000000000" pitchFamily="2" charset="2"/>
              <a:buChar char="ü"/>
            </a:pPr>
            <a:r>
              <a:rPr lang="zh-CN" altLang="en-US" b="0" dirty="0">
                <a:sym typeface="Arial" charset="0"/>
              </a:rPr>
              <a:t>要与公司内部</a:t>
            </a:r>
            <a:r>
              <a:rPr lang="zh-CN" altLang="en-US" b="0" dirty="0" smtClean="0">
                <a:sym typeface="Arial" charset="0"/>
              </a:rPr>
              <a:t>人员、合作</a:t>
            </a:r>
            <a:r>
              <a:rPr lang="zh-CN" altLang="en-US" b="0" dirty="0">
                <a:sym typeface="Arial" charset="0"/>
              </a:rPr>
              <a:t>开发</a:t>
            </a:r>
            <a:r>
              <a:rPr lang="zh-CN" altLang="en-US" b="0" dirty="0" smtClean="0">
                <a:sym typeface="Arial" charset="0"/>
              </a:rPr>
              <a:t>企业、潜在客户等</a:t>
            </a:r>
            <a:r>
              <a:rPr lang="zh-CN" altLang="en-US" b="0" dirty="0">
                <a:sym typeface="Arial" charset="0"/>
              </a:rPr>
              <a:t>签订保密</a:t>
            </a:r>
            <a:r>
              <a:rPr lang="zh-CN" altLang="en-US" b="0" dirty="0" smtClean="0">
                <a:sym typeface="Arial" charset="0"/>
              </a:rPr>
              <a:t>协议</a:t>
            </a:r>
            <a:endParaRPr lang="en-US" altLang="zh-CN" b="0" dirty="0" smtClean="0">
              <a:sym typeface="Arial" charset="0"/>
            </a:endParaRPr>
          </a:p>
          <a:p>
            <a:pPr marL="720000" indent="-342900">
              <a:buFont typeface="Wingdings" panose="05000000000000000000" pitchFamily="2" charset="2"/>
              <a:buChar char="ü"/>
            </a:pPr>
            <a:r>
              <a:rPr lang="zh-CN" altLang="en-US" b="0" dirty="0" smtClean="0">
                <a:sym typeface="Arial" charset="0"/>
              </a:rPr>
              <a:t>养成</a:t>
            </a:r>
            <a:r>
              <a:rPr lang="zh-CN" altLang="en-US" b="0" dirty="0">
                <a:sym typeface="Arial" charset="0"/>
              </a:rPr>
              <a:t>好的保密</a:t>
            </a:r>
            <a:r>
              <a:rPr lang="zh-CN" altLang="en-US" b="0" dirty="0" smtClean="0">
                <a:sym typeface="Arial" charset="0"/>
              </a:rPr>
              <a:t>习惯，不要随便在公共场合（例如微信、微博、论坛）讨论尚未进行专利申请的技术方案</a:t>
            </a:r>
            <a:endParaRPr lang="en-US" altLang="zh-CN" b="0" dirty="0">
              <a:sym typeface="Arial" charset="0"/>
            </a:endParaRPr>
          </a:p>
          <a:p>
            <a:pPr marL="720000" indent="-342900">
              <a:buFont typeface="Wingdings" panose="05000000000000000000" pitchFamily="2" charset="2"/>
              <a:buChar char="ü"/>
            </a:pPr>
            <a:r>
              <a:rPr lang="zh-CN" altLang="en-US" b="0" dirty="0" smtClean="0">
                <a:sym typeface="Arial" charset="0"/>
              </a:rPr>
              <a:t>专利申请递交之前，不要在媒体、会议等发布技术方案</a:t>
            </a:r>
            <a:endParaRPr lang="en-US" altLang="zh-CN" b="0" dirty="0" smtClean="0">
              <a:sym typeface="Arial" charset="0"/>
            </a:endParaRPr>
          </a:p>
          <a:p>
            <a:pPr marL="720000" indent="-342900">
              <a:buFont typeface="Wingdings" panose="05000000000000000000" pitchFamily="2" charset="2"/>
              <a:buChar char="ü"/>
            </a:pPr>
            <a:endParaRPr lang="en-US" altLang="zh-CN" sz="2400" b="0" dirty="0" smtClean="0">
              <a:sym typeface="Arial" charset="0"/>
            </a:endParaRPr>
          </a:p>
          <a:p>
            <a:pPr marL="342900" indent="-342900">
              <a:buFont typeface="Wingdings" panose="05000000000000000000" pitchFamily="2" charset="2"/>
              <a:buChar char="u"/>
            </a:pP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968234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a:t>
            </a:r>
            <a:r>
              <a:rPr lang="zh-CN" altLang="en-US" sz="2800" dirty="0" smtClean="0">
                <a:sym typeface="Arial" charset="0"/>
              </a:rPr>
              <a:t>专利工作注意事项</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p:txBody>
          <a:bodyPr/>
          <a:lstStyle/>
          <a:p>
            <a:pPr marL="342900" indent="-342900">
              <a:buFont typeface="Wingdings" panose="05000000000000000000" pitchFamily="2" charset="2"/>
              <a:buChar char="u"/>
            </a:pPr>
            <a:r>
              <a:rPr lang="zh-CN" altLang="en-US" sz="2400" dirty="0" smtClean="0">
                <a:sym typeface="Arial" charset="0"/>
              </a:rPr>
              <a:t>注意专利权归属问题</a:t>
            </a:r>
            <a:r>
              <a:rPr lang="en-US" altLang="zh-CN" sz="2400" dirty="0" smtClean="0">
                <a:sym typeface="Arial" charset="0"/>
              </a:rPr>
              <a:t>——</a:t>
            </a:r>
            <a:r>
              <a:rPr lang="zh-CN" altLang="en-US" sz="2400" dirty="0" smtClean="0">
                <a:sym typeface="Arial" charset="0"/>
              </a:rPr>
              <a:t>避免专利权属纠纷和技术秘密纠纷</a:t>
            </a:r>
            <a:endParaRPr lang="en-US" altLang="zh-CN" sz="2400" dirty="0">
              <a:sym typeface="Arial" charset="0"/>
            </a:endParaRPr>
          </a:p>
          <a:p>
            <a:pPr marL="342900" indent="-342900">
              <a:buFont typeface="Wingdings" panose="05000000000000000000" pitchFamily="2" charset="2"/>
              <a:buChar char="u"/>
            </a:pPr>
            <a:endParaRPr lang="en-US" altLang="zh-CN" sz="2400" b="0" dirty="0" smtClean="0"/>
          </a:p>
          <a:p>
            <a:pPr marL="342900" indent="-342900">
              <a:buFont typeface="Wingdings" panose="05000000000000000000" pitchFamily="2" charset="2"/>
              <a:buChar char="u"/>
            </a:pPr>
            <a:endParaRPr lang="en-US" altLang="zh-CN" sz="2400" b="0" dirty="0"/>
          </a:p>
          <a:p>
            <a:pPr marL="342900" indent="-342900">
              <a:buFont typeface="Wingdings" panose="05000000000000000000" pitchFamily="2" charset="2"/>
              <a:buChar char="u"/>
            </a:pPr>
            <a:endParaRPr lang="en-US" altLang="zh-CN" sz="2400" b="0" dirty="0" smtClean="0"/>
          </a:p>
          <a:p>
            <a:pPr marL="0" indent="0">
              <a:buNone/>
            </a:pPr>
            <a:endParaRPr lang="en-US" altLang="zh-CN" sz="2400" b="0" dirty="0" smtClean="0"/>
          </a:p>
          <a:p>
            <a:pPr marL="342900" indent="-342900">
              <a:buFont typeface="Wingdings" panose="05000000000000000000" pitchFamily="2" charset="2"/>
              <a:buChar char="u"/>
            </a:pPr>
            <a:endParaRPr lang="en-US" altLang="zh-CN" sz="2400" b="0" dirty="0"/>
          </a:p>
          <a:p>
            <a:pPr marL="342900" indent="-342900">
              <a:buFont typeface="Wingdings" panose="05000000000000000000" pitchFamily="2" charset="2"/>
              <a:buChar char="u"/>
            </a:pPr>
            <a:endParaRPr lang="en-US" altLang="zh-CN" sz="2400" dirty="0" smtClean="0"/>
          </a:p>
          <a:p>
            <a:pPr marL="342900" indent="-342900" eaLnBrk="1" hangingPunct="1">
              <a:defRPr/>
            </a:pP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791281612"/>
              </p:ext>
            </p:extLst>
          </p:nvPr>
        </p:nvGraphicFramePr>
        <p:xfrm>
          <a:off x="808037" y="2523172"/>
          <a:ext cx="9906000" cy="3301492"/>
        </p:xfrm>
        <a:graphic>
          <a:graphicData uri="http://schemas.openxmlformats.org/drawingml/2006/table">
            <a:tbl>
              <a:tblPr firstRow="1" bandRow="1">
                <a:tableStyleId>{5C22544A-7EE6-4342-B048-85BDC9FD1C3A}</a:tableStyleId>
              </a:tblPr>
              <a:tblGrid>
                <a:gridCol w="5257800"/>
                <a:gridCol w="4648200"/>
              </a:tblGrid>
              <a:tr h="370840">
                <a:tc>
                  <a:txBody>
                    <a:bodyPr/>
                    <a:lstStyle/>
                    <a:p>
                      <a:r>
                        <a:rPr lang="zh-CN" altLang="en-US" dirty="0" smtClean="0">
                          <a:solidFill>
                            <a:schemeClr val="tx1"/>
                          </a:solidFill>
                        </a:rPr>
                        <a:t>发明创造描述</a:t>
                      </a:r>
                      <a:endParaRPr lang="zh-CN" altLang="en-US" dirty="0">
                        <a:solidFill>
                          <a:schemeClr val="tx1"/>
                        </a:solidFill>
                      </a:endParaRPr>
                    </a:p>
                  </a:txBody>
                  <a:tcPr/>
                </a:tc>
                <a:tc>
                  <a:txBody>
                    <a:bodyPr/>
                    <a:lstStyle/>
                    <a:p>
                      <a:r>
                        <a:rPr lang="zh-CN" altLang="en-US" dirty="0" smtClean="0">
                          <a:solidFill>
                            <a:schemeClr val="tx1"/>
                          </a:solidFill>
                        </a:rPr>
                        <a:t>专利权和专利申请权归属</a:t>
                      </a:r>
                      <a:endParaRPr lang="zh-CN" altLang="en-US" dirty="0">
                        <a:solidFill>
                          <a:schemeClr val="tx1"/>
                        </a:solidFill>
                      </a:endParaRPr>
                    </a:p>
                  </a:txBody>
                  <a:tcPr/>
                </a:tc>
              </a:tr>
              <a:tr h="370840">
                <a:tc>
                  <a:txBody>
                    <a:bodyPr/>
                    <a:lstStyle/>
                    <a:p>
                      <a:pPr>
                        <a:lnSpc>
                          <a:spcPct val="110000"/>
                        </a:lnSpc>
                      </a:pPr>
                      <a:r>
                        <a:rPr lang="zh-CN" altLang="en-US" sz="1700" dirty="0" smtClean="0"/>
                        <a:t>职务发明创造（</a:t>
                      </a:r>
                      <a:r>
                        <a:rPr lang="zh-CN" altLang="en-US" sz="1700" b="0" dirty="0" smtClean="0"/>
                        <a:t>执行本单位的任务或者主要是利用本单位的物质技术条件所完成的发明创造）</a:t>
                      </a:r>
                      <a:endParaRPr lang="zh-CN" altLang="en-US" sz="1700" dirty="0"/>
                    </a:p>
                  </a:txBody>
                  <a:tcPr/>
                </a:tc>
                <a:tc>
                  <a:txBody>
                    <a:bodyPr/>
                    <a:lstStyle/>
                    <a:p>
                      <a:pPr>
                        <a:lnSpc>
                          <a:spcPct val="110000"/>
                        </a:lnSpc>
                      </a:pPr>
                      <a:r>
                        <a:rPr lang="zh-CN" altLang="en-US" sz="1700" dirty="0" smtClean="0"/>
                        <a:t>单位</a:t>
                      </a:r>
                      <a:endParaRPr lang="zh-CN" altLang="en-US" sz="1700" dirty="0"/>
                    </a:p>
                  </a:txBody>
                  <a:tcPr/>
                </a:tc>
              </a:tr>
              <a:tr h="370840">
                <a:tc>
                  <a:txBody>
                    <a:bodyPr/>
                    <a:lstStyle/>
                    <a:p>
                      <a:pPr>
                        <a:lnSpc>
                          <a:spcPct val="110000"/>
                        </a:lnSpc>
                      </a:pPr>
                      <a:r>
                        <a:rPr lang="zh-CN" altLang="en-US" sz="1700" dirty="0" smtClean="0"/>
                        <a:t>非职务发明创造</a:t>
                      </a:r>
                      <a:endParaRPr lang="zh-CN" altLang="en-US" sz="1700" dirty="0"/>
                    </a:p>
                  </a:txBody>
                  <a:tcPr/>
                </a:tc>
                <a:tc>
                  <a:txBody>
                    <a:bodyPr/>
                    <a:lstStyle/>
                    <a:p>
                      <a:pPr>
                        <a:lnSpc>
                          <a:spcPct val="110000"/>
                        </a:lnSpc>
                      </a:pPr>
                      <a:r>
                        <a:rPr lang="zh-CN" altLang="en-US" sz="1700" dirty="0" smtClean="0"/>
                        <a:t>发明人或设计人</a:t>
                      </a:r>
                      <a:endParaRPr lang="zh-CN" altLang="en-US" sz="1700" dirty="0"/>
                    </a:p>
                  </a:txBody>
                  <a:tcPr/>
                </a:tc>
              </a:tr>
              <a:tr h="370840">
                <a:tc>
                  <a:txBody>
                    <a:bodyPr/>
                    <a:lstStyle/>
                    <a:p>
                      <a:pPr>
                        <a:lnSpc>
                          <a:spcPct val="110000"/>
                        </a:lnSpc>
                      </a:pPr>
                      <a:r>
                        <a:rPr lang="zh-CN" altLang="en-US" sz="1700" b="0" dirty="0" smtClean="0"/>
                        <a:t>（非主要）利用本单位的物质技术条件所完成的发明创造</a:t>
                      </a:r>
                      <a:endParaRPr lang="zh-CN" altLang="en-US" sz="1700" dirty="0"/>
                    </a:p>
                  </a:txBody>
                  <a:tcPr/>
                </a:tc>
                <a:tc>
                  <a:txBody>
                    <a:bodyPr/>
                    <a:lstStyle/>
                    <a:p>
                      <a:pPr>
                        <a:lnSpc>
                          <a:spcPct val="110000"/>
                        </a:lnSpc>
                      </a:pPr>
                      <a:r>
                        <a:rPr lang="zh-CN" altLang="en-US" sz="1700" dirty="0" smtClean="0"/>
                        <a:t>发明人或设计人，但如果</a:t>
                      </a:r>
                      <a:r>
                        <a:rPr lang="zh-CN" altLang="en-US" sz="1700" b="0" dirty="0" smtClean="0"/>
                        <a:t>单位与发明人或者设计人订有合同，对申请专利的权利和专利权的归属作出约定的，从其约定</a:t>
                      </a:r>
                      <a:endParaRPr lang="zh-CN" altLang="en-US" sz="1700" dirty="0"/>
                    </a:p>
                  </a:txBody>
                  <a:tcPr/>
                </a:tc>
              </a:tr>
              <a:tr h="370840">
                <a:tc>
                  <a:txBody>
                    <a:bodyPr/>
                    <a:lstStyle/>
                    <a:p>
                      <a:pPr>
                        <a:lnSpc>
                          <a:spcPct val="110000"/>
                        </a:lnSpc>
                      </a:pPr>
                      <a:r>
                        <a:rPr lang="zh-CN" altLang="en-US" sz="1700" b="0" dirty="0" smtClean="0"/>
                        <a:t>两个以上单位或者个人合作完成的发明创造、一个单位或者个人接受其他单位或者个人委托所完成的发明创造</a:t>
                      </a:r>
                      <a:endParaRPr lang="zh-CN" altLang="en-US" sz="1700" dirty="0"/>
                    </a:p>
                  </a:txBody>
                  <a:tcPr/>
                </a:tc>
                <a:tc>
                  <a:txBody>
                    <a:bodyPr/>
                    <a:lstStyle/>
                    <a:p>
                      <a:pPr>
                        <a:lnSpc>
                          <a:spcPct val="110000"/>
                        </a:lnSpc>
                      </a:pPr>
                      <a:r>
                        <a:rPr lang="zh-CN" altLang="en-US" sz="1700" b="0" dirty="0" smtClean="0"/>
                        <a:t>完成或者共同完成的单位或者个人，但如果有协议作出约定的，从其约定</a:t>
                      </a:r>
                      <a:endParaRPr lang="zh-CN" altLang="en-US" sz="1700" dirty="0"/>
                    </a:p>
                  </a:txBody>
                  <a:tcPr/>
                </a:tc>
              </a:tr>
            </a:tbl>
          </a:graphicData>
        </a:graphic>
      </p:graphicFrame>
    </p:spTree>
    <p:extLst>
      <p:ext uri="{BB962C8B-B14F-4D97-AF65-F5344CB8AC3E}">
        <p14:creationId xmlns:p14="http://schemas.microsoft.com/office/powerpoint/2010/main" val="38450357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marL="342900" indent="-342900"/>
            <a:r>
              <a:rPr lang="zh-CN" altLang="en-US" sz="2800" dirty="0">
                <a:sym typeface="Arial" charset="0"/>
              </a:rPr>
              <a:t>初创企业的</a:t>
            </a:r>
            <a:r>
              <a:rPr lang="zh-CN" altLang="en-US" sz="2800" dirty="0" smtClean="0">
                <a:sym typeface="Arial" charset="0"/>
              </a:rPr>
              <a:t>专利工作注意事项</a:t>
            </a:r>
            <a:endParaRPr lang="en-US" altLang="zh-CN" sz="2800" dirty="0">
              <a:sym typeface="Arial" charset="0"/>
            </a:endParaRPr>
          </a:p>
        </p:txBody>
      </p:sp>
      <p:sp>
        <p:nvSpPr>
          <p:cNvPr id="99331" name="Rectangle 3">
            <a:extLst>
              <a:ext uri="{FF2B5EF4-FFF2-40B4-BE49-F238E27FC236}">
                <a16:creationId xmlns:a16="http://schemas.microsoft.com/office/drawing/2014/main" xmlns="" id="{451E524F-7017-2241-8C01-BC611D734450}"/>
              </a:ext>
            </a:extLst>
          </p:cNvPr>
          <p:cNvSpPr>
            <a:spLocks noGrp="1" noChangeArrowheads="1"/>
          </p:cNvSpPr>
          <p:nvPr>
            <p:ph type="body" idx="1"/>
          </p:nvPr>
        </p:nvSpPr>
        <p:spPr>
          <a:xfrm>
            <a:off x="960438" y="1868487"/>
            <a:ext cx="9524999" cy="3971925"/>
          </a:xfrm>
        </p:spPr>
        <p:txBody>
          <a:bodyPr/>
          <a:lstStyle/>
          <a:p>
            <a:pPr marL="342900" indent="-342900">
              <a:buFont typeface="Wingdings" panose="05000000000000000000" pitchFamily="2" charset="2"/>
              <a:buChar char="u"/>
            </a:pPr>
            <a:r>
              <a:rPr lang="zh-CN" altLang="en-US" sz="2400" dirty="0" smtClean="0">
                <a:sym typeface="Arial" charset="0"/>
              </a:rPr>
              <a:t>产品研发之前要做好专利检索</a:t>
            </a:r>
            <a:r>
              <a:rPr lang="en-US" altLang="zh-CN" sz="2400" dirty="0" smtClean="0">
                <a:sym typeface="Arial" charset="0"/>
              </a:rPr>
              <a:t>——</a:t>
            </a:r>
            <a:r>
              <a:rPr lang="zh-CN" altLang="en-US" sz="2400" dirty="0" smtClean="0">
                <a:sym typeface="Arial" charset="0"/>
              </a:rPr>
              <a:t>避免重复研发</a:t>
            </a:r>
            <a:endParaRPr lang="en-US" altLang="zh-CN" sz="2400" dirty="0" smtClean="0">
              <a:sym typeface="Arial" charset="0"/>
            </a:endParaRPr>
          </a:p>
          <a:p>
            <a:pPr marL="342900" indent="-342900">
              <a:buFont typeface="Wingdings" panose="05000000000000000000" pitchFamily="2" charset="2"/>
              <a:buChar char="u"/>
            </a:pPr>
            <a:r>
              <a:rPr lang="zh-CN" altLang="en-US" sz="2400" dirty="0" smtClean="0">
                <a:sym typeface="Arial" charset="0"/>
              </a:rPr>
              <a:t>产品上市之前要做好不侵权分析</a:t>
            </a:r>
            <a:r>
              <a:rPr lang="en-US" altLang="zh-CN" sz="2400" dirty="0" smtClean="0">
                <a:sym typeface="Arial" charset="0"/>
              </a:rPr>
              <a:t>——</a:t>
            </a:r>
            <a:r>
              <a:rPr lang="zh-CN" altLang="en-US" sz="2400" dirty="0" smtClean="0">
                <a:sym typeface="Arial" charset="0"/>
              </a:rPr>
              <a:t>避免踩到知识产权雷区</a:t>
            </a:r>
            <a:endParaRPr lang="en-US" altLang="zh-CN" sz="2400" dirty="0" smtClean="0">
              <a:sym typeface="Arial" charset="0"/>
            </a:endParaRPr>
          </a:p>
          <a:p>
            <a:pPr marL="342900" indent="-342900">
              <a:buFont typeface="Wingdings" panose="05000000000000000000" pitchFamily="2" charset="2"/>
              <a:buChar char="u"/>
            </a:pPr>
            <a:r>
              <a:rPr lang="zh-CN" altLang="en-US" sz="2400" dirty="0" smtClean="0">
                <a:sym typeface="Arial" charset="0"/>
              </a:rPr>
              <a:t>关注竞争对手的专利布局</a:t>
            </a:r>
            <a:r>
              <a:rPr lang="en-US" altLang="zh-CN" sz="2400" dirty="0" smtClean="0">
                <a:sym typeface="Arial" charset="0"/>
              </a:rPr>
              <a:t>——</a:t>
            </a:r>
            <a:r>
              <a:rPr lang="zh-CN" altLang="en-US" sz="2400" dirty="0" smtClean="0">
                <a:sym typeface="Arial" charset="0"/>
              </a:rPr>
              <a:t>了解技术发展趋势，指导自身专利布局，分析侵权可能性</a:t>
            </a:r>
            <a:endParaRPr lang="en-US" altLang="zh-CN" sz="2400" dirty="0" smtClean="0">
              <a:sym typeface="Arial" charset="0"/>
            </a:endParaRPr>
          </a:p>
          <a:p>
            <a:pPr marL="342900" indent="-342900">
              <a:buFont typeface="Wingdings" panose="05000000000000000000" pitchFamily="2" charset="2"/>
              <a:buChar char="u"/>
            </a:pPr>
            <a:r>
              <a:rPr lang="zh-CN" altLang="en-US" sz="2400" dirty="0" smtClean="0">
                <a:sym typeface="Arial" charset="0"/>
              </a:rPr>
              <a:t>产品进入海外市场，要格外小心侵权风险，应找专业知识产权事务所或从事知识产权业务的律师事务所做好充分的产品上市前的知识产权分析。</a:t>
            </a:r>
            <a:endParaRPr lang="en-US" altLang="zh-CN" sz="2400" dirty="0">
              <a:sym typeface="Arial" charset="0"/>
            </a:endParaRPr>
          </a:p>
          <a:p>
            <a:pPr marL="342900" indent="-342900" eaLnBrk="1" hangingPunct="1">
              <a:defRPr/>
            </a:pPr>
            <a:endParaRPr lang="en-US" altLang="zh-CN" dirty="0"/>
          </a:p>
        </p:txBody>
      </p:sp>
    </p:spTree>
    <p:extLst>
      <p:ext uri="{BB962C8B-B14F-4D97-AF65-F5344CB8AC3E}">
        <p14:creationId xmlns:p14="http://schemas.microsoft.com/office/powerpoint/2010/main" val="193779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ctrTitle"/>
          </p:nvPr>
        </p:nvSpPr>
        <p:spPr/>
        <p:txBody>
          <a:bodyPr/>
          <a:lstStyle/>
          <a:p>
            <a:pPr eaLnBrk="1" hangingPunct="1"/>
            <a:r>
              <a:rPr lang="zh-CN" altLang="en-US" b="1" i="1" dirty="0" smtClean="0"/>
              <a:t>感谢聆听！</a:t>
            </a:r>
          </a:p>
        </p:txBody>
      </p:sp>
      <p:sp>
        <p:nvSpPr>
          <p:cNvPr id="51202" name="Rectangle 4"/>
          <p:cNvSpPr>
            <a:spLocks noGrp="1" noChangeArrowheads="1"/>
          </p:cNvSpPr>
          <p:nvPr>
            <p:ph type="subTitle" idx="1"/>
          </p:nvPr>
        </p:nvSpPr>
        <p:spPr>
          <a:xfrm>
            <a:off x="592137" y="3413125"/>
            <a:ext cx="4957428" cy="1960563"/>
          </a:xfrm>
        </p:spPr>
        <p:txBody>
          <a:bodyPr/>
          <a:lstStyle/>
          <a:p>
            <a:pPr eaLnBrk="1" hangingPunct="1"/>
            <a:endParaRPr lang="en-US" altLang="zh-CN" sz="2000" b="0" dirty="0" smtClean="0">
              <a:latin typeface="华文细黑" pitchFamily="2" charset="-122"/>
            </a:endParaRPr>
          </a:p>
          <a:p>
            <a:pPr eaLnBrk="1" hangingPunct="1"/>
            <a:r>
              <a:rPr lang="zh-CN" altLang="en-US" sz="2000" b="0" dirty="0" smtClean="0">
                <a:latin typeface="华文细黑" pitchFamily="2" charset="-122"/>
              </a:rPr>
              <a:t>魏小薇</a:t>
            </a:r>
          </a:p>
          <a:p>
            <a:pPr eaLnBrk="1" hangingPunct="1"/>
            <a:r>
              <a:rPr lang="en-US" altLang="zh-CN" sz="1800" b="0" dirty="0" smtClean="0">
                <a:latin typeface="华文细黑" pitchFamily="2" charset="-122"/>
              </a:rPr>
              <a:t>Tel</a:t>
            </a:r>
            <a:r>
              <a:rPr lang="zh-CN" altLang="en-US" sz="1800" b="0" dirty="0" smtClean="0">
                <a:latin typeface="华文细黑" pitchFamily="2" charset="-122"/>
              </a:rPr>
              <a:t>：</a:t>
            </a:r>
            <a:r>
              <a:rPr lang="en-US" altLang="zh-CN" sz="1800" b="0" dirty="0" smtClean="0">
                <a:latin typeface="华文细黑" pitchFamily="2" charset="-122"/>
              </a:rPr>
              <a:t>+</a:t>
            </a:r>
            <a:r>
              <a:rPr lang="en-US" altLang="zh-CN" sz="1800" b="0" dirty="0" smtClean="0">
                <a:latin typeface="华文细黑" pitchFamily="2" charset="-122"/>
              </a:rPr>
              <a:t>86-138 1049 9940 </a:t>
            </a:r>
            <a:endParaRPr lang="en-US" altLang="zh-CN" sz="1800" b="0" dirty="0" smtClean="0">
              <a:latin typeface="华文细黑" pitchFamily="2" charset="-122"/>
            </a:endParaRPr>
          </a:p>
          <a:p>
            <a:pPr eaLnBrk="1" hangingPunct="1"/>
            <a:r>
              <a:rPr lang="en-US" altLang="zh-CN" sz="1800" b="0" dirty="0" smtClean="0">
                <a:latin typeface="华文细黑" pitchFamily="2" charset="-122"/>
              </a:rPr>
              <a:t>Email</a:t>
            </a:r>
            <a:r>
              <a:rPr lang="zh-CN" altLang="en-US" sz="1800" b="0" dirty="0" smtClean="0">
                <a:latin typeface="华文细黑" pitchFamily="2" charset="-122"/>
              </a:rPr>
              <a:t>：</a:t>
            </a:r>
            <a:r>
              <a:rPr lang="en-US" altLang="zh-CN" sz="1800" b="0" dirty="0" smtClean="0">
                <a:latin typeface="华文细黑" pitchFamily="2" charset="-122"/>
              </a:rPr>
              <a:t>xiaowei.wei@hankunlaw.com</a:t>
            </a:r>
          </a:p>
        </p:txBody>
      </p:sp>
      <p:pic>
        <p:nvPicPr>
          <p:cNvPr id="5120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72550" y="73025"/>
            <a:ext cx="230346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b="4836"/>
          <a:stretch>
            <a:fillRect/>
          </a:stretch>
        </p:blipFill>
        <p:spPr bwMode="auto">
          <a:xfrm>
            <a:off x="5511768" y="2401887"/>
            <a:ext cx="1620869" cy="231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78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a:t>什么是专利？</a:t>
            </a:r>
            <a:endParaRPr lang="en-US" altLang="zh-CN" sz="2800" dirty="0"/>
          </a:p>
        </p:txBody>
      </p:sp>
      <p:sp>
        <p:nvSpPr>
          <p:cNvPr id="2" name="矩形 1"/>
          <p:cNvSpPr/>
          <p:nvPr/>
        </p:nvSpPr>
        <p:spPr>
          <a:xfrm>
            <a:off x="731837" y="1792287"/>
            <a:ext cx="10058400" cy="3990836"/>
          </a:xfrm>
          <a:prstGeom prst="rect">
            <a:avLst/>
          </a:prstGeom>
        </p:spPr>
        <p:txBody>
          <a:bodyPr wrap="square">
            <a:spAutoFit/>
          </a:bodyPr>
          <a:lstStyle/>
          <a:p>
            <a:r>
              <a:rPr lang="en-US" altLang="zh-CN" sz="2500" b="1" dirty="0" smtClean="0">
                <a:latin typeface="+mj-ea"/>
                <a:ea typeface="+mj-ea"/>
              </a:rPr>
              <a:t>《</a:t>
            </a:r>
            <a:r>
              <a:rPr lang="zh-CN" altLang="en-US" sz="2500" b="1" dirty="0" smtClean="0">
                <a:latin typeface="+mj-ea"/>
                <a:ea typeface="+mj-ea"/>
              </a:rPr>
              <a:t>中华人民共和国专利法</a:t>
            </a:r>
            <a:r>
              <a:rPr lang="en-US" altLang="zh-CN" sz="2500" b="1" dirty="0" smtClean="0">
                <a:latin typeface="+mj-ea"/>
                <a:ea typeface="+mj-ea"/>
              </a:rPr>
              <a:t>》</a:t>
            </a:r>
            <a:endParaRPr lang="en-US" altLang="zh-CN" sz="2500" b="1" dirty="0">
              <a:latin typeface="+mj-ea"/>
              <a:ea typeface="+mj-ea"/>
            </a:endParaRPr>
          </a:p>
          <a:p>
            <a:pPr>
              <a:lnSpc>
                <a:spcPct val="130000"/>
              </a:lnSpc>
            </a:pPr>
            <a:endParaRPr lang="en-US" altLang="zh-CN" dirty="0" smtClean="0">
              <a:latin typeface="+mj-ea"/>
              <a:ea typeface="+mj-ea"/>
            </a:endParaRPr>
          </a:p>
          <a:p>
            <a:pPr>
              <a:lnSpc>
                <a:spcPct val="130000"/>
              </a:lnSpc>
              <a:spcBef>
                <a:spcPts val="1000"/>
              </a:spcBef>
            </a:pPr>
            <a:r>
              <a:rPr lang="zh-CN" altLang="en-US" sz="2000" b="1" dirty="0" smtClean="0">
                <a:latin typeface="+mj-ea"/>
                <a:ea typeface="+mj-ea"/>
              </a:rPr>
              <a:t>      </a:t>
            </a:r>
            <a:r>
              <a:rPr lang="zh-CN" altLang="en-US" sz="2200" b="1" dirty="0" smtClean="0">
                <a:latin typeface="+mj-ea"/>
                <a:ea typeface="+mj-ea"/>
              </a:rPr>
              <a:t>第二</a:t>
            </a:r>
            <a:r>
              <a:rPr lang="zh-CN" altLang="en-US" sz="2200" b="1" dirty="0">
                <a:latin typeface="+mj-ea"/>
                <a:ea typeface="+mj-ea"/>
              </a:rPr>
              <a:t>条</a:t>
            </a:r>
            <a:r>
              <a:rPr lang="zh-CN" altLang="en-US" sz="2200" dirty="0">
                <a:latin typeface="+mj-ea"/>
                <a:ea typeface="+mj-ea"/>
              </a:rPr>
              <a:t> </a:t>
            </a:r>
            <a:r>
              <a:rPr lang="zh-CN" altLang="en-US" sz="2200" dirty="0" smtClean="0">
                <a:latin typeface="+mj-ea"/>
                <a:ea typeface="+mj-ea"/>
              </a:rPr>
              <a:t>    本</a:t>
            </a:r>
            <a:r>
              <a:rPr lang="zh-CN" altLang="en-US" sz="2200" dirty="0">
                <a:latin typeface="+mj-ea"/>
                <a:ea typeface="+mj-ea"/>
              </a:rPr>
              <a:t>法所称的</a:t>
            </a:r>
            <a:r>
              <a:rPr lang="zh-CN" altLang="en-US" sz="2200" b="1" dirty="0">
                <a:solidFill>
                  <a:srgbClr val="C00000"/>
                </a:solidFill>
                <a:latin typeface="+mj-ea"/>
                <a:ea typeface="+mj-ea"/>
              </a:rPr>
              <a:t>发明创造</a:t>
            </a:r>
            <a:r>
              <a:rPr lang="zh-CN" altLang="en-US" sz="2200" dirty="0">
                <a:latin typeface="+mj-ea"/>
                <a:ea typeface="+mj-ea"/>
              </a:rPr>
              <a:t>是指发明、实用新型和外观设计</a:t>
            </a:r>
            <a:r>
              <a:rPr lang="zh-CN" altLang="en-US" sz="2200" dirty="0" smtClean="0">
                <a:latin typeface="+mj-ea"/>
                <a:ea typeface="+mj-ea"/>
              </a:rPr>
              <a:t>。</a:t>
            </a:r>
            <a:endParaRPr lang="en-US" altLang="zh-CN" sz="2200" dirty="0" smtClean="0">
              <a:latin typeface="+mj-ea"/>
              <a:ea typeface="+mj-ea"/>
            </a:endParaRPr>
          </a:p>
          <a:p>
            <a:pPr>
              <a:lnSpc>
                <a:spcPct val="130000"/>
              </a:lnSpc>
              <a:spcBef>
                <a:spcPts val="1000"/>
              </a:spcBef>
            </a:pPr>
            <a:r>
              <a:rPr lang="zh-CN" altLang="en-US" sz="2200" b="1" dirty="0" smtClean="0">
                <a:solidFill>
                  <a:srgbClr val="0070C0"/>
                </a:solidFill>
                <a:latin typeface="+mj-ea"/>
                <a:ea typeface="+mj-ea"/>
              </a:rPr>
              <a:t>      </a:t>
            </a:r>
            <a:r>
              <a:rPr lang="zh-CN" altLang="en-US" sz="2200" b="1" u="sng" dirty="0" smtClean="0">
                <a:solidFill>
                  <a:srgbClr val="0070C0"/>
                </a:solidFill>
                <a:latin typeface="+mj-ea"/>
                <a:ea typeface="+mj-ea"/>
              </a:rPr>
              <a:t>发明</a:t>
            </a:r>
            <a:r>
              <a:rPr lang="zh-CN" altLang="en-US" sz="2200" dirty="0">
                <a:latin typeface="+mj-ea"/>
                <a:ea typeface="+mj-ea"/>
              </a:rPr>
              <a:t>，是指对</a:t>
            </a:r>
            <a:r>
              <a:rPr lang="zh-CN" altLang="en-US" sz="2200" b="1" u="sng" dirty="0">
                <a:latin typeface="+mj-ea"/>
                <a:ea typeface="+mj-ea"/>
              </a:rPr>
              <a:t>产品、方法</a:t>
            </a:r>
            <a:r>
              <a:rPr lang="zh-CN" altLang="en-US" sz="2200" dirty="0">
                <a:latin typeface="+mj-ea"/>
                <a:ea typeface="+mj-ea"/>
              </a:rPr>
              <a:t>或者其改进所提出的</a:t>
            </a:r>
            <a:r>
              <a:rPr lang="zh-CN" altLang="en-US" sz="2200" b="1" dirty="0">
                <a:solidFill>
                  <a:srgbClr val="E6631A"/>
                </a:solidFill>
                <a:latin typeface="+mj-ea"/>
                <a:ea typeface="+mj-ea"/>
              </a:rPr>
              <a:t>新的技术方案</a:t>
            </a:r>
            <a:r>
              <a:rPr lang="zh-CN" altLang="en-US" sz="2200" dirty="0" smtClean="0">
                <a:latin typeface="+mj-ea"/>
                <a:ea typeface="+mj-ea"/>
              </a:rPr>
              <a:t>。</a:t>
            </a:r>
            <a:endParaRPr lang="en-US" altLang="zh-CN" sz="2200" dirty="0" smtClean="0">
              <a:latin typeface="+mj-ea"/>
              <a:ea typeface="+mj-ea"/>
            </a:endParaRPr>
          </a:p>
          <a:p>
            <a:pPr>
              <a:lnSpc>
                <a:spcPct val="130000"/>
              </a:lnSpc>
              <a:spcBef>
                <a:spcPts val="1000"/>
              </a:spcBef>
            </a:pPr>
            <a:r>
              <a:rPr lang="zh-CN" altLang="en-US" sz="2200" b="1" dirty="0" smtClean="0">
                <a:solidFill>
                  <a:srgbClr val="0070C0"/>
                </a:solidFill>
                <a:latin typeface="+mj-ea"/>
                <a:ea typeface="+mj-ea"/>
              </a:rPr>
              <a:t>      </a:t>
            </a:r>
            <a:r>
              <a:rPr lang="zh-CN" altLang="en-US" sz="2200" b="1" u="sng" dirty="0" smtClean="0">
                <a:solidFill>
                  <a:srgbClr val="0070C0"/>
                </a:solidFill>
                <a:latin typeface="+mj-ea"/>
                <a:ea typeface="+mj-ea"/>
              </a:rPr>
              <a:t>实用</a:t>
            </a:r>
            <a:r>
              <a:rPr lang="zh-CN" altLang="en-US" sz="2200" b="1" u="sng" dirty="0">
                <a:solidFill>
                  <a:srgbClr val="0070C0"/>
                </a:solidFill>
                <a:latin typeface="+mj-ea"/>
                <a:ea typeface="+mj-ea"/>
              </a:rPr>
              <a:t>新型</a:t>
            </a:r>
            <a:r>
              <a:rPr lang="zh-CN" altLang="en-US" sz="2200" dirty="0">
                <a:latin typeface="+mj-ea"/>
                <a:ea typeface="+mj-ea"/>
              </a:rPr>
              <a:t>，是指对</a:t>
            </a:r>
            <a:r>
              <a:rPr lang="zh-CN" altLang="en-US" sz="2200" b="1" u="sng" dirty="0">
                <a:latin typeface="+mj-ea"/>
                <a:ea typeface="+mj-ea"/>
              </a:rPr>
              <a:t>产品的形状、构造或者其结合</a:t>
            </a:r>
            <a:r>
              <a:rPr lang="zh-CN" altLang="en-US" sz="2200" dirty="0">
                <a:latin typeface="+mj-ea"/>
                <a:ea typeface="+mj-ea"/>
              </a:rPr>
              <a:t>所提出的适于实用的</a:t>
            </a:r>
            <a:r>
              <a:rPr lang="zh-CN" altLang="en-US" sz="2200" b="1" dirty="0">
                <a:solidFill>
                  <a:srgbClr val="E6631A"/>
                </a:solidFill>
                <a:latin typeface="+mj-ea"/>
                <a:ea typeface="+mj-ea"/>
              </a:rPr>
              <a:t>新的技术方案</a:t>
            </a:r>
            <a:r>
              <a:rPr lang="zh-CN" altLang="en-US" sz="2200" dirty="0" smtClean="0">
                <a:latin typeface="+mj-ea"/>
                <a:ea typeface="+mj-ea"/>
              </a:rPr>
              <a:t>。</a:t>
            </a:r>
            <a:endParaRPr lang="en-US" altLang="zh-CN" sz="2200" dirty="0" smtClean="0">
              <a:latin typeface="+mj-ea"/>
              <a:ea typeface="+mj-ea"/>
            </a:endParaRPr>
          </a:p>
          <a:p>
            <a:pPr>
              <a:lnSpc>
                <a:spcPct val="130000"/>
              </a:lnSpc>
              <a:spcBef>
                <a:spcPts val="1000"/>
              </a:spcBef>
            </a:pPr>
            <a:r>
              <a:rPr lang="zh-CN" altLang="en-US" sz="2200" b="1" dirty="0" smtClean="0">
                <a:solidFill>
                  <a:srgbClr val="0070C0"/>
                </a:solidFill>
                <a:latin typeface="+mj-ea"/>
                <a:ea typeface="+mj-ea"/>
              </a:rPr>
              <a:t>      </a:t>
            </a:r>
            <a:r>
              <a:rPr lang="zh-CN" altLang="en-US" sz="2200" b="1" u="sng" dirty="0" smtClean="0">
                <a:solidFill>
                  <a:srgbClr val="0070C0"/>
                </a:solidFill>
                <a:latin typeface="+mj-ea"/>
                <a:ea typeface="+mj-ea"/>
              </a:rPr>
              <a:t>外观</a:t>
            </a:r>
            <a:r>
              <a:rPr lang="zh-CN" altLang="en-US" sz="2200" b="1" u="sng" dirty="0">
                <a:solidFill>
                  <a:srgbClr val="0070C0"/>
                </a:solidFill>
                <a:latin typeface="+mj-ea"/>
                <a:ea typeface="+mj-ea"/>
              </a:rPr>
              <a:t>设计</a:t>
            </a:r>
            <a:r>
              <a:rPr lang="zh-CN" altLang="en-US" sz="2200" dirty="0">
                <a:latin typeface="+mj-ea"/>
                <a:ea typeface="+mj-ea"/>
              </a:rPr>
              <a:t>，是指对</a:t>
            </a:r>
            <a:r>
              <a:rPr lang="zh-CN" altLang="en-US" sz="2200" b="1" u="sng" dirty="0">
                <a:latin typeface="+mj-ea"/>
                <a:ea typeface="+mj-ea"/>
              </a:rPr>
              <a:t>产品的形状、图案或者其结合以及色彩与形状、图案的结合</a:t>
            </a:r>
            <a:r>
              <a:rPr lang="zh-CN" altLang="en-US" sz="2200" dirty="0">
                <a:latin typeface="+mj-ea"/>
                <a:ea typeface="+mj-ea"/>
              </a:rPr>
              <a:t>所作出的</a:t>
            </a:r>
            <a:r>
              <a:rPr lang="zh-CN" altLang="en-US" sz="2200" b="1" dirty="0">
                <a:solidFill>
                  <a:srgbClr val="E6631A"/>
                </a:solidFill>
                <a:latin typeface="+mj-ea"/>
                <a:ea typeface="+mj-ea"/>
              </a:rPr>
              <a:t>富有美感并适于工业应用的新设计</a:t>
            </a:r>
            <a:r>
              <a:rPr lang="zh-CN" altLang="en-US" sz="2200" dirty="0">
                <a:latin typeface="+mj-ea"/>
                <a:ea typeface="+mj-ea"/>
              </a:rPr>
              <a:t>。</a:t>
            </a:r>
          </a:p>
        </p:txBody>
      </p:sp>
    </p:spTree>
    <p:extLst>
      <p:ext uri="{BB962C8B-B14F-4D97-AF65-F5344CB8AC3E}">
        <p14:creationId xmlns:p14="http://schemas.microsoft.com/office/powerpoint/2010/main" val="3842665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发明、实用新型和外观设计</a:t>
            </a:r>
            <a:endParaRPr lang="en-US" altLang="zh-CN" sz="2800" dirty="0"/>
          </a:p>
        </p:txBody>
      </p:sp>
      <p:graphicFrame>
        <p:nvGraphicFramePr>
          <p:cNvPr id="16" name="Group 6">
            <a:extLst>
              <a:ext uri="{FF2B5EF4-FFF2-40B4-BE49-F238E27FC236}"/>
            </a:extLst>
          </p:cNvPr>
          <p:cNvGraphicFramePr>
            <a:graphicFrameLocks noGrp="1"/>
          </p:cNvGraphicFramePr>
          <p:nvPr>
            <p:ph idx="4294967295"/>
            <p:extLst>
              <p:ext uri="{D42A27DB-BD31-4B8C-83A1-F6EECF244321}">
                <p14:modId xmlns:p14="http://schemas.microsoft.com/office/powerpoint/2010/main" val="2824117534"/>
              </p:ext>
            </p:extLst>
          </p:nvPr>
        </p:nvGraphicFramePr>
        <p:xfrm>
          <a:off x="655639" y="1629713"/>
          <a:ext cx="10134598" cy="4201174"/>
        </p:xfrm>
        <a:graphic>
          <a:graphicData uri="http://schemas.openxmlformats.org/drawingml/2006/table">
            <a:tbl>
              <a:tblPr/>
              <a:tblGrid>
                <a:gridCol w="1752599">
                  <a:extLst>
                    <a:ext uri="{9D8B030D-6E8A-4147-A177-3AD203B41FA5}"/>
                  </a:extLst>
                </a:gridCol>
                <a:gridCol w="2590801">
                  <a:extLst>
                    <a:ext uri="{9D8B030D-6E8A-4147-A177-3AD203B41FA5}"/>
                  </a:extLst>
                </a:gridCol>
                <a:gridCol w="2998199">
                  <a:extLst>
                    <a:ext uri="{9D8B030D-6E8A-4147-A177-3AD203B41FA5}"/>
                  </a:extLst>
                </a:gridCol>
                <a:gridCol w="2792999">
                  <a:extLst>
                    <a:ext uri="{9D8B030D-6E8A-4147-A177-3AD203B41FA5}"/>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a:ln>
                          <a:noFill/>
                        </a:ln>
                        <a:solidFill>
                          <a:schemeClr val="tx2"/>
                        </a:solidFill>
                        <a:effectLst/>
                        <a:latin typeface="+mj-ea"/>
                        <a:ea typeface="+mj-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C00000"/>
                          </a:solidFill>
                          <a:effectLst/>
                          <a:latin typeface="+mj-ea"/>
                          <a:ea typeface="+mj-ea"/>
                          <a:cs typeface="Times New Roman" pitchFamily="18" charset="0"/>
                        </a:rPr>
                        <a:t>发明专利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C00000"/>
                          </a:solidFill>
                          <a:effectLst/>
                          <a:latin typeface="+mj-ea"/>
                          <a:ea typeface="+mj-ea"/>
                          <a:cs typeface="Times New Roman" pitchFamily="18" charset="0"/>
                        </a:rPr>
                        <a:t>实用新型专利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C00000"/>
                          </a:solidFill>
                          <a:effectLst/>
                          <a:latin typeface="+mj-ea"/>
                          <a:ea typeface="+mj-ea"/>
                          <a:cs typeface="Times New Roman" pitchFamily="18" charset="0"/>
                        </a:rPr>
                        <a:t>外观设计专利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609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mj-ea"/>
                          <a:ea typeface="+mj-ea"/>
                          <a:cs typeface="Times New Roman" pitchFamily="18" charset="0"/>
                        </a:rPr>
                        <a:t>保护客体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产品和方法的技术方案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产品的形状、构造</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的</a:t>
                      </a:r>
                      <a:endParaRPr kumimoji="0" lang="en-US" altLang="zh-CN" sz="1800" b="0" i="0" u="none" strike="noStrike" cap="none" normalizeH="0" baseline="0" dirty="0" smtClean="0">
                        <a:ln>
                          <a:noFill/>
                        </a:ln>
                        <a:solidFill>
                          <a:schemeClr val="tx1"/>
                        </a:solidFill>
                        <a:effectLst/>
                        <a:latin typeface="+mj-ea"/>
                        <a:ea typeface="+mj-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技术</a:t>
                      </a:r>
                      <a:r>
                        <a:rPr kumimoji="0" lang="zh-CN" altLang="en-US" sz="1800" b="0" i="0" u="none" strike="noStrike" cap="none" normalizeH="0" baseline="0" dirty="0">
                          <a:ln>
                            <a:noFill/>
                          </a:ln>
                          <a:solidFill>
                            <a:schemeClr val="tx1"/>
                          </a:solidFill>
                          <a:effectLst/>
                          <a:latin typeface="+mj-ea"/>
                          <a:ea typeface="+mj-ea"/>
                          <a:cs typeface="Times New Roman" pitchFamily="18" charset="0"/>
                        </a:rPr>
                        <a:t>方案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产品的形状、图案、</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色彩的新</a:t>
                      </a:r>
                      <a:r>
                        <a:rPr kumimoji="0" lang="zh-CN" altLang="en-US" sz="1800" b="0" i="0" u="none" strike="noStrike" cap="none" normalizeH="0" baseline="0" dirty="0">
                          <a:ln>
                            <a:noFill/>
                          </a:ln>
                          <a:solidFill>
                            <a:schemeClr val="tx1"/>
                          </a:solidFill>
                          <a:effectLst/>
                          <a:latin typeface="+mj-ea"/>
                          <a:ea typeface="+mj-ea"/>
                          <a:cs typeface="Times New Roman" pitchFamily="18" charset="0"/>
                        </a:rPr>
                        <a:t>设计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63312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mj-ea"/>
                          <a:ea typeface="+mj-ea"/>
                          <a:cs typeface="Times New Roman" pitchFamily="18" charset="0"/>
                        </a:rPr>
                        <a:t>审查制度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先公开后进行实质审查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形式</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审查</a:t>
                      </a:r>
                      <a:endParaRPr kumimoji="0" lang="en-US" altLang="zh-CN" sz="1800" b="0" i="0" u="none" strike="noStrike" cap="none" normalizeH="0" baseline="0" dirty="0" smtClean="0">
                        <a:ln>
                          <a:noFill/>
                        </a:ln>
                        <a:solidFill>
                          <a:schemeClr val="tx1"/>
                        </a:solidFill>
                        <a:effectLst/>
                        <a:latin typeface="+mj-ea"/>
                        <a:ea typeface="+mj-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a:t>
                      </a:r>
                      <a:r>
                        <a:rPr kumimoji="0" lang="zh-CN" altLang="en-US" sz="1800" b="0" i="0" u="none" strike="noStrike" cap="none" normalizeH="0" baseline="0" dirty="0">
                          <a:ln>
                            <a:noFill/>
                          </a:ln>
                          <a:solidFill>
                            <a:schemeClr val="tx1"/>
                          </a:solidFill>
                          <a:effectLst/>
                          <a:latin typeface="+mj-ea"/>
                          <a:ea typeface="+mj-ea"/>
                          <a:cs typeface="Times New Roman" pitchFamily="18" charset="0"/>
                        </a:rPr>
                        <a:t>明显实质性缺陷审查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形式</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审查</a:t>
                      </a:r>
                      <a:endParaRPr kumimoji="0" lang="en-US" altLang="zh-CN" sz="1800" b="0" i="0" u="none" strike="noStrike" cap="none" normalizeH="0" baseline="0" dirty="0" smtClean="0">
                        <a:ln>
                          <a:noFill/>
                        </a:ln>
                        <a:solidFill>
                          <a:schemeClr val="tx1"/>
                        </a:solidFill>
                        <a:effectLst/>
                        <a:latin typeface="+mj-ea"/>
                        <a:ea typeface="+mj-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a:t>
                      </a:r>
                      <a:r>
                        <a:rPr kumimoji="0" lang="zh-CN" altLang="en-US" sz="1800" b="0" i="0" u="none" strike="noStrike" cap="none" normalizeH="0" baseline="0" dirty="0">
                          <a:ln>
                            <a:noFill/>
                          </a:ln>
                          <a:solidFill>
                            <a:schemeClr val="tx1"/>
                          </a:solidFill>
                          <a:effectLst/>
                          <a:latin typeface="+mj-ea"/>
                          <a:ea typeface="+mj-ea"/>
                          <a:cs typeface="Times New Roman" pitchFamily="18" charset="0"/>
                        </a:rPr>
                        <a:t>明显实质性缺陷审查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63312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mj-ea"/>
                          <a:ea typeface="+mj-ea"/>
                          <a:cs typeface="Times New Roman" pitchFamily="18" charset="0"/>
                        </a:rPr>
                        <a:t>何时公开</a:t>
                      </a:r>
                      <a:endParaRPr kumimoji="0" lang="zh-CN" altLang="en-US" sz="1800" b="1" i="0" u="none" strike="noStrike" cap="none" normalizeH="0" baseline="0" dirty="0">
                        <a:ln>
                          <a:noFill/>
                        </a:ln>
                        <a:solidFill>
                          <a:schemeClr val="tx2"/>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申请日后</a:t>
                      </a:r>
                      <a:endParaRPr kumimoji="0" lang="en-US" altLang="zh-CN" sz="1800" b="0" i="0" u="none" strike="noStrike" cap="none" normalizeH="0" baseline="0" dirty="0" smtClean="0">
                        <a:ln>
                          <a:noFill/>
                        </a:ln>
                        <a:solidFill>
                          <a:schemeClr val="tx1"/>
                        </a:solidFill>
                        <a:effectLst/>
                        <a:latin typeface="+mj-ea"/>
                        <a:ea typeface="+mj-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18</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个月公布</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授权公告</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授权公告</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mj-ea"/>
                          <a:ea typeface="+mj-ea"/>
                          <a:cs typeface="Times New Roman" pitchFamily="18" charset="0"/>
                        </a:rPr>
                        <a:t>创造性标准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突出的实质性</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特点</a:t>
                      </a:r>
                      <a:endParaRPr kumimoji="0" lang="en-US" altLang="zh-CN" sz="1800" b="0" i="0" u="none" strike="noStrike" cap="none" normalizeH="0" baseline="0" dirty="0" smtClean="0">
                        <a:ln>
                          <a:noFill/>
                        </a:ln>
                        <a:solidFill>
                          <a:schemeClr val="tx1"/>
                        </a:solidFill>
                        <a:effectLst/>
                        <a:latin typeface="+mj-ea"/>
                        <a:ea typeface="+mj-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和</a:t>
                      </a:r>
                      <a:r>
                        <a:rPr kumimoji="0" lang="zh-CN" altLang="en-US" sz="1800" b="0" i="0" u="none" strike="noStrike" cap="none" normalizeH="0" baseline="0" dirty="0">
                          <a:ln>
                            <a:noFill/>
                          </a:ln>
                          <a:solidFill>
                            <a:schemeClr val="tx1"/>
                          </a:solidFill>
                          <a:effectLst/>
                          <a:latin typeface="+mj-ea"/>
                          <a:ea typeface="+mj-ea"/>
                          <a:cs typeface="Times New Roman" pitchFamily="18" charset="0"/>
                        </a:rPr>
                        <a:t>显著的进步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j-ea"/>
                          <a:ea typeface="+mj-ea"/>
                          <a:cs typeface="Times New Roman" pitchFamily="18" charset="0"/>
                        </a:rPr>
                        <a:t>实质性特点和进步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N/A</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40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2"/>
                          </a:solidFill>
                          <a:effectLst/>
                          <a:latin typeface="+mj-ea"/>
                          <a:ea typeface="+mj-ea"/>
                          <a:cs typeface="Times New Roman" pitchFamily="18" charset="0"/>
                        </a:rPr>
                        <a:t>从申请到授权一般所需时间</a:t>
                      </a:r>
                      <a:endParaRPr kumimoji="0" lang="zh-CN" altLang="en-US" sz="1800" b="1" i="0" u="none" strike="noStrike" cap="none" normalizeH="0" baseline="0" dirty="0">
                        <a:ln>
                          <a:noFill/>
                        </a:ln>
                        <a:solidFill>
                          <a:schemeClr val="tx2"/>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3~5</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年</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4</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个月</a:t>
                      </a:r>
                      <a:r>
                        <a:rPr kumimoji="0" lang="en-US" altLang="zh-CN" sz="1800" b="0" i="0" u="none" strike="noStrike" cap="none" normalizeH="0" baseline="0" dirty="0" smtClean="0">
                          <a:ln>
                            <a:noFill/>
                          </a:ln>
                          <a:solidFill>
                            <a:schemeClr val="tx1"/>
                          </a:solidFill>
                          <a:effectLst/>
                          <a:latin typeface="+mj-ea"/>
                          <a:ea typeface="+mj-ea"/>
                          <a:cs typeface="Times New Roman" pitchFamily="18" charset="0"/>
                        </a:rPr>
                        <a:t>~1</a:t>
                      </a:r>
                      <a:r>
                        <a:rPr kumimoji="0" lang="zh-CN" altLang="en-US" sz="1800" b="0" i="0" u="none" strike="noStrike" cap="none" normalizeH="0" baseline="0" dirty="0" smtClean="0">
                          <a:ln>
                            <a:noFill/>
                          </a:ln>
                          <a:solidFill>
                            <a:schemeClr val="tx1"/>
                          </a:solidFill>
                          <a:effectLst/>
                          <a:latin typeface="+mj-ea"/>
                          <a:ea typeface="+mj-ea"/>
                          <a:cs typeface="Times New Roman" pitchFamily="18" charset="0"/>
                        </a:rPr>
                        <a:t>年</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kern="1200" cap="none" normalizeH="0" baseline="0" dirty="0" smtClean="0">
                          <a:ln>
                            <a:noFill/>
                          </a:ln>
                          <a:solidFill>
                            <a:schemeClr val="tx1"/>
                          </a:solidFill>
                          <a:effectLst/>
                          <a:latin typeface="+mj-ea"/>
                          <a:ea typeface="+mn-ea"/>
                          <a:cs typeface="Times New Roman" pitchFamily="18" charset="0"/>
                        </a:rPr>
                        <a:t>4</a:t>
                      </a:r>
                      <a:r>
                        <a:rPr kumimoji="0" lang="zh-CN" altLang="en-US" sz="1800" b="0" i="0" u="none" strike="noStrike" kern="1200" cap="none" normalizeH="0" baseline="0" dirty="0" smtClean="0">
                          <a:ln>
                            <a:noFill/>
                          </a:ln>
                          <a:solidFill>
                            <a:schemeClr val="tx1"/>
                          </a:solidFill>
                          <a:effectLst/>
                          <a:latin typeface="+mj-ea"/>
                          <a:ea typeface="+mn-ea"/>
                          <a:cs typeface="Times New Roman" pitchFamily="18" charset="0"/>
                        </a:rPr>
                        <a:t>个月</a:t>
                      </a:r>
                      <a:r>
                        <a:rPr kumimoji="0" lang="en-US" altLang="zh-CN" sz="1800" b="0" i="0" u="none" strike="noStrike" kern="1200" cap="none" normalizeH="0" baseline="0" dirty="0" smtClean="0">
                          <a:ln>
                            <a:noFill/>
                          </a:ln>
                          <a:solidFill>
                            <a:schemeClr val="tx1"/>
                          </a:solidFill>
                          <a:effectLst/>
                          <a:latin typeface="+mj-ea"/>
                          <a:ea typeface="+mn-ea"/>
                          <a:cs typeface="Times New Roman" pitchFamily="18" charset="0"/>
                        </a:rPr>
                        <a:t>~1</a:t>
                      </a:r>
                      <a:r>
                        <a:rPr kumimoji="0" lang="zh-CN" altLang="en-US" sz="1800" b="0" i="0" u="none" strike="noStrike" kern="1200" cap="none" normalizeH="0" baseline="0" dirty="0" smtClean="0">
                          <a:ln>
                            <a:noFill/>
                          </a:ln>
                          <a:solidFill>
                            <a:schemeClr val="tx1"/>
                          </a:solidFill>
                          <a:effectLst/>
                          <a:latin typeface="+mj-ea"/>
                          <a:ea typeface="+mn-ea"/>
                          <a:cs typeface="Times New Roman" pitchFamily="18" charset="0"/>
                        </a:rPr>
                        <a:t>年</a:t>
                      </a:r>
                      <a:endParaRPr kumimoji="0" lang="zh-CN" altLang="en-US" sz="1800" b="0" i="0" u="none" strike="noStrike" cap="none" normalizeH="0" baseline="0" dirty="0">
                        <a:ln>
                          <a:noFill/>
                        </a:ln>
                        <a:solidFill>
                          <a:schemeClr val="tx1"/>
                        </a:solidFill>
                        <a:effectLst/>
                        <a:latin typeface="+mj-ea"/>
                        <a:ea typeface="+mj-ea"/>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37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2"/>
                          </a:solidFill>
                          <a:effectLst/>
                          <a:latin typeface="+mj-ea"/>
                          <a:ea typeface="+mj-ea"/>
                          <a:cs typeface="Times New Roman" pitchFamily="18" charset="0"/>
                        </a:rPr>
                        <a:t>保护期限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itchFamily="18" charset="0"/>
                        </a:rPr>
                        <a:t>20</a:t>
                      </a:r>
                      <a:r>
                        <a:rPr kumimoji="0" lang="zh-CN" altLang="en-US" sz="1800" b="0" i="0" u="none" strike="noStrike" cap="none" normalizeH="0" baseline="0" dirty="0">
                          <a:ln>
                            <a:noFill/>
                          </a:ln>
                          <a:solidFill>
                            <a:schemeClr val="tx1"/>
                          </a:solidFill>
                          <a:effectLst/>
                          <a:latin typeface="+mj-ea"/>
                          <a:ea typeface="+mj-ea"/>
                          <a:cs typeface="Times New Roman" pitchFamily="18" charset="0"/>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itchFamily="18" charset="0"/>
                        </a:rPr>
                        <a:t>10</a:t>
                      </a:r>
                      <a:r>
                        <a:rPr kumimoji="0" lang="zh-CN" altLang="en-US" sz="1800" b="0" i="0" u="none" strike="noStrike" cap="none" normalizeH="0" baseline="0" dirty="0">
                          <a:ln>
                            <a:noFill/>
                          </a:ln>
                          <a:solidFill>
                            <a:schemeClr val="tx1"/>
                          </a:solidFill>
                          <a:effectLst/>
                          <a:latin typeface="+mj-ea"/>
                          <a:ea typeface="+mj-ea"/>
                          <a:cs typeface="Times New Roman" pitchFamily="18" charset="0"/>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j-ea"/>
                          <a:ea typeface="+mj-ea"/>
                          <a:cs typeface="Times New Roman" pitchFamily="18" charset="0"/>
                        </a:rPr>
                        <a:t>10</a:t>
                      </a:r>
                      <a:r>
                        <a:rPr kumimoji="0" lang="zh-CN" altLang="en-US" sz="1800" b="0" i="0" u="none" strike="noStrike" cap="none" normalizeH="0" baseline="0" dirty="0">
                          <a:ln>
                            <a:noFill/>
                          </a:ln>
                          <a:solidFill>
                            <a:schemeClr val="tx1"/>
                          </a:solidFill>
                          <a:effectLst/>
                          <a:latin typeface="+mj-ea"/>
                          <a:ea typeface="+mj-ea"/>
                          <a:cs typeface="Times New Roman" pitchFamily="18" charset="0"/>
                        </a:rPr>
                        <a:t>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extLst>
      <p:ext uri="{BB962C8B-B14F-4D97-AF65-F5344CB8AC3E}">
        <p14:creationId xmlns:p14="http://schemas.microsoft.com/office/powerpoint/2010/main" val="707413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发明、实用新型和外观设计</a:t>
            </a:r>
            <a:endParaRPr lang="en-US" altLang="zh-CN" sz="2800" dirty="0"/>
          </a:p>
        </p:txBody>
      </p:sp>
      <p:sp>
        <p:nvSpPr>
          <p:cNvPr id="4" name="圆角矩形 3"/>
          <p:cNvSpPr/>
          <p:nvPr/>
        </p:nvSpPr>
        <p:spPr>
          <a:xfrm>
            <a:off x="808038" y="1792287"/>
            <a:ext cx="4449762" cy="815976"/>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新的视频编码方法，创新之处在于在帧中加入是否具有缩略图的指示符</a:t>
            </a:r>
            <a:endParaRPr lang="zh-CN" altLang="en-US" sz="2000" b="1" dirty="0">
              <a:solidFill>
                <a:schemeClr val="tx1"/>
              </a:solidFill>
            </a:endParaRPr>
          </a:p>
        </p:txBody>
      </p:sp>
      <p:sp>
        <p:nvSpPr>
          <p:cNvPr id="6" name="圆角矩形 5"/>
          <p:cNvSpPr/>
          <p:nvPr/>
        </p:nvSpPr>
        <p:spPr>
          <a:xfrm>
            <a:off x="808038" y="2859087"/>
            <a:ext cx="4449762" cy="8382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无人机，创新之处在于机身可通过铰链进行折叠</a:t>
            </a:r>
            <a:endParaRPr lang="zh-CN" altLang="en-US" sz="2000" b="1" dirty="0">
              <a:solidFill>
                <a:schemeClr val="tx1"/>
              </a:solidFill>
            </a:endParaRPr>
          </a:p>
        </p:txBody>
      </p:sp>
      <p:sp>
        <p:nvSpPr>
          <p:cNvPr id="7" name="圆角矩形 6"/>
          <p:cNvSpPr/>
          <p:nvPr/>
        </p:nvSpPr>
        <p:spPr>
          <a:xfrm>
            <a:off x="808038" y="3925887"/>
            <a:ext cx="4449762" cy="762000"/>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手机，创新之处在</a:t>
            </a:r>
            <a:r>
              <a:rPr lang="zh-CN" altLang="en-US" sz="2000" b="1" dirty="0" smtClean="0">
                <a:solidFill>
                  <a:schemeClr val="tx1"/>
                </a:solidFill>
              </a:rPr>
              <a:t>于外壳具有小动物形状的轮廓</a:t>
            </a:r>
            <a:endParaRPr lang="zh-CN" altLang="en-US" sz="2000" b="1" dirty="0">
              <a:solidFill>
                <a:schemeClr val="tx1"/>
              </a:solidFill>
            </a:endParaRPr>
          </a:p>
        </p:txBody>
      </p:sp>
      <p:sp>
        <p:nvSpPr>
          <p:cNvPr id="8" name="圆角矩形 7"/>
          <p:cNvSpPr/>
          <p:nvPr/>
        </p:nvSpPr>
        <p:spPr>
          <a:xfrm>
            <a:off x="823119" y="5602287"/>
            <a:ext cx="4419599" cy="550862"/>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应用程序的源代码</a:t>
            </a:r>
            <a:endParaRPr lang="zh-CN" altLang="en-US" sz="2000" b="1" dirty="0">
              <a:solidFill>
                <a:schemeClr val="tx1"/>
              </a:solidFill>
            </a:endParaRPr>
          </a:p>
        </p:txBody>
      </p:sp>
      <p:sp>
        <p:nvSpPr>
          <p:cNvPr id="9" name="圆角矩形 8"/>
          <p:cNvSpPr/>
          <p:nvPr/>
        </p:nvSpPr>
        <p:spPr>
          <a:xfrm>
            <a:off x="8702674" y="1944687"/>
            <a:ext cx="1371600" cy="663576"/>
          </a:xfrm>
          <a:prstGeom prst="round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发明专利</a:t>
            </a:r>
            <a:endParaRPr lang="zh-CN" altLang="en-US" sz="2000" b="1" dirty="0">
              <a:solidFill>
                <a:schemeClr val="tx1"/>
              </a:solidFill>
            </a:endParaRPr>
          </a:p>
        </p:txBody>
      </p:sp>
      <p:sp>
        <p:nvSpPr>
          <p:cNvPr id="10" name="圆角矩形 9"/>
          <p:cNvSpPr/>
          <p:nvPr/>
        </p:nvSpPr>
        <p:spPr>
          <a:xfrm>
            <a:off x="8732837" y="2859087"/>
            <a:ext cx="1828800" cy="685800"/>
          </a:xfrm>
          <a:prstGeom prst="round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实用新型专利</a:t>
            </a:r>
          </a:p>
        </p:txBody>
      </p:sp>
      <p:sp>
        <p:nvSpPr>
          <p:cNvPr id="11" name="圆角矩形 10"/>
          <p:cNvSpPr/>
          <p:nvPr/>
        </p:nvSpPr>
        <p:spPr>
          <a:xfrm>
            <a:off x="8732837" y="3925887"/>
            <a:ext cx="1981200" cy="762000"/>
          </a:xfrm>
          <a:prstGeom prst="roundRect">
            <a:avLst/>
          </a:prstGeom>
          <a:solidFill>
            <a:srgbClr val="F7DD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外观设计专利</a:t>
            </a:r>
          </a:p>
        </p:txBody>
      </p:sp>
      <p:cxnSp>
        <p:nvCxnSpPr>
          <p:cNvPr id="20" name="直接箭头连接符 19"/>
          <p:cNvCxnSpPr>
            <a:stCxn id="4" idx="3"/>
            <a:endCxn id="9" idx="1"/>
          </p:cNvCxnSpPr>
          <p:nvPr/>
        </p:nvCxnSpPr>
        <p:spPr>
          <a:xfrm>
            <a:off x="5257800" y="2200275"/>
            <a:ext cx="3444874" cy="762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9" idx="1"/>
          </p:cNvCxnSpPr>
          <p:nvPr/>
        </p:nvCxnSpPr>
        <p:spPr>
          <a:xfrm flipV="1">
            <a:off x="5257800" y="2276475"/>
            <a:ext cx="3444874" cy="1001712"/>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10" idx="1"/>
          </p:cNvCxnSpPr>
          <p:nvPr/>
        </p:nvCxnSpPr>
        <p:spPr>
          <a:xfrm flipV="1">
            <a:off x="5257800" y="3201987"/>
            <a:ext cx="3475037" cy="762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11" idx="1"/>
          </p:cNvCxnSpPr>
          <p:nvPr/>
        </p:nvCxnSpPr>
        <p:spPr>
          <a:xfrm>
            <a:off x="5257800" y="4306887"/>
            <a:ext cx="3475037"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8732837" y="4916487"/>
            <a:ext cx="2209800" cy="81597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著作权</a:t>
            </a:r>
            <a:endParaRPr lang="en-US" altLang="zh-CN" sz="2000" b="1" dirty="0" smtClean="0">
              <a:solidFill>
                <a:schemeClr val="tx1"/>
              </a:solidFill>
            </a:endParaRPr>
          </a:p>
          <a:p>
            <a:r>
              <a:rPr lang="zh-CN" altLang="en-US" sz="1700" b="1" dirty="0" smtClean="0">
                <a:solidFill>
                  <a:schemeClr val="tx1"/>
                </a:solidFill>
              </a:rPr>
              <a:t>（计算机软件登记）</a:t>
            </a:r>
            <a:endParaRPr lang="zh-CN" altLang="en-US" sz="1700" b="1" dirty="0">
              <a:solidFill>
                <a:schemeClr val="tx1"/>
              </a:solidFill>
            </a:endParaRPr>
          </a:p>
        </p:txBody>
      </p:sp>
      <p:cxnSp>
        <p:nvCxnSpPr>
          <p:cNvPr id="38" name="直接箭头连接符 37"/>
          <p:cNvCxnSpPr>
            <a:stCxn id="8" idx="3"/>
            <a:endCxn id="37" idx="1"/>
          </p:cNvCxnSpPr>
          <p:nvPr/>
        </p:nvCxnSpPr>
        <p:spPr>
          <a:xfrm flipV="1">
            <a:off x="5242718" y="5324475"/>
            <a:ext cx="3490119" cy="553243"/>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808038" y="4874852"/>
            <a:ext cx="4419599" cy="500784"/>
          </a:xfrm>
          <a:prstGeom prst="roundRect">
            <a:avLst/>
          </a:prstGeom>
          <a:solidFill>
            <a:srgbClr val="DEF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显示在手机上的新颖的应用程序界面</a:t>
            </a:r>
            <a:endParaRPr lang="zh-CN" altLang="en-US" sz="2000" b="1" dirty="0">
              <a:solidFill>
                <a:schemeClr val="tx1"/>
              </a:solidFill>
            </a:endParaRPr>
          </a:p>
        </p:txBody>
      </p:sp>
      <p:cxnSp>
        <p:nvCxnSpPr>
          <p:cNvPr id="25" name="直接箭头连接符 24"/>
          <p:cNvCxnSpPr/>
          <p:nvPr/>
        </p:nvCxnSpPr>
        <p:spPr>
          <a:xfrm flipV="1">
            <a:off x="5231605" y="4459287"/>
            <a:ext cx="3501232" cy="664368"/>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954087" y="873125"/>
            <a:ext cx="7321549" cy="614363"/>
          </a:xfrm>
        </p:spPr>
        <p:txBody>
          <a:bodyPr/>
          <a:lstStyle/>
          <a:p>
            <a:pPr marL="342900" indent="-342900"/>
            <a:r>
              <a:rPr lang="zh-CN" altLang="en-US" sz="2800" b="1" dirty="0" smtClean="0"/>
              <a:t>发明</a:t>
            </a:r>
            <a:r>
              <a:rPr lang="en-US" altLang="zh-CN" sz="2800" b="1" dirty="0" smtClean="0"/>
              <a:t>v.</a:t>
            </a:r>
            <a:r>
              <a:rPr lang="zh-CN" altLang="en-US" sz="2800" b="1" dirty="0" smtClean="0"/>
              <a:t>实用新型</a:t>
            </a:r>
            <a:endParaRPr lang="en-US" altLang="zh-CN" sz="2800" dirty="0"/>
          </a:p>
        </p:txBody>
      </p:sp>
      <p:sp>
        <p:nvSpPr>
          <p:cNvPr id="4" name="矩形 3"/>
          <p:cNvSpPr/>
          <p:nvPr/>
        </p:nvSpPr>
        <p:spPr>
          <a:xfrm>
            <a:off x="655637" y="3392487"/>
            <a:ext cx="4343401" cy="2380139"/>
          </a:xfrm>
          <a:prstGeom prst="rect">
            <a:avLst/>
          </a:prstGeom>
        </p:spPr>
        <p:txBody>
          <a:bodyPr wrap="square">
            <a:spAutoFit/>
          </a:bodyPr>
          <a:lstStyle/>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方法；软件相关；材料成分等只能申请发明专利</a:t>
            </a:r>
            <a:endParaRPr lang="en-US" altLang="zh-CN" sz="2200" dirty="0" smtClean="0">
              <a:latin typeface="+mj-ea"/>
              <a:ea typeface="+mj-ea"/>
            </a:endParaRPr>
          </a:p>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底层技术，重要技术</a:t>
            </a:r>
            <a:endParaRPr lang="en-US" altLang="zh-CN" sz="2200" dirty="0" smtClean="0">
              <a:latin typeface="+mj-ea"/>
              <a:ea typeface="+mj-ea"/>
            </a:endParaRPr>
          </a:p>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产品的生命周期长</a:t>
            </a:r>
            <a:endParaRPr lang="en-US" altLang="zh-CN" sz="2200" dirty="0" smtClean="0">
              <a:latin typeface="+mj-ea"/>
              <a:ea typeface="+mj-ea"/>
            </a:endParaRPr>
          </a:p>
        </p:txBody>
      </p:sp>
      <p:sp>
        <p:nvSpPr>
          <p:cNvPr id="5" name="矩形 4"/>
          <p:cNvSpPr/>
          <p:nvPr/>
        </p:nvSpPr>
        <p:spPr>
          <a:xfrm>
            <a:off x="4962402" y="2404670"/>
            <a:ext cx="1179635" cy="765018"/>
          </a:xfrm>
          <a:prstGeom prst="rect">
            <a:avLst/>
          </a:prstGeom>
        </p:spPr>
        <p:txBody>
          <a:bodyPr wrap="square">
            <a:spAutoFit/>
          </a:bodyPr>
          <a:lstStyle/>
          <a:p>
            <a:pPr>
              <a:lnSpc>
                <a:spcPct val="120000"/>
              </a:lnSpc>
              <a:spcBef>
                <a:spcPts val="1000"/>
              </a:spcBef>
            </a:pPr>
            <a:r>
              <a:rPr lang="en-US" altLang="zh-CN" sz="4000" i="1" dirty="0" smtClean="0">
                <a:effectLst>
                  <a:outerShdw blurRad="38100" dist="38100" dir="2700000" algn="tl">
                    <a:srgbClr val="000000">
                      <a:alpha val="43137"/>
                    </a:srgbClr>
                  </a:outerShdw>
                </a:effectLst>
                <a:latin typeface="+mj-ea"/>
                <a:ea typeface="+mj-ea"/>
              </a:rPr>
              <a:t>V.</a:t>
            </a:r>
          </a:p>
        </p:txBody>
      </p:sp>
      <p:sp>
        <p:nvSpPr>
          <p:cNvPr id="6" name="剪去对角的矩形 5"/>
          <p:cNvSpPr/>
          <p:nvPr/>
        </p:nvSpPr>
        <p:spPr>
          <a:xfrm>
            <a:off x="1496890" y="2177579"/>
            <a:ext cx="2438400" cy="1066800"/>
          </a:xfrm>
          <a:prstGeom prst="snip2DiagRect">
            <a:avLst/>
          </a:prstGeom>
          <a:solidFill>
            <a:srgbClr val="FEE7BA"/>
          </a:solidFill>
          <a:ln w="76200">
            <a:solidFill>
              <a:srgbClr val="F5A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发明</a:t>
            </a:r>
            <a:endParaRPr lang="zh-CN" altLang="en-US" sz="3000" b="1" dirty="0">
              <a:solidFill>
                <a:schemeClr val="tx1"/>
              </a:solidFill>
            </a:endParaRPr>
          </a:p>
        </p:txBody>
      </p:sp>
      <p:sp>
        <p:nvSpPr>
          <p:cNvPr id="7" name="剪去对角的矩形 6"/>
          <p:cNvSpPr/>
          <p:nvPr/>
        </p:nvSpPr>
        <p:spPr>
          <a:xfrm>
            <a:off x="6873874" y="2177579"/>
            <a:ext cx="2468563" cy="1066800"/>
          </a:xfrm>
          <a:prstGeom prst="snip2DiagRect">
            <a:avLst/>
          </a:prstGeom>
          <a:solidFill>
            <a:srgbClr val="CCFDFE"/>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smtClean="0">
                <a:solidFill>
                  <a:schemeClr val="tx1"/>
                </a:solidFill>
              </a:rPr>
              <a:t>实用新型</a:t>
            </a:r>
            <a:endParaRPr lang="zh-CN" altLang="en-US" sz="3000" b="1" dirty="0">
              <a:solidFill>
                <a:schemeClr val="tx1"/>
              </a:solidFill>
            </a:endParaRPr>
          </a:p>
        </p:txBody>
      </p:sp>
      <p:sp>
        <p:nvSpPr>
          <p:cNvPr id="8" name="矩形 7"/>
          <p:cNvSpPr/>
          <p:nvPr/>
        </p:nvSpPr>
        <p:spPr>
          <a:xfrm>
            <a:off x="5552220" y="3450748"/>
            <a:ext cx="5085618" cy="1872307"/>
          </a:xfrm>
          <a:prstGeom prst="rect">
            <a:avLst/>
          </a:prstGeom>
        </p:spPr>
        <p:txBody>
          <a:bodyPr wrap="square">
            <a:spAutoFit/>
          </a:bodyPr>
          <a:lstStyle/>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实用新型只保护产品的形状和构造</a:t>
            </a:r>
            <a:endParaRPr lang="en-US" altLang="zh-CN" sz="2200" dirty="0" smtClean="0">
              <a:latin typeface="+mj-ea"/>
              <a:ea typeface="+mj-ea"/>
            </a:endParaRPr>
          </a:p>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技术相对简单的小发明</a:t>
            </a:r>
            <a:endParaRPr lang="en-US" altLang="zh-CN" sz="2200" dirty="0" smtClean="0">
              <a:latin typeface="+mj-ea"/>
              <a:ea typeface="+mj-ea"/>
            </a:endParaRPr>
          </a:p>
          <a:p>
            <a:pPr marL="597150" indent="-342900">
              <a:lnSpc>
                <a:spcPct val="150000"/>
              </a:lnSpc>
              <a:spcBef>
                <a:spcPts val="1000"/>
              </a:spcBef>
              <a:buFont typeface="Wingdings" panose="05000000000000000000" pitchFamily="2" charset="2"/>
              <a:buChar char="u"/>
            </a:pPr>
            <a:r>
              <a:rPr lang="zh-CN" altLang="en-US" sz="2200" dirty="0" smtClean="0">
                <a:latin typeface="+mj-ea"/>
                <a:ea typeface="+mj-ea"/>
              </a:rPr>
              <a:t>产品的生命周期短，更新换代快</a:t>
            </a:r>
            <a:endParaRPr lang="en-US" altLang="zh-CN" sz="2200" dirty="0" smtClean="0">
              <a:latin typeface="+mj-ea"/>
              <a:ea typeface="+mj-ea"/>
            </a:endParaRPr>
          </a:p>
        </p:txBody>
      </p:sp>
    </p:spTree>
    <p:extLst>
      <p:ext uri="{BB962C8B-B14F-4D97-AF65-F5344CB8AC3E}">
        <p14:creationId xmlns:p14="http://schemas.microsoft.com/office/powerpoint/2010/main" val="378702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11634</TotalTime>
  <Words>4744</Words>
  <Application>Microsoft Office PowerPoint</Application>
  <PresentationFormat>自定义</PresentationFormat>
  <Paragraphs>697</Paragraphs>
  <Slides>57</Slides>
  <Notes>46</Notes>
  <HiddenSlides>0</HiddenSlides>
  <MMClips>0</MMClips>
  <ScaleCrop>false</ScaleCrop>
  <HeadingPairs>
    <vt:vector size="4" baseType="variant">
      <vt:variant>
        <vt:lpstr>主题</vt:lpstr>
      </vt:variant>
      <vt:variant>
        <vt:i4>3</vt:i4>
      </vt:variant>
      <vt:variant>
        <vt:lpstr>幻灯片标题</vt:lpstr>
      </vt:variant>
      <vt:variant>
        <vt:i4>57</vt:i4>
      </vt:variant>
    </vt:vector>
  </HeadingPairs>
  <TitlesOfParts>
    <vt:vector size="60" baseType="lpstr">
      <vt:lpstr>默认设计模板</vt:lpstr>
      <vt:lpstr>自定义设计方案</vt:lpstr>
      <vt:lpstr>2_自定义设计方案</vt:lpstr>
      <vt:lpstr>创业中的专利问题概述</vt:lpstr>
      <vt:lpstr>目录</vt:lpstr>
      <vt:lpstr>目录</vt:lpstr>
      <vt:lpstr>什么是专利？</vt:lpstr>
      <vt:lpstr>什么是专利？</vt:lpstr>
      <vt:lpstr>什么是专利？</vt:lpstr>
      <vt:lpstr>发明、实用新型和外观设计</vt:lpstr>
      <vt:lpstr>发明、实用新型和外观设计</vt:lpstr>
      <vt:lpstr>发明v.实用新型</vt:lpstr>
      <vt:lpstr>专利权如何行使？</vt:lpstr>
      <vt:lpstr>专利权如何行使？</vt:lpstr>
      <vt:lpstr>专利权如何行使？</vt:lpstr>
      <vt:lpstr>专利权如何行使？</vt:lpstr>
      <vt:lpstr>发明和实用新型—权利要求、说明书及附图</vt:lpstr>
      <vt:lpstr>发明和实用新型—权利要求、说明书及附图</vt:lpstr>
      <vt:lpstr>发明和实用新型—权利要求、说明书及附图</vt:lpstr>
      <vt:lpstr>发明和实用新型—权利要求、说明书及附图</vt:lpstr>
      <vt:lpstr>发明和实用新型—权利要求、说明书及附图</vt:lpstr>
      <vt:lpstr>权利要求的保护范围</vt:lpstr>
      <vt:lpstr>独立权利要求与从属权利要求</vt:lpstr>
      <vt:lpstr>侵犯专利权—落入权利要求保护范围</vt:lpstr>
      <vt:lpstr>不侵犯专利权—落在权利要求保护范围之外</vt:lpstr>
      <vt:lpstr>目录</vt:lpstr>
      <vt:lpstr>发明和实用新型—新颖性、创造性和实用性</vt:lpstr>
      <vt:lpstr>发明和实用新型—新颖性、创造性</vt:lpstr>
      <vt:lpstr>发明和实用新型—新颖性、创造性</vt:lpstr>
      <vt:lpstr>发明和实用新型的其他授权条件</vt:lpstr>
      <vt:lpstr>发明和实用新型的其他授权条件</vt:lpstr>
      <vt:lpstr>发明和实用新型的其他授权条件</vt:lpstr>
      <vt:lpstr>发明和实用新型的其他授权条件</vt:lpstr>
      <vt:lpstr>发明和实用新型的其他授权条件</vt:lpstr>
      <vt:lpstr>发明和实用新型的其他授权条件</vt:lpstr>
      <vt:lpstr>发明和实用新型的其他授权条件</vt:lpstr>
      <vt:lpstr>发明和实用新型的其他授权条件</vt:lpstr>
      <vt:lpstr>目录</vt:lpstr>
      <vt:lpstr>发明专利申请流程简介</vt:lpstr>
      <vt:lpstr>专利申请授权通常所需时间</vt:lpstr>
      <vt:lpstr>专利无效流程简介</vt:lpstr>
      <vt:lpstr>目录</vt:lpstr>
      <vt:lpstr>专利对初创企业的作用和意义</vt:lpstr>
      <vt:lpstr>专利对初创企业的作用和意义</vt:lpstr>
      <vt:lpstr>初创企业的知识产权策略核心</vt:lpstr>
      <vt:lpstr>企业专利申请的一般工作内容</vt:lpstr>
      <vt:lpstr>初创企业的专利策略—自身v.竞争对手</vt:lpstr>
      <vt:lpstr>初创企业的专利策略—专利v.商业秘密</vt:lpstr>
      <vt:lpstr>初创企业的专利策略—专利v.技术秘密</vt:lpstr>
      <vt:lpstr>初创企业的专利策略—数量v.质量</vt:lpstr>
      <vt:lpstr>初创企业的专利策略—数量v.质量</vt:lpstr>
      <vt:lpstr>初创企业的专利策略—数量v.质量</vt:lpstr>
      <vt:lpstr>初创企业的专利策略—国内v.海外</vt:lpstr>
      <vt:lpstr>初创企业的专利策略—许可v.诉讼</vt:lpstr>
      <vt:lpstr>初创企业的专利策略—许可v.诉讼</vt:lpstr>
      <vt:lpstr>初创企业的专利策略—许可v.诉讼</vt:lpstr>
      <vt:lpstr>初创企业的专利工作注意事项</vt:lpstr>
      <vt:lpstr>初创企业的专利工作注意事项</vt:lpstr>
      <vt:lpstr>初创企业的专利工作注意事项</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ITBJ201807-004</dc:creator>
  <cp:lastModifiedBy>0</cp:lastModifiedBy>
  <cp:revision>861</cp:revision>
  <cp:lastPrinted>2018-09-30T08:21:43Z</cp:lastPrinted>
  <dcterms:created xsi:type="dcterms:W3CDTF">1601-01-01T00:00:00Z</dcterms:created>
  <dcterms:modified xsi:type="dcterms:W3CDTF">2019-10-26T03:46:51Z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