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Lst>
  <p:notesMasterIdLst>
    <p:notesMasterId r:id="rId75"/>
  </p:notesMasterIdLst>
  <p:handoutMasterIdLst>
    <p:handoutMasterId r:id="rId76"/>
  </p:handoutMasterIdLst>
  <p:sldIdLst>
    <p:sldId id="399" r:id="rId13"/>
    <p:sldId id="551" r:id="rId14"/>
    <p:sldId id="433" r:id="rId15"/>
    <p:sldId id="493" r:id="rId16"/>
    <p:sldId id="420" r:id="rId17"/>
    <p:sldId id="441" r:id="rId18"/>
    <p:sldId id="442" r:id="rId19"/>
    <p:sldId id="440" r:id="rId20"/>
    <p:sldId id="444" r:id="rId21"/>
    <p:sldId id="445" r:id="rId22"/>
    <p:sldId id="566" r:id="rId23"/>
    <p:sldId id="567" r:id="rId24"/>
    <p:sldId id="490" r:id="rId25"/>
    <p:sldId id="577" r:id="rId26"/>
    <p:sldId id="576" r:id="rId27"/>
    <p:sldId id="578" r:id="rId28"/>
    <p:sldId id="579" r:id="rId29"/>
    <p:sldId id="580" r:id="rId30"/>
    <p:sldId id="562" r:id="rId31"/>
    <p:sldId id="489" r:id="rId32"/>
    <p:sldId id="487" r:id="rId33"/>
    <p:sldId id="488" r:id="rId34"/>
    <p:sldId id="539" r:id="rId35"/>
    <p:sldId id="540" r:id="rId36"/>
    <p:sldId id="552" r:id="rId37"/>
    <p:sldId id="553" r:id="rId38"/>
    <p:sldId id="554" r:id="rId39"/>
    <p:sldId id="555" r:id="rId40"/>
    <p:sldId id="415" r:id="rId41"/>
    <p:sldId id="563" r:id="rId42"/>
    <p:sldId id="565" r:id="rId43"/>
    <p:sldId id="568" r:id="rId44"/>
    <p:sldId id="570" r:id="rId45"/>
    <p:sldId id="569" r:id="rId46"/>
    <p:sldId id="557" r:id="rId47"/>
    <p:sldId id="558" r:id="rId48"/>
    <p:sldId id="559" r:id="rId49"/>
    <p:sldId id="560" r:id="rId50"/>
    <p:sldId id="561" r:id="rId51"/>
    <p:sldId id="417" r:id="rId52"/>
    <p:sldId id="581" r:id="rId53"/>
    <p:sldId id="582" r:id="rId54"/>
    <p:sldId id="583" r:id="rId55"/>
    <p:sldId id="584" r:id="rId56"/>
    <p:sldId id="585" r:id="rId57"/>
    <p:sldId id="495" r:id="rId58"/>
    <p:sldId id="513" r:id="rId59"/>
    <p:sldId id="501" r:id="rId60"/>
    <p:sldId id="564" r:id="rId61"/>
    <p:sldId id="502" r:id="rId62"/>
    <p:sldId id="511" r:id="rId63"/>
    <p:sldId id="512" r:id="rId64"/>
    <p:sldId id="521" r:id="rId65"/>
    <p:sldId id="531" r:id="rId66"/>
    <p:sldId id="525" r:id="rId67"/>
    <p:sldId id="571" r:id="rId68"/>
    <p:sldId id="575" r:id="rId69"/>
    <p:sldId id="541" r:id="rId70"/>
    <p:sldId id="527" r:id="rId71"/>
    <p:sldId id="574" r:id="rId72"/>
    <p:sldId id="309" r:id="rId73"/>
    <p:sldId id="518" r:id="rId74"/>
  </p:sldIdLst>
  <p:sldSz cx="11522075" cy="6480175"/>
  <p:notesSz cx="6669088" cy="9928225"/>
  <p:defaultTextStyle>
    <a:defPPr>
      <a:defRPr lang="zh-CN"/>
    </a:defPPr>
    <a:lvl1pPr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32">
          <p15:clr>
            <a:srgbClr val="A4A3A4"/>
          </p15:clr>
        </p15:guide>
        <p15:guide id="2" pos="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4E"/>
    <a:srgbClr val="FFCD05"/>
    <a:srgbClr val="4782EB"/>
    <a:srgbClr val="0000FF"/>
    <a:srgbClr val="FF2A00"/>
    <a:srgbClr val="CCECFF"/>
    <a:srgbClr val="31A6DF"/>
    <a:srgbClr val="D3D34F"/>
    <a:srgbClr val="00B05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9" autoAdjust="0"/>
    <p:restoredTop sz="90645" autoAdjust="0"/>
  </p:normalViewPr>
  <p:slideViewPr>
    <p:cSldViewPr>
      <p:cViewPr varScale="1">
        <p:scale>
          <a:sx n="60" d="100"/>
          <a:sy n="60" d="100"/>
        </p:scale>
        <p:origin x="824" y="52"/>
      </p:cViewPr>
      <p:guideLst>
        <p:guide orient="horz" pos="-32"/>
        <p:guide pos="16"/>
      </p:guideLst>
    </p:cSldViewPr>
  </p:slideViewPr>
  <p:outlineViewPr>
    <p:cViewPr>
      <p:scale>
        <a:sx n="33" d="100"/>
        <a:sy n="33" d="100"/>
      </p:scale>
      <p:origin x="0" y="0"/>
    </p:cViewPr>
    <p:sldLst>
      <p:sld r:id="rId1" collapse="1"/>
    </p:sldLst>
  </p:outlineViewPr>
  <p:notesTextViewPr>
    <p:cViewPr>
      <p:scale>
        <a:sx n="200" d="100"/>
        <a:sy n="200" d="100"/>
      </p:scale>
      <p:origin x="0" y="0"/>
    </p:cViewPr>
  </p:notesTextViewPr>
  <p:sorterViewPr>
    <p:cViewPr>
      <p:scale>
        <a:sx n="66" d="100"/>
        <a:sy n="66" d="100"/>
      </p:scale>
      <p:origin x="0" y="0"/>
    </p:cViewPr>
  </p:sorterViewPr>
  <p:notesViewPr>
    <p:cSldViewPr>
      <p:cViewPr varScale="1">
        <p:scale>
          <a:sx n="47" d="100"/>
          <a:sy n="47" d="100"/>
        </p:scale>
        <p:origin x="2812"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s>
</file>

<file path=ppt/_rels/viewProps.xml.rels><?xml version="1.0" encoding="UTF-8" standalone="yes"?>
<Relationships xmlns="http://schemas.openxmlformats.org/package/2006/relationships"><Relationship Id="rId1"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3589E-A825-4221-8405-3C3023DF8265}" type="doc">
      <dgm:prSet loTypeId="urn:microsoft.com/office/officeart/2005/8/layout/hList9" loCatId="list" qsTypeId="urn:microsoft.com/office/officeart/2005/8/quickstyle/simple2" qsCatId="simple" csTypeId="urn:microsoft.com/office/officeart/2005/8/colors/accent1_5" csCatId="accent1" phldr="1"/>
      <dgm:spPr/>
      <dgm:t>
        <a:bodyPr/>
        <a:lstStyle/>
        <a:p>
          <a:endParaRPr lang="zh-CN" altLang="en-US"/>
        </a:p>
      </dgm:t>
    </dgm:pt>
    <dgm:pt modelId="{4A46C2A1-AE51-49C0-AF8E-0AFE191DA3F9}">
      <dgm:prSet phldrT="[文本]" custT="1"/>
      <dgm:spPr>
        <a:solidFill>
          <a:srgbClr val="002A54"/>
        </a:solidFill>
      </dgm:spPr>
      <dgm:t>
        <a:bodyPr/>
        <a:lstStyle/>
        <a:p>
          <a:r>
            <a:rPr lang="zh-CN" altLang="en-US" sz="1600" dirty="0"/>
            <a:t>创业</a:t>
          </a:r>
          <a:endParaRPr lang="en-US" altLang="zh-CN" sz="1600" dirty="0"/>
        </a:p>
        <a:p>
          <a:r>
            <a:rPr lang="zh-CN" altLang="en-US" sz="1600" dirty="0"/>
            <a:t>初期</a:t>
          </a:r>
        </a:p>
      </dgm:t>
    </dgm:pt>
    <dgm:pt modelId="{68568A1C-80D6-44CD-92AD-6D41CE77DA57}" type="parTrans" cxnId="{02A3ABB7-6281-4CDF-B351-F287F22EDAAC}">
      <dgm:prSet/>
      <dgm:spPr/>
      <dgm:t>
        <a:bodyPr/>
        <a:lstStyle/>
        <a:p>
          <a:endParaRPr lang="zh-CN" altLang="en-US" sz="2000"/>
        </a:p>
      </dgm:t>
    </dgm:pt>
    <dgm:pt modelId="{30D9CE0A-BEB8-4FC3-9E36-BC469CDE91AA}" type="sibTrans" cxnId="{02A3ABB7-6281-4CDF-B351-F287F22EDAAC}">
      <dgm:prSet/>
      <dgm:spPr/>
      <dgm:t>
        <a:bodyPr/>
        <a:lstStyle/>
        <a:p>
          <a:endParaRPr lang="zh-CN" altLang="en-US" sz="2000"/>
        </a:p>
      </dgm:t>
    </dgm:pt>
    <dgm:pt modelId="{5127BDDB-9E65-4A8A-98BA-23F85E42DF5D}">
      <dgm:prSet phldrT="[文本]" custT="1"/>
      <dgm:spPr>
        <a:noFill/>
        <a:ln w="28575">
          <a:solidFill>
            <a:schemeClr val="tx2">
              <a:lumMod val="50000"/>
            </a:schemeClr>
          </a:solidFill>
          <a:prstDash val="dash"/>
        </a:ln>
      </dgm:spPr>
      <dgm:t>
        <a:bodyPr/>
        <a:lstStyle/>
        <a:p>
          <a:r>
            <a:rPr lang="zh-CN" altLang="en-US" sz="1600" dirty="0">
              <a:solidFill>
                <a:schemeClr val="tx1"/>
              </a:solidFill>
            </a:rPr>
            <a:t>创业者在创业初期就根据其后续的融资安排或者拟进行的上市地点直接搭建融资架构，为后续融资</a:t>
          </a:r>
          <a:r>
            <a:rPr lang="zh-CN" altLang="en-US" sz="1600" b="1" dirty="0">
              <a:solidFill>
                <a:srgbClr val="C00000"/>
              </a:solidFill>
            </a:rPr>
            <a:t>节省时间成本</a:t>
          </a:r>
          <a:r>
            <a:rPr lang="zh-CN" altLang="en-US" sz="1600" dirty="0">
              <a:solidFill>
                <a:schemeClr val="tx1"/>
              </a:solidFill>
            </a:rPr>
            <a:t>，但同时由于市场变化速度较快，也存在一定的</a:t>
          </a:r>
          <a:r>
            <a:rPr lang="zh-CN" altLang="en-US" sz="1600" b="1" dirty="0">
              <a:solidFill>
                <a:srgbClr val="C00000"/>
              </a:solidFill>
            </a:rPr>
            <a:t>不确定性</a:t>
          </a:r>
          <a:r>
            <a:rPr lang="zh-CN" altLang="en-US" sz="1600" dirty="0">
              <a:solidFill>
                <a:schemeClr val="tx1"/>
              </a:solidFill>
            </a:rPr>
            <a:t>（如改变融资策略或改变上市地点，红筹搭建或红筹回归）</a:t>
          </a:r>
          <a:r>
            <a:rPr lang="zh-CN" altLang="zh-CN" sz="1600" dirty="0">
              <a:solidFill>
                <a:schemeClr val="tx1"/>
              </a:solidFill>
              <a:latin typeface="+mn-ea"/>
              <a:ea typeface="+mn-ea"/>
            </a:rPr>
            <a:t>。</a:t>
          </a:r>
          <a:endParaRPr lang="zh-CN" altLang="en-US" sz="1600" dirty="0">
            <a:solidFill>
              <a:schemeClr val="tx1"/>
            </a:solidFill>
          </a:endParaRPr>
        </a:p>
      </dgm:t>
    </dgm:pt>
    <dgm:pt modelId="{295E66F8-FCA7-4915-85A7-904158C44282}" type="parTrans" cxnId="{8A065E02-DC0F-411A-B7C0-E64E337124AF}">
      <dgm:prSet/>
      <dgm:spPr/>
      <dgm:t>
        <a:bodyPr/>
        <a:lstStyle/>
        <a:p>
          <a:endParaRPr lang="zh-CN" altLang="en-US" sz="2000"/>
        </a:p>
      </dgm:t>
    </dgm:pt>
    <dgm:pt modelId="{64C68CFA-6DB0-45E4-A7DA-8E05876F781C}" type="sibTrans" cxnId="{8A065E02-DC0F-411A-B7C0-E64E337124AF}">
      <dgm:prSet/>
      <dgm:spPr/>
      <dgm:t>
        <a:bodyPr/>
        <a:lstStyle/>
        <a:p>
          <a:endParaRPr lang="zh-CN" altLang="en-US" sz="2000"/>
        </a:p>
      </dgm:t>
    </dgm:pt>
    <dgm:pt modelId="{ABFF8ACE-39D3-45D7-95EB-621D04B8D58C}">
      <dgm:prSet phldrT="[文本]" custT="1"/>
      <dgm:spPr>
        <a:solidFill>
          <a:srgbClr val="A50021"/>
        </a:solidFill>
      </dgm:spPr>
      <dgm:t>
        <a:bodyPr/>
        <a:lstStyle/>
        <a:p>
          <a:r>
            <a:rPr lang="zh-CN" altLang="en-US" sz="1600" dirty="0"/>
            <a:t>融资</a:t>
          </a:r>
          <a:endParaRPr lang="en-US" altLang="zh-CN" sz="1600" dirty="0"/>
        </a:p>
        <a:p>
          <a:r>
            <a:rPr lang="zh-CN" altLang="en-US" sz="1600" dirty="0"/>
            <a:t>前期</a:t>
          </a:r>
        </a:p>
      </dgm:t>
    </dgm:pt>
    <dgm:pt modelId="{A2B3EE7D-9194-4299-81D0-4D03699FD24B}" type="parTrans" cxnId="{EC29F4FF-A129-4652-9BB9-BFCA43D90F4C}">
      <dgm:prSet/>
      <dgm:spPr/>
      <dgm:t>
        <a:bodyPr/>
        <a:lstStyle/>
        <a:p>
          <a:endParaRPr lang="zh-CN" altLang="en-US" sz="2000"/>
        </a:p>
      </dgm:t>
    </dgm:pt>
    <dgm:pt modelId="{1456744C-6982-440A-B510-E830BC188182}" type="sibTrans" cxnId="{EC29F4FF-A129-4652-9BB9-BFCA43D90F4C}">
      <dgm:prSet/>
      <dgm:spPr/>
      <dgm:t>
        <a:bodyPr/>
        <a:lstStyle/>
        <a:p>
          <a:endParaRPr lang="zh-CN" altLang="en-US" sz="2000"/>
        </a:p>
      </dgm:t>
    </dgm:pt>
    <dgm:pt modelId="{0E4BE651-1D9E-458B-B357-AFFC62BDD314}">
      <dgm:prSet phldrT="[文本]" custT="1"/>
      <dgm:spPr>
        <a:noFill/>
        <a:ln w="28575">
          <a:solidFill>
            <a:srgbClr val="A50021"/>
          </a:solidFill>
          <a:prstDash val="dash"/>
        </a:ln>
      </dgm:spPr>
      <dgm:t>
        <a:bodyPr/>
        <a:lstStyle/>
        <a:p>
          <a:r>
            <a:rPr lang="zh-CN" altLang="en-US" sz="1600" dirty="0">
              <a:solidFill>
                <a:schemeClr val="tx1"/>
              </a:solidFill>
            </a:rPr>
            <a:t>根据融资规模及融资目标（包括是否存在后续的上市安排），选择最有利于融资目标及后续上市安排的架构，具有针对性，但对搭建架构的</a:t>
          </a:r>
          <a:r>
            <a:rPr lang="zh-CN" altLang="en-US" sz="1600" b="1" dirty="0">
              <a:solidFill>
                <a:srgbClr val="C00000"/>
              </a:solidFill>
            </a:rPr>
            <a:t>时间要求较高</a:t>
          </a:r>
          <a:r>
            <a:rPr lang="zh-CN" altLang="zh-CN" sz="1600" dirty="0">
              <a:latin typeface="Times New Roman" pitchFamily="18" charset="0"/>
              <a:ea typeface="+mn-ea"/>
              <a:cs typeface="Times New Roman" pitchFamily="18" charset="0"/>
            </a:rPr>
            <a:t>。</a:t>
          </a:r>
          <a:endParaRPr lang="zh-CN" altLang="en-US" sz="1600" dirty="0"/>
        </a:p>
      </dgm:t>
    </dgm:pt>
    <dgm:pt modelId="{A2938D8A-9907-4A29-B2EE-300308864F21}" type="parTrans" cxnId="{8DC63D32-316E-4EC8-A62B-7EFEEEAE5A79}">
      <dgm:prSet/>
      <dgm:spPr/>
      <dgm:t>
        <a:bodyPr/>
        <a:lstStyle/>
        <a:p>
          <a:endParaRPr lang="zh-CN" altLang="en-US" sz="2000"/>
        </a:p>
      </dgm:t>
    </dgm:pt>
    <dgm:pt modelId="{EA0DAA43-F6F0-44D1-8B8C-826CF9A25FAC}" type="sibTrans" cxnId="{8DC63D32-316E-4EC8-A62B-7EFEEEAE5A79}">
      <dgm:prSet/>
      <dgm:spPr/>
      <dgm:t>
        <a:bodyPr/>
        <a:lstStyle/>
        <a:p>
          <a:endParaRPr lang="zh-CN" altLang="en-US" sz="2000"/>
        </a:p>
      </dgm:t>
    </dgm:pt>
    <dgm:pt modelId="{900267A9-8528-41BD-B14A-EAFD9D152990}">
      <dgm:prSet custT="1"/>
      <dgm:spPr>
        <a:solidFill>
          <a:srgbClr val="00B050">
            <a:alpha val="50000"/>
          </a:srgbClr>
        </a:solidFill>
      </dgm:spPr>
      <dgm:t>
        <a:bodyPr/>
        <a:lstStyle/>
        <a:p>
          <a:r>
            <a:rPr lang="zh-CN" altLang="en-US" sz="1600" dirty="0"/>
            <a:t>架构</a:t>
          </a:r>
          <a:endParaRPr lang="en-US" altLang="zh-CN" sz="1600" dirty="0"/>
        </a:p>
        <a:p>
          <a:r>
            <a:rPr lang="zh-CN" altLang="en-US" sz="1600" dirty="0"/>
            <a:t>转换</a:t>
          </a:r>
        </a:p>
      </dgm:t>
    </dgm:pt>
    <dgm:pt modelId="{C60E2381-B942-47DE-A464-58F25DF2E677}" type="parTrans" cxnId="{5737EECF-E8A9-49EF-8DA5-A591F903922C}">
      <dgm:prSet/>
      <dgm:spPr/>
      <dgm:t>
        <a:bodyPr/>
        <a:lstStyle/>
        <a:p>
          <a:endParaRPr lang="zh-CN" altLang="en-US"/>
        </a:p>
      </dgm:t>
    </dgm:pt>
    <dgm:pt modelId="{A1A18F16-C414-4663-A4DB-54E630E4EDEB}" type="sibTrans" cxnId="{5737EECF-E8A9-49EF-8DA5-A591F903922C}">
      <dgm:prSet/>
      <dgm:spPr/>
      <dgm:t>
        <a:bodyPr/>
        <a:lstStyle/>
        <a:p>
          <a:endParaRPr lang="zh-CN" altLang="en-US"/>
        </a:p>
      </dgm:t>
    </dgm:pt>
    <dgm:pt modelId="{D3FA2675-887E-4D7B-9510-D8F3B74E0050}">
      <dgm:prSet phldrT="[文本]" custT="1"/>
      <dgm:spPr>
        <a:noFill/>
        <a:ln w="28575">
          <a:solidFill>
            <a:srgbClr val="92D050"/>
          </a:solidFill>
          <a:prstDash val="dash"/>
        </a:ln>
      </dgm:spPr>
      <dgm:t>
        <a:bodyPr/>
        <a:lstStyle/>
        <a:p>
          <a:r>
            <a:rPr lang="zh-CN" altLang="en-US" sz="1600" b="1" dirty="0">
              <a:latin typeface="Times New Roman" pitchFamily="18" charset="0"/>
              <a:ea typeface="+mn-ea"/>
              <a:cs typeface="Times New Roman" pitchFamily="18" charset="0"/>
            </a:rPr>
            <a:t>红筹架构</a:t>
          </a:r>
          <a:r>
            <a:rPr lang="zh-CN" altLang="en-US" sz="1600" dirty="0">
              <a:latin typeface="Times New Roman" pitchFamily="18" charset="0"/>
              <a:ea typeface="+mn-ea"/>
              <a:cs typeface="Times New Roman" pitchFamily="18" charset="0"/>
            </a:rPr>
            <a:t>：内资公司可以通过将境内股东翻出的方式，变更为境外架构以进行境外上市；</a:t>
          </a:r>
          <a:endParaRPr lang="en-US" altLang="zh-CN" sz="1600" dirty="0">
            <a:latin typeface="Times New Roman" pitchFamily="18" charset="0"/>
            <a:ea typeface="+mn-ea"/>
            <a:cs typeface="Times New Roman" pitchFamily="18" charset="0"/>
          </a:endParaRPr>
        </a:p>
        <a:p>
          <a:r>
            <a:rPr lang="zh-CN" altLang="en-US" sz="1600" b="1" dirty="0">
              <a:latin typeface="Times New Roman" pitchFamily="18" charset="0"/>
              <a:ea typeface="+mn-ea"/>
              <a:cs typeface="Times New Roman" pitchFamily="18" charset="0"/>
            </a:rPr>
            <a:t>红筹回归：</a:t>
          </a:r>
          <a:r>
            <a:rPr lang="zh-CN" altLang="en-US" sz="1600" dirty="0">
              <a:latin typeface="Times New Roman" pitchFamily="18" charset="0"/>
              <a:ea typeface="+mn-ea"/>
              <a:cs typeface="Times New Roman" pitchFamily="18" charset="0"/>
            </a:rPr>
            <a:t>具有境外架构的公司也可以采取红筹回归的方式，重组企业进行</a:t>
          </a:r>
          <a:r>
            <a:rPr lang="en-US" altLang="zh-CN" sz="1600" dirty="0">
              <a:latin typeface="Times New Roman" pitchFamily="18" charset="0"/>
              <a:ea typeface="+mn-ea"/>
              <a:cs typeface="Times New Roman" pitchFamily="18" charset="0"/>
            </a:rPr>
            <a:t>A</a:t>
          </a:r>
          <a:r>
            <a:rPr lang="zh-CN" altLang="en-US" sz="1600" dirty="0">
              <a:latin typeface="Times New Roman" pitchFamily="18" charset="0"/>
              <a:ea typeface="+mn-ea"/>
              <a:cs typeface="Times New Roman" pitchFamily="18" charset="0"/>
            </a:rPr>
            <a:t>股上市。</a:t>
          </a:r>
          <a:endParaRPr lang="zh-CN" altLang="en-US" sz="1600" dirty="0"/>
        </a:p>
      </dgm:t>
    </dgm:pt>
    <dgm:pt modelId="{068F586A-B876-419D-B2AE-CAD3812430BC}" type="sibTrans" cxnId="{ECE306AF-04E3-4394-8680-A31722DE0BF3}">
      <dgm:prSet/>
      <dgm:spPr/>
      <dgm:t>
        <a:bodyPr/>
        <a:lstStyle/>
        <a:p>
          <a:endParaRPr lang="zh-CN" altLang="en-US"/>
        </a:p>
      </dgm:t>
    </dgm:pt>
    <dgm:pt modelId="{6012046D-CAF2-45DB-8177-5C129D3D2B37}" type="parTrans" cxnId="{ECE306AF-04E3-4394-8680-A31722DE0BF3}">
      <dgm:prSet/>
      <dgm:spPr/>
      <dgm:t>
        <a:bodyPr/>
        <a:lstStyle/>
        <a:p>
          <a:endParaRPr lang="zh-CN" altLang="en-US"/>
        </a:p>
      </dgm:t>
    </dgm:pt>
    <dgm:pt modelId="{DC1FC1E7-75FF-4926-A7DB-D959D32ED3DE}" type="pres">
      <dgm:prSet presAssocID="{ABE3589E-A825-4221-8405-3C3023DF8265}" presName="list" presStyleCnt="0">
        <dgm:presLayoutVars>
          <dgm:dir/>
          <dgm:animLvl val="lvl"/>
        </dgm:presLayoutVars>
      </dgm:prSet>
      <dgm:spPr/>
    </dgm:pt>
    <dgm:pt modelId="{94659CF7-5857-47FD-BA5C-C4B76FD2E4EC}" type="pres">
      <dgm:prSet presAssocID="{4A46C2A1-AE51-49C0-AF8E-0AFE191DA3F9}" presName="posSpace" presStyleCnt="0"/>
      <dgm:spPr/>
    </dgm:pt>
    <dgm:pt modelId="{16193D94-63C9-41E3-B2D3-A0633A938642}" type="pres">
      <dgm:prSet presAssocID="{4A46C2A1-AE51-49C0-AF8E-0AFE191DA3F9}" presName="vertFlow" presStyleCnt="0"/>
      <dgm:spPr/>
    </dgm:pt>
    <dgm:pt modelId="{F9F97014-C408-4A26-86DF-5DE8CD5D076E}" type="pres">
      <dgm:prSet presAssocID="{4A46C2A1-AE51-49C0-AF8E-0AFE191DA3F9}" presName="topSpace" presStyleCnt="0"/>
      <dgm:spPr/>
    </dgm:pt>
    <dgm:pt modelId="{C992862F-9669-48B4-B45D-83D1F3548DDE}" type="pres">
      <dgm:prSet presAssocID="{4A46C2A1-AE51-49C0-AF8E-0AFE191DA3F9}" presName="firstComp" presStyleCnt="0"/>
      <dgm:spPr/>
    </dgm:pt>
    <dgm:pt modelId="{3BE6D286-4E10-46ED-889F-A89AD5C3CA65}" type="pres">
      <dgm:prSet presAssocID="{4A46C2A1-AE51-49C0-AF8E-0AFE191DA3F9}" presName="firstChild" presStyleLbl="bgAccFollowNode1" presStyleIdx="0" presStyleCnt="3" custScaleX="114691" custScaleY="183485" custLinFactNeighborX="-11605" custLinFactNeighborY="643"/>
      <dgm:spPr/>
    </dgm:pt>
    <dgm:pt modelId="{9830C3E6-1AFA-4B44-9FE8-4725109E151E}" type="pres">
      <dgm:prSet presAssocID="{4A46C2A1-AE51-49C0-AF8E-0AFE191DA3F9}" presName="firstChildTx" presStyleLbl="bgAccFollowNode1" presStyleIdx="0" presStyleCnt="3">
        <dgm:presLayoutVars>
          <dgm:bulletEnabled val="1"/>
        </dgm:presLayoutVars>
      </dgm:prSet>
      <dgm:spPr/>
    </dgm:pt>
    <dgm:pt modelId="{783D7A3F-9804-4151-813C-9C3C14DDB3A8}" type="pres">
      <dgm:prSet presAssocID="{4A46C2A1-AE51-49C0-AF8E-0AFE191DA3F9}" presName="negSpace" presStyleCnt="0"/>
      <dgm:spPr/>
    </dgm:pt>
    <dgm:pt modelId="{82364BCF-18D7-4A9D-B4FE-60F9626C5918}" type="pres">
      <dgm:prSet presAssocID="{4A46C2A1-AE51-49C0-AF8E-0AFE191DA3F9}" presName="circle" presStyleLbl="node1" presStyleIdx="0" presStyleCnt="3" custScaleX="75238" custScaleY="75726" custLinFactNeighborX="-19751" custLinFactNeighborY="-1367"/>
      <dgm:spPr/>
    </dgm:pt>
    <dgm:pt modelId="{D00572FD-E4A6-4E15-92E7-CAE48B87BD18}" type="pres">
      <dgm:prSet presAssocID="{30D9CE0A-BEB8-4FC3-9E36-BC469CDE91AA}" presName="transSpace" presStyleCnt="0"/>
      <dgm:spPr/>
    </dgm:pt>
    <dgm:pt modelId="{36150B45-9AFD-49CB-B67E-3D73E4A0203C}" type="pres">
      <dgm:prSet presAssocID="{ABFF8ACE-39D3-45D7-95EB-621D04B8D58C}" presName="posSpace" presStyleCnt="0"/>
      <dgm:spPr/>
    </dgm:pt>
    <dgm:pt modelId="{A531F8AB-7261-404C-BF24-E2DC3EC54A05}" type="pres">
      <dgm:prSet presAssocID="{ABFF8ACE-39D3-45D7-95EB-621D04B8D58C}" presName="vertFlow" presStyleCnt="0"/>
      <dgm:spPr/>
    </dgm:pt>
    <dgm:pt modelId="{5B2CCA56-90BF-4D31-87DC-1406BB43E4D9}" type="pres">
      <dgm:prSet presAssocID="{ABFF8ACE-39D3-45D7-95EB-621D04B8D58C}" presName="topSpace" presStyleCnt="0"/>
      <dgm:spPr/>
    </dgm:pt>
    <dgm:pt modelId="{68B54EFC-7178-4E3F-9E0F-E8AFF00943ED}" type="pres">
      <dgm:prSet presAssocID="{ABFF8ACE-39D3-45D7-95EB-621D04B8D58C}" presName="firstComp" presStyleCnt="0"/>
      <dgm:spPr/>
    </dgm:pt>
    <dgm:pt modelId="{3F616F6E-7DFB-45D4-8CC7-807BB97C4370}" type="pres">
      <dgm:prSet presAssocID="{ABFF8ACE-39D3-45D7-95EB-621D04B8D58C}" presName="firstChild" presStyleLbl="bgAccFollowNode1" presStyleIdx="1" presStyleCnt="3" custScaleX="101825" custScaleY="175983" custLinFactNeighborX="-24135" custLinFactNeighborY="2224"/>
      <dgm:spPr/>
    </dgm:pt>
    <dgm:pt modelId="{93A3EE15-15AA-458E-BA25-D8260C7545D7}" type="pres">
      <dgm:prSet presAssocID="{ABFF8ACE-39D3-45D7-95EB-621D04B8D58C}" presName="firstChildTx" presStyleLbl="bgAccFollowNode1" presStyleIdx="1" presStyleCnt="3">
        <dgm:presLayoutVars>
          <dgm:bulletEnabled val="1"/>
        </dgm:presLayoutVars>
      </dgm:prSet>
      <dgm:spPr/>
    </dgm:pt>
    <dgm:pt modelId="{EA284141-6BD0-46DD-896D-AC8265975595}" type="pres">
      <dgm:prSet presAssocID="{ABFF8ACE-39D3-45D7-95EB-621D04B8D58C}" presName="negSpace" presStyleCnt="0"/>
      <dgm:spPr/>
    </dgm:pt>
    <dgm:pt modelId="{7971B03B-7258-4DB9-988F-4DF1CB3265EA}" type="pres">
      <dgm:prSet presAssocID="{ABFF8ACE-39D3-45D7-95EB-621D04B8D58C}" presName="circle" presStyleLbl="node1" presStyleIdx="1" presStyleCnt="3" custScaleX="76076" custScaleY="75181" custLinFactNeighborX="-8280" custLinFactNeighborY="470"/>
      <dgm:spPr/>
    </dgm:pt>
    <dgm:pt modelId="{9C49B78B-9BC1-42CA-8804-E2482B5E5944}" type="pres">
      <dgm:prSet presAssocID="{1456744C-6982-440A-B510-E830BC188182}" presName="transSpace" presStyleCnt="0"/>
      <dgm:spPr/>
    </dgm:pt>
    <dgm:pt modelId="{E7CE53AB-666D-4943-88BB-828982BA5215}" type="pres">
      <dgm:prSet presAssocID="{900267A9-8528-41BD-B14A-EAFD9D152990}" presName="posSpace" presStyleCnt="0"/>
      <dgm:spPr/>
    </dgm:pt>
    <dgm:pt modelId="{85D37871-47C5-420D-99FE-21E8AD93220F}" type="pres">
      <dgm:prSet presAssocID="{900267A9-8528-41BD-B14A-EAFD9D152990}" presName="vertFlow" presStyleCnt="0"/>
      <dgm:spPr/>
    </dgm:pt>
    <dgm:pt modelId="{41780BFF-D644-4CB6-B09E-0CAA466F35BD}" type="pres">
      <dgm:prSet presAssocID="{900267A9-8528-41BD-B14A-EAFD9D152990}" presName="topSpace" presStyleCnt="0"/>
      <dgm:spPr/>
    </dgm:pt>
    <dgm:pt modelId="{D9CA2316-A25C-486E-9FE7-EC3236B7B0B9}" type="pres">
      <dgm:prSet presAssocID="{900267A9-8528-41BD-B14A-EAFD9D152990}" presName="firstComp" presStyleCnt="0"/>
      <dgm:spPr/>
    </dgm:pt>
    <dgm:pt modelId="{830F977B-6A62-4E3E-8CB0-B676D19B05AB}" type="pres">
      <dgm:prSet presAssocID="{900267A9-8528-41BD-B14A-EAFD9D152990}" presName="firstChild" presStyleLbl="bgAccFollowNode1" presStyleIdx="2" presStyleCnt="3" custScaleX="102718" custScaleY="184016" custLinFactNeighborX="-35479" custLinFactNeighborY="-3744"/>
      <dgm:spPr/>
    </dgm:pt>
    <dgm:pt modelId="{C3DDC7A8-9973-4DD7-A4AE-56A3B3417B2F}" type="pres">
      <dgm:prSet presAssocID="{900267A9-8528-41BD-B14A-EAFD9D152990}" presName="firstChildTx" presStyleLbl="bgAccFollowNode1" presStyleIdx="2" presStyleCnt="3">
        <dgm:presLayoutVars>
          <dgm:bulletEnabled val="1"/>
        </dgm:presLayoutVars>
      </dgm:prSet>
      <dgm:spPr/>
    </dgm:pt>
    <dgm:pt modelId="{106FFA26-7B1E-4AD3-8565-0AE14EE0F5A5}" type="pres">
      <dgm:prSet presAssocID="{900267A9-8528-41BD-B14A-EAFD9D152990}" presName="negSpace" presStyleCnt="0"/>
      <dgm:spPr/>
    </dgm:pt>
    <dgm:pt modelId="{FCEC747B-C52D-46FB-8F56-44ECD4FA0730}" type="pres">
      <dgm:prSet presAssocID="{900267A9-8528-41BD-B14A-EAFD9D152990}" presName="circle" presStyleLbl="node1" presStyleIdx="2" presStyleCnt="3" custScaleX="76504" custScaleY="77937" custLinFactNeighborX="-16143" custLinFactNeighborY="-3145"/>
      <dgm:spPr/>
    </dgm:pt>
  </dgm:ptLst>
  <dgm:cxnLst>
    <dgm:cxn modelId="{8A065E02-DC0F-411A-B7C0-E64E337124AF}" srcId="{4A46C2A1-AE51-49C0-AF8E-0AFE191DA3F9}" destId="{5127BDDB-9E65-4A8A-98BA-23F85E42DF5D}" srcOrd="0" destOrd="0" parTransId="{295E66F8-FCA7-4915-85A7-904158C44282}" sibTransId="{64C68CFA-6DB0-45E4-A7DA-8E05876F781C}"/>
    <dgm:cxn modelId="{7AD2C20F-88FE-49FC-BF44-7A5DA046D540}" type="presOf" srcId="{0E4BE651-1D9E-458B-B357-AFFC62BDD314}" destId="{3F616F6E-7DFB-45D4-8CC7-807BB97C4370}" srcOrd="0" destOrd="0" presId="urn:microsoft.com/office/officeart/2005/8/layout/hList9"/>
    <dgm:cxn modelId="{FD4E5518-B280-45E9-A17A-50D1AE1E5C84}" type="presOf" srcId="{ABFF8ACE-39D3-45D7-95EB-621D04B8D58C}" destId="{7971B03B-7258-4DB9-988F-4DF1CB3265EA}" srcOrd="0" destOrd="0" presId="urn:microsoft.com/office/officeart/2005/8/layout/hList9"/>
    <dgm:cxn modelId="{0AFA291F-C5D7-4EA9-B921-AEE86B02F209}" type="presOf" srcId="{4A46C2A1-AE51-49C0-AF8E-0AFE191DA3F9}" destId="{82364BCF-18D7-4A9D-B4FE-60F9626C5918}" srcOrd="0" destOrd="0" presId="urn:microsoft.com/office/officeart/2005/8/layout/hList9"/>
    <dgm:cxn modelId="{8DC63D32-316E-4EC8-A62B-7EFEEEAE5A79}" srcId="{ABFF8ACE-39D3-45D7-95EB-621D04B8D58C}" destId="{0E4BE651-1D9E-458B-B357-AFFC62BDD314}" srcOrd="0" destOrd="0" parTransId="{A2938D8A-9907-4A29-B2EE-300308864F21}" sibTransId="{EA0DAA43-F6F0-44D1-8B8C-826CF9A25FAC}"/>
    <dgm:cxn modelId="{1E030C61-9B3A-4F20-9DF9-C4EB15C66EB5}" type="presOf" srcId="{D3FA2675-887E-4D7B-9510-D8F3B74E0050}" destId="{C3DDC7A8-9973-4DD7-A4AE-56A3B3417B2F}" srcOrd="1" destOrd="0" presId="urn:microsoft.com/office/officeart/2005/8/layout/hList9"/>
    <dgm:cxn modelId="{BB201649-07F8-4FD0-A5DE-4DF3FC66C175}" type="presOf" srcId="{D3FA2675-887E-4D7B-9510-D8F3B74E0050}" destId="{830F977B-6A62-4E3E-8CB0-B676D19B05AB}" srcOrd="0" destOrd="0" presId="urn:microsoft.com/office/officeart/2005/8/layout/hList9"/>
    <dgm:cxn modelId="{E5E12B54-349A-4A76-8BE2-73C55B5F776B}" type="presOf" srcId="{5127BDDB-9E65-4A8A-98BA-23F85E42DF5D}" destId="{9830C3E6-1AFA-4B44-9FE8-4725109E151E}" srcOrd="1" destOrd="0" presId="urn:microsoft.com/office/officeart/2005/8/layout/hList9"/>
    <dgm:cxn modelId="{1DDCD154-A653-410E-B361-42523FF5453B}" type="presOf" srcId="{0E4BE651-1D9E-458B-B357-AFFC62BDD314}" destId="{93A3EE15-15AA-458E-BA25-D8260C7545D7}" srcOrd="1" destOrd="0" presId="urn:microsoft.com/office/officeart/2005/8/layout/hList9"/>
    <dgm:cxn modelId="{E6B9F05A-87D7-4D77-8156-69278DA84B93}" type="presOf" srcId="{ABE3589E-A825-4221-8405-3C3023DF8265}" destId="{DC1FC1E7-75FF-4926-A7DB-D959D32ED3DE}" srcOrd="0" destOrd="0" presId="urn:microsoft.com/office/officeart/2005/8/layout/hList9"/>
    <dgm:cxn modelId="{ECE306AF-04E3-4394-8680-A31722DE0BF3}" srcId="{900267A9-8528-41BD-B14A-EAFD9D152990}" destId="{D3FA2675-887E-4D7B-9510-D8F3B74E0050}" srcOrd="0" destOrd="0" parTransId="{6012046D-CAF2-45DB-8177-5C129D3D2B37}" sibTransId="{068F586A-B876-419D-B2AE-CAD3812430BC}"/>
    <dgm:cxn modelId="{E97FC3B5-26EC-45DE-92CE-FC2CD5048AAA}" type="presOf" srcId="{900267A9-8528-41BD-B14A-EAFD9D152990}" destId="{FCEC747B-C52D-46FB-8F56-44ECD4FA0730}" srcOrd="0" destOrd="0" presId="urn:microsoft.com/office/officeart/2005/8/layout/hList9"/>
    <dgm:cxn modelId="{02A3ABB7-6281-4CDF-B351-F287F22EDAAC}" srcId="{ABE3589E-A825-4221-8405-3C3023DF8265}" destId="{4A46C2A1-AE51-49C0-AF8E-0AFE191DA3F9}" srcOrd="0" destOrd="0" parTransId="{68568A1C-80D6-44CD-92AD-6D41CE77DA57}" sibTransId="{30D9CE0A-BEB8-4FC3-9E36-BC469CDE91AA}"/>
    <dgm:cxn modelId="{5737EECF-E8A9-49EF-8DA5-A591F903922C}" srcId="{ABE3589E-A825-4221-8405-3C3023DF8265}" destId="{900267A9-8528-41BD-B14A-EAFD9D152990}" srcOrd="2" destOrd="0" parTransId="{C60E2381-B942-47DE-A464-58F25DF2E677}" sibTransId="{A1A18F16-C414-4663-A4DB-54E630E4EDEB}"/>
    <dgm:cxn modelId="{B98BCDFE-8212-4968-859D-1E9C9801CE17}" type="presOf" srcId="{5127BDDB-9E65-4A8A-98BA-23F85E42DF5D}" destId="{3BE6D286-4E10-46ED-889F-A89AD5C3CA65}" srcOrd="0" destOrd="0" presId="urn:microsoft.com/office/officeart/2005/8/layout/hList9"/>
    <dgm:cxn modelId="{EC29F4FF-A129-4652-9BB9-BFCA43D90F4C}" srcId="{ABE3589E-A825-4221-8405-3C3023DF8265}" destId="{ABFF8ACE-39D3-45D7-95EB-621D04B8D58C}" srcOrd="1" destOrd="0" parTransId="{A2B3EE7D-9194-4299-81D0-4D03699FD24B}" sibTransId="{1456744C-6982-440A-B510-E830BC188182}"/>
    <dgm:cxn modelId="{E2ABED52-D3B0-48DB-BE48-A5FB30B8BF97}" type="presParOf" srcId="{DC1FC1E7-75FF-4926-A7DB-D959D32ED3DE}" destId="{94659CF7-5857-47FD-BA5C-C4B76FD2E4EC}" srcOrd="0" destOrd="0" presId="urn:microsoft.com/office/officeart/2005/8/layout/hList9"/>
    <dgm:cxn modelId="{43035B84-B8CE-480D-9A26-C5DCCD64BC24}" type="presParOf" srcId="{DC1FC1E7-75FF-4926-A7DB-D959D32ED3DE}" destId="{16193D94-63C9-41E3-B2D3-A0633A938642}" srcOrd="1" destOrd="0" presId="urn:microsoft.com/office/officeart/2005/8/layout/hList9"/>
    <dgm:cxn modelId="{5D6CDB2F-FAC5-41A3-99CC-DB7A47359FFC}" type="presParOf" srcId="{16193D94-63C9-41E3-B2D3-A0633A938642}" destId="{F9F97014-C408-4A26-86DF-5DE8CD5D076E}" srcOrd="0" destOrd="0" presId="urn:microsoft.com/office/officeart/2005/8/layout/hList9"/>
    <dgm:cxn modelId="{3154CE8D-565C-404D-AB6E-89D99F521EA7}" type="presParOf" srcId="{16193D94-63C9-41E3-B2D3-A0633A938642}" destId="{C992862F-9669-48B4-B45D-83D1F3548DDE}" srcOrd="1" destOrd="0" presId="urn:microsoft.com/office/officeart/2005/8/layout/hList9"/>
    <dgm:cxn modelId="{FA7BFFAB-9AAE-497F-8E8C-4E105A7845F2}" type="presParOf" srcId="{C992862F-9669-48B4-B45D-83D1F3548DDE}" destId="{3BE6D286-4E10-46ED-889F-A89AD5C3CA65}" srcOrd="0" destOrd="0" presId="urn:microsoft.com/office/officeart/2005/8/layout/hList9"/>
    <dgm:cxn modelId="{7499F4AD-577D-40A3-B802-5A47EE23CC93}" type="presParOf" srcId="{C992862F-9669-48B4-B45D-83D1F3548DDE}" destId="{9830C3E6-1AFA-4B44-9FE8-4725109E151E}" srcOrd="1" destOrd="0" presId="urn:microsoft.com/office/officeart/2005/8/layout/hList9"/>
    <dgm:cxn modelId="{A48E8F3F-D2D4-4BF9-92D0-D37013284931}" type="presParOf" srcId="{DC1FC1E7-75FF-4926-A7DB-D959D32ED3DE}" destId="{783D7A3F-9804-4151-813C-9C3C14DDB3A8}" srcOrd="2" destOrd="0" presId="urn:microsoft.com/office/officeart/2005/8/layout/hList9"/>
    <dgm:cxn modelId="{5949A5DB-1D80-4495-B00E-A7A46F3D45E0}" type="presParOf" srcId="{DC1FC1E7-75FF-4926-A7DB-D959D32ED3DE}" destId="{82364BCF-18D7-4A9D-B4FE-60F9626C5918}" srcOrd="3" destOrd="0" presId="urn:microsoft.com/office/officeart/2005/8/layout/hList9"/>
    <dgm:cxn modelId="{139158D2-FF0D-4C56-90D4-6BEAA0DACA5C}" type="presParOf" srcId="{DC1FC1E7-75FF-4926-A7DB-D959D32ED3DE}" destId="{D00572FD-E4A6-4E15-92E7-CAE48B87BD18}" srcOrd="4" destOrd="0" presId="urn:microsoft.com/office/officeart/2005/8/layout/hList9"/>
    <dgm:cxn modelId="{BDE450A3-94B4-4D4D-AB35-47370C68C474}" type="presParOf" srcId="{DC1FC1E7-75FF-4926-A7DB-D959D32ED3DE}" destId="{36150B45-9AFD-49CB-B67E-3D73E4A0203C}" srcOrd="5" destOrd="0" presId="urn:microsoft.com/office/officeart/2005/8/layout/hList9"/>
    <dgm:cxn modelId="{11BC57DE-D488-4F26-89F6-385C08E57E94}" type="presParOf" srcId="{DC1FC1E7-75FF-4926-A7DB-D959D32ED3DE}" destId="{A531F8AB-7261-404C-BF24-E2DC3EC54A05}" srcOrd="6" destOrd="0" presId="urn:microsoft.com/office/officeart/2005/8/layout/hList9"/>
    <dgm:cxn modelId="{94033A96-8775-414A-A828-6784C183390D}" type="presParOf" srcId="{A531F8AB-7261-404C-BF24-E2DC3EC54A05}" destId="{5B2CCA56-90BF-4D31-87DC-1406BB43E4D9}" srcOrd="0" destOrd="0" presId="urn:microsoft.com/office/officeart/2005/8/layout/hList9"/>
    <dgm:cxn modelId="{EA85D5C7-550B-4622-83DB-EF13D71B8516}" type="presParOf" srcId="{A531F8AB-7261-404C-BF24-E2DC3EC54A05}" destId="{68B54EFC-7178-4E3F-9E0F-E8AFF00943ED}" srcOrd="1" destOrd="0" presId="urn:microsoft.com/office/officeart/2005/8/layout/hList9"/>
    <dgm:cxn modelId="{67E362B8-ED6D-4C3B-AE7E-133C0B5ED2B4}" type="presParOf" srcId="{68B54EFC-7178-4E3F-9E0F-E8AFF00943ED}" destId="{3F616F6E-7DFB-45D4-8CC7-807BB97C4370}" srcOrd="0" destOrd="0" presId="urn:microsoft.com/office/officeart/2005/8/layout/hList9"/>
    <dgm:cxn modelId="{ED3505E6-FCB3-4AC5-9172-5525F5E1F85F}" type="presParOf" srcId="{68B54EFC-7178-4E3F-9E0F-E8AFF00943ED}" destId="{93A3EE15-15AA-458E-BA25-D8260C7545D7}" srcOrd="1" destOrd="0" presId="urn:microsoft.com/office/officeart/2005/8/layout/hList9"/>
    <dgm:cxn modelId="{C716F4D8-B40D-4113-9C13-CD432101618F}" type="presParOf" srcId="{DC1FC1E7-75FF-4926-A7DB-D959D32ED3DE}" destId="{EA284141-6BD0-46DD-896D-AC8265975595}" srcOrd="7" destOrd="0" presId="urn:microsoft.com/office/officeart/2005/8/layout/hList9"/>
    <dgm:cxn modelId="{1A289CCC-7175-41BF-AA8D-16DA168960F4}" type="presParOf" srcId="{DC1FC1E7-75FF-4926-A7DB-D959D32ED3DE}" destId="{7971B03B-7258-4DB9-988F-4DF1CB3265EA}" srcOrd="8" destOrd="0" presId="urn:microsoft.com/office/officeart/2005/8/layout/hList9"/>
    <dgm:cxn modelId="{28CB8A20-AB45-40CB-93D8-79B03CD759B5}" type="presParOf" srcId="{DC1FC1E7-75FF-4926-A7DB-D959D32ED3DE}" destId="{9C49B78B-9BC1-42CA-8804-E2482B5E5944}" srcOrd="9" destOrd="0" presId="urn:microsoft.com/office/officeart/2005/8/layout/hList9"/>
    <dgm:cxn modelId="{EACC49DF-453D-49BD-B370-54A1EDBC8E87}" type="presParOf" srcId="{DC1FC1E7-75FF-4926-A7DB-D959D32ED3DE}" destId="{E7CE53AB-666D-4943-88BB-828982BA5215}" srcOrd="10" destOrd="0" presId="urn:microsoft.com/office/officeart/2005/8/layout/hList9"/>
    <dgm:cxn modelId="{692C0FA1-617B-40DA-9CC8-D83B0A1698E3}" type="presParOf" srcId="{DC1FC1E7-75FF-4926-A7DB-D959D32ED3DE}" destId="{85D37871-47C5-420D-99FE-21E8AD93220F}" srcOrd="11" destOrd="0" presId="urn:microsoft.com/office/officeart/2005/8/layout/hList9"/>
    <dgm:cxn modelId="{95CC7143-120F-4593-B47A-9F6A75CF5C82}" type="presParOf" srcId="{85D37871-47C5-420D-99FE-21E8AD93220F}" destId="{41780BFF-D644-4CB6-B09E-0CAA466F35BD}" srcOrd="0" destOrd="0" presId="urn:microsoft.com/office/officeart/2005/8/layout/hList9"/>
    <dgm:cxn modelId="{B13BA552-BF38-49C2-87AB-9C99754777F3}" type="presParOf" srcId="{85D37871-47C5-420D-99FE-21E8AD93220F}" destId="{D9CA2316-A25C-486E-9FE7-EC3236B7B0B9}" srcOrd="1" destOrd="0" presId="urn:microsoft.com/office/officeart/2005/8/layout/hList9"/>
    <dgm:cxn modelId="{5CAB2C68-C3F4-47AB-8973-82D4324BA6DE}" type="presParOf" srcId="{D9CA2316-A25C-486E-9FE7-EC3236B7B0B9}" destId="{830F977B-6A62-4E3E-8CB0-B676D19B05AB}" srcOrd="0" destOrd="0" presId="urn:microsoft.com/office/officeart/2005/8/layout/hList9"/>
    <dgm:cxn modelId="{D6F3BCB4-2306-404B-A2FC-99DE5BD6D555}" type="presParOf" srcId="{D9CA2316-A25C-486E-9FE7-EC3236B7B0B9}" destId="{C3DDC7A8-9973-4DD7-A4AE-56A3B3417B2F}" srcOrd="1" destOrd="0" presId="urn:microsoft.com/office/officeart/2005/8/layout/hList9"/>
    <dgm:cxn modelId="{BB4DF48B-1A28-4364-9C8E-AC7B6BFFD7C7}" type="presParOf" srcId="{DC1FC1E7-75FF-4926-A7DB-D959D32ED3DE}" destId="{106FFA26-7B1E-4AD3-8565-0AE14EE0F5A5}" srcOrd="12" destOrd="0" presId="urn:microsoft.com/office/officeart/2005/8/layout/hList9"/>
    <dgm:cxn modelId="{8C991B10-2F87-40E9-BEC6-8BC19DF444D7}" type="presParOf" srcId="{DC1FC1E7-75FF-4926-A7DB-D959D32ED3DE}" destId="{FCEC747B-C52D-46FB-8F56-44ECD4FA0730}"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78CEA-F3B8-4914-B962-D664C9D7A8E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C5BDDFA5-155E-48AB-A924-9D8BF77B60A2}">
      <dgm:prSet phldrT="[文本]" custT="1"/>
      <dgm:spPr>
        <a:solidFill>
          <a:srgbClr val="990033"/>
        </a:solidFill>
      </dgm:spPr>
      <dgm:t>
        <a:bodyPr/>
        <a:lstStyle/>
        <a:p>
          <a:r>
            <a:rPr lang="zh-CN" altLang="en-US" sz="1400" b="1" dirty="0">
              <a:latin typeface="+mn-ea"/>
              <a:ea typeface="+mn-ea"/>
            </a:rPr>
            <a:t>汉坤提示</a:t>
          </a:r>
        </a:p>
      </dgm:t>
    </dgm:pt>
    <dgm:pt modelId="{12F5A5C2-4EC6-455D-9070-143432A84B6D}" type="parTrans" cxnId="{52E8C560-D5F1-45C3-8649-A0736EA8BBAB}">
      <dgm:prSet/>
      <dgm:spPr/>
      <dgm:t>
        <a:bodyPr/>
        <a:lstStyle/>
        <a:p>
          <a:endParaRPr lang="zh-CN" altLang="en-US"/>
        </a:p>
      </dgm:t>
    </dgm:pt>
    <dgm:pt modelId="{C467C8F4-0BA5-4F1F-B3C7-9BC137BC195B}" type="sibTrans" cxnId="{52E8C560-D5F1-45C3-8649-A0736EA8BBAB}">
      <dgm:prSet/>
      <dgm:spPr/>
      <dgm:t>
        <a:bodyPr/>
        <a:lstStyle/>
        <a:p>
          <a:endParaRPr lang="zh-CN" altLang="en-US"/>
        </a:p>
      </dgm:t>
    </dgm:pt>
    <dgm:pt modelId="{A83E1B57-1367-4FFA-BC96-3F441A634C22}">
      <dgm:prSet phldrT="[文本]" custT="1"/>
      <dgm:spPr>
        <a:noFill/>
        <a:ln>
          <a:solidFill>
            <a:srgbClr val="700000">
              <a:alpha val="90000"/>
            </a:srgbClr>
          </a:solidFill>
        </a:ln>
      </dgm:spPr>
      <dgm:t>
        <a:bodyPr/>
        <a:lstStyle/>
        <a:p>
          <a:pPr algn="l"/>
          <a:r>
            <a:rPr lang="zh-CN" altLang="en-US" sz="1400" b="0" dirty="0">
              <a:solidFill>
                <a:schemeClr val="tx1"/>
              </a:solidFill>
              <a:latin typeface="Times New Roman" panose="02020603050405020304" pitchFamily="18" charset="0"/>
              <a:cs typeface="Times New Roman" panose="02020603050405020304" pitchFamily="18" charset="0"/>
            </a:rPr>
            <a:t>创业者如为中国人，需要办理</a:t>
          </a:r>
          <a:r>
            <a:rPr lang="en-US" altLang="zh-CN" sz="1400" b="0" dirty="0">
              <a:solidFill>
                <a:schemeClr val="tx1"/>
              </a:solidFill>
              <a:latin typeface="Times New Roman" panose="02020603050405020304" pitchFamily="18" charset="0"/>
              <a:cs typeface="Times New Roman" panose="02020603050405020304" pitchFamily="18" charset="0"/>
            </a:rPr>
            <a:t>37</a:t>
          </a:r>
          <a:r>
            <a:rPr lang="zh-CN" altLang="en-US" sz="1400" b="0" dirty="0">
              <a:solidFill>
                <a:schemeClr val="tx1"/>
              </a:solidFill>
              <a:latin typeface="Times New Roman" panose="02020603050405020304" pitchFamily="18" charset="0"/>
              <a:cs typeface="Times New Roman" panose="02020603050405020304" pitchFamily="18" charset="0"/>
            </a:rPr>
            <a:t>号文登记，且在重组过程中要考虑并购条例中的限制（如关联收购、跨境换股等）</a:t>
          </a:r>
        </a:p>
      </dgm:t>
    </dgm:pt>
    <dgm:pt modelId="{349DA8C4-8643-4AD1-BA58-0D297ED18BBF}" type="parTrans" cxnId="{0C1C09F1-0F82-4659-A2FA-D434D42D7D76}">
      <dgm:prSet/>
      <dgm:spPr/>
      <dgm:t>
        <a:bodyPr/>
        <a:lstStyle/>
        <a:p>
          <a:endParaRPr lang="zh-CN" altLang="en-US"/>
        </a:p>
      </dgm:t>
    </dgm:pt>
    <dgm:pt modelId="{476655B0-FA67-432B-992D-1BC8405AA06E}" type="sibTrans" cxnId="{0C1C09F1-0F82-4659-A2FA-D434D42D7D76}">
      <dgm:prSet/>
      <dgm:spPr/>
      <dgm:t>
        <a:bodyPr/>
        <a:lstStyle/>
        <a:p>
          <a:endParaRPr lang="zh-CN" altLang="en-US"/>
        </a:p>
      </dgm:t>
    </dgm:pt>
    <dgm:pt modelId="{DA6AEF18-0D52-4127-A9D7-DD89ECFDB685}" type="pres">
      <dgm:prSet presAssocID="{ECD78CEA-F3B8-4914-B962-D664C9D7A8E5}" presName="Name0" presStyleCnt="0">
        <dgm:presLayoutVars>
          <dgm:chPref val="3"/>
          <dgm:dir/>
          <dgm:animLvl val="lvl"/>
          <dgm:resizeHandles/>
        </dgm:presLayoutVars>
      </dgm:prSet>
      <dgm:spPr/>
    </dgm:pt>
    <dgm:pt modelId="{B95C6CB8-BE65-43B2-9807-11DD7D87A8DA}" type="pres">
      <dgm:prSet presAssocID="{C5BDDFA5-155E-48AB-A924-9D8BF77B60A2}" presName="horFlow" presStyleCnt="0"/>
      <dgm:spPr/>
    </dgm:pt>
    <dgm:pt modelId="{B82FF0DC-9254-46DA-8E32-D1E0210FFA65}" type="pres">
      <dgm:prSet presAssocID="{C5BDDFA5-155E-48AB-A924-9D8BF77B60A2}" presName="bigChev" presStyleLbl="node1" presStyleIdx="0" presStyleCnt="1" custScaleX="145840" custScaleY="129942" custLinFactNeighborX="39988" custLinFactNeighborY="-6035"/>
      <dgm:spPr/>
    </dgm:pt>
    <dgm:pt modelId="{B627871B-6951-4EA9-992E-867545CA3CB8}" type="pres">
      <dgm:prSet presAssocID="{349DA8C4-8643-4AD1-BA58-0D297ED18BBF}" presName="parTrans" presStyleCnt="0"/>
      <dgm:spPr/>
    </dgm:pt>
    <dgm:pt modelId="{5D5FADB9-8897-4C7B-B817-024D5A13EED9}" type="pres">
      <dgm:prSet presAssocID="{A83E1B57-1367-4FFA-BC96-3F441A634C22}" presName="node" presStyleLbl="alignAccFollowNode1" presStyleIdx="0" presStyleCnt="1" custScaleX="592209" custScaleY="142230" custLinFactNeighborX="17114" custLinFactNeighborY="-3440">
        <dgm:presLayoutVars>
          <dgm:bulletEnabled val="1"/>
        </dgm:presLayoutVars>
      </dgm:prSet>
      <dgm:spPr/>
    </dgm:pt>
  </dgm:ptLst>
  <dgm:cxnLst>
    <dgm:cxn modelId="{F3E63335-1D72-4DC2-B9CE-7A74E656859A}" type="presOf" srcId="{C5BDDFA5-155E-48AB-A924-9D8BF77B60A2}" destId="{B82FF0DC-9254-46DA-8E32-D1E0210FFA65}" srcOrd="0" destOrd="0" presId="urn:microsoft.com/office/officeart/2005/8/layout/lProcess3"/>
    <dgm:cxn modelId="{52E8C560-D5F1-45C3-8649-A0736EA8BBAB}" srcId="{ECD78CEA-F3B8-4914-B962-D664C9D7A8E5}" destId="{C5BDDFA5-155E-48AB-A924-9D8BF77B60A2}" srcOrd="0" destOrd="0" parTransId="{12F5A5C2-4EC6-455D-9070-143432A84B6D}" sibTransId="{C467C8F4-0BA5-4F1F-B3C7-9BC137BC195B}"/>
    <dgm:cxn modelId="{B9B952C1-A3E7-496A-9D8C-FCC0104B7F51}" type="presOf" srcId="{A83E1B57-1367-4FFA-BC96-3F441A634C22}" destId="{5D5FADB9-8897-4C7B-B817-024D5A13EED9}" srcOrd="0" destOrd="0" presId="urn:microsoft.com/office/officeart/2005/8/layout/lProcess3"/>
    <dgm:cxn modelId="{4E18C8D5-7F1D-459A-8465-6CB052A66D25}" type="presOf" srcId="{ECD78CEA-F3B8-4914-B962-D664C9D7A8E5}" destId="{DA6AEF18-0D52-4127-A9D7-DD89ECFDB685}" srcOrd="0" destOrd="0" presId="urn:microsoft.com/office/officeart/2005/8/layout/lProcess3"/>
    <dgm:cxn modelId="{0C1C09F1-0F82-4659-A2FA-D434D42D7D76}" srcId="{C5BDDFA5-155E-48AB-A924-9D8BF77B60A2}" destId="{A83E1B57-1367-4FFA-BC96-3F441A634C22}" srcOrd="0" destOrd="0" parTransId="{349DA8C4-8643-4AD1-BA58-0D297ED18BBF}" sibTransId="{476655B0-FA67-432B-992D-1BC8405AA06E}"/>
    <dgm:cxn modelId="{F0C8B1EC-7219-4D37-B74D-C0E35BFBEE5B}" type="presParOf" srcId="{DA6AEF18-0D52-4127-A9D7-DD89ECFDB685}" destId="{B95C6CB8-BE65-43B2-9807-11DD7D87A8DA}" srcOrd="0" destOrd="0" presId="urn:microsoft.com/office/officeart/2005/8/layout/lProcess3"/>
    <dgm:cxn modelId="{0381E27A-A63B-46FC-AF09-28DBD9772E6C}" type="presParOf" srcId="{B95C6CB8-BE65-43B2-9807-11DD7D87A8DA}" destId="{B82FF0DC-9254-46DA-8E32-D1E0210FFA65}" srcOrd="0" destOrd="0" presId="urn:microsoft.com/office/officeart/2005/8/layout/lProcess3"/>
    <dgm:cxn modelId="{AFC2D356-CD54-4EF8-B1B7-F830179D5474}" type="presParOf" srcId="{B95C6CB8-BE65-43B2-9807-11DD7D87A8DA}" destId="{B627871B-6951-4EA9-992E-867545CA3CB8}" srcOrd="1" destOrd="0" presId="urn:microsoft.com/office/officeart/2005/8/layout/lProcess3"/>
    <dgm:cxn modelId="{089E08B1-3258-497B-BD66-7B0B012C2567}" type="presParOf" srcId="{B95C6CB8-BE65-43B2-9807-11DD7D87A8DA}" destId="{5D5FADB9-8897-4C7B-B817-024D5A13EED9}"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D78CEA-F3B8-4914-B962-D664C9D7A8E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C5BDDFA5-155E-48AB-A924-9D8BF77B60A2}">
      <dgm:prSet phldrT="[文本]" custT="1"/>
      <dgm:spPr>
        <a:solidFill>
          <a:srgbClr val="990033"/>
        </a:solidFill>
      </dgm:spPr>
      <dgm:t>
        <a:bodyPr/>
        <a:lstStyle/>
        <a:p>
          <a:r>
            <a:rPr lang="zh-CN" altLang="en-US" sz="1400" b="1" dirty="0">
              <a:latin typeface="+mn-ea"/>
              <a:ea typeface="+mn-ea"/>
            </a:rPr>
            <a:t>汉坤提示</a:t>
          </a:r>
        </a:p>
      </dgm:t>
    </dgm:pt>
    <dgm:pt modelId="{12F5A5C2-4EC6-455D-9070-143432A84B6D}" type="parTrans" cxnId="{52E8C560-D5F1-45C3-8649-A0736EA8BBAB}">
      <dgm:prSet/>
      <dgm:spPr/>
      <dgm:t>
        <a:bodyPr/>
        <a:lstStyle/>
        <a:p>
          <a:endParaRPr lang="zh-CN" altLang="en-US"/>
        </a:p>
      </dgm:t>
    </dgm:pt>
    <dgm:pt modelId="{C467C8F4-0BA5-4F1F-B3C7-9BC137BC195B}" type="sibTrans" cxnId="{52E8C560-D5F1-45C3-8649-A0736EA8BBAB}">
      <dgm:prSet/>
      <dgm:spPr/>
      <dgm:t>
        <a:bodyPr/>
        <a:lstStyle/>
        <a:p>
          <a:endParaRPr lang="zh-CN" altLang="en-US"/>
        </a:p>
      </dgm:t>
    </dgm:pt>
    <dgm:pt modelId="{A83E1B57-1367-4FFA-BC96-3F441A634C22}">
      <dgm:prSet phldrT="[文本]" custT="1"/>
      <dgm:spPr>
        <a:noFill/>
        <a:ln>
          <a:solidFill>
            <a:srgbClr val="700000">
              <a:alpha val="90000"/>
            </a:srgbClr>
          </a:solidFill>
        </a:ln>
      </dgm:spPr>
      <dgm:t>
        <a:bodyPr/>
        <a:lstStyle/>
        <a:p>
          <a:pPr algn="l"/>
          <a:r>
            <a:rPr lang="zh-CN" altLang="en-US" sz="1400" b="0" dirty="0">
              <a:solidFill>
                <a:schemeClr val="tx1"/>
              </a:solidFill>
              <a:latin typeface="Times New Roman" panose="02020603050405020304" pitchFamily="18" charset="0"/>
              <a:cs typeface="Times New Roman" panose="02020603050405020304" pitchFamily="18" charset="0"/>
            </a:rPr>
            <a:t>创业者如为中国人，需要办理</a:t>
          </a:r>
          <a:r>
            <a:rPr lang="en-US" altLang="zh-CN" sz="1400" b="0" dirty="0">
              <a:solidFill>
                <a:schemeClr val="tx1"/>
              </a:solidFill>
              <a:latin typeface="Times New Roman" panose="02020603050405020304" pitchFamily="18" charset="0"/>
              <a:cs typeface="Times New Roman" panose="02020603050405020304" pitchFamily="18" charset="0"/>
            </a:rPr>
            <a:t>37</a:t>
          </a:r>
          <a:r>
            <a:rPr lang="zh-CN" altLang="en-US" sz="1400" b="0" dirty="0">
              <a:solidFill>
                <a:schemeClr val="tx1"/>
              </a:solidFill>
              <a:latin typeface="Times New Roman" panose="02020603050405020304" pitchFamily="18" charset="0"/>
              <a:cs typeface="Times New Roman" panose="02020603050405020304" pitchFamily="18" charset="0"/>
            </a:rPr>
            <a:t>号文登记。</a:t>
          </a:r>
        </a:p>
      </dgm:t>
    </dgm:pt>
    <dgm:pt modelId="{349DA8C4-8643-4AD1-BA58-0D297ED18BBF}" type="parTrans" cxnId="{0C1C09F1-0F82-4659-A2FA-D434D42D7D76}">
      <dgm:prSet/>
      <dgm:spPr/>
      <dgm:t>
        <a:bodyPr/>
        <a:lstStyle/>
        <a:p>
          <a:endParaRPr lang="zh-CN" altLang="en-US"/>
        </a:p>
      </dgm:t>
    </dgm:pt>
    <dgm:pt modelId="{476655B0-FA67-432B-992D-1BC8405AA06E}" type="sibTrans" cxnId="{0C1C09F1-0F82-4659-A2FA-D434D42D7D76}">
      <dgm:prSet/>
      <dgm:spPr/>
      <dgm:t>
        <a:bodyPr/>
        <a:lstStyle/>
        <a:p>
          <a:endParaRPr lang="zh-CN" altLang="en-US"/>
        </a:p>
      </dgm:t>
    </dgm:pt>
    <dgm:pt modelId="{DA6AEF18-0D52-4127-A9D7-DD89ECFDB685}" type="pres">
      <dgm:prSet presAssocID="{ECD78CEA-F3B8-4914-B962-D664C9D7A8E5}" presName="Name0" presStyleCnt="0">
        <dgm:presLayoutVars>
          <dgm:chPref val="3"/>
          <dgm:dir/>
          <dgm:animLvl val="lvl"/>
          <dgm:resizeHandles/>
        </dgm:presLayoutVars>
      </dgm:prSet>
      <dgm:spPr/>
    </dgm:pt>
    <dgm:pt modelId="{B95C6CB8-BE65-43B2-9807-11DD7D87A8DA}" type="pres">
      <dgm:prSet presAssocID="{C5BDDFA5-155E-48AB-A924-9D8BF77B60A2}" presName="horFlow" presStyleCnt="0"/>
      <dgm:spPr/>
    </dgm:pt>
    <dgm:pt modelId="{B82FF0DC-9254-46DA-8E32-D1E0210FFA65}" type="pres">
      <dgm:prSet presAssocID="{C5BDDFA5-155E-48AB-A924-9D8BF77B60A2}" presName="bigChev" presStyleLbl="node1" presStyleIdx="0" presStyleCnt="1" custScaleX="363998" custScaleY="238443" custLinFactX="11441" custLinFactNeighborX="100000" custLinFactNeighborY="0"/>
      <dgm:spPr/>
    </dgm:pt>
    <dgm:pt modelId="{B627871B-6951-4EA9-992E-867545CA3CB8}" type="pres">
      <dgm:prSet presAssocID="{349DA8C4-8643-4AD1-BA58-0D297ED18BBF}" presName="parTrans" presStyleCnt="0"/>
      <dgm:spPr/>
    </dgm:pt>
    <dgm:pt modelId="{5D5FADB9-8897-4C7B-B817-024D5A13EED9}" type="pres">
      <dgm:prSet presAssocID="{A83E1B57-1367-4FFA-BC96-3F441A634C22}" presName="node" presStyleLbl="alignAccFollowNode1" presStyleIdx="0" presStyleCnt="1" custScaleX="1163673" custScaleY="262829" custLinFactNeighborX="17114" custLinFactNeighborY="-3440">
        <dgm:presLayoutVars>
          <dgm:bulletEnabled val="1"/>
        </dgm:presLayoutVars>
      </dgm:prSet>
      <dgm:spPr/>
    </dgm:pt>
  </dgm:ptLst>
  <dgm:cxnLst>
    <dgm:cxn modelId="{C951CD37-E3E0-44FD-886C-85E0ED490328}" type="presOf" srcId="{ECD78CEA-F3B8-4914-B962-D664C9D7A8E5}" destId="{DA6AEF18-0D52-4127-A9D7-DD89ECFDB685}" srcOrd="0" destOrd="0" presId="urn:microsoft.com/office/officeart/2005/8/layout/lProcess3"/>
    <dgm:cxn modelId="{52E8C560-D5F1-45C3-8649-A0736EA8BBAB}" srcId="{ECD78CEA-F3B8-4914-B962-D664C9D7A8E5}" destId="{C5BDDFA5-155E-48AB-A924-9D8BF77B60A2}" srcOrd="0" destOrd="0" parTransId="{12F5A5C2-4EC6-455D-9070-143432A84B6D}" sibTransId="{C467C8F4-0BA5-4F1F-B3C7-9BC137BC195B}"/>
    <dgm:cxn modelId="{82E0157A-99B0-4F7A-AEF7-F9CE83A71197}" type="presOf" srcId="{C5BDDFA5-155E-48AB-A924-9D8BF77B60A2}" destId="{B82FF0DC-9254-46DA-8E32-D1E0210FFA65}" srcOrd="0" destOrd="0" presId="urn:microsoft.com/office/officeart/2005/8/layout/lProcess3"/>
    <dgm:cxn modelId="{FC248EE5-B669-4CF9-AD83-DDC2E4DFA6DB}" type="presOf" srcId="{A83E1B57-1367-4FFA-BC96-3F441A634C22}" destId="{5D5FADB9-8897-4C7B-B817-024D5A13EED9}" srcOrd="0" destOrd="0" presId="urn:microsoft.com/office/officeart/2005/8/layout/lProcess3"/>
    <dgm:cxn modelId="{0C1C09F1-0F82-4659-A2FA-D434D42D7D76}" srcId="{C5BDDFA5-155E-48AB-A924-9D8BF77B60A2}" destId="{A83E1B57-1367-4FFA-BC96-3F441A634C22}" srcOrd="0" destOrd="0" parTransId="{349DA8C4-8643-4AD1-BA58-0D297ED18BBF}" sibTransId="{476655B0-FA67-432B-992D-1BC8405AA06E}"/>
    <dgm:cxn modelId="{D0C7A28C-6813-4E2C-8596-BAFB3F3376C5}" type="presParOf" srcId="{DA6AEF18-0D52-4127-A9D7-DD89ECFDB685}" destId="{B95C6CB8-BE65-43B2-9807-11DD7D87A8DA}" srcOrd="0" destOrd="0" presId="urn:microsoft.com/office/officeart/2005/8/layout/lProcess3"/>
    <dgm:cxn modelId="{8D6FCD1D-EF47-4228-9FFE-35713D564905}" type="presParOf" srcId="{B95C6CB8-BE65-43B2-9807-11DD7D87A8DA}" destId="{B82FF0DC-9254-46DA-8E32-D1E0210FFA65}" srcOrd="0" destOrd="0" presId="urn:microsoft.com/office/officeart/2005/8/layout/lProcess3"/>
    <dgm:cxn modelId="{4F04ADE1-558E-44F9-9657-4764C8AA74D2}" type="presParOf" srcId="{B95C6CB8-BE65-43B2-9807-11DD7D87A8DA}" destId="{B627871B-6951-4EA9-992E-867545CA3CB8}" srcOrd="1" destOrd="0" presId="urn:microsoft.com/office/officeart/2005/8/layout/lProcess3"/>
    <dgm:cxn modelId="{3AA7253A-A720-446D-8349-92BDDD543206}" type="presParOf" srcId="{B95C6CB8-BE65-43B2-9807-11DD7D87A8DA}" destId="{5D5FADB9-8897-4C7B-B817-024D5A13EED9}"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7B539-0ACC-4650-A686-61A096ED36EC}"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F21188C2-C7F9-4835-B8AE-3FABD778C701}">
      <dgm:prSet phldrT="[文本]" custT="1"/>
      <dgm:spPr>
        <a:solidFill>
          <a:schemeClr val="accent3">
            <a:lumMod val="65000"/>
          </a:schemeClr>
        </a:solidFill>
      </dgm:spPr>
      <dgm:t>
        <a:bodyPr/>
        <a:lstStyle/>
        <a:p>
          <a:r>
            <a:rPr lang="zh-CN" altLang="en-US" sz="1400" dirty="0">
              <a:latin typeface="+mn-ea"/>
              <a:ea typeface="+mn-ea"/>
              <a:cs typeface="Times New Roman" pitchFamily="18" charset="0"/>
            </a:rPr>
            <a:t>创业者，</a:t>
          </a:r>
          <a:r>
            <a:rPr lang="zh-CN" altLang="en-US" sz="1400" dirty="0">
              <a:latin typeface="Times New Roman" pitchFamily="18" charset="0"/>
              <a:ea typeface="+mn-ea"/>
              <a:cs typeface="Times New Roman" pitchFamily="18" charset="0"/>
            </a:rPr>
            <a:t>即公司的创始人，在英属维京群岛（</a:t>
          </a:r>
          <a:r>
            <a:rPr lang="en-US" altLang="zh-CN" sz="1400" dirty="0" err="1">
              <a:latin typeface="Times New Roman" pitchFamily="18" charset="0"/>
              <a:ea typeface="+mn-ea"/>
              <a:cs typeface="Times New Roman" pitchFamily="18" charset="0"/>
            </a:rPr>
            <a:t>BVI</a:t>
          </a:r>
          <a:r>
            <a:rPr lang="zh-CN" altLang="en-US" sz="1400" dirty="0">
              <a:latin typeface="Times New Roman" pitchFamily="18" charset="0"/>
              <a:ea typeface="+mn-ea"/>
              <a:cs typeface="Times New Roman" pitchFamily="18" charset="0"/>
            </a:rPr>
            <a:t>）或开曼群岛（</a:t>
          </a:r>
          <a:r>
            <a:rPr lang="en-US" altLang="zh-CN" sz="1400" dirty="0">
              <a:latin typeface="Times New Roman" pitchFamily="18" charset="0"/>
              <a:ea typeface="+mn-ea"/>
              <a:cs typeface="Times New Roman" pitchFamily="18" charset="0"/>
            </a:rPr>
            <a:t>Cayman</a:t>
          </a:r>
          <a:r>
            <a:rPr lang="zh-CN" altLang="en-US" sz="1400" dirty="0">
              <a:latin typeface="Times New Roman" pitchFamily="18" charset="0"/>
              <a:ea typeface="+mn-ea"/>
              <a:cs typeface="Times New Roman" pitchFamily="18" charset="0"/>
            </a:rPr>
            <a:t>）以及香港为实现境外融资目的设立</a:t>
          </a:r>
          <a:r>
            <a:rPr lang="zh-CN" altLang="en-US" sz="1400" b="1" dirty="0">
              <a:solidFill>
                <a:srgbClr val="FFFF00"/>
              </a:solidFill>
              <a:latin typeface="Times New Roman" pitchFamily="18" charset="0"/>
              <a:ea typeface="+mn-ea"/>
              <a:cs typeface="Times New Roman" pitchFamily="18" charset="0"/>
            </a:rPr>
            <a:t>特殊目的公司</a:t>
          </a:r>
          <a:r>
            <a:rPr lang="zh-CN" altLang="en-US" sz="1400" dirty="0">
              <a:latin typeface="Times New Roman" pitchFamily="18" charset="0"/>
              <a:ea typeface="+mn-ea"/>
              <a:cs typeface="Times New Roman" pitchFamily="18" charset="0"/>
            </a:rPr>
            <a:t>（</a:t>
          </a:r>
          <a:r>
            <a:rPr lang="en-US" altLang="zh-CN" sz="1400" dirty="0">
              <a:latin typeface="Times New Roman" pitchFamily="18" charset="0"/>
              <a:ea typeface="+mn-ea"/>
              <a:cs typeface="Times New Roman" pitchFamily="18" charset="0"/>
            </a:rPr>
            <a:t> Special Purpose Vehicle,  “</a:t>
          </a:r>
          <a:r>
            <a:rPr lang="en-US" altLang="zh-CN" sz="1400" dirty="0" err="1">
              <a:latin typeface="Times New Roman" pitchFamily="18" charset="0"/>
              <a:ea typeface="+mn-ea"/>
              <a:cs typeface="Times New Roman" pitchFamily="18" charset="0"/>
            </a:rPr>
            <a:t>SPV</a:t>
          </a:r>
          <a:r>
            <a:rPr lang="en-US" altLang="zh-CN" sz="1400" dirty="0">
              <a:latin typeface="Times New Roman" pitchFamily="18" charset="0"/>
              <a:ea typeface="+mn-ea"/>
              <a:cs typeface="Times New Roman" pitchFamily="18" charset="0"/>
            </a:rPr>
            <a:t>” </a:t>
          </a:r>
          <a:r>
            <a:rPr lang="zh-CN" altLang="en-US" sz="1400" dirty="0">
              <a:latin typeface="Times New Roman" pitchFamily="18" charset="0"/>
              <a:ea typeface="+mn-ea"/>
              <a:cs typeface="Times New Roman" pitchFamily="18" charset="0"/>
            </a:rPr>
            <a:t>）</a:t>
          </a:r>
          <a:r>
            <a:rPr lang="zh-CN" altLang="en-US" sz="1400" dirty="0">
              <a:latin typeface="+mj-lt"/>
              <a:ea typeface="+mn-ea"/>
              <a:cs typeface="+mn-cs"/>
            </a:rPr>
            <a:t>。</a:t>
          </a:r>
          <a:endParaRPr lang="zh-CN" altLang="en-US" sz="1400" dirty="0"/>
        </a:p>
      </dgm:t>
    </dgm:pt>
    <dgm:pt modelId="{AB62B2FB-81A6-4C98-9A2F-ADD86C0011AA}" type="parTrans" cxnId="{32C6ACB0-1286-4AE6-A3B0-4BF63CEBBB60}">
      <dgm:prSet/>
      <dgm:spPr/>
      <dgm:t>
        <a:bodyPr/>
        <a:lstStyle/>
        <a:p>
          <a:endParaRPr lang="zh-CN" altLang="en-US"/>
        </a:p>
      </dgm:t>
    </dgm:pt>
    <dgm:pt modelId="{59E97810-5FA3-47A6-84BC-BF57D9129553}" type="sibTrans" cxnId="{32C6ACB0-1286-4AE6-A3B0-4BF63CEBBB60}">
      <dgm:prSet/>
      <dgm:spPr>
        <a:ln>
          <a:solidFill>
            <a:srgbClr val="002A54"/>
          </a:solidFill>
        </a:ln>
      </dgm:spPr>
      <dgm:t>
        <a:bodyPr/>
        <a:lstStyle/>
        <a:p>
          <a:endParaRPr lang="zh-CN" altLang="en-US"/>
        </a:p>
      </dgm:t>
    </dgm:pt>
    <dgm:pt modelId="{4D4D9778-970F-482A-94D3-463B9059BEB5}">
      <dgm:prSet phldrT="[文本]" custT="1"/>
      <dgm:spPr>
        <a:solidFill>
          <a:schemeClr val="accent3">
            <a:lumMod val="65000"/>
          </a:schemeClr>
        </a:solidFill>
      </dgm:spPr>
      <dgm:t>
        <a:bodyPr/>
        <a:lstStyle/>
        <a:p>
          <a:r>
            <a:rPr lang="zh-CN" altLang="en-US" sz="1400" dirty="0">
              <a:latin typeface="Times New Roman" pitchFamily="18" charset="0"/>
              <a:ea typeface="+mn-ea"/>
              <a:cs typeface="Times New Roman" pitchFamily="18" charset="0"/>
            </a:rPr>
            <a:t>中国国籍创始人需办理</a:t>
          </a:r>
          <a:r>
            <a:rPr lang="en-US" altLang="zh-CN" sz="1400" b="1" dirty="0">
              <a:solidFill>
                <a:srgbClr val="FFFF00"/>
              </a:solidFill>
              <a:latin typeface="Times New Roman" pitchFamily="18" charset="0"/>
              <a:ea typeface="+mn-ea"/>
              <a:cs typeface="Times New Roman" pitchFamily="18" charset="0"/>
            </a:rPr>
            <a:t>37</a:t>
          </a:r>
          <a:r>
            <a:rPr lang="zh-CN" altLang="en-US" sz="1400" b="1" dirty="0">
              <a:solidFill>
                <a:srgbClr val="FFFF00"/>
              </a:solidFill>
              <a:latin typeface="Times New Roman" pitchFamily="18" charset="0"/>
              <a:ea typeface="+mn-ea"/>
              <a:cs typeface="Times New Roman" pitchFamily="18" charset="0"/>
            </a:rPr>
            <a:t>号文初始登记</a:t>
          </a:r>
          <a:r>
            <a:rPr lang="zh-CN" altLang="en-US" sz="1400" dirty="0">
              <a:latin typeface="Times New Roman" pitchFamily="18" charset="0"/>
              <a:ea typeface="+mn-ea"/>
              <a:cs typeface="Times New Roman" pitchFamily="18" charset="0"/>
            </a:rPr>
            <a:t>：</a:t>
          </a:r>
          <a:r>
            <a:rPr lang="zh-CN" altLang="zh-CN" sz="1400" dirty="0">
              <a:latin typeface="Times New Roman" pitchFamily="18" charset="0"/>
              <a:ea typeface="+mn-ea"/>
              <a:cs typeface="Times New Roman" pitchFamily="18" charset="0"/>
            </a:rPr>
            <a:t>境内居民</a:t>
          </a:r>
          <a:r>
            <a:rPr lang="zh-CN" altLang="en-US" sz="1400" dirty="0">
              <a:latin typeface="Times New Roman" pitchFamily="18" charset="0"/>
              <a:ea typeface="+mn-ea"/>
              <a:cs typeface="Times New Roman" pitchFamily="18" charset="0"/>
            </a:rPr>
            <a:t>基于所拥有的境内权益，</a:t>
          </a:r>
          <a:r>
            <a:rPr lang="zh-CN" altLang="zh-CN" sz="1400" dirty="0">
              <a:latin typeface="Times New Roman" pitchFamily="18" charset="0"/>
              <a:ea typeface="+mn-ea"/>
              <a:cs typeface="Times New Roman" pitchFamily="18" charset="0"/>
            </a:rPr>
            <a:t>通过境外特殊目的公司开展股权融资及返程投资，应根据</a:t>
          </a:r>
          <a:r>
            <a:rPr lang="en-US" altLang="zh-CN" sz="1400" dirty="0">
              <a:latin typeface="Times New Roman" pitchFamily="18" charset="0"/>
              <a:ea typeface="+mn-ea"/>
              <a:cs typeface="Times New Roman" pitchFamily="18" charset="0"/>
            </a:rPr>
            <a:t>37</a:t>
          </a:r>
          <a:r>
            <a:rPr lang="zh-CN" altLang="en-US" sz="1400" dirty="0">
              <a:latin typeface="Times New Roman" pitchFamily="18" charset="0"/>
              <a:ea typeface="+mn-ea"/>
              <a:cs typeface="Times New Roman" pitchFamily="18" charset="0"/>
            </a:rPr>
            <a:t>号文等相关规定</a:t>
          </a:r>
          <a:r>
            <a:rPr lang="zh-CN" altLang="zh-CN" sz="1400" dirty="0">
              <a:latin typeface="Times New Roman" pitchFamily="18" charset="0"/>
              <a:ea typeface="+mn-ea"/>
              <a:cs typeface="Times New Roman" pitchFamily="18" charset="0"/>
            </a:rPr>
            <a:t>办理</a:t>
          </a:r>
          <a:r>
            <a:rPr lang="zh-CN" altLang="en-US" sz="1400" dirty="0">
              <a:latin typeface="Times New Roman" pitchFamily="18" charset="0"/>
              <a:ea typeface="+mn-ea"/>
              <a:cs typeface="Times New Roman" pitchFamily="18" charset="0"/>
            </a:rPr>
            <a:t>境内居民境外投资外汇</a:t>
          </a:r>
          <a:r>
            <a:rPr lang="zh-CN" altLang="zh-CN" sz="1400" dirty="0">
              <a:latin typeface="Times New Roman" pitchFamily="18" charset="0"/>
              <a:ea typeface="+mn-ea"/>
              <a:cs typeface="Times New Roman" pitchFamily="18" charset="0"/>
            </a:rPr>
            <a:t>登记</a:t>
          </a:r>
          <a:r>
            <a:rPr lang="zh-CN" altLang="en-US" sz="1400" dirty="0">
              <a:latin typeface="+mj-lt"/>
              <a:ea typeface="+mn-ea"/>
              <a:cs typeface="+mn-cs"/>
            </a:rPr>
            <a:t>。</a:t>
          </a:r>
          <a:endParaRPr lang="zh-CN" altLang="en-US" sz="1400" dirty="0"/>
        </a:p>
      </dgm:t>
    </dgm:pt>
    <dgm:pt modelId="{54A8BB28-4147-4F12-A87E-249B17E9BA08}" type="parTrans" cxnId="{987CC45E-F75D-4170-A044-DCCC4DEC0ACB}">
      <dgm:prSet/>
      <dgm:spPr/>
      <dgm:t>
        <a:bodyPr/>
        <a:lstStyle/>
        <a:p>
          <a:endParaRPr lang="zh-CN" altLang="en-US"/>
        </a:p>
      </dgm:t>
    </dgm:pt>
    <dgm:pt modelId="{D2C2315F-6CCF-4BB0-AF21-B1A872DD5BB3}" type="sibTrans" cxnId="{987CC45E-F75D-4170-A044-DCCC4DEC0ACB}">
      <dgm:prSet/>
      <dgm:spPr/>
      <dgm:t>
        <a:bodyPr/>
        <a:lstStyle/>
        <a:p>
          <a:endParaRPr lang="zh-CN" altLang="en-US"/>
        </a:p>
      </dgm:t>
    </dgm:pt>
    <dgm:pt modelId="{0FDCFB98-70EE-40F5-BA4E-5BE5C693CDD6}">
      <dgm:prSet phldrT="[文本]" custT="1"/>
      <dgm:spPr>
        <a:solidFill>
          <a:schemeClr val="accent3">
            <a:lumMod val="65000"/>
          </a:schemeClr>
        </a:solidFill>
      </dgm:spPr>
      <dgm:t>
        <a:bodyPr/>
        <a:lstStyle/>
        <a:p>
          <a:r>
            <a:rPr lang="zh-CN" altLang="en-US" sz="1400" dirty="0">
              <a:latin typeface="Times New Roman" pitchFamily="18" charset="0"/>
              <a:ea typeface="+mn-ea"/>
              <a:cs typeface="Times New Roman" pitchFamily="18" charset="0"/>
            </a:rPr>
            <a:t>在</a:t>
          </a:r>
          <a:r>
            <a:rPr lang="en-US" altLang="zh-CN" sz="1400" dirty="0">
              <a:latin typeface="Times New Roman" pitchFamily="18" charset="0"/>
              <a:ea typeface="+mn-ea"/>
              <a:cs typeface="Times New Roman" pitchFamily="18" charset="0"/>
            </a:rPr>
            <a:t>37</a:t>
          </a:r>
          <a:r>
            <a:rPr lang="zh-CN" altLang="en-US" sz="1400" dirty="0">
              <a:latin typeface="Times New Roman" pitchFamily="18" charset="0"/>
              <a:ea typeface="+mn-ea"/>
              <a:cs typeface="Times New Roman" pitchFamily="18" charset="0"/>
            </a:rPr>
            <a:t>号文登记办理完成后，开曼公司新设的香港公司（因税务优惠需要）在中国境内设立</a:t>
          </a:r>
          <a:r>
            <a:rPr lang="zh-CN" altLang="en-US" sz="1400" b="1" dirty="0">
              <a:solidFill>
                <a:srgbClr val="FFFF00"/>
              </a:solidFill>
              <a:latin typeface="Times New Roman" pitchFamily="18" charset="0"/>
              <a:ea typeface="+mn-ea"/>
              <a:cs typeface="Times New Roman" pitchFamily="18" charset="0"/>
            </a:rPr>
            <a:t>外商独资企业（</a:t>
          </a:r>
          <a:r>
            <a:rPr lang="en-US" altLang="zh-CN" sz="1400" b="1" dirty="0">
              <a:solidFill>
                <a:srgbClr val="FFFF00"/>
              </a:solidFill>
              <a:latin typeface="Times New Roman" pitchFamily="18" charset="0"/>
              <a:ea typeface="+mn-ea"/>
              <a:cs typeface="Times New Roman" pitchFamily="18" charset="0"/>
            </a:rPr>
            <a:t>WFOE</a:t>
          </a:r>
          <a:r>
            <a:rPr lang="zh-CN" altLang="en-US" sz="1400" b="1" dirty="0">
              <a:solidFill>
                <a:srgbClr val="FFFF00"/>
              </a:solidFill>
              <a:latin typeface="Times New Roman" pitchFamily="18" charset="0"/>
              <a:ea typeface="+mn-ea"/>
              <a:cs typeface="Times New Roman" pitchFamily="18" charset="0"/>
            </a:rPr>
            <a:t>）</a:t>
          </a:r>
          <a:r>
            <a:rPr lang="zh-CN" altLang="en-US" sz="1400" dirty="0">
              <a:latin typeface="+mj-lt"/>
              <a:ea typeface="+mn-ea"/>
              <a:cs typeface="+mn-cs"/>
            </a:rPr>
            <a:t>。</a:t>
          </a:r>
          <a:endParaRPr lang="zh-CN" altLang="en-US" sz="1400" dirty="0"/>
        </a:p>
      </dgm:t>
    </dgm:pt>
    <dgm:pt modelId="{34294C4F-3DF9-4D88-BDCC-29FA8EA8736C}" type="parTrans" cxnId="{3374D662-8B8B-4717-9DAC-B5DCF1A14A97}">
      <dgm:prSet/>
      <dgm:spPr/>
      <dgm:t>
        <a:bodyPr/>
        <a:lstStyle/>
        <a:p>
          <a:endParaRPr lang="zh-CN" altLang="en-US"/>
        </a:p>
      </dgm:t>
    </dgm:pt>
    <dgm:pt modelId="{FC030F63-A743-47D3-A851-3451DCFB5396}" type="sibTrans" cxnId="{3374D662-8B8B-4717-9DAC-B5DCF1A14A97}">
      <dgm:prSet/>
      <dgm:spPr/>
      <dgm:t>
        <a:bodyPr/>
        <a:lstStyle/>
        <a:p>
          <a:endParaRPr lang="zh-CN" altLang="en-US"/>
        </a:p>
      </dgm:t>
    </dgm:pt>
    <dgm:pt modelId="{DBBD43BF-1BC5-4AAE-8D77-00F32BA8130C}">
      <dgm:prSet custT="1"/>
      <dgm:spPr>
        <a:solidFill>
          <a:schemeClr val="accent3">
            <a:lumMod val="65000"/>
          </a:schemeClr>
        </a:solidFill>
      </dgm:spPr>
      <dgm:t>
        <a:bodyPr/>
        <a:lstStyle/>
        <a:p>
          <a:r>
            <a:rPr lang="zh-CN" altLang="en-US" sz="1400" dirty="0">
              <a:latin typeface="Times New Roman" pitchFamily="18" charset="0"/>
              <a:ea typeface="+mn-ea"/>
              <a:cs typeface="Times New Roman" pitchFamily="18" charset="0"/>
            </a:rPr>
            <a:t>需要考虑</a:t>
          </a:r>
          <a:r>
            <a:rPr lang="zh-CN" altLang="en-US" sz="1400" b="1" dirty="0">
              <a:solidFill>
                <a:srgbClr val="FFFF00"/>
              </a:solidFill>
              <a:latin typeface="Times New Roman" pitchFamily="18" charset="0"/>
              <a:ea typeface="+mn-ea"/>
              <a:cs typeface="Times New Roman" pitchFamily="18" charset="0"/>
            </a:rPr>
            <a:t>并购规定</a:t>
          </a:r>
          <a:r>
            <a:rPr lang="zh-CN" altLang="en-US" sz="1400" dirty="0">
              <a:solidFill>
                <a:srgbClr val="FFFF00"/>
              </a:solidFill>
              <a:latin typeface="Times New Roman" pitchFamily="18" charset="0"/>
              <a:ea typeface="+mn-ea"/>
              <a:cs typeface="Times New Roman" pitchFamily="18" charset="0"/>
            </a:rPr>
            <a:t>（即</a:t>
          </a:r>
          <a:r>
            <a:rPr lang="en-US" altLang="zh-CN" sz="1400" dirty="0">
              <a:solidFill>
                <a:srgbClr val="FFFF00"/>
              </a:solidFill>
              <a:latin typeface="Times New Roman" pitchFamily="18" charset="0"/>
              <a:ea typeface="+mn-ea"/>
              <a:cs typeface="Times New Roman" pitchFamily="18" charset="0"/>
            </a:rPr>
            <a:t>10</a:t>
          </a:r>
          <a:r>
            <a:rPr lang="zh-CN" altLang="en-US" sz="1400" dirty="0">
              <a:solidFill>
                <a:srgbClr val="FFFF00"/>
              </a:solidFill>
              <a:latin typeface="Times New Roman" pitchFamily="18" charset="0"/>
              <a:ea typeface="+mn-ea"/>
              <a:cs typeface="Times New Roman" pitchFamily="18" charset="0"/>
            </a:rPr>
            <a:t>号令）</a:t>
          </a:r>
          <a:r>
            <a:rPr lang="zh-CN" altLang="en-US" sz="1400" dirty="0">
              <a:latin typeface="Times New Roman" pitchFamily="18" charset="0"/>
              <a:ea typeface="+mn-ea"/>
              <a:cs typeface="Times New Roman" pitchFamily="18" charset="0"/>
            </a:rPr>
            <a:t>中的限制和要求，如评估、关联并购及跨境换股等。</a:t>
          </a:r>
          <a:endParaRPr lang="zh-CN" altLang="en-US" sz="1400" dirty="0"/>
        </a:p>
      </dgm:t>
    </dgm:pt>
    <dgm:pt modelId="{FD571A8A-D0FC-4A4D-A622-F7099B2BB7CF}" type="parTrans" cxnId="{552B84AA-E979-4FA5-9A53-981F7DA38716}">
      <dgm:prSet/>
      <dgm:spPr/>
      <dgm:t>
        <a:bodyPr/>
        <a:lstStyle/>
        <a:p>
          <a:endParaRPr lang="zh-CN" altLang="en-US"/>
        </a:p>
      </dgm:t>
    </dgm:pt>
    <dgm:pt modelId="{17E6DE54-70FA-4DDD-A595-80A8F80EF464}" type="sibTrans" cxnId="{552B84AA-E979-4FA5-9A53-981F7DA38716}">
      <dgm:prSet/>
      <dgm:spPr/>
      <dgm:t>
        <a:bodyPr/>
        <a:lstStyle/>
        <a:p>
          <a:endParaRPr lang="zh-CN" altLang="en-US"/>
        </a:p>
      </dgm:t>
    </dgm:pt>
    <dgm:pt modelId="{0B29E902-8384-421F-B2FC-D0C668854C23}">
      <dgm:prSet custT="1"/>
      <dgm:spPr>
        <a:solidFill>
          <a:schemeClr val="accent3">
            <a:lumMod val="65000"/>
          </a:schemeClr>
        </a:solidFill>
      </dgm:spPr>
      <dgm:t>
        <a:bodyPr/>
        <a:lstStyle/>
        <a:p>
          <a:r>
            <a:rPr lang="zh-CN" altLang="en-US" sz="1400" dirty="0">
              <a:latin typeface="Times New Roman" pitchFamily="18" charset="0"/>
              <a:ea typeface="+mn-ea"/>
              <a:cs typeface="Times New Roman" pitchFamily="18" charset="0"/>
            </a:rPr>
            <a:t>如采取</a:t>
          </a:r>
          <a:r>
            <a:rPr lang="zh-CN" altLang="en-US" sz="1400" b="1" dirty="0">
              <a:solidFill>
                <a:srgbClr val="FFFF00"/>
              </a:solidFill>
              <a:latin typeface="Times New Roman" pitchFamily="18" charset="0"/>
              <a:ea typeface="+mn-ea"/>
              <a:cs typeface="Times New Roman" pitchFamily="18" charset="0"/>
            </a:rPr>
            <a:t>新浪模式（</a:t>
          </a:r>
          <a:r>
            <a:rPr lang="en-US" altLang="zh-CN" sz="1400" b="1" dirty="0">
              <a:solidFill>
                <a:srgbClr val="FFFF00"/>
              </a:solidFill>
              <a:latin typeface="Times New Roman" pitchFamily="18" charset="0"/>
              <a:ea typeface="+mn-ea"/>
              <a:cs typeface="Times New Roman" pitchFamily="18" charset="0"/>
            </a:rPr>
            <a:t>VIE</a:t>
          </a:r>
          <a:r>
            <a:rPr lang="zh-CN" altLang="en-US" sz="1400" b="1" dirty="0">
              <a:solidFill>
                <a:srgbClr val="FFFF00"/>
              </a:solidFill>
              <a:latin typeface="Times New Roman" pitchFamily="18" charset="0"/>
              <a:ea typeface="+mn-ea"/>
              <a:cs typeface="Times New Roman" pitchFamily="18" charset="0"/>
            </a:rPr>
            <a:t>架构）</a:t>
          </a:r>
          <a:r>
            <a:rPr lang="zh-CN" altLang="en-US" sz="1400" dirty="0">
              <a:latin typeface="Times New Roman" pitchFamily="18" charset="0"/>
              <a:ea typeface="+mn-ea"/>
              <a:cs typeface="Times New Roman" pitchFamily="18" charset="0"/>
            </a:rPr>
            <a:t>，外商独资企业（</a:t>
          </a:r>
          <a:r>
            <a:rPr lang="en-US" altLang="zh-CN" sz="1400" dirty="0">
              <a:latin typeface="Times New Roman" pitchFamily="18" charset="0"/>
              <a:ea typeface="+mn-ea"/>
              <a:cs typeface="Times New Roman" pitchFamily="18" charset="0"/>
            </a:rPr>
            <a:t>WFOE</a:t>
          </a:r>
          <a:r>
            <a:rPr lang="zh-CN" altLang="en-US" sz="1400" dirty="0">
              <a:latin typeface="Times New Roman" pitchFamily="18" charset="0"/>
              <a:ea typeface="+mn-ea"/>
              <a:cs typeface="Times New Roman" pitchFamily="18" charset="0"/>
            </a:rPr>
            <a:t>）和创始人以及境内运营公司签署</a:t>
          </a:r>
          <a:r>
            <a:rPr lang="en-US" altLang="zh-CN" sz="1400" dirty="0">
              <a:latin typeface="Times New Roman" pitchFamily="18" charset="0"/>
              <a:ea typeface="+mn-ea"/>
              <a:cs typeface="Times New Roman" pitchFamily="18" charset="0"/>
            </a:rPr>
            <a:t>VIE</a:t>
          </a:r>
          <a:r>
            <a:rPr lang="zh-CN" altLang="en-US" sz="1400" dirty="0">
              <a:latin typeface="Times New Roman" pitchFamily="18" charset="0"/>
              <a:ea typeface="+mn-ea"/>
              <a:cs typeface="Times New Roman" pitchFamily="18" charset="0"/>
            </a:rPr>
            <a:t>控制文件。</a:t>
          </a:r>
          <a:endParaRPr lang="zh-CN" altLang="en-US" sz="1400" dirty="0"/>
        </a:p>
      </dgm:t>
    </dgm:pt>
    <dgm:pt modelId="{4D3FED77-DD1E-4C52-B84E-62FEA259E887}" type="parTrans" cxnId="{912AEC7F-C5DC-4F9A-8290-6DB755B78DC0}">
      <dgm:prSet/>
      <dgm:spPr/>
      <dgm:t>
        <a:bodyPr/>
        <a:lstStyle/>
        <a:p>
          <a:endParaRPr lang="zh-CN" altLang="en-US"/>
        </a:p>
      </dgm:t>
    </dgm:pt>
    <dgm:pt modelId="{47917133-0036-4B44-AA0D-D070896C88F5}" type="sibTrans" cxnId="{912AEC7F-C5DC-4F9A-8290-6DB755B78DC0}">
      <dgm:prSet/>
      <dgm:spPr/>
      <dgm:t>
        <a:bodyPr/>
        <a:lstStyle/>
        <a:p>
          <a:endParaRPr lang="zh-CN" altLang="en-US"/>
        </a:p>
      </dgm:t>
    </dgm:pt>
    <dgm:pt modelId="{35FCEE6F-D161-49C6-B216-11520A41FC97}" type="pres">
      <dgm:prSet presAssocID="{2F77B539-0ACC-4650-A686-61A096ED36EC}" presName="Name0" presStyleCnt="0">
        <dgm:presLayoutVars>
          <dgm:chMax val="7"/>
          <dgm:chPref val="7"/>
          <dgm:dir/>
        </dgm:presLayoutVars>
      </dgm:prSet>
      <dgm:spPr/>
    </dgm:pt>
    <dgm:pt modelId="{3706F65C-802F-4174-AD95-D92A32E5F286}" type="pres">
      <dgm:prSet presAssocID="{2F77B539-0ACC-4650-A686-61A096ED36EC}" presName="Name1" presStyleCnt="0"/>
      <dgm:spPr/>
    </dgm:pt>
    <dgm:pt modelId="{6143D8EC-3D11-44E3-8E70-F2521DA606F3}" type="pres">
      <dgm:prSet presAssocID="{2F77B539-0ACC-4650-A686-61A096ED36EC}" presName="cycle" presStyleCnt="0"/>
      <dgm:spPr/>
    </dgm:pt>
    <dgm:pt modelId="{F3890EBA-DF81-4496-B471-09717F59FFFE}" type="pres">
      <dgm:prSet presAssocID="{2F77B539-0ACC-4650-A686-61A096ED36EC}" presName="srcNode" presStyleLbl="node1" presStyleIdx="0" presStyleCnt="5"/>
      <dgm:spPr/>
    </dgm:pt>
    <dgm:pt modelId="{32FE4B8E-562C-41CC-AF5D-6022BD1EEF64}" type="pres">
      <dgm:prSet presAssocID="{2F77B539-0ACC-4650-A686-61A096ED36EC}" presName="conn" presStyleLbl="parChTrans1D2" presStyleIdx="0" presStyleCnt="1"/>
      <dgm:spPr/>
    </dgm:pt>
    <dgm:pt modelId="{7322F1D1-5875-4062-9B2A-0079C035D762}" type="pres">
      <dgm:prSet presAssocID="{2F77B539-0ACC-4650-A686-61A096ED36EC}" presName="extraNode" presStyleLbl="node1" presStyleIdx="0" presStyleCnt="5"/>
      <dgm:spPr/>
    </dgm:pt>
    <dgm:pt modelId="{7B7378FA-3CD7-4035-8A50-853FC1E366BE}" type="pres">
      <dgm:prSet presAssocID="{2F77B539-0ACC-4650-A686-61A096ED36EC}" presName="dstNode" presStyleLbl="node1" presStyleIdx="0" presStyleCnt="5"/>
      <dgm:spPr/>
    </dgm:pt>
    <dgm:pt modelId="{E5AD4875-26C7-4CD2-8FFE-DF477E33BC15}" type="pres">
      <dgm:prSet presAssocID="{F21188C2-C7F9-4835-B8AE-3FABD778C701}" presName="text_1" presStyleLbl="node1" presStyleIdx="0" presStyleCnt="5" custLinFactNeighborY="10393">
        <dgm:presLayoutVars>
          <dgm:bulletEnabled val="1"/>
        </dgm:presLayoutVars>
      </dgm:prSet>
      <dgm:spPr/>
    </dgm:pt>
    <dgm:pt modelId="{AE838DC2-7F7E-48E5-B026-C134939B7D51}" type="pres">
      <dgm:prSet presAssocID="{F21188C2-C7F9-4835-B8AE-3FABD778C701}" presName="accent_1" presStyleCnt="0"/>
      <dgm:spPr/>
    </dgm:pt>
    <dgm:pt modelId="{44C85164-2551-4C11-ABD3-D0954CFB9255}" type="pres">
      <dgm:prSet presAssocID="{F21188C2-C7F9-4835-B8AE-3FABD778C701}" presName="accentRepeatNode" presStyleLbl="solidFgAcc1" presStyleIdx="0" presStyleCnt="5"/>
      <dgm:spPr>
        <a:ln>
          <a:solidFill>
            <a:srgbClr val="002A54"/>
          </a:solidFill>
        </a:ln>
      </dgm:spPr>
    </dgm:pt>
    <dgm:pt modelId="{4CB34C78-C7D9-4DC8-B553-391B28A3D106}" type="pres">
      <dgm:prSet presAssocID="{4D4D9778-970F-482A-94D3-463B9059BEB5}" presName="text_2" presStyleLbl="node1" presStyleIdx="1" presStyleCnt="5">
        <dgm:presLayoutVars>
          <dgm:bulletEnabled val="1"/>
        </dgm:presLayoutVars>
      </dgm:prSet>
      <dgm:spPr/>
    </dgm:pt>
    <dgm:pt modelId="{2F348020-3FE4-46EA-8692-28AE2BD93CB8}" type="pres">
      <dgm:prSet presAssocID="{4D4D9778-970F-482A-94D3-463B9059BEB5}" presName="accent_2" presStyleCnt="0"/>
      <dgm:spPr/>
    </dgm:pt>
    <dgm:pt modelId="{A5BC8494-CAED-43A4-9C42-CC7FAD11953B}" type="pres">
      <dgm:prSet presAssocID="{4D4D9778-970F-482A-94D3-463B9059BEB5}" presName="accentRepeatNode" presStyleLbl="solidFgAcc1" presStyleIdx="1" presStyleCnt="5"/>
      <dgm:spPr>
        <a:ln>
          <a:solidFill>
            <a:srgbClr val="002A54"/>
          </a:solidFill>
        </a:ln>
      </dgm:spPr>
    </dgm:pt>
    <dgm:pt modelId="{AD8F036E-2E5C-4375-B7D2-4B70017DE509}" type="pres">
      <dgm:prSet presAssocID="{0FDCFB98-70EE-40F5-BA4E-5BE5C693CDD6}" presName="text_3" presStyleLbl="node1" presStyleIdx="2" presStyleCnt="5">
        <dgm:presLayoutVars>
          <dgm:bulletEnabled val="1"/>
        </dgm:presLayoutVars>
      </dgm:prSet>
      <dgm:spPr/>
    </dgm:pt>
    <dgm:pt modelId="{1685A392-7F1E-4087-9488-49F3E71F17C3}" type="pres">
      <dgm:prSet presAssocID="{0FDCFB98-70EE-40F5-BA4E-5BE5C693CDD6}" presName="accent_3" presStyleCnt="0"/>
      <dgm:spPr/>
    </dgm:pt>
    <dgm:pt modelId="{DC017F17-D14A-4AD6-8C67-A7A5D1C8C980}" type="pres">
      <dgm:prSet presAssocID="{0FDCFB98-70EE-40F5-BA4E-5BE5C693CDD6}" presName="accentRepeatNode" presStyleLbl="solidFgAcc1" presStyleIdx="2" presStyleCnt="5"/>
      <dgm:spPr>
        <a:ln>
          <a:solidFill>
            <a:srgbClr val="002A54"/>
          </a:solidFill>
        </a:ln>
      </dgm:spPr>
    </dgm:pt>
    <dgm:pt modelId="{8D53C3F3-4CCD-4790-B564-CD906D5C897C}" type="pres">
      <dgm:prSet presAssocID="{DBBD43BF-1BC5-4AAE-8D77-00F32BA8130C}" presName="text_4" presStyleLbl="node1" presStyleIdx="3" presStyleCnt="5">
        <dgm:presLayoutVars>
          <dgm:bulletEnabled val="1"/>
        </dgm:presLayoutVars>
      </dgm:prSet>
      <dgm:spPr/>
    </dgm:pt>
    <dgm:pt modelId="{4AC40A3E-606D-4BDB-8DD1-B5CDF0284444}" type="pres">
      <dgm:prSet presAssocID="{DBBD43BF-1BC5-4AAE-8D77-00F32BA8130C}" presName="accent_4" presStyleCnt="0"/>
      <dgm:spPr/>
    </dgm:pt>
    <dgm:pt modelId="{238B2653-2643-4E8E-9DCF-5B1A04C150F3}" type="pres">
      <dgm:prSet presAssocID="{DBBD43BF-1BC5-4AAE-8D77-00F32BA8130C}" presName="accentRepeatNode" presStyleLbl="solidFgAcc1" presStyleIdx="3" presStyleCnt="5"/>
      <dgm:spPr>
        <a:ln>
          <a:solidFill>
            <a:srgbClr val="002A54"/>
          </a:solidFill>
        </a:ln>
      </dgm:spPr>
    </dgm:pt>
    <dgm:pt modelId="{712BE4D0-FB4C-4E50-9C6C-8B6D280EE1CE}" type="pres">
      <dgm:prSet presAssocID="{0B29E902-8384-421F-B2FC-D0C668854C23}" presName="text_5" presStyleLbl="node1" presStyleIdx="4" presStyleCnt="5">
        <dgm:presLayoutVars>
          <dgm:bulletEnabled val="1"/>
        </dgm:presLayoutVars>
      </dgm:prSet>
      <dgm:spPr/>
    </dgm:pt>
    <dgm:pt modelId="{1E852F1D-EDDA-4F54-A778-D72A4B2384C2}" type="pres">
      <dgm:prSet presAssocID="{0B29E902-8384-421F-B2FC-D0C668854C23}" presName="accent_5" presStyleCnt="0"/>
      <dgm:spPr/>
    </dgm:pt>
    <dgm:pt modelId="{5AC96A15-89B5-4283-885D-B47169CACC2F}" type="pres">
      <dgm:prSet presAssocID="{0B29E902-8384-421F-B2FC-D0C668854C23}" presName="accentRepeatNode" presStyleLbl="solidFgAcc1" presStyleIdx="4" presStyleCnt="5"/>
      <dgm:spPr/>
    </dgm:pt>
  </dgm:ptLst>
  <dgm:cxnLst>
    <dgm:cxn modelId="{D7DF3A2B-2349-4901-A8F4-0A86B75EED8A}" type="presOf" srcId="{4D4D9778-970F-482A-94D3-463B9059BEB5}" destId="{4CB34C78-C7D9-4DC8-B553-391B28A3D106}" srcOrd="0" destOrd="0" presId="urn:microsoft.com/office/officeart/2008/layout/VerticalCurvedList"/>
    <dgm:cxn modelId="{987CC45E-F75D-4170-A044-DCCC4DEC0ACB}" srcId="{2F77B539-0ACC-4650-A686-61A096ED36EC}" destId="{4D4D9778-970F-482A-94D3-463B9059BEB5}" srcOrd="1" destOrd="0" parTransId="{54A8BB28-4147-4F12-A87E-249B17E9BA08}" sibTransId="{D2C2315F-6CCF-4BB0-AF21-B1A872DD5BB3}"/>
    <dgm:cxn modelId="{3374D662-8B8B-4717-9DAC-B5DCF1A14A97}" srcId="{2F77B539-0ACC-4650-A686-61A096ED36EC}" destId="{0FDCFB98-70EE-40F5-BA4E-5BE5C693CDD6}" srcOrd="2" destOrd="0" parTransId="{34294C4F-3DF9-4D88-BDCC-29FA8EA8736C}" sibTransId="{FC030F63-A743-47D3-A851-3451DCFB5396}"/>
    <dgm:cxn modelId="{BEEED46F-AA06-4A23-BEC4-94426DBDCE52}" type="presOf" srcId="{0FDCFB98-70EE-40F5-BA4E-5BE5C693CDD6}" destId="{AD8F036E-2E5C-4375-B7D2-4B70017DE509}" srcOrd="0" destOrd="0" presId="urn:microsoft.com/office/officeart/2008/layout/VerticalCurvedList"/>
    <dgm:cxn modelId="{49720376-633E-41E5-877F-1DF579153C56}" type="presOf" srcId="{F21188C2-C7F9-4835-B8AE-3FABD778C701}" destId="{E5AD4875-26C7-4CD2-8FFE-DF477E33BC15}" srcOrd="0" destOrd="0" presId="urn:microsoft.com/office/officeart/2008/layout/VerticalCurvedList"/>
    <dgm:cxn modelId="{912AEC7F-C5DC-4F9A-8290-6DB755B78DC0}" srcId="{2F77B539-0ACC-4650-A686-61A096ED36EC}" destId="{0B29E902-8384-421F-B2FC-D0C668854C23}" srcOrd="4" destOrd="0" parTransId="{4D3FED77-DD1E-4C52-B84E-62FEA259E887}" sibTransId="{47917133-0036-4B44-AA0D-D070896C88F5}"/>
    <dgm:cxn modelId="{606CCA8F-F476-418D-A039-0375FAB77834}" type="presOf" srcId="{0B29E902-8384-421F-B2FC-D0C668854C23}" destId="{712BE4D0-FB4C-4E50-9C6C-8B6D280EE1CE}" srcOrd="0" destOrd="0" presId="urn:microsoft.com/office/officeart/2008/layout/VerticalCurvedList"/>
    <dgm:cxn modelId="{272876A8-B6A3-4244-B037-9E9B6D1FB9AC}" type="presOf" srcId="{59E97810-5FA3-47A6-84BC-BF57D9129553}" destId="{32FE4B8E-562C-41CC-AF5D-6022BD1EEF64}" srcOrd="0" destOrd="0" presId="urn:microsoft.com/office/officeart/2008/layout/VerticalCurvedList"/>
    <dgm:cxn modelId="{552B84AA-E979-4FA5-9A53-981F7DA38716}" srcId="{2F77B539-0ACC-4650-A686-61A096ED36EC}" destId="{DBBD43BF-1BC5-4AAE-8D77-00F32BA8130C}" srcOrd="3" destOrd="0" parTransId="{FD571A8A-D0FC-4A4D-A622-F7099B2BB7CF}" sibTransId="{17E6DE54-70FA-4DDD-A595-80A8F80EF464}"/>
    <dgm:cxn modelId="{2AC831AF-5772-4DF9-9F0A-B87A51F1181F}" type="presOf" srcId="{2F77B539-0ACC-4650-A686-61A096ED36EC}" destId="{35FCEE6F-D161-49C6-B216-11520A41FC97}" srcOrd="0" destOrd="0" presId="urn:microsoft.com/office/officeart/2008/layout/VerticalCurvedList"/>
    <dgm:cxn modelId="{32C6ACB0-1286-4AE6-A3B0-4BF63CEBBB60}" srcId="{2F77B539-0ACC-4650-A686-61A096ED36EC}" destId="{F21188C2-C7F9-4835-B8AE-3FABD778C701}" srcOrd="0" destOrd="0" parTransId="{AB62B2FB-81A6-4C98-9A2F-ADD86C0011AA}" sibTransId="{59E97810-5FA3-47A6-84BC-BF57D9129553}"/>
    <dgm:cxn modelId="{9BC9FADE-4662-4998-8045-C85D2E7EE5B7}" type="presOf" srcId="{DBBD43BF-1BC5-4AAE-8D77-00F32BA8130C}" destId="{8D53C3F3-4CCD-4790-B564-CD906D5C897C}" srcOrd="0" destOrd="0" presId="urn:microsoft.com/office/officeart/2008/layout/VerticalCurvedList"/>
    <dgm:cxn modelId="{C5317D0D-C9F1-4754-8219-C31E33695A26}" type="presParOf" srcId="{35FCEE6F-D161-49C6-B216-11520A41FC97}" destId="{3706F65C-802F-4174-AD95-D92A32E5F286}" srcOrd="0" destOrd="0" presId="urn:microsoft.com/office/officeart/2008/layout/VerticalCurvedList"/>
    <dgm:cxn modelId="{619023A3-A119-4793-B065-4D2FBA676ABD}" type="presParOf" srcId="{3706F65C-802F-4174-AD95-D92A32E5F286}" destId="{6143D8EC-3D11-44E3-8E70-F2521DA606F3}" srcOrd="0" destOrd="0" presId="urn:microsoft.com/office/officeart/2008/layout/VerticalCurvedList"/>
    <dgm:cxn modelId="{5CE8BEAF-6AA7-4438-9BCC-162869BC810C}" type="presParOf" srcId="{6143D8EC-3D11-44E3-8E70-F2521DA606F3}" destId="{F3890EBA-DF81-4496-B471-09717F59FFFE}" srcOrd="0" destOrd="0" presId="urn:microsoft.com/office/officeart/2008/layout/VerticalCurvedList"/>
    <dgm:cxn modelId="{5BBE6D5B-7A02-44B6-99BE-4244E34EFDD2}" type="presParOf" srcId="{6143D8EC-3D11-44E3-8E70-F2521DA606F3}" destId="{32FE4B8E-562C-41CC-AF5D-6022BD1EEF64}" srcOrd="1" destOrd="0" presId="urn:microsoft.com/office/officeart/2008/layout/VerticalCurvedList"/>
    <dgm:cxn modelId="{9A7CD0DB-9732-46DF-BEA5-7EA33B0753BD}" type="presParOf" srcId="{6143D8EC-3D11-44E3-8E70-F2521DA606F3}" destId="{7322F1D1-5875-4062-9B2A-0079C035D762}" srcOrd="2" destOrd="0" presId="urn:microsoft.com/office/officeart/2008/layout/VerticalCurvedList"/>
    <dgm:cxn modelId="{03506CA0-8984-42EA-A073-D37252AF4559}" type="presParOf" srcId="{6143D8EC-3D11-44E3-8E70-F2521DA606F3}" destId="{7B7378FA-3CD7-4035-8A50-853FC1E366BE}" srcOrd="3" destOrd="0" presId="urn:microsoft.com/office/officeart/2008/layout/VerticalCurvedList"/>
    <dgm:cxn modelId="{48D198E7-502B-493B-934B-CDCCD6F97D83}" type="presParOf" srcId="{3706F65C-802F-4174-AD95-D92A32E5F286}" destId="{E5AD4875-26C7-4CD2-8FFE-DF477E33BC15}" srcOrd="1" destOrd="0" presId="urn:microsoft.com/office/officeart/2008/layout/VerticalCurvedList"/>
    <dgm:cxn modelId="{044672CE-79A0-4F8A-8CCB-51DB5A4781F1}" type="presParOf" srcId="{3706F65C-802F-4174-AD95-D92A32E5F286}" destId="{AE838DC2-7F7E-48E5-B026-C134939B7D51}" srcOrd="2" destOrd="0" presId="urn:microsoft.com/office/officeart/2008/layout/VerticalCurvedList"/>
    <dgm:cxn modelId="{D3557B4F-1E02-496C-8869-426A4E4C122B}" type="presParOf" srcId="{AE838DC2-7F7E-48E5-B026-C134939B7D51}" destId="{44C85164-2551-4C11-ABD3-D0954CFB9255}" srcOrd="0" destOrd="0" presId="urn:microsoft.com/office/officeart/2008/layout/VerticalCurvedList"/>
    <dgm:cxn modelId="{B510C9AB-AC3D-4726-B922-B392356B4F54}" type="presParOf" srcId="{3706F65C-802F-4174-AD95-D92A32E5F286}" destId="{4CB34C78-C7D9-4DC8-B553-391B28A3D106}" srcOrd="3" destOrd="0" presId="urn:microsoft.com/office/officeart/2008/layout/VerticalCurvedList"/>
    <dgm:cxn modelId="{65D6985A-ABA7-4BE2-98DB-6B40535D3A59}" type="presParOf" srcId="{3706F65C-802F-4174-AD95-D92A32E5F286}" destId="{2F348020-3FE4-46EA-8692-28AE2BD93CB8}" srcOrd="4" destOrd="0" presId="urn:microsoft.com/office/officeart/2008/layout/VerticalCurvedList"/>
    <dgm:cxn modelId="{3FAC09AD-A082-4275-BDB6-E6B29927DCFC}" type="presParOf" srcId="{2F348020-3FE4-46EA-8692-28AE2BD93CB8}" destId="{A5BC8494-CAED-43A4-9C42-CC7FAD11953B}" srcOrd="0" destOrd="0" presId="urn:microsoft.com/office/officeart/2008/layout/VerticalCurvedList"/>
    <dgm:cxn modelId="{709A51FD-091F-492A-9017-343E6E4B1827}" type="presParOf" srcId="{3706F65C-802F-4174-AD95-D92A32E5F286}" destId="{AD8F036E-2E5C-4375-B7D2-4B70017DE509}" srcOrd="5" destOrd="0" presId="urn:microsoft.com/office/officeart/2008/layout/VerticalCurvedList"/>
    <dgm:cxn modelId="{14740EC7-D314-4E2D-B41C-4710FF7A95CF}" type="presParOf" srcId="{3706F65C-802F-4174-AD95-D92A32E5F286}" destId="{1685A392-7F1E-4087-9488-49F3E71F17C3}" srcOrd="6" destOrd="0" presId="urn:microsoft.com/office/officeart/2008/layout/VerticalCurvedList"/>
    <dgm:cxn modelId="{C09CEC27-4342-4B4D-9F43-9981F3D56DF7}" type="presParOf" srcId="{1685A392-7F1E-4087-9488-49F3E71F17C3}" destId="{DC017F17-D14A-4AD6-8C67-A7A5D1C8C980}" srcOrd="0" destOrd="0" presId="urn:microsoft.com/office/officeart/2008/layout/VerticalCurvedList"/>
    <dgm:cxn modelId="{8806AE70-9715-47A5-B3E6-421867079CFF}" type="presParOf" srcId="{3706F65C-802F-4174-AD95-D92A32E5F286}" destId="{8D53C3F3-4CCD-4790-B564-CD906D5C897C}" srcOrd="7" destOrd="0" presId="urn:microsoft.com/office/officeart/2008/layout/VerticalCurvedList"/>
    <dgm:cxn modelId="{E193F059-B8CF-4CB4-81FA-BA82ED678FF0}" type="presParOf" srcId="{3706F65C-802F-4174-AD95-D92A32E5F286}" destId="{4AC40A3E-606D-4BDB-8DD1-B5CDF0284444}" srcOrd="8" destOrd="0" presId="urn:microsoft.com/office/officeart/2008/layout/VerticalCurvedList"/>
    <dgm:cxn modelId="{A7C756D2-0966-4295-86F6-C354D74B50CA}" type="presParOf" srcId="{4AC40A3E-606D-4BDB-8DD1-B5CDF0284444}" destId="{238B2653-2643-4E8E-9DCF-5B1A04C150F3}" srcOrd="0" destOrd="0" presId="urn:microsoft.com/office/officeart/2008/layout/VerticalCurvedList"/>
    <dgm:cxn modelId="{E720FCCE-CC88-4DD5-9191-B2DB73DB7DFE}" type="presParOf" srcId="{3706F65C-802F-4174-AD95-D92A32E5F286}" destId="{712BE4D0-FB4C-4E50-9C6C-8B6D280EE1CE}" srcOrd="9" destOrd="0" presId="urn:microsoft.com/office/officeart/2008/layout/VerticalCurvedList"/>
    <dgm:cxn modelId="{3D184554-641D-42FC-A9B0-4F4E07C4B6C0}" type="presParOf" srcId="{3706F65C-802F-4174-AD95-D92A32E5F286}" destId="{1E852F1D-EDDA-4F54-A778-D72A4B2384C2}" srcOrd="10" destOrd="0" presId="urn:microsoft.com/office/officeart/2008/layout/VerticalCurvedList"/>
    <dgm:cxn modelId="{BEBAB3BA-C334-4825-97DB-743AD0FDD946}" type="presParOf" srcId="{1E852F1D-EDDA-4F54-A778-D72A4B2384C2}" destId="{5AC96A15-89B5-4283-885D-B47169CACC2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F78E31-14B9-46FF-A8C5-A616A1765472}" type="doc">
      <dgm:prSet loTypeId="urn:microsoft.com/office/officeart/2005/8/layout/balance1" loCatId="relationship" qsTypeId="urn:microsoft.com/office/officeart/2005/8/quickstyle/3d2#1" qsCatId="3D" csTypeId="urn:microsoft.com/office/officeart/2005/8/colors/accent0_1" csCatId="mainScheme" phldr="1"/>
      <dgm:spPr/>
      <dgm:t>
        <a:bodyPr/>
        <a:lstStyle/>
        <a:p>
          <a:endParaRPr lang="zh-CN" altLang="en-US"/>
        </a:p>
      </dgm:t>
    </dgm:pt>
    <dgm:pt modelId="{47CBFB91-ED74-44BD-9A7D-C3D984744EF4}">
      <dgm:prSet phldrT="[文本]"/>
      <dgm:spPr>
        <a:solidFill>
          <a:srgbClr val="A50021"/>
        </a:soli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dirty="0">
              <a:solidFill>
                <a:srgbClr val="002A54"/>
              </a:solidFill>
              <a:latin typeface="+mj-lt"/>
            </a:rPr>
            <a:t>境内架构转换为</a:t>
          </a:r>
          <a:endParaRPr lang="en-US" altLang="zh-CN" dirty="0">
            <a:solidFill>
              <a:srgbClr val="002A54"/>
            </a:solidFill>
            <a:latin typeface="+mj-lt"/>
          </a:endParaRPr>
        </a:p>
        <a:p>
          <a:r>
            <a:rPr lang="zh-CN" altLang="en-US" dirty="0">
              <a:solidFill>
                <a:srgbClr val="002A54"/>
              </a:solidFill>
              <a:latin typeface="+mj-lt"/>
            </a:rPr>
            <a:t>境外架构</a:t>
          </a:r>
          <a:endParaRPr lang="en-US" altLang="zh-CN" b="1" cap="none" spc="0" dirty="0">
            <a:ln w="12700">
              <a:prstDash val="solid"/>
            </a:ln>
            <a:solidFill>
              <a:srgbClr val="002A54"/>
            </a:solidFill>
            <a:effectLst>
              <a:outerShdw blurRad="41275" dist="20320" dir="1800000" algn="tl" rotWithShape="0">
                <a:srgbClr val="000000">
                  <a:alpha val="40000"/>
                </a:srgbClr>
              </a:outerShdw>
            </a:effectLst>
          </a:endParaRPr>
        </a:p>
      </dgm:t>
    </dgm:pt>
    <dgm:pt modelId="{308B1BC4-2EDB-4EF3-A098-F592F35FA440}" type="parTrans" cxnId="{83E7AF5E-47C2-439E-AC9B-FA7BBE3A8825}">
      <dgm:prSet/>
      <dgm:spPr/>
      <dgm:t>
        <a:bodyPr/>
        <a:lstStyle/>
        <a:p>
          <a:endParaRPr lang="zh-CN" altLang="en-US"/>
        </a:p>
      </dgm:t>
    </dgm:pt>
    <dgm:pt modelId="{5349DE87-6E25-4815-B7D1-D432617CC452}" type="sibTrans" cxnId="{83E7AF5E-47C2-439E-AC9B-FA7BBE3A8825}">
      <dgm:prSet/>
      <dgm:spPr/>
      <dgm:t>
        <a:bodyPr/>
        <a:lstStyle/>
        <a:p>
          <a:endParaRPr lang="zh-CN" altLang="en-US"/>
        </a:p>
      </dgm:t>
    </dgm:pt>
    <dgm:pt modelId="{0CB0CC46-7D7E-4FC7-9AEA-7D5FD8D0DCB3}">
      <dgm:prSet phldrT="[文本]"/>
      <dgm:spPr>
        <a:solidFill>
          <a:srgbClr val="002A54"/>
        </a:soli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dirty="0">
              <a:solidFill>
                <a:srgbClr val="C00000"/>
              </a:solidFill>
              <a:latin typeface="+mj-lt"/>
            </a:rPr>
            <a:t>境外架构转换为</a:t>
          </a:r>
          <a:endParaRPr lang="en-US" altLang="zh-CN" dirty="0">
            <a:solidFill>
              <a:srgbClr val="C00000"/>
            </a:solidFill>
            <a:latin typeface="+mj-lt"/>
          </a:endParaRPr>
        </a:p>
        <a:p>
          <a:r>
            <a:rPr lang="zh-CN" altLang="en-US" dirty="0">
              <a:solidFill>
                <a:srgbClr val="C00000"/>
              </a:solidFill>
              <a:latin typeface="+mj-lt"/>
            </a:rPr>
            <a:t>境内架构</a:t>
          </a:r>
          <a:endParaRPr lang="zh-CN" altLang="en-US" b="1" cap="none" spc="50" dirty="0">
            <a:ln w="11430"/>
            <a:solidFill>
              <a:srgbClr val="C00000"/>
            </a:solidFill>
            <a:effectLst>
              <a:outerShdw blurRad="76200" dist="50800" dir="5400000" algn="tl" rotWithShape="0">
                <a:srgbClr val="000000">
                  <a:alpha val="65000"/>
                </a:srgbClr>
              </a:outerShdw>
            </a:effectLst>
          </a:endParaRPr>
        </a:p>
      </dgm:t>
    </dgm:pt>
    <dgm:pt modelId="{15FDCF96-1153-4090-8DA8-9AF1B3717024}" type="parTrans" cxnId="{B766D905-2FEF-4147-B190-25CD82559BBB}">
      <dgm:prSet/>
      <dgm:spPr/>
      <dgm:t>
        <a:bodyPr/>
        <a:lstStyle/>
        <a:p>
          <a:endParaRPr lang="zh-CN" altLang="en-US"/>
        </a:p>
      </dgm:t>
    </dgm:pt>
    <dgm:pt modelId="{B797840E-1EBC-4A6C-8F9A-633480160105}" type="sibTrans" cxnId="{B766D905-2FEF-4147-B190-25CD82559BBB}">
      <dgm:prSet/>
      <dgm:spPr/>
      <dgm:t>
        <a:bodyPr/>
        <a:lstStyle/>
        <a:p>
          <a:endParaRPr lang="zh-CN" altLang="en-US"/>
        </a:p>
      </dgm:t>
    </dgm:pt>
    <dgm:pt modelId="{65E787A8-D03C-4681-87CD-A6AD21E431BA}">
      <dgm:prSet phldrT="[文本]"/>
      <dgm:spPr>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gra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a:solidFill>
                <a:srgbClr val="C00000"/>
              </a:solidFill>
              <a:latin typeface="+mj-lt"/>
            </a:rPr>
            <a:t>A</a:t>
          </a:r>
          <a:r>
            <a:rPr lang="zh-CN" altLang="en-US">
              <a:solidFill>
                <a:srgbClr val="C00000"/>
              </a:solidFill>
              <a:latin typeface="+mj-lt"/>
            </a:rPr>
            <a:t>股上市的要求</a:t>
          </a:r>
          <a:endParaRPr lang="en-US" altLang="zh-CN">
            <a:solidFill>
              <a:srgbClr val="C00000"/>
            </a:solidFill>
            <a:latin typeface="+mj-lt"/>
          </a:endParaRPr>
        </a:p>
        <a:p>
          <a:r>
            <a:rPr lang="zh-CN" altLang="en-US">
              <a:solidFill>
                <a:srgbClr val="C00000"/>
              </a:solidFill>
              <a:latin typeface="+mj-lt"/>
            </a:rPr>
            <a:t>比如大股东和管理团队不变、盈利指标等</a:t>
          </a:r>
          <a:endParaRPr lang="zh-CN" altLang="en-US" b="1" cap="none" spc="50" dirty="0">
            <a:ln w="11430"/>
            <a:solidFill>
              <a:srgbClr val="C00000"/>
            </a:solidFill>
            <a:effectLst>
              <a:outerShdw blurRad="76200" dist="50800" dir="5400000" algn="tl" rotWithShape="0">
                <a:srgbClr val="000000">
                  <a:alpha val="65000"/>
                </a:srgbClr>
              </a:outerShdw>
            </a:effectLst>
          </a:endParaRPr>
        </a:p>
      </dgm:t>
    </dgm:pt>
    <dgm:pt modelId="{E96DC91D-6EB6-456E-940A-9FE2F10DF1AB}" type="parTrans" cxnId="{F4217C05-726D-4FAE-8CFD-78E86B83EF36}">
      <dgm:prSet/>
      <dgm:spPr/>
      <dgm:t>
        <a:bodyPr/>
        <a:lstStyle/>
        <a:p>
          <a:endParaRPr lang="zh-CN" altLang="en-US"/>
        </a:p>
      </dgm:t>
    </dgm:pt>
    <dgm:pt modelId="{3B79475A-60C7-46AA-8087-C30809FB0358}" type="sibTrans" cxnId="{F4217C05-726D-4FAE-8CFD-78E86B83EF36}">
      <dgm:prSet/>
      <dgm:spPr/>
      <dgm:t>
        <a:bodyPr/>
        <a:lstStyle/>
        <a:p>
          <a:endParaRPr lang="zh-CN" altLang="en-US"/>
        </a:p>
      </dgm:t>
    </dgm:pt>
    <dgm:pt modelId="{06DFA3B7-8F7E-4339-B500-454EC6F39FCC}">
      <dgm:prSet phldrT="[文本]"/>
      <dgm:spPr>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gra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a:solidFill>
                <a:srgbClr val="C00000"/>
              </a:solidFill>
              <a:latin typeface="+mj-lt"/>
            </a:rPr>
            <a:t>境外基金回归人民币基金面临外汇管制、补缴税款等限制</a:t>
          </a:r>
          <a:endParaRPr lang="zh-CN" altLang="en-US" b="1" cap="none" spc="50" dirty="0">
            <a:ln w="11430"/>
            <a:solidFill>
              <a:srgbClr val="C00000"/>
            </a:solidFill>
            <a:effectLst>
              <a:outerShdw blurRad="76200" dist="50800" dir="5400000" algn="tl" rotWithShape="0">
                <a:srgbClr val="000000">
                  <a:alpha val="65000"/>
                </a:srgbClr>
              </a:outerShdw>
            </a:effectLst>
          </a:endParaRPr>
        </a:p>
      </dgm:t>
    </dgm:pt>
    <dgm:pt modelId="{8C71772B-2AAF-4144-8FE2-717CF2FB793D}" type="parTrans" cxnId="{32C8E332-8A6B-41CD-97C7-44CC7E473826}">
      <dgm:prSet/>
      <dgm:spPr/>
      <dgm:t>
        <a:bodyPr/>
        <a:lstStyle/>
        <a:p>
          <a:endParaRPr lang="zh-CN" altLang="en-US"/>
        </a:p>
      </dgm:t>
    </dgm:pt>
    <dgm:pt modelId="{792F3124-EFA8-44B4-ABD1-1FB98B32B65A}" type="sibTrans" cxnId="{32C8E332-8A6B-41CD-97C7-44CC7E473826}">
      <dgm:prSet/>
      <dgm:spPr/>
      <dgm:t>
        <a:bodyPr/>
        <a:lstStyle/>
        <a:p>
          <a:endParaRPr lang="zh-CN" altLang="en-US"/>
        </a:p>
      </dgm:t>
    </dgm:pt>
    <dgm:pt modelId="{9EA958CF-96A4-4483-B347-09017AD278F9}">
      <dgm:prSet phldrT="[文本]"/>
      <dgm:spPr>
        <a:gradFill rotWithShape="0">
          <a:gsLst>
            <a:gs pos="0">
              <a:srgbClr val="A50021"/>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gra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b="1" cap="none" spc="0" dirty="0">
              <a:ln w="12700">
                <a:prstDash val="solid"/>
              </a:ln>
              <a:solidFill>
                <a:srgbClr val="002A54"/>
              </a:solidFill>
              <a:effectLst>
                <a:outerShdw blurRad="41275" dist="20320" dir="1800000" algn="tl" rotWithShape="0">
                  <a:srgbClr val="000000">
                    <a:alpha val="40000"/>
                  </a:srgbClr>
                </a:outerShdw>
              </a:effectLst>
              <a:latin typeface="华文细黑" panose="02010600040101010101" pitchFamily="2" charset="-122"/>
              <a:ea typeface="华文细黑" panose="02010600040101010101" pitchFamily="2" charset="-122"/>
            </a:rPr>
            <a:t>√</a:t>
          </a:r>
          <a:r>
            <a:rPr lang="zh-CN" altLang="en-US" dirty="0">
              <a:solidFill>
                <a:srgbClr val="002A54"/>
              </a:solidFill>
              <a:latin typeface="+mj-lt"/>
            </a:rPr>
            <a:t>步骤相对简单、实践中更容易操作</a:t>
          </a:r>
          <a:endParaRPr lang="zh-CN" altLang="en-US" b="1" cap="none" spc="0" dirty="0">
            <a:ln w="12700">
              <a:prstDash val="solid"/>
            </a:ln>
            <a:solidFill>
              <a:srgbClr val="002A54"/>
            </a:solidFill>
            <a:effectLst>
              <a:outerShdw blurRad="41275" dist="20320" dir="1800000" algn="tl" rotWithShape="0">
                <a:srgbClr val="000000">
                  <a:alpha val="40000"/>
                </a:srgbClr>
              </a:outerShdw>
            </a:effectLst>
          </a:endParaRPr>
        </a:p>
      </dgm:t>
    </dgm:pt>
    <dgm:pt modelId="{DB50E1E3-4D75-4E55-A94B-9AD603B6FFDE}" type="parTrans" cxnId="{4EC64E9D-FFFC-4B72-A391-73D45AE8F40D}">
      <dgm:prSet/>
      <dgm:spPr/>
      <dgm:t>
        <a:bodyPr/>
        <a:lstStyle/>
        <a:p>
          <a:endParaRPr lang="zh-CN" altLang="en-US"/>
        </a:p>
      </dgm:t>
    </dgm:pt>
    <dgm:pt modelId="{20BDE234-9E59-4E6E-9488-5C1C4BC2B447}" type="sibTrans" cxnId="{4EC64E9D-FFFC-4B72-A391-73D45AE8F40D}">
      <dgm:prSet/>
      <dgm:spPr/>
      <dgm:t>
        <a:bodyPr/>
        <a:lstStyle/>
        <a:p>
          <a:endParaRPr lang="zh-CN" altLang="en-US"/>
        </a:p>
      </dgm:t>
    </dgm:pt>
    <dgm:pt modelId="{0F76EB26-B36A-418F-B708-36A92933E012}">
      <dgm:prSet phldrT="[文本]"/>
      <dgm:spPr>
        <a:gradFill rotWithShape="0">
          <a:gsLst>
            <a:gs pos="0">
              <a:srgbClr val="A50021"/>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gra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b="1" cap="none" spc="0" dirty="0">
              <a:ln w="12700">
                <a:prstDash val="solid"/>
              </a:ln>
              <a:solidFill>
                <a:srgbClr val="002A54"/>
              </a:solidFill>
              <a:effectLst>
                <a:outerShdw blurRad="41275" dist="20320" dir="1800000" algn="tl" rotWithShape="0">
                  <a:srgbClr val="000000">
                    <a:alpha val="40000"/>
                  </a:srgbClr>
                </a:outerShdw>
              </a:effectLst>
              <a:latin typeface="华文细黑" panose="02010600040101010101" pitchFamily="2" charset="-122"/>
              <a:ea typeface="华文细黑" panose="02010600040101010101" pitchFamily="2" charset="-122"/>
            </a:rPr>
            <a:t>√</a:t>
          </a:r>
          <a:r>
            <a:rPr lang="zh-CN" altLang="en-US" dirty="0">
              <a:solidFill>
                <a:srgbClr val="002A54"/>
              </a:solidFill>
              <a:latin typeface="+mj-lt"/>
            </a:rPr>
            <a:t>时间成本较少</a:t>
          </a:r>
          <a:endParaRPr lang="zh-CN" altLang="en-US" b="1" cap="none" spc="0" dirty="0">
            <a:ln w="12700">
              <a:prstDash val="solid"/>
            </a:ln>
            <a:solidFill>
              <a:srgbClr val="002A54"/>
            </a:solidFill>
            <a:effectLst>
              <a:outerShdw blurRad="41275" dist="20320" dir="1800000" algn="tl" rotWithShape="0">
                <a:srgbClr val="000000">
                  <a:alpha val="40000"/>
                </a:srgbClr>
              </a:outerShdw>
            </a:effectLst>
          </a:endParaRPr>
        </a:p>
      </dgm:t>
    </dgm:pt>
    <dgm:pt modelId="{50C62BD4-3B23-4BD2-B49B-DB3CBEB4E4ED}" type="parTrans" cxnId="{2F1CBCBC-9E84-4FB1-ADAC-BF4F81B6D2CD}">
      <dgm:prSet/>
      <dgm:spPr/>
      <dgm:t>
        <a:bodyPr/>
        <a:lstStyle/>
        <a:p>
          <a:endParaRPr lang="zh-CN" altLang="en-US"/>
        </a:p>
      </dgm:t>
    </dgm:pt>
    <dgm:pt modelId="{96110421-D0F0-4228-B46E-A5CA998F52FD}" type="sibTrans" cxnId="{2F1CBCBC-9E84-4FB1-ADAC-BF4F81B6D2CD}">
      <dgm:prSet/>
      <dgm:spPr/>
      <dgm:t>
        <a:bodyPr/>
        <a:lstStyle/>
        <a:p>
          <a:endParaRPr lang="zh-CN" altLang="en-US"/>
        </a:p>
      </dgm:t>
    </dgm:pt>
    <dgm:pt modelId="{9D7C2A02-C627-427A-9ACA-16B3B0C94D28}">
      <dgm:prSet phldrT="[文本]"/>
      <dgm:spPr>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gradFill>
      </dgm:spPr>
      <dgm:t>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a:solidFill>
                <a:srgbClr val="C00000"/>
              </a:solidFill>
              <a:latin typeface="+mj-lt"/>
            </a:rPr>
            <a:t>业务模式</a:t>
          </a:r>
          <a:endParaRPr lang="en-US" altLang="zh-CN">
            <a:solidFill>
              <a:srgbClr val="C00000"/>
            </a:solidFill>
            <a:latin typeface="+mj-lt"/>
          </a:endParaRPr>
        </a:p>
        <a:p>
          <a:r>
            <a:rPr lang="zh-CN" altLang="en-US">
              <a:solidFill>
                <a:srgbClr val="C00000"/>
              </a:solidFill>
              <a:latin typeface="+mj-lt"/>
            </a:rPr>
            <a:t>外商准入的限制</a:t>
          </a:r>
          <a:endParaRPr lang="zh-CN" altLang="en-US" b="1" cap="none" spc="50" dirty="0">
            <a:ln w="11430"/>
            <a:solidFill>
              <a:srgbClr val="C00000"/>
            </a:solidFill>
            <a:effectLst>
              <a:outerShdw blurRad="76200" dist="50800" dir="5400000" algn="tl" rotWithShape="0">
                <a:srgbClr val="000000">
                  <a:alpha val="65000"/>
                </a:srgbClr>
              </a:outerShdw>
            </a:effectLst>
          </a:endParaRPr>
        </a:p>
      </dgm:t>
    </dgm:pt>
    <dgm:pt modelId="{367C6A13-A98F-4A84-AD11-DE2B183F827A}" type="parTrans" cxnId="{2CF3DCA4-72C9-4DC7-B761-31CAC4694823}">
      <dgm:prSet/>
      <dgm:spPr/>
      <dgm:t>
        <a:bodyPr/>
        <a:lstStyle/>
        <a:p>
          <a:endParaRPr lang="zh-CN" altLang="en-US"/>
        </a:p>
      </dgm:t>
    </dgm:pt>
    <dgm:pt modelId="{4140CD19-6CD7-42EF-A30D-C850E5B07C49}" type="sibTrans" cxnId="{2CF3DCA4-72C9-4DC7-B761-31CAC4694823}">
      <dgm:prSet/>
      <dgm:spPr/>
      <dgm:t>
        <a:bodyPr/>
        <a:lstStyle/>
        <a:p>
          <a:endParaRPr lang="zh-CN" altLang="en-US"/>
        </a:p>
      </dgm:t>
    </dgm:pt>
    <dgm:pt modelId="{358A5E3F-DE8B-4073-AC0E-9AA85140DEC6}" type="pres">
      <dgm:prSet presAssocID="{78F78E31-14B9-46FF-A8C5-A616A1765472}" presName="outerComposite" presStyleCnt="0">
        <dgm:presLayoutVars>
          <dgm:chMax val="2"/>
          <dgm:animLvl val="lvl"/>
          <dgm:resizeHandles val="exact"/>
        </dgm:presLayoutVars>
      </dgm:prSet>
      <dgm:spPr/>
    </dgm:pt>
    <dgm:pt modelId="{C81AED08-EC42-4A1E-BB69-EA4E8CB1385D}" type="pres">
      <dgm:prSet presAssocID="{78F78E31-14B9-46FF-A8C5-A616A1765472}" presName="dummyMaxCanvas" presStyleCnt="0"/>
      <dgm:spPr/>
    </dgm:pt>
    <dgm:pt modelId="{CAEB8FD1-0ACB-46BE-B1B0-AF41E20F9147}" type="pres">
      <dgm:prSet presAssocID="{78F78E31-14B9-46FF-A8C5-A616A1765472}" presName="parentComposite" presStyleCnt="0"/>
      <dgm:spPr/>
    </dgm:pt>
    <dgm:pt modelId="{E741CDA9-0576-47D4-A6F0-C519EB2B6392}" type="pres">
      <dgm:prSet presAssocID="{78F78E31-14B9-46FF-A8C5-A616A1765472}" presName="parent1" presStyleLbl="alignAccFollowNode1" presStyleIdx="0" presStyleCnt="4" custScaleY="60714" custLinFactNeighborX="10266" custLinFactNeighborY="39994">
        <dgm:presLayoutVars>
          <dgm:chMax val="4"/>
        </dgm:presLayoutVars>
      </dgm:prSet>
      <dgm:spPr/>
    </dgm:pt>
    <dgm:pt modelId="{9D090BE3-5E49-451E-A2B4-81BE88CF5787}" type="pres">
      <dgm:prSet presAssocID="{78F78E31-14B9-46FF-A8C5-A616A1765472}" presName="parent2" presStyleLbl="alignAccFollowNode1" presStyleIdx="1" presStyleCnt="4" custScaleY="60714" custLinFactNeighborX="6804" custLinFactNeighborY="32530">
        <dgm:presLayoutVars>
          <dgm:chMax val="4"/>
        </dgm:presLayoutVars>
      </dgm:prSet>
      <dgm:spPr/>
    </dgm:pt>
    <dgm:pt modelId="{738932B4-6188-41DB-80DA-1388D100211F}" type="pres">
      <dgm:prSet presAssocID="{78F78E31-14B9-46FF-A8C5-A616A1765472}" presName="childrenComposite" presStyleCnt="0"/>
      <dgm:spPr/>
    </dgm:pt>
    <dgm:pt modelId="{9FF765E8-1E54-48EB-9BA1-D6B73559E2A4}" type="pres">
      <dgm:prSet presAssocID="{78F78E31-14B9-46FF-A8C5-A616A1765472}" presName="dummyMaxCanvas_ChildArea" presStyleCnt="0"/>
      <dgm:spPr/>
    </dgm:pt>
    <dgm:pt modelId="{FA4C84BD-A19C-4B8E-BB3B-6C0B595FA353}" type="pres">
      <dgm:prSet presAssocID="{78F78E31-14B9-46FF-A8C5-A616A1765472}" presName="fulcrum" presStyleLbl="alignAccFollowNode1" presStyleIdx="2" presStyleCnt="4"/>
      <dgm:spPr>
        <a:solidFill>
          <a:srgbClr val="002060">
            <a:alpha val="90000"/>
          </a:srgbClr>
        </a:solidFill>
      </dgm:spPr>
    </dgm:pt>
    <dgm:pt modelId="{C0BE10C8-847E-4D1F-9F2C-9AC557B08EA6}" type="pres">
      <dgm:prSet presAssocID="{78F78E31-14B9-46FF-A8C5-A616A1765472}" presName="balance_23" presStyleLbl="alignAccFollowNode1" presStyleIdx="3" presStyleCnt="4">
        <dgm:presLayoutVars>
          <dgm:bulletEnabled val="1"/>
        </dgm:presLayoutVars>
      </dgm:prSet>
      <dgm:spPr>
        <a:solidFill>
          <a:srgbClr val="002060">
            <a:alpha val="90000"/>
          </a:srgbClr>
        </a:solidFill>
      </dgm:spPr>
    </dgm:pt>
    <dgm:pt modelId="{7897513D-8C97-4CA3-813A-BCD822F40097}" type="pres">
      <dgm:prSet presAssocID="{78F78E31-14B9-46FF-A8C5-A616A1765472}" presName="right_23_1" presStyleLbl="node1" presStyleIdx="0" presStyleCnt="5">
        <dgm:presLayoutVars>
          <dgm:bulletEnabled val="1"/>
        </dgm:presLayoutVars>
      </dgm:prSet>
      <dgm:spPr/>
    </dgm:pt>
    <dgm:pt modelId="{67E6BA74-E5B7-484D-9990-3D56EE82DCE2}" type="pres">
      <dgm:prSet presAssocID="{78F78E31-14B9-46FF-A8C5-A616A1765472}" presName="right_23_2" presStyleLbl="node1" presStyleIdx="1" presStyleCnt="5">
        <dgm:presLayoutVars>
          <dgm:bulletEnabled val="1"/>
        </dgm:presLayoutVars>
      </dgm:prSet>
      <dgm:spPr/>
    </dgm:pt>
    <dgm:pt modelId="{26EE05B5-21A0-4EC2-8F49-5E6B85A05024}" type="pres">
      <dgm:prSet presAssocID="{78F78E31-14B9-46FF-A8C5-A616A1765472}" presName="right_23_3" presStyleLbl="node1" presStyleIdx="2" presStyleCnt="5">
        <dgm:presLayoutVars>
          <dgm:bulletEnabled val="1"/>
        </dgm:presLayoutVars>
      </dgm:prSet>
      <dgm:spPr/>
    </dgm:pt>
    <dgm:pt modelId="{C07CCB03-C9A5-4C69-B280-C97ABFD0BCE9}" type="pres">
      <dgm:prSet presAssocID="{78F78E31-14B9-46FF-A8C5-A616A1765472}" presName="left_23_1" presStyleLbl="node1" presStyleIdx="3" presStyleCnt="5">
        <dgm:presLayoutVars>
          <dgm:bulletEnabled val="1"/>
        </dgm:presLayoutVars>
      </dgm:prSet>
      <dgm:spPr/>
    </dgm:pt>
    <dgm:pt modelId="{7E338C95-39F2-4134-B095-617D9EE75B46}" type="pres">
      <dgm:prSet presAssocID="{78F78E31-14B9-46FF-A8C5-A616A1765472}" presName="left_23_2" presStyleLbl="node1" presStyleIdx="4" presStyleCnt="5">
        <dgm:presLayoutVars>
          <dgm:bulletEnabled val="1"/>
        </dgm:presLayoutVars>
      </dgm:prSet>
      <dgm:spPr/>
    </dgm:pt>
  </dgm:ptLst>
  <dgm:cxnLst>
    <dgm:cxn modelId="{8CCB2905-4143-42E1-BD5B-3B7AF79434D9}" type="presOf" srcId="{9EA958CF-96A4-4483-B347-09017AD278F9}" destId="{C07CCB03-C9A5-4C69-B280-C97ABFD0BCE9}" srcOrd="0" destOrd="0" presId="urn:microsoft.com/office/officeart/2005/8/layout/balance1"/>
    <dgm:cxn modelId="{F4217C05-726D-4FAE-8CFD-78E86B83EF36}" srcId="{0CB0CC46-7D7E-4FC7-9AEA-7D5FD8D0DCB3}" destId="{65E787A8-D03C-4681-87CD-A6AD21E431BA}" srcOrd="0" destOrd="0" parTransId="{E96DC91D-6EB6-456E-940A-9FE2F10DF1AB}" sibTransId="{3B79475A-60C7-46AA-8087-C30809FB0358}"/>
    <dgm:cxn modelId="{B766D905-2FEF-4147-B190-25CD82559BBB}" srcId="{78F78E31-14B9-46FF-A8C5-A616A1765472}" destId="{0CB0CC46-7D7E-4FC7-9AEA-7D5FD8D0DCB3}" srcOrd="1" destOrd="0" parTransId="{15FDCF96-1153-4090-8DA8-9AF1B3717024}" sibTransId="{B797840E-1EBC-4A6C-8F9A-633480160105}"/>
    <dgm:cxn modelId="{32C8E332-8A6B-41CD-97C7-44CC7E473826}" srcId="{0CB0CC46-7D7E-4FC7-9AEA-7D5FD8D0DCB3}" destId="{06DFA3B7-8F7E-4339-B500-454EC6F39FCC}" srcOrd="1" destOrd="0" parTransId="{8C71772B-2AAF-4144-8FE2-717CF2FB793D}" sibTransId="{792F3124-EFA8-44B4-ABD1-1FB98B32B65A}"/>
    <dgm:cxn modelId="{414B2A33-2712-470B-927B-2824DE13ABA9}" type="presOf" srcId="{9D7C2A02-C627-427A-9ACA-16B3B0C94D28}" destId="{26EE05B5-21A0-4EC2-8F49-5E6B85A05024}" srcOrd="0" destOrd="0" presId="urn:microsoft.com/office/officeart/2005/8/layout/balance1"/>
    <dgm:cxn modelId="{83E7AF5E-47C2-439E-AC9B-FA7BBE3A8825}" srcId="{78F78E31-14B9-46FF-A8C5-A616A1765472}" destId="{47CBFB91-ED74-44BD-9A7D-C3D984744EF4}" srcOrd="0" destOrd="0" parTransId="{308B1BC4-2EDB-4EF3-A098-F592F35FA440}" sibTransId="{5349DE87-6E25-4815-B7D1-D432617CC452}"/>
    <dgm:cxn modelId="{0467DD53-4827-415D-A2DA-DF19978F25D9}" type="presOf" srcId="{0CB0CC46-7D7E-4FC7-9AEA-7D5FD8D0DCB3}" destId="{9D090BE3-5E49-451E-A2B4-81BE88CF5787}" srcOrd="0" destOrd="0" presId="urn:microsoft.com/office/officeart/2005/8/layout/balance1"/>
    <dgm:cxn modelId="{4EC64E9D-FFFC-4B72-A391-73D45AE8F40D}" srcId="{47CBFB91-ED74-44BD-9A7D-C3D984744EF4}" destId="{9EA958CF-96A4-4483-B347-09017AD278F9}" srcOrd="0" destOrd="0" parTransId="{DB50E1E3-4D75-4E55-A94B-9AD603B6FFDE}" sibTransId="{20BDE234-9E59-4E6E-9488-5C1C4BC2B447}"/>
    <dgm:cxn modelId="{2CF3DCA4-72C9-4DC7-B761-31CAC4694823}" srcId="{0CB0CC46-7D7E-4FC7-9AEA-7D5FD8D0DCB3}" destId="{9D7C2A02-C627-427A-9ACA-16B3B0C94D28}" srcOrd="2" destOrd="0" parTransId="{367C6A13-A98F-4A84-AD11-DE2B183F827A}" sibTransId="{4140CD19-6CD7-42EF-A30D-C850E5B07C49}"/>
    <dgm:cxn modelId="{8208A4A7-F230-4A60-9D9D-F4B511002A3A}" type="presOf" srcId="{65E787A8-D03C-4681-87CD-A6AD21E431BA}" destId="{7897513D-8C97-4CA3-813A-BCD822F40097}" srcOrd="0" destOrd="0" presId="urn:microsoft.com/office/officeart/2005/8/layout/balance1"/>
    <dgm:cxn modelId="{FC80B2BB-3D0B-42CD-80E0-2AF71007E03B}" type="presOf" srcId="{0F76EB26-B36A-418F-B708-36A92933E012}" destId="{7E338C95-39F2-4134-B095-617D9EE75B46}" srcOrd="0" destOrd="0" presId="urn:microsoft.com/office/officeart/2005/8/layout/balance1"/>
    <dgm:cxn modelId="{2F1CBCBC-9E84-4FB1-ADAC-BF4F81B6D2CD}" srcId="{47CBFB91-ED74-44BD-9A7D-C3D984744EF4}" destId="{0F76EB26-B36A-418F-B708-36A92933E012}" srcOrd="1" destOrd="0" parTransId="{50C62BD4-3B23-4BD2-B49B-DB3CBEB4E4ED}" sibTransId="{96110421-D0F0-4228-B46E-A5CA998F52FD}"/>
    <dgm:cxn modelId="{3A9973E8-B9F2-4D85-96F9-F09B76B7F750}" type="presOf" srcId="{06DFA3B7-8F7E-4339-B500-454EC6F39FCC}" destId="{67E6BA74-E5B7-484D-9990-3D56EE82DCE2}" srcOrd="0" destOrd="0" presId="urn:microsoft.com/office/officeart/2005/8/layout/balance1"/>
    <dgm:cxn modelId="{A89169FD-F07C-432F-A571-5B945F9A9243}" type="presOf" srcId="{47CBFB91-ED74-44BD-9A7D-C3D984744EF4}" destId="{E741CDA9-0576-47D4-A6F0-C519EB2B6392}" srcOrd="0" destOrd="0" presId="urn:microsoft.com/office/officeart/2005/8/layout/balance1"/>
    <dgm:cxn modelId="{A7CD18FE-8670-41C1-B22D-4ECC630AD89F}" type="presOf" srcId="{78F78E31-14B9-46FF-A8C5-A616A1765472}" destId="{358A5E3F-DE8B-4073-AC0E-9AA85140DEC6}" srcOrd="0" destOrd="0" presId="urn:microsoft.com/office/officeart/2005/8/layout/balance1"/>
    <dgm:cxn modelId="{C75D0333-0FCE-479E-9F06-064EBB2DCF0F}" type="presParOf" srcId="{358A5E3F-DE8B-4073-AC0E-9AA85140DEC6}" destId="{C81AED08-EC42-4A1E-BB69-EA4E8CB1385D}" srcOrd="0" destOrd="0" presId="urn:microsoft.com/office/officeart/2005/8/layout/balance1"/>
    <dgm:cxn modelId="{49AC269C-E40B-47E4-B128-87A8B79A02DE}" type="presParOf" srcId="{358A5E3F-DE8B-4073-AC0E-9AA85140DEC6}" destId="{CAEB8FD1-0ACB-46BE-B1B0-AF41E20F9147}" srcOrd="1" destOrd="0" presId="urn:microsoft.com/office/officeart/2005/8/layout/balance1"/>
    <dgm:cxn modelId="{3E85D264-5F41-44FA-BB68-71B63B9287A6}" type="presParOf" srcId="{CAEB8FD1-0ACB-46BE-B1B0-AF41E20F9147}" destId="{E741CDA9-0576-47D4-A6F0-C519EB2B6392}" srcOrd="0" destOrd="0" presId="urn:microsoft.com/office/officeart/2005/8/layout/balance1"/>
    <dgm:cxn modelId="{FF4D1927-35D2-4173-BF0A-311D5CF12E41}" type="presParOf" srcId="{CAEB8FD1-0ACB-46BE-B1B0-AF41E20F9147}" destId="{9D090BE3-5E49-451E-A2B4-81BE88CF5787}" srcOrd="1" destOrd="0" presId="urn:microsoft.com/office/officeart/2005/8/layout/balance1"/>
    <dgm:cxn modelId="{40E5EDDF-474E-4107-81ED-34F403C3D4E3}" type="presParOf" srcId="{358A5E3F-DE8B-4073-AC0E-9AA85140DEC6}" destId="{738932B4-6188-41DB-80DA-1388D100211F}" srcOrd="2" destOrd="0" presId="urn:microsoft.com/office/officeart/2005/8/layout/balance1"/>
    <dgm:cxn modelId="{E204CB19-3E45-400C-BD51-35D8F807DED4}" type="presParOf" srcId="{738932B4-6188-41DB-80DA-1388D100211F}" destId="{9FF765E8-1E54-48EB-9BA1-D6B73559E2A4}" srcOrd="0" destOrd="0" presId="urn:microsoft.com/office/officeart/2005/8/layout/balance1"/>
    <dgm:cxn modelId="{427956FA-B1D9-470E-B552-D8CEE0A82F40}" type="presParOf" srcId="{738932B4-6188-41DB-80DA-1388D100211F}" destId="{FA4C84BD-A19C-4B8E-BB3B-6C0B595FA353}" srcOrd="1" destOrd="0" presId="urn:microsoft.com/office/officeart/2005/8/layout/balance1"/>
    <dgm:cxn modelId="{8523C109-4E28-4395-94B3-5565DB033BFC}" type="presParOf" srcId="{738932B4-6188-41DB-80DA-1388D100211F}" destId="{C0BE10C8-847E-4D1F-9F2C-9AC557B08EA6}" srcOrd="2" destOrd="0" presId="urn:microsoft.com/office/officeart/2005/8/layout/balance1"/>
    <dgm:cxn modelId="{0D75F0B9-95DC-451C-BCA0-93958563ADA3}" type="presParOf" srcId="{738932B4-6188-41DB-80DA-1388D100211F}" destId="{7897513D-8C97-4CA3-813A-BCD822F40097}" srcOrd="3" destOrd="0" presId="urn:microsoft.com/office/officeart/2005/8/layout/balance1"/>
    <dgm:cxn modelId="{65897A7A-2856-4A85-9D99-71DDB52E0A9D}" type="presParOf" srcId="{738932B4-6188-41DB-80DA-1388D100211F}" destId="{67E6BA74-E5B7-484D-9990-3D56EE82DCE2}" srcOrd="4" destOrd="0" presId="urn:microsoft.com/office/officeart/2005/8/layout/balance1"/>
    <dgm:cxn modelId="{7A8BA66C-163E-462C-8BDC-D8364A72A6A6}" type="presParOf" srcId="{738932B4-6188-41DB-80DA-1388D100211F}" destId="{26EE05B5-21A0-4EC2-8F49-5E6B85A05024}" srcOrd="5" destOrd="0" presId="urn:microsoft.com/office/officeart/2005/8/layout/balance1"/>
    <dgm:cxn modelId="{38CA0F71-2EA0-47A6-9033-A15DFE8A7213}" type="presParOf" srcId="{738932B4-6188-41DB-80DA-1388D100211F}" destId="{C07CCB03-C9A5-4C69-B280-C97ABFD0BCE9}" srcOrd="6" destOrd="0" presId="urn:microsoft.com/office/officeart/2005/8/layout/balance1"/>
    <dgm:cxn modelId="{77D195D2-8510-490F-BFBE-8882644FB27B}" type="presParOf" srcId="{738932B4-6188-41DB-80DA-1388D100211F}" destId="{7E338C95-39F2-4134-B095-617D9EE75B46}"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6D286-4E10-46ED-889F-A89AD5C3CA65}">
      <dsp:nvSpPr>
        <dsp:cNvPr id="0" name=""/>
        <dsp:cNvSpPr/>
      </dsp:nvSpPr>
      <dsp:spPr>
        <a:xfrm>
          <a:off x="643309" y="826762"/>
          <a:ext cx="2859874" cy="2660815"/>
        </a:xfrm>
        <a:prstGeom prst="rect">
          <a:avLst/>
        </a:prstGeom>
        <a:noFill/>
        <a:ln w="28575" cap="flat" cmpd="sng" algn="ctr">
          <a:solidFill>
            <a:schemeClr val="tx2">
              <a:lumMod val="50000"/>
            </a:schemeClr>
          </a:solidFill>
          <a:prstDash val="dash"/>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solidFill>
            </a:rPr>
            <a:t>创业者在创业初期就根据其后续的融资安排或者拟进行的上市地点直接搭建融资架构，为后续融资</a:t>
          </a:r>
          <a:r>
            <a:rPr lang="zh-CN" altLang="en-US" sz="1600" b="1" kern="1200" dirty="0">
              <a:solidFill>
                <a:srgbClr val="C00000"/>
              </a:solidFill>
            </a:rPr>
            <a:t>节省时间成本</a:t>
          </a:r>
          <a:r>
            <a:rPr lang="zh-CN" altLang="en-US" sz="1600" kern="1200" dirty="0">
              <a:solidFill>
                <a:schemeClr val="tx1"/>
              </a:solidFill>
            </a:rPr>
            <a:t>，但同时由于市场变化速度较快，也存在一定的</a:t>
          </a:r>
          <a:r>
            <a:rPr lang="zh-CN" altLang="en-US" sz="1600" b="1" kern="1200" dirty="0">
              <a:solidFill>
                <a:srgbClr val="C00000"/>
              </a:solidFill>
            </a:rPr>
            <a:t>不确定性</a:t>
          </a:r>
          <a:r>
            <a:rPr lang="zh-CN" altLang="en-US" sz="1600" kern="1200" dirty="0">
              <a:solidFill>
                <a:schemeClr val="tx1"/>
              </a:solidFill>
            </a:rPr>
            <a:t>（如改变融资策略或改变上市地点，红筹搭建或红筹回归）</a:t>
          </a:r>
          <a:r>
            <a:rPr lang="zh-CN" altLang="zh-CN" sz="1600" kern="1200" dirty="0">
              <a:solidFill>
                <a:schemeClr val="tx1"/>
              </a:solidFill>
              <a:latin typeface="+mn-ea"/>
              <a:ea typeface="+mn-ea"/>
            </a:rPr>
            <a:t>。</a:t>
          </a:r>
          <a:endParaRPr lang="zh-CN" altLang="en-US" sz="1600" kern="1200" dirty="0">
            <a:solidFill>
              <a:schemeClr val="tx1"/>
            </a:solidFill>
          </a:endParaRPr>
        </a:p>
      </dsp:txBody>
      <dsp:txXfrm>
        <a:off x="1100889" y="826762"/>
        <a:ext cx="2402294" cy="2660815"/>
      </dsp:txXfrm>
    </dsp:sp>
    <dsp:sp modelId="{82364BCF-18D7-4A9D-B4FE-60F9626C5918}">
      <dsp:nvSpPr>
        <dsp:cNvPr id="0" name=""/>
        <dsp:cNvSpPr/>
      </dsp:nvSpPr>
      <dsp:spPr>
        <a:xfrm>
          <a:off x="29457" y="217852"/>
          <a:ext cx="1090521" cy="1097594"/>
        </a:xfrm>
        <a:prstGeom prst="ellipse">
          <a:avLst/>
        </a:prstGeom>
        <a:solidFill>
          <a:srgbClr val="002A54"/>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创业</a:t>
          </a:r>
          <a:endParaRPr lang="en-US" altLang="zh-CN" sz="1600" kern="1200" dirty="0"/>
        </a:p>
        <a:p>
          <a:pPr marL="0" lvl="0" indent="0" algn="ctr" defTabSz="711200">
            <a:lnSpc>
              <a:spcPct val="90000"/>
            </a:lnSpc>
            <a:spcBef>
              <a:spcPct val="0"/>
            </a:spcBef>
            <a:spcAft>
              <a:spcPct val="35000"/>
            </a:spcAft>
            <a:buNone/>
          </a:pPr>
          <a:r>
            <a:rPr lang="zh-CN" altLang="en-US" sz="1600" kern="1200" dirty="0"/>
            <a:t>初期</a:t>
          </a:r>
        </a:p>
      </dsp:txBody>
      <dsp:txXfrm>
        <a:off x="189160" y="378591"/>
        <a:ext cx="771115" cy="776116"/>
      </dsp:txXfrm>
    </dsp:sp>
    <dsp:sp modelId="{3F616F6E-7DFB-45D4-8CC7-807BB97C4370}">
      <dsp:nvSpPr>
        <dsp:cNvPr id="0" name=""/>
        <dsp:cNvSpPr/>
      </dsp:nvSpPr>
      <dsp:spPr>
        <a:xfrm>
          <a:off x="4348775" y="849689"/>
          <a:ext cx="2254224" cy="2552024"/>
        </a:xfrm>
        <a:prstGeom prst="rect">
          <a:avLst/>
        </a:prstGeom>
        <a:noFill/>
        <a:ln w="28575" cap="flat" cmpd="sng" algn="ctr">
          <a:solidFill>
            <a:srgbClr val="A50021"/>
          </a:solidFill>
          <a:prstDash val="dash"/>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tx1"/>
              </a:solidFill>
            </a:rPr>
            <a:t>根据融资规模及融资目标（包括是否存在后续的上市安排），选择最有利于融资目标及后续上市安排的架构，具有针对性，但对搭建架构的</a:t>
          </a:r>
          <a:r>
            <a:rPr lang="zh-CN" altLang="en-US" sz="1600" b="1" kern="1200" dirty="0">
              <a:solidFill>
                <a:srgbClr val="C00000"/>
              </a:solidFill>
            </a:rPr>
            <a:t>时间要求较高</a:t>
          </a:r>
          <a:r>
            <a:rPr lang="zh-CN" altLang="zh-CN" sz="1600" kern="1200" dirty="0">
              <a:latin typeface="Times New Roman" pitchFamily="18" charset="0"/>
              <a:ea typeface="+mn-ea"/>
              <a:cs typeface="Times New Roman" pitchFamily="18" charset="0"/>
            </a:rPr>
            <a:t>。</a:t>
          </a:r>
          <a:endParaRPr lang="zh-CN" altLang="en-US" sz="1600" kern="1200" dirty="0"/>
        </a:p>
      </dsp:txBody>
      <dsp:txXfrm>
        <a:off x="4709451" y="849689"/>
        <a:ext cx="1893548" cy="2552024"/>
      </dsp:txXfrm>
    </dsp:sp>
    <dsp:sp modelId="{7971B03B-7258-4DB9-988F-4DF1CB3265EA}">
      <dsp:nvSpPr>
        <dsp:cNvPr id="0" name=""/>
        <dsp:cNvSpPr/>
      </dsp:nvSpPr>
      <dsp:spPr>
        <a:xfrm>
          <a:off x="3623599" y="244478"/>
          <a:ext cx="1102667" cy="1089695"/>
        </a:xfrm>
        <a:prstGeom prst="ellipse">
          <a:avLst/>
        </a:prstGeom>
        <a:solidFill>
          <a:srgbClr val="A5002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融资</a:t>
          </a:r>
          <a:endParaRPr lang="en-US" altLang="zh-CN" sz="1600" kern="1200" dirty="0"/>
        </a:p>
        <a:p>
          <a:pPr marL="0" lvl="0" indent="0" algn="ctr" defTabSz="711200">
            <a:lnSpc>
              <a:spcPct val="90000"/>
            </a:lnSpc>
            <a:spcBef>
              <a:spcPct val="0"/>
            </a:spcBef>
            <a:spcAft>
              <a:spcPct val="35000"/>
            </a:spcAft>
            <a:buNone/>
          </a:pPr>
          <a:r>
            <a:rPr lang="zh-CN" altLang="en-US" sz="1600" kern="1200" dirty="0"/>
            <a:t>前期</a:t>
          </a:r>
        </a:p>
      </dsp:txBody>
      <dsp:txXfrm>
        <a:off x="3785081" y="404060"/>
        <a:ext cx="779703" cy="770531"/>
      </dsp:txXfrm>
    </dsp:sp>
    <dsp:sp modelId="{830F977B-6A62-4E3E-8CB0-B676D19B05AB}">
      <dsp:nvSpPr>
        <dsp:cNvPr id="0" name=""/>
        <dsp:cNvSpPr/>
      </dsp:nvSpPr>
      <dsp:spPr>
        <a:xfrm>
          <a:off x="7447643" y="763143"/>
          <a:ext cx="2293936" cy="2668515"/>
        </a:xfrm>
        <a:prstGeom prst="rect">
          <a:avLst/>
        </a:prstGeom>
        <a:noFill/>
        <a:ln w="28575" cap="flat" cmpd="sng" algn="ctr">
          <a:solidFill>
            <a:srgbClr val="92D050"/>
          </a:solidFill>
          <a:prstDash val="dash"/>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Times New Roman" pitchFamily="18" charset="0"/>
              <a:ea typeface="+mn-ea"/>
              <a:cs typeface="Times New Roman" pitchFamily="18" charset="0"/>
            </a:rPr>
            <a:t>红筹架构</a:t>
          </a:r>
          <a:r>
            <a:rPr lang="zh-CN" altLang="en-US" sz="1600" kern="1200" dirty="0">
              <a:latin typeface="Times New Roman" pitchFamily="18" charset="0"/>
              <a:ea typeface="+mn-ea"/>
              <a:cs typeface="Times New Roman" pitchFamily="18" charset="0"/>
            </a:rPr>
            <a:t>：内资公司可以通过将境内股东翻出的方式，变更为境外架构以进行境外上市；</a:t>
          </a:r>
          <a:endParaRPr lang="en-US" altLang="zh-CN" sz="1600" kern="1200" dirty="0">
            <a:latin typeface="Times New Roman" pitchFamily="18" charset="0"/>
            <a:ea typeface="+mn-ea"/>
            <a:cs typeface="Times New Roman" pitchFamily="18" charset="0"/>
          </a:endParaRPr>
        </a:p>
        <a:p>
          <a:pPr marL="0" lvl="0" indent="0" algn="l" defTabSz="711200">
            <a:lnSpc>
              <a:spcPct val="90000"/>
            </a:lnSpc>
            <a:spcBef>
              <a:spcPct val="0"/>
            </a:spcBef>
            <a:spcAft>
              <a:spcPct val="35000"/>
            </a:spcAft>
            <a:buNone/>
          </a:pPr>
          <a:r>
            <a:rPr lang="zh-CN" altLang="en-US" sz="1600" b="1" kern="1200" dirty="0">
              <a:latin typeface="Times New Roman" pitchFamily="18" charset="0"/>
              <a:ea typeface="+mn-ea"/>
              <a:cs typeface="Times New Roman" pitchFamily="18" charset="0"/>
            </a:rPr>
            <a:t>红筹回归：</a:t>
          </a:r>
          <a:r>
            <a:rPr lang="zh-CN" altLang="en-US" sz="1600" kern="1200" dirty="0">
              <a:latin typeface="Times New Roman" pitchFamily="18" charset="0"/>
              <a:ea typeface="+mn-ea"/>
              <a:cs typeface="Times New Roman" pitchFamily="18" charset="0"/>
            </a:rPr>
            <a:t>具有境外架构的公司也可以采取红筹回归的方式，重组企业进行</a:t>
          </a:r>
          <a:r>
            <a:rPr lang="en-US" altLang="zh-CN" sz="1600" kern="1200" dirty="0">
              <a:latin typeface="Times New Roman" pitchFamily="18" charset="0"/>
              <a:ea typeface="+mn-ea"/>
              <a:cs typeface="Times New Roman" pitchFamily="18" charset="0"/>
            </a:rPr>
            <a:t>A</a:t>
          </a:r>
          <a:r>
            <a:rPr lang="zh-CN" altLang="en-US" sz="1600" kern="1200" dirty="0">
              <a:latin typeface="Times New Roman" pitchFamily="18" charset="0"/>
              <a:ea typeface="+mn-ea"/>
              <a:cs typeface="Times New Roman" pitchFamily="18" charset="0"/>
            </a:rPr>
            <a:t>股上市。</a:t>
          </a:r>
          <a:endParaRPr lang="zh-CN" altLang="en-US" sz="1600" kern="1200" dirty="0"/>
        </a:p>
      </dsp:txBody>
      <dsp:txXfrm>
        <a:off x="7814673" y="763143"/>
        <a:ext cx="1926906" cy="2668515"/>
      </dsp:txXfrm>
    </dsp:sp>
    <dsp:sp modelId="{FCEC747B-C52D-46FB-8F56-44ECD4FA0730}">
      <dsp:nvSpPr>
        <dsp:cNvPr id="0" name=""/>
        <dsp:cNvSpPr/>
      </dsp:nvSpPr>
      <dsp:spPr>
        <a:xfrm>
          <a:off x="6662066" y="192081"/>
          <a:ext cx="1108871" cy="1129641"/>
        </a:xfrm>
        <a:prstGeom prst="ellipse">
          <a:avLst/>
        </a:prstGeom>
        <a:solidFill>
          <a:srgbClr val="00B050">
            <a:alpha val="50000"/>
          </a:srgb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架构</a:t>
          </a:r>
          <a:endParaRPr lang="en-US" altLang="zh-CN" sz="1600" kern="1200" dirty="0"/>
        </a:p>
        <a:p>
          <a:pPr marL="0" lvl="0" indent="0" algn="ctr" defTabSz="711200">
            <a:lnSpc>
              <a:spcPct val="90000"/>
            </a:lnSpc>
            <a:spcBef>
              <a:spcPct val="0"/>
            </a:spcBef>
            <a:spcAft>
              <a:spcPct val="35000"/>
            </a:spcAft>
            <a:buNone/>
          </a:pPr>
          <a:r>
            <a:rPr lang="zh-CN" altLang="en-US" sz="1600" kern="1200" dirty="0"/>
            <a:t>转换</a:t>
          </a:r>
        </a:p>
      </dsp:txBody>
      <dsp:txXfrm>
        <a:off x="6824456" y="357513"/>
        <a:ext cx="784091" cy="798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FF0DC-9254-46DA-8E32-D1E0210FFA65}">
      <dsp:nvSpPr>
        <dsp:cNvPr id="0" name=""/>
        <dsp:cNvSpPr/>
      </dsp:nvSpPr>
      <dsp:spPr>
        <a:xfrm>
          <a:off x="566109" y="0"/>
          <a:ext cx="1522965" cy="542778"/>
        </a:xfrm>
        <a:prstGeom prst="chevron">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汉坤提示</a:t>
          </a:r>
        </a:p>
      </dsp:txBody>
      <dsp:txXfrm>
        <a:off x="837498" y="0"/>
        <a:ext cx="980187" cy="542778"/>
      </dsp:txXfrm>
    </dsp:sp>
    <dsp:sp modelId="{5D5FADB9-8897-4C7B-B817-024D5A13EED9}">
      <dsp:nvSpPr>
        <dsp:cNvPr id="0" name=""/>
        <dsp:cNvSpPr/>
      </dsp:nvSpPr>
      <dsp:spPr>
        <a:xfrm>
          <a:off x="1922266" y="12981"/>
          <a:ext cx="5132942" cy="493108"/>
        </a:xfrm>
        <a:prstGeom prst="chevron">
          <a:avLst/>
        </a:prstGeom>
        <a:noFill/>
        <a:ln w="25400" cap="flat" cmpd="sng" algn="ctr">
          <a:solidFill>
            <a:srgbClr val="7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zh-CN" altLang="en-US" sz="1400" b="0" kern="1200" dirty="0">
              <a:solidFill>
                <a:schemeClr val="tx1"/>
              </a:solidFill>
              <a:latin typeface="Times New Roman" panose="02020603050405020304" pitchFamily="18" charset="0"/>
              <a:cs typeface="Times New Roman" panose="02020603050405020304" pitchFamily="18" charset="0"/>
            </a:rPr>
            <a:t>创业者如为中国人，需要办理</a:t>
          </a:r>
          <a:r>
            <a:rPr lang="en-US" altLang="zh-CN" sz="1400" b="0" kern="1200" dirty="0">
              <a:solidFill>
                <a:schemeClr val="tx1"/>
              </a:solidFill>
              <a:latin typeface="Times New Roman" panose="02020603050405020304" pitchFamily="18" charset="0"/>
              <a:cs typeface="Times New Roman" panose="02020603050405020304" pitchFamily="18" charset="0"/>
            </a:rPr>
            <a:t>37</a:t>
          </a:r>
          <a:r>
            <a:rPr lang="zh-CN" altLang="en-US" sz="1400" b="0" kern="1200" dirty="0">
              <a:solidFill>
                <a:schemeClr val="tx1"/>
              </a:solidFill>
              <a:latin typeface="Times New Roman" panose="02020603050405020304" pitchFamily="18" charset="0"/>
              <a:cs typeface="Times New Roman" panose="02020603050405020304" pitchFamily="18" charset="0"/>
            </a:rPr>
            <a:t>号文登记，且在重组过程中要考虑并购条例中的限制（如关联收购、跨境换股等）</a:t>
          </a:r>
        </a:p>
      </dsp:txBody>
      <dsp:txXfrm>
        <a:off x="2168820" y="12981"/>
        <a:ext cx="4639834" cy="493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FF0DC-9254-46DA-8E32-D1E0210FFA65}">
      <dsp:nvSpPr>
        <dsp:cNvPr id="0" name=""/>
        <dsp:cNvSpPr/>
      </dsp:nvSpPr>
      <dsp:spPr>
        <a:xfrm>
          <a:off x="122831" y="84"/>
          <a:ext cx="1395723" cy="365716"/>
        </a:xfrm>
        <a:prstGeom prst="chevron">
          <a:avLst/>
        </a:prstGeom>
        <a:solidFill>
          <a:srgbClr val="9900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汉坤提示</a:t>
          </a:r>
        </a:p>
      </dsp:txBody>
      <dsp:txXfrm>
        <a:off x="305689" y="84"/>
        <a:ext cx="1030007" cy="365716"/>
      </dsp:txXfrm>
    </dsp:sp>
    <dsp:sp modelId="{5D5FADB9-8897-4C7B-B817-024D5A13EED9}">
      <dsp:nvSpPr>
        <dsp:cNvPr id="0" name=""/>
        <dsp:cNvSpPr/>
      </dsp:nvSpPr>
      <dsp:spPr>
        <a:xfrm>
          <a:off x="1383521" y="11269"/>
          <a:ext cx="3703475" cy="334589"/>
        </a:xfrm>
        <a:prstGeom prst="chevron">
          <a:avLst/>
        </a:prstGeom>
        <a:noFill/>
        <a:ln w="25400" cap="flat" cmpd="sng" algn="ctr">
          <a:solidFill>
            <a:srgbClr val="7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l" defTabSz="622300">
            <a:lnSpc>
              <a:spcPct val="90000"/>
            </a:lnSpc>
            <a:spcBef>
              <a:spcPct val="0"/>
            </a:spcBef>
            <a:spcAft>
              <a:spcPct val="35000"/>
            </a:spcAft>
            <a:buNone/>
          </a:pPr>
          <a:r>
            <a:rPr lang="zh-CN" altLang="en-US" sz="1400" b="0" kern="1200" dirty="0">
              <a:solidFill>
                <a:schemeClr val="tx1"/>
              </a:solidFill>
              <a:latin typeface="Times New Roman" panose="02020603050405020304" pitchFamily="18" charset="0"/>
              <a:cs typeface="Times New Roman" panose="02020603050405020304" pitchFamily="18" charset="0"/>
            </a:rPr>
            <a:t>创业者如为中国人，需要办理</a:t>
          </a:r>
          <a:r>
            <a:rPr lang="en-US" altLang="zh-CN" sz="1400" b="0" kern="1200" dirty="0">
              <a:solidFill>
                <a:schemeClr val="tx1"/>
              </a:solidFill>
              <a:latin typeface="Times New Roman" panose="02020603050405020304" pitchFamily="18" charset="0"/>
              <a:cs typeface="Times New Roman" panose="02020603050405020304" pitchFamily="18" charset="0"/>
            </a:rPr>
            <a:t>37</a:t>
          </a:r>
          <a:r>
            <a:rPr lang="zh-CN" altLang="en-US" sz="1400" b="0" kern="1200" dirty="0">
              <a:solidFill>
                <a:schemeClr val="tx1"/>
              </a:solidFill>
              <a:latin typeface="Times New Roman" panose="02020603050405020304" pitchFamily="18" charset="0"/>
              <a:cs typeface="Times New Roman" panose="02020603050405020304" pitchFamily="18" charset="0"/>
            </a:rPr>
            <a:t>号文登记。</a:t>
          </a:r>
        </a:p>
      </dsp:txBody>
      <dsp:txXfrm>
        <a:off x="1550816" y="11269"/>
        <a:ext cx="3368886" cy="334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E4B8E-562C-41CC-AF5D-6022BD1EEF64}">
      <dsp:nvSpPr>
        <dsp:cNvPr id="0" name=""/>
        <dsp:cNvSpPr/>
      </dsp:nvSpPr>
      <dsp:spPr>
        <a:xfrm>
          <a:off x="-5033336" y="-771147"/>
          <a:ext cx="5994317" cy="5994317"/>
        </a:xfrm>
        <a:prstGeom prst="blockArc">
          <a:avLst>
            <a:gd name="adj1" fmla="val 18900000"/>
            <a:gd name="adj2" fmla="val 2700000"/>
            <a:gd name="adj3" fmla="val 360"/>
          </a:avLst>
        </a:prstGeom>
        <a:noFill/>
        <a:ln w="25400" cap="flat" cmpd="sng" algn="ctr">
          <a:solidFill>
            <a:srgbClr val="002A54"/>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AD4875-26C7-4CD2-8FFE-DF477E33BC15}">
      <dsp:nvSpPr>
        <dsp:cNvPr id="0" name=""/>
        <dsp:cNvSpPr/>
      </dsp:nvSpPr>
      <dsp:spPr>
        <a:xfrm>
          <a:off x="420393" y="336018"/>
          <a:ext cx="9576691" cy="556680"/>
        </a:xfrm>
        <a:prstGeom prst="rect">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1865"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mn-ea"/>
              <a:ea typeface="+mn-ea"/>
              <a:cs typeface="Times New Roman" pitchFamily="18" charset="0"/>
            </a:rPr>
            <a:t>创业者，</a:t>
          </a:r>
          <a:r>
            <a:rPr lang="zh-CN" altLang="en-US" sz="1400" kern="1200" dirty="0">
              <a:latin typeface="Times New Roman" pitchFamily="18" charset="0"/>
              <a:ea typeface="+mn-ea"/>
              <a:cs typeface="Times New Roman" pitchFamily="18" charset="0"/>
            </a:rPr>
            <a:t>即公司的创始人，在英属维京群岛（</a:t>
          </a:r>
          <a:r>
            <a:rPr lang="en-US" altLang="zh-CN" sz="1400" kern="1200" dirty="0" err="1">
              <a:latin typeface="Times New Roman" pitchFamily="18" charset="0"/>
              <a:ea typeface="+mn-ea"/>
              <a:cs typeface="Times New Roman" pitchFamily="18" charset="0"/>
            </a:rPr>
            <a:t>BVI</a:t>
          </a:r>
          <a:r>
            <a:rPr lang="zh-CN" altLang="en-US" sz="1400" kern="1200" dirty="0">
              <a:latin typeface="Times New Roman" pitchFamily="18" charset="0"/>
              <a:ea typeface="+mn-ea"/>
              <a:cs typeface="Times New Roman" pitchFamily="18" charset="0"/>
            </a:rPr>
            <a:t>）或开曼群岛（</a:t>
          </a:r>
          <a:r>
            <a:rPr lang="en-US" altLang="zh-CN" sz="1400" kern="1200" dirty="0">
              <a:latin typeface="Times New Roman" pitchFamily="18" charset="0"/>
              <a:ea typeface="+mn-ea"/>
              <a:cs typeface="Times New Roman" pitchFamily="18" charset="0"/>
            </a:rPr>
            <a:t>Cayman</a:t>
          </a:r>
          <a:r>
            <a:rPr lang="zh-CN" altLang="en-US" sz="1400" kern="1200" dirty="0">
              <a:latin typeface="Times New Roman" pitchFamily="18" charset="0"/>
              <a:ea typeface="+mn-ea"/>
              <a:cs typeface="Times New Roman" pitchFamily="18" charset="0"/>
            </a:rPr>
            <a:t>）以及香港为实现境外融资目的设立</a:t>
          </a:r>
          <a:r>
            <a:rPr lang="zh-CN" altLang="en-US" sz="1400" b="1" kern="1200" dirty="0">
              <a:solidFill>
                <a:srgbClr val="FFFF00"/>
              </a:solidFill>
              <a:latin typeface="Times New Roman" pitchFamily="18" charset="0"/>
              <a:ea typeface="+mn-ea"/>
              <a:cs typeface="Times New Roman" pitchFamily="18" charset="0"/>
            </a:rPr>
            <a:t>特殊目的公司</a:t>
          </a:r>
          <a:r>
            <a:rPr lang="zh-CN" altLang="en-US" sz="1400" kern="1200" dirty="0">
              <a:latin typeface="Times New Roman" pitchFamily="18" charset="0"/>
              <a:ea typeface="+mn-ea"/>
              <a:cs typeface="Times New Roman" pitchFamily="18" charset="0"/>
            </a:rPr>
            <a:t>（</a:t>
          </a:r>
          <a:r>
            <a:rPr lang="en-US" altLang="zh-CN" sz="1400" kern="1200" dirty="0">
              <a:latin typeface="Times New Roman" pitchFamily="18" charset="0"/>
              <a:ea typeface="+mn-ea"/>
              <a:cs typeface="Times New Roman" pitchFamily="18" charset="0"/>
            </a:rPr>
            <a:t> Special Purpose Vehicle,  “</a:t>
          </a:r>
          <a:r>
            <a:rPr lang="en-US" altLang="zh-CN" sz="1400" kern="1200" dirty="0" err="1">
              <a:latin typeface="Times New Roman" pitchFamily="18" charset="0"/>
              <a:ea typeface="+mn-ea"/>
              <a:cs typeface="Times New Roman" pitchFamily="18" charset="0"/>
            </a:rPr>
            <a:t>SPV</a:t>
          </a:r>
          <a:r>
            <a:rPr lang="en-US" altLang="zh-CN" sz="1400" kern="1200" dirty="0">
              <a:latin typeface="Times New Roman" pitchFamily="18" charset="0"/>
              <a:ea typeface="+mn-ea"/>
              <a:cs typeface="Times New Roman" pitchFamily="18" charset="0"/>
            </a:rPr>
            <a:t>” </a:t>
          </a:r>
          <a:r>
            <a:rPr lang="zh-CN" altLang="en-US" sz="1400" kern="1200" dirty="0">
              <a:latin typeface="Times New Roman" pitchFamily="18" charset="0"/>
              <a:ea typeface="+mn-ea"/>
              <a:cs typeface="Times New Roman" pitchFamily="18" charset="0"/>
            </a:rPr>
            <a:t>）</a:t>
          </a:r>
          <a:r>
            <a:rPr lang="zh-CN" altLang="en-US" sz="1400" kern="1200" dirty="0">
              <a:latin typeface="+mj-lt"/>
              <a:ea typeface="+mn-ea"/>
              <a:cs typeface="+mn-cs"/>
            </a:rPr>
            <a:t>。</a:t>
          </a:r>
          <a:endParaRPr lang="zh-CN" altLang="en-US" sz="1400" kern="1200" dirty="0"/>
        </a:p>
      </dsp:txBody>
      <dsp:txXfrm>
        <a:off x="420393" y="336018"/>
        <a:ext cx="9576691" cy="556680"/>
      </dsp:txXfrm>
    </dsp:sp>
    <dsp:sp modelId="{44C85164-2551-4C11-ABD3-D0954CFB9255}">
      <dsp:nvSpPr>
        <dsp:cNvPr id="0" name=""/>
        <dsp:cNvSpPr/>
      </dsp:nvSpPr>
      <dsp:spPr>
        <a:xfrm>
          <a:off x="72468" y="208577"/>
          <a:ext cx="695851" cy="695851"/>
        </a:xfrm>
        <a:prstGeom prst="ellipse">
          <a:avLst/>
        </a:prstGeom>
        <a:solidFill>
          <a:schemeClr val="lt1">
            <a:hueOff val="0"/>
            <a:satOff val="0"/>
            <a:lumOff val="0"/>
            <a:alphaOff val="0"/>
          </a:schemeClr>
        </a:solidFill>
        <a:ln w="9525" cap="flat" cmpd="sng" algn="ctr">
          <a:solidFill>
            <a:srgbClr val="002A54"/>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CB34C78-C7D9-4DC8-B553-391B28A3D106}">
      <dsp:nvSpPr>
        <dsp:cNvPr id="0" name=""/>
        <dsp:cNvSpPr/>
      </dsp:nvSpPr>
      <dsp:spPr>
        <a:xfrm>
          <a:off x="819294" y="1112916"/>
          <a:ext cx="9177790" cy="556680"/>
        </a:xfrm>
        <a:prstGeom prst="rect">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1865"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Times New Roman" pitchFamily="18" charset="0"/>
              <a:ea typeface="+mn-ea"/>
              <a:cs typeface="Times New Roman" pitchFamily="18" charset="0"/>
            </a:rPr>
            <a:t>中国国籍创始人需办理</a:t>
          </a:r>
          <a:r>
            <a:rPr lang="en-US" altLang="zh-CN" sz="1400" b="1" kern="1200" dirty="0">
              <a:solidFill>
                <a:srgbClr val="FFFF00"/>
              </a:solidFill>
              <a:latin typeface="Times New Roman" pitchFamily="18" charset="0"/>
              <a:ea typeface="+mn-ea"/>
              <a:cs typeface="Times New Roman" pitchFamily="18" charset="0"/>
            </a:rPr>
            <a:t>37</a:t>
          </a:r>
          <a:r>
            <a:rPr lang="zh-CN" altLang="en-US" sz="1400" b="1" kern="1200" dirty="0">
              <a:solidFill>
                <a:srgbClr val="FFFF00"/>
              </a:solidFill>
              <a:latin typeface="Times New Roman" pitchFamily="18" charset="0"/>
              <a:ea typeface="+mn-ea"/>
              <a:cs typeface="Times New Roman" pitchFamily="18" charset="0"/>
            </a:rPr>
            <a:t>号文初始登记</a:t>
          </a:r>
          <a:r>
            <a:rPr lang="zh-CN" altLang="en-US" sz="1400" kern="1200" dirty="0">
              <a:latin typeface="Times New Roman" pitchFamily="18" charset="0"/>
              <a:ea typeface="+mn-ea"/>
              <a:cs typeface="Times New Roman" pitchFamily="18" charset="0"/>
            </a:rPr>
            <a:t>：</a:t>
          </a:r>
          <a:r>
            <a:rPr lang="zh-CN" altLang="zh-CN" sz="1400" kern="1200" dirty="0">
              <a:latin typeface="Times New Roman" pitchFamily="18" charset="0"/>
              <a:ea typeface="+mn-ea"/>
              <a:cs typeface="Times New Roman" pitchFamily="18" charset="0"/>
            </a:rPr>
            <a:t>境内居民</a:t>
          </a:r>
          <a:r>
            <a:rPr lang="zh-CN" altLang="en-US" sz="1400" kern="1200" dirty="0">
              <a:latin typeface="Times New Roman" pitchFamily="18" charset="0"/>
              <a:ea typeface="+mn-ea"/>
              <a:cs typeface="Times New Roman" pitchFamily="18" charset="0"/>
            </a:rPr>
            <a:t>基于所拥有的境内权益，</a:t>
          </a:r>
          <a:r>
            <a:rPr lang="zh-CN" altLang="zh-CN" sz="1400" kern="1200" dirty="0">
              <a:latin typeface="Times New Roman" pitchFamily="18" charset="0"/>
              <a:ea typeface="+mn-ea"/>
              <a:cs typeface="Times New Roman" pitchFamily="18" charset="0"/>
            </a:rPr>
            <a:t>通过境外特殊目的公司开展股权融资及返程投资，应根据</a:t>
          </a:r>
          <a:r>
            <a:rPr lang="en-US" altLang="zh-CN" sz="1400" kern="1200" dirty="0">
              <a:latin typeface="Times New Roman" pitchFamily="18" charset="0"/>
              <a:ea typeface="+mn-ea"/>
              <a:cs typeface="Times New Roman" pitchFamily="18" charset="0"/>
            </a:rPr>
            <a:t>37</a:t>
          </a:r>
          <a:r>
            <a:rPr lang="zh-CN" altLang="en-US" sz="1400" kern="1200" dirty="0">
              <a:latin typeface="Times New Roman" pitchFamily="18" charset="0"/>
              <a:ea typeface="+mn-ea"/>
              <a:cs typeface="Times New Roman" pitchFamily="18" charset="0"/>
            </a:rPr>
            <a:t>号文等相关规定</a:t>
          </a:r>
          <a:r>
            <a:rPr lang="zh-CN" altLang="zh-CN" sz="1400" kern="1200" dirty="0">
              <a:latin typeface="Times New Roman" pitchFamily="18" charset="0"/>
              <a:ea typeface="+mn-ea"/>
              <a:cs typeface="Times New Roman" pitchFamily="18" charset="0"/>
            </a:rPr>
            <a:t>办理</a:t>
          </a:r>
          <a:r>
            <a:rPr lang="zh-CN" altLang="en-US" sz="1400" kern="1200" dirty="0">
              <a:latin typeface="Times New Roman" pitchFamily="18" charset="0"/>
              <a:ea typeface="+mn-ea"/>
              <a:cs typeface="Times New Roman" pitchFamily="18" charset="0"/>
            </a:rPr>
            <a:t>境内居民境外投资外汇</a:t>
          </a:r>
          <a:r>
            <a:rPr lang="zh-CN" altLang="zh-CN" sz="1400" kern="1200" dirty="0">
              <a:latin typeface="Times New Roman" pitchFamily="18" charset="0"/>
              <a:ea typeface="+mn-ea"/>
              <a:cs typeface="Times New Roman" pitchFamily="18" charset="0"/>
            </a:rPr>
            <a:t>登记</a:t>
          </a:r>
          <a:r>
            <a:rPr lang="zh-CN" altLang="en-US" sz="1400" kern="1200" dirty="0">
              <a:latin typeface="+mj-lt"/>
              <a:ea typeface="+mn-ea"/>
              <a:cs typeface="+mn-cs"/>
            </a:rPr>
            <a:t>。</a:t>
          </a:r>
          <a:endParaRPr lang="zh-CN" altLang="en-US" sz="1400" kern="1200" dirty="0"/>
        </a:p>
      </dsp:txBody>
      <dsp:txXfrm>
        <a:off x="819294" y="1112916"/>
        <a:ext cx="9177790" cy="556680"/>
      </dsp:txXfrm>
    </dsp:sp>
    <dsp:sp modelId="{A5BC8494-CAED-43A4-9C42-CC7FAD11953B}">
      <dsp:nvSpPr>
        <dsp:cNvPr id="0" name=""/>
        <dsp:cNvSpPr/>
      </dsp:nvSpPr>
      <dsp:spPr>
        <a:xfrm>
          <a:off x="471369" y="1043331"/>
          <a:ext cx="695851" cy="695851"/>
        </a:xfrm>
        <a:prstGeom prst="ellipse">
          <a:avLst/>
        </a:prstGeom>
        <a:solidFill>
          <a:schemeClr val="lt1">
            <a:hueOff val="0"/>
            <a:satOff val="0"/>
            <a:lumOff val="0"/>
            <a:alphaOff val="0"/>
          </a:schemeClr>
        </a:solidFill>
        <a:ln w="9525" cap="flat" cmpd="sng" algn="ctr">
          <a:solidFill>
            <a:srgbClr val="002A54"/>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D8F036E-2E5C-4375-B7D2-4B70017DE509}">
      <dsp:nvSpPr>
        <dsp:cNvPr id="0" name=""/>
        <dsp:cNvSpPr/>
      </dsp:nvSpPr>
      <dsp:spPr>
        <a:xfrm>
          <a:off x="941725" y="1947670"/>
          <a:ext cx="9055359" cy="556680"/>
        </a:xfrm>
        <a:prstGeom prst="rect">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1865"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Times New Roman" pitchFamily="18" charset="0"/>
              <a:ea typeface="+mn-ea"/>
              <a:cs typeface="Times New Roman" pitchFamily="18" charset="0"/>
            </a:rPr>
            <a:t>在</a:t>
          </a:r>
          <a:r>
            <a:rPr lang="en-US" altLang="zh-CN" sz="1400" kern="1200" dirty="0">
              <a:latin typeface="Times New Roman" pitchFamily="18" charset="0"/>
              <a:ea typeface="+mn-ea"/>
              <a:cs typeface="Times New Roman" pitchFamily="18" charset="0"/>
            </a:rPr>
            <a:t>37</a:t>
          </a:r>
          <a:r>
            <a:rPr lang="zh-CN" altLang="en-US" sz="1400" kern="1200" dirty="0">
              <a:latin typeface="Times New Roman" pitchFamily="18" charset="0"/>
              <a:ea typeface="+mn-ea"/>
              <a:cs typeface="Times New Roman" pitchFamily="18" charset="0"/>
            </a:rPr>
            <a:t>号文登记办理完成后，开曼公司新设的香港公司（因税务优惠需要）在中国境内设立</a:t>
          </a:r>
          <a:r>
            <a:rPr lang="zh-CN" altLang="en-US" sz="1400" b="1" kern="1200" dirty="0">
              <a:solidFill>
                <a:srgbClr val="FFFF00"/>
              </a:solidFill>
              <a:latin typeface="Times New Roman" pitchFamily="18" charset="0"/>
              <a:ea typeface="+mn-ea"/>
              <a:cs typeface="Times New Roman" pitchFamily="18" charset="0"/>
            </a:rPr>
            <a:t>外商独资企业（</a:t>
          </a:r>
          <a:r>
            <a:rPr lang="en-US" altLang="zh-CN" sz="1400" b="1" kern="1200" dirty="0">
              <a:solidFill>
                <a:srgbClr val="FFFF00"/>
              </a:solidFill>
              <a:latin typeface="Times New Roman" pitchFamily="18" charset="0"/>
              <a:ea typeface="+mn-ea"/>
              <a:cs typeface="Times New Roman" pitchFamily="18" charset="0"/>
            </a:rPr>
            <a:t>WFOE</a:t>
          </a:r>
          <a:r>
            <a:rPr lang="zh-CN" altLang="en-US" sz="1400" b="1" kern="1200" dirty="0">
              <a:solidFill>
                <a:srgbClr val="FFFF00"/>
              </a:solidFill>
              <a:latin typeface="Times New Roman" pitchFamily="18" charset="0"/>
              <a:ea typeface="+mn-ea"/>
              <a:cs typeface="Times New Roman" pitchFamily="18" charset="0"/>
            </a:rPr>
            <a:t>）</a:t>
          </a:r>
          <a:r>
            <a:rPr lang="zh-CN" altLang="en-US" sz="1400" kern="1200" dirty="0">
              <a:latin typeface="+mj-lt"/>
              <a:ea typeface="+mn-ea"/>
              <a:cs typeface="+mn-cs"/>
            </a:rPr>
            <a:t>。</a:t>
          </a:r>
          <a:endParaRPr lang="zh-CN" altLang="en-US" sz="1400" kern="1200" dirty="0"/>
        </a:p>
      </dsp:txBody>
      <dsp:txXfrm>
        <a:off x="941725" y="1947670"/>
        <a:ext cx="9055359" cy="556680"/>
      </dsp:txXfrm>
    </dsp:sp>
    <dsp:sp modelId="{DC017F17-D14A-4AD6-8C67-A7A5D1C8C980}">
      <dsp:nvSpPr>
        <dsp:cNvPr id="0" name=""/>
        <dsp:cNvSpPr/>
      </dsp:nvSpPr>
      <dsp:spPr>
        <a:xfrm>
          <a:off x="593800" y="1878085"/>
          <a:ext cx="695851" cy="695851"/>
        </a:xfrm>
        <a:prstGeom prst="ellipse">
          <a:avLst/>
        </a:prstGeom>
        <a:solidFill>
          <a:schemeClr val="lt1">
            <a:hueOff val="0"/>
            <a:satOff val="0"/>
            <a:lumOff val="0"/>
            <a:alphaOff val="0"/>
          </a:schemeClr>
        </a:solidFill>
        <a:ln w="9525" cap="flat" cmpd="sng" algn="ctr">
          <a:solidFill>
            <a:srgbClr val="002A54"/>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D53C3F3-4CCD-4790-B564-CD906D5C897C}">
      <dsp:nvSpPr>
        <dsp:cNvPr id="0" name=""/>
        <dsp:cNvSpPr/>
      </dsp:nvSpPr>
      <dsp:spPr>
        <a:xfrm>
          <a:off x="819294" y="2782424"/>
          <a:ext cx="9177790" cy="556680"/>
        </a:xfrm>
        <a:prstGeom prst="rect">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1865"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Times New Roman" pitchFamily="18" charset="0"/>
              <a:ea typeface="+mn-ea"/>
              <a:cs typeface="Times New Roman" pitchFamily="18" charset="0"/>
            </a:rPr>
            <a:t>需要考虑</a:t>
          </a:r>
          <a:r>
            <a:rPr lang="zh-CN" altLang="en-US" sz="1400" b="1" kern="1200" dirty="0">
              <a:solidFill>
                <a:srgbClr val="FFFF00"/>
              </a:solidFill>
              <a:latin typeface="Times New Roman" pitchFamily="18" charset="0"/>
              <a:ea typeface="+mn-ea"/>
              <a:cs typeface="Times New Roman" pitchFamily="18" charset="0"/>
            </a:rPr>
            <a:t>并购规定</a:t>
          </a:r>
          <a:r>
            <a:rPr lang="zh-CN" altLang="en-US" sz="1400" kern="1200" dirty="0">
              <a:solidFill>
                <a:srgbClr val="FFFF00"/>
              </a:solidFill>
              <a:latin typeface="Times New Roman" pitchFamily="18" charset="0"/>
              <a:ea typeface="+mn-ea"/>
              <a:cs typeface="Times New Roman" pitchFamily="18" charset="0"/>
            </a:rPr>
            <a:t>（即</a:t>
          </a:r>
          <a:r>
            <a:rPr lang="en-US" altLang="zh-CN" sz="1400" kern="1200" dirty="0">
              <a:solidFill>
                <a:srgbClr val="FFFF00"/>
              </a:solidFill>
              <a:latin typeface="Times New Roman" pitchFamily="18" charset="0"/>
              <a:ea typeface="+mn-ea"/>
              <a:cs typeface="Times New Roman" pitchFamily="18" charset="0"/>
            </a:rPr>
            <a:t>10</a:t>
          </a:r>
          <a:r>
            <a:rPr lang="zh-CN" altLang="en-US" sz="1400" kern="1200" dirty="0">
              <a:solidFill>
                <a:srgbClr val="FFFF00"/>
              </a:solidFill>
              <a:latin typeface="Times New Roman" pitchFamily="18" charset="0"/>
              <a:ea typeface="+mn-ea"/>
              <a:cs typeface="Times New Roman" pitchFamily="18" charset="0"/>
            </a:rPr>
            <a:t>号令）</a:t>
          </a:r>
          <a:r>
            <a:rPr lang="zh-CN" altLang="en-US" sz="1400" kern="1200" dirty="0">
              <a:latin typeface="Times New Roman" pitchFamily="18" charset="0"/>
              <a:ea typeface="+mn-ea"/>
              <a:cs typeface="Times New Roman" pitchFamily="18" charset="0"/>
            </a:rPr>
            <a:t>中的限制和要求，如评估、关联并购及跨境换股等。</a:t>
          </a:r>
          <a:endParaRPr lang="zh-CN" altLang="en-US" sz="1400" kern="1200" dirty="0"/>
        </a:p>
      </dsp:txBody>
      <dsp:txXfrm>
        <a:off x="819294" y="2782424"/>
        <a:ext cx="9177790" cy="556680"/>
      </dsp:txXfrm>
    </dsp:sp>
    <dsp:sp modelId="{238B2653-2643-4E8E-9DCF-5B1A04C150F3}">
      <dsp:nvSpPr>
        <dsp:cNvPr id="0" name=""/>
        <dsp:cNvSpPr/>
      </dsp:nvSpPr>
      <dsp:spPr>
        <a:xfrm>
          <a:off x="471369" y="2712839"/>
          <a:ext cx="695851" cy="695851"/>
        </a:xfrm>
        <a:prstGeom prst="ellipse">
          <a:avLst/>
        </a:prstGeom>
        <a:solidFill>
          <a:schemeClr val="lt1">
            <a:hueOff val="0"/>
            <a:satOff val="0"/>
            <a:lumOff val="0"/>
            <a:alphaOff val="0"/>
          </a:schemeClr>
        </a:solidFill>
        <a:ln w="9525" cap="flat" cmpd="sng" algn="ctr">
          <a:solidFill>
            <a:srgbClr val="002A54"/>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12BE4D0-FB4C-4E50-9C6C-8B6D280EE1CE}">
      <dsp:nvSpPr>
        <dsp:cNvPr id="0" name=""/>
        <dsp:cNvSpPr/>
      </dsp:nvSpPr>
      <dsp:spPr>
        <a:xfrm>
          <a:off x="420393" y="3617178"/>
          <a:ext cx="9576691" cy="556680"/>
        </a:xfrm>
        <a:prstGeom prst="rect">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1865"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latin typeface="Times New Roman" pitchFamily="18" charset="0"/>
              <a:ea typeface="+mn-ea"/>
              <a:cs typeface="Times New Roman" pitchFamily="18" charset="0"/>
            </a:rPr>
            <a:t>如采取</a:t>
          </a:r>
          <a:r>
            <a:rPr lang="zh-CN" altLang="en-US" sz="1400" b="1" kern="1200" dirty="0">
              <a:solidFill>
                <a:srgbClr val="FFFF00"/>
              </a:solidFill>
              <a:latin typeface="Times New Roman" pitchFamily="18" charset="0"/>
              <a:ea typeface="+mn-ea"/>
              <a:cs typeface="Times New Roman" pitchFamily="18" charset="0"/>
            </a:rPr>
            <a:t>新浪模式（</a:t>
          </a:r>
          <a:r>
            <a:rPr lang="en-US" altLang="zh-CN" sz="1400" b="1" kern="1200" dirty="0">
              <a:solidFill>
                <a:srgbClr val="FFFF00"/>
              </a:solidFill>
              <a:latin typeface="Times New Roman" pitchFamily="18" charset="0"/>
              <a:ea typeface="+mn-ea"/>
              <a:cs typeface="Times New Roman" pitchFamily="18" charset="0"/>
            </a:rPr>
            <a:t>VIE</a:t>
          </a:r>
          <a:r>
            <a:rPr lang="zh-CN" altLang="en-US" sz="1400" b="1" kern="1200" dirty="0">
              <a:solidFill>
                <a:srgbClr val="FFFF00"/>
              </a:solidFill>
              <a:latin typeface="Times New Roman" pitchFamily="18" charset="0"/>
              <a:ea typeface="+mn-ea"/>
              <a:cs typeface="Times New Roman" pitchFamily="18" charset="0"/>
            </a:rPr>
            <a:t>架构）</a:t>
          </a:r>
          <a:r>
            <a:rPr lang="zh-CN" altLang="en-US" sz="1400" kern="1200" dirty="0">
              <a:latin typeface="Times New Roman" pitchFamily="18" charset="0"/>
              <a:ea typeface="+mn-ea"/>
              <a:cs typeface="Times New Roman" pitchFamily="18" charset="0"/>
            </a:rPr>
            <a:t>，外商独资企业（</a:t>
          </a:r>
          <a:r>
            <a:rPr lang="en-US" altLang="zh-CN" sz="1400" kern="1200" dirty="0">
              <a:latin typeface="Times New Roman" pitchFamily="18" charset="0"/>
              <a:ea typeface="+mn-ea"/>
              <a:cs typeface="Times New Roman" pitchFamily="18" charset="0"/>
            </a:rPr>
            <a:t>WFOE</a:t>
          </a:r>
          <a:r>
            <a:rPr lang="zh-CN" altLang="en-US" sz="1400" kern="1200" dirty="0">
              <a:latin typeface="Times New Roman" pitchFamily="18" charset="0"/>
              <a:ea typeface="+mn-ea"/>
              <a:cs typeface="Times New Roman" pitchFamily="18" charset="0"/>
            </a:rPr>
            <a:t>）和创始人以及境内运营公司签署</a:t>
          </a:r>
          <a:r>
            <a:rPr lang="en-US" altLang="zh-CN" sz="1400" kern="1200" dirty="0">
              <a:latin typeface="Times New Roman" pitchFamily="18" charset="0"/>
              <a:ea typeface="+mn-ea"/>
              <a:cs typeface="Times New Roman" pitchFamily="18" charset="0"/>
            </a:rPr>
            <a:t>VIE</a:t>
          </a:r>
          <a:r>
            <a:rPr lang="zh-CN" altLang="en-US" sz="1400" kern="1200" dirty="0">
              <a:latin typeface="Times New Roman" pitchFamily="18" charset="0"/>
              <a:ea typeface="+mn-ea"/>
              <a:cs typeface="Times New Roman" pitchFamily="18" charset="0"/>
            </a:rPr>
            <a:t>控制文件。</a:t>
          </a:r>
          <a:endParaRPr lang="zh-CN" altLang="en-US" sz="1400" kern="1200" dirty="0"/>
        </a:p>
      </dsp:txBody>
      <dsp:txXfrm>
        <a:off x="420393" y="3617178"/>
        <a:ext cx="9576691" cy="556680"/>
      </dsp:txXfrm>
    </dsp:sp>
    <dsp:sp modelId="{5AC96A15-89B5-4283-885D-B47169CACC2F}">
      <dsp:nvSpPr>
        <dsp:cNvPr id="0" name=""/>
        <dsp:cNvSpPr/>
      </dsp:nvSpPr>
      <dsp:spPr>
        <a:xfrm>
          <a:off x="72468" y="3547593"/>
          <a:ext cx="695851" cy="69585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1CDA9-0576-47D4-A6F0-C519EB2B6392}">
      <dsp:nvSpPr>
        <dsp:cNvPr id="0" name=""/>
        <dsp:cNvSpPr/>
      </dsp:nvSpPr>
      <dsp:spPr>
        <a:xfrm>
          <a:off x="1754781" y="663384"/>
          <a:ext cx="2002267" cy="675364"/>
        </a:xfrm>
        <a:prstGeom prst="roundRect">
          <a:avLst>
            <a:gd name="adj" fmla="val 10000"/>
          </a:avLst>
        </a:prstGeom>
        <a:solidFill>
          <a:srgbClr val="A50021"/>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kern="1200" dirty="0">
              <a:solidFill>
                <a:srgbClr val="002A54"/>
              </a:solidFill>
              <a:latin typeface="+mj-lt"/>
            </a:rPr>
            <a:t>境内架构转换为</a:t>
          </a:r>
          <a:endParaRPr lang="en-US" altLang="zh-CN" sz="1300" kern="1200" dirty="0">
            <a:solidFill>
              <a:srgbClr val="002A54"/>
            </a:solidFill>
            <a:latin typeface="+mj-lt"/>
          </a:endParaRPr>
        </a:p>
        <a:p>
          <a:pPr marL="0" lvl="0" indent="0" algn="ctr" defTabSz="577850">
            <a:lnSpc>
              <a:spcPct val="90000"/>
            </a:lnSpc>
            <a:spcBef>
              <a:spcPct val="0"/>
            </a:spcBef>
            <a:spcAft>
              <a:spcPct val="35000"/>
            </a:spcAft>
            <a:buNone/>
          </a:pPr>
          <a:r>
            <a:rPr lang="zh-CN" altLang="en-US" sz="1300" kern="1200" dirty="0">
              <a:solidFill>
                <a:srgbClr val="002A54"/>
              </a:solidFill>
              <a:latin typeface="+mj-lt"/>
            </a:rPr>
            <a:t>境外架构</a:t>
          </a:r>
          <a:endParaRPr lang="en-US" altLang="zh-CN" sz="1300" b="1" kern="1200" cap="none" spc="0" dirty="0">
            <a:ln w="12700">
              <a:prstDash val="solid"/>
            </a:ln>
            <a:solidFill>
              <a:srgbClr val="002A54"/>
            </a:solidFill>
            <a:effectLst>
              <a:outerShdw blurRad="41275" dist="20320" dir="1800000" algn="tl" rotWithShape="0">
                <a:srgbClr val="000000">
                  <a:alpha val="40000"/>
                </a:srgbClr>
              </a:outerShdw>
            </a:effectLst>
          </a:endParaRPr>
        </a:p>
      </dsp:txBody>
      <dsp:txXfrm>
        <a:off x="1774562" y="683165"/>
        <a:ext cx="1962705" cy="635802"/>
      </dsp:txXfrm>
    </dsp:sp>
    <dsp:sp modelId="{9D090BE3-5E49-451E-A2B4-81BE88CF5787}">
      <dsp:nvSpPr>
        <dsp:cNvPr id="0" name=""/>
        <dsp:cNvSpPr/>
      </dsp:nvSpPr>
      <dsp:spPr>
        <a:xfrm>
          <a:off x="4577626" y="580357"/>
          <a:ext cx="2002267" cy="675364"/>
        </a:xfrm>
        <a:prstGeom prst="roundRect">
          <a:avLst>
            <a:gd name="adj" fmla="val 10000"/>
          </a:avLst>
        </a:prstGeom>
        <a:solidFill>
          <a:srgbClr val="002A54"/>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kern="1200" dirty="0">
              <a:solidFill>
                <a:srgbClr val="C00000"/>
              </a:solidFill>
              <a:latin typeface="+mj-lt"/>
            </a:rPr>
            <a:t>境外架构转换为</a:t>
          </a:r>
          <a:endParaRPr lang="en-US" altLang="zh-CN" sz="1300" kern="1200" dirty="0">
            <a:solidFill>
              <a:srgbClr val="C00000"/>
            </a:solidFill>
            <a:latin typeface="+mj-lt"/>
          </a:endParaRPr>
        </a:p>
        <a:p>
          <a:pPr marL="0" lvl="0" indent="0" algn="ctr" defTabSz="577850">
            <a:lnSpc>
              <a:spcPct val="90000"/>
            </a:lnSpc>
            <a:spcBef>
              <a:spcPct val="0"/>
            </a:spcBef>
            <a:spcAft>
              <a:spcPct val="35000"/>
            </a:spcAft>
            <a:buNone/>
          </a:pPr>
          <a:r>
            <a:rPr lang="zh-CN" altLang="en-US" sz="1300" kern="1200" dirty="0">
              <a:solidFill>
                <a:srgbClr val="C00000"/>
              </a:solidFill>
              <a:latin typeface="+mj-lt"/>
            </a:rPr>
            <a:t>境内架构</a:t>
          </a:r>
          <a:endParaRPr lang="zh-CN" altLang="en-US" sz="1300" b="1" kern="1200" cap="none" spc="50" dirty="0">
            <a:ln w="11430"/>
            <a:solidFill>
              <a:srgbClr val="C00000"/>
            </a:solidFill>
            <a:effectLst>
              <a:outerShdw blurRad="76200" dist="50800" dir="5400000" algn="tl" rotWithShape="0">
                <a:srgbClr val="000000">
                  <a:alpha val="65000"/>
                </a:srgbClr>
              </a:outerShdw>
            </a:effectLst>
          </a:endParaRPr>
        </a:p>
      </dsp:txBody>
      <dsp:txXfrm>
        <a:off x="4597407" y="600138"/>
        <a:ext cx="1962705" cy="635802"/>
      </dsp:txXfrm>
    </dsp:sp>
    <dsp:sp modelId="{FA4C84BD-A19C-4B8E-BB3B-6C0B595FA353}">
      <dsp:nvSpPr>
        <dsp:cNvPr id="0" name=""/>
        <dsp:cNvSpPr/>
      </dsp:nvSpPr>
      <dsp:spPr>
        <a:xfrm>
          <a:off x="3579305" y="4727575"/>
          <a:ext cx="834277" cy="834277"/>
        </a:xfrm>
        <a:prstGeom prst="triangle">
          <a:avLst/>
        </a:prstGeom>
        <a:solidFill>
          <a:srgbClr val="002060">
            <a:alpha val="90000"/>
          </a:srgb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C0BE10C8-847E-4D1F-9F2C-9AC557B08EA6}">
      <dsp:nvSpPr>
        <dsp:cNvPr id="0" name=""/>
        <dsp:cNvSpPr/>
      </dsp:nvSpPr>
      <dsp:spPr>
        <a:xfrm rot="240000">
          <a:off x="1492845" y="4370077"/>
          <a:ext cx="5007196" cy="350137"/>
        </a:xfrm>
        <a:prstGeom prst="rect">
          <a:avLst/>
        </a:prstGeom>
        <a:solidFill>
          <a:srgbClr val="002060">
            <a:alpha val="90000"/>
          </a:srgbClr>
        </a:solidFill>
        <a:ln w="9525" cap="flat" cmpd="sng" algn="ctr">
          <a:solidFill>
            <a:schemeClr val="dk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7897513D-8C97-4CA3-813A-BCD822F40097}">
      <dsp:nvSpPr>
        <dsp:cNvPr id="0" name=""/>
        <dsp:cNvSpPr/>
      </dsp:nvSpPr>
      <dsp:spPr>
        <a:xfrm rot="240000">
          <a:off x="4499232" y="3494648"/>
          <a:ext cx="1997824" cy="930781"/>
        </a:xfrm>
        <a:prstGeom prst="roundRect">
          <a:avLst/>
        </a:prstGeom>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en-US" altLang="zh-CN" sz="1300" kern="1200">
              <a:solidFill>
                <a:srgbClr val="C00000"/>
              </a:solidFill>
              <a:latin typeface="+mj-lt"/>
            </a:rPr>
            <a:t>A</a:t>
          </a:r>
          <a:r>
            <a:rPr lang="zh-CN" altLang="en-US" sz="1300" kern="1200">
              <a:solidFill>
                <a:srgbClr val="C00000"/>
              </a:solidFill>
              <a:latin typeface="+mj-lt"/>
            </a:rPr>
            <a:t>股上市的要求</a:t>
          </a:r>
          <a:endParaRPr lang="en-US" altLang="zh-CN" sz="1300" kern="1200">
            <a:solidFill>
              <a:srgbClr val="C00000"/>
            </a:solidFill>
            <a:latin typeface="+mj-lt"/>
          </a:endParaRPr>
        </a:p>
        <a:p>
          <a:pPr marL="0" lvl="0" indent="0" algn="ctr" defTabSz="577850">
            <a:lnSpc>
              <a:spcPct val="90000"/>
            </a:lnSpc>
            <a:spcBef>
              <a:spcPct val="0"/>
            </a:spcBef>
            <a:spcAft>
              <a:spcPct val="35000"/>
            </a:spcAft>
            <a:buNone/>
          </a:pPr>
          <a:r>
            <a:rPr lang="zh-CN" altLang="en-US" sz="1300" kern="1200">
              <a:solidFill>
                <a:srgbClr val="C00000"/>
              </a:solidFill>
              <a:latin typeface="+mj-lt"/>
            </a:rPr>
            <a:t>比如大股东和管理团队不变、盈利指标等</a:t>
          </a:r>
          <a:endParaRPr lang="zh-CN" altLang="en-US" sz="1300" b="1" kern="1200" cap="none" spc="50" dirty="0">
            <a:ln w="11430"/>
            <a:solidFill>
              <a:srgbClr val="C00000"/>
            </a:solidFill>
            <a:effectLst>
              <a:outerShdw blurRad="76200" dist="50800" dir="5400000" algn="tl" rotWithShape="0">
                <a:srgbClr val="000000">
                  <a:alpha val="65000"/>
                </a:srgbClr>
              </a:outerShdw>
            </a:effectLst>
          </a:endParaRPr>
        </a:p>
      </dsp:txBody>
      <dsp:txXfrm>
        <a:off x="4544669" y="3540085"/>
        <a:ext cx="1906950" cy="839907"/>
      </dsp:txXfrm>
    </dsp:sp>
    <dsp:sp modelId="{67E6BA74-E5B7-484D-9990-3D56EE82DCE2}">
      <dsp:nvSpPr>
        <dsp:cNvPr id="0" name=""/>
        <dsp:cNvSpPr/>
      </dsp:nvSpPr>
      <dsp:spPr>
        <a:xfrm rot="240000">
          <a:off x="4571536" y="2493514"/>
          <a:ext cx="1997824" cy="930781"/>
        </a:xfrm>
        <a:prstGeom prst="roundRect">
          <a:avLst/>
        </a:prstGeom>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kern="1200">
              <a:solidFill>
                <a:srgbClr val="C00000"/>
              </a:solidFill>
              <a:latin typeface="+mj-lt"/>
            </a:rPr>
            <a:t>境外基金回归人民币基金面临外汇管制、补缴税款等限制</a:t>
          </a:r>
          <a:endParaRPr lang="zh-CN" altLang="en-US" sz="1300" b="1" kern="1200" cap="none" spc="50" dirty="0">
            <a:ln w="11430"/>
            <a:solidFill>
              <a:srgbClr val="C00000"/>
            </a:solidFill>
            <a:effectLst>
              <a:outerShdw blurRad="76200" dist="50800" dir="5400000" algn="tl" rotWithShape="0">
                <a:srgbClr val="000000">
                  <a:alpha val="65000"/>
                </a:srgbClr>
              </a:outerShdw>
            </a:effectLst>
          </a:endParaRPr>
        </a:p>
      </dsp:txBody>
      <dsp:txXfrm>
        <a:off x="4616973" y="2538951"/>
        <a:ext cx="1906950" cy="839907"/>
      </dsp:txXfrm>
    </dsp:sp>
    <dsp:sp modelId="{26EE05B5-21A0-4EC2-8F49-5E6B85A05024}">
      <dsp:nvSpPr>
        <dsp:cNvPr id="0" name=""/>
        <dsp:cNvSpPr/>
      </dsp:nvSpPr>
      <dsp:spPr>
        <a:xfrm rot="240000">
          <a:off x="4643840" y="1514628"/>
          <a:ext cx="1997824" cy="930781"/>
        </a:xfrm>
        <a:prstGeom prst="roundRect">
          <a:avLst/>
        </a:prstGeom>
        <a:gradFill rotWithShape="0">
          <a:gsLst>
            <a:gs pos="0">
              <a:srgbClr val="002A54"/>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kern="1200">
              <a:solidFill>
                <a:srgbClr val="C00000"/>
              </a:solidFill>
              <a:latin typeface="+mj-lt"/>
            </a:rPr>
            <a:t>业务模式</a:t>
          </a:r>
          <a:endParaRPr lang="en-US" altLang="zh-CN" sz="1300" kern="1200">
            <a:solidFill>
              <a:srgbClr val="C00000"/>
            </a:solidFill>
            <a:latin typeface="+mj-lt"/>
          </a:endParaRPr>
        </a:p>
        <a:p>
          <a:pPr marL="0" lvl="0" indent="0" algn="ctr" defTabSz="577850">
            <a:lnSpc>
              <a:spcPct val="90000"/>
            </a:lnSpc>
            <a:spcBef>
              <a:spcPct val="0"/>
            </a:spcBef>
            <a:spcAft>
              <a:spcPct val="35000"/>
            </a:spcAft>
            <a:buNone/>
          </a:pPr>
          <a:r>
            <a:rPr lang="zh-CN" altLang="en-US" sz="1300" kern="1200">
              <a:solidFill>
                <a:srgbClr val="C00000"/>
              </a:solidFill>
              <a:latin typeface="+mj-lt"/>
            </a:rPr>
            <a:t>外商准入的限制</a:t>
          </a:r>
          <a:endParaRPr lang="zh-CN" altLang="en-US" sz="1300" b="1" kern="1200" cap="none" spc="50" dirty="0">
            <a:ln w="11430"/>
            <a:solidFill>
              <a:srgbClr val="C00000"/>
            </a:solidFill>
            <a:effectLst>
              <a:outerShdw blurRad="76200" dist="50800" dir="5400000" algn="tl" rotWithShape="0">
                <a:srgbClr val="000000">
                  <a:alpha val="65000"/>
                </a:srgbClr>
              </a:outerShdw>
            </a:effectLst>
          </a:endParaRPr>
        </a:p>
      </dsp:txBody>
      <dsp:txXfrm>
        <a:off x="4689277" y="1560065"/>
        <a:ext cx="1906950" cy="839907"/>
      </dsp:txXfrm>
    </dsp:sp>
    <dsp:sp modelId="{C07CCB03-C9A5-4C69-B280-C97ABFD0BCE9}">
      <dsp:nvSpPr>
        <dsp:cNvPr id="0" name=""/>
        <dsp:cNvSpPr/>
      </dsp:nvSpPr>
      <dsp:spPr>
        <a:xfrm rot="240000">
          <a:off x="1634877" y="3294421"/>
          <a:ext cx="1997824" cy="930781"/>
        </a:xfrm>
        <a:prstGeom prst="roundRect">
          <a:avLst/>
        </a:prstGeom>
        <a:gradFill rotWithShape="0">
          <a:gsLst>
            <a:gs pos="0">
              <a:srgbClr val="A50021"/>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b="1" kern="1200" cap="none" spc="0" dirty="0">
              <a:ln w="12700">
                <a:prstDash val="solid"/>
              </a:ln>
              <a:solidFill>
                <a:srgbClr val="002A54"/>
              </a:solidFill>
              <a:effectLst>
                <a:outerShdw blurRad="41275" dist="20320" dir="1800000" algn="tl" rotWithShape="0">
                  <a:srgbClr val="000000">
                    <a:alpha val="40000"/>
                  </a:srgbClr>
                </a:outerShdw>
              </a:effectLst>
              <a:latin typeface="华文细黑" panose="02010600040101010101" pitchFamily="2" charset="-122"/>
              <a:ea typeface="华文细黑" panose="02010600040101010101" pitchFamily="2" charset="-122"/>
            </a:rPr>
            <a:t>√</a:t>
          </a:r>
          <a:r>
            <a:rPr lang="zh-CN" altLang="en-US" sz="1300" kern="1200" dirty="0">
              <a:solidFill>
                <a:srgbClr val="002A54"/>
              </a:solidFill>
              <a:latin typeface="+mj-lt"/>
            </a:rPr>
            <a:t>步骤相对简单、实践中更容易操作</a:t>
          </a:r>
          <a:endParaRPr lang="zh-CN" altLang="en-US" sz="1300" b="1" kern="1200" cap="none" spc="0" dirty="0">
            <a:ln w="12700">
              <a:prstDash val="solid"/>
            </a:ln>
            <a:solidFill>
              <a:srgbClr val="002A54"/>
            </a:solidFill>
            <a:effectLst>
              <a:outerShdw blurRad="41275" dist="20320" dir="1800000" algn="tl" rotWithShape="0">
                <a:srgbClr val="000000">
                  <a:alpha val="40000"/>
                </a:srgbClr>
              </a:outerShdw>
            </a:effectLst>
          </a:endParaRPr>
        </a:p>
      </dsp:txBody>
      <dsp:txXfrm>
        <a:off x="1680314" y="3339858"/>
        <a:ext cx="1906950" cy="839907"/>
      </dsp:txXfrm>
    </dsp:sp>
    <dsp:sp modelId="{7E338C95-39F2-4134-B095-617D9EE75B46}">
      <dsp:nvSpPr>
        <dsp:cNvPr id="0" name=""/>
        <dsp:cNvSpPr/>
      </dsp:nvSpPr>
      <dsp:spPr>
        <a:xfrm rot="240000">
          <a:off x="1707182" y="2293288"/>
          <a:ext cx="1997824" cy="930781"/>
        </a:xfrm>
        <a:prstGeom prst="roundRect">
          <a:avLst/>
        </a:prstGeom>
        <a:gradFill rotWithShape="0">
          <a:gsLst>
            <a:gs pos="0">
              <a:srgbClr val="A50021"/>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0" indent="0" algn="ctr" defTabSz="577850">
            <a:lnSpc>
              <a:spcPct val="90000"/>
            </a:lnSpc>
            <a:spcBef>
              <a:spcPct val="0"/>
            </a:spcBef>
            <a:spcAft>
              <a:spcPct val="35000"/>
            </a:spcAft>
            <a:buNone/>
          </a:pPr>
          <a:r>
            <a:rPr lang="zh-CN" altLang="en-US" sz="1300" b="1" kern="1200" cap="none" spc="0" dirty="0">
              <a:ln w="12700">
                <a:prstDash val="solid"/>
              </a:ln>
              <a:solidFill>
                <a:srgbClr val="002A54"/>
              </a:solidFill>
              <a:effectLst>
                <a:outerShdw blurRad="41275" dist="20320" dir="1800000" algn="tl" rotWithShape="0">
                  <a:srgbClr val="000000">
                    <a:alpha val="40000"/>
                  </a:srgbClr>
                </a:outerShdw>
              </a:effectLst>
              <a:latin typeface="华文细黑" panose="02010600040101010101" pitchFamily="2" charset="-122"/>
              <a:ea typeface="华文细黑" panose="02010600040101010101" pitchFamily="2" charset="-122"/>
            </a:rPr>
            <a:t>√</a:t>
          </a:r>
          <a:r>
            <a:rPr lang="zh-CN" altLang="en-US" sz="1300" kern="1200" dirty="0">
              <a:solidFill>
                <a:srgbClr val="002A54"/>
              </a:solidFill>
              <a:latin typeface="+mj-lt"/>
            </a:rPr>
            <a:t>时间成本较少</a:t>
          </a:r>
          <a:endParaRPr lang="zh-CN" altLang="en-US" sz="1300" b="1" kern="1200" cap="none" spc="0" dirty="0">
            <a:ln w="12700">
              <a:prstDash val="solid"/>
            </a:ln>
            <a:solidFill>
              <a:srgbClr val="002A54"/>
            </a:solidFill>
            <a:effectLst>
              <a:outerShdw blurRad="41275" dist="20320" dir="1800000" algn="tl" rotWithShape="0">
                <a:srgbClr val="000000">
                  <a:alpha val="40000"/>
                </a:srgbClr>
              </a:outerShdw>
            </a:effectLst>
          </a:endParaRPr>
        </a:p>
      </dsp:txBody>
      <dsp:txXfrm>
        <a:off x="1752619" y="2338725"/>
        <a:ext cx="1906950" cy="839907"/>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890665" cy="496412"/>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charset="0"/>
                <a:ea typeface="宋体" pitchFamily="2" charset="-122"/>
              </a:defRPr>
            </a:lvl1pPr>
          </a:lstStyle>
          <a:p>
            <a:pPr>
              <a:defRPr/>
            </a:pPr>
            <a:endParaRPr lang="en-US" altLang="zh-CN"/>
          </a:p>
        </p:txBody>
      </p:sp>
      <p:sp>
        <p:nvSpPr>
          <p:cNvPr id="71683" name="Rectangle 3"/>
          <p:cNvSpPr>
            <a:spLocks noGrp="1" noChangeArrowheads="1"/>
          </p:cNvSpPr>
          <p:nvPr>
            <p:ph type="dt" sz="quarter" idx="1"/>
          </p:nvPr>
        </p:nvSpPr>
        <p:spPr bwMode="auto">
          <a:xfrm>
            <a:off x="3776866" y="0"/>
            <a:ext cx="2890665" cy="496412"/>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charset="0"/>
                <a:ea typeface="宋体" pitchFamily="2" charset="-122"/>
              </a:defRPr>
            </a:lvl1pPr>
          </a:lstStyle>
          <a:p>
            <a:pPr>
              <a:defRPr/>
            </a:pPr>
            <a:endParaRPr lang="en-US" altLang="zh-CN"/>
          </a:p>
        </p:txBody>
      </p:sp>
      <p:sp>
        <p:nvSpPr>
          <p:cNvPr id="71684" name="Rectangle 4"/>
          <p:cNvSpPr>
            <a:spLocks noGrp="1" noChangeArrowheads="1"/>
          </p:cNvSpPr>
          <p:nvPr>
            <p:ph type="ftr" sz="quarter" idx="2"/>
          </p:nvPr>
        </p:nvSpPr>
        <p:spPr bwMode="auto">
          <a:xfrm>
            <a:off x="0" y="9430218"/>
            <a:ext cx="2890665" cy="496412"/>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charset="0"/>
                <a:ea typeface="宋体" pitchFamily="2" charset="-122"/>
              </a:defRPr>
            </a:lvl1pPr>
          </a:lstStyle>
          <a:p>
            <a:pPr>
              <a:defRPr/>
            </a:pPr>
            <a:endParaRPr lang="en-US" altLang="zh-CN"/>
          </a:p>
        </p:txBody>
      </p:sp>
      <p:sp>
        <p:nvSpPr>
          <p:cNvPr id="71685" name="Rectangle 5"/>
          <p:cNvSpPr>
            <a:spLocks noGrp="1" noChangeArrowheads="1"/>
          </p:cNvSpPr>
          <p:nvPr>
            <p:ph type="sldNum" sz="quarter" idx="3"/>
          </p:nvPr>
        </p:nvSpPr>
        <p:spPr bwMode="auto">
          <a:xfrm>
            <a:off x="3776866" y="9430218"/>
            <a:ext cx="2890665" cy="496412"/>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59F70FEE-E5CE-4997-90CA-E299E1691B1E}" type="slidenum">
              <a:rPr lang="en-US" altLang="zh-CN"/>
              <a:t>‹#›</a:t>
            </a:fld>
            <a:endParaRPr lang="en-US" altLang="zh-CN"/>
          </a:p>
        </p:txBody>
      </p:sp>
    </p:spTree>
    <p:extLst>
      <p:ext uri="{BB962C8B-B14F-4D97-AF65-F5344CB8AC3E}">
        <p14:creationId xmlns:p14="http://schemas.microsoft.com/office/powerpoint/2010/main" val="3800958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890665" cy="496412"/>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charset="0"/>
                <a:ea typeface="宋体" pitchFamily="2" charset="-122"/>
              </a:defRPr>
            </a:lvl1pPr>
          </a:lstStyle>
          <a:p>
            <a:pPr>
              <a:defRPr/>
            </a:pPr>
            <a:endParaRPr lang="en-US" altLang="zh-CN"/>
          </a:p>
        </p:txBody>
      </p:sp>
      <p:sp>
        <p:nvSpPr>
          <p:cNvPr id="70659" name="Rectangle 3"/>
          <p:cNvSpPr>
            <a:spLocks noGrp="1" noChangeArrowheads="1"/>
          </p:cNvSpPr>
          <p:nvPr>
            <p:ph type="dt" idx="1"/>
          </p:nvPr>
        </p:nvSpPr>
        <p:spPr bwMode="auto">
          <a:xfrm>
            <a:off x="3776866" y="0"/>
            <a:ext cx="2890665" cy="496412"/>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charset="0"/>
                <a:ea typeface="宋体" pitchFamily="2" charset="-122"/>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26988" y="746125"/>
            <a:ext cx="6615112" cy="3721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61" name="Rectangle 5"/>
          <p:cNvSpPr>
            <a:spLocks noGrp="1" noChangeArrowheads="1"/>
          </p:cNvSpPr>
          <p:nvPr>
            <p:ph type="body" sz="quarter" idx="3"/>
          </p:nvPr>
        </p:nvSpPr>
        <p:spPr bwMode="auto">
          <a:xfrm>
            <a:off x="666598" y="4715109"/>
            <a:ext cx="5335893" cy="446770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0662" name="Rectangle 6"/>
          <p:cNvSpPr>
            <a:spLocks noGrp="1" noChangeArrowheads="1"/>
          </p:cNvSpPr>
          <p:nvPr>
            <p:ph type="ftr" sz="quarter" idx="4"/>
          </p:nvPr>
        </p:nvSpPr>
        <p:spPr bwMode="auto">
          <a:xfrm>
            <a:off x="0" y="9430218"/>
            <a:ext cx="2890665" cy="496412"/>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charset="0"/>
                <a:ea typeface="宋体" pitchFamily="2" charset="-122"/>
              </a:defRPr>
            </a:lvl1pPr>
          </a:lstStyle>
          <a:p>
            <a:pPr>
              <a:defRPr/>
            </a:pPr>
            <a:endParaRPr lang="en-US" altLang="zh-CN"/>
          </a:p>
        </p:txBody>
      </p:sp>
      <p:sp>
        <p:nvSpPr>
          <p:cNvPr id="70663" name="Rectangle 7"/>
          <p:cNvSpPr>
            <a:spLocks noGrp="1" noChangeArrowheads="1"/>
          </p:cNvSpPr>
          <p:nvPr>
            <p:ph type="sldNum" sz="quarter" idx="5"/>
          </p:nvPr>
        </p:nvSpPr>
        <p:spPr bwMode="auto">
          <a:xfrm>
            <a:off x="3776866" y="9430218"/>
            <a:ext cx="2890665" cy="496412"/>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C1A9214D-F14E-45A5-AA34-45C12E59BEE3}" type="slidenum">
              <a:rPr lang="en-US" altLang="zh-CN"/>
              <a:t>‹#›</a:t>
            </a:fld>
            <a:endParaRPr lang="en-US" altLang="zh-CN"/>
          </a:p>
        </p:txBody>
      </p:sp>
    </p:spTree>
    <p:extLst>
      <p:ext uri="{BB962C8B-B14F-4D97-AF65-F5344CB8AC3E}">
        <p14:creationId xmlns:p14="http://schemas.microsoft.com/office/powerpoint/2010/main" val="2118029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fld id="{A6D5DC9C-79EB-46BE-BDB8-5716EAAE3423}" type="slidenum">
              <a:rPr lang="en-US" altLang="zh-CN" b="0" smtClean="0"/>
              <a:t>11</a:t>
            </a:fld>
            <a:endParaRPr lang="en-US" altLang="zh-CN" b="0"/>
          </a:p>
        </p:txBody>
      </p:sp>
    </p:spTree>
    <p:extLst>
      <p:ext uri="{BB962C8B-B14F-4D97-AF65-F5344CB8AC3E}">
        <p14:creationId xmlns:p14="http://schemas.microsoft.com/office/powerpoint/2010/main" val="29968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fld id="{D77BF3A3-2338-4935-8FAF-EA57BA5ACF69}" type="slidenum">
              <a:rPr lang="en-US" altLang="zh-CN" b="0" smtClean="0"/>
              <a:t>12</a:t>
            </a:fld>
            <a:endParaRPr lang="en-US" altLang="zh-CN" b="0"/>
          </a:p>
        </p:txBody>
      </p:sp>
    </p:spTree>
    <p:extLst>
      <p:ext uri="{BB962C8B-B14F-4D97-AF65-F5344CB8AC3E}">
        <p14:creationId xmlns:p14="http://schemas.microsoft.com/office/powerpoint/2010/main" val="187128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fld id="{818AE9B5-A545-467B-AA57-7316A93AF654}" type="slidenum">
              <a:rPr lang="en-US" altLang="zh-CN" b="0" smtClean="0"/>
              <a:t>21</a:t>
            </a:fld>
            <a:endParaRPr lang="en-US" altLang="zh-CN" b="0"/>
          </a:p>
        </p:txBody>
      </p:sp>
    </p:spTree>
    <p:extLst>
      <p:ext uri="{BB962C8B-B14F-4D97-AF65-F5344CB8AC3E}">
        <p14:creationId xmlns:p14="http://schemas.microsoft.com/office/powerpoint/2010/main" val="178093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fld id="{D3D00A66-3921-4D43-8B72-72E8E5BB566E}" type="slidenum">
              <a:rPr lang="en-US" altLang="zh-CN" b="0" smtClean="0"/>
              <a:t>22</a:t>
            </a:fld>
            <a:endParaRPr lang="en-US" altLang="zh-CN" b="0"/>
          </a:p>
        </p:txBody>
      </p:sp>
    </p:spTree>
    <p:extLst>
      <p:ext uri="{BB962C8B-B14F-4D97-AF65-F5344CB8AC3E}">
        <p14:creationId xmlns:p14="http://schemas.microsoft.com/office/powerpoint/2010/main" val="1793038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274638" y="2249488"/>
            <a:ext cx="10972800" cy="3962400"/>
          </a:xfrm>
          <a:prstGeom prst="rect">
            <a:avLst/>
          </a:prstGeom>
          <a:gradFill rotWithShape="1">
            <a:gsLst>
              <a:gs pos="0">
                <a:srgbClr val="002A54"/>
              </a:gs>
              <a:gs pos="100000">
                <a:srgbClr val="002345"/>
              </a:gs>
            </a:gsLst>
            <a:lin ang="5400000" scaled="1"/>
          </a:gradFill>
          <a:ln w="12700">
            <a:solidFill>
              <a:schemeClr val="tx1"/>
            </a:solidFill>
            <a:miter lim="800000"/>
            <a:headEnd type="none" w="sm" len="sm"/>
            <a:tailEnd type="none" w="sm" len="sm"/>
          </a:ln>
        </p:spPr>
        <p:txBody>
          <a:bodyPr wrap="none" anchor="ct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defRPr/>
            </a:pPr>
            <a:endParaRPr lang="zh-CN" altLang="zh-CN" b="0"/>
          </a:p>
        </p:txBody>
      </p:sp>
      <p:grpSp>
        <p:nvGrpSpPr>
          <p:cNvPr id="3" name="Group 3"/>
          <p:cNvGrpSpPr>
            <a:grpSpLocks noChangeAspect="1"/>
          </p:cNvGrpSpPr>
          <p:nvPr userDrawn="1"/>
        </p:nvGrpSpPr>
        <p:grpSpPr bwMode="auto">
          <a:xfrm>
            <a:off x="808038" y="801688"/>
            <a:ext cx="3481387" cy="749300"/>
            <a:chOff x="462" y="3956"/>
            <a:chExt cx="1772" cy="381"/>
          </a:xfrm>
        </p:grpSpPr>
        <p:pic>
          <p:nvPicPr>
            <p:cNvPr id="4" name="Picture 4"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 y="3956"/>
              <a:ext cx="35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5"/>
            <p:cNvSpPr>
              <a:spLocks noChangeAspect="1"/>
            </p:cNvSpPr>
            <p:nvPr/>
          </p:nvSpPr>
          <p:spPr bwMode="auto">
            <a:xfrm>
              <a:off x="872" y="4236"/>
              <a:ext cx="99" cy="87"/>
            </a:xfrm>
            <a:custGeom>
              <a:avLst/>
              <a:gdLst>
                <a:gd name="T0" fmla="*/ 2147483646 w 33"/>
                <a:gd name="T1" fmla="*/ 2147483646 h 29"/>
                <a:gd name="T2" fmla="*/ 2147483646 w 33"/>
                <a:gd name="T3" fmla="*/ 2147483646 h 29"/>
                <a:gd name="T4" fmla="*/ 2147483646 w 33"/>
                <a:gd name="T5" fmla="*/ 2147483646 h 29"/>
                <a:gd name="T6" fmla="*/ 2147483646 w 33"/>
                <a:gd name="T7" fmla="*/ 2147483646 h 29"/>
                <a:gd name="T8" fmla="*/ 2147483646 w 33"/>
                <a:gd name="T9" fmla="*/ 2147483646 h 29"/>
                <a:gd name="T10" fmla="*/ 2147483646 w 33"/>
                <a:gd name="T11" fmla="*/ 2147483646 h 29"/>
                <a:gd name="T12" fmla="*/ 2147483646 w 33"/>
                <a:gd name="T13" fmla="*/ 2147483646 h 29"/>
                <a:gd name="T14" fmla="*/ 0 w 33"/>
                <a:gd name="T15" fmla="*/ 2147483646 h 29"/>
                <a:gd name="T16" fmla="*/ 0 w 33"/>
                <a:gd name="T17" fmla="*/ 2147483646 h 29"/>
                <a:gd name="T18" fmla="*/ 2147483646 w 33"/>
                <a:gd name="T19" fmla="*/ 2147483646 h 29"/>
                <a:gd name="T20" fmla="*/ 2147483646 w 33"/>
                <a:gd name="T21" fmla="*/ 2147483646 h 29"/>
                <a:gd name="T22" fmla="*/ 2147483646 w 33"/>
                <a:gd name="T23" fmla="*/ 2147483646 h 29"/>
                <a:gd name="T24" fmla="*/ 2147483646 w 33"/>
                <a:gd name="T25" fmla="*/ 2147483646 h 29"/>
                <a:gd name="T26" fmla="*/ 2147483646 w 33"/>
                <a:gd name="T27" fmla="*/ 2147483646 h 29"/>
                <a:gd name="T28" fmla="*/ 2147483646 w 33"/>
                <a:gd name="T29" fmla="*/ 2147483646 h 29"/>
                <a:gd name="T30" fmla="*/ 2147483646 w 33"/>
                <a:gd name="T31" fmla="*/ 2147483646 h 29"/>
                <a:gd name="T32" fmla="*/ 2147483646 w 33"/>
                <a:gd name="T33" fmla="*/ 2147483646 h 29"/>
                <a:gd name="T34" fmla="*/ 0 w 33"/>
                <a:gd name="T35" fmla="*/ 2147483646 h 29"/>
                <a:gd name="T36" fmla="*/ 0 w 33"/>
                <a:gd name="T37" fmla="*/ 0 h 29"/>
                <a:gd name="T38" fmla="*/ 2147483646 w 33"/>
                <a:gd name="T39" fmla="*/ 0 h 29"/>
                <a:gd name="T40" fmla="*/ 2147483646 w 33"/>
                <a:gd name="T41" fmla="*/ 2147483646 h 29"/>
                <a:gd name="T42" fmla="*/ 2147483646 w 33"/>
                <a:gd name="T43" fmla="*/ 2147483646 h 29"/>
                <a:gd name="T44" fmla="*/ 2147483646 w 33"/>
                <a:gd name="T45" fmla="*/ 2147483646 h 29"/>
                <a:gd name="T46" fmla="*/ 2147483646 w 33"/>
                <a:gd name="T47" fmla="*/ 2147483646 h 29"/>
                <a:gd name="T48" fmla="*/ 2147483646 w 33"/>
                <a:gd name="T49" fmla="*/ 2147483646 h 29"/>
                <a:gd name="T50" fmla="*/ 2147483646 w 33"/>
                <a:gd name="T51" fmla="*/ 2147483646 h 29"/>
                <a:gd name="T52" fmla="*/ 2147483646 w 33"/>
                <a:gd name="T53" fmla="*/ 2147483646 h 29"/>
                <a:gd name="T54" fmla="*/ 2147483646 w 33"/>
                <a:gd name="T55" fmla="*/ 2147483646 h 29"/>
                <a:gd name="T56" fmla="*/ 2147483646 w 33"/>
                <a:gd name="T57" fmla="*/ 2147483646 h 29"/>
                <a:gd name="T58" fmla="*/ 2147483646 w 33"/>
                <a:gd name="T59" fmla="*/ 2147483646 h 29"/>
                <a:gd name="T60" fmla="*/ 2147483646 w 33"/>
                <a:gd name="T61" fmla="*/ 2147483646 h 29"/>
                <a:gd name="T62" fmla="*/ 2147483646 w 33"/>
                <a:gd name="T63" fmla="*/ 2147483646 h 29"/>
                <a:gd name="T64" fmla="*/ 2147483646 w 33"/>
                <a:gd name="T65" fmla="*/ 0 h 29"/>
                <a:gd name="T66" fmla="*/ 2147483646 w 33"/>
                <a:gd name="T67" fmla="*/ 0 h 29"/>
                <a:gd name="T68" fmla="*/ 2147483646 w 33"/>
                <a:gd name="T69" fmla="*/ 2147483646 h 29"/>
                <a:gd name="T70" fmla="*/ 2147483646 w 33"/>
                <a:gd name="T71" fmla="*/ 2147483646 h 29"/>
                <a:gd name="T72" fmla="*/ 2147483646 w 33"/>
                <a:gd name="T73" fmla="*/ 2147483646 h 29"/>
                <a:gd name="T74" fmla="*/ 2147483646 w 33"/>
                <a:gd name="T75" fmla="*/ 2147483646 h 29"/>
                <a:gd name="T76" fmla="*/ 2147483646 w 33"/>
                <a:gd name="T77" fmla="*/ 2147483646 h 29"/>
                <a:gd name="T78" fmla="*/ 2147483646 w 33"/>
                <a:gd name="T79" fmla="*/ 2147483646 h 29"/>
                <a:gd name="T80" fmla="*/ 2147483646 w 33"/>
                <a:gd name="T81" fmla="*/ 2147483646 h 29"/>
                <a:gd name="T82" fmla="*/ 2147483646 w 33"/>
                <a:gd name="T83" fmla="*/ 2147483646 h 29"/>
                <a:gd name="T84" fmla="*/ 2147483646 w 33"/>
                <a:gd name="T85" fmla="*/ 2147483646 h 29"/>
                <a:gd name="T86" fmla="*/ 2147483646 w 33"/>
                <a:gd name="T87" fmla="*/ 2147483646 h 29"/>
                <a:gd name="T88" fmla="*/ 2147483646 w 33"/>
                <a:gd name="T89" fmla="*/ 2147483646 h 29"/>
                <a:gd name="T90" fmla="*/ 2147483646 w 33"/>
                <a:gd name="T91" fmla="*/ 2147483646 h 29"/>
                <a:gd name="T92" fmla="*/ 2147483646 w 33"/>
                <a:gd name="T93" fmla="*/ 2147483646 h 29"/>
                <a:gd name="T94" fmla="*/ 2147483646 w 33"/>
                <a:gd name="T95" fmla="*/ 2147483646 h 29"/>
                <a:gd name="T96" fmla="*/ 2147483646 w 33"/>
                <a:gd name="T97" fmla="*/ 2147483646 h 29"/>
                <a:gd name="T98" fmla="*/ 2147483646 w 33"/>
                <a:gd name="T99" fmla="*/ 2147483646 h 29"/>
                <a:gd name="T100" fmla="*/ 2147483646 w 33"/>
                <a:gd name="T101" fmla="*/ 2147483646 h 29"/>
                <a:gd name="T102" fmla="*/ 2147483646 w 33"/>
                <a:gd name="T103" fmla="*/ 2147483646 h 29"/>
                <a:gd name="T104" fmla="*/ 2147483646 w 33"/>
                <a:gd name="T105" fmla="*/ 2147483646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3" h="29">
                  <a:moveTo>
                    <a:pt x="11" y="15"/>
                  </a:moveTo>
                  <a:cubicBezTo>
                    <a:pt x="11" y="24"/>
                    <a:pt x="11" y="24"/>
                    <a:pt x="11" y="24"/>
                  </a:cubicBezTo>
                  <a:cubicBezTo>
                    <a:pt x="11" y="26"/>
                    <a:pt x="12" y="27"/>
                    <a:pt x="12" y="27"/>
                  </a:cubicBezTo>
                  <a:cubicBezTo>
                    <a:pt x="12" y="28"/>
                    <a:pt x="12" y="28"/>
                    <a:pt x="13" y="28"/>
                  </a:cubicBezTo>
                  <a:cubicBezTo>
                    <a:pt x="13" y="29"/>
                    <a:pt x="14" y="29"/>
                    <a:pt x="15" y="29"/>
                  </a:cubicBezTo>
                  <a:cubicBezTo>
                    <a:pt x="16" y="29"/>
                    <a:pt x="16" y="29"/>
                    <a:pt x="16" y="29"/>
                  </a:cubicBezTo>
                  <a:cubicBezTo>
                    <a:pt x="16" y="29"/>
                    <a:pt x="16" y="29"/>
                    <a:pt x="16" y="29"/>
                  </a:cubicBezTo>
                  <a:cubicBezTo>
                    <a:pt x="0" y="29"/>
                    <a:pt x="0" y="29"/>
                    <a:pt x="0" y="29"/>
                  </a:cubicBezTo>
                  <a:cubicBezTo>
                    <a:pt x="0" y="29"/>
                    <a:pt x="0" y="29"/>
                    <a:pt x="0" y="29"/>
                  </a:cubicBezTo>
                  <a:cubicBezTo>
                    <a:pt x="1" y="29"/>
                    <a:pt x="1" y="29"/>
                    <a:pt x="1" y="29"/>
                  </a:cubicBezTo>
                  <a:cubicBezTo>
                    <a:pt x="2" y="29"/>
                    <a:pt x="3" y="29"/>
                    <a:pt x="3" y="28"/>
                  </a:cubicBezTo>
                  <a:cubicBezTo>
                    <a:pt x="4" y="28"/>
                    <a:pt x="4" y="28"/>
                    <a:pt x="4" y="27"/>
                  </a:cubicBezTo>
                  <a:cubicBezTo>
                    <a:pt x="4" y="27"/>
                    <a:pt x="4" y="26"/>
                    <a:pt x="4" y="24"/>
                  </a:cubicBezTo>
                  <a:cubicBezTo>
                    <a:pt x="4" y="5"/>
                    <a:pt x="4" y="5"/>
                    <a:pt x="4" y="5"/>
                  </a:cubicBezTo>
                  <a:cubicBezTo>
                    <a:pt x="4" y="4"/>
                    <a:pt x="4" y="3"/>
                    <a:pt x="4" y="3"/>
                  </a:cubicBezTo>
                  <a:cubicBezTo>
                    <a:pt x="4" y="2"/>
                    <a:pt x="4" y="2"/>
                    <a:pt x="3" y="2"/>
                  </a:cubicBezTo>
                  <a:cubicBezTo>
                    <a:pt x="3" y="1"/>
                    <a:pt x="2" y="1"/>
                    <a:pt x="1" y="1"/>
                  </a:cubicBezTo>
                  <a:cubicBezTo>
                    <a:pt x="0" y="1"/>
                    <a:pt x="0" y="1"/>
                    <a:pt x="0" y="1"/>
                  </a:cubicBezTo>
                  <a:cubicBezTo>
                    <a:pt x="0" y="0"/>
                    <a:pt x="0" y="0"/>
                    <a:pt x="0" y="0"/>
                  </a:cubicBezTo>
                  <a:cubicBezTo>
                    <a:pt x="16" y="0"/>
                    <a:pt x="16" y="0"/>
                    <a:pt x="16" y="0"/>
                  </a:cubicBezTo>
                  <a:cubicBezTo>
                    <a:pt x="16" y="1"/>
                    <a:pt x="16" y="1"/>
                    <a:pt x="16" y="1"/>
                  </a:cubicBezTo>
                  <a:cubicBezTo>
                    <a:pt x="15" y="1"/>
                    <a:pt x="15" y="1"/>
                    <a:pt x="15" y="1"/>
                  </a:cubicBezTo>
                  <a:cubicBezTo>
                    <a:pt x="14" y="1"/>
                    <a:pt x="13" y="1"/>
                    <a:pt x="13" y="2"/>
                  </a:cubicBezTo>
                  <a:cubicBezTo>
                    <a:pt x="12" y="2"/>
                    <a:pt x="12" y="2"/>
                    <a:pt x="12" y="3"/>
                  </a:cubicBezTo>
                  <a:cubicBezTo>
                    <a:pt x="12" y="3"/>
                    <a:pt x="11" y="4"/>
                    <a:pt x="11" y="5"/>
                  </a:cubicBezTo>
                  <a:cubicBezTo>
                    <a:pt x="11" y="14"/>
                    <a:pt x="11" y="14"/>
                    <a:pt x="11" y="14"/>
                  </a:cubicBezTo>
                  <a:cubicBezTo>
                    <a:pt x="22" y="14"/>
                    <a:pt x="22" y="14"/>
                    <a:pt x="22" y="14"/>
                  </a:cubicBezTo>
                  <a:cubicBezTo>
                    <a:pt x="22" y="5"/>
                    <a:pt x="22" y="5"/>
                    <a:pt x="22" y="5"/>
                  </a:cubicBezTo>
                  <a:cubicBezTo>
                    <a:pt x="22" y="4"/>
                    <a:pt x="22" y="3"/>
                    <a:pt x="22" y="3"/>
                  </a:cubicBezTo>
                  <a:cubicBezTo>
                    <a:pt x="21" y="2"/>
                    <a:pt x="21" y="2"/>
                    <a:pt x="21" y="2"/>
                  </a:cubicBezTo>
                  <a:cubicBezTo>
                    <a:pt x="20" y="1"/>
                    <a:pt x="19" y="1"/>
                    <a:pt x="19" y="1"/>
                  </a:cubicBezTo>
                  <a:cubicBezTo>
                    <a:pt x="18" y="1"/>
                    <a:pt x="18" y="1"/>
                    <a:pt x="18" y="1"/>
                  </a:cubicBezTo>
                  <a:cubicBezTo>
                    <a:pt x="18" y="0"/>
                    <a:pt x="18" y="0"/>
                    <a:pt x="18" y="0"/>
                  </a:cubicBezTo>
                  <a:cubicBezTo>
                    <a:pt x="33" y="0"/>
                    <a:pt x="33" y="0"/>
                    <a:pt x="33" y="0"/>
                  </a:cubicBezTo>
                  <a:cubicBezTo>
                    <a:pt x="33" y="1"/>
                    <a:pt x="33" y="1"/>
                    <a:pt x="33" y="1"/>
                  </a:cubicBezTo>
                  <a:cubicBezTo>
                    <a:pt x="32" y="1"/>
                    <a:pt x="32" y="1"/>
                    <a:pt x="32" y="1"/>
                  </a:cubicBezTo>
                  <a:cubicBezTo>
                    <a:pt x="31" y="1"/>
                    <a:pt x="30" y="1"/>
                    <a:pt x="30" y="2"/>
                  </a:cubicBezTo>
                  <a:cubicBezTo>
                    <a:pt x="30" y="2"/>
                    <a:pt x="29" y="2"/>
                    <a:pt x="29" y="3"/>
                  </a:cubicBezTo>
                  <a:cubicBezTo>
                    <a:pt x="29" y="3"/>
                    <a:pt x="29" y="4"/>
                    <a:pt x="29" y="5"/>
                  </a:cubicBezTo>
                  <a:cubicBezTo>
                    <a:pt x="29" y="24"/>
                    <a:pt x="29" y="24"/>
                    <a:pt x="29" y="24"/>
                  </a:cubicBezTo>
                  <a:cubicBezTo>
                    <a:pt x="29" y="26"/>
                    <a:pt x="29" y="27"/>
                    <a:pt x="29" y="27"/>
                  </a:cubicBezTo>
                  <a:cubicBezTo>
                    <a:pt x="29" y="28"/>
                    <a:pt x="29" y="28"/>
                    <a:pt x="30" y="28"/>
                  </a:cubicBezTo>
                  <a:cubicBezTo>
                    <a:pt x="30" y="29"/>
                    <a:pt x="31" y="29"/>
                    <a:pt x="32" y="29"/>
                  </a:cubicBezTo>
                  <a:cubicBezTo>
                    <a:pt x="33" y="29"/>
                    <a:pt x="33" y="29"/>
                    <a:pt x="33" y="29"/>
                  </a:cubicBezTo>
                  <a:cubicBezTo>
                    <a:pt x="33" y="29"/>
                    <a:pt x="33" y="29"/>
                    <a:pt x="33" y="29"/>
                  </a:cubicBezTo>
                  <a:cubicBezTo>
                    <a:pt x="18" y="29"/>
                    <a:pt x="18" y="29"/>
                    <a:pt x="18" y="29"/>
                  </a:cubicBezTo>
                  <a:cubicBezTo>
                    <a:pt x="18" y="29"/>
                    <a:pt x="18" y="29"/>
                    <a:pt x="18" y="29"/>
                  </a:cubicBezTo>
                  <a:cubicBezTo>
                    <a:pt x="19" y="29"/>
                    <a:pt x="19" y="29"/>
                    <a:pt x="19" y="29"/>
                  </a:cubicBezTo>
                  <a:cubicBezTo>
                    <a:pt x="19" y="29"/>
                    <a:pt x="20" y="29"/>
                    <a:pt x="21" y="28"/>
                  </a:cubicBezTo>
                  <a:cubicBezTo>
                    <a:pt x="21" y="28"/>
                    <a:pt x="21" y="28"/>
                    <a:pt x="22" y="27"/>
                  </a:cubicBezTo>
                  <a:cubicBezTo>
                    <a:pt x="22" y="27"/>
                    <a:pt x="22" y="26"/>
                    <a:pt x="22" y="24"/>
                  </a:cubicBezTo>
                  <a:cubicBezTo>
                    <a:pt x="22" y="15"/>
                    <a:pt x="22" y="15"/>
                    <a:pt x="22" y="15"/>
                  </a:cubicBezTo>
                  <a:lnTo>
                    <a:pt x="11" y="1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6"/>
            <p:cNvSpPr>
              <a:spLocks noChangeAspect="1" noEditPoints="1"/>
            </p:cNvSpPr>
            <p:nvPr/>
          </p:nvSpPr>
          <p:spPr bwMode="auto">
            <a:xfrm>
              <a:off x="974" y="4251"/>
              <a:ext cx="74" cy="75"/>
            </a:xfrm>
            <a:custGeom>
              <a:avLst/>
              <a:gdLst>
                <a:gd name="T0" fmla="*/ 2147483646 w 25"/>
                <a:gd name="T1" fmla="*/ 2147483646 h 25"/>
                <a:gd name="T2" fmla="*/ 2147483646 w 25"/>
                <a:gd name="T3" fmla="*/ 2147483646 h 25"/>
                <a:gd name="T4" fmla="*/ 2147483646 w 25"/>
                <a:gd name="T5" fmla="*/ 2147483646 h 25"/>
                <a:gd name="T6" fmla="*/ 2147483646 w 25"/>
                <a:gd name="T7" fmla="*/ 2147483646 h 25"/>
                <a:gd name="T8" fmla="*/ 2147483646 w 25"/>
                <a:gd name="T9" fmla="*/ 2147483646 h 25"/>
                <a:gd name="T10" fmla="*/ 2147483646 w 25"/>
                <a:gd name="T11" fmla="*/ 2147483646 h 25"/>
                <a:gd name="T12" fmla="*/ 2147483646 w 25"/>
                <a:gd name="T13" fmla="*/ 2147483646 h 25"/>
                <a:gd name="T14" fmla="*/ 0 w 25"/>
                <a:gd name="T15" fmla="*/ 2147483646 h 25"/>
                <a:gd name="T16" fmla="*/ 0 w 25"/>
                <a:gd name="T17" fmla="*/ 2147483646 h 25"/>
                <a:gd name="T18" fmla="*/ 2147483646 w 25"/>
                <a:gd name="T19" fmla="*/ 2147483646 h 25"/>
                <a:gd name="T20" fmla="*/ 2147483646 w 25"/>
                <a:gd name="T21" fmla="*/ 2147483646 h 25"/>
                <a:gd name="T22" fmla="*/ 2147483646 w 25"/>
                <a:gd name="T23" fmla="*/ 0 h 25"/>
                <a:gd name="T24" fmla="*/ 2147483646 w 25"/>
                <a:gd name="T25" fmla="*/ 0 h 25"/>
                <a:gd name="T26" fmla="*/ 2147483646 w 25"/>
                <a:gd name="T27" fmla="*/ 2147483646 h 25"/>
                <a:gd name="T28" fmla="*/ 2147483646 w 25"/>
                <a:gd name="T29" fmla="*/ 2147483646 h 25"/>
                <a:gd name="T30" fmla="*/ 2147483646 w 25"/>
                <a:gd name="T31" fmla="*/ 2147483646 h 25"/>
                <a:gd name="T32" fmla="*/ 2147483646 w 25"/>
                <a:gd name="T33" fmla="*/ 2147483646 h 25"/>
                <a:gd name="T34" fmla="*/ 2147483646 w 25"/>
                <a:gd name="T35" fmla="*/ 2147483646 h 25"/>
                <a:gd name="T36" fmla="*/ 2147483646 w 25"/>
                <a:gd name="T37" fmla="*/ 2147483646 h 25"/>
                <a:gd name="T38" fmla="*/ 2147483646 w 25"/>
                <a:gd name="T39" fmla="*/ 2147483646 h 25"/>
                <a:gd name="T40" fmla="*/ 2147483646 w 25"/>
                <a:gd name="T41" fmla="*/ 2147483646 h 25"/>
                <a:gd name="T42" fmla="*/ 2147483646 w 25"/>
                <a:gd name="T43" fmla="*/ 2147483646 h 25"/>
                <a:gd name="T44" fmla="*/ 2147483646 w 25"/>
                <a:gd name="T45" fmla="*/ 2147483646 h 25"/>
                <a:gd name="T46" fmla="*/ 2147483646 w 25"/>
                <a:gd name="T47" fmla="*/ 2147483646 h 25"/>
                <a:gd name="T48" fmla="*/ 2147483646 w 25"/>
                <a:gd name="T49" fmla="*/ 2147483646 h 25"/>
                <a:gd name="T50" fmla="*/ 2147483646 w 25"/>
                <a:gd name="T51" fmla="*/ 2147483646 h 25"/>
                <a:gd name="T52" fmla="*/ 2147483646 w 25"/>
                <a:gd name="T53" fmla="*/ 2147483646 h 25"/>
                <a:gd name="T54" fmla="*/ 2147483646 w 25"/>
                <a:gd name="T55" fmla="*/ 2147483646 h 25"/>
                <a:gd name="T56" fmla="*/ 2147483646 w 25"/>
                <a:gd name="T57" fmla="*/ 2147483646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25">
                  <a:moveTo>
                    <a:pt x="15" y="18"/>
                  </a:moveTo>
                  <a:cubicBezTo>
                    <a:pt x="6" y="18"/>
                    <a:pt x="6" y="18"/>
                    <a:pt x="6" y="18"/>
                  </a:cubicBezTo>
                  <a:cubicBezTo>
                    <a:pt x="5" y="20"/>
                    <a:pt x="5" y="20"/>
                    <a:pt x="5" y="20"/>
                  </a:cubicBezTo>
                  <a:cubicBezTo>
                    <a:pt x="5" y="21"/>
                    <a:pt x="5" y="21"/>
                    <a:pt x="5" y="22"/>
                  </a:cubicBezTo>
                  <a:cubicBezTo>
                    <a:pt x="5" y="23"/>
                    <a:pt x="5" y="23"/>
                    <a:pt x="5" y="23"/>
                  </a:cubicBezTo>
                  <a:cubicBezTo>
                    <a:pt x="6" y="24"/>
                    <a:pt x="7" y="24"/>
                    <a:pt x="8" y="24"/>
                  </a:cubicBezTo>
                  <a:cubicBezTo>
                    <a:pt x="8" y="25"/>
                    <a:pt x="8" y="25"/>
                    <a:pt x="8" y="25"/>
                  </a:cubicBezTo>
                  <a:cubicBezTo>
                    <a:pt x="0" y="25"/>
                    <a:pt x="0" y="25"/>
                    <a:pt x="0" y="25"/>
                  </a:cubicBezTo>
                  <a:cubicBezTo>
                    <a:pt x="0" y="24"/>
                    <a:pt x="0" y="24"/>
                    <a:pt x="0" y="24"/>
                  </a:cubicBezTo>
                  <a:cubicBezTo>
                    <a:pt x="1" y="24"/>
                    <a:pt x="1" y="23"/>
                    <a:pt x="2" y="23"/>
                  </a:cubicBezTo>
                  <a:cubicBezTo>
                    <a:pt x="3" y="22"/>
                    <a:pt x="3" y="21"/>
                    <a:pt x="4" y="19"/>
                  </a:cubicBezTo>
                  <a:cubicBezTo>
                    <a:pt x="13" y="0"/>
                    <a:pt x="13" y="0"/>
                    <a:pt x="13" y="0"/>
                  </a:cubicBezTo>
                  <a:cubicBezTo>
                    <a:pt x="13" y="0"/>
                    <a:pt x="13" y="0"/>
                    <a:pt x="13" y="0"/>
                  </a:cubicBezTo>
                  <a:cubicBezTo>
                    <a:pt x="22" y="20"/>
                    <a:pt x="22" y="20"/>
                    <a:pt x="22" y="20"/>
                  </a:cubicBezTo>
                  <a:cubicBezTo>
                    <a:pt x="22" y="22"/>
                    <a:pt x="23" y="23"/>
                    <a:pt x="24" y="23"/>
                  </a:cubicBezTo>
                  <a:cubicBezTo>
                    <a:pt x="24" y="24"/>
                    <a:pt x="24" y="24"/>
                    <a:pt x="25" y="24"/>
                  </a:cubicBezTo>
                  <a:cubicBezTo>
                    <a:pt x="25" y="25"/>
                    <a:pt x="25" y="25"/>
                    <a:pt x="25" y="25"/>
                  </a:cubicBezTo>
                  <a:cubicBezTo>
                    <a:pt x="14" y="25"/>
                    <a:pt x="14" y="25"/>
                    <a:pt x="14" y="25"/>
                  </a:cubicBezTo>
                  <a:cubicBezTo>
                    <a:pt x="14" y="24"/>
                    <a:pt x="14" y="24"/>
                    <a:pt x="14" y="24"/>
                  </a:cubicBezTo>
                  <a:cubicBezTo>
                    <a:pt x="14" y="24"/>
                    <a:pt x="14" y="24"/>
                    <a:pt x="14" y="24"/>
                  </a:cubicBezTo>
                  <a:cubicBezTo>
                    <a:pt x="15" y="24"/>
                    <a:pt x="16" y="24"/>
                    <a:pt x="16" y="23"/>
                  </a:cubicBezTo>
                  <a:cubicBezTo>
                    <a:pt x="16" y="23"/>
                    <a:pt x="17" y="23"/>
                    <a:pt x="17" y="23"/>
                  </a:cubicBezTo>
                  <a:cubicBezTo>
                    <a:pt x="17" y="22"/>
                    <a:pt x="16" y="22"/>
                    <a:pt x="16" y="22"/>
                  </a:cubicBezTo>
                  <a:cubicBezTo>
                    <a:pt x="16" y="22"/>
                    <a:pt x="16" y="21"/>
                    <a:pt x="16" y="21"/>
                  </a:cubicBezTo>
                  <a:lnTo>
                    <a:pt x="15" y="18"/>
                  </a:lnTo>
                  <a:close/>
                  <a:moveTo>
                    <a:pt x="14" y="16"/>
                  </a:moveTo>
                  <a:cubicBezTo>
                    <a:pt x="10" y="8"/>
                    <a:pt x="10" y="8"/>
                    <a:pt x="10" y="8"/>
                  </a:cubicBezTo>
                  <a:cubicBezTo>
                    <a:pt x="7" y="16"/>
                    <a:pt x="7" y="16"/>
                    <a:pt x="7" y="16"/>
                  </a:cubicBezTo>
                  <a:lnTo>
                    <a:pt x="14" y="1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7"/>
            <p:cNvSpPr>
              <a:spLocks noChangeAspect="1"/>
            </p:cNvSpPr>
            <p:nvPr/>
          </p:nvSpPr>
          <p:spPr bwMode="auto">
            <a:xfrm>
              <a:off x="1052" y="4254"/>
              <a:ext cx="75" cy="72"/>
            </a:xfrm>
            <a:custGeom>
              <a:avLst/>
              <a:gdLst>
                <a:gd name="T0" fmla="*/ 2147483646 w 25"/>
                <a:gd name="T1" fmla="*/ 0 h 24"/>
                <a:gd name="T2" fmla="*/ 2147483646 w 25"/>
                <a:gd name="T3" fmla="*/ 2147483646 h 24"/>
                <a:gd name="T4" fmla="*/ 2147483646 w 25"/>
                <a:gd name="T5" fmla="*/ 2147483646 h 24"/>
                <a:gd name="T6" fmla="*/ 2147483646 w 25"/>
                <a:gd name="T7" fmla="*/ 2147483646 h 24"/>
                <a:gd name="T8" fmla="*/ 2147483646 w 25"/>
                <a:gd name="T9" fmla="*/ 0 h 24"/>
                <a:gd name="T10" fmla="*/ 2147483646 w 25"/>
                <a:gd name="T11" fmla="*/ 0 h 24"/>
                <a:gd name="T12" fmla="*/ 2147483646 w 25"/>
                <a:gd name="T13" fmla="*/ 0 h 24"/>
                <a:gd name="T14" fmla="*/ 2147483646 w 25"/>
                <a:gd name="T15" fmla="*/ 0 h 24"/>
                <a:gd name="T16" fmla="*/ 2147483646 w 25"/>
                <a:gd name="T17" fmla="*/ 2147483646 h 24"/>
                <a:gd name="T18" fmla="*/ 2147483646 w 25"/>
                <a:gd name="T19" fmla="*/ 2147483646 h 24"/>
                <a:gd name="T20" fmla="*/ 2147483646 w 25"/>
                <a:gd name="T21" fmla="*/ 2147483646 h 24"/>
                <a:gd name="T22" fmla="*/ 2147483646 w 25"/>
                <a:gd name="T23" fmla="*/ 2147483646 h 24"/>
                <a:gd name="T24" fmla="*/ 2147483646 w 25"/>
                <a:gd name="T25" fmla="*/ 2147483646 h 24"/>
                <a:gd name="T26" fmla="*/ 2147483646 w 25"/>
                <a:gd name="T27" fmla="*/ 2147483646 h 24"/>
                <a:gd name="T28" fmla="*/ 2147483646 w 25"/>
                <a:gd name="T29" fmla="*/ 2147483646 h 24"/>
                <a:gd name="T30" fmla="*/ 2147483646 w 25"/>
                <a:gd name="T31" fmla="*/ 2147483646 h 24"/>
                <a:gd name="T32" fmla="*/ 2147483646 w 25"/>
                <a:gd name="T33" fmla="*/ 2147483646 h 24"/>
                <a:gd name="T34" fmla="*/ 2147483646 w 25"/>
                <a:gd name="T35" fmla="*/ 2147483646 h 24"/>
                <a:gd name="T36" fmla="*/ 2147483646 w 25"/>
                <a:gd name="T37" fmla="*/ 2147483646 h 24"/>
                <a:gd name="T38" fmla="*/ 0 w 25"/>
                <a:gd name="T39" fmla="*/ 2147483646 h 24"/>
                <a:gd name="T40" fmla="*/ 0 w 25"/>
                <a:gd name="T41" fmla="*/ 2147483646 h 24"/>
                <a:gd name="T42" fmla="*/ 2147483646 w 25"/>
                <a:gd name="T43" fmla="*/ 2147483646 h 24"/>
                <a:gd name="T44" fmla="*/ 2147483646 w 25"/>
                <a:gd name="T45" fmla="*/ 2147483646 h 24"/>
                <a:gd name="T46" fmla="*/ 2147483646 w 25"/>
                <a:gd name="T47" fmla="*/ 2147483646 h 24"/>
                <a:gd name="T48" fmla="*/ 2147483646 w 25"/>
                <a:gd name="T49" fmla="*/ 2147483646 h 24"/>
                <a:gd name="T50" fmla="*/ 2147483646 w 25"/>
                <a:gd name="T51" fmla="*/ 2147483646 h 24"/>
                <a:gd name="T52" fmla="*/ 0 w 25"/>
                <a:gd name="T53" fmla="*/ 0 h 24"/>
                <a:gd name="T54" fmla="*/ 0 w 25"/>
                <a:gd name="T55" fmla="*/ 0 h 24"/>
                <a:gd name="T56" fmla="*/ 2147483646 w 25"/>
                <a:gd name="T57" fmla="*/ 0 h 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24">
                  <a:moveTo>
                    <a:pt x="9" y="0"/>
                  </a:moveTo>
                  <a:cubicBezTo>
                    <a:pt x="20" y="14"/>
                    <a:pt x="20" y="14"/>
                    <a:pt x="20" y="14"/>
                  </a:cubicBezTo>
                  <a:cubicBezTo>
                    <a:pt x="20" y="4"/>
                    <a:pt x="20" y="4"/>
                    <a:pt x="20" y="4"/>
                  </a:cubicBezTo>
                  <a:cubicBezTo>
                    <a:pt x="20" y="3"/>
                    <a:pt x="20" y="2"/>
                    <a:pt x="20" y="1"/>
                  </a:cubicBezTo>
                  <a:cubicBezTo>
                    <a:pt x="19" y="1"/>
                    <a:pt x="18" y="0"/>
                    <a:pt x="17" y="0"/>
                  </a:cubicBezTo>
                  <a:cubicBezTo>
                    <a:pt x="17" y="0"/>
                    <a:pt x="17" y="0"/>
                    <a:pt x="17" y="0"/>
                  </a:cubicBezTo>
                  <a:cubicBezTo>
                    <a:pt x="25" y="0"/>
                    <a:pt x="25" y="0"/>
                    <a:pt x="25" y="0"/>
                  </a:cubicBezTo>
                  <a:cubicBezTo>
                    <a:pt x="25" y="0"/>
                    <a:pt x="25" y="0"/>
                    <a:pt x="25" y="0"/>
                  </a:cubicBezTo>
                  <a:cubicBezTo>
                    <a:pt x="24" y="0"/>
                    <a:pt x="23" y="1"/>
                    <a:pt x="23" y="1"/>
                  </a:cubicBezTo>
                  <a:cubicBezTo>
                    <a:pt x="22" y="1"/>
                    <a:pt x="22" y="1"/>
                    <a:pt x="22" y="2"/>
                  </a:cubicBezTo>
                  <a:cubicBezTo>
                    <a:pt x="22" y="2"/>
                    <a:pt x="22" y="3"/>
                    <a:pt x="22" y="4"/>
                  </a:cubicBezTo>
                  <a:cubicBezTo>
                    <a:pt x="22" y="24"/>
                    <a:pt x="22" y="24"/>
                    <a:pt x="22" y="24"/>
                  </a:cubicBezTo>
                  <a:cubicBezTo>
                    <a:pt x="21" y="24"/>
                    <a:pt x="21" y="24"/>
                    <a:pt x="21" y="24"/>
                  </a:cubicBezTo>
                  <a:cubicBezTo>
                    <a:pt x="5" y="4"/>
                    <a:pt x="5" y="4"/>
                    <a:pt x="5" y="4"/>
                  </a:cubicBezTo>
                  <a:cubicBezTo>
                    <a:pt x="5" y="19"/>
                    <a:pt x="5" y="19"/>
                    <a:pt x="5" y="19"/>
                  </a:cubicBezTo>
                  <a:cubicBezTo>
                    <a:pt x="5" y="21"/>
                    <a:pt x="5" y="22"/>
                    <a:pt x="6" y="22"/>
                  </a:cubicBezTo>
                  <a:cubicBezTo>
                    <a:pt x="6" y="23"/>
                    <a:pt x="7" y="23"/>
                    <a:pt x="8" y="23"/>
                  </a:cubicBezTo>
                  <a:cubicBezTo>
                    <a:pt x="9" y="23"/>
                    <a:pt x="9" y="23"/>
                    <a:pt x="9" y="23"/>
                  </a:cubicBezTo>
                  <a:cubicBezTo>
                    <a:pt x="9" y="24"/>
                    <a:pt x="9" y="24"/>
                    <a:pt x="9" y="24"/>
                  </a:cubicBezTo>
                  <a:cubicBezTo>
                    <a:pt x="0" y="24"/>
                    <a:pt x="0" y="24"/>
                    <a:pt x="0" y="24"/>
                  </a:cubicBezTo>
                  <a:cubicBezTo>
                    <a:pt x="0" y="23"/>
                    <a:pt x="0" y="23"/>
                    <a:pt x="0" y="23"/>
                  </a:cubicBezTo>
                  <a:cubicBezTo>
                    <a:pt x="1" y="23"/>
                    <a:pt x="2" y="23"/>
                    <a:pt x="3" y="22"/>
                  </a:cubicBezTo>
                  <a:cubicBezTo>
                    <a:pt x="3" y="22"/>
                    <a:pt x="4" y="21"/>
                    <a:pt x="4" y="19"/>
                  </a:cubicBezTo>
                  <a:cubicBezTo>
                    <a:pt x="4" y="3"/>
                    <a:pt x="4" y="3"/>
                    <a:pt x="4" y="3"/>
                  </a:cubicBezTo>
                  <a:cubicBezTo>
                    <a:pt x="3" y="2"/>
                    <a:pt x="3" y="2"/>
                    <a:pt x="3" y="2"/>
                  </a:cubicBezTo>
                  <a:cubicBezTo>
                    <a:pt x="3" y="1"/>
                    <a:pt x="2" y="1"/>
                    <a:pt x="2" y="1"/>
                  </a:cubicBezTo>
                  <a:cubicBezTo>
                    <a:pt x="1" y="0"/>
                    <a:pt x="1" y="0"/>
                    <a:pt x="0" y="0"/>
                  </a:cubicBezTo>
                  <a:cubicBezTo>
                    <a:pt x="0" y="0"/>
                    <a:pt x="0" y="0"/>
                    <a:pt x="0" y="0"/>
                  </a:cubicBezTo>
                  <a:lnTo>
                    <a:pt x="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8"/>
            <p:cNvSpPr>
              <a:spLocks noChangeAspect="1"/>
            </p:cNvSpPr>
            <p:nvPr/>
          </p:nvSpPr>
          <p:spPr bwMode="auto">
            <a:xfrm>
              <a:off x="1163" y="4236"/>
              <a:ext cx="99" cy="87"/>
            </a:xfrm>
            <a:custGeom>
              <a:avLst/>
              <a:gdLst>
                <a:gd name="T0" fmla="*/ 2147483646 w 33"/>
                <a:gd name="T1" fmla="*/ 2147483646 h 29"/>
                <a:gd name="T2" fmla="*/ 2147483646 w 33"/>
                <a:gd name="T3" fmla="*/ 2147483646 h 29"/>
                <a:gd name="T4" fmla="*/ 2147483646 w 33"/>
                <a:gd name="T5" fmla="*/ 2147483646 h 29"/>
                <a:gd name="T6" fmla="*/ 2147483646 w 33"/>
                <a:gd name="T7" fmla="*/ 2147483646 h 29"/>
                <a:gd name="T8" fmla="*/ 2147483646 w 33"/>
                <a:gd name="T9" fmla="*/ 2147483646 h 29"/>
                <a:gd name="T10" fmla="*/ 2147483646 w 33"/>
                <a:gd name="T11" fmla="*/ 2147483646 h 29"/>
                <a:gd name="T12" fmla="*/ 2147483646 w 33"/>
                <a:gd name="T13" fmla="*/ 2147483646 h 29"/>
                <a:gd name="T14" fmla="*/ 2147483646 w 33"/>
                <a:gd name="T15" fmla="*/ 2147483646 h 29"/>
                <a:gd name="T16" fmla="*/ 2147483646 w 33"/>
                <a:gd name="T17" fmla="*/ 2147483646 h 29"/>
                <a:gd name="T18" fmla="*/ 2147483646 w 33"/>
                <a:gd name="T19" fmla="*/ 2147483646 h 29"/>
                <a:gd name="T20" fmla="*/ 2147483646 w 33"/>
                <a:gd name="T21" fmla="*/ 2147483646 h 29"/>
                <a:gd name="T22" fmla="*/ 2147483646 w 33"/>
                <a:gd name="T23" fmla="*/ 2147483646 h 29"/>
                <a:gd name="T24" fmla="*/ 2147483646 w 33"/>
                <a:gd name="T25" fmla="*/ 2147483646 h 29"/>
                <a:gd name="T26" fmla="*/ 2147483646 w 33"/>
                <a:gd name="T27" fmla="*/ 2147483646 h 29"/>
                <a:gd name="T28" fmla="*/ 2147483646 w 33"/>
                <a:gd name="T29" fmla="*/ 2147483646 h 29"/>
                <a:gd name="T30" fmla="*/ 2147483646 w 33"/>
                <a:gd name="T31" fmla="*/ 2147483646 h 29"/>
                <a:gd name="T32" fmla="*/ 2147483646 w 33"/>
                <a:gd name="T33" fmla="*/ 2147483646 h 29"/>
                <a:gd name="T34" fmla="*/ 0 w 33"/>
                <a:gd name="T35" fmla="*/ 2147483646 h 29"/>
                <a:gd name="T36" fmla="*/ 0 w 33"/>
                <a:gd name="T37" fmla="*/ 2147483646 h 29"/>
                <a:gd name="T38" fmla="*/ 2147483646 w 33"/>
                <a:gd name="T39" fmla="*/ 2147483646 h 29"/>
                <a:gd name="T40" fmla="*/ 2147483646 w 33"/>
                <a:gd name="T41" fmla="*/ 2147483646 h 29"/>
                <a:gd name="T42" fmla="*/ 2147483646 w 33"/>
                <a:gd name="T43" fmla="*/ 2147483646 h 29"/>
                <a:gd name="T44" fmla="*/ 2147483646 w 33"/>
                <a:gd name="T45" fmla="*/ 2147483646 h 29"/>
                <a:gd name="T46" fmla="*/ 2147483646 w 33"/>
                <a:gd name="T47" fmla="*/ 2147483646 h 29"/>
                <a:gd name="T48" fmla="*/ 2147483646 w 33"/>
                <a:gd name="T49" fmla="*/ 2147483646 h 29"/>
                <a:gd name="T50" fmla="*/ 2147483646 w 33"/>
                <a:gd name="T51" fmla="*/ 2147483646 h 29"/>
                <a:gd name="T52" fmla="*/ 2147483646 w 33"/>
                <a:gd name="T53" fmla="*/ 2147483646 h 29"/>
                <a:gd name="T54" fmla="*/ 0 w 33"/>
                <a:gd name="T55" fmla="*/ 2147483646 h 29"/>
                <a:gd name="T56" fmla="*/ 0 w 33"/>
                <a:gd name="T57" fmla="*/ 0 h 29"/>
                <a:gd name="T58" fmla="*/ 2147483646 w 33"/>
                <a:gd name="T59" fmla="*/ 0 h 29"/>
                <a:gd name="T60" fmla="*/ 2147483646 w 33"/>
                <a:gd name="T61" fmla="*/ 2147483646 h 29"/>
                <a:gd name="T62" fmla="*/ 2147483646 w 33"/>
                <a:gd name="T63" fmla="*/ 2147483646 h 29"/>
                <a:gd name="T64" fmla="*/ 2147483646 w 33"/>
                <a:gd name="T65" fmla="*/ 2147483646 h 29"/>
                <a:gd name="T66" fmla="*/ 2147483646 w 33"/>
                <a:gd name="T67" fmla="*/ 2147483646 h 29"/>
                <a:gd name="T68" fmla="*/ 2147483646 w 33"/>
                <a:gd name="T69" fmla="*/ 2147483646 h 29"/>
                <a:gd name="T70" fmla="*/ 2147483646 w 33"/>
                <a:gd name="T71" fmla="*/ 2147483646 h 29"/>
                <a:gd name="T72" fmla="*/ 2147483646 w 33"/>
                <a:gd name="T73" fmla="*/ 2147483646 h 29"/>
                <a:gd name="T74" fmla="*/ 2147483646 w 33"/>
                <a:gd name="T75" fmla="*/ 2147483646 h 29"/>
                <a:gd name="T76" fmla="*/ 2147483646 w 33"/>
                <a:gd name="T77" fmla="*/ 2147483646 h 29"/>
                <a:gd name="T78" fmla="*/ 2147483646 w 33"/>
                <a:gd name="T79" fmla="*/ 0 h 29"/>
                <a:gd name="T80" fmla="*/ 2147483646 w 33"/>
                <a:gd name="T81" fmla="*/ 0 h 29"/>
                <a:gd name="T82" fmla="*/ 2147483646 w 33"/>
                <a:gd name="T83" fmla="*/ 2147483646 h 29"/>
                <a:gd name="T84" fmla="*/ 2147483646 w 33"/>
                <a:gd name="T85" fmla="*/ 2147483646 h 29"/>
                <a:gd name="T86" fmla="*/ 2147483646 w 33"/>
                <a:gd name="T87" fmla="*/ 2147483646 h 29"/>
                <a:gd name="T88" fmla="*/ 2147483646 w 33"/>
                <a:gd name="T89" fmla="*/ 2147483646 h 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3" h="29">
                  <a:moveTo>
                    <a:pt x="17" y="12"/>
                  </a:moveTo>
                  <a:cubicBezTo>
                    <a:pt x="27" y="24"/>
                    <a:pt x="27" y="24"/>
                    <a:pt x="27" y="24"/>
                  </a:cubicBezTo>
                  <a:cubicBezTo>
                    <a:pt x="29" y="26"/>
                    <a:pt x="30" y="27"/>
                    <a:pt x="31" y="28"/>
                  </a:cubicBezTo>
                  <a:cubicBezTo>
                    <a:pt x="32" y="28"/>
                    <a:pt x="32" y="29"/>
                    <a:pt x="33" y="29"/>
                  </a:cubicBezTo>
                  <a:cubicBezTo>
                    <a:pt x="33" y="29"/>
                    <a:pt x="33" y="29"/>
                    <a:pt x="33" y="29"/>
                  </a:cubicBezTo>
                  <a:cubicBezTo>
                    <a:pt x="18" y="29"/>
                    <a:pt x="18" y="29"/>
                    <a:pt x="18" y="29"/>
                  </a:cubicBezTo>
                  <a:cubicBezTo>
                    <a:pt x="18" y="29"/>
                    <a:pt x="18" y="29"/>
                    <a:pt x="18" y="29"/>
                  </a:cubicBezTo>
                  <a:cubicBezTo>
                    <a:pt x="19" y="29"/>
                    <a:pt x="20" y="28"/>
                    <a:pt x="20" y="28"/>
                  </a:cubicBezTo>
                  <a:cubicBezTo>
                    <a:pt x="20" y="28"/>
                    <a:pt x="20" y="28"/>
                    <a:pt x="20" y="27"/>
                  </a:cubicBezTo>
                  <a:cubicBezTo>
                    <a:pt x="20" y="27"/>
                    <a:pt x="20" y="26"/>
                    <a:pt x="18" y="24"/>
                  </a:cubicBezTo>
                  <a:cubicBezTo>
                    <a:pt x="12" y="16"/>
                    <a:pt x="12" y="16"/>
                    <a:pt x="12" y="16"/>
                  </a:cubicBezTo>
                  <a:cubicBezTo>
                    <a:pt x="11" y="17"/>
                    <a:pt x="11" y="17"/>
                    <a:pt x="11" y="17"/>
                  </a:cubicBezTo>
                  <a:cubicBezTo>
                    <a:pt x="11" y="24"/>
                    <a:pt x="11" y="24"/>
                    <a:pt x="11" y="24"/>
                  </a:cubicBezTo>
                  <a:cubicBezTo>
                    <a:pt x="11" y="26"/>
                    <a:pt x="11" y="27"/>
                    <a:pt x="11" y="27"/>
                  </a:cubicBezTo>
                  <a:cubicBezTo>
                    <a:pt x="11" y="28"/>
                    <a:pt x="11" y="28"/>
                    <a:pt x="12" y="28"/>
                  </a:cubicBezTo>
                  <a:cubicBezTo>
                    <a:pt x="12" y="29"/>
                    <a:pt x="13" y="29"/>
                    <a:pt x="14" y="29"/>
                  </a:cubicBezTo>
                  <a:cubicBezTo>
                    <a:pt x="14" y="29"/>
                    <a:pt x="14" y="29"/>
                    <a:pt x="14" y="29"/>
                  </a:cubicBezTo>
                  <a:cubicBezTo>
                    <a:pt x="0" y="29"/>
                    <a:pt x="0" y="29"/>
                    <a:pt x="0" y="29"/>
                  </a:cubicBezTo>
                  <a:cubicBezTo>
                    <a:pt x="0" y="29"/>
                    <a:pt x="0" y="29"/>
                    <a:pt x="0" y="29"/>
                  </a:cubicBezTo>
                  <a:cubicBezTo>
                    <a:pt x="1" y="29"/>
                    <a:pt x="1" y="29"/>
                    <a:pt x="1" y="29"/>
                  </a:cubicBezTo>
                  <a:cubicBezTo>
                    <a:pt x="1" y="29"/>
                    <a:pt x="2" y="29"/>
                    <a:pt x="3" y="28"/>
                  </a:cubicBezTo>
                  <a:cubicBezTo>
                    <a:pt x="3" y="28"/>
                    <a:pt x="3" y="28"/>
                    <a:pt x="3" y="27"/>
                  </a:cubicBezTo>
                  <a:cubicBezTo>
                    <a:pt x="4" y="27"/>
                    <a:pt x="4" y="26"/>
                    <a:pt x="4" y="24"/>
                  </a:cubicBezTo>
                  <a:cubicBezTo>
                    <a:pt x="4" y="5"/>
                    <a:pt x="4" y="5"/>
                    <a:pt x="4" y="5"/>
                  </a:cubicBezTo>
                  <a:cubicBezTo>
                    <a:pt x="4" y="4"/>
                    <a:pt x="4" y="3"/>
                    <a:pt x="3" y="3"/>
                  </a:cubicBezTo>
                  <a:cubicBezTo>
                    <a:pt x="3" y="2"/>
                    <a:pt x="3" y="2"/>
                    <a:pt x="3" y="2"/>
                  </a:cubicBezTo>
                  <a:cubicBezTo>
                    <a:pt x="2" y="1"/>
                    <a:pt x="1" y="1"/>
                    <a:pt x="1" y="1"/>
                  </a:cubicBezTo>
                  <a:cubicBezTo>
                    <a:pt x="0" y="1"/>
                    <a:pt x="0" y="1"/>
                    <a:pt x="0" y="1"/>
                  </a:cubicBezTo>
                  <a:cubicBezTo>
                    <a:pt x="0" y="0"/>
                    <a:pt x="0" y="0"/>
                    <a:pt x="0" y="0"/>
                  </a:cubicBezTo>
                  <a:cubicBezTo>
                    <a:pt x="14" y="0"/>
                    <a:pt x="14" y="0"/>
                    <a:pt x="14" y="0"/>
                  </a:cubicBezTo>
                  <a:cubicBezTo>
                    <a:pt x="14" y="1"/>
                    <a:pt x="14" y="1"/>
                    <a:pt x="14" y="1"/>
                  </a:cubicBezTo>
                  <a:cubicBezTo>
                    <a:pt x="13" y="1"/>
                    <a:pt x="12" y="1"/>
                    <a:pt x="12" y="2"/>
                  </a:cubicBezTo>
                  <a:cubicBezTo>
                    <a:pt x="12" y="2"/>
                    <a:pt x="11" y="2"/>
                    <a:pt x="11" y="3"/>
                  </a:cubicBezTo>
                  <a:cubicBezTo>
                    <a:pt x="11" y="3"/>
                    <a:pt x="11" y="4"/>
                    <a:pt x="11" y="5"/>
                  </a:cubicBezTo>
                  <a:cubicBezTo>
                    <a:pt x="11" y="14"/>
                    <a:pt x="11" y="14"/>
                    <a:pt x="11" y="14"/>
                  </a:cubicBezTo>
                  <a:cubicBezTo>
                    <a:pt x="22" y="6"/>
                    <a:pt x="22" y="6"/>
                    <a:pt x="22" y="6"/>
                  </a:cubicBezTo>
                  <a:cubicBezTo>
                    <a:pt x="23" y="4"/>
                    <a:pt x="24" y="3"/>
                    <a:pt x="24" y="3"/>
                  </a:cubicBezTo>
                  <a:cubicBezTo>
                    <a:pt x="24" y="2"/>
                    <a:pt x="23" y="2"/>
                    <a:pt x="23" y="1"/>
                  </a:cubicBezTo>
                  <a:cubicBezTo>
                    <a:pt x="23" y="1"/>
                    <a:pt x="22" y="1"/>
                    <a:pt x="21" y="1"/>
                  </a:cubicBezTo>
                  <a:cubicBezTo>
                    <a:pt x="21" y="0"/>
                    <a:pt x="21" y="0"/>
                    <a:pt x="21" y="0"/>
                  </a:cubicBezTo>
                  <a:cubicBezTo>
                    <a:pt x="32" y="0"/>
                    <a:pt x="32" y="0"/>
                    <a:pt x="32" y="0"/>
                  </a:cubicBezTo>
                  <a:cubicBezTo>
                    <a:pt x="32" y="1"/>
                    <a:pt x="32" y="1"/>
                    <a:pt x="32" y="1"/>
                  </a:cubicBezTo>
                  <a:cubicBezTo>
                    <a:pt x="31" y="1"/>
                    <a:pt x="30" y="1"/>
                    <a:pt x="30" y="2"/>
                  </a:cubicBezTo>
                  <a:cubicBezTo>
                    <a:pt x="29" y="2"/>
                    <a:pt x="28" y="3"/>
                    <a:pt x="26" y="5"/>
                  </a:cubicBezTo>
                  <a:lnTo>
                    <a:pt x="17" y="1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9"/>
            <p:cNvSpPr>
              <a:spLocks noChangeAspect="1"/>
            </p:cNvSpPr>
            <p:nvPr/>
          </p:nvSpPr>
          <p:spPr bwMode="auto">
            <a:xfrm>
              <a:off x="1265" y="4254"/>
              <a:ext cx="72" cy="72"/>
            </a:xfrm>
            <a:custGeom>
              <a:avLst/>
              <a:gdLst>
                <a:gd name="T0" fmla="*/ 0 w 24"/>
                <a:gd name="T1" fmla="*/ 0 h 24"/>
                <a:gd name="T2" fmla="*/ 2147483646 w 24"/>
                <a:gd name="T3" fmla="*/ 0 h 24"/>
                <a:gd name="T4" fmla="*/ 2147483646 w 24"/>
                <a:gd name="T5" fmla="*/ 0 h 24"/>
                <a:gd name="T6" fmla="*/ 2147483646 w 24"/>
                <a:gd name="T7" fmla="*/ 0 h 24"/>
                <a:gd name="T8" fmla="*/ 2147483646 w 24"/>
                <a:gd name="T9" fmla="*/ 2147483646 h 24"/>
                <a:gd name="T10" fmla="*/ 2147483646 w 24"/>
                <a:gd name="T11" fmla="*/ 2147483646 h 24"/>
                <a:gd name="T12" fmla="*/ 2147483646 w 24"/>
                <a:gd name="T13" fmla="*/ 2147483646 h 24"/>
                <a:gd name="T14" fmla="*/ 2147483646 w 24"/>
                <a:gd name="T15" fmla="*/ 2147483646 h 24"/>
                <a:gd name="T16" fmla="*/ 2147483646 w 24"/>
                <a:gd name="T17" fmla="*/ 2147483646 h 24"/>
                <a:gd name="T18" fmla="*/ 2147483646 w 24"/>
                <a:gd name="T19" fmla="*/ 2147483646 h 24"/>
                <a:gd name="T20" fmla="*/ 2147483646 w 24"/>
                <a:gd name="T21" fmla="*/ 2147483646 h 24"/>
                <a:gd name="T22" fmla="*/ 2147483646 w 24"/>
                <a:gd name="T23" fmla="*/ 2147483646 h 24"/>
                <a:gd name="T24" fmla="*/ 2147483646 w 24"/>
                <a:gd name="T25" fmla="*/ 2147483646 h 24"/>
                <a:gd name="T26" fmla="*/ 2147483646 w 24"/>
                <a:gd name="T27" fmla="*/ 2147483646 h 24"/>
                <a:gd name="T28" fmla="*/ 2147483646 w 24"/>
                <a:gd name="T29" fmla="*/ 2147483646 h 24"/>
                <a:gd name="T30" fmla="*/ 2147483646 w 24"/>
                <a:gd name="T31" fmla="*/ 2147483646 h 24"/>
                <a:gd name="T32" fmla="*/ 2147483646 w 24"/>
                <a:gd name="T33" fmla="*/ 2147483646 h 24"/>
                <a:gd name="T34" fmla="*/ 2147483646 w 24"/>
                <a:gd name="T35" fmla="*/ 0 h 24"/>
                <a:gd name="T36" fmla="*/ 2147483646 w 24"/>
                <a:gd name="T37" fmla="*/ 0 h 24"/>
                <a:gd name="T38" fmla="*/ 2147483646 w 24"/>
                <a:gd name="T39" fmla="*/ 0 h 24"/>
                <a:gd name="T40" fmla="*/ 2147483646 w 24"/>
                <a:gd name="T41" fmla="*/ 0 h 24"/>
                <a:gd name="T42" fmla="*/ 2147483646 w 24"/>
                <a:gd name="T43" fmla="*/ 0 h 24"/>
                <a:gd name="T44" fmla="*/ 2147483646 w 24"/>
                <a:gd name="T45" fmla="*/ 2147483646 h 24"/>
                <a:gd name="T46" fmla="*/ 2147483646 w 24"/>
                <a:gd name="T47" fmla="*/ 2147483646 h 24"/>
                <a:gd name="T48" fmla="*/ 2147483646 w 24"/>
                <a:gd name="T49" fmla="*/ 2147483646 h 24"/>
                <a:gd name="T50" fmla="*/ 2147483646 w 24"/>
                <a:gd name="T51" fmla="*/ 2147483646 h 24"/>
                <a:gd name="T52" fmla="*/ 2147483646 w 24"/>
                <a:gd name="T53" fmla="*/ 2147483646 h 24"/>
                <a:gd name="T54" fmla="*/ 2147483646 w 24"/>
                <a:gd name="T55" fmla="*/ 2147483646 h 24"/>
                <a:gd name="T56" fmla="*/ 2147483646 w 24"/>
                <a:gd name="T57" fmla="*/ 2147483646 h 24"/>
                <a:gd name="T58" fmla="*/ 2147483646 w 24"/>
                <a:gd name="T59" fmla="*/ 2147483646 h 24"/>
                <a:gd name="T60" fmla="*/ 2147483646 w 24"/>
                <a:gd name="T61" fmla="*/ 2147483646 h 24"/>
                <a:gd name="T62" fmla="*/ 2147483646 w 24"/>
                <a:gd name="T63" fmla="*/ 2147483646 h 24"/>
                <a:gd name="T64" fmla="*/ 2147483646 w 24"/>
                <a:gd name="T65" fmla="*/ 2147483646 h 24"/>
                <a:gd name="T66" fmla="*/ 2147483646 w 24"/>
                <a:gd name="T67" fmla="*/ 2147483646 h 24"/>
                <a:gd name="T68" fmla="*/ 2147483646 w 24"/>
                <a:gd name="T69" fmla="*/ 2147483646 h 24"/>
                <a:gd name="T70" fmla="*/ 0 w 24"/>
                <a:gd name="T71" fmla="*/ 0 h 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 h="24">
                  <a:moveTo>
                    <a:pt x="0" y="0"/>
                  </a:moveTo>
                  <a:cubicBezTo>
                    <a:pt x="12" y="0"/>
                    <a:pt x="12" y="0"/>
                    <a:pt x="12" y="0"/>
                  </a:cubicBezTo>
                  <a:cubicBezTo>
                    <a:pt x="12" y="0"/>
                    <a:pt x="12" y="0"/>
                    <a:pt x="12" y="0"/>
                  </a:cubicBezTo>
                  <a:cubicBezTo>
                    <a:pt x="11" y="0"/>
                    <a:pt x="11" y="0"/>
                    <a:pt x="11" y="0"/>
                  </a:cubicBezTo>
                  <a:cubicBezTo>
                    <a:pt x="10" y="0"/>
                    <a:pt x="10" y="0"/>
                    <a:pt x="9" y="1"/>
                  </a:cubicBezTo>
                  <a:cubicBezTo>
                    <a:pt x="9" y="1"/>
                    <a:pt x="9" y="1"/>
                    <a:pt x="9" y="1"/>
                  </a:cubicBezTo>
                  <a:cubicBezTo>
                    <a:pt x="9" y="2"/>
                    <a:pt x="8" y="3"/>
                    <a:pt x="8" y="4"/>
                  </a:cubicBezTo>
                  <a:cubicBezTo>
                    <a:pt x="8" y="16"/>
                    <a:pt x="8" y="16"/>
                    <a:pt x="8" y="16"/>
                  </a:cubicBezTo>
                  <a:cubicBezTo>
                    <a:pt x="8" y="18"/>
                    <a:pt x="9" y="19"/>
                    <a:pt x="9" y="20"/>
                  </a:cubicBezTo>
                  <a:cubicBezTo>
                    <a:pt x="9" y="21"/>
                    <a:pt x="10" y="21"/>
                    <a:pt x="11" y="22"/>
                  </a:cubicBezTo>
                  <a:cubicBezTo>
                    <a:pt x="11" y="22"/>
                    <a:pt x="12" y="22"/>
                    <a:pt x="13" y="22"/>
                  </a:cubicBezTo>
                  <a:cubicBezTo>
                    <a:pt x="15" y="22"/>
                    <a:pt x="16" y="22"/>
                    <a:pt x="17" y="21"/>
                  </a:cubicBezTo>
                  <a:cubicBezTo>
                    <a:pt x="18" y="21"/>
                    <a:pt x="18" y="20"/>
                    <a:pt x="19" y="19"/>
                  </a:cubicBezTo>
                  <a:cubicBezTo>
                    <a:pt x="19" y="18"/>
                    <a:pt x="19" y="16"/>
                    <a:pt x="19" y="14"/>
                  </a:cubicBezTo>
                  <a:cubicBezTo>
                    <a:pt x="19" y="4"/>
                    <a:pt x="19" y="4"/>
                    <a:pt x="19" y="4"/>
                  </a:cubicBezTo>
                  <a:cubicBezTo>
                    <a:pt x="19" y="3"/>
                    <a:pt x="19" y="2"/>
                    <a:pt x="19" y="2"/>
                  </a:cubicBezTo>
                  <a:cubicBezTo>
                    <a:pt x="19" y="1"/>
                    <a:pt x="19" y="1"/>
                    <a:pt x="18" y="1"/>
                  </a:cubicBezTo>
                  <a:cubicBezTo>
                    <a:pt x="18" y="0"/>
                    <a:pt x="17" y="0"/>
                    <a:pt x="16" y="0"/>
                  </a:cubicBezTo>
                  <a:cubicBezTo>
                    <a:pt x="16" y="0"/>
                    <a:pt x="16" y="0"/>
                    <a:pt x="16" y="0"/>
                  </a:cubicBezTo>
                  <a:cubicBezTo>
                    <a:pt x="24" y="0"/>
                    <a:pt x="24" y="0"/>
                    <a:pt x="24" y="0"/>
                  </a:cubicBezTo>
                  <a:cubicBezTo>
                    <a:pt x="24" y="0"/>
                    <a:pt x="24" y="0"/>
                    <a:pt x="24" y="0"/>
                  </a:cubicBezTo>
                  <a:cubicBezTo>
                    <a:pt x="24" y="0"/>
                    <a:pt x="24" y="0"/>
                    <a:pt x="24" y="0"/>
                  </a:cubicBezTo>
                  <a:cubicBezTo>
                    <a:pt x="23" y="0"/>
                    <a:pt x="22" y="0"/>
                    <a:pt x="22" y="1"/>
                  </a:cubicBezTo>
                  <a:cubicBezTo>
                    <a:pt x="22" y="1"/>
                    <a:pt x="21" y="1"/>
                    <a:pt x="21" y="2"/>
                  </a:cubicBezTo>
                  <a:cubicBezTo>
                    <a:pt x="21" y="2"/>
                    <a:pt x="21" y="3"/>
                    <a:pt x="21" y="4"/>
                  </a:cubicBezTo>
                  <a:cubicBezTo>
                    <a:pt x="21" y="13"/>
                    <a:pt x="21" y="13"/>
                    <a:pt x="21" y="13"/>
                  </a:cubicBezTo>
                  <a:cubicBezTo>
                    <a:pt x="21" y="16"/>
                    <a:pt x="21" y="18"/>
                    <a:pt x="20" y="19"/>
                  </a:cubicBezTo>
                  <a:cubicBezTo>
                    <a:pt x="20" y="20"/>
                    <a:pt x="19" y="21"/>
                    <a:pt x="18" y="22"/>
                  </a:cubicBezTo>
                  <a:cubicBezTo>
                    <a:pt x="16" y="24"/>
                    <a:pt x="14" y="24"/>
                    <a:pt x="12" y="24"/>
                  </a:cubicBezTo>
                  <a:cubicBezTo>
                    <a:pt x="10" y="24"/>
                    <a:pt x="8" y="24"/>
                    <a:pt x="7" y="23"/>
                  </a:cubicBezTo>
                  <a:cubicBezTo>
                    <a:pt x="5" y="22"/>
                    <a:pt x="4" y="22"/>
                    <a:pt x="4" y="20"/>
                  </a:cubicBezTo>
                  <a:cubicBezTo>
                    <a:pt x="3" y="19"/>
                    <a:pt x="3" y="18"/>
                    <a:pt x="3" y="16"/>
                  </a:cubicBezTo>
                  <a:cubicBezTo>
                    <a:pt x="3" y="4"/>
                    <a:pt x="3" y="4"/>
                    <a:pt x="3" y="4"/>
                  </a:cubicBezTo>
                  <a:cubicBezTo>
                    <a:pt x="3" y="3"/>
                    <a:pt x="3" y="2"/>
                    <a:pt x="3" y="1"/>
                  </a:cubicBezTo>
                  <a:cubicBezTo>
                    <a:pt x="2" y="1"/>
                    <a:pt x="2" y="1"/>
                    <a:pt x="2" y="1"/>
                  </a:cubicBezTo>
                  <a:cubicBezTo>
                    <a:pt x="1" y="0"/>
                    <a:pt x="1"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0"/>
            <p:cNvSpPr>
              <a:spLocks noChangeAspect="1"/>
            </p:cNvSpPr>
            <p:nvPr/>
          </p:nvSpPr>
          <p:spPr bwMode="auto">
            <a:xfrm>
              <a:off x="1340" y="4254"/>
              <a:ext cx="74" cy="72"/>
            </a:xfrm>
            <a:custGeom>
              <a:avLst/>
              <a:gdLst>
                <a:gd name="T0" fmla="*/ 2147483646 w 25"/>
                <a:gd name="T1" fmla="*/ 0 h 24"/>
                <a:gd name="T2" fmla="*/ 2147483646 w 25"/>
                <a:gd name="T3" fmla="*/ 2147483646 h 24"/>
                <a:gd name="T4" fmla="*/ 2147483646 w 25"/>
                <a:gd name="T5" fmla="*/ 2147483646 h 24"/>
                <a:gd name="T6" fmla="*/ 2147483646 w 25"/>
                <a:gd name="T7" fmla="*/ 2147483646 h 24"/>
                <a:gd name="T8" fmla="*/ 2147483646 w 25"/>
                <a:gd name="T9" fmla="*/ 0 h 24"/>
                <a:gd name="T10" fmla="*/ 2147483646 w 25"/>
                <a:gd name="T11" fmla="*/ 0 h 24"/>
                <a:gd name="T12" fmla="*/ 2147483646 w 25"/>
                <a:gd name="T13" fmla="*/ 0 h 24"/>
                <a:gd name="T14" fmla="*/ 2147483646 w 25"/>
                <a:gd name="T15" fmla="*/ 0 h 24"/>
                <a:gd name="T16" fmla="*/ 2147483646 w 25"/>
                <a:gd name="T17" fmla="*/ 2147483646 h 24"/>
                <a:gd name="T18" fmla="*/ 2147483646 w 25"/>
                <a:gd name="T19" fmla="*/ 2147483646 h 24"/>
                <a:gd name="T20" fmla="*/ 2147483646 w 25"/>
                <a:gd name="T21" fmla="*/ 2147483646 h 24"/>
                <a:gd name="T22" fmla="*/ 2147483646 w 25"/>
                <a:gd name="T23" fmla="*/ 2147483646 h 24"/>
                <a:gd name="T24" fmla="*/ 2147483646 w 25"/>
                <a:gd name="T25" fmla="*/ 2147483646 h 24"/>
                <a:gd name="T26" fmla="*/ 2147483646 w 25"/>
                <a:gd name="T27" fmla="*/ 2147483646 h 24"/>
                <a:gd name="T28" fmla="*/ 2147483646 w 25"/>
                <a:gd name="T29" fmla="*/ 2147483646 h 24"/>
                <a:gd name="T30" fmla="*/ 2147483646 w 25"/>
                <a:gd name="T31" fmla="*/ 2147483646 h 24"/>
                <a:gd name="T32" fmla="*/ 2147483646 w 25"/>
                <a:gd name="T33" fmla="*/ 2147483646 h 24"/>
                <a:gd name="T34" fmla="*/ 2147483646 w 25"/>
                <a:gd name="T35" fmla="*/ 2147483646 h 24"/>
                <a:gd name="T36" fmla="*/ 2147483646 w 25"/>
                <a:gd name="T37" fmla="*/ 2147483646 h 24"/>
                <a:gd name="T38" fmla="*/ 0 w 25"/>
                <a:gd name="T39" fmla="*/ 2147483646 h 24"/>
                <a:gd name="T40" fmla="*/ 0 w 25"/>
                <a:gd name="T41" fmla="*/ 2147483646 h 24"/>
                <a:gd name="T42" fmla="*/ 2147483646 w 25"/>
                <a:gd name="T43" fmla="*/ 2147483646 h 24"/>
                <a:gd name="T44" fmla="*/ 2147483646 w 25"/>
                <a:gd name="T45" fmla="*/ 2147483646 h 24"/>
                <a:gd name="T46" fmla="*/ 2147483646 w 25"/>
                <a:gd name="T47" fmla="*/ 2147483646 h 24"/>
                <a:gd name="T48" fmla="*/ 2147483646 w 25"/>
                <a:gd name="T49" fmla="*/ 2147483646 h 24"/>
                <a:gd name="T50" fmla="*/ 2147483646 w 25"/>
                <a:gd name="T51" fmla="*/ 2147483646 h 24"/>
                <a:gd name="T52" fmla="*/ 0 w 25"/>
                <a:gd name="T53" fmla="*/ 0 h 24"/>
                <a:gd name="T54" fmla="*/ 0 w 25"/>
                <a:gd name="T55" fmla="*/ 0 h 24"/>
                <a:gd name="T56" fmla="*/ 2147483646 w 25"/>
                <a:gd name="T57" fmla="*/ 0 h 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 h="24">
                  <a:moveTo>
                    <a:pt x="9" y="0"/>
                  </a:moveTo>
                  <a:cubicBezTo>
                    <a:pt x="21" y="14"/>
                    <a:pt x="21" y="14"/>
                    <a:pt x="21" y="14"/>
                  </a:cubicBezTo>
                  <a:cubicBezTo>
                    <a:pt x="21" y="4"/>
                    <a:pt x="21" y="4"/>
                    <a:pt x="21" y="4"/>
                  </a:cubicBezTo>
                  <a:cubicBezTo>
                    <a:pt x="21" y="3"/>
                    <a:pt x="20" y="2"/>
                    <a:pt x="20" y="1"/>
                  </a:cubicBezTo>
                  <a:cubicBezTo>
                    <a:pt x="19" y="1"/>
                    <a:pt x="18" y="0"/>
                    <a:pt x="17" y="0"/>
                  </a:cubicBezTo>
                  <a:cubicBezTo>
                    <a:pt x="17" y="0"/>
                    <a:pt x="17" y="0"/>
                    <a:pt x="17" y="0"/>
                  </a:cubicBezTo>
                  <a:cubicBezTo>
                    <a:pt x="25" y="0"/>
                    <a:pt x="25" y="0"/>
                    <a:pt x="25" y="0"/>
                  </a:cubicBezTo>
                  <a:cubicBezTo>
                    <a:pt x="25" y="0"/>
                    <a:pt x="25" y="0"/>
                    <a:pt x="25" y="0"/>
                  </a:cubicBezTo>
                  <a:cubicBezTo>
                    <a:pt x="24" y="0"/>
                    <a:pt x="23" y="1"/>
                    <a:pt x="23" y="1"/>
                  </a:cubicBezTo>
                  <a:cubicBezTo>
                    <a:pt x="23" y="1"/>
                    <a:pt x="22" y="1"/>
                    <a:pt x="22" y="2"/>
                  </a:cubicBezTo>
                  <a:cubicBezTo>
                    <a:pt x="22" y="2"/>
                    <a:pt x="22" y="3"/>
                    <a:pt x="22" y="4"/>
                  </a:cubicBezTo>
                  <a:cubicBezTo>
                    <a:pt x="22" y="24"/>
                    <a:pt x="22" y="24"/>
                    <a:pt x="22" y="24"/>
                  </a:cubicBezTo>
                  <a:cubicBezTo>
                    <a:pt x="21" y="24"/>
                    <a:pt x="21" y="24"/>
                    <a:pt x="21" y="24"/>
                  </a:cubicBezTo>
                  <a:cubicBezTo>
                    <a:pt x="5" y="4"/>
                    <a:pt x="5" y="4"/>
                    <a:pt x="5" y="4"/>
                  </a:cubicBezTo>
                  <a:cubicBezTo>
                    <a:pt x="5" y="19"/>
                    <a:pt x="5" y="19"/>
                    <a:pt x="5" y="19"/>
                  </a:cubicBezTo>
                  <a:cubicBezTo>
                    <a:pt x="5" y="21"/>
                    <a:pt x="5" y="22"/>
                    <a:pt x="6" y="22"/>
                  </a:cubicBezTo>
                  <a:cubicBezTo>
                    <a:pt x="7" y="23"/>
                    <a:pt x="7" y="23"/>
                    <a:pt x="8" y="23"/>
                  </a:cubicBezTo>
                  <a:cubicBezTo>
                    <a:pt x="9" y="23"/>
                    <a:pt x="9" y="23"/>
                    <a:pt x="9" y="23"/>
                  </a:cubicBezTo>
                  <a:cubicBezTo>
                    <a:pt x="9" y="24"/>
                    <a:pt x="9" y="24"/>
                    <a:pt x="9" y="24"/>
                  </a:cubicBezTo>
                  <a:cubicBezTo>
                    <a:pt x="0" y="24"/>
                    <a:pt x="0" y="24"/>
                    <a:pt x="0" y="24"/>
                  </a:cubicBezTo>
                  <a:cubicBezTo>
                    <a:pt x="0" y="23"/>
                    <a:pt x="0" y="23"/>
                    <a:pt x="0" y="23"/>
                  </a:cubicBezTo>
                  <a:cubicBezTo>
                    <a:pt x="2" y="23"/>
                    <a:pt x="3" y="23"/>
                    <a:pt x="3" y="22"/>
                  </a:cubicBezTo>
                  <a:cubicBezTo>
                    <a:pt x="4" y="22"/>
                    <a:pt x="4" y="21"/>
                    <a:pt x="4" y="19"/>
                  </a:cubicBezTo>
                  <a:cubicBezTo>
                    <a:pt x="4" y="3"/>
                    <a:pt x="4" y="3"/>
                    <a:pt x="4" y="3"/>
                  </a:cubicBezTo>
                  <a:cubicBezTo>
                    <a:pt x="3" y="2"/>
                    <a:pt x="3" y="2"/>
                    <a:pt x="3" y="2"/>
                  </a:cubicBezTo>
                  <a:cubicBezTo>
                    <a:pt x="3" y="1"/>
                    <a:pt x="2" y="1"/>
                    <a:pt x="2" y="1"/>
                  </a:cubicBezTo>
                  <a:cubicBezTo>
                    <a:pt x="2" y="0"/>
                    <a:pt x="1" y="0"/>
                    <a:pt x="0" y="0"/>
                  </a:cubicBezTo>
                  <a:cubicBezTo>
                    <a:pt x="0" y="0"/>
                    <a:pt x="0" y="0"/>
                    <a:pt x="0" y="0"/>
                  </a:cubicBezTo>
                  <a:lnTo>
                    <a:pt x="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1"/>
            <p:cNvSpPr>
              <a:spLocks noChangeAspect="1"/>
            </p:cNvSpPr>
            <p:nvPr/>
          </p:nvSpPr>
          <p:spPr bwMode="auto">
            <a:xfrm>
              <a:off x="1454" y="4236"/>
              <a:ext cx="81" cy="87"/>
            </a:xfrm>
            <a:custGeom>
              <a:avLst/>
              <a:gdLst>
                <a:gd name="T0" fmla="*/ 2147483646 w 27"/>
                <a:gd name="T1" fmla="*/ 2147483646 h 29"/>
                <a:gd name="T2" fmla="*/ 2147483646 w 27"/>
                <a:gd name="T3" fmla="*/ 2147483646 h 29"/>
                <a:gd name="T4" fmla="*/ 0 w 27"/>
                <a:gd name="T5" fmla="*/ 2147483646 h 29"/>
                <a:gd name="T6" fmla="*/ 0 w 27"/>
                <a:gd name="T7" fmla="*/ 2147483646 h 29"/>
                <a:gd name="T8" fmla="*/ 2147483646 w 27"/>
                <a:gd name="T9" fmla="*/ 2147483646 h 29"/>
                <a:gd name="T10" fmla="*/ 2147483646 w 27"/>
                <a:gd name="T11" fmla="*/ 2147483646 h 29"/>
                <a:gd name="T12" fmla="*/ 2147483646 w 27"/>
                <a:gd name="T13" fmla="*/ 2147483646 h 29"/>
                <a:gd name="T14" fmla="*/ 2147483646 w 27"/>
                <a:gd name="T15" fmla="*/ 2147483646 h 29"/>
                <a:gd name="T16" fmla="*/ 2147483646 w 27"/>
                <a:gd name="T17" fmla="*/ 2147483646 h 29"/>
                <a:gd name="T18" fmla="*/ 2147483646 w 27"/>
                <a:gd name="T19" fmla="*/ 2147483646 h 29"/>
                <a:gd name="T20" fmla="*/ 2147483646 w 27"/>
                <a:gd name="T21" fmla="*/ 2147483646 h 29"/>
                <a:gd name="T22" fmla="*/ 2147483646 w 27"/>
                <a:gd name="T23" fmla="*/ 2147483646 h 29"/>
                <a:gd name="T24" fmla="*/ 0 w 27"/>
                <a:gd name="T25" fmla="*/ 2147483646 h 29"/>
                <a:gd name="T26" fmla="*/ 0 w 27"/>
                <a:gd name="T27" fmla="*/ 0 h 29"/>
                <a:gd name="T28" fmla="*/ 2147483646 w 27"/>
                <a:gd name="T29" fmla="*/ 0 h 29"/>
                <a:gd name="T30" fmla="*/ 2147483646 w 27"/>
                <a:gd name="T31" fmla="*/ 2147483646 h 29"/>
                <a:gd name="T32" fmla="*/ 2147483646 w 27"/>
                <a:gd name="T33" fmla="*/ 2147483646 h 29"/>
                <a:gd name="T34" fmla="*/ 2147483646 w 27"/>
                <a:gd name="T35" fmla="*/ 2147483646 h 29"/>
                <a:gd name="T36" fmla="*/ 2147483646 w 27"/>
                <a:gd name="T37" fmla="*/ 2147483646 h 29"/>
                <a:gd name="T38" fmla="*/ 2147483646 w 27"/>
                <a:gd name="T39" fmla="*/ 2147483646 h 29"/>
                <a:gd name="T40" fmla="*/ 2147483646 w 27"/>
                <a:gd name="T41" fmla="*/ 2147483646 h 29"/>
                <a:gd name="T42" fmla="*/ 2147483646 w 27"/>
                <a:gd name="T43" fmla="*/ 2147483646 h 29"/>
                <a:gd name="T44" fmla="*/ 2147483646 w 27"/>
                <a:gd name="T45" fmla="*/ 2147483646 h 29"/>
                <a:gd name="T46" fmla="*/ 2147483646 w 27"/>
                <a:gd name="T47" fmla="*/ 2147483646 h 29"/>
                <a:gd name="T48" fmla="*/ 2147483646 w 27"/>
                <a:gd name="T49" fmla="*/ 2147483646 h 29"/>
                <a:gd name="T50" fmla="*/ 2147483646 w 27"/>
                <a:gd name="T51" fmla="*/ 2147483646 h 29"/>
                <a:gd name="T52" fmla="*/ 2147483646 w 27"/>
                <a:gd name="T53" fmla="*/ 2147483646 h 29"/>
                <a:gd name="T54" fmla="*/ 2147483646 w 27"/>
                <a:gd name="T55" fmla="*/ 2147483646 h 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7" h="29">
                  <a:moveTo>
                    <a:pt x="27" y="19"/>
                  </a:moveTo>
                  <a:cubicBezTo>
                    <a:pt x="26" y="29"/>
                    <a:pt x="26" y="29"/>
                    <a:pt x="26" y="29"/>
                  </a:cubicBezTo>
                  <a:cubicBezTo>
                    <a:pt x="0" y="29"/>
                    <a:pt x="0" y="29"/>
                    <a:pt x="0" y="29"/>
                  </a:cubicBezTo>
                  <a:cubicBezTo>
                    <a:pt x="0" y="29"/>
                    <a:pt x="0" y="29"/>
                    <a:pt x="0" y="29"/>
                  </a:cubicBezTo>
                  <a:cubicBezTo>
                    <a:pt x="1" y="29"/>
                    <a:pt x="1" y="29"/>
                    <a:pt x="1" y="29"/>
                  </a:cubicBezTo>
                  <a:cubicBezTo>
                    <a:pt x="2" y="29"/>
                    <a:pt x="3" y="29"/>
                    <a:pt x="3" y="28"/>
                  </a:cubicBezTo>
                  <a:cubicBezTo>
                    <a:pt x="4" y="28"/>
                    <a:pt x="4" y="28"/>
                    <a:pt x="4" y="27"/>
                  </a:cubicBezTo>
                  <a:cubicBezTo>
                    <a:pt x="5" y="27"/>
                    <a:pt x="5" y="26"/>
                    <a:pt x="5" y="24"/>
                  </a:cubicBezTo>
                  <a:cubicBezTo>
                    <a:pt x="5" y="5"/>
                    <a:pt x="5" y="5"/>
                    <a:pt x="5" y="5"/>
                  </a:cubicBezTo>
                  <a:cubicBezTo>
                    <a:pt x="5" y="4"/>
                    <a:pt x="5" y="3"/>
                    <a:pt x="4" y="3"/>
                  </a:cubicBezTo>
                  <a:cubicBezTo>
                    <a:pt x="4" y="2"/>
                    <a:pt x="4" y="2"/>
                    <a:pt x="3" y="2"/>
                  </a:cubicBezTo>
                  <a:cubicBezTo>
                    <a:pt x="3" y="1"/>
                    <a:pt x="2" y="1"/>
                    <a:pt x="1" y="1"/>
                  </a:cubicBezTo>
                  <a:cubicBezTo>
                    <a:pt x="0" y="1"/>
                    <a:pt x="0" y="1"/>
                    <a:pt x="0" y="1"/>
                  </a:cubicBezTo>
                  <a:cubicBezTo>
                    <a:pt x="0" y="0"/>
                    <a:pt x="0" y="0"/>
                    <a:pt x="0" y="0"/>
                  </a:cubicBezTo>
                  <a:cubicBezTo>
                    <a:pt x="16" y="0"/>
                    <a:pt x="16" y="0"/>
                    <a:pt x="16" y="0"/>
                  </a:cubicBezTo>
                  <a:cubicBezTo>
                    <a:pt x="16" y="1"/>
                    <a:pt x="16" y="1"/>
                    <a:pt x="16" y="1"/>
                  </a:cubicBezTo>
                  <a:cubicBezTo>
                    <a:pt x="15" y="1"/>
                    <a:pt x="15" y="1"/>
                    <a:pt x="15" y="1"/>
                  </a:cubicBezTo>
                  <a:cubicBezTo>
                    <a:pt x="14" y="1"/>
                    <a:pt x="13" y="1"/>
                    <a:pt x="13" y="2"/>
                  </a:cubicBezTo>
                  <a:cubicBezTo>
                    <a:pt x="12" y="2"/>
                    <a:pt x="12" y="2"/>
                    <a:pt x="12" y="3"/>
                  </a:cubicBezTo>
                  <a:cubicBezTo>
                    <a:pt x="12" y="3"/>
                    <a:pt x="12" y="4"/>
                    <a:pt x="12" y="5"/>
                  </a:cubicBezTo>
                  <a:cubicBezTo>
                    <a:pt x="12" y="24"/>
                    <a:pt x="12" y="24"/>
                    <a:pt x="12" y="24"/>
                  </a:cubicBezTo>
                  <a:cubicBezTo>
                    <a:pt x="12" y="25"/>
                    <a:pt x="12" y="26"/>
                    <a:pt x="12" y="27"/>
                  </a:cubicBezTo>
                  <a:cubicBezTo>
                    <a:pt x="12" y="27"/>
                    <a:pt x="12" y="27"/>
                    <a:pt x="13" y="28"/>
                  </a:cubicBezTo>
                  <a:cubicBezTo>
                    <a:pt x="13" y="28"/>
                    <a:pt x="14" y="28"/>
                    <a:pt x="15" y="28"/>
                  </a:cubicBezTo>
                  <a:cubicBezTo>
                    <a:pt x="18" y="28"/>
                    <a:pt x="18" y="28"/>
                    <a:pt x="18" y="28"/>
                  </a:cubicBezTo>
                  <a:cubicBezTo>
                    <a:pt x="19" y="28"/>
                    <a:pt x="21" y="28"/>
                    <a:pt x="22" y="27"/>
                  </a:cubicBezTo>
                  <a:cubicBezTo>
                    <a:pt x="23" y="26"/>
                    <a:pt x="24" y="26"/>
                    <a:pt x="24" y="24"/>
                  </a:cubicBezTo>
                  <a:cubicBezTo>
                    <a:pt x="25" y="23"/>
                    <a:pt x="26" y="22"/>
                    <a:pt x="27" y="1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2"/>
            <p:cNvSpPr>
              <a:spLocks noChangeAspect="1" noEditPoints="1"/>
            </p:cNvSpPr>
            <p:nvPr/>
          </p:nvSpPr>
          <p:spPr bwMode="auto">
            <a:xfrm>
              <a:off x="1541" y="4251"/>
              <a:ext cx="78" cy="75"/>
            </a:xfrm>
            <a:custGeom>
              <a:avLst/>
              <a:gdLst>
                <a:gd name="T0" fmla="*/ 2147483646 w 26"/>
                <a:gd name="T1" fmla="*/ 2147483646 h 25"/>
                <a:gd name="T2" fmla="*/ 2147483646 w 26"/>
                <a:gd name="T3" fmla="*/ 2147483646 h 25"/>
                <a:gd name="T4" fmla="*/ 2147483646 w 26"/>
                <a:gd name="T5" fmla="*/ 2147483646 h 25"/>
                <a:gd name="T6" fmla="*/ 2147483646 w 26"/>
                <a:gd name="T7" fmla="*/ 2147483646 h 25"/>
                <a:gd name="T8" fmla="*/ 2147483646 w 26"/>
                <a:gd name="T9" fmla="*/ 2147483646 h 25"/>
                <a:gd name="T10" fmla="*/ 2147483646 w 26"/>
                <a:gd name="T11" fmla="*/ 2147483646 h 25"/>
                <a:gd name="T12" fmla="*/ 2147483646 w 26"/>
                <a:gd name="T13" fmla="*/ 2147483646 h 25"/>
                <a:gd name="T14" fmla="*/ 0 w 26"/>
                <a:gd name="T15" fmla="*/ 2147483646 h 25"/>
                <a:gd name="T16" fmla="*/ 0 w 26"/>
                <a:gd name="T17" fmla="*/ 2147483646 h 25"/>
                <a:gd name="T18" fmla="*/ 2147483646 w 26"/>
                <a:gd name="T19" fmla="*/ 2147483646 h 25"/>
                <a:gd name="T20" fmla="*/ 2147483646 w 26"/>
                <a:gd name="T21" fmla="*/ 2147483646 h 25"/>
                <a:gd name="T22" fmla="*/ 2147483646 w 26"/>
                <a:gd name="T23" fmla="*/ 0 h 25"/>
                <a:gd name="T24" fmla="*/ 2147483646 w 26"/>
                <a:gd name="T25" fmla="*/ 0 h 25"/>
                <a:gd name="T26" fmla="*/ 2147483646 w 26"/>
                <a:gd name="T27" fmla="*/ 2147483646 h 25"/>
                <a:gd name="T28" fmla="*/ 2147483646 w 26"/>
                <a:gd name="T29" fmla="*/ 2147483646 h 25"/>
                <a:gd name="T30" fmla="*/ 2147483646 w 26"/>
                <a:gd name="T31" fmla="*/ 2147483646 h 25"/>
                <a:gd name="T32" fmla="*/ 2147483646 w 26"/>
                <a:gd name="T33" fmla="*/ 2147483646 h 25"/>
                <a:gd name="T34" fmla="*/ 2147483646 w 26"/>
                <a:gd name="T35" fmla="*/ 2147483646 h 25"/>
                <a:gd name="T36" fmla="*/ 2147483646 w 26"/>
                <a:gd name="T37" fmla="*/ 2147483646 h 25"/>
                <a:gd name="T38" fmla="*/ 2147483646 w 26"/>
                <a:gd name="T39" fmla="*/ 2147483646 h 25"/>
                <a:gd name="T40" fmla="*/ 2147483646 w 26"/>
                <a:gd name="T41" fmla="*/ 2147483646 h 25"/>
                <a:gd name="T42" fmla="*/ 2147483646 w 26"/>
                <a:gd name="T43" fmla="*/ 2147483646 h 25"/>
                <a:gd name="T44" fmla="*/ 2147483646 w 26"/>
                <a:gd name="T45" fmla="*/ 2147483646 h 25"/>
                <a:gd name="T46" fmla="*/ 2147483646 w 26"/>
                <a:gd name="T47" fmla="*/ 2147483646 h 25"/>
                <a:gd name="T48" fmla="*/ 2147483646 w 26"/>
                <a:gd name="T49" fmla="*/ 2147483646 h 25"/>
                <a:gd name="T50" fmla="*/ 2147483646 w 26"/>
                <a:gd name="T51" fmla="*/ 2147483646 h 25"/>
                <a:gd name="T52" fmla="*/ 2147483646 w 26"/>
                <a:gd name="T53" fmla="*/ 2147483646 h 25"/>
                <a:gd name="T54" fmla="*/ 2147483646 w 26"/>
                <a:gd name="T55" fmla="*/ 2147483646 h 25"/>
                <a:gd name="T56" fmla="*/ 2147483646 w 26"/>
                <a:gd name="T57" fmla="*/ 2147483646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 h="25">
                  <a:moveTo>
                    <a:pt x="15" y="18"/>
                  </a:moveTo>
                  <a:cubicBezTo>
                    <a:pt x="7" y="18"/>
                    <a:pt x="7" y="18"/>
                    <a:pt x="7" y="18"/>
                  </a:cubicBezTo>
                  <a:cubicBezTo>
                    <a:pt x="6" y="20"/>
                    <a:pt x="6" y="20"/>
                    <a:pt x="6" y="20"/>
                  </a:cubicBezTo>
                  <a:cubicBezTo>
                    <a:pt x="5" y="21"/>
                    <a:pt x="5" y="21"/>
                    <a:pt x="5" y="22"/>
                  </a:cubicBezTo>
                  <a:cubicBezTo>
                    <a:pt x="5" y="23"/>
                    <a:pt x="5" y="23"/>
                    <a:pt x="6" y="23"/>
                  </a:cubicBezTo>
                  <a:cubicBezTo>
                    <a:pt x="6" y="24"/>
                    <a:pt x="7" y="24"/>
                    <a:pt x="8" y="24"/>
                  </a:cubicBezTo>
                  <a:cubicBezTo>
                    <a:pt x="8" y="25"/>
                    <a:pt x="8" y="25"/>
                    <a:pt x="8" y="25"/>
                  </a:cubicBezTo>
                  <a:cubicBezTo>
                    <a:pt x="0" y="25"/>
                    <a:pt x="0" y="25"/>
                    <a:pt x="0" y="25"/>
                  </a:cubicBezTo>
                  <a:cubicBezTo>
                    <a:pt x="0" y="24"/>
                    <a:pt x="0" y="24"/>
                    <a:pt x="0" y="24"/>
                  </a:cubicBezTo>
                  <a:cubicBezTo>
                    <a:pt x="1" y="24"/>
                    <a:pt x="2" y="23"/>
                    <a:pt x="2" y="23"/>
                  </a:cubicBezTo>
                  <a:cubicBezTo>
                    <a:pt x="3" y="22"/>
                    <a:pt x="4" y="21"/>
                    <a:pt x="4" y="19"/>
                  </a:cubicBezTo>
                  <a:cubicBezTo>
                    <a:pt x="13" y="0"/>
                    <a:pt x="13" y="0"/>
                    <a:pt x="13" y="0"/>
                  </a:cubicBezTo>
                  <a:cubicBezTo>
                    <a:pt x="13" y="0"/>
                    <a:pt x="13" y="0"/>
                    <a:pt x="13" y="0"/>
                  </a:cubicBezTo>
                  <a:cubicBezTo>
                    <a:pt x="22" y="20"/>
                    <a:pt x="22" y="20"/>
                    <a:pt x="22" y="20"/>
                  </a:cubicBezTo>
                  <a:cubicBezTo>
                    <a:pt x="23" y="22"/>
                    <a:pt x="23" y="23"/>
                    <a:pt x="24" y="23"/>
                  </a:cubicBezTo>
                  <a:cubicBezTo>
                    <a:pt x="24" y="24"/>
                    <a:pt x="25" y="24"/>
                    <a:pt x="26" y="24"/>
                  </a:cubicBezTo>
                  <a:cubicBezTo>
                    <a:pt x="26" y="25"/>
                    <a:pt x="26" y="25"/>
                    <a:pt x="26" y="25"/>
                  </a:cubicBezTo>
                  <a:cubicBezTo>
                    <a:pt x="14" y="25"/>
                    <a:pt x="14" y="25"/>
                    <a:pt x="14" y="25"/>
                  </a:cubicBezTo>
                  <a:cubicBezTo>
                    <a:pt x="14" y="24"/>
                    <a:pt x="14" y="24"/>
                    <a:pt x="14" y="24"/>
                  </a:cubicBezTo>
                  <a:cubicBezTo>
                    <a:pt x="15" y="24"/>
                    <a:pt x="15" y="24"/>
                    <a:pt x="15" y="24"/>
                  </a:cubicBezTo>
                  <a:cubicBezTo>
                    <a:pt x="15" y="24"/>
                    <a:pt x="16" y="24"/>
                    <a:pt x="16" y="23"/>
                  </a:cubicBezTo>
                  <a:cubicBezTo>
                    <a:pt x="17" y="23"/>
                    <a:pt x="17" y="23"/>
                    <a:pt x="17" y="23"/>
                  </a:cubicBezTo>
                  <a:cubicBezTo>
                    <a:pt x="17" y="22"/>
                    <a:pt x="17" y="22"/>
                    <a:pt x="17" y="22"/>
                  </a:cubicBezTo>
                  <a:cubicBezTo>
                    <a:pt x="17" y="22"/>
                    <a:pt x="17" y="21"/>
                    <a:pt x="16" y="21"/>
                  </a:cubicBezTo>
                  <a:lnTo>
                    <a:pt x="15" y="18"/>
                  </a:lnTo>
                  <a:close/>
                  <a:moveTo>
                    <a:pt x="14" y="16"/>
                  </a:moveTo>
                  <a:cubicBezTo>
                    <a:pt x="11" y="8"/>
                    <a:pt x="11" y="8"/>
                    <a:pt x="11" y="8"/>
                  </a:cubicBezTo>
                  <a:cubicBezTo>
                    <a:pt x="7" y="16"/>
                    <a:pt x="7" y="16"/>
                    <a:pt x="7" y="16"/>
                  </a:cubicBezTo>
                  <a:lnTo>
                    <a:pt x="14" y="1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13"/>
            <p:cNvSpPr>
              <a:spLocks noChangeAspect="1"/>
            </p:cNvSpPr>
            <p:nvPr/>
          </p:nvSpPr>
          <p:spPr bwMode="auto">
            <a:xfrm>
              <a:off x="1610" y="4254"/>
              <a:ext cx="105" cy="72"/>
            </a:xfrm>
            <a:custGeom>
              <a:avLst/>
              <a:gdLst>
                <a:gd name="T0" fmla="*/ 2147483646 w 35"/>
                <a:gd name="T1" fmla="*/ 0 h 24"/>
                <a:gd name="T2" fmla="*/ 2147483646 w 35"/>
                <a:gd name="T3" fmla="*/ 0 h 24"/>
                <a:gd name="T4" fmla="*/ 2147483646 w 35"/>
                <a:gd name="T5" fmla="*/ 2147483646 h 24"/>
                <a:gd name="T6" fmla="*/ 2147483646 w 35"/>
                <a:gd name="T7" fmla="*/ 2147483646 h 24"/>
                <a:gd name="T8" fmla="*/ 2147483646 w 35"/>
                <a:gd name="T9" fmla="*/ 2147483646 h 24"/>
                <a:gd name="T10" fmla="*/ 2147483646 w 35"/>
                <a:gd name="T11" fmla="*/ 2147483646 h 24"/>
                <a:gd name="T12" fmla="*/ 2147483646 w 35"/>
                <a:gd name="T13" fmla="*/ 2147483646 h 24"/>
                <a:gd name="T14" fmla="*/ 2147483646 w 35"/>
                <a:gd name="T15" fmla="*/ 2147483646 h 24"/>
                <a:gd name="T16" fmla="*/ 2147483646 w 35"/>
                <a:gd name="T17" fmla="*/ 2147483646 h 24"/>
                <a:gd name="T18" fmla="*/ 2147483646 w 35"/>
                <a:gd name="T19" fmla="*/ 2147483646 h 24"/>
                <a:gd name="T20" fmla="*/ 2147483646 w 35"/>
                <a:gd name="T21" fmla="*/ 2147483646 h 24"/>
                <a:gd name="T22" fmla="*/ 2147483646 w 35"/>
                <a:gd name="T23" fmla="*/ 2147483646 h 24"/>
                <a:gd name="T24" fmla="*/ 0 w 35"/>
                <a:gd name="T25" fmla="*/ 0 h 24"/>
                <a:gd name="T26" fmla="*/ 0 w 35"/>
                <a:gd name="T27" fmla="*/ 0 h 24"/>
                <a:gd name="T28" fmla="*/ 2147483646 w 35"/>
                <a:gd name="T29" fmla="*/ 0 h 24"/>
                <a:gd name="T30" fmla="*/ 2147483646 w 35"/>
                <a:gd name="T31" fmla="*/ 0 h 24"/>
                <a:gd name="T32" fmla="*/ 2147483646 w 35"/>
                <a:gd name="T33" fmla="*/ 2147483646 h 24"/>
                <a:gd name="T34" fmla="*/ 2147483646 w 35"/>
                <a:gd name="T35" fmla="*/ 2147483646 h 24"/>
                <a:gd name="T36" fmla="*/ 2147483646 w 35"/>
                <a:gd name="T37" fmla="*/ 2147483646 h 24"/>
                <a:gd name="T38" fmla="*/ 2147483646 w 35"/>
                <a:gd name="T39" fmla="*/ 2147483646 h 24"/>
                <a:gd name="T40" fmla="*/ 2147483646 w 35"/>
                <a:gd name="T41" fmla="*/ 2147483646 h 24"/>
                <a:gd name="T42" fmla="*/ 2147483646 w 35"/>
                <a:gd name="T43" fmla="*/ 2147483646 h 24"/>
                <a:gd name="T44" fmla="*/ 2147483646 w 35"/>
                <a:gd name="T45" fmla="*/ 2147483646 h 24"/>
                <a:gd name="T46" fmla="*/ 2147483646 w 35"/>
                <a:gd name="T47" fmla="*/ 2147483646 h 24"/>
                <a:gd name="T48" fmla="*/ 2147483646 w 35"/>
                <a:gd name="T49" fmla="*/ 0 h 24"/>
                <a:gd name="T50" fmla="*/ 2147483646 w 35"/>
                <a:gd name="T51" fmla="*/ 0 h 24"/>
                <a:gd name="T52" fmla="*/ 2147483646 w 35"/>
                <a:gd name="T53" fmla="*/ 0 h 24"/>
                <a:gd name="T54" fmla="*/ 2147483646 w 35"/>
                <a:gd name="T55" fmla="*/ 0 h 24"/>
                <a:gd name="T56" fmla="*/ 2147483646 w 35"/>
                <a:gd name="T57" fmla="*/ 0 h 24"/>
                <a:gd name="T58" fmla="*/ 2147483646 w 35"/>
                <a:gd name="T59" fmla="*/ 2147483646 h 24"/>
                <a:gd name="T60" fmla="*/ 2147483646 w 35"/>
                <a:gd name="T61" fmla="*/ 2147483646 h 24"/>
                <a:gd name="T62" fmla="*/ 2147483646 w 35"/>
                <a:gd name="T63" fmla="*/ 2147483646 h 24"/>
                <a:gd name="T64" fmla="*/ 2147483646 w 35"/>
                <a:gd name="T65" fmla="*/ 2147483646 h 24"/>
                <a:gd name="T66" fmla="*/ 2147483646 w 35"/>
                <a:gd name="T67" fmla="*/ 2147483646 h 24"/>
                <a:gd name="T68" fmla="*/ 2147483646 w 35"/>
                <a:gd name="T69" fmla="*/ 2147483646 h 24"/>
                <a:gd name="T70" fmla="*/ 2147483646 w 35"/>
                <a:gd name="T71" fmla="*/ 2147483646 h 24"/>
                <a:gd name="T72" fmla="*/ 2147483646 w 35"/>
                <a:gd name="T73" fmla="*/ 2147483646 h 24"/>
                <a:gd name="T74" fmla="*/ 2147483646 w 35"/>
                <a:gd name="T75" fmla="*/ 0 h 24"/>
                <a:gd name="T76" fmla="*/ 2147483646 w 35"/>
                <a:gd name="T77" fmla="*/ 0 h 24"/>
                <a:gd name="T78" fmla="*/ 2147483646 w 35"/>
                <a:gd name="T79" fmla="*/ 0 h 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 h="24">
                  <a:moveTo>
                    <a:pt x="35" y="0"/>
                  </a:moveTo>
                  <a:cubicBezTo>
                    <a:pt x="35" y="0"/>
                    <a:pt x="35" y="0"/>
                    <a:pt x="35" y="0"/>
                  </a:cubicBezTo>
                  <a:cubicBezTo>
                    <a:pt x="35" y="0"/>
                    <a:pt x="34" y="0"/>
                    <a:pt x="34" y="1"/>
                  </a:cubicBezTo>
                  <a:cubicBezTo>
                    <a:pt x="34" y="1"/>
                    <a:pt x="33" y="1"/>
                    <a:pt x="33" y="2"/>
                  </a:cubicBezTo>
                  <a:cubicBezTo>
                    <a:pt x="33" y="2"/>
                    <a:pt x="33" y="3"/>
                    <a:pt x="32" y="4"/>
                  </a:cubicBezTo>
                  <a:cubicBezTo>
                    <a:pt x="25" y="24"/>
                    <a:pt x="25" y="24"/>
                    <a:pt x="25" y="24"/>
                  </a:cubicBezTo>
                  <a:cubicBezTo>
                    <a:pt x="24" y="24"/>
                    <a:pt x="24" y="24"/>
                    <a:pt x="24" y="24"/>
                  </a:cubicBezTo>
                  <a:cubicBezTo>
                    <a:pt x="18" y="9"/>
                    <a:pt x="18" y="9"/>
                    <a:pt x="18" y="9"/>
                  </a:cubicBezTo>
                  <a:cubicBezTo>
                    <a:pt x="11" y="24"/>
                    <a:pt x="11" y="24"/>
                    <a:pt x="11" y="24"/>
                  </a:cubicBezTo>
                  <a:cubicBezTo>
                    <a:pt x="11" y="24"/>
                    <a:pt x="11" y="24"/>
                    <a:pt x="11" y="24"/>
                  </a:cubicBezTo>
                  <a:cubicBezTo>
                    <a:pt x="3" y="5"/>
                    <a:pt x="3" y="5"/>
                    <a:pt x="3" y="5"/>
                  </a:cubicBezTo>
                  <a:cubicBezTo>
                    <a:pt x="2" y="3"/>
                    <a:pt x="2" y="1"/>
                    <a:pt x="1" y="1"/>
                  </a:cubicBezTo>
                  <a:cubicBezTo>
                    <a:pt x="1" y="1"/>
                    <a:pt x="0" y="0"/>
                    <a:pt x="0" y="0"/>
                  </a:cubicBezTo>
                  <a:cubicBezTo>
                    <a:pt x="0" y="0"/>
                    <a:pt x="0" y="0"/>
                    <a:pt x="0" y="0"/>
                  </a:cubicBezTo>
                  <a:cubicBezTo>
                    <a:pt x="10" y="0"/>
                    <a:pt x="10" y="0"/>
                    <a:pt x="10" y="0"/>
                  </a:cubicBezTo>
                  <a:cubicBezTo>
                    <a:pt x="10" y="0"/>
                    <a:pt x="10" y="0"/>
                    <a:pt x="10" y="0"/>
                  </a:cubicBezTo>
                  <a:cubicBezTo>
                    <a:pt x="9" y="0"/>
                    <a:pt x="9" y="0"/>
                    <a:pt x="8" y="1"/>
                  </a:cubicBezTo>
                  <a:cubicBezTo>
                    <a:pt x="8" y="1"/>
                    <a:pt x="8" y="1"/>
                    <a:pt x="8" y="2"/>
                  </a:cubicBezTo>
                  <a:cubicBezTo>
                    <a:pt x="8" y="2"/>
                    <a:pt x="8" y="3"/>
                    <a:pt x="9" y="4"/>
                  </a:cubicBezTo>
                  <a:cubicBezTo>
                    <a:pt x="13" y="16"/>
                    <a:pt x="13" y="16"/>
                    <a:pt x="13" y="16"/>
                  </a:cubicBezTo>
                  <a:cubicBezTo>
                    <a:pt x="17" y="7"/>
                    <a:pt x="17" y="7"/>
                    <a:pt x="17" y="7"/>
                  </a:cubicBezTo>
                  <a:cubicBezTo>
                    <a:pt x="16" y="4"/>
                    <a:pt x="16" y="4"/>
                    <a:pt x="16" y="4"/>
                  </a:cubicBezTo>
                  <a:cubicBezTo>
                    <a:pt x="16" y="3"/>
                    <a:pt x="15" y="2"/>
                    <a:pt x="15" y="2"/>
                  </a:cubicBezTo>
                  <a:cubicBezTo>
                    <a:pt x="15" y="1"/>
                    <a:pt x="14" y="1"/>
                    <a:pt x="14" y="1"/>
                  </a:cubicBezTo>
                  <a:cubicBezTo>
                    <a:pt x="14" y="0"/>
                    <a:pt x="13" y="0"/>
                    <a:pt x="12" y="0"/>
                  </a:cubicBezTo>
                  <a:cubicBezTo>
                    <a:pt x="12" y="0"/>
                    <a:pt x="12" y="0"/>
                    <a:pt x="12" y="0"/>
                  </a:cubicBezTo>
                  <a:cubicBezTo>
                    <a:pt x="24" y="0"/>
                    <a:pt x="24" y="0"/>
                    <a:pt x="24" y="0"/>
                  </a:cubicBezTo>
                  <a:cubicBezTo>
                    <a:pt x="24" y="0"/>
                    <a:pt x="24" y="0"/>
                    <a:pt x="24" y="0"/>
                  </a:cubicBezTo>
                  <a:cubicBezTo>
                    <a:pt x="23" y="0"/>
                    <a:pt x="22" y="0"/>
                    <a:pt x="22" y="0"/>
                  </a:cubicBezTo>
                  <a:cubicBezTo>
                    <a:pt x="22" y="1"/>
                    <a:pt x="22" y="1"/>
                    <a:pt x="22" y="1"/>
                  </a:cubicBezTo>
                  <a:cubicBezTo>
                    <a:pt x="21" y="1"/>
                    <a:pt x="21" y="1"/>
                    <a:pt x="21" y="2"/>
                  </a:cubicBezTo>
                  <a:cubicBezTo>
                    <a:pt x="21" y="2"/>
                    <a:pt x="22" y="3"/>
                    <a:pt x="22" y="4"/>
                  </a:cubicBezTo>
                  <a:cubicBezTo>
                    <a:pt x="26" y="15"/>
                    <a:pt x="26" y="15"/>
                    <a:pt x="26" y="15"/>
                  </a:cubicBezTo>
                  <a:cubicBezTo>
                    <a:pt x="30" y="5"/>
                    <a:pt x="30" y="5"/>
                    <a:pt x="30" y="5"/>
                  </a:cubicBezTo>
                  <a:cubicBezTo>
                    <a:pt x="31" y="4"/>
                    <a:pt x="31" y="3"/>
                    <a:pt x="31" y="3"/>
                  </a:cubicBezTo>
                  <a:cubicBezTo>
                    <a:pt x="31" y="3"/>
                    <a:pt x="31" y="2"/>
                    <a:pt x="31" y="2"/>
                  </a:cubicBezTo>
                  <a:cubicBezTo>
                    <a:pt x="31" y="1"/>
                    <a:pt x="31" y="1"/>
                    <a:pt x="31" y="1"/>
                  </a:cubicBezTo>
                  <a:cubicBezTo>
                    <a:pt x="30" y="0"/>
                    <a:pt x="30" y="0"/>
                    <a:pt x="29" y="0"/>
                  </a:cubicBezTo>
                  <a:cubicBezTo>
                    <a:pt x="29" y="0"/>
                    <a:pt x="29" y="0"/>
                    <a:pt x="29" y="0"/>
                  </a:cubicBezTo>
                  <a:lnTo>
                    <a:pt x="35"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4"/>
            <p:cNvSpPr>
              <a:spLocks noChangeAspect="1" noEditPoints="1"/>
            </p:cNvSpPr>
            <p:nvPr/>
          </p:nvSpPr>
          <p:spPr bwMode="auto">
            <a:xfrm>
              <a:off x="1757" y="4236"/>
              <a:ext cx="93" cy="90"/>
            </a:xfrm>
            <a:custGeom>
              <a:avLst/>
              <a:gdLst>
                <a:gd name="T0" fmla="*/ 2147483646 w 31"/>
                <a:gd name="T1" fmla="*/ 0 h 30"/>
                <a:gd name="T2" fmla="*/ 2147483646 w 31"/>
                <a:gd name="T3" fmla="*/ 2147483646 h 30"/>
                <a:gd name="T4" fmla="*/ 2147483646 w 31"/>
                <a:gd name="T5" fmla="*/ 2147483646 h 30"/>
                <a:gd name="T6" fmla="*/ 2147483646 w 31"/>
                <a:gd name="T7" fmla="*/ 2147483646 h 30"/>
                <a:gd name="T8" fmla="*/ 2147483646 w 31"/>
                <a:gd name="T9" fmla="*/ 2147483646 h 30"/>
                <a:gd name="T10" fmla="*/ 2147483646 w 31"/>
                <a:gd name="T11" fmla="*/ 2147483646 h 30"/>
                <a:gd name="T12" fmla="*/ 0 w 31"/>
                <a:gd name="T13" fmla="*/ 2147483646 h 30"/>
                <a:gd name="T14" fmla="*/ 2147483646 w 31"/>
                <a:gd name="T15" fmla="*/ 2147483646 h 30"/>
                <a:gd name="T16" fmla="*/ 2147483646 w 31"/>
                <a:gd name="T17" fmla="*/ 0 h 30"/>
                <a:gd name="T18" fmla="*/ 2147483646 w 31"/>
                <a:gd name="T19" fmla="*/ 2147483646 h 30"/>
                <a:gd name="T20" fmla="*/ 2147483646 w 31"/>
                <a:gd name="T21" fmla="*/ 2147483646 h 30"/>
                <a:gd name="T22" fmla="*/ 2147483646 w 31"/>
                <a:gd name="T23" fmla="*/ 2147483646 h 30"/>
                <a:gd name="T24" fmla="*/ 2147483646 w 31"/>
                <a:gd name="T25" fmla="*/ 2147483646 h 30"/>
                <a:gd name="T26" fmla="*/ 2147483646 w 31"/>
                <a:gd name="T27" fmla="*/ 2147483646 h 30"/>
                <a:gd name="T28" fmla="*/ 2147483646 w 31"/>
                <a:gd name="T29" fmla="*/ 2147483646 h 30"/>
                <a:gd name="T30" fmla="*/ 2147483646 w 31"/>
                <a:gd name="T31" fmla="*/ 2147483646 h 30"/>
                <a:gd name="T32" fmla="*/ 2147483646 w 31"/>
                <a:gd name="T33" fmla="*/ 2147483646 h 30"/>
                <a:gd name="T34" fmla="*/ 2147483646 w 31"/>
                <a:gd name="T35" fmla="*/ 2147483646 h 30"/>
                <a:gd name="T36" fmla="*/ 2147483646 w 31"/>
                <a:gd name="T37" fmla="*/ 2147483646 h 30"/>
                <a:gd name="T38" fmla="*/ 2147483646 w 31"/>
                <a:gd name="T39" fmla="*/ 2147483646 h 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 h="30">
                  <a:moveTo>
                    <a:pt x="15" y="0"/>
                  </a:moveTo>
                  <a:cubicBezTo>
                    <a:pt x="20" y="0"/>
                    <a:pt x="23" y="1"/>
                    <a:pt x="26" y="4"/>
                  </a:cubicBezTo>
                  <a:cubicBezTo>
                    <a:pt x="29" y="7"/>
                    <a:pt x="31" y="10"/>
                    <a:pt x="31" y="15"/>
                  </a:cubicBezTo>
                  <a:cubicBezTo>
                    <a:pt x="31" y="18"/>
                    <a:pt x="30" y="22"/>
                    <a:pt x="27" y="25"/>
                  </a:cubicBezTo>
                  <a:cubicBezTo>
                    <a:pt x="24" y="28"/>
                    <a:pt x="20" y="30"/>
                    <a:pt x="15" y="30"/>
                  </a:cubicBezTo>
                  <a:cubicBezTo>
                    <a:pt x="10" y="30"/>
                    <a:pt x="6" y="28"/>
                    <a:pt x="3" y="25"/>
                  </a:cubicBezTo>
                  <a:cubicBezTo>
                    <a:pt x="1" y="22"/>
                    <a:pt x="0" y="19"/>
                    <a:pt x="0" y="15"/>
                  </a:cubicBezTo>
                  <a:cubicBezTo>
                    <a:pt x="0" y="11"/>
                    <a:pt x="1" y="7"/>
                    <a:pt x="4" y="4"/>
                  </a:cubicBezTo>
                  <a:cubicBezTo>
                    <a:pt x="7" y="1"/>
                    <a:pt x="11" y="0"/>
                    <a:pt x="15" y="0"/>
                  </a:cubicBezTo>
                  <a:close/>
                  <a:moveTo>
                    <a:pt x="15" y="1"/>
                  </a:moveTo>
                  <a:cubicBezTo>
                    <a:pt x="13" y="1"/>
                    <a:pt x="10" y="3"/>
                    <a:pt x="9" y="5"/>
                  </a:cubicBezTo>
                  <a:cubicBezTo>
                    <a:pt x="8" y="8"/>
                    <a:pt x="7" y="11"/>
                    <a:pt x="7" y="15"/>
                  </a:cubicBezTo>
                  <a:cubicBezTo>
                    <a:pt x="7" y="20"/>
                    <a:pt x="8" y="24"/>
                    <a:pt x="10" y="26"/>
                  </a:cubicBezTo>
                  <a:cubicBezTo>
                    <a:pt x="11" y="28"/>
                    <a:pt x="13" y="29"/>
                    <a:pt x="15" y="29"/>
                  </a:cubicBezTo>
                  <a:cubicBezTo>
                    <a:pt x="17" y="29"/>
                    <a:pt x="18" y="28"/>
                    <a:pt x="19" y="27"/>
                  </a:cubicBezTo>
                  <a:cubicBezTo>
                    <a:pt x="20" y="27"/>
                    <a:pt x="21" y="25"/>
                    <a:pt x="22" y="23"/>
                  </a:cubicBezTo>
                  <a:cubicBezTo>
                    <a:pt x="22" y="21"/>
                    <a:pt x="23" y="18"/>
                    <a:pt x="23" y="15"/>
                  </a:cubicBezTo>
                  <a:cubicBezTo>
                    <a:pt x="23" y="11"/>
                    <a:pt x="22" y="8"/>
                    <a:pt x="22" y="7"/>
                  </a:cubicBezTo>
                  <a:cubicBezTo>
                    <a:pt x="21" y="5"/>
                    <a:pt x="20" y="3"/>
                    <a:pt x="19" y="3"/>
                  </a:cubicBezTo>
                  <a:cubicBezTo>
                    <a:pt x="18" y="2"/>
                    <a:pt x="17" y="1"/>
                    <a:pt x="15" y="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5"/>
            <p:cNvSpPr>
              <a:spLocks noChangeAspect="1"/>
            </p:cNvSpPr>
            <p:nvPr/>
          </p:nvSpPr>
          <p:spPr bwMode="auto">
            <a:xfrm>
              <a:off x="1856" y="4254"/>
              <a:ext cx="60" cy="72"/>
            </a:xfrm>
            <a:custGeom>
              <a:avLst/>
              <a:gdLst>
                <a:gd name="T0" fmla="*/ 2147483646 w 20"/>
                <a:gd name="T1" fmla="*/ 2147483646 h 24"/>
                <a:gd name="T2" fmla="*/ 2147483646 w 20"/>
                <a:gd name="T3" fmla="*/ 2147483646 h 24"/>
                <a:gd name="T4" fmla="*/ 2147483646 w 20"/>
                <a:gd name="T5" fmla="*/ 2147483646 h 24"/>
                <a:gd name="T6" fmla="*/ 2147483646 w 20"/>
                <a:gd name="T7" fmla="*/ 2147483646 h 24"/>
                <a:gd name="T8" fmla="*/ 2147483646 w 20"/>
                <a:gd name="T9" fmla="*/ 2147483646 h 24"/>
                <a:gd name="T10" fmla="*/ 2147483646 w 20"/>
                <a:gd name="T11" fmla="*/ 2147483646 h 24"/>
                <a:gd name="T12" fmla="*/ 2147483646 w 20"/>
                <a:gd name="T13" fmla="*/ 2147483646 h 24"/>
                <a:gd name="T14" fmla="*/ 2147483646 w 20"/>
                <a:gd name="T15" fmla="*/ 2147483646 h 24"/>
                <a:gd name="T16" fmla="*/ 2147483646 w 20"/>
                <a:gd name="T17" fmla="*/ 2147483646 h 24"/>
                <a:gd name="T18" fmla="*/ 2147483646 w 20"/>
                <a:gd name="T19" fmla="*/ 2147483646 h 24"/>
                <a:gd name="T20" fmla="*/ 2147483646 w 20"/>
                <a:gd name="T21" fmla="*/ 2147483646 h 24"/>
                <a:gd name="T22" fmla="*/ 2147483646 w 20"/>
                <a:gd name="T23" fmla="*/ 2147483646 h 24"/>
                <a:gd name="T24" fmla="*/ 2147483646 w 20"/>
                <a:gd name="T25" fmla="*/ 2147483646 h 24"/>
                <a:gd name="T26" fmla="*/ 2147483646 w 20"/>
                <a:gd name="T27" fmla="*/ 2147483646 h 24"/>
                <a:gd name="T28" fmla="*/ 2147483646 w 20"/>
                <a:gd name="T29" fmla="*/ 2147483646 h 24"/>
                <a:gd name="T30" fmla="*/ 2147483646 w 20"/>
                <a:gd name="T31" fmla="*/ 2147483646 h 24"/>
                <a:gd name="T32" fmla="*/ 2147483646 w 20"/>
                <a:gd name="T33" fmla="*/ 2147483646 h 24"/>
                <a:gd name="T34" fmla="*/ 2147483646 w 20"/>
                <a:gd name="T35" fmla="*/ 2147483646 h 24"/>
                <a:gd name="T36" fmla="*/ 0 w 20"/>
                <a:gd name="T37" fmla="*/ 2147483646 h 24"/>
                <a:gd name="T38" fmla="*/ 0 w 20"/>
                <a:gd name="T39" fmla="*/ 2147483646 h 24"/>
                <a:gd name="T40" fmla="*/ 2147483646 w 20"/>
                <a:gd name="T41" fmla="*/ 2147483646 h 24"/>
                <a:gd name="T42" fmla="*/ 2147483646 w 20"/>
                <a:gd name="T43" fmla="*/ 2147483646 h 24"/>
                <a:gd name="T44" fmla="*/ 2147483646 w 20"/>
                <a:gd name="T45" fmla="*/ 2147483646 h 24"/>
                <a:gd name="T46" fmla="*/ 2147483646 w 20"/>
                <a:gd name="T47" fmla="*/ 2147483646 h 24"/>
                <a:gd name="T48" fmla="*/ 2147483646 w 20"/>
                <a:gd name="T49" fmla="*/ 2147483646 h 24"/>
                <a:gd name="T50" fmla="*/ 2147483646 w 20"/>
                <a:gd name="T51" fmla="*/ 2147483646 h 24"/>
                <a:gd name="T52" fmla="*/ 2147483646 w 20"/>
                <a:gd name="T53" fmla="*/ 2147483646 h 24"/>
                <a:gd name="T54" fmla="*/ 2147483646 w 20"/>
                <a:gd name="T55" fmla="*/ 0 h 24"/>
                <a:gd name="T56" fmla="*/ 0 w 20"/>
                <a:gd name="T57" fmla="*/ 0 h 24"/>
                <a:gd name="T58" fmla="*/ 0 w 20"/>
                <a:gd name="T59" fmla="*/ 0 h 24"/>
                <a:gd name="T60" fmla="*/ 2147483646 w 20"/>
                <a:gd name="T61" fmla="*/ 0 h 24"/>
                <a:gd name="T62" fmla="*/ 2147483646 w 20"/>
                <a:gd name="T63" fmla="*/ 2147483646 h 24"/>
                <a:gd name="T64" fmla="*/ 2147483646 w 20"/>
                <a:gd name="T65" fmla="*/ 2147483646 h 24"/>
                <a:gd name="T66" fmla="*/ 2147483646 w 20"/>
                <a:gd name="T67" fmla="*/ 2147483646 h 24"/>
                <a:gd name="T68" fmla="*/ 2147483646 w 20"/>
                <a:gd name="T69" fmla="*/ 2147483646 h 24"/>
                <a:gd name="T70" fmla="*/ 2147483646 w 20"/>
                <a:gd name="T71" fmla="*/ 2147483646 h 24"/>
                <a:gd name="T72" fmla="*/ 2147483646 w 20"/>
                <a:gd name="T73" fmla="*/ 2147483646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 h="24">
                  <a:moveTo>
                    <a:pt x="9" y="1"/>
                  </a:moveTo>
                  <a:cubicBezTo>
                    <a:pt x="9" y="11"/>
                    <a:pt x="9" y="11"/>
                    <a:pt x="9" y="11"/>
                  </a:cubicBezTo>
                  <a:cubicBezTo>
                    <a:pt x="10" y="11"/>
                    <a:pt x="10" y="11"/>
                    <a:pt x="10" y="11"/>
                  </a:cubicBezTo>
                  <a:cubicBezTo>
                    <a:pt x="11" y="11"/>
                    <a:pt x="12" y="11"/>
                    <a:pt x="12" y="10"/>
                  </a:cubicBezTo>
                  <a:cubicBezTo>
                    <a:pt x="13" y="10"/>
                    <a:pt x="13" y="9"/>
                    <a:pt x="14" y="9"/>
                  </a:cubicBezTo>
                  <a:cubicBezTo>
                    <a:pt x="14" y="8"/>
                    <a:pt x="15" y="7"/>
                    <a:pt x="15" y="6"/>
                  </a:cubicBezTo>
                  <a:cubicBezTo>
                    <a:pt x="15" y="6"/>
                    <a:pt x="15" y="6"/>
                    <a:pt x="15" y="6"/>
                  </a:cubicBezTo>
                  <a:cubicBezTo>
                    <a:pt x="15" y="18"/>
                    <a:pt x="15" y="18"/>
                    <a:pt x="15" y="18"/>
                  </a:cubicBezTo>
                  <a:cubicBezTo>
                    <a:pt x="15" y="18"/>
                    <a:pt x="15" y="18"/>
                    <a:pt x="15" y="18"/>
                  </a:cubicBezTo>
                  <a:cubicBezTo>
                    <a:pt x="15" y="15"/>
                    <a:pt x="14" y="14"/>
                    <a:pt x="13" y="13"/>
                  </a:cubicBezTo>
                  <a:cubicBezTo>
                    <a:pt x="12" y="12"/>
                    <a:pt x="11" y="12"/>
                    <a:pt x="10" y="12"/>
                  </a:cubicBezTo>
                  <a:cubicBezTo>
                    <a:pt x="9" y="12"/>
                    <a:pt x="9" y="12"/>
                    <a:pt x="9" y="12"/>
                  </a:cubicBezTo>
                  <a:cubicBezTo>
                    <a:pt x="9" y="19"/>
                    <a:pt x="9" y="19"/>
                    <a:pt x="9" y="19"/>
                  </a:cubicBezTo>
                  <a:cubicBezTo>
                    <a:pt x="9" y="21"/>
                    <a:pt x="9" y="21"/>
                    <a:pt x="9" y="22"/>
                  </a:cubicBezTo>
                  <a:cubicBezTo>
                    <a:pt x="9" y="22"/>
                    <a:pt x="10" y="22"/>
                    <a:pt x="10" y="23"/>
                  </a:cubicBezTo>
                  <a:cubicBezTo>
                    <a:pt x="10" y="23"/>
                    <a:pt x="11" y="23"/>
                    <a:pt x="12" y="23"/>
                  </a:cubicBezTo>
                  <a:cubicBezTo>
                    <a:pt x="12" y="23"/>
                    <a:pt x="12" y="23"/>
                    <a:pt x="12" y="23"/>
                  </a:cubicBezTo>
                  <a:cubicBezTo>
                    <a:pt x="12" y="24"/>
                    <a:pt x="12" y="24"/>
                    <a:pt x="12" y="24"/>
                  </a:cubicBezTo>
                  <a:cubicBezTo>
                    <a:pt x="0" y="24"/>
                    <a:pt x="0" y="24"/>
                    <a:pt x="0" y="24"/>
                  </a:cubicBezTo>
                  <a:cubicBezTo>
                    <a:pt x="0" y="23"/>
                    <a:pt x="0" y="23"/>
                    <a:pt x="0" y="23"/>
                  </a:cubicBezTo>
                  <a:cubicBezTo>
                    <a:pt x="1" y="23"/>
                    <a:pt x="1" y="23"/>
                    <a:pt x="1" y="23"/>
                  </a:cubicBezTo>
                  <a:cubicBezTo>
                    <a:pt x="1" y="23"/>
                    <a:pt x="2" y="23"/>
                    <a:pt x="2" y="23"/>
                  </a:cubicBezTo>
                  <a:cubicBezTo>
                    <a:pt x="3" y="22"/>
                    <a:pt x="3" y="22"/>
                    <a:pt x="3" y="22"/>
                  </a:cubicBezTo>
                  <a:cubicBezTo>
                    <a:pt x="3" y="21"/>
                    <a:pt x="3" y="21"/>
                    <a:pt x="3" y="19"/>
                  </a:cubicBezTo>
                  <a:cubicBezTo>
                    <a:pt x="3" y="4"/>
                    <a:pt x="3" y="4"/>
                    <a:pt x="3" y="4"/>
                  </a:cubicBezTo>
                  <a:cubicBezTo>
                    <a:pt x="3" y="3"/>
                    <a:pt x="3" y="2"/>
                    <a:pt x="3" y="1"/>
                  </a:cubicBezTo>
                  <a:cubicBezTo>
                    <a:pt x="3" y="1"/>
                    <a:pt x="3" y="1"/>
                    <a:pt x="2" y="1"/>
                  </a:cubicBezTo>
                  <a:cubicBezTo>
                    <a:pt x="2" y="0"/>
                    <a:pt x="1" y="0"/>
                    <a:pt x="1" y="0"/>
                  </a:cubicBezTo>
                  <a:cubicBezTo>
                    <a:pt x="0" y="0"/>
                    <a:pt x="0" y="0"/>
                    <a:pt x="0" y="0"/>
                  </a:cubicBezTo>
                  <a:cubicBezTo>
                    <a:pt x="0" y="0"/>
                    <a:pt x="0" y="0"/>
                    <a:pt x="0" y="0"/>
                  </a:cubicBezTo>
                  <a:cubicBezTo>
                    <a:pt x="20" y="0"/>
                    <a:pt x="20" y="0"/>
                    <a:pt x="20" y="0"/>
                  </a:cubicBezTo>
                  <a:cubicBezTo>
                    <a:pt x="20" y="7"/>
                    <a:pt x="20" y="7"/>
                    <a:pt x="20" y="7"/>
                  </a:cubicBezTo>
                  <a:cubicBezTo>
                    <a:pt x="19" y="7"/>
                    <a:pt x="19" y="7"/>
                    <a:pt x="19" y="7"/>
                  </a:cubicBezTo>
                  <a:cubicBezTo>
                    <a:pt x="19" y="5"/>
                    <a:pt x="19" y="4"/>
                    <a:pt x="18" y="3"/>
                  </a:cubicBezTo>
                  <a:cubicBezTo>
                    <a:pt x="17" y="2"/>
                    <a:pt x="16" y="2"/>
                    <a:pt x="15" y="1"/>
                  </a:cubicBezTo>
                  <a:cubicBezTo>
                    <a:pt x="14" y="1"/>
                    <a:pt x="13" y="1"/>
                    <a:pt x="11" y="1"/>
                  </a:cubicBezTo>
                  <a:lnTo>
                    <a:pt x="9"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6"/>
            <p:cNvSpPr>
              <a:spLocks noChangeAspect="1"/>
            </p:cNvSpPr>
            <p:nvPr/>
          </p:nvSpPr>
          <p:spPr bwMode="auto">
            <a:xfrm>
              <a:off x="1922" y="4254"/>
              <a:ext cx="60" cy="72"/>
            </a:xfrm>
            <a:custGeom>
              <a:avLst/>
              <a:gdLst>
                <a:gd name="T0" fmla="*/ 2147483646 w 20"/>
                <a:gd name="T1" fmla="*/ 2147483646 h 24"/>
                <a:gd name="T2" fmla="*/ 2147483646 w 20"/>
                <a:gd name="T3" fmla="*/ 2147483646 h 24"/>
                <a:gd name="T4" fmla="*/ 2147483646 w 20"/>
                <a:gd name="T5" fmla="*/ 2147483646 h 24"/>
                <a:gd name="T6" fmla="*/ 2147483646 w 20"/>
                <a:gd name="T7" fmla="*/ 2147483646 h 24"/>
                <a:gd name="T8" fmla="*/ 2147483646 w 20"/>
                <a:gd name="T9" fmla="*/ 2147483646 h 24"/>
                <a:gd name="T10" fmla="*/ 2147483646 w 20"/>
                <a:gd name="T11" fmla="*/ 2147483646 h 24"/>
                <a:gd name="T12" fmla="*/ 2147483646 w 20"/>
                <a:gd name="T13" fmla="*/ 2147483646 h 24"/>
                <a:gd name="T14" fmla="*/ 2147483646 w 20"/>
                <a:gd name="T15" fmla="*/ 2147483646 h 24"/>
                <a:gd name="T16" fmla="*/ 2147483646 w 20"/>
                <a:gd name="T17" fmla="*/ 2147483646 h 24"/>
                <a:gd name="T18" fmla="*/ 2147483646 w 20"/>
                <a:gd name="T19" fmla="*/ 2147483646 h 24"/>
                <a:gd name="T20" fmla="*/ 2147483646 w 20"/>
                <a:gd name="T21" fmla="*/ 2147483646 h 24"/>
                <a:gd name="T22" fmla="*/ 2147483646 w 20"/>
                <a:gd name="T23" fmla="*/ 2147483646 h 24"/>
                <a:gd name="T24" fmla="*/ 2147483646 w 20"/>
                <a:gd name="T25" fmla="*/ 2147483646 h 24"/>
                <a:gd name="T26" fmla="*/ 2147483646 w 20"/>
                <a:gd name="T27" fmla="*/ 2147483646 h 24"/>
                <a:gd name="T28" fmla="*/ 2147483646 w 20"/>
                <a:gd name="T29" fmla="*/ 2147483646 h 24"/>
                <a:gd name="T30" fmla="*/ 2147483646 w 20"/>
                <a:gd name="T31" fmla="*/ 2147483646 h 24"/>
                <a:gd name="T32" fmla="*/ 2147483646 w 20"/>
                <a:gd name="T33" fmla="*/ 2147483646 h 24"/>
                <a:gd name="T34" fmla="*/ 2147483646 w 20"/>
                <a:gd name="T35" fmla="*/ 2147483646 h 24"/>
                <a:gd name="T36" fmla="*/ 0 w 20"/>
                <a:gd name="T37" fmla="*/ 2147483646 h 24"/>
                <a:gd name="T38" fmla="*/ 0 w 20"/>
                <a:gd name="T39" fmla="*/ 2147483646 h 24"/>
                <a:gd name="T40" fmla="*/ 2147483646 w 20"/>
                <a:gd name="T41" fmla="*/ 2147483646 h 24"/>
                <a:gd name="T42" fmla="*/ 2147483646 w 20"/>
                <a:gd name="T43" fmla="*/ 2147483646 h 24"/>
                <a:gd name="T44" fmla="*/ 2147483646 w 20"/>
                <a:gd name="T45" fmla="*/ 2147483646 h 24"/>
                <a:gd name="T46" fmla="*/ 2147483646 w 20"/>
                <a:gd name="T47" fmla="*/ 2147483646 h 24"/>
                <a:gd name="T48" fmla="*/ 2147483646 w 20"/>
                <a:gd name="T49" fmla="*/ 2147483646 h 24"/>
                <a:gd name="T50" fmla="*/ 2147483646 w 20"/>
                <a:gd name="T51" fmla="*/ 2147483646 h 24"/>
                <a:gd name="T52" fmla="*/ 2147483646 w 20"/>
                <a:gd name="T53" fmla="*/ 2147483646 h 24"/>
                <a:gd name="T54" fmla="*/ 2147483646 w 20"/>
                <a:gd name="T55" fmla="*/ 0 h 24"/>
                <a:gd name="T56" fmla="*/ 0 w 20"/>
                <a:gd name="T57" fmla="*/ 0 h 24"/>
                <a:gd name="T58" fmla="*/ 0 w 20"/>
                <a:gd name="T59" fmla="*/ 0 h 24"/>
                <a:gd name="T60" fmla="*/ 2147483646 w 20"/>
                <a:gd name="T61" fmla="*/ 0 h 24"/>
                <a:gd name="T62" fmla="*/ 2147483646 w 20"/>
                <a:gd name="T63" fmla="*/ 2147483646 h 24"/>
                <a:gd name="T64" fmla="*/ 2147483646 w 20"/>
                <a:gd name="T65" fmla="*/ 2147483646 h 24"/>
                <a:gd name="T66" fmla="*/ 2147483646 w 20"/>
                <a:gd name="T67" fmla="*/ 2147483646 h 24"/>
                <a:gd name="T68" fmla="*/ 2147483646 w 20"/>
                <a:gd name="T69" fmla="*/ 2147483646 h 24"/>
                <a:gd name="T70" fmla="*/ 2147483646 w 20"/>
                <a:gd name="T71" fmla="*/ 2147483646 h 24"/>
                <a:gd name="T72" fmla="*/ 2147483646 w 20"/>
                <a:gd name="T73" fmla="*/ 2147483646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 h="24">
                  <a:moveTo>
                    <a:pt x="9" y="1"/>
                  </a:moveTo>
                  <a:cubicBezTo>
                    <a:pt x="9" y="11"/>
                    <a:pt x="9" y="11"/>
                    <a:pt x="9" y="11"/>
                  </a:cubicBezTo>
                  <a:cubicBezTo>
                    <a:pt x="10" y="11"/>
                    <a:pt x="10" y="11"/>
                    <a:pt x="10" y="11"/>
                  </a:cubicBezTo>
                  <a:cubicBezTo>
                    <a:pt x="11" y="11"/>
                    <a:pt x="12" y="11"/>
                    <a:pt x="12" y="10"/>
                  </a:cubicBezTo>
                  <a:cubicBezTo>
                    <a:pt x="13" y="10"/>
                    <a:pt x="13" y="9"/>
                    <a:pt x="14" y="9"/>
                  </a:cubicBezTo>
                  <a:cubicBezTo>
                    <a:pt x="14" y="8"/>
                    <a:pt x="15" y="7"/>
                    <a:pt x="15" y="6"/>
                  </a:cubicBezTo>
                  <a:cubicBezTo>
                    <a:pt x="15" y="6"/>
                    <a:pt x="15" y="6"/>
                    <a:pt x="15" y="6"/>
                  </a:cubicBezTo>
                  <a:cubicBezTo>
                    <a:pt x="15" y="18"/>
                    <a:pt x="15" y="18"/>
                    <a:pt x="15" y="18"/>
                  </a:cubicBezTo>
                  <a:cubicBezTo>
                    <a:pt x="15" y="18"/>
                    <a:pt x="15" y="18"/>
                    <a:pt x="15" y="18"/>
                  </a:cubicBezTo>
                  <a:cubicBezTo>
                    <a:pt x="15" y="15"/>
                    <a:pt x="14" y="14"/>
                    <a:pt x="13" y="13"/>
                  </a:cubicBezTo>
                  <a:cubicBezTo>
                    <a:pt x="12" y="12"/>
                    <a:pt x="11" y="12"/>
                    <a:pt x="10" y="12"/>
                  </a:cubicBezTo>
                  <a:cubicBezTo>
                    <a:pt x="9" y="12"/>
                    <a:pt x="9" y="12"/>
                    <a:pt x="9" y="12"/>
                  </a:cubicBezTo>
                  <a:cubicBezTo>
                    <a:pt x="9" y="19"/>
                    <a:pt x="9" y="19"/>
                    <a:pt x="9" y="19"/>
                  </a:cubicBezTo>
                  <a:cubicBezTo>
                    <a:pt x="9" y="21"/>
                    <a:pt x="9" y="21"/>
                    <a:pt x="9" y="22"/>
                  </a:cubicBezTo>
                  <a:cubicBezTo>
                    <a:pt x="9" y="22"/>
                    <a:pt x="10" y="22"/>
                    <a:pt x="10" y="23"/>
                  </a:cubicBezTo>
                  <a:cubicBezTo>
                    <a:pt x="10" y="23"/>
                    <a:pt x="11" y="23"/>
                    <a:pt x="12" y="23"/>
                  </a:cubicBezTo>
                  <a:cubicBezTo>
                    <a:pt x="12" y="23"/>
                    <a:pt x="12" y="23"/>
                    <a:pt x="12" y="23"/>
                  </a:cubicBezTo>
                  <a:cubicBezTo>
                    <a:pt x="12" y="24"/>
                    <a:pt x="12" y="24"/>
                    <a:pt x="12" y="24"/>
                  </a:cubicBezTo>
                  <a:cubicBezTo>
                    <a:pt x="0" y="24"/>
                    <a:pt x="0" y="24"/>
                    <a:pt x="0" y="24"/>
                  </a:cubicBezTo>
                  <a:cubicBezTo>
                    <a:pt x="0" y="23"/>
                    <a:pt x="0" y="23"/>
                    <a:pt x="0" y="23"/>
                  </a:cubicBezTo>
                  <a:cubicBezTo>
                    <a:pt x="1" y="23"/>
                    <a:pt x="1" y="23"/>
                    <a:pt x="1" y="23"/>
                  </a:cubicBezTo>
                  <a:cubicBezTo>
                    <a:pt x="1" y="23"/>
                    <a:pt x="2" y="23"/>
                    <a:pt x="2" y="23"/>
                  </a:cubicBezTo>
                  <a:cubicBezTo>
                    <a:pt x="3" y="22"/>
                    <a:pt x="3" y="22"/>
                    <a:pt x="3" y="22"/>
                  </a:cubicBezTo>
                  <a:cubicBezTo>
                    <a:pt x="3" y="21"/>
                    <a:pt x="3" y="21"/>
                    <a:pt x="3" y="19"/>
                  </a:cubicBezTo>
                  <a:cubicBezTo>
                    <a:pt x="3" y="4"/>
                    <a:pt x="3" y="4"/>
                    <a:pt x="3" y="4"/>
                  </a:cubicBezTo>
                  <a:cubicBezTo>
                    <a:pt x="3" y="3"/>
                    <a:pt x="3" y="2"/>
                    <a:pt x="3" y="1"/>
                  </a:cubicBezTo>
                  <a:cubicBezTo>
                    <a:pt x="3" y="1"/>
                    <a:pt x="3" y="1"/>
                    <a:pt x="2" y="1"/>
                  </a:cubicBezTo>
                  <a:cubicBezTo>
                    <a:pt x="2" y="0"/>
                    <a:pt x="1" y="0"/>
                    <a:pt x="1" y="0"/>
                  </a:cubicBezTo>
                  <a:cubicBezTo>
                    <a:pt x="0" y="0"/>
                    <a:pt x="0" y="0"/>
                    <a:pt x="0" y="0"/>
                  </a:cubicBezTo>
                  <a:cubicBezTo>
                    <a:pt x="0" y="0"/>
                    <a:pt x="0" y="0"/>
                    <a:pt x="0" y="0"/>
                  </a:cubicBezTo>
                  <a:cubicBezTo>
                    <a:pt x="20" y="0"/>
                    <a:pt x="20" y="0"/>
                    <a:pt x="20" y="0"/>
                  </a:cubicBezTo>
                  <a:cubicBezTo>
                    <a:pt x="20" y="7"/>
                    <a:pt x="20" y="7"/>
                    <a:pt x="20" y="7"/>
                  </a:cubicBezTo>
                  <a:cubicBezTo>
                    <a:pt x="19" y="7"/>
                    <a:pt x="19" y="7"/>
                    <a:pt x="19" y="7"/>
                  </a:cubicBezTo>
                  <a:cubicBezTo>
                    <a:pt x="19" y="5"/>
                    <a:pt x="19" y="4"/>
                    <a:pt x="18" y="3"/>
                  </a:cubicBezTo>
                  <a:cubicBezTo>
                    <a:pt x="17" y="2"/>
                    <a:pt x="16" y="2"/>
                    <a:pt x="15" y="1"/>
                  </a:cubicBezTo>
                  <a:cubicBezTo>
                    <a:pt x="14" y="1"/>
                    <a:pt x="13" y="1"/>
                    <a:pt x="11" y="1"/>
                  </a:cubicBezTo>
                  <a:lnTo>
                    <a:pt x="9"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p:cNvSpPr>
              <a:spLocks noChangeAspect="1"/>
            </p:cNvSpPr>
            <p:nvPr/>
          </p:nvSpPr>
          <p:spPr bwMode="auto">
            <a:xfrm>
              <a:off x="1988" y="4254"/>
              <a:ext cx="36" cy="72"/>
            </a:xfrm>
            <a:custGeom>
              <a:avLst/>
              <a:gdLst>
                <a:gd name="T0" fmla="*/ 2147483646 w 12"/>
                <a:gd name="T1" fmla="*/ 2147483646 h 24"/>
                <a:gd name="T2" fmla="*/ 2147483646 w 12"/>
                <a:gd name="T3" fmla="*/ 2147483646 h 24"/>
                <a:gd name="T4" fmla="*/ 0 w 12"/>
                <a:gd name="T5" fmla="*/ 2147483646 h 24"/>
                <a:gd name="T6" fmla="*/ 0 w 12"/>
                <a:gd name="T7" fmla="*/ 2147483646 h 24"/>
                <a:gd name="T8" fmla="*/ 2147483646 w 12"/>
                <a:gd name="T9" fmla="*/ 2147483646 h 24"/>
                <a:gd name="T10" fmla="*/ 2147483646 w 12"/>
                <a:gd name="T11" fmla="*/ 2147483646 h 24"/>
                <a:gd name="T12" fmla="*/ 2147483646 w 12"/>
                <a:gd name="T13" fmla="*/ 2147483646 h 24"/>
                <a:gd name="T14" fmla="*/ 2147483646 w 12"/>
                <a:gd name="T15" fmla="*/ 2147483646 h 24"/>
                <a:gd name="T16" fmla="*/ 2147483646 w 12"/>
                <a:gd name="T17" fmla="*/ 2147483646 h 24"/>
                <a:gd name="T18" fmla="*/ 2147483646 w 12"/>
                <a:gd name="T19" fmla="*/ 2147483646 h 24"/>
                <a:gd name="T20" fmla="*/ 2147483646 w 12"/>
                <a:gd name="T21" fmla="*/ 2147483646 h 24"/>
                <a:gd name="T22" fmla="*/ 2147483646 w 12"/>
                <a:gd name="T23" fmla="*/ 0 h 24"/>
                <a:gd name="T24" fmla="*/ 0 w 12"/>
                <a:gd name="T25" fmla="*/ 0 h 24"/>
                <a:gd name="T26" fmla="*/ 0 w 12"/>
                <a:gd name="T27" fmla="*/ 0 h 24"/>
                <a:gd name="T28" fmla="*/ 2147483646 w 12"/>
                <a:gd name="T29" fmla="*/ 0 h 24"/>
                <a:gd name="T30" fmla="*/ 2147483646 w 12"/>
                <a:gd name="T31" fmla="*/ 0 h 24"/>
                <a:gd name="T32" fmla="*/ 2147483646 w 12"/>
                <a:gd name="T33" fmla="*/ 0 h 24"/>
                <a:gd name="T34" fmla="*/ 2147483646 w 12"/>
                <a:gd name="T35" fmla="*/ 2147483646 h 24"/>
                <a:gd name="T36" fmla="*/ 2147483646 w 12"/>
                <a:gd name="T37" fmla="*/ 2147483646 h 24"/>
                <a:gd name="T38" fmla="*/ 2147483646 w 12"/>
                <a:gd name="T39" fmla="*/ 2147483646 h 24"/>
                <a:gd name="T40" fmla="*/ 2147483646 w 12"/>
                <a:gd name="T41" fmla="*/ 2147483646 h 24"/>
                <a:gd name="T42" fmla="*/ 2147483646 w 12"/>
                <a:gd name="T43" fmla="*/ 2147483646 h 24"/>
                <a:gd name="T44" fmla="*/ 2147483646 w 12"/>
                <a:gd name="T45" fmla="*/ 2147483646 h 24"/>
                <a:gd name="T46" fmla="*/ 2147483646 w 12"/>
                <a:gd name="T47" fmla="*/ 2147483646 h 24"/>
                <a:gd name="T48" fmla="*/ 2147483646 w 12"/>
                <a:gd name="T49" fmla="*/ 2147483646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 h="24">
                  <a:moveTo>
                    <a:pt x="12" y="23"/>
                  </a:moveTo>
                  <a:cubicBezTo>
                    <a:pt x="12" y="24"/>
                    <a:pt x="12" y="24"/>
                    <a:pt x="12" y="24"/>
                  </a:cubicBezTo>
                  <a:cubicBezTo>
                    <a:pt x="0" y="24"/>
                    <a:pt x="0" y="24"/>
                    <a:pt x="0" y="24"/>
                  </a:cubicBezTo>
                  <a:cubicBezTo>
                    <a:pt x="0" y="23"/>
                    <a:pt x="0" y="23"/>
                    <a:pt x="0" y="23"/>
                  </a:cubicBezTo>
                  <a:cubicBezTo>
                    <a:pt x="1" y="23"/>
                    <a:pt x="1" y="23"/>
                    <a:pt x="1" y="23"/>
                  </a:cubicBezTo>
                  <a:cubicBezTo>
                    <a:pt x="1" y="23"/>
                    <a:pt x="2" y="23"/>
                    <a:pt x="2" y="23"/>
                  </a:cubicBezTo>
                  <a:cubicBezTo>
                    <a:pt x="3" y="22"/>
                    <a:pt x="3" y="22"/>
                    <a:pt x="3" y="22"/>
                  </a:cubicBezTo>
                  <a:cubicBezTo>
                    <a:pt x="3" y="21"/>
                    <a:pt x="3" y="21"/>
                    <a:pt x="3" y="19"/>
                  </a:cubicBezTo>
                  <a:cubicBezTo>
                    <a:pt x="3" y="4"/>
                    <a:pt x="3" y="4"/>
                    <a:pt x="3" y="4"/>
                  </a:cubicBezTo>
                  <a:cubicBezTo>
                    <a:pt x="3" y="3"/>
                    <a:pt x="3" y="2"/>
                    <a:pt x="3" y="1"/>
                  </a:cubicBezTo>
                  <a:cubicBezTo>
                    <a:pt x="3" y="1"/>
                    <a:pt x="3" y="1"/>
                    <a:pt x="2" y="1"/>
                  </a:cubicBezTo>
                  <a:cubicBezTo>
                    <a:pt x="2" y="0"/>
                    <a:pt x="1" y="0"/>
                    <a:pt x="1" y="0"/>
                  </a:cubicBezTo>
                  <a:cubicBezTo>
                    <a:pt x="0" y="0"/>
                    <a:pt x="0" y="0"/>
                    <a:pt x="0" y="0"/>
                  </a:cubicBezTo>
                  <a:cubicBezTo>
                    <a:pt x="0" y="0"/>
                    <a:pt x="0" y="0"/>
                    <a:pt x="0" y="0"/>
                  </a:cubicBezTo>
                  <a:cubicBezTo>
                    <a:pt x="12" y="0"/>
                    <a:pt x="12" y="0"/>
                    <a:pt x="12" y="0"/>
                  </a:cubicBezTo>
                  <a:cubicBezTo>
                    <a:pt x="12" y="0"/>
                    <a:pt x="12" y="0"/>
                    <a:pt x="12" y="0"/>
                  </a:cubicBezTo>
                  <a:cubicBezTo>
                    <a:pt x="11" y="0"/>
                    <a:pt x="11" y="0"/>
                    <a:pt x="11" y="0"/>
                  </a:cubicBezTo>
                  <a:cubicBezTo>
                    <a:pt x="11" y="0"/>
                    <a:pt x="10" y="0"/>
                    <a:pt x="10" y="1"/>
                  </a:cubicBezTo>
                  <a:cubicBezTo>
                    <a:pt x="9" y="1"/>
                    <a:pt x="9" y="1"/>
                    <a:pt x="9" y="2"/>
                  </a:cubicBezTo>
                  <a:cubicBezTo>
                    <a:pt x="9" y="2"/>
                    <a:pt x="9" y="3"/>
                    <a:pt x="9" y="4"/>
                  </a:cubicBezTo>
                  <a:cubicBezTo>
                    <a:pt x="9" y="19"/>
                    <a:pt x="9" y="19"/>
                    <a:pt x="9" y="19"/>
                  </a:cubicBezTo>
                  <a:cubicBezTo>
                    <a:pt x="9" y="21"/>
                    <a:pt x="9" y="21"/>
                    <a:pt x="9" y="22"/>
                  </a:cubicBezTo>
                  <a:cubicBezTo>
                    <a:pt x="9" y="22"/>
                    <a:pt x="9" y="22"/>
                    <a:pt x="10" y="23"/>
                  </a:cubicBezTo>
                  <a:cubicBezTo>
                    <a:pt x="10" y="23"/>
                    <a:pt x="11" y="23"/>
                    <a:pt x="11" y="23"/>
                  </a:cubicBezTo>
                  <a:lnTo>
                    <a:pt x="12" y="2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p:cNvSpPr>
              <a:spLocks noChangeAspect="1"/>
            </p:cNvSpPr>
            <p:nvPr/>
          </p:nvSpPr>
          <p:spPr bwMode="auto">
            <a:xfrm>
              <a:off x="2033" y="4251"/>
              <a:ext cx="66" cy="75"/>
            </a:xfrm>
            <a:custGeom>
              <a:avLst/>
              <a:gdLst>
                <a:gd name="T0" fmla="*/ 2147483646 w 22"/>
                <a:gd name="T1" fmla="*/ 0 h 25"/>
                <a:gd name="T2" fmla="*/ 2147483646 w 22"/>
                <a:gd name="T3" fmla="*/ 2147483646 h 25"/>
                <a:gd name="T4" fmla="*/ 2147483646 w 22"/>
                <a:gd name="T5" fmla="*/ 2147483646 h 25"/>
                <a:gd name="T6" fmla="*/ 2147483646 w 22"/>
                <a:gd name="T7" fmla="*/ 2147483646 h 25"/>
                <a:gd name="T8" fmla="*/ 2147483646 w 22"/>
                <a:gd name="T9" fmla="*/ 2147483646 h 25"/>
                <a:gd name="T10" fmla="*/ 2147483646 w 22"/>
                <a:gd name="T11" fmla="*/ 2147483646 h 25"/>
                <a:gd name="T12" fmla="*/ 2147483646 w 22"/>
                <a:gd name="T13" fmla="*/ 2147483646 h 25"/>
                <a:gd name="T14" fmla="*/ 2147483646 w 22"/>
                <a:gd name="T15" fmla="*/ 2147483646 h 25"/>
                <a:gd name="T16" fmla="*/ 2147483646 w 22"/>
                <a:gd name="T17" fmla="*/ 2147483646 h 25"/>
                <a:gd name="T18" fmla="*/ 2147483646 w 22"/>
                <a:gd name="T19" fmla="*/ 2147483646 h 25"/>
                <a:gd name="T20" fmla="*/ 2147483646 w 22"/>
                <a:gd name="T21" fmla="*/ 2147483646 h 25"/>
                <a:gd name="T22" fmla="*/ 2147483646 w 22"/>
                <a:gd name="T23" fmla="*/ 2147483646 h 25"/>
                <a:gd name="T24" fmla="*/ 2147483646 w 22"/>
                <a:gd name="T25" fmla="*/ 2147483646 h 25"/>
                <a:gd name="T26" fmla="*/ 2147483646 w 22"/>
                <a:gd name="T27" fmla="*/ 2147483646 h 25"/>
                <a:gd name="T28" fmla="*/ 2147483646 w 22"/>
                <a:gd name="T29" fmla="*/ 2147483646 h 25"/>
                <a:gd name="T30" fmla="*/ 2147483646 w 22"/>
                <a:gd name="T31" fmla="*/ 2147483646 h 25"/>
                <a:gd name="T32" fmla="*/ 2147483646 w 22"/>
                <a:gd name="T33" fmla="*/ 2147483646 h 25"/>
                <a:gd name="T34" fmla="*/ 2147483646 w 22"/>
                <a:gd name="T35" fmla="*/ 2147483646 h 25"/>
                <a:gd name="T36" fmla="*/ 0 w 22"/>
                <a:gd name="T37" fmla="*/ 2147483646 h 25"/>
                <a:gd name="T38" fmla="*/ 2147483646 w 22"/>
                <a:gd name="T39" fmla="*/ 2147483646 h 25"/>
                <a:gd name="T40" fmla="*/ 2147483646 w 22"/>
                <a:gd name="T41" fmla="*/ 2147483646 h 25"/>
                <a:gd name="T42" fmla="*/ 2147483646 w 22"/>
                <a:gd name="T43" fmla="*/ 0 h 25"/>
                <a:gd name="T44" fmla="*/ 2147483646 w 22"/>
                <a:gd name="T45" fmla="*/ 2147483646 h 25"/>
                <a:gd name="T46" fmla="*/ 2147483646 w 22"/>
                <a:gd name="T47" fmla="*/ 2147483646 h 25"/>
                <a:gd name="T48" fmla="*/ 2147483646 w 22"/>
                <a:gd name="T49" fmla="*/ 2147483646 h 25"/>
                <a:gd name="T50" fmla="*/ 2147483646 w 22"/>
                <a:gd name="T51" fmla="*/ 0 h 25"/>
                <a:gd name="T52" fmla="*/ 2147483646 w 22"/>
                <a:gd name="T53" fmla="*/ 0 h 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2" h="25">
                  <a:moveTo>
                    <a:pt x="22" y="0"/>
                  </a:moveTo>
                  <a:cubicBezTo>
                    <a:pt x="22" y="8"/>
                    <a:pt x="22" y="8"/>
                    <a:pt x="22" y="8"/>
                  </a:cubicBezTo>
                  <a:cubicBezTo>
                    <a:pt x="21" y="8"/>
                    <a:pt x="21" y="8"/>
                    <a:pt x="21" y="8"/>
                  </a:cubicBezTo>
                  <a:cubicBezTo>
                    <a:pt x="21" y="6"/>
                    <a:pt x="20" y="5"/>
                    <a:pt x="19" y="3"/>
                  </a:cubicBezTo>
                  <a:cubicBezTo>
                    <a:pt x="17" y="2"/>
                    <a:pt x="16" y="2"/>
                    <a:pt x="14" y="2"/>
                  </a:cubicBezTo>
                  <a:cubicBezTo>
                    <a:pt x="12" y="2"/>
                    <a:pt x="11" y="2"/>
                    <a:pt x="10" y="3"/>
                  </a:cubicBezTo>
                  <a:cubicBezTo>
                    <a:pt x="8" y="4"/>
                    <a:pt x="8" y="5"/>
                    <a:pt x="7" y="6"/>
                  </a:cubicBezTo>
                  <a:cubicBezTo>
                    <a:pt x="6" y="8"/>
                    <a:pt x="6" y="10"/>
                    <a:pt x="6" y="12"/>
                  </a:cubicBezTo>
                  <a:cubicBezTo>
                    <a:pt x="6" y="14"/>
                    <a:pt x="6" y="16"/>
                    <a:pt x="7" y="18"/>
                  </a:cubicBezTo>
                  <a:cubicBezTo>
                    <a:pt x="7" y="20"/>
                    <a:pt x="8" y="21"/>
                    <a:pt x="9" y="22"/>
                  </a:cubicBezTo>
                  <a:cubicBezTo>
                    <a:pt x="10" y="23"/>
                    <a:pt x="12" y="23"/>
                    <a:pt x="14" y="23"/>
                  </a:cubicBezTo>
                  <a:cubicBezTo>
                    <a:pt x="15" y="23"/>
                    <a:pt x="17" y="23"/>
                    <a:pt x="18" y="22"/>
                  </a:cubicBezTo>
                  <a:cubicBezTo>
                    <a:pt x="19" y="22"/>
                    <a:pt x="20" y="21"/>
                    <a:pt x="22" y="19"/>
                  </a:cubicBezTo>
                  <a:cubicBezTo>
                    <a:pt x="22" y="21"/>
                    <a:pt x="22" y="21"/>
                    <a:pt x="22" y="21"/>
                  </a:cubicBezTo>
                  <a:cubicBezTo>
                    <a:pt x="20" y="22"/>
                    <a:pt x="19" y="23"/>
                    <a:pt x="18" y="24"/>
                  </a:cubicBezTo>
                  <a:cubicBezTo>
                    <a:pt x="16" y="25"/>
                    <a:pt x="14" y="25"/>
                    <a:pt x="12" y="25"/>
                  </a:cubicBezTo>
                  <a:cubicBezTo>
                    <a:pt x="10" y="25"/>
                    <a:pt x="8" y="25"/>
                    <a:pt x="6" y="24"/>
                  </a:cubicBezTo>
                  <a:cubicBezTo>
                    <a:pt x="4" y="22"/>
                    <a:pt x="2" y="21"/>
                    <a:pt x="1" y="19"/>
                  </a:cubicBezTo>
                  <a:cubicBezTo>
                    <a:pt x="0" y="17"/>
                    <a:pt x="0" y="15"/>
                    <a:pt x="0" y="13"/>
                  </a:cubicBezTo>
                  <a:cubicBezTo>
                    <a:pt x="0" y="11"/>
                    <a:pt x="0" y="9"/>
                    <a:pt x="1" y="7"/>
                  </a:cubicBezTo>
                  <a:cubicBezTo>
                    <a:pt x="3" y="5"/>
                    <a:pt x="4" y="3"/>
                    <a:pt x="6" y="2"/>
                  </a:cubicBezTo>
                  <a:cubicBezTo>
                    <a:pt x="8" y="1"/>
                    <a:pt x="10" y="0"/>
                    <a:pt x="13" y="0"/>
                  </a:cubicBezTo>
                  <a:cubicBezTo>
                    <a:pt x="14" y="0"/>
                    <a:pt x="16" y="0"/>
                    <a:pt x="18" y="1"/>
                  </a:cubicBezTo>
                  <a:cubicBezTo>
                    <a:pt x="19" y="2"/>
                    <a:pt x="20" y="2"/>
                    <a:pt x="20" y="2"/>
                  </a:cubicBezTo>
                  <a:cubicBezTo>
                    <a:pt x="20" y="2"/>
                    <a:pt x="21" y="2"/>
                    <a:pt x="21" y="1"/>
                  </a:cubicBezTo>
                  <a:cubicBezTo>
                    <a:pt x="21" y="1"/>
                    <a:pt x="21" y="1"/>
                    <a:pt x="21" y="0"/>
                  </a:cubicBezTo>
                  <a:lnTo>
                    <a:pt x="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19"/>
            <p:cNvSpPr>
              <a:spLocks noChangeAspect="1"/>
            </p:cNvSpPr>
            <p:nvPr/>
          </p:nvSpPr>
          <p:spPr bwMode="auto">
            <a:xfrm>
              <a:off x="2108" y="4254"/>
              <a:ext cx="63" cy="72"/>
            </a:xfrm>
            <a:custGeom>
              <a:avLst/>
              <a:gdLst>
                <a:gd name="T0" fmla="*/ 2147483646 w 21"/>
                <a:gd name="T1" fmla="*/ 2147483646 h 24"/>
                <a:gd name="T2" fmla="*/ 2147483646 w 21"/>
                <a:gd name="T3" fmla="*/ 2147483646 h 24"/>
                <a:gd name="T4" fmla="*/ 2147483646 w 21"/>
                <a:gd name="T5" fmla="*/ 2147483646 h 24"/>
                <a:gd name="T6" fmla="*/ 2147483646 w 21"/>
                <a:gd name="T7" fmla="*/ 2147483646 h 24"/>
                <a:gd name="T8" fmla="*/ 2147483646 w 21"/>
                <a:gd name="T9" fmla="*/ 2147483646 h 24"/>
                <a:gd name="T10" fmla="*/ 2147483646 w 21"/>
                <a:gd name="T11" fmla="*/ 2147483646 h 24"/>
                <a:gd name="T12" fmla="*/ 2147483646 w 21"/>
                <a:gd name="T13" fmla="*/ 2147483646 h 24"/>
                <a:gd name="T14" fmla="*/ 2147483646 w 21"/>
                <a:gd name="T15" fmla="*/ 2147483646 h 24"/>
                <a:gd name="T16" fmla="*/ 2147483646 w 21"/>
                <a:gd name="T17" fmla="*/ 2147483646 h 24"/>
                <a:gd name="T18" fmla="*/ 2147483646 w 21"/>
                <a:gd name="T19" fmla="*/ 2147483646 h 24"/>
                <a:gd name="T20" fmla="*/ 2147483646 w 21"/>
                <a:gd name="T21" fmla="*/ 2147483646 h 24"/>
                <a:gd name="T22" fmla="*/ 2147483646 w 21"/>
                <a:gd name="T23" fmla="*/ 2147483646 h 24"/>
                <a:gd name="T24" fmla="*/ 2147483646 w 21"/>
                <a:gd name="T25" fmla="*/ 2147483646 h 24"/>
                <a:gd name="T26" fmla="*/ 2147483646 w 21"/>
                <a:gd name="T27" fmla="*/ 2147483646 h 24"/>
                <a:gd name="T28" fmla="*/ 2147483646 w 21"/>
                <a:gd name="T29" fmla="*/ 2147483646 h 24"/>
                <a:gd name="T30" fmla="*/ 2147483646 w 21"/>
                <a:gd name="T31" fmla="*/ 2147483646 h 24"/>
                <a:gd name="T32" fmla="*/ 2147483646 w 21"/>
                <a:gd name="T33" fmla="*/ 2147483646 h 24"/>
                <a:gd name="T34" fmla="*/ 2147483646 w 21"/>
                <a:gd name="T35" fmla="*/ 2147483646 h 24"/>
                <a:gd name="T36" fmla="*/ 2147483646 w 21"/>
                <a:gd name="T37" fmla="*/ 2147483646 h 24"/>
                <a:gd name="T38" fmla="*/ 2147483646 w 21"/>
                <a:gd name="T39" fmla="*/ 2147483646 h 24"/>
                <a:gd name="T40" fmla="*/ 0 w 21"/>
                <a:gd name="T41" fmla="*/ 2147483646 h 24"/>
                <a:gd name="T42" fmla="*/ 0 w 21"/>
                <a:gd name="T43" fmla="*/ 2147483646 h 24"/>
                <a:gd name="T44" fmla="*/ 2147483646 w 21"/>
                <a:gd name="T45" fmla="*/ 2147483646 h 24"/>
                <a:gd name="T46" fmla="*/ 2147483646 w 21"/>
                <a:gd name="T47" fmla="*/ 2147483646 h 24"/>
                <a:gd name="T48" fmla="*/ 2147483646 w 21"/>
                <a:gd name="T49" fmla="*/ 2147483646 h 24"/>
                <a:gd name="T50" fmla="*/ 2147483646 w 21"/>
                <a:gd name="T51" fmla="*/ 2147483646 h 24"/>
                <a:gd name="T52" fmla="*/ 2147483646 w 21"/>
                <a:gd name="T53" fmla="*/ 2147483646 h 24"/>
                <a:gd name="T54" fmla="*/ 2147483646 w 21"/>
                <a:gd name="T55" fmla="*/ 2147483646 h 24"/>
                <a:gd name="T56" fmla="*/ 2147483646 w 21"/>
                <a:gd name="T57" fmla="*/ 2147483646 h 24"/>
                <a:gd name="T58" fmla="*/ 2147483646 w 21"/>
                <a:gd name="T59" fmla="*/ 0 h 24"/>
                <a:gd name="T60" fmla="*/ 0 w 21"/>
                <a:gd name="T61" fmla="*/ 0 h 24"/>
                <a:gd name="T62" fmla="*/ 0 w 21"/>
                <a:gd name="T63" fmla="*/ 0 h 24"/>
                <a:gd name="T64" fmla="*/ 2147483646 w 21"/>
                <a:gd name="T65" fmla="*/ 0 h 24"/>
                <a:gd name="T66" fmla="*/ 2147483646 w 21"/>
                <a:gd name="T67" fmla="*/ 2147483646 h 24"/>
                <a:gd name="T68" fmla="*/ 2147483646 w 21"/>
                <a:gd name="T69" fmla="*/ 2147483646 h 24"/>
                <a:gd name="T70" fmla="*/ 2147483646 w 21"/>
                <a:gd name="T71" fmla="*/ 2147483646 h 24"/>
                <a:gd name="T72" fmla="*/ 2147483646 w 21"/>
                <a:gd name="T73" fmla="*/ 2147483646 h 24"/>
                <a:gd name="T74" fmla="*/ 2147483646 w 21"/>
                <a:gd name="T75" fmla="*/ 2147483646 h 24"/>
                <a:gd name="T76" fmla="*/ 2147483646 w 21"/>
                <a:gd name="T77" fmla="*/ 2147483646 h 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 h="24">
                  <a:moveTo>
                    <a:pt x="9" y="1"/>
                  </a:moveTo>
                  <a:cubicBezTo>
                    <a:pt x="9" y="11"/>
                    <a:pt x="9" y="11"/>
                    <a:pt x="9" y="11"/>
                  </a:cubicBezTo>
                  <a:cubicBezTo>
                    <a:pt x="9" y="11"/>
                    <a:pt x="9" y="11"/>
                    <a:pt x="9" y="11"/>
                  </a:cubicBezTo>
                  <a:cubicBezTo>
                    <a:pt x="11" y="11"/>
                    <a:pt x="12" y="10"/>
                    <a:pt x="13" y="9"/>
                  </a:cubicBezTo>
                  <a:cubicBezTo>
                    <a:pt x="13" y="8"/>
                    <a:pt x="14" y="7"/>
                    <a:pt x="14" y="5"/>
                  </a:cubicBezTo>
                  <a:cubicBezTo>
                    <a:pt x="15" y="5"/>
                    <a:pt x="15" y="5"/>
                    <a:pt x="15" y="5"/>
                  </a:cubicBezTo>
                  <a:cubicBezTo>
                    <a:pt x="15" y="18"/>
                    <a:pt x="15" y="18"/>
                    <a:pt x="15" y="18"/>
                  </a:cubicBezTo>
                  <a:cubicBezTo>
                    <a:pt x="14" y="18"/>
                    <a:pt x="14" y="18"/>
                    <a:pt x="14" y="18"/>
                  </a:cubicBezTo>
                  <a:cubicBezTo>
                    <a:pt x="14" y="16"/>
                    <a:pt x="14" y="15"/>
                    <a:pt x="13" y="14"/>
                  </a:cubicBezTo>
                  <a:cubicBezTo>
                    <a:pt x="13" y="13"/>
                    <a:pt x="12" y="13"/>
                    <a:pt x="11" y="13"/>
                  </a:cubicBezTo>
                  <a:cubicBezTo>
                    <a:pt x="11" y="12"/>
                    <a:pt x="10" y="12"/>
                    <a:pt x="9" y="12"/>
                  </a:cubicBezTo>
                  <a:cubicBezTo>
                    <a:pt x="9" y="19"/>
                    <a:pt x="9" y="19"/>
                    <a:pt x="9" y="19"/>
                  </a:cubicBezTo>
                  <a:cubicBezTo>
                    <a:pt x="9" y="20"/>
                    <a:pt x="9" y="21"/>
                    <a:pt x="9" y="21"/>
                  </a:cubicBezTo>
                  <a:cubicBezTo>
                    <a:pt x="9" y="21"/>
                    <a:pt x="9" y="22"/>
                    <a:pt x="10" y="22"/>
                  </a:cubicBezTo>
                  <a:cubicBezTo>
                    <a:pt x="10" y="22"/>
                    <a:pt x="10" y="22"/>
                    <a:pt x="11" y="22"/>
                  </a:cubicBezTo>
                  <a:cubicBezTo>
                    <a:pt x="13" y="22"/>
                    <a:pt x="13" y="22"/>
                    <a:pt x="13" y="22"/>
                  </a:cubicBezTo>
                  <a:cubicBezTo>
                    <a:pt x="15" y="22"/>
                    <a:pt x="17" y="22"/>
                    <a:pt x="18" y="21"/>
                  </a:cubicBezTo>
                  <a:cubicBezTo>
                    <a:pt x="19" y="20"/>
                    <a:pt x="20" y="18"/>
                    <a:pt x="21" y="16"/>
                  </a:cubicBezTo>
                  <a:cubicBezTo>
                    <a:pt x="21" y="16"/>
                    <a:pt x="21" y="16"/>
                    <a:pt x="21" y="16"/>
                  </a:cubicBezTo>
                  <a:cubicBezTo>
                    <a:pt x="20" y="24"/>
                    <a:pt x="20" y="24"/>
                    <a:pt x="20" y="24"/>
                  </a:cubicBezTo>
                  <a:cubicBezTo>
                    <a:pt x="0" y="24"/>
                    <a:pt x="0" y="24"/>
                    <a:pt x="0" y="24"/>
                  </a:cubicBezTo>
                  <a:cubicBezTo>
                    <a:pt x="0" y="23"/>
                    <a:pt x="0" y="23"/>
                    <a:pt x="0" y="23"/>
                  </a:cubicBezTo>
                  <a:cubicBezTo>
                    <a:pt x="1" y="23"/>
                    <a:pt x="1" y="23"/>
                    <a:pt x="1" y="23"/>
                  </a:cubicBezTo>
                  <a:cubicBezTo>
                    <a:pt x="1" y="23"/>
                    <a:pt x="2" y="23"/>
                    <a:pt x="2" y="23"/>
                  </a:cubicBezTo>
                  <a:cubicBezTo>
                    <a:pt x="3" y="22"/>
                    <a:pt x="3" y="22"/>
                    <a:pt x="3" y="22"/>
                  </a:cubicBezTo>
                  <a:cubicBezTo>
                    <a:pt x="3" y="21"/>
                    <a:pt x="3" y="21"/>
                    <a:pt x="3" y="19"/>
                  </a:cubicBezTo>
                  <a:cubicBezTo>
                    <a:pt x="3" y="4"/>
                    <a:pt x="3" y="4"/>
                    <a:pt x="3" y="4"/>
                  </a:cubicBezTo>
                  <a:cubicBezTo>
                    <a:pt x="3" y="3"/>
                    <a:pt x="3" y="2"/>
                    <a:pt x="3" y="2"/>
                  </a:cubicBezTo>
                  <a:cubicBezTo>
                    <a:pt x="3" y="1"/>
                    <a:pt x="3" y="1"/>
                    <a:pt x="2" y="1"/>
                  </a:cubicBezTo>
                  <a:cubicBezTo>
                    <a:pt x="2" y="0"/>
                    <a:pt x="1" y="0"/>
                    <a:pt x="1" y="0"/>
                  </a:cubicBezTo>
                  <a:cubicBezTo>
                    <a:pt x="0" y="0"/>
                    <a:pt x="0" y="0"/>
                    <a:pt x="0" y="0"/>
                  </a:cubicBezTo>
                  <a:cubicBezTo>
                    <a:pt x="0" y="0"/>
                    <a:pt x="0" y="0"/>
                    <a:pt x="0" y="0"/>
                  </a:cubicBezTo>
                  <a:cubicBezTo>
                    <a:pt x="20" y="0"/>
                    <a:pt x="20" y="0"/>
                    <a:pt x="20" y="0"/>
                  </a:cubicBezTo>
                  <a:cubicBezTo>
                    <a:pt x="20" y="7"/>
                    <a:pt x="20" y="7"/>
                    <a:pt x="20" y="7"/>
                  </a:cubicBezTo>
                  <a:cubicBezTo>
                    <a:pt x="19" y="7"/>
                    <a:pt x="19" y="7"/>
                    <a:pt x="19" y="7"/>
                  </a:cubicBezTo>
                  <a:cubicBezTo>
                    <a:pt x="19" y="5"/>
                    <a:pt x="18" y="4"/>
                    <a:pt x="18" y="3"/>
                  </a:cubicBezTo>
                  <a:cubicBezTo>
                    <a:pt x="17" y="2"/>
                    <a:pt x="16" y="2"/>
                    <a:pt x="15" y="1"/>
                  </a:cubicBezTo>
                  <a:cubicBezTo>
                    <a:pt x="14" y="1"/>
                    <a:pt x="13" y="1"/>
                    <a:pt x="11" y="1"/>
                  </a:cubicBezTo>
                  <a:lnTo>
                    <a:pt x="9" y="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0"/>
            <p:cNvSpPr>
              <a:spLocks noChangeAspect="1"/>
            </p:cNvSpPr>
            <p:nvPr/>
          </p:nvSpPr>
          <p:spPr bwMode="auto">
            <a:xfrm>
              <a:off x="2183" y="4251"/>
              <a:ext cx="51" cy="75"/>
            </a:xfrm>
            <a:custGeom>
              <a:avLst/>
              <a:gdLst>
                <a:gd name="T0" fmla="*/ 2147483646 w 17"/>
                <a:gd name="T1" fmla="*/ 0 h 25"/>
                <a:gd name="T2" fmla="*/ 2147483646 w 17"/>
                <a:gd name="T3" fmla="*/ 2147483646 h 25"/>
                <a:gd name="T4" fmla="*/ 2147483646 w 17"/>
                <a:gd name="T5" fmla="*/ 2147483646 h 25"/>
                <a:gd name="T6" fmla="*/ 2147483646 w 17"/>
                <a:gd name="T7" fmla="*/ 2147483646 h 25"/>
                <a:gd name="T8" fmla="*/ 2147483646 w 17"/>
                <a:gd name="T9" fmla="*/ 2147483646 h 25"/>
                <a:gd name="T10" fmla="*/ 2147483646 w 17"/>
                <a:gd name="T11" fmla="*/ 2147483646 h 25"/>
                <a:gd name="T12" fmla="*/ 2147483646 w 17"/>
                <a:gd name="T13" fmla="*/ 2147483646 h 25"/>
                <a:gd name="T14" fmla="*/ 2147483646 w 17"/>
                <a:gd name="T15" fmla="*/ 2147483646 h 25"/>
                <a:gd name="T16" fmla="*/ 2147483646 w 17"/>
                <a:gd name="T17" fmla="*/ 2147483646 h 25"/>
                <a:gd name="T18" fmla="*/ 2147483646 w 17"/>
                <a:gd name="T19" fmla="*/ 2147483646 h 25"/>
                <a:gd name="T20" fmla="*/ 2147483646 w 17"/>
                <a:gd name="T21" fmla="*/ 2147483646 h 25"/>
                <a:gd name="T22" fmla="*/ 2147483646 w 17"/>
                <a:gd name="T23" fmla="*/ 2147483646 h 25"/>
                <a:gd name="T24" fmla="*/ 2147483646 w 17"/>
                <a:gd name="T25" fmla="*/ 2147483646 h 25"/>
                <a:gd name="T26" fmla="*/ 2147483646 w 17"/>
                <a:gd name="T27" fmla="*/ 2147483646 h 25"/>
                <a:gd name="T28" fmla="*/ 2147483646 w 17"/>
                <a:gd name="T29" fmla="*/ 2147483646 h 25"/>
                <a:gd name="T30" fmla="*/ 2147483646 w 17"/>
                <a:gd name="T31" fmla="*/ 2147483646 h 25"/>
                <a:gd name="T32" fmla="*/ 2147483646 w 17"/>
                <a:gd name="T33" fmla="*/ 2147483646 h 25"/>
                <a:gd name="T34" fmla="*/ 2147483646 w 17"/>
                <a:gd name="T35" fmla="*/ 2147483646 h 25"/>
                <a:gd name="T36" fmla="*/ 2147483646 w 17"/>
                <a:gd name="T37" fmla="*/ 2147483646 h 25"/>
                <a:gd name="T38" fmla="*/ 0 w 17"/>
                <a:gd name="T39" fmla="*/ 2147483646 h 25"/>
                <a:gd name="T40" fmla="*/ 0 w 17"/>
                <a:gd name="T41" fmla="*/ 2147483646 h 25"/>
                <a:gd name="T42" fmla="*/ 2147483646 w 17"/>
                <a:gd name="T43" fmla="*/ 2147483646 h 25"/>
                <a:gd name="T44" fmla="*/ 2147483646 w 17"/>
                <a:gd name="T45" fmla="*/ 2147483646 h 25"/>
                <a:gd name="T46" fmla="*/ 2147483646 w 17"/>
                <a:gd name="T47" fmla="*/ 2147483646 h 25"/>
                <a:gd name="T48" fmla="*/ 2147483646 w 17"/>
                <a:gd name="T49" fmla="*/ 2147483646 h 25"/>
                <a:gd name="T50" fmla="*/ 2147483646 w 17"/>
                <a:gd name="T51" fmla="*/ 2147483646 h 25"/>
                <a:gd name="T52" fmla="*/ 2147483646 w 17"/>
                <a:gd name="T53" fmla="*/ 2147483646 h 25"/>
                <a:gd name="T54" fmla="*/ 2147483646 w 17"/>
                <a:gd name="T55" fmla="*/ 2147483646 h 25"/>
                <a:gd name="T56" fmla="*/ 2147483646 w 17"/>
                <a:gd name="T57" fmla="*/ 2147483646 h 25"/>
                <a:gd name="T58" fmla="*/ 2147483646 w 17"/>
                <a:gd name="T59" fmla="*/ 2147483646 h 25"/>
                <a:gd name="T60" fmla="*/ 2147483646 w 17"/>
                <a:gd name="T61" fmla="*/ 2147483646 h 25"/>
                <a:gd name="T62" fmla="*/ 0 w 17"/>
                <a:gd name="T63" fmla="*/ 2147483646 h 25"/>
                <a:gd name="T64" fmla="*/ 2147483646 w 17"/>
                <a:gd name="T65" fmla="*/ 2147483646 h 25"/>
                <a:gd name="T66" fmla="*/ 2147483646 w 17"/>
                <a:gd name="T67" fmla="*/ 0 h 25"/>
                <a:gd name="T68" fmla="*/ 2147483646 w 17"/>
                <a:gd name="T69" fmla="*/ 0 h 25"/>
                <a:gd name="T70" fmla="*/ 2147483646 w 17"/>
                <a:gd name="T71" fmla="*/ 2147483646 h 25"/>
                <a:gd name="T72" fmla="*/ 2147483646 w 17"/>
                <a:gd name="T73" fmla="*/ 2147483646 h 25"/>
                <a:gd name="T74" fmla="*/ 2147483646 w 17"/>
                <a:gd name="T75" fmla="*/ 2147483646 h 25"/>
                <a:gd name="T76" fmla="*/ 2147483646 w 17"/>
                <a:gd name="T77" fmla="*/ 0 h 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 h="25">
                  <a:moveTo>
                    <a:pt x="15" y="0"/>
                  </a:moveTo>
                  <a:cubicBezTo>
                    <a:pt x="15" y="8"/>
                    <a:pt x="15" y="8"/>
                    <a:pt x="15" y="8"/>
                  </a:cubicBezTo>
                  <a:cubicBezTo>
                    <a:pt x="15" y="8"/>
                    <a:pt x="15" y="8"/>
                    <a:pt x="15" y="8"/>
                  </a:cubicBezTo>
                  <a:cubicBezTo>
                    <a:pt x="14" y="6"/>
                    <a:pt x="13" y="4"/>
                    <a:pt x="12" y="3"/>
                  </a:cubicBezTo>
                  <a:cubicBezTo>
                    <a:pt x="11" y="2"/>
                    <a:pt x="9" y="1"/>
                    <a:pt x="8" y="1"/>
                  </a:cubicBezTo>
                  <a:cubicBezTo>
                    <a:pt x="6" y="1"/>
                    <a:pt x="6" y="2"/>
                    <a:pt x="5" y="2"/>
                  </a:cubicBezTo>
                  <a:cubicBezTo>
                    <a:pt x="4" y="3"/>
                    <a:pt x="4" y="4"/>
                    <a:pt x="4" y="5"/>
                  </a:cubicBezTo>
                  <a:cubicBezTo>
                    <a:pt x="4" y="5"/>
                    <a:pt x="4" y="6"/>
                    <a:pt x="4" y="6"/>
                  </a:cubicBezTo>
                  <a:cubicBezTo>
                    <a:pt x="4" y="7"/>
                    <a:pt x="5" y="7"/>
                    <a:pt x="6" y="8"/>
                  </a:cubicBezTo>
                  <a:cubicBezTo>
                    <a:pt x="6" y="8"/>
                    <a:pt x="8" y="9"/>
                    <a:pt x="10" y="10"/>
                  </a:cubicBezTo>
                  <a:cubicBezTo>
                    <a:pt x="12" y="11"/>
                    <a:pt x="14" y="12"/>
                    <a:pt x="15" y="14"/>
                  </a:cubicBezTo>
                  <a:cubicBezTo>
                    <a:pt x="16" y="15"/>
                    <a:pt x="17" y="16"/>
                    <a:pt x="17" y="18"/>
                  </a:cubicBezTo>
                  <a:cubicBezTo>
                    <a:pt x="17" y="20"/>
                    <a:pt x="16" y="21"/>
                    <a:pt x="14" y="23"/>
                  </a:cubicBezTo>
                  <a:cubicBezTo>
                    <a:pt x="13" y="24"/>
                    <a:pt x="11" y="25"/>
                    <a:pt x="8" y="25"/>
                  </a:cubicBezTo>
                  <a:cubicBezTo>
                    <a:pt x="8" y="25"/>
                    <a:pt x="7" y="25"/>
                    <a:pt x="6" y="25"/>
                  </a:cubicBezTo>
                  <a:cubicBezTo>
                    <a:pt x="6" y="25"/>
                    <a:pt x="5" y="24"/>
                    <a:pt x="4" y="24"/>
                  </a:cubicBezTo>
                  <a:cubicBezTo>
                    <a:pt x="3" y="24"/>
                    <a:pt x="3" y="24"/>
                    <a:pt x="2" y="24"/>
                  </a:cubicBezTo>
                  <a:cubicBezTo>
                    <a:pt x="2" y="24"/>
                    <a:pt x="2" y="24"/>
                    <a:pt x="1" y="24"/>
                  </a:cubicBezTo>
                  <a:cubicBezTo>
                    <a:pt x="1" y="24"/>
                    <a:pt x="1" y="25"/>
                    <a:pt x="1" y="25"/>
                  </a:cubicBezTo>
                  <a:cubicBezTo>
                    <a:pt x="0" y="25"/>
                    <a:pt x="0" y="25"/>
                    <a:pt x="0" y="25"/>
                  </a:cubicBezTo>
                  <a:cubicBezTo>
                    <a:pt x="0" y="16"/>
                    <a:pt x="0" y="16"/>
                    <a:pt x="0" y="16"/>
                  </a:cubicBezTo>
                  <a:cubicBezTo>
                    <a:pt x="1" y="16"/>
                    <a:pt x="1" y="16"/>
                    <a:pt x="1" y="16"/>
                  </a:cubicBezTo>
                  <a:cubicBezTo>
                    <a:pt x="1" y="19"/>
                    <a:pt x="2" y="20"/>
                    <a:pt x="4" y="22"/>
                  </a:cubicBezTo>
                  <a:cubicBezTo>
                    <a:pt x="5" y="23"/>
                    <a:pt x="7" y="24"/>
                    <a:pt x="8" y="24"/>
                  </a:cubicBezTo>
                  <a:cubicBezTo>
                    <a:pt x="10" y="24"/>
                    <a:pt x="11" y="23"/>
                    <a:pt x="11" y="23"/>
                  </a:cubicBezTo>
                  <a:cubicBezTo>
                    <a:pt x="12" y="22"/>
                    <a:pt x="13" y="21"/>
                    <a:pt x="13" y="20"/>
                  </a:cubicBezTo>
                  <a:cubicBezTo>
                    <a:pt x="13" y="20"/>
                    <a:pt x="13" y="19"/>
                    <a:pt x="12" y="19"/>
                  </a:cubicBezTo>
                  <a:cubicBezTo>
                    <a:pt x="12" y="18"/>
                    <a:pt x="11" y="18"/>
                    <a:pt x="11" y="17"/>
                  </a:cubicBezTo>
                  <a:cubicBezTo>
                    <a:pt x="10" y="17"/>
                    <a:pt x="9" y="16"/>
                    <a:pt x="8" y="15"/>
                  </a:cubicBezTo>
                  <a:cubicBezTo>
                    <a:pt x="5" y="14"/>
                    <a:pt x="4" y="13"/>
                    <a:pt x="3" y="13"/>
                  </a:cubicBezTo>
                  <a:cubicBezTo>
                    <a:pt x="2" y="12"/>
                    <a:pt x="1" y="11"/>
                    <a:pt x="1" y="10"/>
                  </a:cubicBezTo>
                  <a:cubicBezTo>
                    <a:pt x="0" y="9"/>
                    <a:pt x="0" y="8"/>
                    <a:pt x="0" y="7"/>
                  </a:cubicBezTo>
                  <a:cubicBezTo>
                    <a:pt x="0" y="5"/>
                    <a:pt x="1" y="3"/>
                    <a:pt x="2" y="2"/>
                  </a:cubicBezTo>
                  <a:cubicBezTo>
                    <a:pt x="3" y="1"/>
                    <a:pt x="5" y="0"/>
                    <a:pt x="7" y="0"/>
                  </a:cubicBezTo>
                  <a:cubicBezTo>
                    <a:pt x="8" y="0"/>
                    <a:pt x="9" y="0"/>
                    <a:pt x="10" y="0"/>
                  </a:cubicBezTo>
                  <a:cubicBezTo>
                    <a:pt x="10" y="1"/>
                    <a:pt x="11" y="1"/>
                    <a:pt x="12" y="1"/>
                  </a:cubicBezTo>
                  <a:cubicBezTo>
                    <a:pt x="12" y="2"/>
                    <a:pt x="13" y="2"/>
                    <a:pt x="13" y="2"/>
                  </a:cubicBezTo>
                  <a:cubicBezTo>
                    <a:pt x="14" y="2"/>
                    <a:pt x="14" y="2"/>
                    <a:pt x="14" y="1"/>
                  </a:cubicBezTo>
                  <a:cubicBezTo>
                    <a:pt x="14" y="1"/>
                    <a:pt x="14" y="1"/>
                    <a:pt x="1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1"/>
            <p:cNvSpPr>
              <a:spLocks noChangeAspect="1" noEditPoints="1"/>
            </p:cNvSpPr>
            <p:nvPr/>
          </p:nvSpPr>
          <p:spPr bwMode="auto">
            <a:xfrm>
              <a:off x="878" y="4113"/>
              <a:ext cx="149" cy="86"/>
            </a:xfrm>
            <a:custGeom>
              <a:avLst/>
              <a:gdLst>
                <a:gd name="T0" fmla="*/ 2147483646 w 50"/>
                <a:gd name="T1" fmla="*/ 2147483646 h 28"/>
                <a:gd name="T2" fmla="*/ 2147483646 w 50"/>
                <a:gd name="T3" fmla="*/ 2147483646 h 28"/>
                <a:gd name="T4" fmla="*/ 2147483646 w 50"/>
                <a:gd name="T5" fmla="*/ 2147483646 h 28"/>
                <a:gd name="T6" fmla="*/ 2147483646 w 50"/>
                <a:gd name="T7" fmla="*/ 2147483646 h 28"/>
                <a:gd name="T8" fmla="*/ 2147483646 w 50"/>
                <a:gd name="T9" fmla="*/ 2147483646 h 28"/>
                <a:gd name="T10" fmla="*/ 2147483646 w 50"/>
                <a:gd name="T11" fmla="*/ 2147483646 h 28"/>
                <a:gd name="T12" fmla="*/ 2147483646 w 50"/>
                <a:gd name="T13" fmla="*/ 2147483646 h 28"/>
                <a:gd name="T14" fmla="*/ 0 w 50"/>
                <a:gd name="T15" fmla="*/ 2147483646 h 28"/>
                <a:gd name="T16" fmla="*/ 0 w 50"/>
                <a:gd name="T17" fmla="*/ 2147483646 h 28"/>
                <a:gd name="T18" fmla="*/ 2147483646 w 50"/>
                <a:gd name="T19" fmla="*/ 2147483646 h 28"/>
                <a:gd name="T20" fmla="*/ 2147483646 w 50"/>
                <a:gd name="T21" fmla="*/ 2147483646 h 28"/>
                <a:gd name="T22" fmla="*/ 2147483646 w 50"/>
                <a:gd name="T23" fmla="*/ 2147483646 h 28"/>
                <a:gd name="T24" fmla="*/ 2147483646 w 50"/>
                <a:gd name="T25" fmla="*/ 2147483646 h 28"/>
                <a:gd name="T26" fmla="*/ 2147483646 w 50"/>
                <a:gd name="T27" fmla="*/ 2147483646 h 28"/>
                <a:gd name="T28" fmla="*/ 2147483646 w 50"/>
                <a:gd name="T29" fmla="*/ 2147483646 h 28"/>
                <a:gd name="T30" fmla="*/ 2147483646 w 50"/>
                <a:gd name="T31" fmla="*/ 2147483646 h 28"/>
                <a:gd name="T32" fmla="*/ 2147483646 w 50"/>
                <a:gd name="T33" fmla="*/ 2147483646 h 28"/>
                <a:gd name="T34" fmla="*/ 2147483646 w 50"/>
                <a:gd name="T35" fmla="*/ 2147483646 h 28"/>
                <a:gd name="T36" fmla="*/ 2147483646 w 50"/>
                <a:gd name="T37" fmla="*/ 2147483646 h 28"/>
                <a:gd name="T38" fmla="*/ 2147483646 w 50"/>
                <a:gd name="T39" fmla="*/ 2147483646 h 28"/>
                <a:gd name="T40" fmla="*/ 2147483646 w 50"/>
                <a:gd name="T41" fmla="*/ 0 h 28"/>
                <a:gd name="T42" fmla="*/ 2147483646 w 50"/>
                <a:gd name="T43" fmla="*/ 2147483646 h 28"/>
                <a:gd name="T44" fmla="*/ 2147483646 w 50"/>
                <a:gd name="T45" fmla="*/ 2147483646 h 28"/>
                <a:gd name="T46" fmla="*/ 2147483646 w 50"/>
                <a:gd name="T47" fmla="*/ 2147483646 h 28"/>
                <a:gd name="T48" fmla="*/ 2147483646 w 50"/>
                <a:gd name="T49" fmla="*/ 2147483646 h 28"/>
                <a:gd name="T50" fmla="*/ 2147483646 w 50"/>
                <a:gd name="T51" fmla="*/ 2147483646 h 28"/>
                <a:gd name="T52" fmla="*/ 2147483646 w 50"/>
                <a:gd name="T53" fmla="*/ 2147483646 h 28"/>
                <a:gd name="T54" fmla="*/ 2147483646 w 50"/>
                <a:gd name="T55" fmla="*/ 0 h 28"/>
                <a:gd name="T56" fmla="*/ 2147483646 w 50"/>
                <a:gd name="T57" fmla="*/ 0 h 28"/>
                <a:gd name="T58" fmla="*/ 2147483646 w 50"/>
                <a:gd name="T59" fmla="*/ 2147483646 h 28"/>
                <a:gd name="T60" fmla="*/ 2147483646 w 50"/>
                <a:gd name="T61" fmla="*/ 2147483646 h 28"/>
                <a:gd name="T62" fmla="*/ 2147483646 w 50"/>
                <a:gd name="T63" fmla="*/ 0 h 28"/>
                <a:gd name="T64" fmla="*/ 2147483646 w 50"/>
                <a:gd name="T65" fmla="*/ 2147483646 h 28"/>
                <a:gd name="T66" fmla="*/ 2147483646 w 50"/>
                <a:gd name="T67" fmla="*/ 2147483646 h 28"/>
                <a:gd name="T68" fmla="*/ 2147483646 w 50"/>
                <a:gd name="T69" fmla="*/ 2147483646 h 28"/>
                <a:gd name="T70" fmla="*/ 2147483646 w 50"/>
                <a:gd name="T71" fmla="*/ 2147483646 h 28"/>
                <a:gd name="T72" fmla="*/ 2147483646 w 50"/>
                <a:gd name="T73" fmla="*/ 2147483646 h 28"/>
                <a:gd name="T74" fmla="*/ 2147483646 w 50"/>
                <a:gd name="T75" fmla="*/ 2147483646 h 28"/>
                <a:gd name="T76" fmla="*/ 2147483646 w 50"/>
                <a:gd name="T77" fmla="*/ 2147483646 h 28"/>
                <a:gd name="T78" fmla="*/ 2147483646 w 50"/>
                <a:gd name="T79" fmla="*/ 2147483646 h 28"/>
                <a:gd name="T80" fmla="*/ 2147483646 w 50"/>
                <a:gd name="T81" fmla="*/ 2147483646 h 28"/>
                <a:gd name="T82" fmla="*/ 2147483646 w 50"/>
                <a:gd name="T83" fmla="*/ 2147483646 h 28"/>
                <a:gd name="T84" fmla="*/ 2147483646 w 50"/>
                <a:gd name="T85" fmla="*/ 2147483646 h 28"/>
                <a:gd name="T86" fmla="*/ 2147483646 w 50"/>
                <a:gd name="T87" fmla="*/ 2147483646 h 28"/>
                <a:gd name="T88" fmla="*/ 2147483646 w 50"/>
                <a:gd name="T89" fmla="*/ 2147483646 h 28"/>
                <a:gd name="T90" fmla="*/ 2147483646 w 50"/>
                <a:gd name="T91" fmla="*/ 2147483646 h 28"/>
                <a:gd name="T92" fmla="*/ 2147483646 w 50"/>
                <a:gd name="T93" fmla="*/ 2147483646 h 28"/>
                <a:gd name="T94" fmla="*/ 2147483646 w 50"/>
                <a:gd name="T95" fmla="*/ 2147483646 h 28"/>
                <a:gd name="T96" fmla="*/ 2147483646 w 50"/>
                <a:gd name="T97" fmla="*/ 2147483646 h 28"/>
                <a:gd name="T98" fmla="*/ 2147483646 w 50"/>
                <a:gd name="T99" fmla="*/ 2147483646 h 28"/>
                <a:gd name="T100" fmla="*/ 2147483646 w 50"/>
                <a:gd name="T101" fmla="*/ 2147483646 h 28"/>
                <a:gd name="T102" fmla="*/ 2147483646 w 50"/>
                <a:gd name="T103" fmla="*/ 2147483646 h 28"/>
                <a:gd name="T104" fmla="*/ 2147483646 w 50"/>
                <a:gd name="T105" fmla="*/ 2147483646 h 28"/>
                <a:gd name="T106" fmla="*/ 2147483646 w 50"/>
                <a:gd name="T107" fmla="*/ 2147483646 h 28"/>
                <a:gd name="T108" fmla="*/ 2147483646 w 50"/>
                <a:gd name="T109" fmla="*/ 2147483646 h 28"/>
                <a:gd name="T110" fmla="*/ 2147483646 w 50"/>
                <a:gd name="T111" fmla="*/ 2147483646 h 28"/>
                <a:gd name="T112" fmla="*/ 2147483646 w 50"/>
                <a:gd name="T113" fmla="*/ 2147483646 h 28"/>
                <a:gd name="T114" fmla="*/ 2147483646 w 50"/>
                <a:gd name="T115" fmla="*/ 0 h 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 h="28">
                  <a:moveTo>
                    <a:pt x="3" y="8"/>
                  </a:moveTo>
                  <a:cubicBezTo>
                    <a:pt x="3" y="8"/>
                    <a:pt x="4" y="9"/>
                    <a:pt x="5" y="9"/>
                  </a:cubicBezTo>
                  <a:cubicBezTo>
                    <a:pt x="6" y="9"/>
                    <a:pt x="7" y="10"/>
                    <a:pt x="8" y="10"/>
                  </a:cubicBezTo>
                  <a:cubicBezTo>
                    <a:pt x="10" y="11"/>
                    <a:pt x="11" y="12"/>
                    <a:pt x="13" y="12"/>
                  </a:cubicBezTo>
                  <a:cubicBezTo>
                    <a:pt x="14" y="13"/>
                    <a:pt x="15" y="13"/>
                    <a:pt x="15" y="13"/>
                  </a:cubicBezTo>
                  <a:cubicBezTo>
                    <a:pt x="14" y="14"/>
                    <a:pt x="12" y="14"/>
                    <a:pt x="11" y="14"/>
                  </a:cubicBezTo>
                  <a:cubicBezTo>
                    <a:pt x="7" y="14"/>
                    <a:pt x="4" y="14"/>
                    <a:pt x="1" y="13"/>
                  </a:cubicBezTo>
                  <a:cubicBezTo>
                    <a:pt x="0" y="13"/>
                    <a:pt x="0" y="12"/>
                    <a:pt x="0" y="12"/>
                  </a:cubicBezTo>
                  <a:cubicBezTo>
                    <a:pt x="0" y="11"/>
                    <a:pt x="0" y="10"/>
                    <a:pt x="0" y="9"/>
                  </a:cubicBezTo>
                  <a:cubicBezTo>
                    <a:pt x="1" y="8"/>
                    <a:pt x="2" y="8"/>
                    <a:pt x="3" y="8"/>
                  </a:cubicBezTo>
                  <a:close/>
                  <a:moveTo>
                    <a:pt x="16" y="19"/>
                  </a:moveTo>
                  <a:cubicBezTo>
                    <a:pt x="15" y="21"/>
                    <a:pt x="14" y="22"/>
                    <a:pt x="11" y="24"/>
                  </a:cubicBezTo>
                  <a:cubicBezTo>
                    <a:pt x="10" y="25"/>
                    <a:pt x="9" y="25"/>
                    <a:pt x="8" y="25"/>
                  </a:cubicBezTo>
                  <a:cubicBezTo>
                    <a:pt x="7" y="26"/>
                    <a:pt x="6" y="26"/>
                    <a:pt x="5" y="25"/>
                  </a:cubicBezTo>
                  <a:cubicBezTo>
                    <a:pt x="5" y="25"/>
                    <a:pt x="4" y="24"/>
                    <a:pt x="4" y="23"/>
                  </a:cubicBezTo>
                  <a:cubicBezTo>
                    <a:pt x="4" y="23"/>
                    <a:pt x="4" y="23"/>
                    <a:pt x="4" y="22"/>
                  </a:cubicBezTo>
                  <a:cubicBezTo>
                    <a:pt x="4" y="22"/>
                    <a:pt x="4" y="22"/>
                    <a:pt x="5" y="22"/>
                  </a:cubicBezTo>
                  <a:cubicBezTo>
                    <a:pt x="5" y="21"/>
                    <a:pt x="6" y="21"/>
                    <a:pt x="8" y="20"/>
                  </a:cubicBezTo>
                  <a:cubicBezTo>
                    <a:pt x="11" y="19"/>
                    <a:pt x="14" y="18"/>
                    <a:pt x="16" y="18"/>
                  </a:cubicBezTo>
                  <a:cubicBezTo>
                    <a:pt x="17" y="18"/>
                    <a:pt x="17" y="18"/>
                    <a:pt x="16" y="19"/>
                  </a:cubicBezTo>
                  <a:close/>
                  <a:moveTo>
                    <a:pt x="9" y="0"/>
                  </a:moveTo>
                  <a:cubicBezTo>
                    <a:pt x="10" y="1"/>
                    <a:pt x="11" y="1"/>
                    <a:pt x="11" y="1"/>
                  </a:cubicBezTo>
                  <a:cubicBezTo>
                    <a:pt x="13" y="3"/>
                    <a:pt x="15" y="4"/>
                    <a:pt x="18" y="6"/>
                  </a:cubicBezTo>
                  <a:cubicBezTo>
                    <a:pt x="18" y="6"/>
                    <a:pt x="17" y="7"/>
                    <a:pt x="16" y="7"/>
                  </a:cubicBezTo>
                  <a:cubicBezTo>
                    <a:pt x="14" y="6"/>
                    <a:pt x="12" y="6"/>
                    <a:pt x="10" y="6"/>
                  </a:cubicBezTo>
                  <a:cubicBezTo>
                    <a:pt x="8" y="5"/>
                    <a:pt x="7" y="4"/>
                    <a:pt x="6" y="4"/>
                  </a:cubicBezTo>
                  <a:cubicBezTo>
                    <a:pt x="6" y="3"/>
                    <a:pt x="6" y="2"/>
                    <a:pt x="6" y="1"/>
                  </a:cubicBezTo>
                  <a:cubicBezTo>
                    <a:pt x="7" y="1"/>
                    <a:pt x="8" y="0"/>
                    <a:pt x="9" y="0"/>
                  </a:cubicBezTo>
                  <a:close/>
                  <a:moveTo>
                    <a:pt x="23" y="0"/>
                  </a:moveTo>
                  <a:cubicBezTo>
                    <a:pt x="24" y="0"/>
                    <a:pt x="25" y="1"/>
                    <a:pt x="26" y="1"/>
                  </a:cubicBezTo>
                  <a:cubicBezTo>
                    <a:pt x="36" y="1"/>
                    <a:pt x="36" y="1"/>
                    <a:pt x="36" y="1"/>
                  </a:cubicBezTo>
                  <a:cubicBezTo>
                    <a:pt x="37" y="1"/>
                    <a:pt x="38" y="1"/>
                    <a:pt x="39" y="0"/>
                  </a:cubicBezTo>
                  <a:cubicBezTo>
                    <a:pt x="40" y="0"/>
                    <a:pt x="40" y="1"/>
                    <a:pt x="41" y="1"/>
                  </a:cubicBezTo>
                  <a:cubicBezTo>
                    <a:pt x="42" y="2"/>
                    <a:pt x="42" y="3"/>
                    <a:pt x="42" y="3"/>
                  </a:cubicBezTo>
                  <a:cubicBezTo>
                    <a:pt x="42" y="4"/>
                    <a:pt x="42" y="4"/>
                    <a:pt x="42" y="5"/>
                  </a:cubicBezTo>
                  <a:cubicBezTo>
                    <a:pt x="41" y="6"/>
                    <a:pt x="41" y="8"/>
                    <a:pt x="40" y="9"/>
                  </a:cubicBezTo>
                  <a:cubicBezTo>
                    <a:pt x="39" y="11"/>
                    <a:pt x="38" y="13"/>
                    <a:pt x="36" y="16"/>
                  </a:cubicBezTo>
                  <a:cubicBezTo>
                    <a:pt x="40" y="19"/>
                    <a:pt x="45" y="21"/>
                    <a:pt x="50" y="22"/>
                  </a:cubicBezTo>
                  <a:cubicBezTo>
                    <a:pt x="47" y="27"/>
                    <a:pt x="45" y="28"/>
                    <a:pt x="42" y="27"/>
                  </a:cubicBezTo>
                  <a:cubicBezTo>
                    <a:pt x="39" y="24"/>
                    <a:pt x="36" y="21"/>
                    <a:pt x="32" y="19"/>
                  </a:cubicBezTo>
                  <a:cubicBezTo>
                    <a:pt x="29" y="21"/>
                    <a:pt x="24" y="24"/>
                    <a:pt x="18" y="25"/>
                  </a:cubicBezTo>
                  <a:cubicBezTo>
                    <a:pt x="17" y="26"/>
                    <a:pt x="15" y="25"/>
                    <a:pt x="14" y="25"/>
                  </a:cubicBezTo>
                  <a:cubicBezTo>
                    <a:pt x="13" y="24"/>
                    <a:pt x="13" y="23"/>
                    <a:pt x="14" y="23"/>
                  </a:cubicBezTo>
                  <a:cubicBezTo>
                    <a:pt x="16" y="23"/>
                    <a:pt x="17" y="22"/>
                    <a:pt x="19" y="22"/>
                  </a:cubicBezTo>
                  <a:cubicBezTo>
                    <a:pt x="21" y="21"/>
                    <a:pt x="23" y="20"/>
                    <a:pt x="24" y="19"/>
                  </a:cubicBezTo>
                  <a:cubicBezTo>
                    <a:pt x="26" y="18"/>
                    <a:pt x="28" y="17"/>
                    <a:pt x="30" y="16"/>
                  </a:cubicBezTo>
                  <a:cubicBezTo>
                    <a:pt x="28" y="13"/>
                    <a:pt x="26" y="12"/>
                    <a:pt x="24" y="10"/>
                  </a:cubicBezTo>
                  <a:cubicBezTo>
                    <a:pt x="23" y="9"/>
                    <a:pt x="22" y="9"/>
                    <a:pt x="21" y="8"/>
                  </a:cubicBezTo>
                  <a:cubicBezTo>
                    <a:pt x="21" y="7"/>
                    <a:pt x="20" y="7"/>
                    <a:pt x="21" y="7"/>
                  </a:cubicBezTo>
                  <a:cubicBezTo>
                    <a:pt x="21" y="6"/>
                    <a:pt x="21" y="6"/>
                    <a:pt x="22" y="6"/>
                  </a:cubicBezTo>
                  <a:cubicBezTo>
                    <a:pt x="22" y="6"/>
                    <a:pt x="23" y="6"/>
                    <a:pt x="24" y="6"/>
                  </a:cubicBezTo>
                  <a:cubicBezTo>
                    <a:pt x="26" y="8"/>
                    <a:pt x="29" y="10"/>
                    <a:pt x="32" y="13"/>
                  </a:cubicBezTo>
                  <a:cubicBezTo>
                    <a:pt x="33" y="12"/>
                    <a:pt x="35" y="9"/>
                    <a:pt x="36" y="7"/>
                  </a:cubicBezTo>
                  <a:cubicBezTo>
                    <a:pt x="37" y="5"/>
                    <a:pt x="36" y="4"/>
                    <a:pt x="33" y="3"/>
                  </a:cubicBezTo>
                  <a:cubicBezTo>
                    <a:pt x="29" y="3"/>
                    <a:pt x="29" y="3"/>
                    <a:pt x="29" y="3"/>
                  </a:cubicBezTo>
                  <a:cubicBezTo>
                    <a:pt x="26" y="4"/>
                    <a:pt x="24" y="4"/>
                    <a:pt x="21" y="4"/>
                  </a:cubicBezTo>
                  <a:cubicBezTo>
                    <a:pt x="20" y="5"/>
                    <a:pt x="20" y="5"/>
                    <a:pt x="20" y="3"/>
                  </a:cubicBezTo>
                  <a:cubicBezTo>
                    <a:pt x="20" y="2"/>
                    <a:pt x="21" y="1"/>
                    <a:pt x="2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2"/>
            <p:cNvSpPr>
              <a:spLocks noChangeAspect="1" noEditPoints="1"/>
            </p:cNvSpPr>
            <p:nvPr/>
          </p:nvSpPr>
          <p:spPr bwMode="auto">
            <a:xfrm>
              <a:off x="1037" y="4107"/>
              <a:ext cx="144" cy="90"/>
            </a:xfrm>
            <a:custGeom>
              <a:avLst/>
              <a:gdLst>
                <a:gd name="T0" fmla="*/ 2147483646 w 48"/>
                <a:gd name="T1" fmla="*/ 2147483646 h 30"/>
                <a:gd name="T2" fmla="*/ 2147483646 w 48"/>
                <a:gd name="T3" fmla="*/ 2147483646 h 30"/>
                <a:gd name="T4" fmla="*/ 2147483646 w 48"/>
                <a:gd name="T5" fmla="*/ 2147483646 h 30"/>
                <a:gd name="T6" fmla="*/ 2147483646 w 48"/>
                <a:gd name="T7" fmla="*/ 2147483646 h 30"/>
                <a:gd name="T8" fmla="*/ 2147483646 w 48"/>
                <a:gd name="T9" fmla="*/ 2147483646 h 30"/>
                <a:gd name="T10" fmla="*/ 2147483646 w 48"/>
                <a:gd name="T11" fmla="*/ 2147483646 h 30"/>
                <a:gd name="T12" fmla="*/ 2147483646 w 48"/>
                <a:gd name="T13" fmla="*/ 2147483646 h 30"/>
                <a:gd name="T14" fmla="*/ 2147483646 w 48"/>
                <a:gd name="T15" fmla="*/ 2147483646 h 30"/>
                <a:gd name="T16" fmla="*/ 0 w 48"/>
                <a:gd name="T17" fmla="*/ 2147483646 h 30"/>
                <a:gd name="T18" fmla="*/ 2147483646 w 48"/>
                <a:gd name="T19" fmla="*/ 2147483646 h 30"/>
                <a:gd name="T20" fmla="*/ 2147483646 w 48"/>
                <a:gd name="T21" fmla="*/ 2147483646 h 30"/>
                <a:gd name="T22" fmla="*/ 2147483646 w 48"/>
                <a:gd name="T23" fmla="*/ 2147483646 h 30"/>
                <a:gd name="T24" fmla="*/ 2147483646 w 48"/>
                <a:gd name="T25" fmla="*/ 2147483646 h 30"/>
                <a:gd name="T26" fmla="*/ 2147483646 w 48"/>
                <a:gd name="T27" fmla="*/ 2147483646 h 30"/>
                <a:gd name="T28" fmla="*/ 2147483646 w 48"/>
                <a:gd name="T29" fmla="*/ 2147483646 h 30"/>
                <a:gd name="T30" fmla="*/ 2147483646 w 48"/>
                <a:gd name="T31" fmla="*/ 2147483646 h 30"/>
                <a:gd name="T32" fmla="*/ 2147483646 w 48"/>
                <a:gd name="T33" fmla="*/ 0 h 30"/>
                <a:gd name="T34" fmla="*/ 2147483646 w 48"/>
                <a:gd name="T35" fmla="*/ 2147483646 h 30"/>
                <a:gd name="T36" fmla="*/ 2147483646 w 48"/>
                <a:gd name="T37" fmla="*/ 2147483646 h 30"/>
                <a:gd name="T38" fmla="*/ 2147483646 w 48"/>
                <a:gd name="T39" fmla="*/ 2147483646 h 30"/>
                <a:gd name="T40" fmla="*/ 2147483646 w 48"/>
                <a:gd name="T41" fmla="*/ 2147483646 h 30"/>
                <a:gd name="T42" fmla="*/ 2147483646 w 48"/>
                <a:gd name="T43" fmla="*/ 2147483646 h 30"/>
                <a:gd name="T44" fmla="*/ 2147483646 w 48"/>
                <a:gd name="T45" fmla="*/ 2147483646 h 30"/>
                <a:gd name="T46" fmla="*/ 2147483646 w 48"/>
                <a:gd name="T47" fmla="*/ 2147483646 h 30"/>
                <a:gd name="T48" fmla="*/ 2147483646 w 48"/>
                <a:gd name="T49" fmla="*/ 2147483646 h 30"/>
                <a:gd name="T50" fmla="*/ 2147483646 w 48"/>
                <a:gd name="T51" fmla="*/ 2147483646 h 30"/>
                <a:gd name="T52" fmla="*/ 2147483646 w 48"/>
                <a:gd name="T53" fmla="*/ 2147483646 h 30"/>
                <a:gd name="T54" fmla="*/ 2147483646 w 48"/>
                <a:gd name="T55" fmla="*/ 2147483646 h 30"/>
                <a:gd name="T56" fmla="*/ 2147483646 w 48"/>
                <a:gd name="T57" fmla="*/ 2147483646 h 30"/>
                <a:gd name="T58" fmla="*/ 2147483646 w 48"/>
                <a:gd name="T59" fmla="*/ 2147483646 h 30"/>
                <a:gd name="T60" fmla="*/ 2147483646 w 48"/>
                <a:gd name="T61" fmla="*/ 2147483646 h 30"/>
                <a:gd name="T62" fmla="*/ 2147483646 w 48"/>
                <a:gd name="T63" fmla="*/ 2147483646 h 30"/>
                <a:gd name="T64" fmla="*/ 2147483646 w 48"/>
                <a:gd name="T65" fmla="*/ 2147483646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30">
                  <a:moveTo>
                    <a:pt x="3" y="9"/>
                  </a:moveTo>
                  <a:cubicBezTo>
                    <a:pt x="4" y="9"/>
                    <a:pt x="4" y="8"/>
                    <a:pt x="5" y="9"/>
                  </a:cubicBezTo>
                  <a:cubicBezTo>
                    <a:pt x="6" y="9"/>
                    <a:pt x="8" y="9"/>
                    <a:pt x="9" y="9"/>
                  </a:cubicBezTo>
                  <a:cubicBezTo>
                    <a:pt x="9" y="7"/>
                    <a:pt x="9" y="6"/>
                    <a:pt x="9" y="4"/>
                  </a:cubicBezTo>
                  <a:cubicBezTo>
                    <a:pt x="8" y="2"/>
                    <a:pt x="9" y="1"/>
                    <a:pt x="11" y="2"/>
                  </a:cubicBezTo>
                  <a:cubicBezTo>
                    <a:pt x="13" y="2"/>
                    <a:pt x="14" y="3"/>
                    <a:pt x="14" y="3"/>
                  </a:cubicBezTo>
                  <a:cubicBezTo>
                    <a:pt x="14" y="5"/>
                    <a:pt x="14" y="7"/>
                    <a:pt x="14" y="9"/>
                  </a:cubicBezTo>
                  <a:cubicBezTo>
                    <a:pt x="18" y="9"/>
                    <a:pt x="18" y="9"/>
                    <a:pt x="18" y="9"/>
                  </a:cubicBezTo>
                  <a:cubicBezTo>
                    <a:pt x="19" y="9"/>
                    <a:pt x="19" y="10"/>
                    <a:pt x="19" y="11"/>
                  </a:cubicBezTo>
                  <a:cubicBezTo>
                    <a:pt x="18" y="11"/>
                    <a:pt x="18" y="12"/>
                    <a:pt x="17" y="12"/>
                  </a:cubicBezTo>
                  <a:cubicBezTo>
                    <a:pt x="14" y="12"/>
                    <a:pt x="14" y="12"/>
                    <a:pt x="14" y="12"/>
                  </a:cubicBezTo>
                  <a:cubicBezTo>
                    <a:pt x="14" y="18"/>
                    <a:pt x="14" y="18"/>
                    <a:pt x="14" y="18"/>
                  </a:cubicBezTo>
                  <a:cubicBezTo>
                    <a:pt x="16" y="18"/>
                    <a:pt x="17" y="18"/>
                    <a:pt x="19" y="18"/>
                  </a:cubicBezTo>
                  <a:cubicBezTo>
                    <a:pt x="20" y="18"/>
                    <a:pt x="20" y="19"/>
                    <a:pt x="20" y="20"/>
                  </a:cubicBezTo>
                  <a:cubicBezTo>
                    <a:pt x="18" y="20"/>
                    <a:pt x="16" y="21"/>
                    <a:pt x="13" y="22"/>
                  </a:cubicBezTo>
                  <a:cubicBezTo>
                    <a:pt x="11" y="22"/>
                    <a:pt x="9" y="23"/>
                    <a:pt x="7" y="23"/>
                  </a:cubicBezTo>
                  <a:cubicBezTo>
                    <a:pt x="5" y="24"/>
                    <a:pt x="3" y="24"/>
                    <a:pt x="2" y="24"/>
                  </a:cubicBezTo>
                  <a:cubicBezTo>
                    <a:pt x="1" y="24"/>
                    <a:pt x="0" y="23"/>
                    <a:pt x="0" y="22"/>
                  </a:cubicBezTo>
                  <a:cubicBezTo>
                    <a:pt x="0" y="21"/>
                    <a:pt x="1" y="20"/>
                    <a:pt x="2" y="20"/>
                  </a:cubicBezTo>
                  <a:cubicBezTo>
                    <a:pt x="4" y="19"/>
                    <a:pt x="7" y="19"/>
                    <a:pt x="9" y="19"/>
                  </a:cubicBezTo>
                  <a:cubicBezTo>
                    <a:pt x="9" y="12"/>
                    <a:pt x="9" y="12"/>
                    <a:pt x="9" y="12"/>
                  </a:cubicBezTo>
                  <a:cubicBezTo>
                    <a:pt x="7" y="12"/>
                    <a:pt x="5" y="12"/>
                    <a:pt x="3" y="13"/>
                  </a:cubicBezTo>
                  <a:cubicBezTo>
                    <a:pt x="2" y="13"/>
                    <a:pt x="1" y="13"/>
                    <a:pt x="1" y="12"/>
                  </a:cubicBezTo>
                  <a:cubicBezTo>
                    <a:pt x="2" y="10"/>
                    <a:pt x="3" y="10"/>
                    <a:pt x="3" y="9"/>
                  </a:cubicBezTo>
                  <a:close/>
                  <a:moveTo>
                    <a:pt x="31" y="20"/>
                  </a:moveTo>
                  <a:cubicBezTo>
                    <a:pt x="28" y="20"/>
                    <a:pt x="28" y="20"/>
                    <a:pt x="28" y="20"/>
                  </a:cubicBezTo>
                  <a:cubicBezTo>
                    <a:pt x="27" y="20"/>
                    <a:pt x="25" y="21"/>
                    <a:pt x="24" y="21"/>
                  </a:cubicBezTo>
                  <a:cubicBezTo>
                    <a:pt x="23" y="21"/>
                    <a:pt x="22" y="20"/>
                    <a:pt x="21" y="18"/>
                  </a:cubicBezTo>
                  <a:cubicBezTo>
                    <a:pt x="21" y="14"/>
                    <a:pt x="21" y="11"/>
                    <a:pt x="20" y="8"/>
                  </a:cubicBezTo>
                  <a:cubicBezTo>
                    <a:pt x="21" y="6"/>
                    <a:pt x="22" y="5"/>
                    <a:pt x="24" y="5"/>
                  </a:cubicBezTo>
                  <a:cubicBezTo>
                    <a:pt x="24" y="6"/>
                    <a:pt x="25" y="6"/>
                    <a:pt x="26" y="6"/>
                  </a:cubicBezTo>
                  <a:cubicBezTo>
                    <a:pt x="29" y="6"/>
                    <a:pt x="30" y="6"/>
                    <a:pt x="31" y="6"/>
                  </a:cubicBezTo>
                  <a:cubicBezTo>
                    <a:pt x="31" y="3"/>
                    <a:pt x="31" y="3"/>
                    <a:pt x="31" y="3"/>
                  </a:cubicBezTo>
                  <a:cubicBezTo>
                    <a:pt x="31" y="1"/>
                    <a:pt x="32" y="0"/>
                    <a:pt x="33" y="0"/>
                  </a:cubicBezTo>
                  <a:cubicBezTo>
                    <a:pt x="35" y="0"/>
                    <a:pt x="36" y="1"/>
                    <a:pt x="36" y="3"/>
                  </a:cubicBezTo>
                  <a:cubicBezTo>
                    <a:pt x="36" y="6"/>
                    <a:pt x="36" y="6"/>
                    <a:pt x="36" y="6"/>
                  </a:cubicBezTo>
                  <a:cubicBezTo>
                    <a:pt x="37" y="6"/>
                    <a:pt x="39" y="6"/>
                    <a:pt x="41" y="6"/>
                  </a:cubicBezTo>
                  <a:cubicBezTo>
                    <a:pt x="43" y="6"/>
                    <a:pt x="44" y="5"/>
                    <a:pt x="45" y="6"/>
                  </a:cubicBezTo>
                  <a:cubicBezTo>
                    <a:pt x="47" y="6"/>
                    <a:pt x="48" y="7"/>
                    <a:pt x="47" y="9"/>
                  </a:cubicBezTo>
                  <a:cubicBezTo>
                    <a:pt x="47" y="12"/>
                    <a:pt x="47" y="16"/>
                    <a:pt x="46" y="20"/>
                  </a:cubicBezTo>
                  <a:cubicBezTo>
                    <a:pt x="46" y="21"/>
                    <a:pt x="45" y="21"/>
                    <a:pt x="43" y="21"/>
                  </a:cubicBezTo>
                  <a:cubicBezTo>
                    <a:pt x="41" y="20"/>
                    <a:pt x="39" y="20"/>
                    <a:pt x="36" y="20"/>
                  </a:cubicBezTo>
                  <a:cubicBezTo>
                    <a:pt x="36" y="28"/>
                    <a:pt x="36" y="28"/>
                    <a:pt x="36" y="28"/>
                  </a:cubicBezTo>
                  <a:cubicBezTo>
                    <a:pt x="36" y="29"/>
                    <a:pt x="35" y="30"/>
                    <a:pt x="33" y="30"/>
                  </a:cubicBezTo>
                  <a:cubicBezTo>
                    <a:pt x="32" y="30"/>
                    <a:pt x="31" y="30"/>
                    <a:pt x="31" y="29"/>
                  </a:cubicBezTo>
                  <a:lnTo>
                    <a:pt x="31" y="20"/>
                  </a:lnTo>
                  <a:close/>
                  <a:moveTo>
                    <a:pt x="25" y="9"/>
                  </a:moveTo>
                  <a:cubicBezTo>
                    <a:pt x="25" y="10"/>
                    <a:pt x="25" y="11"/>
                    <a:pt x="25" y="12"/>
                  </a:cubicBezTo>
                  <a:cubicBezTo>
                    <a:pt x="31" y="12"/>
                    <a:pt x="31" y="12"/>
                    <a:pt x="31" y="12"/>
                  </a:cubicBezTo>
                  <a:cubicBezTo>
                    <a:pt x="31" y="8"/>
                    <a:pt x="31" y="8"/>
                    <a:pt x="31" y="8"/>
                  </a:cubicBezTo>
                  <a:cubicBezTo>
                    <a:pt x="29" y="8"/>
                    <a:pt x="27" y="8"/>
                    <a:pt x="25" y="9"/>
                  </a:cubicBezTo>
                  <a:close/>
                  <a:moveTo>
                    <a:pt x="31" y="17"/>
                  </a:moveTo>
                  <a:cubicBezTo>
                    <a:pt x="31" y="14"/>
                    <a:pt x="31" y="14"/>
                    <a:pt x="31" y="14"/>
                  </a:cubicBezTo>
                  <a:cubicBezTo>
                    <a:pt x="26" y="14"/>
                    <a:pt x="26" y="14"/>
                    <a:pt x="26" y="14"/>
                  </a:cubicBezTo>
                  <a:cubicBezTo>
                    <a:pt x="25" y="15"/>
                    <a:pt x="25" y="16"/>
                    <a:pt x="26" y="17"/>
                  </a:cubicBezTo>
                  <a:lnTo>
                    <a:pt x="31" y="17"/>
                  </a:lnTo>
                  <a:close/>
                  <a:moveTo>
                    <a:pt x="42" y="12"/>
                  </a:moveTo>
                  <a:cubicBezTo>
                    <a:pt x="42" y="11"/>
                    <a:pt x="42" y="10"/>
                    <a:pt x="42" y="9"/>
                  </a:cubicBezTo>
                  <a:cubicBezTo>
                    <a:pt x="40" y="8"/>
                    <a:pt x="38" y="8"/>
                    <a:pt x="36" y="8"/>
                  </a:cubicBezTo>
                  <a:cubicBezTo>
                    <a:pt x="36" y="12"/>
                    <a:pt x="36" y="12"/>
                    <a:pt x="36" y="12"/>
                  </a:cubicBezTo>
                  <a:lnTo>
                    <a:pt x="42" y="12"/>
                  </a:lnTo>
                  <a:close/>
                  <a:moveTo>
                    <a:pt x="36" y="14"/>
                  </a:moveTo>
                  <a:cubicBezTo>
                    <a:pt x="36" y="17"/>
                    <a:pt x="36" y="17"/>
                    <a:pt x="36" y="17"/>
                  </a:cubicBezTo>
                  <a:cubicBezTo>
                    <a:pt x="41" y="17"/>
                    <a:pt x="41" y="17"/>
                    <a:pt x="41" y="17"/>
                  </a:cubicBezTo>
                  <a:cubicBezTo>
                    <a:pt x="42" y="17"/>
                    <a:pt x="42" y="16"/>
                    <a:pt x="41" y="14"/>
                  </a:cubicBezTo>
                  <a:lnTo>
                    <a:pt x="36" y="1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23"/>
            <p:cNvSpPr>
              <a:spLocks noChangeAspect="1" noEditPoints="1"/>
            </p:cNvSpPr>
            <p:nvPr/>
          </p:nvSpPr>
          <p:spPr bwMode="auto">
            <a:xfrm>
              <a:off x="1199" y="4107"/>
              <a:ext cx="153" cy="90"/>
            </a:xfrm>
            <a:custGeom>
              <a:avLst/>
              <a:gdLst>
                <a:gd name="T0" fmla="*/ 2147483646 w 51"/>
                <a:gd name="T1" fmla="*/ 2147483646 h 30"/>
                <a:gd name="T2" fmla="*/ 2147483646 w 51"/>
                <a:gd name="T3" fmla="*/ 2147483646 h 30"/>
                <a:gd name="T4" fmla="*/ 2147483646 w 51"/>
                <a:gd name="T5" fmla="*/ 2147483646 h 30"/>
                <a:gd name="T6" fmla="*/ 2147483646 w 51"/>
                <a:gd name="T7" fmla="*/ 2147483646 h 30"/>
                <a:gd name="T8" fmla="*/ 2147483646 w 51"/>
                <a:gd name="T9" fmla="*/ 2147483646 h 30"/>
                <a:gd name="T10" fmla="*/ 2147483646 w 51"/>
                <a:gd name="T11" fmla="*/ 2147483646 h 30"/>
                <a:gd name="T12" fmla="*/ 2147483646 w 51"/>
                <a:gd name="T13" fmla="*/ 2147483646 h 30"/>
                <a:gd name="T14" fmla="*/ 2147483646 w 51"/>
                <a:gd name="T15" fmla="*/ 2147483646 h 30"/>
                <a:gd name="T16" fmla="*/ 2147483646 w 51"/>
                <a:gd name="T17" fmla="*/ 2147483646 h 30"/>
                <a:gd name="T18" fmla="*/ 2147483646 w 51"/>
                <a:gd name="T19" fmla="*/ 2147483646 h 30"/>
                <a:gd name="T20" fmla="*/ 2147483646 w 51"/>
                <a:gd name="T21" fmla="*/ 2147483646 h 30"/>
                <a:gd name="T22" fmla="*/ 2147483646 w 51"/>
                <a:gd name="T23" fmla="*/ 2147483646 h 30"/>
                <a:gd name="T24" fmla="*/ 2147483646 w 51"/>
                <a:gd name="T25" fmla="*/ 2147483646 h 30"/>
                <a:gd name="T26" fmla="*/ 2147483646 w 51"/>
                <a:gd name="T27" fmla="*/ 2147483646 h 30"/>
                <a:gd name="T28" fmla="*/ 2147483646 w 51"/>
                <a:gd name="T29" fmla="*/ 2147483646 h 30"/>
                <a:gd name="T30" fmla="*/ 2147483646 w 51"/>
                <a:gd name="T31" fmla="*/ 2147483646 h 30"/>
                <a:gd name="T32" fmla="*/ 2147483646 w 51"/>
                <a:gd name="T33" fmla="*/ 2147483646 h 30"/>
                <a:gd name="T34" fmla="*/ 2147483646 w 51"/>
                <a:gd name="T35" fmla="*/ 2147483646 h 30"/>
                <a:gd name="T36" fmla="*/ 2147483646 w 51"/>
                <a:gd name="T37" fmla="*/ 2147483646 h 30"/>
                <a:gd name="T38" fmla="*/ 2147483646 w 51"/>
                <a:gd name="T39" fmla="*/ 2147483646 h 30"/>
                <a:gd name="T40" fmla="*/ 2147483646 w 51"/>
                <a:gd name="T41" fmla="*/ 2147483646 h 30"/>
                <a:gd name="T42" fmla="*/ 2147483646 w 51"/>
                <a:gd name="T43" fmla="*/ 2147483646 h 30"/>
                <a:gd name="T44" fmla="*/ 2147483646 w 51"/>
                <a:gd name="T45" fmla="*/ 2147483646 h 30"/>
                <a:gd name="T46" fmla="*/ 2147483646 w 51"/>
                <a:gd name="T47" fmla="*/ 2147483646 h 30"/>
                <a:gd name="T48" fmla="*/ 2147483646 w 51"/>
                <a:gd name="T49" fmla="*/ 2147483646 h 30"/>
                <a:gd name="T50" fmla="*/ 2147483646 w 51"/>
                <a:gd name="T51" fmla="*/ 2147483646 h 30"/>
                <a:gd name="T52" fmla="*/ 2147483646 w 51"/>
                <a:gd name="T53" fmla="*/ 2147483646 h 30"/>
                <a:gd name="T54" fmla="*/ 2147483646 w 51"/>
                <a:gd name="T55" fmla="*/ 2147483646 h 30"/>
                <a:gd name="T56" fmla="*/ 2147483646 w 51"/>
                <a:gd name="T57" fmla="*/ 2147483646 h 30"/>
                <a:gd name="T58" fmla="*/ 2147483646 w 51"/>
                <a:gd name="T59" fmla="*/ 2147483646 h 30"/>
                <a:gd name="T60" fmla="*/ 2147483646 w 51"/>
                <a:gd name="T61" fmla="*/ 2147483646 h 30"/>
                <a:gd name="T62" fmla="*/ 2147483646 w 51"/>
                <a:gd name="T63" fmla="*/ 2147483646 h 30"/>
                <a:gd name="T64" fmla="*/ 2147483646 w 51"/>
                <a:gd name="T65" fmla="*/ 2147483646 h 30"/>
                <a:gd name="T66" fmla="*/ 2147483646 w 51"/>
                <a:gd name="T67" fmla="*/ 2147483646 h 30"/>
                <a:gd name="T68" fmla="*/ 2147483646 w 51"/>
                <a:gd name="T69" fmla="*/ 2147483646 h 30"/>
                <a:gd name="T70" fmla="*/ 2147483646 w 51"/>
                <a:gd name="T71" fmla="*/ 2147483646 h 30"/>
                <a:gd name="T72" fmla="*/ 2147483646 w 51"/>
                <a:gd name="T73" fmla="*/ 2147483646 h 30"/>
                <a:gd name="T74" fmla="*/ 2147483646 w 51"/>
                <a:gd name="T75" fmla="*/ 2147483646 h 30"/>
                <a:gd name="T76" fmla="*/ 2147483646 w 51"/>
                <a:gd name="T77" fmla="*/ 2147483646 h 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1" h="30">
                  <a:moveTo>
                    <a:pt x="16" y="8"/>
                  </a:moveTo>
                  <a:cubicBezTo>
                    <a:pt x="15" y="9"/>
                    <a:pt x="14" y="10"/>
                    <a:pt x="13" y="11"/>
                  </a:cubicBezTo>
                  <a:cubicBezTo>
                    <a:pt x="13" y="27"/>
                    <a:pt x="13" y="27"/>
                    <a:pt x="13" y="27"/>
                  </a:cubicBezTo>
                  <a:cubicBezTo>
                    <a:pt x="13" y="29"/>
                    <a:pt x="12" y="29"/>
                    <a:pt x="10" y="29"/>
                  </a:cubicBezTo>
                  <a:cubicBezTo>
                    <a:pt x="9" y="29"/>
                    <a:pt x="8" y="29"/>
                    <a:pt x="8" y="27"/>
                  </a:cubicBezTo>
                  <a:cubicBezTo>
                    <a:pt x="8" y="23"/>
                    <a:pt x="8" y="19"/>
                    <a:pt x="8" y="14"/>
                  </a:cubicBezTo>
                  <a:cubicBezTo>
                    <a:pt x="4" y="16"/>
                    <a:pt x="1" y="16"/>
                    <a:pt x="1" y="14"/>
                  </a:cubicBezTo>
                  <a:cubicBezTo>
                    <a:pt x="0" y="13"/>
                    <a:pt x="1" y="12"/>
                    <a:pt x="1" y="12"/>
                  </a:cubicBezTo>
                  <a:cubicBezTo>
                    <a:pt x="6" y="11"/>
                    <a:pt x="10" y="9"/>
                    <a:pt x="15" y="6"/>
                  </a:cubicBezTo>
                  <a:cubicBezTo>
                    <a:pt x="16" y="6"/>
                    <a:pt x="16" y="7"/>
                    <a:pt x="16" y="8"/>
                  </a:cubicBezTo>
                  <a:close/>
                  <a:moveTo>
                    <a:pt x="15" y="2"/>
                  </a:moveTo>
                  <a:cubicBezTo>
                    <a:pt x="13" y="5"/>
                    <a:pt x="10" y="6"/>
                    <a:pt x="7" y="7"/>
                  </a:cubicBezTo>
                  <a:cubicBezTo>
                    <a:pt x="4" y="7"/>
                    <a:pt x="3" y="6"/>
                    <a:pt x="3" y="4"/>
                  </a:cubicBezTo>
                  <a:cubicBezTo>
                    <a:pt x="4" y="3"/>
                    <a:pt x="5" y="3"/>
                    <a:pt x="7" y="3"/>
                  </a:cubicBezTo>
                  <a:cubicBezTo>
                    <a:pt x="10" y="3"/>
                    <a:pt x="12" y="2"/>
                    <a:pt x="15" y="1"/>
                  </a:cubicBezTo>
                  <a:cubicBezTo>
                    <a:pt x="16" y="1"/>
                    <a:pt x="16" y="1"/>
                    <a:pt x="15" y="2"/>
                  </a:cubicBezTo>
                  <a:close/>
                  <a:moveTo>
                    <a:pt x="28" y="5"/>
                  </a:moveTo>
                  <a:cubicBezTo>
                    <a:pt x="25" y="5"/>
                    <a:pt x="23" y="5"/>
                    <a:pt x="20" y="6"/>
                  </a:cubicBezTo>
                  <a:cubicBezTo>
                    <a:pt x="20" y="6"/>
                    <a:pt x="19" y="5"/>
                    <a:pt x="19" y="5"/>
                  </a:cubicBezTo>
                  <a:cubicBezTo>
                    <a:pt x="20" y="4"/>
                    <a:pt x="21" y="4"/>
                    <a:pt x="22" y="3"/>
                  </a:cubicBezTo>
                  <a:cubicBezTo>
                    <a:pt x="24" y="4"/>
                    <a:pt x="25" y="4"/>
                    <a:pt x="27" y="3"/>
                  </a:cubicBezTo>
                  <a:cubicBezTo>
                    <a:pt x="27" y="2"/>
                    <a:pt x="27" y="2"/>
                    <a:pt x="27" y="2"/>
                  </a:cubicBezTo>
                  <a:cubicBezTo>
                    <a:pt x="27" y="1"/>
                    <a:pt x="28" y="0"/>
                    <a:pt x="29" y="0"/>
                  </a:cubicBezTo>
                  <a:cubicBezTo>
                    <a:pt x="31" y="0"/>
                    <a:pt x="32" y="0"/>
                    <a:pt x="33" y="1"/>
                  </a:cubicBezTo>
                  <a:cubicBezTo>
                    <a:pt x="33" y="3"/>
                    <a:pt x="33" y="3"/>
                    <a:pt x="33" y="3"/>
                  </a:cubicBezTo>
                  <a:cubicBezTo>
                    <a:pt x="35" y="4"/>
                    <a:pt x="38" y="3"/>
                    <a:pt x="39" y="3"/>
                  </a:cubicBezTo>
                  <a:cubicBezTo>
                    <a:pt x="41" y="3"/>
                    <a:pt x="41" y="3"/>
                    <a:pt x="41" y="5"/>
                  </a:cubicBezTo>
                  <a:cubicBezTo>
                    <a:pt x="41" y="5"/>
                    <a:pt x="41" y="6"/>
                    <a:pt x="41" y="7"/>
                  </a:cubicBezTo>
                  <a:cubicBezTo>
                    <a:pt x="47" y="7"/>
                    <a:pt x="51" y="7"/>
                    <a:pt x="51" y="8"/>
                  </a:cubicBezTo>
                  <a:cubicBezTo>
                    <a:pt x="51" y="9"/>
                    <a:pt x="51" y="10"/>
                    <a:pt x="50" y="11"/>
                  </a:cubicBezTo>
                  <a:cubicBezTo>
                    <a:pt x="49" y="12"/>
                    <a:pt x="48" y="12"/>
                    <a:pt x="46" y="11"/>
                  </a:cubicBezTo>
                  <a:cubicBezTo>
                    <a:pt x="44" y="10"/>
                    <a:pt x="42" y="9"/>
                    <a:pt x="41" y="9"/>
                  </a:cubicBezTo>
                  <a:cubicBezTo>
                    <a:pt x="40" y="10"/>
                    <a:pt x="40" y="12"/>
                    <a:pt x="41" y="13"/>
                  </a:cubicBezTo>
                  <a:cubicBezTo>
                    <a:pt x="41" y="14"/>
                    <a:pt x="40" y="14"/>
                    <a:pt x="38" y="14"/>
                  </a:cubicBezTo>
                  <a:cubicBezTo>
                    <a:pt x="36" y="14"/>
                    <a:pt x="35" y="14"/>
                    <a:pt x="33" y="14"/>
                  </a:cubicBezTo>
                  <a:cubicBezTo>
                    <a:pt x="33" y="16"/>
                    <a:pt x="33" y="16"/>
                    <a:pt x="33" y="16"/>
                  </a:cubicBezTo>
                  <a:cubicBezTo>
                    <a:pt x="38" y="16"/>
                    <a:pt x="38" y="16"/>
                    <a:pt x="38" y="16"/>
                  </a:cubicBezTo>
                  <a:cubicBezTo>
                    <a:pt x="39" y="16"/>
                    <a:pt x="40" y="17"/>
                    <a:pt x="40" y="17"/>
                  </a:cubicBezTo>
                  <a:cubicBezTo>
                    <a:pt x="41" y="18"/>
                    <a:pt x="40" y="18"/>
                    <a:pt x="36" y="18"/>
                  </a:cubicBezTo>
                  <a:cubicBezTo>
                    <a:pt x="33" y="18"/>
                    <a:pt x="33" y="18"/>
                    <a:pt x="33" y="18"/>
                  </a:cubicBezTo>
                  <a:cubicBezTo>
                    <a:pt x="33" y="20"/>
                    <a:pt x="33" y="20"/>
                    <a:pt x="33" y="20"/>
                  </a:cubicBezTo>
                  <a:cubicBezTo>
                    <a:pt x="38" y="20"/>
                    <a:pt x="42" y="20"/>
                    <a:pt x="45" y="21"/>
                  </a:cubicBezTo>
                  <a:cubicBezTo>
                    <a:pt x="46" y="21"/>
                    <a:pt x="47" y="21"/>
                    <a:pt x="47" y="22"/>
                  </a:cubicBezTo>
                  <a:cubicBezTo>
                    <a:pt x="46" y="23"/>
                    <a:pt x="46" y="23"/>
                    <a:pt x="45" y="23"/>
                  </a:cubicBezTo>
                  <a:cubicBezTo>
                    <a:pt x="41" y="23"/>
                    <a:pt x="37" y="23"/>
                    <a:pt x="33" y="23"/>
                  </a:cubicBezTo>
                  <a:cubicBezTo>
                    <a:pt x="33" y="28"/>
                    <a:pt x="33" y="28"/>
                    <a:pt x="33" y="28"/>
                  </a:cubicBezTo>
                  <a:cubicBezTo>
                    <a:pt x="32" y="29"/>
                    <a:pt x="31" y="30"/>
                    <a:pt x="30" y="30"/>
                  </a:cubicBezTo>
                  <a:cubicBezTo>
                    <a:pt x="28" y="30"/>
                    <a:pt x="27" y="29"/>
                    <a:pt x="28" y="28"/>
                  </a:cubicBezTo>
                  <a:cubicBezTo>
                    <a:pt x="28" y="23"/>
                    <a:pt x="28" y="23"/>
                    <a:pt x="28" y="23"/>
                  </a:cubicBezTo>
                  <a:cubicBezTo>
                    <a:pt x="24" y="23"/>
                    <a:pt x="20" y="23"/>
                    <a:pt x="17" y="24"/>
                  </a:cubicBezTo>
                  <a:cubicBezTo>
                    <a:pt x="15" y="24"/>
                    <a:pt x="15" y="24"/>
                    <a:pt x="15" y="23"/>
                  </a:cubicBezTo>
                  <a:cubicBezTo>
                    <a:pt x="16" y="21"/>
                    <a:pt x="17" y="20"/>
                    <a:pt x="19" y="20"/>
                  </a:cubicBezTo>
                  <a:cubicBezTo>
                    <a:pt x="21" y="20"/>
                    <a:pt x="24" y="21"/>
                    <a:pt x="28" y="20"/>
                  </a:cubicBezTo>
                  <a:cubicBezTo>
                    <a:pt x="28" y="18"/>
                    <a:pt x="28" y="18"/>
                    <a:pt x="28" y="18"/>
                  </a:cubicBezTo>
                  <a:cubicBezTo>
                    <a:pt x="25" y="18"/>
                    <a:pt x="22" y="18"/>
                    <a:pt x="20" y="18"/>
                  </a:cubicBezTo>
                  <a:cubicBezTo>
                    <a:pt x="19" y="18"/>
                    <a:pt x="19" y="18"/>
                    <a:pt x="19" y="17"/>
                  </a:cubicBezTo>
                  <a:cubicBezTo>
                    <a:pt x="20" y="16"/>
                    <a:pt x="21" y="16"/>
                    <a:pt x="22" y="16"/>
                  </a:cubicBezTo>
                  <a:cubicBezTo>
                    <a:pt x="24" y="16"/>
                    <a:pt x="26" y="16"/>
                    <a:pt x="28" y="16"/>
                  </a:cubicBezTo>
                  <a:cubicBezTo>
                    <a:pt x="28" y="14"/>
                    <a:pt x="28" y="14"/>
                    <a:pt x="28" y="14"/>
                  </a:cubicBezTo>
                  <a:cubicBezTo>
                    <a:pt x="24" y="13"/>
                    <a:pt x="22" y="14"/>
                    <a:pt x="20" y="14"/>
                  </a:cubicBezTo>
                  <a:cubicBezTo>
                    <a:pt x="19" y="15"/>
                    <a:pt x="19" y="14"/>
                    <a:pt x="19" y="14"/>
                  </a:cubicBezTo>
                  <a:cubicBezTo>
                    <a:pt x="19" y="12"/>
                    <a:pt x="20" y="12"/>
                    <a:pt x="21" y="11"/>
                  </a:cubicBezTo>
                  <a:cubicBezTo>
                    <a:pt x="23" y="12"/>
                    <a:pt x="25" y="12"/>
                    <a:pt x="28" y="11"/>
                  </a:cubicBezTo>
                  <a:cubicBezTo>
                    <a:pt x="28" y="9"/>
                    <a:pt x="28" y="9"/>
                    <a:pt x="28" y="9"/>
                  </a:cubicBezTo>
                  <a:cubicBezTo>
                    <a:pt x="23" y="9"/>
                    <a:pt x="20" y="10"/>
                    <a:pt x="17" y="11"/>
                  </a:cubicBezTo>
                  <a:cubicBezTo>
                    <a:pt x="17" y="11"/>
                    <a:pt x="17" y="10"/>
                    <a:pt x="17" y="10"/>
                  </a:cubicBezTo>
                  <a:cubicBezTo>
                    <a:pt x="17" y="8"/>
                    <a:pt x="18" y="7"/>
                    <a:pt x="19" y="7"/>
                  </a:cubicBezTo>
                  <a:cubicBezTo>
                    <a:pt x="22" y="8"/>
                    <a:pt x="25" y="8"/>
                    <a:pt x="28" y="7"/>
                  </a:cubicBezTo>
                  <a:lnTo>
                    <a:pt x="28" y="5"/>
                  </a:lnTo>
                  <a:close/>
                  <a:moveTo>
                    <a:pt x="33" y="7"/>
                  </a:moveTo>
                  <a:cubicBezTo>
                    <a:pt x="34" y="7"/>
                    <a:pt x="36" y="7"/>
                    <a:pt x="38" y="7"/>
                  </a:cubicBezTo>
                  <a:cubicBezTo>
                    <a:pt x="38" y="6"/>
                    <a:pt x="38" y="5"/>
                    <a:pt x="37" y="5"/>
                  </a:cubicBezTo>
                  <a:cubicBezTo>
                    <a:pt x="35" y="5"/>
                    <a:pt x="34" y="5"/>
                    <a:pt x="33" y="5"/>
                  </a:cubicBezTo>
                  <a:lnTo>
                    <a:pt x="33" y="7"/>
                  </a:lnTo>
                  <a:close/>
                  <a:moveTo>
                    <a:pt x="33" y="9"/>
                  </a:moveTo>
                  <a:cubicBezTo>
                    <a:pt x="33" y="12"/>
                    <a:pt x="33" y="12"/>
                    <a:pt x="33" y="12"/>
                  </a:cubicBezTo>
                  <a:cubicBezTo>
                    <a:pt x="34" y="12"/>
                    <a:pt x="36" y="12"/>
                    <a:pt x="38" y="12"/>
                  </a:cubicBezTo>
                  <a:cubicBezTo>
                    <a:pt x="38" y="11"/>
                    <a:pt x="38" y="10"/>
                    <a:pt x="38" y="9"/>
                  </a:cubicBezTo>
                  <a:cubicBezTo>
                    <a:pt x="36" y="9"/>
                    <a:pt x="34" y="9"/>
                    <a:pt x="33" y="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24"/>
            <p:cNvSpPr>
              <a:spLocks noChangeAspect="1" noEditPoints="1"/>
            </p:cNvSpPr>
            <p:nvPr/>
          </p:nvSpPr>
          <p:spPr bwMode="auto">
            <a:xfrm>
              <a:off x="1361" y="4107"/>
              <a:ext cx="156" cy="93"/>
            </a:xfrm>
            <a:custGeom>
              <a:avLst/>
              <a:gdLst>
                <a:gd name="T0" fmla="*/ 2147483646 w 52"/>
                <a:gd name="T1" fmla="*/ 2147483646 h 31"/>
                <a:gd name="T2" fmla="*/ 2147483646 w 52"/>
                <a:gd name="T3" fmla="*/ 2147483646 h 31"/>
                <a:gd name="T4" fmla="*/ 2147483646 w 52"/>
                <a:gd name="T5" fmla="*/ 2147483646 h 31"/>
                <a:gd name="T6" fmla="*/ 2147483646 w 52"/>
                <a:gd name="T7" fmla="*/ 2147483646 h 31"/>
                <a:gd name="T8" fmla="*/ 2147483646 w 52"/>
                <a:gd name="T9" fmla="*/ 2147483646 h 31"/>
                <a:gd name="T10" fmla="*/ 2147483646 w 52"/>
                <a:gd name="T11" fmla="*/ 2147483646 h 31"/>
                <a:gd name="T12" fmla="*/ 0 w 52"/>
                <a:gd name="T13" fmla="*/ 2147483646 h 31"/>
                <a:gd name="T14" fmla="*/ 2147483646 w 52"/>
                <a:gd name="T15" fmla="*/ 2147483646 h 31"/>
                <a:gd name="T16" fmla="*/ 2147483646 w 52"/>
                <a:gd name="T17" fmla="*/ 2147483646 h 31"/>
                <a:gd name="T18" fmla="*/ 2147483646 w 52"/>
                <a:gd name="T19" fmla="*/ 2147483646 h 31"/>
                <a:gd name="T20" fmla="*/ 2147483646 w 52"/>
                <a:gd name="T21" fmla="*/ 2147483646 h 31"/>
                <a:gd name="T22" fmla="*/ 2147483646 w 52"/>
                <a:gd name="T23" fmla="*/ 2147483646 h 31"/>
                <a:gd name="T24" fmla="*/ 2147483646 w 52"/>
                <a:gd name="T25" fmla="*/ 2147483646 h 31"/>
                <a:gd name="T26" fmla="*/ 2147483646 w 52"/>
                <a:gd name="T27" fmla="*/ 2147483646 h 31"/>
                <a:gd name="T28" fmla="*/ 2147483646 w 52"/>
                <a:gd name="T29" fmla="*/ 2147483646 h 31"/>
                <a:gd name="T30" fmla="*/ 2147483646 w 52"/>
                <a:gd name="T31" fmla="*/ 2147483646 h 31"/>
                <a:gd name="T32" fmla="*/ 2147483646 w 52"/>
                <a:gd name="T33" fmla="*/ 2147483646 h 31"/>
                <a:gd name="T34" fmla="*/ 2147483646 w 52"/>
                <a:gd name="T35" fmla="*/ 2147483646 h 31"/>
                <a:gd name="T36" fmla="*/ 2147483646 w 52"/>
                <a:gd name="T37" fmla="*/ 2147483646 h 31"/>
                <a:gd name="T38" fmla="*/ 2147483646 w 52"/>
                <a:gd name="T39" fmla="*/ 2147483646 h 31"/>
                <a:gd name="T40" fmla="*/ 2147483646 w 52"/>
                <a:gd name="T41" fmla="*/ 2147483646 h 31"/>
                <a:gd name="T42" fmla="*/ 2147483646 w 52"/>
                <a:gd name="T43" fmla="*/ 2147483646 h 31"/>
                <a:gd name="T44" fmla="*/ 2147483646 w 52"/>
                <a:gd name="T45" fmla="*/ 2147483646 h 31"/>
                <a:gd name="T46" fmla="*/ 2147483646 w 52"/>
                <a:gd name="T47" fmla="*/ 2147483646 h 31"/>
                <a:gd name="T48" fmla="*/ 2147483646 w 52"/>
                <a:gd name="T49" fmla="*/ 2147483646 h 31"/>
                <a:gd name="T50" fmla="*/ 2147483646 w 52"/>
                <a:gd name="T51" fmla="*/ 2147483646 h 31"/>
                <a:gd name="T52" fmla="*/ 2147483646 w 52"/>
                <a:gd name="T53" fmla="*/ 2147483646 h 31"/>
                <a:gd name="T54" fmla="*/ 2147483646 w 52"/>
                <a:gd name="T55" fmla="*/ 2147483646 h 31"/>
                <a:gd name="T56" fmla="*/ 2147483646 w 52"/>
                <a:gd name="T57" fmla="*/ 2147483646 h 31"/>
                <a:gd name="T58" fmla="*/ 2147483646 w 52"/>
                <a:gd name="T59" fmla="*/ 2147483646 h 31"/>
                <a:gd name="T60" fmla="*/ 2147483646 w 52"/>
                <a:gd name="T61" fmla="*/ 2147483646 h 31"/>
                <a:gd name="T62" fmla="*/ 2147483646 w 52"/>
                <a:gd name="T63" fmla="*/ 2147483646 h 31"/>
                <a:gd name="T64" fmla="*/ 2147483646 w 52"/>
                <a:gd name="T65" fmla="*/ 2147483646 h 31"/>
                <a:gd name="T66" fmla="*/ 2147483646 w 52"/>
                <a:gd name="T67" fmla="*/ 2147483646 h 31"/>
                <a:gd name="T68" fmla="*/ 2147483646 w 52"/>
                <a:gd name="T69" fmla="*/ 2147483646 h 31"/>
                <a:gd name="T70" fmla="*/ 2147483646 w 52"/>
                <a:gd name="T71" fmla="*/ 2147483646 h 31"/>
                <a:gd name="T72" fmla="*/ 2147483646 w 52"/>
                <a:gd name="T73" fmla="*/ 2147483646 h 31"/>
                <a:gd name="T74" fmla="*/ 2147483646 w 52"/>
                <a:gd name="T75" fmla="*/ 2147483646 h 31"/>
                <a:gd name="T76" fmla="*/ 2147483646 w 52"/>
                <a:gd name="T77" fmla="*/ 2147483646 h 31"/>
                <a:gd name="T78" fmla="*/ 2147483646 w 52"/>
                <a:gd name="T79" fmla="*/ 2147483646 h 31"/>
                <a:gd name="T80" fmla="*/ 2147483646 w 52"/>
                <a:gd name="T81" fmla="*/ 2147483646 h 31"/>
                <a:gd name="T82" fmla="*/ 2147483646 w 52"/>
                <a:gd name="T83" fmla="*/ 2147483646 h 31"/>
                <a:gd name="T84" fmla="*/ 2147483646 w 52"/>
                <a:gd name="T85" fmla="*/ 2147483646 h 31"/>
                <a:gd name="T86" fmla="*/ 2147483646 w 52"/>
                <a:gd name="T87" fmla="*/ 2147483646 h 31"/>
                <a:gd name="T88" fmla="*/ 2147483646 w 52"/>
                <a:gd name="T89" fmla="*/ 2147483646 h 31"/>
                <a:gd name="T90" fmla="*/ 2147483646 w 52"/>
                <a:gd name="T91" fmla="*/ 2147483646 h 31"/>
                <a:gd name="T92" fmla="*/ 2147483646 w 52"/>
                <a:gd name="T93" fmla="*/ 2147483646 h 31"/>
                <a:gd name="T94" fmla="*/ 2147483646 w 52"/>
                <a:gd name="T95" fmla="*/ 2147483646 h 31"/>
                <a:gd name="T96" fmla="*/ 2147483646 w 52"/>
                <a:gd name="T97" fmla="*/ 2147483646 h 31"/>
                <a:gd name="T98" fmla="*/ 2147483646 w 52"/>
                <a:gd name="T99" fmla="*/ 2147483646 h 31"/>
                <a:gd name="T100" fmla="*/ 2147483646 w 52"/>
                <a:gd name="T101" fmla="*/ 2147483646 h 31"/>
                <a:gd name="T102" fmla="*/ 2147483646 w 52"/>
                <a:gd name="T103" fmla="*/ 2147483646 h 31"/>
                <a:gd name="T104" fmla="*/ 2147483646 w 52"/>
                <a:gd name="T105" fmla="*/ 2147483646 h 31"/>
                <a:gd name="T106" fmla="*/ 2147483646 w 52"/>
                <a:gd name="T107" fmla="*/ 2147483646 h 31"/>
                <a:gd name="T108" fmla="*/ 2147483646 w 52"/>
                <a:gd name="T109" fmla="*/ 2147483646 h 31"/>
                <a:gd name="T110" fmla="*/ 2147483646 w 52"/>
                <a:gd name="T111" fmla="*/ 2147483646 h 31"/>
                <a:gd name="T112" fmla="*/ 2147483646 w 52"/>
                <a:gd name="T113" fmla="*/ 2147483646 h 31"/>
                <a:gd name="T114" fmla="*/ 2147483646 w 52"/>
                <a:gd name="T115" fmla="*/ 2147483646 h 31"/>
                <a:gd name="T116" fmla="*/ 2147483646 w 52"/>
                <a:gd name="T117" fmla="*/ 2147483646 h 31"/>
                <a:gd name="T118" fmla="*/ 2147483646 w 52"/>
                <a:gd name="T119" fmla="*/ 2147483646 h 31"/>
                <a:gd name="T120" fmla="*/ 2147483646 w 52"/>
                <a:gd name="T121" fmla="*/ 2147483646 h 31"/>
                <a:gd name="T122" fmla="*/ 2147483646 w 52"/>
                <a:gd name="T123" fmla="*/ 2147483646 h 31"/>
                <a:gd name="T124" fmla="*/ 2147483646 w 52"/>
                <a:gd name="T125" fmla="*/ 2147483646 h 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2" h="31">
                  <a:moveTo>
                    <a:pt x="16" y="1"/>
                  </a:moveTo>
                  <a:cubicBezTo>
                    <a:pt x="17" y="2"/>
                    <a:pt x="17" y="3"/>
                    <a:pt x="17" y="4"/>
                  </a:cubicBezTo>
                  <a:cubicBezTo>
                    <a:pt x="17" y="5"/>
                    <a:pt x="17" y="8"/>
                    <a:pt x="17" y="12"/>
                  </a:cubicBezTo>
                  <a:cubicBezTo>
                    <a:pt x="17" y="14"/>
                    <a:pt x="16" y="16"/>
                    <a:pt x="16" y="18"/>
                  </a:cubicBezTo>
                  <a:cubicBezTo>
                    <a:pt x="16" y="20"/>
                    <a:pt x="15" y="21"/>
                    <a:pt x="15" y="22"/>
                  </a:cubicBezTo>
                  <a:cubicBezTo>
                    <a:pt x="13" y="24"/>
                    <a:pt x="11" y="26"/>
                    <a:pt x="8" y="28"/>
                  </a:cubicBezTo>
                  <a:cubicBezTo>
                    <a:pt x="4" y="29"/>
                    <a:pt x="1" y="29"/>
                    <a:pt x="0" y="27"/>
                  </a:cubicBezTo>
                  <a:cubicBezTo>
                    <a:pt x="0" y="27"/>
                    <a:pt x="0" y="27"/>
                    <a:pt x="1" y="26"/>
                  </a:cubicBezTo>
                  <a:cubicBezTo>
                    <a:pt x="4" y="25"/>
                    <a:pt x="6" y="24"/>
                    <a:pt x="9" y="23"/>
                  </a:cubicBezTo>
                  <a:cubicBezTo>
                    <a:pt x="11" y="22"/>
                    <a:pt x="12" y="19"/>
                    <a:pt x="12" y="15"/>
                  </a:cubicBezTo>
                  <a:cubicBezTo>
                    <a:pt x="13" y="13"/>
                    <a:pt x="13" y="11"/>
                    <a:pt x="13" y="9"/>
                  </a:cubicBezTo>
                  <a:cubicBezTo>
                    <a:pt x="12" y="2"/>
                    <a:pt x="12" y="2"/>
                    <a:pt x="12" y="2"/>
                  </a:cubicBezTo>
                  <a:cubicBezTo>
                    <a:pt x="13" y="2"/>
                    <a:pt x="13" y="1"/>
                    <a:pt x="14" y="1"/>
                  </a:cubicBezTo>
                  <a:cubicBezTo>
                    <a:pt x="14" y="0"/>
                    <a:pt x="15" y="0"/>
                    <a:pt x="16" y="1"/>
                  </a:cubicBezTo>
                  <a:close/>
                  <a:moveTo>
                    <a:pt x="7" y="5"/>
                  </a:moveTo>
                  <a:cubicBezTo>
                    <a:pt x="8" y="6"/>
                    <a:pt x="8" y="6"/>
                    <a:pt x="8" y="7"/>
                  </a:cubicBezTo>
                  <a:cubicBezTo>
                    <a:pt x="7" y="8"/>
                    <a:pt x="7" y="9"/>
                    <a:pt x="7" y="11"/>
                  </a:cubicBezTo>
                  <a:cubicBezTo>
                    <a:pt x="7" y="18"/>
                    <a:pt x="7" y="18"/>
                    <a:pt x="7" y="18"/>
                  </a:cubicBezTo>
                  <a:cubicBezTo>
                    <a:pt x="8" y="19"/>
                    <a:pt x="7" y="20"/>
                    <a:pt x="6" y="20"/>
                  </a:cubicBezTo>
                  <a:cubicBezTo>
                    <a:pt x="4" y="20"/>
                    <a:pt x="4" y="19"/>
                    <a:pt x="4" y="18"/>
                  </a:cubicBezTo>
                  <a:cubicBezTo>
                    <a:pt x="4" y="11"/>
                    <a:pt x="4" y="11"/>
                    <a:pt x="4" y="11"/>
                  </a:cubicBezTo>
                  <a:cubicBezTo>
                    <a:pt x="4" y="9"/>
                    <a:pt x="3" y="7"/>
                    <a:pt x="3" y="6"/>
                  </a:cubicBezTo>
                  <a:cubicBezTo>
                    <a:pt x="3" y="5"/>
                    <a:pt x="4" y="4"/>
                    <a:pt x="4" y="4"/>
                  </a:cubicBezTo>
                  <a:cubicBezTo>
                    <a:pt x="6" y="4"/>
                    <a:pt x="7" y="4"/>
                    <a:pt x="7" y="5"/>
                  </a:cubicBezTo>
                  <a:close/>
                  <a:moveTo>
                    <a:pt x="22" y="2"/>
                  </a:moveTo>
                  <a:cubicBezTo>
                    <a:pt x="23" y="2"/>
                    <a:pt x="24" y="2"/>
                    <a:pt x="25" y="2"/>
                  </a:cubicBezTo>
                  <a:cubicBezTo>
                    <a:pt x="30" y="2"/>
                    <a:pt x="36" y="2"/>
                    <a:pt x="42" y="2"/>
                  </a:cubicBezTo>
                  <a:cubicBezTo>
                    <a:pt x="45" y="2"/>
                    <a:pt x="48" y="3"/>
                    <a:pt x="52" y="3"/>
                  </a:cubicBezTo>
                  <a:cubicBezTo>
                    <a:pt x="50" y="6"/>
                    <a:pt x="48" y="8"/>
                    <a:pt x="46" y="7"/>
                  </a:cubicBezTo>
                  <a:cubicBezTo>
                    <a:pt x="42" y="6"/>
                    <a:pt x="39" y="5"/>
                    <a:pt x="36" y="5"/>
                  </a:cubicBezTo>
                  <a:cubicBezTo>
                    <a:pt x="35" y="5"/>
                    <a:pt x="35" y="6"/>
                    <a:pt x="36" y="9"/>
                  </a:cubicBezTo>
                  <a:cubicBezTo>
                    <a:pt x="37" y="9"/>
                    <a:pt x="39" y="9"/>
                    <a:pt x="41" y="9"/>
                  </a:cubicBezTo>
                  <a:cubicBezTo>
                    <a:pt x="42" y="9"/>
                    <a:pt x="42" y="9"/>
                    <a:pt x="43" y="8"/>
                  </a:cubicBezTo>
                  <a:cubicBezTo>
                    <a:pt x="44" y="8"/>
                    <a:pt x="45" y="8"/>
                    <a:pt x="46" y="9"/>
                  </a:cubicBezTo>
                  <a:cubicBezTo>
                    <a:pt x="47" y="10"/>
                    <a:pt x="47" y="11"/>
                    <a:pt x="47" y="11"/>
                  </a:cubicBezTo>
                  <a:cubicBezTo>
                    <a:pt x="46" y="12"/>
                    <a:pt x="46" y="13"/>
                    <a:pt x="46" y="14"/>
                  </a:cubicBezTo>
                  <a:cubicBezTo>
                    <a:pt x="46" y="20"/>
                    <a:pt x="46" y="20"/>
                    <a:pt x="46" y="20"/>
                  </a:cubicBezTo>
                  <a:cubicBezTo>
                    <a:pt x="46" y="21"/>
                    <a:pt x="46" y="23"/>
                    <a:pt x="47" y="24"/>
                  </a:cubicBezTo>
                  <a:cubicBezTo>
                    <a:pt x="47" y="25"/>
                    <a:pt x="46" y="25"/>
                    <a:pt x="45" y="26"/>
                  </a:cubicBezTo>
                  <a:cubicBezTo>
                    <a:pt x="43" y="27"/>
                    <a:pt x="41" y="27"/>
                    <a:pt x="41" y="26"/>
                  </a:cubicBezTo>
                  <a:cubicBezTo>
                    <a:pt x="41" y="24"/>
                    <a:pt x="41" y="20"/>
                    <a:pt x="41" y="14"/>
                  </a:cubicBezTo>
                  <a:cubicBezTo>
                    <a:pt x="41" y="13"/>
                    <a:pt x="41" y="12"/>
                    <a:pt x="40" y="12"/>
                  </a:cubicBezTo>
                  <a:cubicBezTo>
                    <a:pt x="39" y="12"/>
                    <a:pt x="37" y="12"/>
                    <a:pt x="35" y="12"/>
                  </a:cubicBezTo>
                  <a:cubicBezTo>
                    <a:pt x="35" y="19"/>
                    <a:pt x="35" y="23"/>
                    <a:pt x="36" y="26"/>
                  </a:cubicBezTo>
                  <a:cubicBezTo>
                    <a:pt x="36" y="28"/>
                    <a:pt x="35" y="30"/>
                    <a:pt x="33" y="30"/>
                  </a:cubicBezTo>
                  <a:cubicBezTo>
                    <a:pt x="31" y="31"/>
                    <a:pt x="31" y="30"/>
                    <a:pt x="31" y="27"/>
                  </a:cubicBezTo>
                  <a:cubicBezTo>
                    <a:pt x="31" y="25"/>
                    <a:pt x="31" y="20"/>
                    <a:pt x="31" y="12"/>
                  </a:cubicBezTo>
                  <a:cubicBezTo>
                    <a:pt x="28" y="12"/>
                    <a:pt x="27" y="12"/>
                    <a:pt x="26" y="13"/>
                  </a:cubicBezTo>
                  <a:cubicBezTo>
                    <a:pt x="26" y="16"/>
                    <a:pt x="25" y="19"/>
                    <a:pt x="25" y="22"/>
                  </a:cubicBezTo>
                  <a:cubicBezTo>
                    <a:pt x="24" y="23"/>
                    <a:pt x="23" y="24"/>
                    <a:pt x="23" y="24"/>
                  </a:cubicBezTo>
                  <a:cubicBezTo>
                    <a:pt x="21" y="26"/>
                    <a:pt x="19" y="26"/>
                    <a:pt x="17" y="26"/>
                  </a:cubicBezTo>
                  <a:cubicBezTo>
                    <a:pt x="16" y="25"/>
                    <a:pt x="16" y="25"/>
                    <a:pt x="17" y="24"/>
                  </a:cubicBezTo>
                  <a:cubicBezTo>
                    <a:pt x="18" y="23"/>
                    <a:pt x="19" y="22"/>
                    <a:pt x="20" y="21"/>
                  </a:cubicBezTo>
                  <a:cubicBezTo>
                    <a:pt x="21" y="20"/>
                    <a:pt x="21" y="18"/>
                    <a:pt x="22" y="17"/>
                  </a:cubicBezTo>
                  <a:cubicBezTo>
                    <a:pt x="22" y="14"/>
                    <a:pt x="22" y="11"/>
                    <a:pt x="21" y="10"/>
                  </a:cubicBezTo>
                  <a:cubicBezTo>
                    <a:pt x="22" y="9"/>
                    <a:pt x="22" y="8"/>
                    <a:pt x="24" y="8"/>
                  </a:cubicBezTo>
                  <a:cubicBezTo>
                    <a:pt x="25" y="9"/>
                    <a:pt x="25" y="9"/>
                    <a:pt x="26" y="9"/>
                  </a:cubicBezTo>
                  <a:cubicBezTo>
                    <a:pt x="27" y="10"/>
                    <a:pt x="29" y="9"/>
                    <a:pt x="31" y="9"/>
                  </a:cubicBezTo>
                  <a:cubicBezTo>
                    <a:pt x="31" y="6"/>
                    <a:pt x="31" y="5"/>
                    <a:pt x="30" y="5"/>
                  </a:cubicBezTo>
                  <a:cubicBezTo>
                    <a:pt x="28" y="5"/>
                    <a:pt x="25" y="5"/>
                    <a:pt x="23" y="5"/>
                  </a:cubicBezTo>
                  <a:cubicBezTo>
                    <a:pt x="22" y="6"/>
                    <a:pt x="20" y="6"/>
                    <a:pt x="19" y="7"/>
                  </a:cubicBezTo>
                  <a:cubicBezTo>
                    <a:pt x="17" y="7"/>
                    <a:pt x="17" y="6"/>
                    <a:pt x="19" y="4"/>
                  </a:cubicBezTo>
                  <a:cubicBezTo>
                    <a:pt x="20" y="3"/>
                    <a:pt x="21" y="2"/>
                    <a:pt x="22" y="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Freeform 25"/>
            <p:cNvSpPr>
              <a:spLocks noChangeAspect="1" noEditPoints="1"/>
            </p:cNvSpPr>
            <p:nvPr/>
          </p:nvSpPr>
          <p:spPr bwMode="auto">
            <a:xfrm>
              <a:off x="1526" y="4107"/>
              <a:ext cx="153" cy="90"/>
            </a:xfrm>
            <a:custGeom>
              <a:avLst/>
              <a:gdLst>
                <a:gd name="T0" fmla="*/ 2147483646 w 51"/>
                <a:gd name="T1" fmla="*/ 2147483646 h 30"/>
                <a:gd name="T2" fmla="*/ 2147483646 w 51"/>
                <a:gd name="T3" fmla="*/ 2147483646 h 30"/>
                <a:gd name="T4" fmla="*/ 2147483646 w 51"/>
                <a:gd name="T5" fmla="*/ 2147483646 h 30"/>
                <a:gd name="T6" fmla="*/ 2147483646 w 51"/>
                <a:gd name="T7" fmla="*/ 2147483646 h 30"/>
                <a:gd name="T8" fmla="*/ 2147483646 w 51"/>
                <a:gd name="T9" fmla="*/ 2147483646 h 30"/>
                <a:gd name="T10" fmla="*/ 2147483646 w 51"/>
                <a:gd name="T11" fmla="*/ 2147483646 h 30"/>
                <a:gd name="T12" fmla="*/ 2147483646 w 51"/>
                <a:gd name="T13" fmla="*/ 2147483646 h 30"/>
                <a:gd name="T14" fmla="*/ 2147483646 w 51"/>
                <a:gd name="T15" fmla="*/ 2147483646 h 30"/>
                <a:gd name="T16" fmla="*/ 2147483646 w 51"/>
                <a:gd name="T17" fmla="*/ 2147483646 h 30"/>
                <a:gd name="T18" fmla="*/ 2147483646 w 51"/>
                <a:gd name="T19" fmla="*/ 2147483646 h 30"/>
                <a:gd name="T20" fmla="*/ 2147483646 w 51"/>
                <a:gd name="T21" fmla="*/ 2147483646 h 30"/>
                <a:gd name="T22" fmla="*/ 2147483646 w 51"/>
                <a:gd name="T23" fmla="*/ 0 h 30"/>
                <a:gd name="T24" fmla="*/ 2147483646 w 51"/>
                <a:gd name="T25" fmla="*/ 2147483646 h 30"/>
                <a:gd name="T26" fmla="*/ 2147483646 w 51"/>
                <a:gd name="T27" fmla="*/ 2147483646 h 30"/>
                <a:gd name="T28" fmla="*/ 2147483646 w 51"/>
                <a:gd name="T29" fmla="*/ 2147483646 h 30"/>
                <a:gd name="T30" fmla="*/ 2147483646 w 51"/>
                <a:gd name="T31" fmla="*/ 2147483646 h 30"/>
                <a:gd name="T32" fmla="*/ 2147483646 w 51"/>
                <a:gd name="T33" fmla="*/ 2147483646 h 30"/>
                <a:gd name="T34" fmla="*/ 2147483646 w 51"/>
                <a:gd name="T35" fmla="*/ 2147483646 h 30"/>
                <a:gd name="T36" fmla="*/ 2147483646 w 51"/>
                <a:gd name="T37" fmla="*/ 2147483646 h 30"/>
                <a:gd name="T38" fmla="*/ 2147483646 w 51"/>
                <a:gd name="T39" fmla="*/ 2147483646 h 30"/>
                <a:gd name="T40" fmla="*/ 2147483646 w 51"/>
                <a:gd name="T41" fmla="*/ 2147483646 h 30"/>
                <a:gd name="T42" fmla="*/ 2147483646 w 51"/>
                <a:gd name="T43" fmla="*/ 2147483646 h 30"/>
                <a:gd name="T44" fmla="*/ 2147483646 w 51"/>
                <a:gd name="T45" fmla="*/ 2147483646 h 30"/>
                <a:gd name="T46" fmla="*/ 2147483646 w 51"/>
                <a:gd name="T47" fmla="*/ 2147483646 h 30"/>
                <a:gd name="T48" fmla="*/ 2147483646 w 51"/>
                <a:gd name="T49" fmla="*/ 2147483646 h 30"/>
                <a:gd name="T50" fmla="*/ 2147483646 w 51"/>
                <a:gd name="T51" fmla="*/ 2147483646 h 30"/>
                <a:gd name="T52" fmla="*/ 2147483646 w 51"/>
                <a:gd name="T53" fmla="*/ 2147483646 h 30"/>
                <a:gd name="T54" fmla="*/ 2147483646 w 51"/>
                <a:gd name="T55" fmla="*/ 2147483646 h 30"/>
                <a:gd name="T56" fmla="*/ 2147483646 w 51"/>
                <a:gd name="T57" fmla="*/ 2147483646 h 30"/>
                <a:gd name="T58" fmla="*/ 2147483646 w 51"/>
                <a:gd name="T59" fmla="*/ 2147483646 h 30"/>
                <a:gd name="T60" fmla="*/ 2147483646 w 51"/>
                <a:gd name="T61" fmla="*/ 2147483646 h 30"/>
                <a:gd name="T62" fmla="*/ 2147483646 w 51"/>
                <a:gd name="T63" fmla="*/ 2147483646 h 30"/>
                <a:gd name="T64" fmla="*/ 2147483646 w 51"/>
                <a:gd name="T65" fmla="*/ 2147483646 h 30"/>
                <a:gd name="T66" fmla="*/ 2147483646 w 51"/>
                <a:gd name="T67" fmla="*/ 2147483646 h 30"/>
                <a:gd name="T68" fmla="*/ 2147483646 w 51"/>
                <a:gd name="T69" fmla="*/ 2147483646 h 30"/>
                <a:gd name="T70" fmla="*/ 2147483646 w 51"/>
                <a:gd name="T71" fmla="*/ 2147483646 h 30"/>
                <a:gd name="T72" fmla="*/ 2147483646 w 51"/>
                <a:gd name="T73" fmla="*/ 2147483646 h 30"/>
                <a:gd name="T74" fmla="*/ 2147483646 w 51"/>
                <a:gd name="T75" fmla="*/ 2147483646 h 30"/>
                <a:gd name="T76" fmla="*/ 2147483646 w 51"/>
                <a:gd name="T77" fmla="*/ 2147483646 h 30"/>
                <a:gd name="T78" fmla="*/ 2147483646 w 51"/>
                <a:gd name="T79" fmla="*/ 2147483646 h 30"/>
                <a:gd name="T80" fmla="*/ 2147483646 w 51"/>
                <a:gd name="T81" fmla="*/ 2147483646 h 30"/>
                <a:gd name="T82" fmla="*/ 2147483646 w 51"/>
                <a:gd name="T83" fmla="*/ 2147483646 h 30"/>
                <a:gd name="T84" fmla="*/ 2147483646 w 51"/>
                <a:gd name="T85" fmla="*/ 2147483646 h 30"/>
                <a:gd name="T86" fmla="*/ 2147483646 w 51"/>
                <a:gd name="T87" fmla="*/ 2147483646 h 30"/>
                <a:gd name="T88" fmla="*/ 2147483646 w 51"/>
                <a:gd name="T89" fmla="*/ 2147483646 h 30"/>
                <a:gd name="T90" fmla="*/ 2147483646 w 51"/>
                <a:gd name="T91" fmla="*/ 2147483646 h 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 h="30">
                  <a:moveTo>
                    <a:pt x="22" y="16"/>
                  </a:moveTo>
                  <a:cubicBezTo>
                    <a:pt x="17" y="16"/>
                    <a:pt x="12" y="16"/>
                    <a:pt x="10" y="17"/>
                  </a:cubicBezTo>
                  <a:cubicBezTo>
                    <a:pt x="9" y="17"/>
                    <a:pt x="8" y="17"/>
                    <a:pt x="9" y="15"/>
                  </a:cubicBezTo>
                  <a:cubicBezTo>
                    <a:pt x="9" y="14"/>
                    <a:pt x="10" y="14"/>
                    <a:pt x="11" y="14"/>
                  </a:cubicBezTo>
                  <a:cubicBezTo>
                    <a:pt x="12" y="14"/>
                    <a:pt x="12" y="15"/>
                    <a:pt x="13" y="15"/>
                  </a:cubicBezTo>
                  <a:cubicBezTo>
                    <a:pt x="14" y="14"/>
                    <a:pt x="15" y="14"/>
                    <a:pt x="16" y="14"/>
                  </a:cubicBezTo>
                  <a:cubicBezTo>
                    <a:pt x="19" y="14"/>
                    <a:pt x="21" y="14"/>
                    <a:pt x="22" y="14"/>
                  </a:cubicBezTo>
                  <a:cubicBezTo>
                    <a:pt x="22" y="12"/>
                    <a:pt x="22" y="12"/>
                    <a:pt x="22" y="12"/>
                  </a:cubicBezTo>
                  <a:cubicBezTo>
                    <a:pt x="18" y="13"/>
                    <a:pt x="15" y="13"/>
                    <a:pt x="13" y="13"/>
                  </a:cubicBezTo>
                  <a:cubicBezTo>
                    <a:pt x="12" y="13"/>
                    <a:pt x="12" y="13"/>
                    <a:pt x="11" y="13"/>
                  </a:cubicBezTo>
                  <a:cubicBezTo>
                    <a:pt x="10" y="13"/>
                    <a:pt x="10" y="12"/>
                    <a:pt x="10" y="12"/>
                  </a:cubicBezTo>
                  <a:cubicBezTo>
                    <a:pt x="10" y="10"/>
                    <a:pt x="10" y="9"/>
                    <a:pt x="10" y="8"/>
                  </a:cubicBezTo>
                  <a:cubicBezTo>
                    <a:pt x="10" y="8"/>
                    <a:pt x="10" y="7"/>
                    <a:pt x="11" y="7"/>
                  </a:cubicBezTo>
                  <a:cubicBezTo>
                    <a:pt x="11" y="7"/>
                    <a:pt x="12" y="6"/>
                    <a:pt x="12" y="6"/>
                  </a:cubicBezTo>
                  <a:cubicBezTo>
                    <a:pt x="13" y="7"/>
                    <a:pt x="14" y="7"/>
                    <a:pt x="15" y="7"/>
                  </a:cubicBezTo>
                  <a:cubicBezTo>
                    <a:pt x="18" y="7"/>
                    <a:pt x="21" y="7"/>
                    <a:pt x="22" y="7"/>
                  </a:cubicBezTo>
                  <a:cubicBezTo>
                    <a:pt x="22" y="5"/>
                    <a:pt x="22" y="5"/>
                    <a:pt x="22" y="5"/>
                  </a:cubicBezTo>
                  <a:cubicBezTo>
                    <a:pt x="16" y="5"/>
                    <a:pt x="10" y="6"/>
                    <a:pt x="3" y="7"/>
                  </a:cubicBezTo>
                  <a:cubicBezTo>
                    <a:pt x="1" y="7"/>
                    <a:pt x="0" y="7"/>
                    <a:pt x="0" y="6"/>
                  </a:cubicBezTo>
                  <a:cubicBezTo>
                    <a:pt x="1" y="5"/>
                    <a:pt x="1" y="4"/>
                    <a:pt x="2" y="3"/>
                  </a:cubicBezTo>
                  <a:cubicBezTo>
                    <a:pt x="3" y="3"/>
                    <a:pt x="3" y="3"/>
                    <a:pt x="4" y="3"/>
                  </a:cubicBezTo>
                  <a:cubicBezTo>
                    <a:pt x="6" y="3"/>
                    <a:pt x="8" y="3"/>
                    <a:pt x="9" y="3"/>
                  </a:cubicBezTo>
                  <a:cubicBezTo>
                    <a:pt x="12" y="3"/>
                    <a:pt x="17" y="3"/>
                    <a:pt x="22" y="3"/>
                  </a:cubicBezTo>
                  <a:cubicBezTo>
                    <a:pt x="22" y="2"/>
                    <a:pt x="22" y="1"/>
                    <a:pt x="22" y="0"/>
                  </a:cubicBezTo>
                  <a:cubicBezTo>
                    <a:pt x="23" y="0"/>
                    <a:pt x="24" y="0"/>
                    <a:pt x="24" y="0"/>
                  </a:cubicBezTo>
                  <a:cubicBezTo>
                    <a:pt x="25" y="0"/>
                    <a:pt x="26" y="0"/>
                    <a:pt x="26" y="1"/>
                  </a:cubicBezTo>
                  <a:cubicBezTo>
                    <a:pt x="27" y="1"/>
                    <a:pt x="27" y="2"/>
                    <a:pt x="27" y="3"/>
                  </a:cubicBezTo>
                  <a:cubicBezTo>
                    <a:pt x="31" y="3"/>
                    <a:pt x="35" y="3"/>
                    <a:pt x="38" y="3"/>
                  </a:cubicBezTo>
                  <a:cubicBezTo>
                    <a:pt x="43" y="3"/>
                    <a:pt x="47" y="3"/>
                    <a:pt x="49" y="3"/>
                  </a:cubicBezTo>
                  <a:cubicBezTo>
                    <a:pt x="50" y="3"/>
                    <a:pt x="51" y="4"/>
                    <a:pt x="50" y="5"/>
                  </a:cubicBezTo>
                  <a:cubicBezTo>
                    <a:pt x="50" y="5"/>
                    <a:pt x="49" y="6"/>
                    <a:pt x="48" y="7"/>
                  </a:cubicBezTo>
                  <a:cubicBezTo>
                    <a:pt x="47" y="8"/>
                    <a:pt x="45" y="8"/>
                    <a:pt x="43" y="8"/>
                  </a:cubicBezTo>
                  <a:cubicBezTo>
                    <a:pt x="42" y="7"/>
                    <a:pt x="40" y="6"/>
                    <a:pt x="38" y="6"/>
                  </a:cubicBezTo>
                  <a:cubicBezTo>
                    <a:pt x="33" y="6"/>
                    <a:pt x="30" y="5"/>
                    <a:pt x="27" y="5"/>
                  </a:cubicBezTo>
                  <a:cubicBezTo>
                    <a:pt x="27" y="7"/>
                    <a:pt x="27" y="7"/>
                    <a:pt x="27" y="7"/>
                  </a:cubicBezTo>
                  <a:cubicBezTo>
                    <a:pt x="28" y="7"/>
                    <a:pt x="29" y="7"/>
                    <a:pt x="30" y="7"/>
                  </a:cubicBezTo>
                  <a:cubicBezTo>
                    <a:pt x="33" y="7"/>
                    <a:pt x="34" y="7"/>
                    <a:pt x="36" y="7"/>
                  </a:cubicBezTo>
                  <a:cubicBezTo>
                    <a:pt x="37" y="7"/>
                    <a:pt x="38" y="7"/>
                    <a:pt x="38" y="7"/>
                  </a:cubicBezTo>
                  <a:cubicBezTo>
                    <a:pt x="39" y="8"/>
                    <a:pt x="40" y="8"/>
                    <a:pt x="40" y="9"/>
                  </a:cubicBezTo>
                  <a:cubicBezTo>
                    <a:pt x="39" y="10"/>
                    <a:pt x="39" y="11"/>
                    <a:pt x="39" y="12"/>
                  </a:cubicBezTo>
                  <a:cubicBezTo>
                    <a:pt x="39" y="13"/>
                    <a:pt x="38" y="13"/>
                    <a:pt x="38" y="13"/>
                  </a:cubicBezTo>
                  <a:cubicBezTo>
                    <a:pt x="37" y="13"/>
                    <a:pt x="37" y="13"/>
                    <a:pt x="36" y="13"/>
                  </a:cubicBezTo>
                  <a:cubicBezTo>
                    <a:pt x="34" y="13"/>
                    <a:pt x="31" y="13"/>
                    <a:pt x="27" y="12"/>
                  </a:cubicBezTo>
                  <a:cubicBezTo>
                    <a:pt x="27" y="13"/>
                    <a:pt x="27" y="13"/>
                    <a:pt x="27" y="14"/>
                  </a:cubicBezTo>
                  <a:cubicBezTo>
                    <a:pt x="30" y="15"/>
                    <a:pt x="33" y="15"/>
                    <a:pt x="35" y="15"/>
                  </a:cubicBezTo>
                  <a:cubicBezTo>
                    <a:pt x="36" y="14"/>
                    <a:pt x="37" y="14"/>
                    <a:pt x="38" y="14"/>
                  </a:cubicBezTo>
                  <a:cubicBezTo>
                    <a:pt x="39" y="15"/>
                    <a:pt x="40" y="15"/>
                    <a:pt x="40" y="16"/>
                  </a:cubicBezTo>
                  <a:cubicBezTo>
                    <a:pt x="39" y="18"/>
                    <a:pt x="39" y="18"/>
                    <a:pt x="39" y="18"/>
                  </a:cubicBezTo>
                  <a:cubicBezTo>
                    <a:pt x="41" y="18"/>
                    <a:pt x="42" y="18"/>
                    <a:pt x="43" y="18"/>
                  </a:cubicBezTo>
                  <a:cubicBezTo>
                    <a:pt x="45" y="18"/>
                    <a:pt x="46" y="18"/>
                    <a:pt x="46" y="19"/>
                  </a:cubicBezTo>
                  <a:cubicBezTo>
                    <a:pt x="47" y="20"/>
                    <a:pt x="47" y="20"/>
                    <a:pt x="45" y="20"/>
                  </a:cubicBezTo>
                  <a:cubicBezTo>
                    <a:pt x="39" y="20"/>
                    <a:pt x="39" y="20"/>
                    <a:pt x="39" y="20"/>
                  </a:cubicBezTo>
                  <a:cubicBezTo>
                    <a:pt x="39" y="21"/>
                    <a:pt x="39" y="22"/>
                    <a:pt x="39" y="23"/>
                  </a:cubicBezTo>
                  <a:cubicBezTo>
                    <a:pt x="39" y="24"/>
                    <a:pt x="39" y="24"/>
                    <a:pt x="38" y="24"/>
                  </a:cubicBezTo>
                  <a:cubicBezTo>
                    <a:pt x="37" y="25"/>
                    <a:pt x="36" y="25"/>
                    <a:pt x="35" y="24"/>
                  </a:cubicBezTo>
                  <a:cubicBezTo>
                    <a:pt x="33" y="24"/>
                    <a:pt x="30" y="23"/>
                    <a:pt x="27" y="23"/>
                  </a:cubicBezTo>
                  <a:cubicBezTo>
                    <a:pt x="26" y="26"/>
                    <a:pt x="25" y="27"/>
                    <a:pt x="23" y="29"/>
                  </a:cubicBezTo>
                  <a:cubicBezTo>
                    <a:pt x="22" y="29"/>
                    <a:pt x="21" y="30"/>
                    <a:pt x="19" y="30"/>
                  </a:cubicBezTo>
                  <a:cubicBezTo>
                    <a:pt x="17" y="30"/>
                    <a:pt x="14" y="29"/>
                    <a:pt x="11" y="28"/>
                  </a:cubicBezTo>
                  <a:cubicBezTo>
                    <a:pt x="10" y="27"/>
                    <a:pt x="10" y="27"/>
                    <a:pt x="11" y="26"/>
                  </a:cubicBezTo>
                  <a:cubicBezTo>
                    <a:pt x="14" y="27"/>
                    <a:pt x="17" y="27"/>
                    <a:pt x="19" y="27"/>
                  </a:cubicBezTo>
                  <a:cubicBezTo>
                    <a:pt x="21" y="26"/>
                    <a:pt x="22" y="25"/>
                    <a:pt x="22" y="23"/>
                  </a:cubicBezTo>
                  <a:cubicBezTo>
                    <a:pt x="17" y="23"/>
                    <a:pt x="13" y="24"/>
                    <a:pt x="9" y="24"/>
                  </a:cubicBezTo>
                  <a:cubicBezTo>
                    <a:pt x="8" y="25"/>
                    <a:pt x="8" y="25"/>
                    <a:pt x="8" y="23"/>
                  </a:cubicBezTo>
                  <a:cubicBezTo>
                    <a:pt x="9" y="22"/>
                    <a:pt x="9" y="22"/>
                    <a:pt x="10" y="21"/>
                  </a:cubicBezTo>
                  <a:cubicBezTo>
                    <a:pt x="12" y="22"/>
                    <a:pt x="16" y="22"/>
                    <a:pt x="22" y="21"/>
                  </a:cubicBezTo>
                  <a:cubicBezTo>
                    <a:pt x="22" y="21"/>
                    <a:pt x="22" y="20"/>
                    <a:pt x="22" y="20"/>
                  </a:cubicBezTo>
                  <a:cubicBezTo>
                    <a:pt x="13" y="20"/>
                    <a:pt x="7" y="20"/>
                    <a:pt x="4" y="21"/>
                  </a:cubicBezTo>
                  <a:cubicBezTo>
                    <a:pt x="3" y="21"/>
                    <a:pt x="2" y="21"/>
                    <a:pt x="3" y="20"/>
                  </a:cubicBezTo>
                  <a:cubicBezTo>
                    <a:pt x="3" y="19"/>
                    <a:pt x="4" y="18"/>
                    <a:pt x="5" y="18"/>
                  </a:cubicBezTo>
                  <a:cubicBezTo>
                    <a:pt x="6" y="18"/>
                    <a:pt x="9" y="18"/>
                    <a:pt x="12" y="18"/>
                  </a:cubicBezTo>
                  <a:cubicBezTo>
                    <a:pt x="16" y="18"/>
                    <a:pt x="19" y="18"/>
                    <a:pt x="22" y="18"/>
                  </a:cubicBezTo>
                  <a:lnTo>
                    <a:pt x="22" y="16"/>
                  </a:lnTo>
                  <a:close/>
                  <a:moveTo>
                    <a:pt x="22" y="9"/>
                  </a:moveTo>
                  <a:cubicBezTo>
                    <a:pt x="20" y="9"/>
                    <a:pt x="17" y="9"/>
                    <a:pt x="15" y="9"/>
                  </a:cubicBezTo>
                  <a:cubicBezTo>
                    <a:pt x="14" y="10"/>
                    <a:pt x="14" y="10"/>
                    <a:pt x="15" y="11"/>
                  </a:cubicBezTo>
                  <a:cubicBezTo>
                    <a:pt x="17" y="11"/>
                    <a:pt x="19" y="11"/>
                    <a:pt x="22" y="11"/>
                  </a:cubicBezTo>
                  <a:cubicBezTo>
                    <a:pt x="22" y="10"/>
                    <a:pt x="22" y="10"/>
                    <a:pt x="22" y="9"/>
                  </a:cubicBezTo>
                  <a:close/>
                  <a:moveTo>
                    <a:pt x="35" y="20"/>
                  </a:moveTo>
                  <a:cubicBezTo>
                    <a:pt x="33" y="20"/>
                    <a:pt x="30" y="20"/>
                    <a:pt x="27" y="20"/>
                  </a:cubicBezTo>
                  <a:cubicBezTo>
                    <a:pt x="26" y="20"/>
                    <a:pt x="26" y="21"/>
                    <a:pt x="27" y="21"/>
                  </a:cubicBezTo>
                  <a:cubicBezTo>
                    <a:pt x="30" y="22"/>
                    <a:pt x="33" y="22"/>
                    <a:pt x="35" y="21"/>
                  </a:cubicBezTo>
                  <a:cubicBezTo>
                    <a:pt x="35" y="21"/>
                    <a:pt x="36" y="20"/>
                    <a:pt x="35" y="20"/>
                  </a:cubicBezTo>
                  <a:close/>
                  <a:moveTo>
                    <a:pt x="27" y="11"/>
                  </a:moveTo>
                  <a:cubicBezTo>
                    <a:pt x="30" y="11"/>
                    <a:pt x="33" y="11"/>
                    <a:pt x="35" y="11"/>
                  </a:cubicBezTo>
                  <a:cubicBezTo>
                    <a:pt x="35" y="10"/>
                    <a:pt x="36" y="10"/>
                    <a:pt x="35" y="9"/>
                  </a:cubicBezTo>
                  <a:cubicBezTo>
                    <a:pt x="33" y="9"/>
                    <a:pt x="30" y="9"/>
                    <a:pt x="27" y="9"/>
                  </a:cubicBezTo>
                  <a:cubicBezTo>
                    <a:pt x="26" y="10"/>
                    <a:pt x="26" y="10"/>
                    <a:pt x="27" y="11"/>
                  </a:cubicBezTo>
                  <a:close/>
                  <a:moveTo>
                    <a:pt x="34" y="17"/>
                  </a:moveTo>
                  <a:cubicBezTo>
                    <a:pt x="32" y="16"/>
                    <a:pt x="30" y="16"/>
                    <a:pt x="27" y="16"/>
                  </a:cubicBezTo>
                  <a:cubicBezTo>
                    <a:pt x="26" y="17"/>
                    <a:pt x="26" y="17"/>
                    <a:pt x="27" y="18"/>
                  </a:cubicBezTo>
                  <a:cubicBezTo>
                    <a:pt x="30" y="18"/>
                    <a:pt x="33" y="18"/>
                    <a:pt x="35" y="18"/>
                  </a:cubicBezTo>
                  <a:cubicBezTo>
                    <a:pt x="36" y="17"/>
                    <a:pt x="36" y="17"/>
                    <a:pt x="34" y="17"/>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26"/>
            <p:cNvSpPr>
              <a:spLocks noChangeAspect="1" noEditPoints="1"/>
            </p:cNvSpPr>
            <p:nvPr/>
          </p:nvSpPr>
          <p:spPr bwMode="auto">
            <a:xfrm>
              <a:off x="1688" y="4107"/>
              <a:ext cx="150" cy="90"/>
            </a:xfrm>
            <a:custGeom>
              <a:avLst/>
              <a:gdLst>
                <a:gd name="T0" fmla="*/ 2147483646 w 50"/>
                <a:gd name="T1" fmla="*/ 2147483646 h 30"/>
                <a:gd name="T2" fmla="*/ 2147483646 w 50"/>
                <a:gd name="T3" fmla="*/ 2147483646 h 30"/>
                <a:gd name="T4" fmla="*/ 2147483646 w 50"/>
                <a:gd name="T5" fmla="*/ 2147483646 h 30"/>
                <a:gd name="T6" fmla="*/ 2147483646 w 50"/>
                <a:gd name="T7" fmla="*/ 2147483646 h 30"/>
                <a:gd name="T8" fmla="*/ 2147483646 w 50"/>
                <a:gd name="T9" fmla="*/ 2147483646 h 30"/>
                <a:gd name="T10" fmla="*/ 2147483646 w 50"/>
                <a:gd name="T11" fmla="*/ 2147483646 h 30"/>
                <a:gd name="T12" fmla="*/ 2147483646 w 50"/>
                <a:gd name="T13" fmla="*/ 2147483646 h 30"/>
                <a:gd name="T14" fmla="*/ 2147483646 w 50"/>
                <a:gd name="T15" fmla="*/ 2147483646 h 30"/>
                <a:gd name="T16" fmla="*/ 2147483646 w 50"/>
                <a:gd name="T17" fmla="*/ 2147483646 h 30"/>
                <a:gd name="T18" fmla="*/ 2147483646 w 50"/>
                <a:gd name="T19" fmla="*/ 2147483646 h 30"/>
                <a:gd name="T20" fmla="*/ 2147483646 w 50"/>
                <a:gd name="T21" fmla="*/ 2147483646 h 30"/>
                <a:gd name="T22" fmla="*/ 2147483646 w 50"/>
                <a:gd name="T23" fmla="*/ 2147483646 h 30"/>
                <a:gd name="T24" fmla="*/ 2147483646 w 50"/>
                <a:gd name="T25" fmla="*/ 2147483646 h 30"/>
                <a:gd name="T26" fmla="*/ 0 w 50"/>
                <a:gd name="T27" fmla="*/ 2147483646 h 30"/>
                <a:gd name="T28" fmla="*/ 2147483646 w 50"/>
                <a:gd name="T29" fmla="*/ 2147483646 h 30"/>
                <a:gd name="T30" fmla="*/ 2147483646 w 50"/>
                <a:gd name="T31" fmla="*/ 2147483646 h 30"/>
                <a:gd name="T32" fmla="*/ 2147483646 w 50"/>
                <a:gd name="T33" fmla="*/ 2147483646 h 30"/>
                <a:gd name="T34" fmla="*/ 2147483646 w 50"/>
                <a:gd name="T35" fmla="*/ 2147483646 h 30"/>
                <a:gd name="T36" fmla="*/ 2147483646 w 50"/>
                <a:gd name="T37" fmla="*/ 2147483646 h 30"/>
                <a:gd name="T38" fmla="*/ 2147483646 w 50"/>
                <a:gd name="T39" fmla="*/ 2147483646 h 30"/>
                <a:gd name="T40" fmla="*/ 2147483646 w 50"/>
                <a:gd name="T41" fmla="*/ 2147483646 h 30"/>
                <a:gd name="T42" fmla="*/ 2147483646 w 50"/>
                <a:gd name="T43" fmla="*/ 2147483646 h 30"/>
                <a:gd name="T44" fmla="*/ 2147483646 w 50"/>
                <a:gd name="T45" fmla="*/ 2147483646 h 30"/>
                <a:gd name="T46" fmla="*/ 2147483646 w 50"/>
                <a:gd name="T47" fmla="*/ 2147483646 h 30"/>
                <a:gd name="T48" fmla="*/ 2147483646 w 50"/>
                <a:gd name="T49" fmla="*/ 2147483646 h 30"/>
                <a:gd name="T50" fmla="*/ 2147483646 w 50"/>
                <a:gd name="T51" fmla="*/ 2147483646 h 30"/>
                <a:gd name="T52" fmla="*/ 2147483646 w 50"/>
                <a:gd name="T53" fmla="*/ 2147483646 h 30"/>
                <a:gd name="T54" fmla="*/ 2147483646 w 50"/>
                <a:gd name="T55" fmla="*/ 2147483646 h 30"/>
                <a:gd name="T56" fmla="*/ 2147483646 w 50"/>
                <a:gd name="T57" fmla="*/ 2147483646 h 30"/>
                <a:gd name="T58" fmla="*/ 2147483646 w 50"/>
                <a:gd name="T59" fmla="*/ 2147483646 h 30"/>
                <a:gd name="T60" fmla="*/ 2147483646 w 50"/>
                <a:gd name="T61" fmla="*/ 2147483646 h 30"/>
                <a:gd name="T62" fmla="*/ 2147483646 w 50"/>
                <a:gd name="T63" fmla="*/ 2147483646 h 30"/>
                <a:gd name="T64" fmla="*/ 2147483646 w 50"/>
                <a:gd name="T65" fmla="*/ 2147483646 h 30"/>
                <a:gd name="T66" fmla="*/ 2147483646 w 50"/>
                <a:gd name="T67" fmla="*/ 2147483646 h 30"/>
                <a:gd name="T68" fmla="*/ 2147483646 w 50"/>
                <a:gd name="T69" fmla="*/ 2147483646 h 30"/>
                <a:gd name="T70" fmla="*/ 2147483646 w 50"/>
                <a:gd name="T71" fmla="*/ 2147483646 h 30"/>
                <a:gd name="T72" fmla="*/ 2147483646 w 50"/>
                <a:gd name="T73" fmla="*/ 2147483646 h 30"/>
                <a:gd name="T74" fmla="*/ 2147483646 w 50"/>
                <a:gd name="T75" fmla="*/ 2147483646 h 30"/>
                <a:gd name="T76" fmla="*/ 2147483646 w 50"/>
                <a:gd name="T77" fmla="*/ 2147483646 h 30"/>
                <a:gd name="T78" fmla="*/ 2147483646 w 50"/>
                <a:gd name="T79" fmla="*/ 2147483646 h 30"/>
                <a:gd name="T80" fmla="*/ 2147483646 w 50"/>
                <a:gd name="T81" fmla="*/ 2147483646 h 30"/>
                <a:gd name="T82" fmla="*/ 2147483646 w 50"/>
                <a:gd name="T83" fmla="*/ 2147483646 h 30"/>
                <a:gd name="T84" fmla="*/ 2147483646 w 50"/>
                <a:gd name="T85" fmla="*/ 2147483646 h 30"/>
                <a:gd name="T86" fmla="*/ 2147483646 w 50"/>
                <a:gd name="T87" fmla="*/ 2147483646 h 30"/>
                <a:gd name="T88" fmla="*/ 2147483646 w 50"/>
                <a:gd name="T89" fmla="*/ 2147483646 h 30"/>
                <a:gd name="T90" fmla="*/ 2147483646 w 50"/>
                <a:gd name="T91" fmla="*/ 2147483646 h 30"/>
                <a:gd name="T92" fmla="*/ 2147483646 w 50"/>
                <a:gd name="T93" fmla="*/ 2147483646 h 30"/>
                <a:gd name="T94" fmla="*/ 2147483646 w 50"/>
                <a:gd name="T95" fmla="*/ 2147483646 h 30"/>
                <a:gd name="T96" fmla="*/ 2147483646 w 50"/>
                <a:gd name="T97" fmla="*/ 2147483646 h 30"/>
                <a:gd name="T98" fmla="*/ 2147483646 w 50"/>
                <a:gd name="T99" fmla="*/ 2147483646 h 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 h="30">
                  <a:moveTo>
                    <a:pt x="22" y="1"/>
                  </a:moveTo>
                  <a:cubicBezTo>
                    <a:pt x="23" y="0"/>
                    <a:pt x="25" y="0"/>
                    <a:pt x="26" y="1"/>
                  </a:cubicBezTo>
                  <a:cubicBezTo>
                    <a:pt x="27" y="2"/>
                    <a:pt x="27" y="3"/>
                    <a:pt x="25" y="3"/>
                  </a:cubicBezTo>
                  <a:cubicBezTo>
                    <a:pt x="28" y="4"/>
                    <a:pt x="31" y="4"/>
                    <a:pt x="34" y="4"/>
                  </a:cubicBezTo>
                  <a:cubicBezTo>
                    <a:pt x="35" y="4"/>
                    <a:pt x="36" y="5"/>
                    <a:pt x="37" y="6"/>
                  </a:cubicBezTo>
                  <a:cubicBezTo>
                    <a:pt x="37" y="7"/>
                    <a:pt x="36" y="8"/>
                    <a:pt x="35" y="8"/>
                  </a:cubicBezTo>
                  <a:cubicBezTo>
                    <a:pt x="33" y="9"/>
                    <a:pt x="31" y="10"/>
                    <a:pt x="30" y="10"/>
                  </a:cubicBezTo>
                  <a:cubicBezTo>
                    <a:pt x="35" y="13"/>
                    <a:pt x="42" y="15"/>
                    <a:pt x="50" y="16"/>
                  </a:cubicBezTo>
                  <a:cubicBezTo>
                    <a:pt x="48" y="20"/>
                    <a:pt x="46" y="21"/>
                    <a:pt x="43" y="20"/>
                  </a:cubicBezTo>
                  <a:cubicBezTo>
                    <a:pt x="41" y="19"/>
                    <a:pt x="39" y="18"/>
                    <a:pt x="36" y="17"/>
                  </a:cubicBezTo>
                  <a:cubicBezTo>
                    <a:pt x="34" y="16"/>
                    <a:pt x="31" y="14"/>
                    <a:pt x="27" y="12"/>
                  </a:cubicBezTo>
                  <a:cubicBezTo>
                    <a:pt x="24" y="13"/>
                    <a:pt x="22" y="14"/>
                    <a:pt x="20" y="15"/>
                  </a:cubicBezTo>
                  <a:cubicBezTo>
                    <a:pt x="15" y="17"/>
                    <a:pt x="11" y="18"/>
                    <a:pt x="7" y="20"/>
                  </a:cubicBezTo>
                  <a:cubicBezTo>
                    <a:pt x="3" y="21"/>
                    <a:pt x="0" y="21"/>
                    <a:pt x="0" y="18"/>
                  </a:cubicBezTo>
                  <a:cubicBezTo>
                    <a:pt x="3" y="17"/>
                    <a:pt x="7" y="16"/>
                    <a:pt x="13" y="14"/>
                  </a:cubicBezTo>
                  <a:cubicBezTo>
                    <a:pt x="17" y="13"/>
                    <a:pt x="21" y="12"/>
                    <a:pt x="24" y="11"/>
                  </a:cubicBezTo>
                  <a:cubicBezTo>
                    <a:pt x="21" y="9"/>
                    <a:pt x="19" y="8"/>
                    <a:pt x="18" y="8"/>
                  </a:cubicBezTo>
                  <a:cubicBezTo>
                    <a:pt x="17" y="9"/>
                    <a:pt x="15" y="9"/>
                    <a:pt x="13" y="10"/>
                  </a:cubicBezTo>
                  <a:cubicBezTo>
                    <a:pt x="10" y="11"/>
                    <a:pt x="8" y="10"/>
                    <a:pt x="6" y="9"/>
                  </a:cubicBezTo>
                  <a:cubicBezTo>
                    <a:pt x="6" y="9"/>
                    <a:pt x="6" y="9"/>
                    <a:pt x="7" y="8"/>
                  </a:cubicBezTo>
                  <a:cubicBezTo>
                    <a:pt x="9" y="8"/>
                    <a:pt x="12" y="7"/>
                    <a:pt x="15" y="6"/>
                  </a:cubicBezTo>
                  <a:cubicBezTo>
                    <a:pt x="17" y="5"/>
                    <a:pt x="20" y="3"/>
                    <a:pt x="22" y="1"/>
                  </a:cubicBezTo>
                  <a:close/>
                  <a:moveTo>
                    <a:pt x="27" y="19"/>
                  </a:moveTo>
                  <a:cubicBezTo>
                    <a:pt x="25" y="21"/>
                    <a:pt x="23" y="23"/>
                    <a:pt x="20" y="24"/>
                  </a:cubicBezTo>
                  <a:cubicBezTo>
                    <a:pt x="16" y="26"/>
                    <a:pt x="12" y="27"/>
                    <a:pt x="10" y="28"/>
                  </a:cubicBezTo>
                  <a:cubicBezTo>
                    <a:pt x="8" y="28"/>
                    <a:pt x="7" y="27"/>
                    <a:pt x="6" y="26"/>
                  </a:cubicBezTo>
                  <a:cubicBezTo>
                    <a:pt x="6" y="26"/>
                    <a:pt x="8" y="25"/>
                    <a:pt x="13" y="24"/>
                  </a:cubicBezTo>
                  <a:cubicBezTo>
                    <a:pt x="17" y="23"/>
                    <a:pt x="21" y="21"/>
                    <a:pt x="24" y="19"/>
                  </a:cubicBezTo>
                  <a:cubicBezTo>
                    <a:pt x="21" y="19"/>
                    <a:pt x="19" y="19"/>
                    <a:pt x="16" y="20"/>
                  </a:cubicBezTo>
                  <a:cubicBezTo>
                    <a:pt x="15" y="20"/>
                    <a:pt x="15" y="19"/>
                    <a:pt x="15" y="18"/>
                  </a:cubicBezTo>
                  <a:cubicBezTo>
                    <a:pt x="16" y="17"/>
                    <a:pt x="17" y="16"/>
                    <a:pt x="19" y="16"/>
                  </a:cubicBezTo>
                  <a:cubicBezTo>
                    <a:pt x="21" y="17"/>
                    <a:pt x="23" y="17"/>
                    <a:pt x="26" y="17"/>
                  </a:cubicBezTo>
                  <a:cubicBezTo>
                    <a:pt x="26" y="16"/>
                    <a:pt x="27" y="15"/>
                    <a:pt x="28" y="15"/>
                  </a:cubicBezTo>
                  <a:cubicBezTo>
                    <a:pt x="29" y="15"/>
                    <a:pt x="30" y="15"/>
                    <a:pt x="31" y="16"/>
                  </a:cubicBezTo>
                  <a:cubicBezTo>
                    <a:pt x="30" y="17"/>
                    <a:pt x="30" y="17"/>
                    <a:pt x="30" y="17"/>
                  </a:cubicBezTo>
                  <a:cubicBezTo>
                    <a:pt x="31" y="18"/>
                    <a:pt x="33" y="18"/>
                    <a:pt x="35" y="19"/>
                  </a:cubicBezTo>
                  <a:cubicBezTo>
                    <a:pt x="36" y="20"/>
                    <a:pt x="36" y="21"/>
                    <a:pt x="35" y="23"/>
                  </a:cubicBezTo>
                  <a:cubicBezTo>
                    <a:pt x="35" y="25"/>
                    <a:pt x="33" y="27"/>
                    <a:pt x="31" y="28"/>
                  </a:cubicBezTo>
                  <a:cubicBezTo>
                    <a:pt x="30" y="29"/>
                    <a:pt x="29" y="30"/>
                    <a:pt x="27" y="30"/>
                  </a:cubicBezTo>
                  <a:cubicBezTo>
                    <a:pt x="25" y="30"/>
                    <a:pt x="23" y="30"/>
                    <a:pt x="22" y="29"/>
                  </a:cubicBezTo>
                  <a:cubicBezTo>
                    <a:pt x="21" y="28"/>
                    <a:pt x="20" y="27"/>
                    <a:pt x="20" y="27"/>
                  </a:cubicBezTo>
                  <a:cubicBezTo>
                    <a:pt x="20" y="26"/>
                    <a:pt x="21" y="26"/>
                    <a:pt x="23" y="27"/>
                  </a:cubicBezTo>
                  <a:cubicBezTo>
                    <a:pt x="26" y="28"/>
                    <a:pt x="28" y="27"/>
                    <a:pt x="30" y="24"/>
                  </a:cubicBezTo>
                  <a:cubicBezTo>
                    <a:pt x="31" y="23"/>
                    <a:pt x="32" y="22"/>
                    <a:pt x="32" y="21"/>
                  </a:cubicBezTo>
                  <a:cubicBezTo>
                    <a:pt x="31" y="20"/>
                    <a:pt x="30" y="20"/>
                    <a:pt x="27" y="19"/>
                  </a:cubicBezTo>
                  <a:close/>
                  <a:moveTo>
                    <a:pt x="27" y="9"/>
                  </a:moveTo>
                  <a:cubicBezTo>
                    <a:pt x="28" y="8"/>
                    <a:pt x="30" y="8"/>
                    <a:pt x="31" y="7"/>
                  </a:cubicBezTo>
                  <a:cubicBezTo>
                    <a:pt x="30" y="6"/>
                    <a:pt x="28" y="5"/>
                    <a:pt x="24" y="5"/>
                  </a:cubicBezTo>
                  <a:cubicBezTo>
                    <a:pt x="23" y="5"/>
                    <a:pt x="23" y="6"/>
                    <a:pt x="21" y="6"/>
                  </a:cubicBezTo>
                  <a:cubicBezTo>
                    <a:pt x="23" y="7"/>
                    <a:pt x="24" y="8"/>
                    <a:pt x="27" y="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27"/>
            <p:cNvSpPr>
              <a:spLocks noChangeAspect="1" noEditPoints="1"/>
            </p:cNvSpPr>
            <p:nvPr/>
          </p:nvSpPr>
          <p:spPr bwMode="auto">
            <a:xfrm>
              <a:off x="1844" y="4107"/>
              <a:ext cx="159" cy="90"/>
            </a:xfrm>
            <a:custGeom>
              <a:avLst/>
              <a:gdLst>
                <a:gd name="T0" fmla="*/ 2147483646 w 53"/>
                <a:gd name="T1" fmla="*/ 2147483646 h 30"/>
                <a:gd name="T2" fmla="*/ 2147483646 w 53"/>
                <a:gd name="T3" fmla="*/ 2147483646 h 30"/>
                <a:gd name="T4" fmla="*/ 2147483646 w 53"/>
                <a:gd name="T5" fmla="*/ 2147483646 h 30"/>
                <a:gd name="T6" fmla="*/ 2147483646 w 53"/>
                <a:gd name="T7" fmla="*/ 2147483646 h 30"/>
                <a:gd name="T8" fmla="*/ 2147483646 w 53"/>
                <a:gd name="T9" fmla="*/ 2147483646 h 30"/>
                <a:gd name="T10" fmla="*/ 2147483646 w 53"/>
                <a:gd name="T11" fmla="*/ 2147483646 h 30"/>
                <a:gd name="T12" fmla="*/ 2147483646 w 53"/>
                <a:gd name="T13" fmla="*/ 2147483646 h 30"/>
                <a:gd name="T14" fmla="*/ 2147483646 w 53"/>
                <a:gd name="T15" fmla="*/ 2147483646 h 30"/>
                <a:gd name="T16" fmla="*/ 2147483646 w 53"/>
                <a:gd name="T17" fmla="*/ 2147483646 h 30"/>
                <a:gd name="T18" fmla="*/ 2147483646 w 53"/>
                <a:gd name="T19" fmla="*/ 2147483646 h 30"/>
                <a:gd name="T20" fmla="*/ 2147483646 w 53"/>
                <a:gd name="T21" fmla="*/ 2147483646 h 30"/>
                <a:gd name="T22" fmla="*/ 2147483646 w 53"/>
                <a:gd name="T23" fmla="*/ 2147483646 h 30"/>
                <a:gd name="T24" fmla="*/ 2147483646 w 53"/>
                <a:gd name="T25" fmla="*/ 2147483646 h 30"/>
                <a:gd name="T26" fmla="*/ 2147483646 w 53"/>
                <a:gd name="T27" fmla="*/ 2147483646 h 30"/>
                <a:gd name="T28" fmla="*/ 2147483646 w 53"/>
                <a:gd name="T29" fmla="*/ 2147483646 h 30"/>
                <a:gd name="T30" fmla="*/ 2147483646 w 53"/>
                <a:gd name="T31" fmla="*/ 2147483646 h 30"/>
                <a:gd name="T32" fmla="*/ 0 w 53"/>
                <a:gd name="T33" fmla="*/ 2147483646 h 30"/>
                <a:gd name="T34" fmla="*/ 2147483646 w 53"/>
                <a:gd name="T35" fmla="*/ 2147483646 h 30"/>
                <a:gd name="T36" fmla="*/ 2147483646 w 53"/>
                <a:gd name="T37" fmla="*/ 2147483646 h 30"/>
                <a:gd name="T38" fmla="*/ 2147483646 w 53"/>
                <a:gd name="T39" fmla="*/ 2147483646 h 30"/>
                <a:gd name="T40" fmla="*/ 2147483646 w 53"/>
                <a:gd name="T41" fmla="*/ 2147483646 h 30"/>
                <a:gd name="T42" fmla="*/ 2147483646 w 53"/>
                <a:gd name="T43" fmla="*/ 2147483646 h 30"/>
                <a:gd name="T44" fmla="*/ 2147483646 w 53"/>
                <a:gd name="T45" fmla="*/ 2147483646 h 30"/>
                <a:gd name="T46" fmla="*/ 2147483646 w 53"/>
                <a:gd name="T47" fmla="*/ 2147483646 h 30"/>
                <a:gd name="T48" fmla="*/ 2147483646 w 53"/>
                <a:gd name="T49" fmla="*/ 2147483646 h 30"/>
                <a:gd name="T50" fmla="*/ 2147483646 w 53"/>
                <a:gd name="T51" fmla="*/ 2147483646 h 30"/>
                <a:gd name="T52" fmla="*/ 2147483646 w 53"/>
                <a:gd name="T53" fmla="*/ 2147483646 h 30"/>
                <a:gd name="T54" fmla="*/ 2147483646 w 53"/>
                <a:gd name="T55" fmla="*/ 2147483646 h 30"/>
                <a:gd name="T56" fmla="*/ 2147483646 w 53"/>
                <a:gd name="T57" fmla="*/ 2147483646 h 30"/>
                <a:gd name="T58" fmla="*/ 2147483646 w 53"/>
                <a:gd name="T59" fmla="*/ 2147483646 h 30"/>
                <a:gd name="T60" fmla="*/ 2147483646 w 53"/>
                <a:gd name="T61" fmla="*/ 2147483646 h 30"/>
                <a:gd name="T62" fmla="*/ 2147483646 w 53"/>
                <a:gd name="T63" fmla="*/ 2147483646 h 30"/>
                <a:gd name="T64" fmla="*/ 2147483646 w 53"/>
                <a:gd name="T65" fmla="*/ 2147483646 h 30"/>
                <a:gd name="T66" fmla="*/ 2147483646 w 53"/>
                <a:gd name="T67" fmla="*/ 2147483646 h 30"/>
                <a:gd name="T68" fmla="*/ 2147483646 w 53"/>
                <a:gd name="T69" fmla="*/ 2147483646 h 30"/>
                <a:gd name="T70" fmla="*/ 2147483646 w 53"/>
                <a:gd name="T71" fmla="*/ 2147483646 h 30"/>
                <a:gd name="T72" fmla="*/ 2147483646 w 53"/>
                <a:gd name="T73" fmla="*/ 2147483646 h 30"/>
                <a:gd name="T74" fmla="*/ 2147483646 w 53"/>
                <a:gd name="T75" fmla="*/ 2147483646 h 30"/>
                <a:gd name="T76" fmla="*/ 2147483646 w 53"/>
                <a:gd name="T77" fmla="*/ 2147483646 h 30"/>
                <a:gd name="T78" fmla="*/ 2147483646 w 53"/>
                <a:gd name="T79" fmla="*/ 2147483646 h 30"/>
                <a:gd name="T80" fmla="*/ 2147483646 w 53"/>
                <a:gd name="T81" fmla="*/ 2147483646 h 30"/>
                <a:gd name="T82" fmla="*/ 2147483646 w 53"/>
                <a:gd name="T83" fmla="*/ 2147483646 h 30"/>
                <a:gd name="T84" fmla="*/ 2147483646 w 53"/>
                <a:gd name="T85" fmla="*/ 2147483646 h 30"/>
                <a:gd name="T86" fmla="*/ 2147483646 w 53"/>
                <a:gd name="T87" fmla="*/ 2147483646 h 30"/>
                <a:gd name="T88" fmla="*/ 2147483646 w 53"/>
                <a:gd name="T89" fmla="*/ 2147483646 h 30"/>
                <a:gd name="T90" fmla="*/ 2147483646 w 53"/>
                <a:gd name="T91" fmla="*/ 2147483646 h 30"/>
                <a:gd name="T92" fmla="*/ 2147483646 w 53"/>
                <a:gd name="T93" fmla="*/ 2147483646 h 30"/>
                <a:gd name="T94" fmla="*/ 2147483646 w 53"/>
                <a:gd name="T95" fmla="*/ 2147483646 h 30"/>
                <a:gd name="T96" fmla="*/ 2147483646 w 53"/>
                <a:gd name="T97" fmla="*/ 2147483646 h 30"/>
                <a:gd name="T98" fmla="*/ 2147483646 w 53"/>
                <a:gd name="T99" fmla="*/ 2147483646 h 30"/>
                <a:gd name="T100" fmla="*/ 2147483646 w 53"/>
                <a:gd name="T101" fmla="*/ 2147483646 h 30"/>
                <a:gd name="T102" fmla="*/ 2147483646 w 53"/>
                <a:gd name="T103" fmla="*/ 2147483646 h 30"/>
                <a:gd name="T104" fmla="*/ 2147483646 w 53"/>
                <a:gd name="T105" fmla="*/ 2147483646 h 30"/>
                <a:gd name="T106" fmla="*/ 2147483646 w 53"/>
                <a:gd name="T107" fmla="*/ 2147483646 h 30"/>
                <a:gd name="T108" fmla="*/ 2147483646 w 53"/>
                <a:gd name="T109" fmla="*/ 2147483646 h 30"/>
                <a:gd name="T110" fmla="*/ 2147483646 w 53"/>
                <a:gd name="T111" fmla="*/ 2147483646 h 30"/>
                <a:gd name="T112" fmla="*/ 2147483646 w 53"/>
                <a:gd name="T113" fmla="*/ 2147483646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 h="30">
                  <a:moveTo>
                    <a:pt x="13" y="3"/>
                  </a:moveTo>
                  <a:cubicBezTo>
                    <a:pt x="16" y="3"/>
                    <a:pt x="18" y="3"/>
                    <a:pt x="20" y="2"/>
                  </a:cubicBezTo>
                  <a:cubicBezTo>
                    <a:pt x="21" y="1"/>
                    <a:pt x="22" y="2"/>
                    <a:pt x="23" y="3"/>
                  </a:cubicBezTo>
                  <a:cubicBezTo>
                    <a:pt x="24" y="4"/>
                    <a:pt x="24" y="4"/>
                    <a:pt x="23" y="5"/>
                  </a:cubicBezTo>
                  <a:cubicBezTo>
                    <a:pt x="20" y="5"/>
                    <a:pt x="16" y="5"/>
                    <a:pt x="13" y="6"/>
                  </a:cubicBezTo>
                  <a:cubicBezTo>
                    <a:pt x="13" y="6"/>
                    <a:pt x="13" y="7"/>
                    <a:pt x="13" y="9"/>
                  </a:cubicBezTo>
                  <a:cubicBezTo>
                    <a:pt x="19" y="9"/>
                    <a:pt x="19" y="9"/>
                    <a:pt x="19" y="9"/>
                  </a:cubicBezTo>
                  <a:cubicBezTo>
                    <a:pt x="20" y="8"/>
                    <a:pt x="20" y="8"/>
                    <a:pt x="21" y="8"/>
                  </a:cubicBezTo>
                  <a:cubicBezTo>
                    <a:pt x="22" y="8"/>
                    <a:pt x="22" y="8"/>
                    <a:pt x="23" y="8"/>
                  </a:cubicBezTo>
                  <a:cubicBezTo>
                    <a:pt x="24" y="9"/>
                    <a:pt x="24" y="10"/>
                    <a:pt x="24" y="11"/>
                  </a:cubicBezTo>
                  <a:cubicBezTo>
                    <a:pt x="23" y="12"/>
                    <a:pt x="23" y="13"/>
                    <a:pt x="23" y="14"/>
                  </a:cubicBezTo>
                  <a:cubicBezTo>
                    <a:pt x="23" y="15"/>
                    <a:pt x="23" y="16"/>
                    <a:pt x="23" y="17"/>
                  </a:cubicBezTo>
                  <a:cubicBezTo>
                    <a:pt x="23" y="18"/>
                    <a:pt x="22" y="18"/>
                    <a:pt x="21" y="18"/>
                  </a:cubicBezTo>
                  <a:cubicBezTo>
                    <a:pt x="20" y="18"/>
                    <a:pt x="17" y="18"/>
                    <a:pt x="13" y="17"/>
                  </a:cubicBezTo>
                  <a:cubicBezTo>
                    <a:pt x="12" y="20"/>
                    <a:pt x="11" y="22"/>
                    <a:pt x="9" y="24"/>
                  </a:cubicBezTo>
                  <a:cubicBezTo>
                    <a:pt x="7" y="26"/>
                    <a:pt x="5" y="26"/>
                    <a:pt x="3" y="26"/>
                  </a:cubicBezTo>
                  <a:cubicBezTo>
                    <a:pt x="2" y="25"/>
                    <a:pt x="1" y="24"/>
                    <a:pt x="0" y="23"/>
                  </a:cubicBezTo>
                  <a:cubicBezTo>
                    <a:pt x="1" y="22"/>
                    <a:pt x="3" y="22"/>
                    <a:pt x="4" y="21"/>
                  </a:cubicBezTo>
                  <a:cubicBezTo>
                    <a:pt x="7" y="19"/>
                    <a:pt x="9" y="17"/>
                    <a:pt x="9" y="14"/>
                  </a:cubicBezTo>
                  <a:cubicBezTo>
                    <a:pt x="9" y="10"/>
                    <a:pt x="9" y="7"/>
                    <a:pt x="7" y="5"/>
                  </a:cubicBezTo>
                  <a:cubicBezTo>
                    <a:pt x="7" y="4"/>
                    <a:pt x="8" y="4"/>
                    <a:pt x="9" y="3"/>
                  </a:cubicBezTo>
                  <a:cubicBezTo>
                    <a:pt x="9" y="2"/>
                    <a:pt x="10" y="2"/>
                    <a:pt x="10" y="2"/>
                  </a:cubicBezTo>
                  <a:cubicBezTo>
                    <a:pt x="11" y="3"/>
                    <a:pt x="12" y="3"/>
                    <a:pt x="13" y="3"/>
                  </a:cubicBezTo>
                  <a:close/>
                  <a:moveTo>
                    <a:pt x="13" y="15"/>
                  </a:moveTo>
                  <a:cubicBezTo>
                    <a:pt x="18" y="15"/>
                    <a:pt x="18" y="15"/>
                    <a:pt x="18" y="15"/>
                  </a:cubicBezTo>
                  <a:cubicBezTo>
                    <a:pt x="19" y="15"/>
                    <a:pt x="20" y="14"/>
                    <a:pt x="20" y="13"/>
                  </a:cubicBezTo>
                  <a:cubicBezTo>
                    <a:pt x="20" y="12"/>
                    <a:pt x="19" y="12"/>
                    <a:pt x="19" y="11"/>
                  </a:cubicBezTo>
                  <a:cubicBezTo>
                    <a:pt x="17" y="11"/>
                    <a:pt x="16" y="11"/>
                    <a:pt x="14" y="11"/>
                  </a:cubicBezTo>
                  <a:cubicBezTo>
                    <a:pt x="13" y="11"/>
                    <a:pt x="13" y="11"/>
                    <a:pt x="13" y="11"/>
                  </a:cubicBezTo>
                  <a:lnTo>
                    <a:pt x="13" y="15"/>
                  </a:lnTo>
                  <a:close/>
                  <a:moveTo>
                    <a:pt x="45" y="2"/>
                  </a:moveTo>
                  <a:cubicBezTo>
                    <a:pt x="47" y="3"/>
                    <a:pt x="47" y="3"/>
                    <a:pt x="45" y="4"/>
                  </a:cubicBezTo>
                  <a:cubicBezTo>
                    <a:pt x="40" y="5"/>
                    <a:pt x="36" y="5"/>
                    <a:pt x="32" y="6"/>
                  </a:cubicBezTo>
                  <a:cubicBezTo>
                    <a:pt x="32" y="7"/>
                    <a:pt x="31" y="8"/>
                    <a:pt x="31" y="10"/>
                  </a:cubicBezTo>
                  <a:cubicBezTo>
                    <a:pt x="41" y="10"/>
                    <a:pt x="41" y="10"/>
                    <a:pt x="41" y="10"/>
                  </a:cubicBezTo>
                  <a:cubicBezTo>
                    <a:pt x="49" y="10"/>
                    <a:pt x="53" y="11"/>
                    <a:pt x="53" y="11"/>
                  </a:cubicBezTo>
                  <a:cubicBezTo>
                    <a:pt x="52" y="12"/>
                    <a:pt x="52" y="12"/>
                    <a:pt x="51" y="13"/>
                  </a:cubicBezTo>
                  <a:cubicBezTo>
                    <a:pt x="50" y="14"/>
                    <a:pt x="49" y="15"/>
                    <a:pt x="47" y="15"/>
                  </a:cubicBezTo>
                  <a:cubicBezTo>
                    <a:pt x="45" y="14"/>
                    <a:pt x="44" y="14"/>
                    <a:pt x="42" y="14"/>
                  </a:cubicBezTo>
                  <a:cubicBezTo>
                    <a:pt x="42" y="19"/>
                    <a:pt x="42" y="22"/>
                    <a:pt x="42" y="25"/>
                  </a:cubicBezTo>
                  <a:cubicBezTo>
                    <a:pt x="43" y="27"/>
                    <a:pt x="42" y="28"/>
                    <a:pt x="41" y="29"/>
                  </a:cubicBezTo>
                  <a:cubicBezTo>
                    <a:pt x="40" y="30"/>
                    <a:pt x="39" y="30"/>
                    <a:pt x="38" y="30"/>
                  </a:cubicBezTo>
                  <a:cubicBezTo>
                    <a:pt x="37" y="28"/>
                    <a:pt x="37" y="26"/>
                    <a:pt x="37" y="24"/>
                  </a:cubicBezTo>
                  <a:cubicBezTo>
                    <a:pt x="37" y="21"/>
                    <a:pt x="37" y="17"/>
                    <a:pt x="37" y="14"/>
                  </a:cubicBezTo>
                  <a:cubicBezTo>
                    <a:pt x="31" y="13"/>
                    <a:pt x="31" y="13"/>
                    <a:pt x="31" y="13"/>
                  </a:cubicBezTo>
                  <a:cubicBezTo>
                    <a:pt x="31" y="15"/>
                    <a:pt x="30" y="17"/>
                    <a:pt x="30" y="20"/>
                  </a:cubicBezTo>
                  <a:cubicBezTo>
                    <a:pt x="28" y="23"/>
                    <a:pt x="26" y="25"/>
                    <a:pt x="23" y="26"/>
                  </a:cubicBezTo>
                  <a:cubicBezTo>
                    <a:pt x="22" y="26"/>
                    <a:pt x="21" y="26"/>
                    <a:pt x="20" y="26"/>
                  </a:cubicBezTo>
                  <a:cubicBezTo>
                    <a:pt x="19" y="25"/>
                    <a:pt x="18" y="24"/>
                    <a:pt x="18" y="24"/>
                  </a:cubicBezTo>
                  <a:cubicBezTo>
                    <a:pt x="21" y="23"/>
                    <a:pt x="24" y="21"/>
                    <a:pt x="26" y="18"/>
                  </a:cubicBezTo>
                  <a:cubicBezTo>
                    <a:pt x="27" y="16"/>
                    <a:pt x="28" y="12"/>
                    <a:pt x="27" y="8"/>
                  </a:cubicBezTo>
                  <a:cubicBezTo>
                    <a:pt x="27" y="7"/>
                    <a:pt x="27" y="6"/>
                    <a:pt x="26" y="5"/>
                  </a:cubicBezTo>
                  <a:cubicBezTo>
                    <a:pt x="26" y="4"/>
                    <a:pt x="26" y="3"/>
                    <a:pt x="27" y="3"/>
                  </a:cubicBezTo>
                  <a:cubicBezTo>
                    <a:pt x="28" y="2"/>
                    <a:pt x="29" y="2"/>
                    <a:pt x="29" y="2"/>
                  </a:cubicBezTo>
                  <a:cubicBezTo>
                    <a:pt x="30" y="3"/>
                    <a:pt x="31" y="3"/>
                    <a:pt x="32" y="3"/>
                  </a:cubicBezTo>
                  <a:cubicBezTo>
                    <a:pt x="36" y="3"/>
                    <a:pt x="40" y="2"/>
                    <a:pt x="42" y="1"/>
                  </a:cubicBezTo>
                  <a:cubicBezTo>
                    <a:pt x="42" y="0"/>
                    <a:pt x="43" y="1"/>
                    <a:pt x="45" y="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8" name="Rectangle 2"/>
          <p:cNvSpPr>
            <a:spLocks noChangeArrowheads="1"/>
          </p:cNvSpPr>
          <p:nvPr userDrawn="1"/>
        </p:nvSpPr>
        <p:spPr bwMode="auto">
          <a:xfrm>
            <a:off x="808038" y="2566988"/>
            <a:ext cx="78168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defRPr/>
            </a:pPr>
            <a:r>
              <a:rPr lang="zh-CN" altLang="en-US" sz="2600">
                <a:solidFill>
                  <a:schemeClr val="bg1"/>
                </a:solidFill>
                <a:latin typeface="华文细黑" pitchFamily="2" charset="-122"/>
                <a:ea typeface="华文细黑" pitchFamily="2" charset="-122"/>
              </a:rPr>
              <a:t>投资及并购培训</a:t>
            </a:r>
            <a:br>
              <a:rPr lang="zh-CN" altLang="en-US" sz="2600">
                <a:solidFill>
                  <a:schemeClr val="bg1"/>
                </a:solidFill>
                <a:latin typeface="华文细黑" pitchFamily="2" charset="-122"/>
                <a:ea typeface="华文细黑" pitchFamily="2" charset="-122"/>
              </a:rPr>
            </a:br>
            <a:r>
              <a:rPr lang="zh-CN" altLang="en-US" sz="2600">
                <a:solidFill>
                  <a:schemeClr val="bg1"/>
                </a:solidFill>
                <a:latin typeface="华文细黑" pitchFamily="2" charset="-122"/>
                <a:ea typeface="华文细黑" pitchFamily="2" charset="-122"/>
              </a:rPr>
              <a:t>        </a:t>
            </a:r>
            <a:r>
              <a:rPr lang="en-US" altLang="zh-CN" sz="2600">
                <a:solidFill>
                  <a:schemeClr val="bg1"/>
                </a:solidFill>
                <a:latin typeface="华文细黑" pitchFamily="2" charset="-122"/>
                <a:ea typeface="华文细黑" pitchFamily="2" charset="-122"/>
              </a:rPr>
              <a:t>--</a:t>
            </a:r>
            <a:r>
              <a:rPr lang="zh-CN" altLang="en-US" sz="2600">
                <a:solidFill>
                  <a:schemeClr val="bg1"/>
                </a:solidFill>
                <a:latin typeface="华文细黑" pitchFamily="2" charset="-122"/>
                <a:ea typeface="华文细黑" pitchFamily="2" charset="-122"/>
              </a:rPr>
              <a:t>与投资及并购相关的实践问题</a:t>
            </a:r>
          </a:p>
        </p:txBody>
      </p:sp>
      <p:sp>
        <p:nvSpPr>
          <p:cNvPr id="29" name="Text Box 29"/>
          <p:cNvSpPr txBox="1">
            <a:spLocks noChangeArrowheads="1"/>
          </p:cNvSpPr>
          <p:nvPr userDrawn="1"/>
        </p:nvSpPr>
        <p:spPr bwMode="auto">
          <a:xfrm>
            <a:off x="731838" y="4383088"/>
            <a:ext cx="4038600" cy="1330325"/>
          </a:xfrm>
          <a:prstGeom prst="rect">
            <a:avLst/>
          </a:prstGeom>
          <a:noFill/>
          <a:ln>
            <a:noFill/>
          </a:ln>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defRPr/>
            </a:pPr>
            <a:r>
              <a:rPr lang="zh-CN" altLang="en-US" b="0">
                <a:solidFill>
                  <a:schemeClr val="bg1"/>
                </a:solidFill>
                <a:latin typeface="华文细黑" pitchFamily="2" charset="-122"/>
                <a:ea typeface="华文细黑" pitchFamily="2" charset="-122"/>
              </a:rPr>
              <a:t>李朝应 合伙人</a:t>
            </a:r>
          </a:p>
          <a:p>
            <a:pPr eaLnBrk="1" hangingPunct="1">
              <a:lnSpc>
                <a:spcPct val="150000"/>
              </a:lnSpc>
              <a:defRPr/>
            </a:pPr>
            <a:r>
              <a:rPr lang="zh-CN" altLang="en-US" b="0">
                <a:solidFill>
                  <a:schemeClr val="bg1"/>
                </a:solidFill>
                <a:latin typeface="华文细黑" pitchFamily="2" charset="-122"/>
                <a:ea typeface="华文细黑" pitchFamily="2" charset="-122"/>
              </a:rPr>
              <a:t>汉坤律师事务所</a:t>
            </a:r>
          </a:p>
          <a:p>
            <a:pPr eaLnBrk="1" hangingPunct="1">
              <a:lnSpc>
                <a:spcPct val="150000"/>
              </a:lnSpc>
              <a:defRPr/>
            </a:pPr>
            <a:r>
              <a:rPr lang="en-US" altLang="zh-CN" b="0">
                <a:solidFill>
                  <a:schemeClr val="bg1"/>
                </a:solidFill>
                <a:latin typeface="华文细黑" pitchFamily="2" charset="-122"/>
                <a:ea typeface="华文细黑" pitchFamily="2" charset="-122"/>
              </a:rPr>
              <a:t>2008.05.09</a:t>
            </a:r>
          </a:p>
        </p:txBody>
      </p:sp>
      <p:pic>
        <p:nvPicPr>
          <p:cNvPr id="30" name="图片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12965" y="688654"/>
            <a:ext cx="1606633" cy="997001"/>
          </a:xfrm>
          <a:prstGeom prst="rect">
            <a:avLst/>
          </a:prstGeom>
        </p:spPr>
      </p:pic>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trips dir="rd"/>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78850" y="344488"/>
            <a:ext cx="2592388" cy="5443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1688" y="344488"/>
            <a:ext cx="7624762" cy="5443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trips dir="rd"/>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userDrawn="1"/>
        </p:nvGrpSpPr>
        <p:grpSpPr bwMode="auto">
          <a:xfrm>
            <a:off x="350838" y="801688"/>
            <a:ext cx="3084512" cy="885825"/>
            <a:chOff x="1805" y="2041"/>
            <a:chExt cx="4848" cy="1392"/>
          </a:xfrm>
        </p:grpSpPr>
        <p:pic>
          <p:nvPicPr>
            <p:cNvPr id="5" name="Picture 3" descr="Han Kun'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dirty="0"/>
              <a:t>单击此处编辑母版标题样式</a:t>
            </a:r>
          </a:p>
        </p:txBody>
      </p:sp>
      <p:sp>
        <p:nvSpPr>
          <p:cNvPr id="7175" name="Rectangle 7"/>
          <p:cNvSpPr>
            <a:spLocks noGrp="1" noChangeArrowheads="1"/>
          </p:cNvSpPr>
          <p:nvPr>
            <p:ph type="subTitle" idx="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dirty="0"/>
              <a:t>单击此处编辑母版副标题样式</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内容占位符 2"/>
          <p:cNvSpPr>
            <a:spLocks noGrp="1"/>
          </p:cNvSpPr>
          <p:nvPr>
            <p:ph sz="half" idx="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solidFill>
            <a:schemeClr val="bg1"/>
          </a:solidFill>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trips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dirty="0"/>
              <a:t>单击此处编辑母版标题样式</a:t>
            </a:r>
          </a:p>
        </p:txBody>
      </p:sp>
      <p:sp>
        <p:nvSpPr>
          <p:cNvPr id="3" name="竖排文字占位符 2"/>
          <p:cNvSpPr>
            <a:spLocks noGrp="1"/>
          </p:cNvSpPr>
          <p:nvPr>
            <p:ph type="body" orient="vert" idx="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userDrawn="1"/>
        </p:nvGrpSpPr>
        <p:grpSpPr bwMode="auto">
          <a:xfrm>
            <a:off x="350838" y="788959"/>
            <a:ext cx="3393728" cy="898552"/>
            <a:chOff x="1805" y="2021"/>
            <a:chExt cx="5334" cy="141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userDrawn="1"/>
          </p:nvPicPr>
          <p:blipFill>
            <a:blip r:embed="rId2">
              <a:extLst>
                <a:ext uri="{28A0092B-C50C-407E-A947-70E740481C1C}">
                  <a14:useLocalDpi xmlns:a14="http://schemas.microsoft.com/office/drawing/2010/main" val="0"/>
                </a:ext>
              </a:extLst>
            </a:blip>
            <a:srcRect t="63043"/>
            <a:stretch>
              <a:fillRect/>
            </a:stretch>
          </p:blipFill>
          <p:spPr bwMode="auto">
            <a:xfrm>
              <a:off x="3178" y="2021"/>
              <a:ext cx="3961"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pic>
        <p:nvPicPr>
          <p:cNvPr id="9" name="Picture 3" descr="Han Kun'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21428" r="30000" b="36957"/>
          <a:stretch>
            <a:fillRect/>
          </a:stretch>
        </p:blipFill>
        <p:spPr bwMode="auto">
          <a:xfrm>
            <a:off x="0" y="502386"/>
            <a:ext cx="1389190" cy="118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Han Kun'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trips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F6601AAC-1A7B-4EDA-A7D0-B2220C7684AA}"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5"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BB87528C-3FCA-4C36-8987-B6ED7CFE2E6A}"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ctrTitle"/>
          </p:nvPr>
        </p:nvSpPr>
        <p:spPr>
          <a:xfrm>
            <a:off x="863600" y="2012950"/>
            <a:ext cx="9794875" cy="1389063"/>
          </a:xfrm>
        </p:spPr>
        <p:txBody>
          <a:bodyPr/>
          <a:lstStyle>
            <a:lvl1pPr>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8F6E4D01-C9F6-459C-8CCE-5F2BC9C92ED7}"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5"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05342EF6-FF0E-4C1D-B23D-3E5FDD05CF3A}"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ea typeface="华文细黑" pitchFamily="2" charset="-122"/>
              </a:defRPr>
            </a:lvl2pPr>
            <a:lvl3pPr>
              <a:defRPr>
                <a:ea typeface="华文细黑" pitchFamily="2" charset="-122"/>
              </a:defRPr>
            </a:lvl3pPr>
            <a:lvl4pPr>
              <a:defRPr>
                <a:ea typeface="华文细黑" pitchFamily="2" charset="-122"/>
              </a:defRPr>
            </a:lvl4pPr>
            <a:lvl5pPr>
              <a:defRPr>
                <a:ea typeface="华文细黑"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9FE4F539-F843-4B7E-9763-787E2C83B733}"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5"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77C34E02-662B-4274-9185-A72189D2D5B4}"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2A219552-7611-4334-A2B1-6839B92B49E0}"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6"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859224E7-594B-4816-B108-395D8B0C11CF}"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title"/>
          </p:nvPr>
        </p:nvSpPr>
        <p:spPr>
          <a:xfrm>
            <a:off x="579437" y="420687"/>
            <a:ext cx="10369550" cy="1081087"/>
          </a:xfrm>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579438" y="1792287"/>
            <a:ext cx="5029200" cy="3886200"/>
          </a:xfrm>
        </p:spPr>
        <p:txBody>
          <a:bodyPr/>
          <a:lstStyle>
            <a:lvl1pPr>
              <a:defRPr sz="2800"/>
            </a:lvl1pPr>
            <a:lvl2pPr>
              <a:defRPr sz="2400">
                <a:ea typeface="华文细黑" pitchFamily="2" charset="-122"/>
              </a:defRPr>
            </a:lvl2pPr>
            <a:lvl3pPr>
              <a:defRPr sz="2000">
                <a:ea typeface="华文细黑" pitchFamily="2" charset="-122"/>
              </a:defRPr>
            </a:lvl3pPr>
            <a:lvl4pPr>
              <a:defRPr sz="1800">
                <a:ea typeface="华文细黑" pitchFamily="2" charset="-122"/>
              </a:defRPr>
            </a:lvl4pPr>
            <a:lvl5pPr>
              <a:defRPr sz="1800">
                <a:ea typeface="华文细黑" pitchFamily="2" charset="-122"/>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5837237" y="1792287"/>
            <a:ext cx="5181600" cy="3886200"/>
          </a:xfrm>
        </p:spPr>
        <p:txBody>
          <a:bodyPr/>
          <a:lstStyle>
            <a:lvl1pPr>
              <a:defRPr sz="2800"/>
            </a:lvl1pPr>
            <a:lvl2pPr>
              <a:defRPr sz="2400">
                <a:ea typeface="华文细黑" pitchFamily="2" charset="-122"/>
              </a:defRPr>
            </a:lvl2pPr>
            <a:lvl3pPr>
              <a:defRPr sz="2000">
                <a:ea typeface="华文细黑" pitchFamily="2" charset="-122"/>
              </a:defRPr>
            </a:lvl3pPr>
            <a:lvl4pPr>
              <a:defRPr sz="1800">
                <a:ea typeface="华文细黑" pitchFamily="2" charset="-122"/>
              </a:defRPr>
            </a:lvl4pPr>
            <a:lvl5pPr>
              <a:defRPr sz="1800">
                <a:ea typeface="华文细黑" pitchFamily="2" charset="-122"/>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E3CB7E60-3711-4CE1-9189-D30C8AB5F245}"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8"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A981B18B-F27D-415D-B048-8CA5BEF2DAAF}"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229B2BBE-7B74-48C7-A232-D37B502DB820}"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4"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E9C3EFA1-E15F-4D22-86DC-3E602A8750D1}"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1688" y="1511300"/>
            <a:ext cx="5108575"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62663" y="1511300"/>
            <a:ext cx="5108575" cy="4276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trips dir="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9066E000-8343-4BC7-8D34-0FF9E1F968F0}"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3" name="Picture 8"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31EE8913-A9BC-4D52-B343-260081A060D4}"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cxnSp>
        <p:nvCxnSpPr>
          <p:cNvPr id="5" name="直接连接符 4"/>
          <p:cNvCxnSpPr/>
          <p:nvPr/>
        </p:nvCxnSpPr>
        <p:spPr>
          <a:xfrm>
            <a:off x="884238" y="2706688"/>
            <a:ext cx="8382000" cy="0"/>
          </a:xfrm>
          <a:prstGeom prst="line">
            <a:avLst/>
          </a:prstGeom>
          <a:ln>
            <a:solidFill>
              <a:srgbClr val="002852"/>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ea typeface="华文细黑" pitchFamily="2" charset="-122"/>
              </a:defRPr>
            </a:lvl2pPr>
            <a:lvl3pPr>
              <a:defRPr sz="2400">
                <a:ea typeface="华文细黑" pitchFamily="2" charset="-122"/>
              </a:defRPr>
            </a:lvl3pPr>
            <a:lvl4pPr>
              <a:defRPr sz="2000">
                <a:ea typeface="华文细黑" pitchFamily="2" charset="-122"/>
              </a:defRPr>
            </a:lvl4pPr>
            <a:lvl5pPr>
              <a:defRPr sz="2000">
                <a:ea typeface="华文细黑" pitchFamily="2" charset="-122"/>
              </a:defRPr>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ea typeface="华文细黑" pitchFamily="2" charset="-122"/>
              </a:defRPr>
            </a:lvl2pPr>
            <a:lvl3pPr>
              <a:defRPr>
                <a:ea typeface="华文细黑" pitchFamily="2" charset="-122"/>
              </a:defRPr>
            </a:lvl3pPr>
            <a:lvl4pPr>
              <a:defRPr>
                <a:ea typeface="华文细黑" pitchFamily="2" charset="-122"/>
              </a:defRPr>
            </a:lvl4pPr>
            <a:lvl5pPr>
              <a:defRPr>
                <a:ea typeface="华文细黑"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6600" y="2478088"/>
            <a:ext cx="2592388" cy="3089275"/>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579438" y="2478088"/>
            <a:ext cx="7624762" cy="3089275"/>
          </a:xfrm>
        </p:spPr>
        <p:txBody>
          <a:bodyPr vert="eaVert"/>
          <a:lstStyle>
            <a:lvl1pPr>
              <a:defRPr/>
            </a:lvl1pPr>
            <a:lvl2pPr>
              <a:defRPr>
                <a:ea typeface="华文细黑" pitchFamily="2" charset="-122"/>
              </a:defRPr>
            </a:lvl2pPr>
            <a:lvl3pPr>
              <a:defRPr>
                <a:ea typeface="华文细黑" pitchFamily="2" charset="-122"/>
              </a:defRPr>
            </a:lvl3pPr>
            <a:lvl4pPr>
              <a:defRPr>
                <a:ea typeface="华文细黑" pitchFamily="2" charset="-122"/>
              </a:defRPr>
            </a:lvl4pPr>
            <a:lvl5pPr>
              <a:defRPr>
                <a:ea typeface="华文细黑"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trips dir="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trips dir="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38" y="2460625"/>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trips dir="rd"/>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38" y="1706563"/>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25"/>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25"/>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noChangeAspect="1"/>
          </p:cNvGrpSpPr>
          <p:nvPr/>
        </p:nvGrpSpPr>
        <p:grpSpPr bwMode="auto">
          <a:xfrm>
            <a:off x="350838" y="801688"/>
            <a:ext cx="3084512" cy="885825"/>
            <a:chOff x="1805" y="2041"/>
            <a:chExt cx="4848" cy="1392"/>
          </a:xfrm>
        </p:grpSpPr>
        <p:pic>
          <p:nvPicPr>
            <p:cNvPr id="5" name="Picture 3" descr="Han Kun's Logo"/>
            <p:cNvPicPr>
              <a:picLocks noChangeAspect="1" noChangeArrowheads="1"/>
            </p:cNvPicPr>
            <p:nvPr/>
          </p:nvPicPr>
          <p:blipFill>
            <a:blip r:embed="rId2">
              <a:extLst>
                <a:ext uri="{28A0092B-C50C-407E-A947-70E740481C1C}">
                  <a14:useLocalDpi xmlns:a14="http://schemas.microsoft.com/office/drawing/2010/main" val="0"/>
                </a:ext>
              </a:extLst>
            </a:blip>
            <a:srcRect l="21428" r="30000" b="36957"/>
            <a:stretch>
              <a:fillRect/>
            </a:stretch>
          </p:blipFill>
          <p:spPr bwMode="auto">
            <a:xfrm>
              <a:off x="1805" y="2041"/>
              <a:ext cx="163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an Kun's Logo"/>
            <p:cNvPicPr>
              <a:picLocks noChangeAspect="1" noChangeArrowheads="1"/>
            </p:cNvPicPr>
            <p:nvPr/>
          </p:nvPicPr>
          <p:blipFill>
            <a:blip r:embed="rId2">
              <a:extLst>
                <a:ext uri="{28A0092B-C50C-407E-A947-70E740481C1C}">
                  <a14:useLocalDpi xmlns:a14="http://schemas.microsoft.com/office/drawing/2010/main" val="0"/>
                </a:ext>
              </a:extLst>
            </a:blip>
            <a:srcRect t="63043"/>
            <a:stretch>
              <a:fillRect/>
            </a:stretch>
          </p:blipFill>
          <p:spPr bwMode="auto">
            <a:xfrm>
              <a:off x="3293" y="2521"/>
              <a:ext cx="336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Han Kun's Logo"/>
          <p:cNvPicPr>
            <a:picLocks noChangeAspect="1" noChangeArrowheads="1"/>
          </p:cNvPicPr>
          <p:nvPr/>
        </p:nvPicPr>
        <p:blipFill>
          <a:blip r:embed="rId2">
            <a:extLst>
              <a:ext uri="{28A0092B-C50C-407E-A947-70E740481C1C}">
                <a14:useLocalDpi xmlns:a14="http://schemas.microsoft.com/office/drawing/2010/main" val="0"/>
              </a:ext>
            </a:extLst>
          </a:blip>
          <a:srcRect l="41760" t="13747" r="53722" b="78596"/>
          <a:stretch>
            <a:fillRect/>
          </a:stretch>
        </p:blipFill>
        <p:spPr bwMode="auto">
          <a:xfrm>
            <a:off x="179388" y="2395538"/>
            <a:ext cx="11168062"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p:cNvSpPr>
            <a:spLocks noGrp="1" noChangeArrowheads="1"/>
          </p:cNvSpPr>
          <p:nvPr>
            <p:ph type="ctrTitle"/>
          </p:nvPr>
        </p:nvSpPr>
        <p:spPr>
          <a:xfrm>
            <a:off x="579453" y="2460632"/>
            <a:ext cx="9794875" cy="1389063"/>
          </a:xfrm>
        </p:spPr>
        <p:txBody>
          <a:bodyPr/>
          <a:lstStyle>
            <a:lvl1pPr>
              <a:defRPr/>
            </a:lvl1pPr>
          </a:lstStyle>
          <a:p>
            <a:r>
              <a:rPr lang="zh-CN" altLang="en-US"/>
              <a:t>单击此处编辑母版标题样式</a:t>
            </a:r>
            <a:endParaRPr lang="zh-CN" altLang="en-US" dirty="0"/>
          </a:p>
        </p:txBody>
      </p:sp>
      <p:sp>
        <p:nvSpPr>
          <p:cNvPr id="7175" name="Rectangle 7"/>
          <p:cNvSpPr>
            <a:spLocks noGrp="1" noChangeArrowheads="1"/>
          </p:cNvSpPr>
          <p:nvPr>
            <p:ph type="subTitle" idx="1" hasCustomPrompt="1"/>
          </p:nvPr>
        </p:nvSpPr>
        <p:spPr>
          <a:xfrm>
            <a:off x="592138" y="4098925"/>
            <a:ext cx="8064500" cy="1655763"/>
          </a:xfrm>
        </p:spPr>
        <p:txBody>
          <a:bodyPr/>
          <a:lstStyle>
            <a:lvl1pPr marL="0" indent="0">
              <a:buFont typeface="Wingdings" pitchFamily="2" charset="2"/>
              <a:buNone/>
              <a:defRPr>
                <a:solidFill>
                  <a:schemeClr val="bg1"/>
                </a:solidFill>
              </a:defRPr>
            </a:lvl1pPr>
          </a:lstStyle>
          <a:p>
            <a:r>
              <a:rPr lang="zh-CN" altLang="en-US"/>
              <a:t>单击以编辑母版副标题样式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trips dir="rd"/>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53" y="4164016"/>
            <a:ext cx="9794875" cy="1287462"/>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909653" y="2746380"/>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960442" y="1706576"/>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hasCustomPrompt="1"/>
          </p:nvPr>
        </p:nvSpPr>
        <p:spPr>
          <a:xfrm>
            <a:off x="6103940" y="1706576"/>
            <a:ext cx="4991100" cy="3971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7" y="258763"/>
            <a:ext cx="10369550" cy="1081087"/>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576263" y="1450980"/>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hasCustomPrompt="1"/>
          </p:nvPr>
        </p:nvSpPr>
        <p:spPr>
          <a:xfrm>
            <a:off x="5853117" y="1450980"/>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853117"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7" y="258763"/>
            <a:ext cx="3790950" cy="1096962"/>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505340" y="258763"/>
            <a:ext cx="6440487"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576267"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4" y="4535489"/>
            <a:ext cx="6911975" cy="536575"/>
          </a:xfrm>
        </p:spPr>
        <p:txBody>
          <a:bodyPr anchor="b"/>
          <a:lstStyle>
            <a:lvl1pPr algn="l">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259014" y="579451"/>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259014"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59800" y="873138"/>
            <a:ext cx="2535238" cy="4805363"/>
          </a:xfrm>
        </p:spPr>
        <p:txBody>
          <a:bodyPr vert="eaVert"/>
          <a:lstStyle>
            <a:lvl1pPr>
              <a:defRPr/>
            </a:lvl1pPr>
          </a:lstStyle>
          <a:p>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954088" y="873138"/>
            <a:ext cx="7453312" cy="4805363"/>
          </a:xfrm>
        </p:spPr>
        <p:txBody>
          <a:bodyPr vert="eaVert"/>
          <a:lstStyle>
            <a:lvl1pPr>
              <a:defRPr/>
            </a:lvl1pPr>
            <a:lvl2pPr>
              <a:defRPr/>
            </a:lvl2pPr>
            <a:lvl3pPr>
              <a:defRPr/>
            </a:lvl3pPr>
            <a:lvl4pPr>
              <a:defRPr/>
            </a:lvl4pPr>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4.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4.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4.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1"/>
          <p:cNvSpPr>
            <a:spLocks noChangeArrowheads="1"/>
          </p:cNvSpPr>
          <p:nvPr/>
        </p:nvSpPr>
        <p:spPr bwMode="auto">
          <a:xfrm>
            <a:off x="884238" y="334963"/>
            <a:ext cx="7162800" cy="719137"/>
          </a:xfrm>
          <a:prstGeom prst="rect">
            <a:avLst/>
          </a:prstGeom>
          <a:solidFill>
            <a:srgbClr val="002A54"/>
          </a:solidFill>
          <a:ln w="12700">
            <a:solidFill>
              <a:schemeClr val="tx1"/>
            </a:solidFill>
            <a:miter lim="800000"/>
            <a:headEnd type="none" w="sm" len="sm"/>
            <a:tailEnd type="none" w="sm" len="sm"/>
          </a:ln>
        </p:spPr>
        <p:txBody>
          <a:bodyPr wrap="none" anchor="ct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defRPr/>
            </a:pPr>
            <a:endParaRPr lang="zh-CN" altLang="zh-CN" b="0"/>
          </a:p>
        </p:txBody>
      </p:sp>
      <p:sp>
        <p:nvSpPr>
          <p:cNvPr id="1027" name="Rectangle 34"/>
          <p:cNvSpPr>
            <a:spLocks noChangeArrowheads="1"/>
          </p:cNvSpPr>
          <p:nvPr/>
        </p:nvSpPr>
        <p:spPr bwMode="auto">
          <a:xfrm flipV="1">
            <a:off x="427038" y="334963"/>
            <a:ext cx="358775" cy="719137"/>
          </a:xfrm>
          <a:prstGeom prst="rect">
            <a:avLst/>
          </a:prstGeom>
          <a:solidFill>
            <a:srgbClr val="A50021"/>
          </a:solidFill>
          <a:ln>
            <a:noFill/>
          </a:ln>
          <a:effectLst>
            <a:outerShdw dist="107763" dir="13500000" sx="75000" sy="75000" algn="tl"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defRPr/>
            </a:pPr>
            <a:endParaRPr lang="zh-CN" altLang="en-US"/>
          </a:p>
        </p:txBody>
      </p:sp>
      <p:sp>
        <p:nvSpPr>
          <p:cNvPr id="1029" name="Rectangle 62"/>
          <p:cNvSpPr>
            <a:spLocks noGrp="1" noChangeArrowheads="1"/>
          </p:cNvSpPr>
          <p:nvPr>
            <p:ph type="title"/>
          </p:nvPr>
        </p:nvSpPr>
        <p:spPr bwMode="auto">
          <a:xfrm>
            <a:off x="960438" y="344488"/>
            <a:ext cx="70119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63"/>
          <p:cNvSpPr>
            <a:spLocks noGrp="1" noChangeArrowheads="1"/>
          </p:cNvSpPr>
          <p:nvPr>
            <p:ph type="body" idx="1"/>
          </p:nvPr>
        </p:nvSpPr>
        <p:spPr bwMode="auto">
          <a:xfrm>
            <a:off x="801688" y="1511300"/>
            <a:ext cx="1036955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p:txBody>
      </p:sp>
      <p:sp>
        <p:nvSpPr>
          <p:cNvPr id="1031" name="Text Box 65"/>
          <p:cNvSpPr txBox="1">
            <a:spLocks noChangeArrowheads="1"/>
          </p:cNvSpPr>
          <p:nvPr/>
        </p:nvSpPr>
        <p:spPr bwMode="auto">
          <a:xfrm>
            <a:off x="468313" y="5907088"/>
            <a:ext cx="339725" cy="244475"/>
          </a:xfrm>
          <a:prstGeom prst="rect">
            <a:avLst/>
          </a:prstGeom>
          <a:noFill/>
          <a:ln>
            <a:noFill/>
          </a:ln>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defRPr/>
            </a:pPr>
            <a:fld id="{17BCD854-C3C3-4981-99CA-2BDF4E6C560B}" type="slidenum">
              <a:rPr lang="en-US" altLang="zh-CN" sz="1000" smtClean="0">
                <a:solidFill>
                  <a:schemeClr val="accent2"/>
                </a:solidFill>
              </a:rPr>
              <a:t>‹#›</a:t>
            </a:fld>
            <a:endParaRPr lang="en-US" altLang="zh-CN" sz="1000">
              <a:solidFill>
                <a:schemeClr val="accent2"/>
              </a:solidFill>
            </a:endParaRPr>
          </a:p>
        </p:txBody>
      </p:sp>
      <p:pic>
        <p:nvPicPr>
          <p:cNvPr id="32" name="Picture 8" descr="Han Kun's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trips dir="rd"/>
  </p:transition>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2pPr>
      <a:lvl3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3pPr>
      <a:lvl4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4pPr>
      <a:lvl5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5pPr>
      <a:lvl6pPr marL="457200" algn="l" rtl="0" fontAlgn="base">
        <a:spcBef>
          <a:spcPct val="0"/>
        </a:spcBef>
        <a:spcAft>
          <a:spcPct val="0"/>
        </a:spcAft>
        <a:defRPr sz="2600" b="1">
          <a:solidFill>
            <a:schemeClr val="bg1"/>
          </a:solidFill>
          <a:latin typeface="华文细黑" pitchFamily="2" charset="-122"/>
          <a:ea typeface="华文细黑" pitchFamily="2" charset="-122"/>
        </a:defRPr>
      </a:lvl6pPr>
      <a:lvl7pPr marL="914400" algn="l" rtl="0" fontAlgn="base">
        <a:spcBef>
          <a:spcPct val="0"/>
        </a:spcBef>
        <a:spcAft>
          <a:spcPct val="0"/>
        </a:spcAft>
        <a:defRPr sz="2600" b="1">
          <a:solidFill>
            <a:schemeClr val="bg1"/>
          </a:solidFill>
          <a:latin typeface="华文细黑" pitchFamily="2" charset="-122"/>
          <a:ea typeface="华文细黑" pitchFamily="2" charset="-122"/>
        </a:defRPr>
      </a:lvl7pPr>
      <a:lvl8pPr marL="1371600" algn="l" rtl="0" fontAlgn="base">
        <a:spcBef>
          <a:spcPct val="0"/>
        </a:spcBef>
        <a:spcAft>
          <a:spcPct val="0"/>
        </a:spcAft>
        <a:defRPr sz="2600" b="1">
          <a:solidFill>
            <a:schemeClr val="bg1"/>
          </a:solidFill>
          <a:latin typeface="华文细黑" pitchFamily="2" charset="-122"/>
          <a:ea typeface="华文细黑" pitchFamily="2" charset="-122"/>
        </a:defRPr>
      </a:lvl8pPr>
      <a:lvl9pPr marL="1828800" algn="l" rtl="0" fontAlgn="base">
        <a:spcBef>
          <a:spcPct val="0"/>
        </a:spcBef>
        <a:spcAft>
          <a:spcPct val="0"/>
        </a:spcAft>
        <a:defRPr sz="2600" b="1">
          <a:solidFill>
            <a:schemeClr val="bg1"/>
          </a:solidFill>
          <a:latin typeface="华文细黑" pitchFamily="2" charset="-122"/>
          <a:ea typeface="华文细黑" pitchFamily="2" charset="-122"/>
        </a:defRPr>
      </a:lvl9pPr>
    </p:titleStyle>
    <p:bodyStyle>
      <a:lvl1pPr marL="342900" indent="-342900" algn="l" rtl="0" eaLnBrk="0" fontAlgn="base" hangingPunct="0">
        <a:spcBef>
          <a:spcPct val="20000"/>
        </a:spcBef>
        <a:spcAft>
          <a:spcPct val="0"/>
        </a:spcAft>
        <a:buClr>
          <a:srgbClr val="A50021"/>
        </a:buClr>
        <a:buChar char="•"/>
        <a:defRPr sz="32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8197"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0619DFE7-EE7E-4045-BC97-CEA4A7E61A6A}"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9221"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D69C6C58-0141-4AD6-9D2F-D0AE61E31433}"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45"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E91FFC12-8669-4664-9E4A-AE1661F0679D}"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Han Kun's Logo"/>
          <p:cNvPicPr>
            <a:picLocks noChangeAspect="1" noChangeArrowheads="1"/>
          </p:cNvPicPr>
          <p:nvPr/>
        </p:nvPicPr>
        <p:blipFill>
          <a:blip r:embed="rId13" cstate="print">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Han Kun's Logo"/>
          <p:cNvPicPr>
            <a:picLocks noChangeAspect="1" noChangeArrowheads="1"/>
          </p:cNvPicPr>
          <p:nvPr/>
        </p:nvPicPr>
        <p:blipFill>
          <a:blip r:embed="rId14" cstate="print">
            <a:extLst>
              <a:ext uri="{28A0092B-C50C-407E-A947-70E740481C1C}">
                <a14:useLocalDpi xmlns:a14="http://schemas.microsoft.com/office/drawing/2010/main" val="0"/>
              </a:ext>
            </a:extLst>
          </a:blip>
          <a:srcRect l="41777" t="13762" r="53723" b="78569"/>
          <a:stretch>
            <a:fillRect/>
          </a:stretch>
        </p:blipFill>
        <p:spPr bwMode="auto">
          <a:xfrm>
            <a:off x="960438" y="503783"/>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8"/>
          <p:cNvSpPr>
            <a:spLocks noGrp="1" noChangeArrowheads="1"/>
          </p:cNvSpPr>
          <p:nvPr>
            <p:ph type="title"/>
          </p:nvPr>
        </p:nvSpPr>
        <p:spPr bwMode="auto">
          <a:xfrm>
            <a:off x="960438" y="503783"/>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9"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503783"/>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dirty="0">
              <a:solidFill>
                <a:prstClr val="black"/>
              </a:solidFill>
              <a:ea typeface="华文细黑" pitchFamily="2" charset="-122"/>
            </a:endParaRP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eaLnBrk="0" hangingPunct="0">
              <a:defRPr sz="1200">
                <a:solidFill>
                  <a:srgbClr val="898989"/>
                </a:solidFill>
                <a:ea typeface="华文细黑" pitchFamily="2" charset="-122"/>
              </a:defRPr>
            </a:lvl1pPr>
          </a:lstStyle>
          <a:p>
            <a:pPr>
              <a:defRPr/>
            </a:pPr>
            <a:fld id="{357083A7-49DF-4380-A21D-78E74DC33E07}" type="slidenum">
              <a:rPr lang="zh-CN" altLang="en-US" b="0"/>
              <a:t>‹#›</a:t>
            </a:fld>
            <a:r>
              <a:rPr lang="en-US" altLang="zh-CN" b="0" dirty="0"/>
              <a:t>/30</a:t>
            </a:r>
            <a:r>
              <a:rPr lang="zh-CN" altLang="en-US" b="0"/>
              <a:t>页</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600">
          <a:solidFill>
            <a:schemeClr val="bg1"/>
          </a:solidFill>
          <a:latin typeface="+mj-lt"/>
          <a:ea typeface="+mj-ea"/>
          <a:cs typeface="+mj-cs"/>
        </a:defRPr>
      </a:lvl1pPr>
      <a:lvl2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0" fontAlgn="base" hangingPunct="0">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fontAlgn="base">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fontAlgn="base">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fontAlgn="base">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fontAlgn="base">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0" fontAlgn="base" hangingPunct="0">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9"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07A17324-C8D6-41A6-9B97-22E55C972560}"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579438" y="2478088"/>
            <a:ext cx="103695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11"/>
          <p:cNvSpPr>
            <a:spLocks noGrp="1" noChangeArrowheads="1"/>
          </p:cNvSpPr>
          <p:nvPr>
            <p:ph type="body" idx="1"/>
          </p:nvPr>
        </p:nvSpPr>
        <p:spPr bwMode="auto">
          <a:xfrm>
            <a:off x="579438" y="4078288"/>
            <a:ext cx="1036955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p:txBody>
      </p:sp>
      <p:sp>
        <p:nvSpPr>
          <p:cNvPr id="2052" name="灯片编号占位符 5"/>
          <p:cNvSpPr txBox="1"/>
          <p:nvPr/>
        </p:nvSpPr>
        <p:spPr bwMode="auto">
          <a:xfrm>
            <a:off x="9037638" y="6075363"/>
            <a:ext cx="2133600" cy="365125"/>
          </a:xfrm>
          <a:prstGeom prst="rect">
            <a:avLst/>
          </a:prstGeom>
          <a:no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400">
                <a:solidFill>
                  <a:srgbClr val="002060"/>
                </a:solidFill>
                <a:ea typeface="华文细黑" pitchFamily="2" charset="-122"/>
              </a:rPr>
              <a:t>- </a:t>
            </a:r>
            <a:fld id="{429F8B74-B6E2-4B95-B4EE-E4CE443BCEAC}" type="slidenum">
              <a:rPr lang="zh-CN" altLang="en-US" sz="1400" smtClean="0">
                <a:solidFill>
                  <a:srgbClr val="002060"/>
                </a:solidFill>
                <a:ea typeface="华文细黑" pitchFamily="2" charset="-122"/>
              </a:rPr>
              <a:t>‹#›</a:t>
            </a:fld>
            <a:r>
              <a:rPr lang="en-US" altLang="zh-CN" sz="1400">
                <a:solidFill>
                  <a:srgbClr val="002060"/>
                </a:solidFill>
                <a:ea typeface="华文细黑" pitchFamily="2" charset="-122"/>
              </a:rPr>
              <a:t> - </a:t>
            </a:r>
            <a:endParaRPr lang="zh-CN" altLang="en-US" sz="1400">
              <a:solidFill>
                <a:srgbClr val="002060"/>
              </a:solidFill>
              <a:ea typeface="华文细黑" pitchFamily="2" charset="-122"/>
            </a:endParaRPr>
          </a:p>
        </p:txBody>
      </p:sp>
      <p:pic>
        <p:nvPicPr>
          <p:cNvPr id="2053"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1920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3200" b="1" u="sng">
          <a:solidFill>
            <a:srgbClr val="000066"/>
          </a:solidFill>
          <a:latin typeface="+mj-lt"/>
          <a:ea typeface="+mj-ea"/>
          <a:cs typeface="+mj-cs"/>
        </a:defRPr>
      </a:lvl1pPr>
      <a:lvl2pPr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2pPr>
      <a:lvl3pPr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3pPr>
      <a:lvl4pPr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4pPr>
      <a:lvl5pPr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5pPr>
      <a:lvl6pPr marL="457200"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6pPr>
      <a:lvl7pPr marL="914400"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7pPr>
      <a:lvl8pPr marL="1371600"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8pPr>
      <a:lvl9pPr marL="1828800" algn="ctr" rtl="0" eaLnBrk="1" fontAlgn="base" hangingPunct="1">
        <a:spcBef>
          <a:spcPct val="0"/>
        </a:spcBef>
        <a:spcAft>
          <a:spcPct val="0"/>
        </a:spcAft>
        <a:defRPr sz="3200" b="1" u="sng">
          <a:solidFill>
            <a:srgbClr val="000066"/>
          </a:solidFill>
          <a:latin typeface="Arial" charset="0"/>
          <a:ea typeface="华文细黑" pitchFamily="2" charset="-122"/>
          <a:cs typeface="宋体" pitchFamily="2" charset="-122"/>
        </a:defRPr>
      </a:lvl9pPr>
    </p:titleStyle>
    <p:bodyStyle>
      <a:lvl1pPr marL="342900" indent="-342900" algn="ctr" rtl="0" eaLnBrk="1" fontAlgn="base" hangingPunct="1">
        <a:lnSpc>
          <a:spcPct val="140000"/>
        </a:lnSpc>
        <a:spcBef>
          <a:spcPct val="20000"/>
        </a:spcBef>
        <a:spcAft>
          <a:spcPct val="0"/>
        </a:spcAft>
        <a:buClr>
          <a:srgbClr val="CC0000"/>
        </a:buClr>
        <a:buChar char="•"/>
        <a:defRPr sz="2400" b="1" u="sng">
          <a:solidFill>
            <a:srgbClr val="CC0000"/>
          </a:solidFill>
          <a:latin typeface="+mn-lt"/>
          <a:ea typeface="+mn-ea"/>
          <a:cs typeface="+mn-cs"/>
        </a:defRPr>
      </a:lvl1pPr>
      <a:lvl2pPr marL="457200" algn="l" rtl="0" eaLnBrk="1" fontAlgn="base" hangingPunct="1">
        <a:spcBef>
          <a:spcPct val="20000"/>
        </a:spcBef>
        <a:spcAft>
          <a:spcPct val="0"/>
        </a:spcAft>
        <a:buChar char="–"/>
        <a:defRPr sz="2800">
          <a:solidFill>
            <a:schemeClr val="tx1"/>
          </a:solidFill>
          <a:latin typeface="+mn-lt"/>
          <a:ea typeface="宋体" pitchFamily="2" charset="-122"/>
          <a:cs typeface="+mn-cs"/>
        </a:defRPr>
      </a:lvl2pPr>
      <a:lvl3pPr marL="914400" algn="l" rtl="0" eaLnBrk="1" fontAlgn="base" hangingPunct="1">
        <a:spcBef>
          <a:spcPct val="20000"/>
        </a:spcBef>
        <a:spcAft>
          <a:spcPct val="0"/>
        </a:spcAft>
        <a:buChar char="•"/>
        <a:defRPr sz="2400">
          <a:solidFill>
            <a:schemeClr val="tx1"/>
          </a:solidFill>
          <a:latin typeface="+mn-lt"/>
          <a:ea typeface="宋体" pitchFamily="2" charset="-122"/>
          <a:cs typeface="+mn-cs"/>
        </a:defRPr>
      </a:lvl3pPr>
      <a:lvl4pPr marL="1371600" algn="l" rtl="0" eaLnBrk="1" fontAlgn="base" hangingPunct="1">
        <a:spcBef>
          <a:spcPct val="20000"/>
        </a:spcBef>
        <a:spcAft>
          <a:spcPct val="0"/>
        </a:spcAft>
        <a:buChar char="–"/>
        <a:defRPr sz="2000">
          <a:solidFill>
            <a:schemeClr val="tx1"/>
          </a:solidFill>
          <a:latin typeface="+mn-lt"/>
          <a:ea typeface="宋体" pitchFamily="2" charset="-122"/>
          <a:cs typeface="+mn-cs"/>
        </a:defRPr>
      </a:lvl4pPr>
      <a:lvl5pPr marL="1828800" algn="l" rtl="0" eaLnBrk="1" fontAlgn="base" hangingPunct="1">
        <a:spcBef>
          <a:spcPct val="20000"/>
        </a:spcBef>
        <a:spcAft>
          <a:spcPct val="0"/>
        </a:spcAft>
        <a:buChar char="»"/>
        <a:defRPr sz="2000">
          <a:solidFill>
            <a:schemeClr val="tx1"/>
          </a:solidFill>
          <a:latin typeface="+mn-lt"/>
          <a:ea typeface="宋体" pitchFamily="2" charset="-122"/>
          <a:cs typeface="+mn-cs"/>
        </a:defRPr>
      </a:lvl5pPr>
      <a:lvl6pPr marL="2286000" algn="l" rtl="0" eaLnBrk="1" fontAlgn="base" hangingPunct="1">
        <a:spcBef>
          <a:spcPct val="20000"/>
        </a:spcBef>
        <a:spcAft>
          <a:spcPct val="0"/>
        </a:spcAft>
        <a:buChar char="»"/>
        <a:defRPr sz="2000">
          <a:solidFill>
            <a:schemeClr val="tx1"/>
          </a:solidFill>
          <a:latin typeface="+mn-lt"/>
          <a:ea typeface="宋体" pitchFamily="2" charset="-122"/>
          <a:cs typeface="+mn-cs"/>
        </a:defRPr>
      </a:lvl6pPr>
      <a:lvl7pPr marL="2743200" algn="l" rtl="0" eaLnBrk="1" fontAlgn="base" hangingPunct="1">
        <a:spcBef>
          <a:spcPct val="20000"/>
        </a:spcBef>
        <a:spcAft>
          <a:spcPct val="0"/>
        </a:spcAft>
        <a:buChar char="»"/>
        <a:defRPr sz="2000">
          <a:solidFill>
            <a:schemeClr val="tx1"/>
          </a:solidFill>
          <a:latin typeface="+mn-lt"/>
          <a:ea typeface="宋体" pitchFamily="2" charset="-122"/>
          <a:cs typeface="+mn-cs"/>
        </a:defRPr>
      </a:lvl7pPr>
      <a:lvl8pPr marL="3200400" algn="l" rtl="0" eaLnBrk="1" fontAlgn="base" hangingPunct="1">
        <a:spcBef>
          <a:spcPct val="20000"/>
        </a:spcBef>
        <a:spcAft>
          <a:spcPct val="0"/>
        </a:spcAft>
        <a:buChar char="»"/>
        <a:defRPr sz="2000">
          <a:solidFill>
            <a:schemeClr val="tx1"/>
          </a:solidFill>
          <a:latin typeface="+mn-lt"/>
          <a:ea typeface="宋体" pitchFamily="2" charset="-122"/>
          <a:cs typeface="+mn-cs"/>
        </a:defRPr>
      </a:lvl8pPr>
      <a:lvl9pPr marL="3657600" algn="l" rtl="0" eaLnBrk="1" fontAlgn="base" hangingPunct="1">
        <a:spcBef>
          <a:spcPct val="20000"/>
        </a:spcBef>
        <a:spcAft>
          <a:spcPct val="0"/>
        </a:spcAft>
        <a:buChar char="»"/>
        <a:defRPr sz="2000">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077"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CC21B698-0AA8-454D-A943-BF485D5C0EA3}"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4101"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4705E2FA-F499-41A3-9FA4-E20FDE83C05F}"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5125"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66385971-9402-4A42-880C-5989DA2B00DA}"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6149"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7" name="TextBox 6"/>
          <p:cNvSpPr txBox="1"/>
          <p:nvPr/>
        </p:nvSpPr>
        <p:spPr>
          <a:xfrm>
            <a:off x="10180638" y="344488"/>
            <a:ext cx="685800" cy="369887"/>
          </a:xfrm>
          <a:prstGeom prst="rect">
            <a:avLst/>
          </a:prstGeom>
          <a:solidFill>
            <a:schemeClr val="bg1"/>
          </a:solidFill>
          <a:effectLst/>
        </p:spPr>
        <p:txBody>
          <a:bodyPr>
            <a:spAutoFit/>
          </a:bodyPr>
          <a:lstStyle/>
          <a:p>
            <a:pPr eaLnBrk="1" hangingPunct="1">
              <a:defRPr/>
            </a:pPr>
            <a:r>
              <a:rPr lang="zh-CN" altLang="en-US" b="1" dirty="0">
                <a:solidFill>
                  <a:prstClr val="black"/>
                </a:solidFill>
                <a:effectLst>
                  <a:outerShdw blurRad="38100" dist="38100" dir="2700000" algn="tl">
                    <a:srgbClr val="000000">
                      <a:alpha val="43137"/>
                    </a:srgbClr>
                  </a:outerShdw>
                </a:effectLst>
                <a:latin typeface="Arial" charset="0"/>
                <a:ea typeface="华文细黑" pitchFamily="2" charset="-122"/>
              </a:rPr>
              <a:t>保密</a:t>
            </a: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F891158F-1F30-47E5-AF33-A77BEE33E12C}"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8" descr="Han Kun's Logo"/>
          <p:cNvPicPr>
            <a:picLocks noChangeAspect="1" noChangeArrowheads="1"/>
          </p:cNvPicPr>
          <p:nvPr/>
        </p:nvPicPr>
        <p:blipFill>
          <a:blip r:embed="rId13">
            <a:extLst>
              <a:ext uri="{28A0092B-C50C-407E-A947-70E740481C1C}">
                <a14:useLocalDpi xmlns:a14="http://schemas.microsoft.com/office/drawing/2010/main" val="0"/>
              </a:ext>
            </a:extLst>
          </a:blip>
          <a:srcRect t="63060"/>
          <a:stretch>
            <a:fillRect/>
          </a:stretch>
        </p:blipFill>
        <p:spPr bwMode="auto">
          <a:xfrm>
            <a:off x="9266238" y="5754688"/>
            <a:ext cx="16129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6" descr="Han Kun's Logo"/>
          <p:cNvPicPr>
            <a:picLocks noChangeAspect="1" noChangeArrowheads="1"/>
          </p:cNvPicPr>
          <p:nvPr/>
        </p:nvPicPr>
        <p:blipFill>
          <a:blip r:embed="rId14">
            <a:extLst>
              <a:ext uri="{28A0092B-C50C-407E-A947-70E740481C1C}">
                <a14:useLocalDpi xmlns:a14="http://schemas.microsoft.com/office/drawing/2010/main" val="0"/>
              </a:ext>
            </a:extLst>
          </a:blip>
          <a:srcRect l="41777" t="13762" r="53723" b="78569"/>
          <a:stretch>
            <a:fillRect/>
          </a:stretch>
        </p:blipFill>
        <p:spPr bwMode="auto">
          <a:xfrm>
            <a:off x="960438" y="879475"/>
            <a:ext cx="1013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18"/>
          <p:cNvSpPr>
            <a:spLocks noGrp="1" noChangeArrowheads="1"/>
          </p:cNvSpPr>
          <p:nvPr>
            <p:ph type="title"/>
          </p:nvPr>
        </p:nvSpPr>
        <p:spPr bwMode="auto">
          <a:xfrm>
            <a:off x="954088" y="873125"/>
            <a:ext cx="10064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7173" name="Rectangle 20"/>
          <p:cNvSpPr>
            <a:spLocks noGrp="1" noChangeArrowheads="1"/>
          </p:cNvSpPr>
          <p:nvPr>
            <p:ph type="body" idx="1"/>
          </p:nvPr>
        </p:nvSpPr>
        <p:spPr bwMode="auto">
          <a:xfrm>
            <a:off x="960438" y="1706563"/>
            <a:ext cx="10134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endParaRPr lang="en-US" altLang="zh-CN"/>
          </a:p>
        </p:txBody>
      </p:sp>
      <p:sp>
        <p:nvSpPr>
          <p:cNvPr id="1030" name="Rectangle 34"/>
          <p:cNvSpPr>
            <a:spLocks noChangeArrowheads="1"/>
          </p:cNvSpPr>
          <p:nvPr/>
        </p:nvSpPr>
        <p:spPr bwMode="auto">
          <a:xfrm flipV="1">
            <a:off x="525463" y="877888"/>
            <a:ext cx="358775" cy="609600"/>
          </a:xfrm>
          <a:prstGeom prst="rect">
            <a:avLst/>
          </a:prstGeom>
          <a:solidFill>
            <a:srgbClr val="A50021"/>
          </a:solidFill>
          <a:ln>
            <a:noFill/>
          </a:ln>
          <a:effectLst>
            <a:outerShdw dist="107763" dir="13500000" sx="75000" sy="75000" algn="tl" rotWithShape="0">
              <a:schemeClr val="bg2">
                <a:alpha val="50000"/>
              </a:schemeClr>
            </a:outerShdw>
          </a:effectLst>
        </p:spPr>
        <p:txBody>
          <a:bodyPr rot="10800000"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b="1" dirty="0">
              <a:solidFill>
                <a:prstClr val="black"/>
              </a:solidFill>
              <a:ea typeface="华文细黑" pitchFamily="2" charset="-122"/>
            </a:endParaRPr>
          </a:p>
        </p:txBody>
      </p:sp>
      <p:sp>
        <p:nvSpPr>
          <p:cNvPr id="8" name="灯片编号占位符 7"/>
          <p:cNvSpPr>
            <a:spLocks noGrp="1"/>
          </p:cNvSpPr>
          <p:nvPr>
            <p:ph type="sldNum" sz="quarter" idx="4"/>
          </p:nvPr>
        </p:nvSpPr>
        <p:spPr>
          <a:xfrm>
            <a:off x="8258175" y="6005513"/>
            <a:ext cx="2687638" cy="346075"/>
          </a:xfrm>
          <a:prstGeom prst="rect">
            <a:avLst/>
          </a:prstGeom>
        </p:spPr>
        <p:txBody>
          <a:bodyPr vert="horz" wrap="square" lIns="91440" tIns="45720" rIns="91440" bIns="45720" numCol="1" anchor="ctr" anchorCtr="0" compatLnSpc="1"/>
          <a:lstStyle>
            <a:lvl1pPr algn="r">
              <a:defRPr sz="1200" smtClean="0">
                <a:solidFill>
                  <a:srgbClr val="898989"/>
                </a:solidFill>
                <a:ea typeface="华文细黑" pitchFamily="2" charset="-122"/>
              </a:defRPr>
            </a:lvl1pPr>
          </a:lstStyle>
          <a:p>
            <a:pPr>
              <a:defRPr/>
            </a:pPr>
            <a:fld id="{2A48E2B8-D047-4F51-947E-5EE77868B19A}" type="slidenum">
              <a:rPr lang="zh-CN" altLang="en-US"/>
              <a:t>‹#›</a:t>
            </a:fld>
            <a:r>
              <a:rPr lang="en-US" altLang="zh-CN"/>
              <a:t>/30</a:t>
            </a:r>
            <a:r>
              <a:rPr lang="zh-CN" altLang="en-US"/>
              <a:t>页</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fontAlgn="base" hangingPunct="1">
        <a:spcBef>
          <a:spcPct val="0"/>
        </a:spcBef>
        <a:spcAft>
          <a:spcPct val="0"/>
        </a:spcAft>
        <a:defRPr sz="2600">
          <a:solidFill>
            <a:schemeClr val="bg1"/>
          </a:solidFill>
          <a:latin typeface="+mj-lt"/>
          <a:ea typeface="+mj-ea"/>
          <a:cs typeface="+mj-cs"/>
        </a:defRPr>
      </a:lvl1pPr>
      <a:lvl2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2pPr>
      <a:lvl3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3pPr>
      <a:lvl4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4pPr>
      <a:lvl5pPr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5pPr>
      <a:lvl6pPr marL="4572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6pPr>
      <a:lvl7pPr marL="9144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7pPr>
      <a:lvl8pPr marL="13716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8pPr>
      <a:lvl9pPr marL="1828800" algn="l" rtl="0" eaLnBrk="1" fontAlgn="base" hangingPunct="1">
        <a:spcBef>
          <a:spcPct val="0"/>
        </a:spcBef>
        <a:spcAft>
          <a:spcPct val="0"/>
        </a:spcAft>
        <a:defRPr sz="2600">
          <a:solidFill>
            <a:schemeClr val="bg1"/>
          </a:solidFill>
          <a:latin typeface="Arial" charset="0"/>
          <a:ea typeface="华文细黑" pitchFamily="2" charset="-122"/>
          <a:cs typeface="宋体" pitchFamily="2" charset="-122"/>
        </a:defRPr>
      </a:lvl9pPr>
    </p:titleStyle>
    <p:bodyStyle>
      <a:lvl1pPr marL="558800" indent="-558800" algn="l" rtl="0" eaLnBrk="1" fontAlgn="base" hangingPunct="1">
        <a:lnSpc>
          <a:spcPct val="140000"/>
        </a:lnSpc>
        <a:spcBef>
          <a:spcPct val="20000"/>
        </a:spcBef>
        <a:spcAft>
          <a:spcPct val="0"/>
        </a:spcAft>
        <a:buClr>
          <a:srgbClr val="CC0000"/>
        </a:buClr>
        <a:buSzPct val="80000"/>
        <a:buFont typeface="Wingdings" pitchFamily="2" charset="2"/>
        <a:buChar char="n"/>
        <a:defRPr sz="2200" b="1">
          <a:solidFill>
            <a:schemeClr val="tx1"/>
          </a:solidFill>
          <a:latin typeface="+mn-lt"/>
          <a:ea typeface="+mn-ea"/>
          <a:cs typeface="+mn-cs"/>
        </a:defRPr>
      </a:lvl1pPr>
      <a:lvl2pPr marL="1168400" indent="-711200" algn="l" rtl="0" eaLnBrk="1" fontAlgn="base" hangingPunct="1">
        <a:lnSpc>
          <a:spcPct val="140000"/>
        </a:lnSpc>
        <a:spcBef>
          <a:spcPct val="20000"/>
        </a:spcBef>
        <a:spcAft>
          <a:spcPct val="0"/>
        </a:spcAft>
        <a:buClr>
          <a:srgbClr val="CC0000"/>
        </a:buClr>
        <a:buSzPct val="70000"/>
        <a:buFont typeface="Wingdings" pitchFamily="2" charset="2"/>
        <a:buChar char="n"/>
        <a:defRPr sz="2000">
          <a:solidFill>
            <a:schemeClr val="tx1"/>
          </a:solidFill>
          <a:latin typeface="+mn-lt"/>
          <a:ea typeface="+mn-ea"/>
          <a:cs typeface="+mn-cs"/>
        </a:defRPr>
      </a:lvl2pPr>
      <a:lvl3pPr marL="1524000" indent="-609600" algn="l" rtl="0" eaLnBrk="1" fontAlgn="base" hangingPunct="1">
        <a:lnSpc>
          <a:spcPct val="140000"/>
        </a:lnSpc>
        <a:spcBef>
          <a:spcPct val="20000"/>
        </a:spcBef>
        <a:spcAft>
          <a:spcPct val="0"/>
        </a:spcAft>
        <a:buClr>
          <a:srgbClr val="CC0000"/>
        </a:buClr>
        <a:buSzPct val="60000"/>
        <a:buFont typeface="Wingdings" pitchFamily="2" charset="2"/>
        <a:buChar char="n"/>
        <a:defRPr sz="2400">
          <a:solidFill>
            <a:schemeClr val="tx1"/>
          </a:solidFill>
          <a:latin typeface="+mn-lt"/>
          <a:ea typeface="+mn-ea"/>
          <a:cs typeface="+mn-cs"/>
        </a:defRPr>
      </a:lvl3pPr>
      <a:lvl4pPr marL="1879600" indent="-508000" algn="l" rtl="0" eaLnBrk="1" fontAlgn="base" hangingPunct="1">
        <a:spcBef>
          <a:spcPct val="20000"/>
        </a:spcBef>
        <a:spcAft>
          <a:spcPct val="0"/>
        </a:spcAft>
        <a:buChar char="–"/>
        <a:defRPr sz="2000">
          <a:solidFill>
            <a:schemeClr val="tx1"/>
          </a:solidFill>
          <a:latin typeface="+mn-lt"/>
          <a:ea typeface="+mn-ea"/>
          <a:cs typeface="+mn-cs"/>
        </a:defRPr>
      </a:lvl4pPr>
      <a:lvl5pPr marL="2336800" indent="-508000" algn="l" rtl="0" eaLnBrk="1" fontAlgn="base" hangingPunct="1">
        <a:spcBef>
          <a:spcPct val="20000"/>
        </a:spcBef>
        <a:spcAft>
          <a:spcPct val="0"/>
        </a:spcAft>
        <a:buChar char="»"/>
        <a:defRPr sz="2000">
          <a:solidFill>
            <a:schemeClr val="tx1"/>
          </a:solidFill>
          <a:latin typeface="+mn-lt"/>
          <a:ea typeface="+mn-ea"/>
          <a:cs typeface="+mn-cs"/>
        </a:defRPr>
      </a:lvl5pPr>
      <a:lvl6pPr marL="2794000" indent="-508000" algn="l" rtl="0" eaLnBrk="1" fontAlgn="base" hangingPunct="1">
        <a:spcBef>
          <a:spcPct val="20000"/>
        </a:spcBef>
        <a:spcAft>
          <a:spcPct val="0"/>
        </a:spcAft>
        <a:buChar char="»"/>
        <a:defRPr sz="2000">
          <a:solidFill>
            <a:schemeClr val="tx1"/>
          </a:solidFill>
          <a:latin typeface="+mn-lt"/>
          <a:ea typeface="+mn-ea"/>
          <a:cs typeface="+mn-cs"/>
        </a:defRPr>
      </a:lvl6pPr>
      <a:lvl7pPr marL="3251200" indent="-508000" algn="l" rtl="0" eaLnBrk="1" fontAlgn="base" hangingPunct="1">
        <a:spcBef>
          <a:spcPct val="20000"/>
        </a:spcBef>
        <a:spcAft>
          <a:spcPct val="0"/>
        </a:spcAft>
        <a:buChar char="»"/>
        <a:defRPr sz="2000">
          <a:solidFill>
            <a:schemeClr val="tx1"/>
          </a:solidFill>
          <a:latin typeface="+mn-lt"/>
          <a:ea typeface="+mn-ea"/>
          <a:cs typeface="+mn-cs"/>
        </a:defRPr>
      </a:lvl7pPr>
      <a:lvl8pPr marL="3708400" indent="-508000" algn="l" rtl="0" eaLnBrk="1" fontAlgn="base" hangingPunct="1">
        <a:spcBef>
          <a:spcPct val="20000"/>
        </a:spcBef>
        <a:spcAft>
          <a:spcPct val="0"/>
        </a:spcAft>
        <a:buChar char="»"/>
        <a:defRPr sz="2000">
          <a:solidFill>
            <a:schemeClr val="tx1"/>
          </a:solidFill>
          <a:latin typeface="+mn-lt"/>
          <a:ea typeface="+mn-ea"/>
          <a:cs typeface="+mn-cs"/>
        </a:defRPr>
      </a:lvl8pPr>
      <a:lvl9pPr marL="4165600" indent="-5080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03200" y="2554288"/>
            <a:ext cx="11125200" cy="1447800"/>
          </a:xfrm>
        </p:spPr>
        <p:txBody>
          <a:bodyPr/>
          <a:lstStyle/>
          <a:p>
            <a:pPr algn="ctr" defTabSz="1042670"/>
            <a:br>
              <a:rPr lang="en-US" altLang="zh-CN" sz="2800" b="1" dirty="0">
                <a:latin typeface="华文细黑" pitchFamily="2" charset="-122"/>
              </a:rPr>
            </a:br>
            <a:r>
              <a:rPr lang="zh-CN" altLang="en-US" sz="3200" b="1" dirty="0">
                <a:solidFill>
                  <a:srgbClr val="FFFF00"/>
                </a:solidFill>
                <a:latin typeface="华文细黑" pitchFamily="2" charset="-122"/>
              </a:rPr>
              <a:t>创业融资的架构以及热点法律问题</a:t>
            </a:r>
            <a:r>
              <a:rPr lang="en-US" altLang="zh-CN" sz="3200" b="1" dirty="0">
                <a:solidFill>
                  <a:srgbClr val="FFFF00"/>
                </a:solidFill>
                <a:latin typeface="华文细黑" pitchFamily="2" charset="-122"/>
              </a:rPr>
              <a:t> </a:t>
            </a:r>
            <a:br>
              <a:rPr lang="en-US" altLang="zh-CN" sz="2800" b="1" dirty="0">
                <a:latin typeface="华文细黑" pitchFamily="2" charset="-122"/>
              </a:rPr>
            </a:br>
            <a:r>
              <a:rPr lang="en-US" altLang="zh-CN" sz="2800" b="1" dirty="0">
                <a:latin typeface="华文细黑" pitchFamily="2" charset="-122"/>
              </a:rPr>
              <a:t> </a:t>
            </a:r>
            <a:endParaRPr lang="zh-CN" altLang="en-US" sz="2800" b="1" dirty="0">
              <a:latin typeface="华文细黑" pitchFamily="2" charset="-122"/>
            </a:endParaRPr>
          </a:p>
        </p:txBody>
      </p:sp>
      <p:sp>
        <p:nvSpPr>
          <p:cNvPr id="3" name="Rectangle 2"/>
          <p:cNvSpPr txBox="1">
            <a:spLocks noChangeArrowheads="1"/>
          </p:cNvSpPr>
          <p:nvPr/>
        </p:nvSpPr>
        <p:spPr bwMode="auto">
          <a:xfrm>
            <a:off x="198438" y="4078288"/>
            <a:ext cx="11125200" cy="1447800"/>
          </a:xfrm>
          <a:prstGeom prst="rect">
            <a:avLst/>
          </a:prstGeom>
          <a:noFill/>
          <a:ln w="9525">
            <a:noFill/>
            <a:miter lim="800000"/>
          </a:ln>
        </p:spPr>
        <p:txBody>
          <a:bodyPr anchor="ctr"/>
          <a:lstStyle/>
          <a:p>
            <a:pPr algn="ctr" eaLnBrk="1" hangingPunct="1">
              <a:defRPr/>
            </a:pPr>
            <a:br>
              <a:rPr lang="en-US" altLang="zh-CN" sz="3200" b="0" kern="0" dirty="0">
                <a:solidFill>
                  <a:prstClr val="white"/>
                </a:solidFill>
                <a:latin typeface="隶书" pitchFamily="49" charset="-122"/>
                <a:ea typeface="隶书" pitchFamily="49" charset="-122"/>
                <a:cs typeface="+mj-cs"/>
              </a:rPr>
            </a:br>
            <a:r>
              <a:rPr lang="zh-CN" altLang="en-US" sz="2000" b="0" dirty="0">
                <a:solidFill>
                  <a:prstClr val="white"/>
                </a:solidFill>
                <a:latin typeface="+mn-ea"/>
                <a:ea typeface="+mn-ea"/>
              </a:rPr>
              <a:t> </a:t>
            </a:r>
          </a:p>
          <a:p>
            <a:pPr algn="ctr" eaLnBrk="1" hangingPunct="1">
              <a:defRPr/>
            </a:pPr>
            <a:r>
              <a:rPr lang="zh-CN" altLang="en-US" sz="2000" b="0" dirty="0">
                <a:solidFill>
                  <a:prstClr val="white"/>
                </a:solidFill>
                <a:latin typeface="+mn-ea"/>
                <a:ea typeface="+mn-ea"/>
              </a:rPr>
              <a:t>杨莹</a:t>
            </a:r>
          </a:p>
          <a:p>
            <a:pPr algn="ctr" eaLnBrk="1" hangingPunct="1">
              <a:defRPr/>
            </a:pPr>
            <a:r>
              <a:rPr lang="zh-CN" altLang="en-US" sz="2000" b="0" dirty="0">
                <a:solidFill>
                  <a:prstClr val="white"/>
                </a:solidFill>
                <a:latin typeface="+mn-ea"/>
                <a:ea typeface="+mn-ea"/>
              </a:rPr>
              <a:t>二零一九年十一月</a:t>
            </a:r>
            <a:r>
              <a:rPr lang="en-US" altLang="zh-CN" sz="3200" b="0" kern="0" dirty="0">
                <a:solidFill>
                  <a:prstClr val="white"/>
                </a:solidFill>
                <a:latin typeface="隶书" pitchFamily="49" charset="-122"/>
                <a:ea typeface="隶书" pitchFamily="49" charset="-122"/>
                <a:cs typeface="+mj-cs"/>
              </a:rPr>
              <a:t> </a:t>
            </a:r>
            <a:br>
              <a:rPr lang="en-US" altLang="zh-CN" sz="3200" b="0" kern="0" dirty="0">
                <a:solidFill>
                  <a:prstClr val="white"/>
                </a:solidFill>
                <a:latin typeface="隶书" pitchFamily="49" charset="-122"/>
                <a:ea typeface="隶书" pitchFamily="49" charset="-122"/>
                <a:cs typeface="+mj-cs"/>
              </a:rPr>
            </a:br>
            <a:r>
              <a:rPr lang="en-US" altLang="zh-CN" sz="3200" b="0" kern="0" dirty="0">
                <a:solidFill>
                  <a:prstClr val="white"/>
                </a:solidFill>
                <a:latin typeface="隶书" pitchFamily="49" charset="-122"/>
                <a:ea typeface="隶书" pitchFamily="49" charset="-122"/>
                <a:cs typeface="+mj-cs"/>
              </a:rPr>
              <a:t> </a:t>
            </a:r>
            <a:endParaRPr lang="zh-CN" altLang="en-US" sz="3200" b="0" kern="0" dirty="0">
              <a:solidFill>
                <a:prstClr val="white"/>
              </a:solidFill>
              <a:latin typeface="隶书" pitchFamily="49" charset="-122"/>
              <a:ea typeface="隶书" pitchFamily="49" charset="-122"/>
              <a:cs typeface="+mj-c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1.1.5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境内架构</a:t>
            </a:r>
            <a:endParaRPr lang="zh-CN" altLang="zh-CN" sz="2800" dirty="0"/>
          </a:p>
        </p:txBody>
      </p:sp>
      <p:sp>
        <p:nvSpPr>
          <p:cNvPr id="4" name="五边形 3"/>
          <p:cNvSpPr/>
          <p:nvPr/>
        </p:nvSpPr>
        <p:spPr>
          <a:xfrm>
            <a:off x="350838" y="1258888"/>
            <a:ext cx="4008437" cy="369887"/>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5" name="TextBox 4"/>
          <p:cNvSpPr txBox="1"/>
          <p:nvPr/>
        </p:nvSpPr>
        <p:spPr>
          <a:xfrm>
            <a:off x="350838" y="1244600"/>
            <a:ext cx="3398837" cy="338138"/>
          </a:xfrm>
          <a:prstGeom prst="rect">
            <a:avLst/>
          </a:prstGeom>
          <a:noFill/>
        </p:spPr>
        <p:txBody>
          <a:bodyPr>
            <a:spAutoFit/>
          </a:bodyPr>
          <a:lstStyle/>
          <a:p>
            <a:pPr marL="342900" lvl="1" indent="-342900" eaLnBrk="1" hangingPunct="1">
              <a:buFont typeface="+mj-ea"/>
              <a:buAutoNum type="circleNumDbPlain"/>
              <a:defRPr/>
            </a:pPr>
            <a:r>
              <a:rPr lang="zh-CN" altLang="en-US" sz="1600" dirty="0">
                <a:solidFill>
                  <a:schemeClr val="bg1"/>
                </a:solidFill>
                <a:latin typeface="Times New Roman" pitchFamily="18" charset="0"/>
                <a:ea typeface="+mn-ea"/>
                <a:cs typeface="Times New Roman" pitchFamily="18" charset="0"/>
              </a:rPr>
              <a:t>境内直接投资架构 </a:t>
            </a:r>
            <a:r>
              <a:rPr lang="en-US" altLang="zh-CN" sz="1600" dirty="0">
                <a:solidFill>
                  <a:schemeClr val="bg1"/>
                </a:solidFill>
                <a:latin typeface="Times New Roman" pitchFamily="18" charset="0"/>
                <a:ea typeface="+mn-ea"/>
                <a:cs typeface="Times New Roman" pitchFamily="18" charset="0"/>
              </a:rPr>
              <a:t>– </a:t>
            </a:r>
            <a:r>
              <a:rPr lang="zh-CN" altLang="en-US" sz="1600" dirty="0">
                <a:solidFill>
                  <a:schemeClr val="bg1"/>
                </a:solidFill>
                <a:latin typeface="Times New Roman" pitchFamily="18" charset="0"/>
                <a:ea typeface="+mn-ea"/>
                <a:cs typeface="Times New Roman" pitchFamily="18" charset="0"/>
              </a:rPr>
              <a:t>中外合营</a:t>
            </a:r>
            <a:endParaRPr lang="en-US" altLang="zh-CN" sz="1600" dirty="0">
              <a:solidFill>
                <a:schemeClr val="bg1"/>
              </a:solidFill>
              <a:latin typeface="Times New Roman" pitchFamily="18" charset="0"/>
              <a:ea typeface="+mn-ea"/>
              <a:cs typeface="Times New Roman" pitchFamily="18" charset="0"/>
            </a:endParaRPr>
          </a:p>
        </p:txBody>
      </p:sp>
      <p:sp>
        <p:nvSpPr>
          <p:cNvPr id="6" name="矩形 30"/>
          <p:cNvSpPr>
            <a:spLocks noChangeArrowheads="1"/>
          </p:cNvSpPr>
          <p:nvPr/>
        </p:nvSpPr>
        <p:spPr bwMode="auto">
          <a:xfrm>
            <a:off x="6523038" y="1304925"/>
            <a:ext cx="4419600" cy="3970338"/>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Clr>
                <a:srgbClr val="C00000"/>
              </a:buClr>
              <a:buFont typeface="Wingdings" pitchFamily="2" charset="2"/>
              <a:buChar char="Ø"/>
              <a:defRPr/>
            </a:pP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C00000"/>
              </a:buClr>
              <a:buFont typeface="Wingdings" pitchFamily="2" charset="2"/>
              <a:buChar char="l"/>
              <a:defRPr/>
            </a:pPr>
            <a:r>
              <a:rPr lang="zh-CN" altLang="en-US" sz="1200" dirty="0">
                <a:latin typeface="Times New Roman" pitchFamily="18" charset="0"/>
                <a:ea typeface="+mn-ea"/>
                <a:cs typeface="Times New Roman" pitchFamily="18" charset="0"/>
              </a:rPr>
              <a:t>主要法律依据</a:t>
            </a:r>
            <a:endParaRPr lang="zh-CN" altLang="en-US"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中外合资企业：</a:t>
            </a:r>
            <a:r>
              <a:rPr lang="zh-CN" altLang="zh-CN" sz="1200" b="0" dirty="0">
                <a:latin typeface="Times New Roman" pitchFamily="18" charset="0"/>
                <a:ea typeface="+mn-ea"/>
                <a:cs typeface="Times New Roman" pitchFamily="18" charset="0"/>
              </a:rPr>
              <a:t>《中外合资经营企业法》</a:t>
            </a:r>
            <a:r>
              <a:rPr lang="zh-CN" altLang="en-US" sz="1200" b="0" dirty="0">
                <a:latin typeface="Times New Roman" pitchFamily="18" charset="0"/>
                <a:ea typeface="+mn-ea"/>
                <a:cs typeface="Times New Roman" pitchFamily="18" charset="0"/>
              </a:rPr>
              <a:t>、</a:t>
            </a:r>
            <a:r>
              <a:rPr lang="zh-CN" altLang="zh-CN" sz="1200" b="0" dirty="0">
                <a:latin typeface="Times New Roman" pitchFamily="18" charset="0"/>
                <a:ea typeface="+mn-ea"/>
                <a:cs typeface="Times New Roman" pitchFamily="18" charset="0"/>
              </a:rPr>
              <a:t>《中外合资经营企业法实施条例》</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中外合作企业：</a:t>
            </a:r>
            <a:r>
              <a:rPr lang="zh-CN" altLang="zh-CN" sz="1200" b="0" dirty="0">
                <a:latin typeface="Times New Roman" pitchFamily="18" charset="0"/>
                <a:ea typeface="+mn-ea"/>
                <a:cs typeface="Times New Roman" pitchFamily="18" charset="0"/>
              </a:rPr>
              <a:t>《中外合</a:t>
            </a:r>
            <a:r>
              <a:rPr lang="zh-CN" altLang="en-US" sz="1200" b="0" dirty="0">
                <a:latin typeface="Times New Roman" pitchFamily="18" charset="0"/>
                <a:ea typeface="+mn-ea"/>
                <a:cs typeface="Times New Roman" pitchFamily="18" charset="0"/>
              </a:rPr>
              <a:t>作</a:t>
            </a:r>
            <a:r>
              <a:rPr lang="zh-CN" altLang="zh-CN" sz="1200" b="0" dirty="0">
                <a:latin typeface="Times New Roman" pitchFamily="18" charset="0"/>
                <a:ea typeface="+mn-ea"/>
                <a:cs typeface="Times New Roman" pitchFamily="18" charset="0"/>
              </a:rPr>
              <a:t>经营企业法》</a:t>
            </a:r>
            <a:r>
              <a:rPr lang="zh-CN" altLang="en-US" sz="1200" b="0" dirty="0">
                <a:latin typeface="Times New Roman" pitchFamily="18" charset="0"/>
                <a:ea typeface="+mn-ea"/>
                <a:cs typeface="Times New Roman" pitchFamily="18" charset="0"/>
              </a:rPr>
              <a:t>、</a:t>
            </a:r>
            <a:r>
              <a:rPr lang="zh-CN" altLang="zh-CN" sz="1200" b="0" dirty="0">
                <a:latin typeface="Times New Roman" pitchFamily="18" charset="0"/>
                <a:ea typeface="+mn-ea"/>
                <a:cs typeface="Times New Roman" pitchFamily="18" charset="0"/>
              </a:rPr>
              <a:t>《中外合</a:t>
            </a:r>
            <a:r>
              <a:rPr lang="zh-CN" altLang="en-US" sz="1200" b="0" dirty="0">
                <a:latin typeface="Times New Roman" pitchFamily="18" charset="0"/>
                <a:ea typeface="+mn-ea"/>
                <a:cs typeface="Times New Roman" pitchFamily="18" charset="0"/>
              </a:rPr>
              <a:t>作</a:t>
            </a:r>
            <a:r>
              <a:rPr lang="zh-CN" altLang="zh-CN" sz="1200" b="0" dirty="0">
                <a:latin typeface="Times New Roman" pitchFamily="18" charset="0"/>
                <a:ea typeface="+mn-ea"/>
                <a:cs typeface="Times New Roman" pitchFamily="18" charset="0"/>
              </a:rPr>
              <a:t>经营企业法</a:t>
            </a:r>
            <a:r>
              <a:rPr lang="zh-CN" altLang="en-US" sz="1200" b="0" dirty="0">
                <a:latin typeface="Times New Roman" pitchFamily="18" charset="0"/>
                <a:ea typeface="+mn-ea"/>
                <a:cs typeface="Times New Roman" pitchFamily="18" charset="0"/>
              </a:rPr>
              <a:t>实施细则</a:t>
            </a:r>
            <a:r>
              <a:rPr lang="zh-CN" altLang="zh-CN" sz="1200" b="0" dirty="0">
                <a:latin typeface="Times New Roman" pitchFamily="18" charset="0"/>
                <a:ea typeface="+mn-ea"/>
                <a:cs typeface="Times New Roman" pitchFamily="18" charset="0"/>
              </a:rPr>
              <a:t>》</a:t>
            </a: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C00000"/>
              </a:buClr>
              <a:buFont typeface="Wingdings" pitchFamily="2" charset="2"/>
              <a:buChar char="l"/>
              <a:defRPr/>
            </a:pPr>
            <a:r>
              <a:rPr lang="zh-CN" altLang="en-US" sz="1200" dirty="0">
                <a:latin typeface="Times New Roman" pitchFamily="18" charset="0"/>
                <a:ea typeface="+mn-ea"/>
                <a:cs typeface="Times New Roman" pitchFamily="18" charset="0"/>
              </a:rPr>
              <a:t>中外合资企业（</a:t>
            </a:r>
            <a:r>
              <a:rPr lang="en-US" altLang="zh-CN" sz="1200" dirty="0">
                <a:latin typeface="Times New Roman" pitchFamily="18" charset="0"/>
                <a:ea typeface="+mn-ea"/>
                <a:cs typeface="Times New Roman" pitchFamily="18" charset="0"/>
              </a:rPr>
              <a:t>EJV</a:t>
            </a:r>
            <a:r>
              <a:rPr lang="zh-CN" altLang="en-US" sz="1200" dirty="0">
                <a:latin typeface="Times New Roman" pitchFamily="18" charset="0"/>
                <a:ea typeface="+mn-ea"/>
                <a:cs typeface="Times New Roman" pitchFamily="18" charset="0"/>
              </a:rPr>
              <a:t>）和中外合作企业（</a:t>
            </a:r>
            <a:r>
              <a:rPr lang="en-US" altLang="zh-CN" sz="1200" dirty="0">
                <a:latin typeface="Times New Roman" pitchFamily="18" charset="0"/>
                <a:ea typeface="+mn-ea"/>
                <a:cs typeface="Times New Roman" pitchFamily="18" charset="0"/>
              </a:rPr>
              <a:t>CJV</a:t>
            </a:r>
            <a:r>
              <a:rPr lang="zh-CN" altLang="en-US" sz="1200" dirty="0">
                <a:latin typeface="Times New Roman" pitchFamily="18" charset="0"/>
                <a:ea typeface="+mn-ea"/>
                <a:cs typeface="Times New Roman" pitchFamily="18" charset="0"/>
              </a:rPr>
              <a:t>）的主要区别</a:t>
            </a:r>
            <a:endParaRPr lang="en-US" altLang="zh-CN" sz="120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组织形式</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出资方式</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董事会权限</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管理权利和人员委派</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利润分配</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合资期限届满后剩余财产的分配</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C00000"/>
              </a:buClr>
              <a:buFont typeface="Wingdings" pitchFamily="2" charset="2"/>
              <a:buChar char="Ø"/>
              <a:defRPr/>
            </a:pPr>
            <a:r>
              <a:rPr lang="zh-CN" altLang="en-US" sz="1200" b="0" dirty="0">
                <a:latin typeface="Times New Roman" pitchFamily="18" charset="0"/>
                <a:ea typeface="+mn-ea"/>
                <a:cs typeface="Times New Roman" pitchFamily="18" charset="0"/>
              </a:rPr>
              <a:t>合资期限</a:t>
            </a:r>
          </a:p>
        </p:txBody>
      </p:sp>
      <p:grpSp>
        <p:nvGrpSpPr>
          <p:cNvPr id="7" name="组合 37"/>
          <p:cNvGrpSpPr/>
          <p:nvPr/>
        </p:nvGrpSpPr>
        <p:grpSpPr>
          <a:xfrm>
            <a:off x="6183274" y="1162752"/>
            <a:ext cx="2244763"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214452" y="-259713"/>
              <a:ext cx="940201"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mn-ea"/>
                </a:rPr>
                <a:t>中外合营架构分析</a:t>
              </a:r>
            </a:p>
          </p:txBody>
        </p:sp>
      </p:grpSp>
      <p:sp>
        <p:nvSpPr>
          <p:cNvPr id="10" name="AutoShape 2"/>
          <p:cNvSpPr>
            <a:spLocks noChangeArrowheads="1"/>
          </p:cNvSpPr>
          <p:nvPr/>
        </p:nvSpPr>
        <p:spPr bwMode="auto">
          <a:xfrm>
            <a:off x="3492500" y="1893888"/>
            <a:ext cx="1906588" cy="436562"/>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800">
                <a:solidFill>
                  <a:schemeClr val="bg1"/>
                </a:solidFill>
                <a:latin typeface="+mn-ea"/>
                <a:ea typeface="+mn-ea"/>
              </a:rPr>
              <a:t> </a:t>
            </a:r>
            <a:r>
              <a:rPr kumimoji="1" lang="en-US" altLang="zh-CN" sz="1600">
                <a:solidFill>
                  <a:schemeClr val="bg1"/>
                </a:solidFill>
                <a:latin typeface="+mn-ea"/>
                <a:ea typeface="+mn-ea"/>
              </a:rPr>
              <a:t> </a:t>
            </a:r>
            <a:r>
              <a:rPr kumimoji="1" lang="zh-CN" altLang="en-US" sz="1400">
                <a:solidFill>
                  <a:schemeClr val="bg1"/>
                </a:solidFill>
                <a:latin typeface="+mn-ea"/>
                <a:ea typeface="+mn-ea"/>
              </a:rPr>
              <a:t>投资方</a:t>
            </a:r>
          </a:p>
        </p:txBody>
      </p:sp>
      <p:sp>
        <p:nvSpPr>
          <p:cNvPr id="13" name="AutoShape 12"/>
          <p:cNvSpPr>
            <a:spLocks noChangeArrowheads="1"/>
          </p:cNvSpPr>
          <p:nvPr/>
        </p:nvSpPr>
        <p:spPr bwMode="auto">
          <a:xfrm>
            <a:off x="1951038" y="4102100"/>
            <a:ext cx="2085975" cy="406400"/>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mn-ea"/>
                <a:ea typeface="+mn-ea"/>
              </a:rPr>
              <a:t>合资</a:t>
            </a:r>
            <a:r>
              <a:rPr kumimoji="1" lang="en-US" altLang="zh-CN" sz="1400" dirty="0">
                <a:solidFill>
                  <a:schemeClr val="bg1"/>
                </a:solidFill>
                <a:latin typeface="+mn-ea"/>
                <a:ea typeface="+mn-ea"/>
              </a:rPr>
              <a:t>(</a:t>
            </a:r>
            <a:r>
              <a:rPr kumimoji="1" lang="zh-CN" altLang="en-US" sz="1400" dirty="0">
                <a:solidFill>
                  <a:schemeClr val="bg1"/>
                </a:solidFill>
                <a:latin typeface="+mn-ea"/>
                <a:ea typeface="+mn-ea"/>
              </a:rPr>
              <a:t>作</a:t>
            </a:r>
            <a:r>
              <a:rPr kumimoji="1" lang="en-US" altLang="zh-CN" sz="1400" dirty="0">
                <a:solidFill>
                  <a:schemeClr val="bg1"/>
                </a:solidFill>
                <a:latin typeface="+mn-ea"/>
                <a:ea typeface="+mn-ea"/>
              </a:rPr>
              <a:t>)</a:t>
            </a:r>
            <a:r>
              <a:rPr kumimoji="1" lang="zh-CN" altLang="en-US" sz="1400" dirty="0">
                <a:solidFill>
                  <a:schemeClr val="bg1"/>
                </a:solidFill>
                <a:latin typeface="+mn-ea"/>
                <a:ea typeface="+mn-ea"/>
              </a:rPr>
              <a:t>公司</a:t>
            </a:r>
          </a:p>
        </p:txBody>
      </p:sp>
      <p:sp>
        <p:nvSpPr>
          <p:cNvPr id="14" name="AutoShape 13"/>
          <p:cNvSpPr>
            <a:spLocks noChangeArrowheads="1"/>
          </p:cNvSpPr>
          <p:nvPr/>
        </p:nvSpPr>
        <p:spPr bwMode="auto">
          <a:xfrm>
            <a:off x="1025525" y="3087688"/>
            <a:ext cx="1906588" cy="40957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mn-ea"/>
                <a:ea typeface="+mn-ea"/>
              </a:rPr>
              <a:t> </a:t>
            </a:r>
            <a:r>
              <a:rPr kumimoji="1" lang="zh-CN" altLang="en-US" sz="1400" dirty="0">
                <a:solidFill>
                  <a:schemeClr val="bg1"/>
                </a:solidFill>
                <a:latin typeface="+mn-ea"/>
                <a:ea typeface="+mn-ea"/>
              </a:rPr>
              <a:t>创始人（</a:t>
            </a:r>
            <a:r>
              <a:rPr kumimoji="1" lang="en-US" altLang="zh-CN" sz="1400" dirty="0">
                <a:solidFill>
                  <a:schemeClr val="bg1"/>
                </a:solidFill>
                <a:latin typeface="+mn-ea"/>
                <a:ea typeface="+mn-ea"/>
              </a:rPr>
              <a:t> </a:t>
            </a:r>
            <a:r>
              <a:rPr kumimoji="1" lang="zh-CN" altLang="en-US" sz="1400" dirty="0">
                <a:solidFill>
                  <a:schemeClr val="bg1"/>
                </a:solidFill>
                <a:latin typeface="+mn-ea"/>
                <a:ea typeface="+mn-ea"/>
              </a:rPr>
              <a:t>创业者）</a:t>
            </a:r>
          </a:p>
        </p:txBody>
      </p:sp>
      <p:cxnSp>
        <p:nvCxnSpPr>
          <p:cNvPr id="32778" name="AutoShape 16"/>
          <p:cNvCxnSpPr>
            <a:cxnSpLocks noChangeShapeType="1"/>
            <a:stCxn id="14" idx="2"/>
            <a:endCxn id="13" idx="0"/>
          </p:cNvCxnSpPr>
          <p:nvPr/>
        </p:nvCxnSpPr>
        <p:spPr bwMode="auto">
          <a:xfrm rot="16200000" flipH="1">
            <a:off x="2184400" y="3292476"/>
            <a:ext cx="604837" cy="1014412"/>
          </a:xfrm>
          <a:prstGeom prst="bentConnector3">
            <a:avLst>
              <a:gd name="adj1" fmla="val 50000"/>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2779" name="AutoShape 17"/>
          <p:cNvCxnSpPr>
            <a:cxnSpLocks noChangeShapeType="1"/>
            <a:stCxn id="10" idx="2"/>
            <a:endCxn id="13" idx="0"/>
          </p:cNvCxnSpPr>
          <p:nvPr/>
        </p:nvCxnSpPr>
        <p:spPr bwMode="auto">
          <a:xfrm rot="5400000">
            <a:off x="2834482" y="2489993"/>
            <a:ext cx="1771650" cy="1452563"/>
          </a:xfrm>
          <a:prstGeom prst="bentConnector3">
            <a:avLst>
              <a:gd name="adj1" fmla="val 82514"/>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sp>
        <p:nvSpPr>
          <p:cNvPr id="32780" name="Line 19"/>
          <p:cNvSpPr>
            <a:spLocks noChangeShapeType="1"/>
          </p:cNvSpPr>
          <p:nvPr/>
        </p:nvSpPr>
        <p:spPr bwMode="auto">
          <a:xfrm flipH="1">
            <a:off x="417513" y="2859088"/>
            <a:ext cx="5495925" cy="4762"/>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20"/>
          <p:cNvSpPr txBox="1">
            <a:spLocks noChangeArrowheads="1"/>
          </p:cNvSpPr>
          <p:nvPr/>
        </p:nvSpPr>
        <p:spPr bwMode="auto">
          <a:xfrm>
            <a:off x="265887" y="2509837"/>
            <a:ext cx="11795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19" name="Text Box 21"/>
          <p:cNvSpPr txBox="1">
            <a:spLocks noChangeArrowheads="1"/>
          </p:cNvSpPr>
          <p:nvPr/>
        </p:nvSpPr>
        <p:spPr bwMode="auto">
          <a:xfrm>
            <a:off x="265887" y="2886740"/>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境内</a:t>
            </a:r>
          </a:p>
        </p:txBody>
      </p:sp>
      <p:sp>
        <p:nvSpPr>
          <p:cNvPr id="20" name="Rectangle 10"/>
          <p:cNvSpPr>
            <a:spLocks noChangeArrowheads="1"/>
          </p:cNvSpPr>
          <p:nvPr/>
        </p:nvSpPr>
        <p:spPr bwMode="auto">
          <a:xfrm>
            <a:off x="333324" y="4824263"/>
            <a:ext cx="820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defRPr/>
            </a:pPr>
            <a:r>
              <a:rPr kumimoji="1" lang="zh-CN" altLang="en-US" sz="1200" dirty="0">
                <a:solidFill>
                  <a:schemeClr val="tx1"/>
                </a:solidFill>
                <a:latin typeface="+mn-ea"/>
                <a:ea typeface="+mn-ea"/>
                <a:cs typeface="Times New Roman" pitchFamily="18" charset="0"/>
              </a:rPr>
              <a:t>股权控制</a:t>
            </a:r>
            <a:endParaRPr kumimoji="1" lang="en-US" altLang="zh-CN" sz="1200" dirty="0">
              <a:solidFill>
                <a:schemeClr val="tx1"/>
              </a:solidFill>
              <a:latin typeface="+mn-ea"/>
              <a:ea typeface="+mn-ea"/>
              <a:cs typeface="Times New Roman" pitchFamily="18" charset="0"/>
            </a:endParaRPr>
          </a:p>
        </p:txBody>
      </p:sp>
      <p:sp>
        <p:nvSpPr>
          <p:cNvPr id="22" name="Line 11"/>
          <p:cNvSpPr>
            <a:spLocks noChangeShapeType="1"/>
          </p:cNvSpPr>
          <p:nvPr/>
        </p:nvSpPr>
        <p:spPr bwMode="auto">
          <a:xfrm>
            <a:off x="1154061" y="4968279"/>
            <a:ext cx="51911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1.1.6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
        <p:nvSpPr>
          <p:cNvPr id="6" name="矩形 30"/>
          <p:cNvSpPr>
            <a:spLocks noChangeArrowheads="1"/>
          </p:cNvSpPr>
          <p:nvPr/>
        </p:nvSpPr>
        <p:spPr bwMode="auto">
          <a:xfrm>
            <a:off x="6523038" y="1304925"/>
            <a:ext cx="4329112" cy="3970338"/>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Font typeface="Wingdings" pitchFamily="2" charset="2"/>
              <a:buChar char="Ø"/>
              <a:defRPr/>
            </a:pP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海外交易文件：</a:t>
            </a:r>
            <a:endParaRPr lang="en-US" altLang="zh-CN" sz="12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Share Purchase Agreement;</a:t>
            </a:r>
          </a:p>
          <a:p>
            <a:pPr marL="571500" lvl="2" indent="-288290" eaLnBrk="1" hangingPunct="1">
              <a:lnSpc>
                <a:spcPct val="150000"/>
              </a:lnSpc>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Shareholders Agreement;</a:t>
            </a:r>
          </a:p>
          <a:p>
            <a:pPr marL="571500" lvl="2" indent="-288290" eaLnBrk="1" hangingPunct="1">
              <a:lnSpc>
                <a:spcPct val="150000"/>
              </a:lnSpc>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Amended and Restated M&amp;AA;</a:t>
            </a:r>
          </a:p>
          <a:p>
            <a:pPr marL="571500" lvl="2" indent="-288290" eaLnBrk="1" hangingPunct="1">
              <a:lnSpc>
                <a:spcPct val="150000"/>
              </a:lnSpc>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Others: Director Indemnification Agreement, Management Rights Letter, Registration Right Agreement, Share Restriction Agreement, etc. </a:t>
            </a:r>
          </a:p>
          <a:p>
            <a:pPr marL="285750" lvl="2" indent="-285750" eaLnBrk="1" hangingPunct="1">
              <a:lnSpc>
                <a:spcPct val="150000"/>
              </a:lnSpc>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境内文件：</a:t>
            </a:r>
            <a:endParaRPr lang="en-US" altLang="zh-CN" sz="12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200" b="0" dirty="0">
                <a:latin typeface="Times New Roman" pitchFamily="18" charset="0"/>
                <a:ea typeface="+mn-ea"/>
                <a:cs typeface="Times New Roman" pitchFamily="18" charset="0"/>
              </a:rPr>
              <a:t>公司设立文件（如需重组，则包括境内公司重组文件）；</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200" b="0" dirty="0">
                <a:latin typeface="Times New Roman" pitchFamily="18" charset="0"/>
                <a:ea typeface="+mn-ea"/>
                <a:cs typeface="Times New Roman" pitchFamily="18" charset="0"/>
              </a:rPr>
              <a:t>其它文件：资产转让协议、许可协议、劳动合同、保密不竞争及知识产权转让协议、解决尽职调查中所发现问题的相关文件等。</a:t>
            </a:r>
          </a:p>
        </p:txBody>
      </p:sp>
      <p:grpSp>
        <p:nvGrpSpPr>
          <p:cNvPr id="7" name="组合 37"/>
          <p:cNvGrpSpPr/>
          <p:nvPr/>
        </p:nvGrpSpPr>
        <p:grpSpPr>
          <a:xfrm>
            <a:off x="6183274" y="1162752"/>
            <a:ext cx="3005177"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214452" y="-259712"/>
              <a:ext cx="1021022"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直接投资架构主要法律文件</a:t>
              </a:r>
            </a:p>
          </p:txBody>
        </p:sp>
      </p:grpSp>
      <p:sp>
        <p:nvSpPr>
          <p:cNvPr id="35845" name="Line 19"/>
          <p:cNvSpPr>
            <a:spLocks noChangeShapeType="1"/>
          </p:cNvSpPr>
          <p:nvPr/>
        </p:nvSpPr>
        <p:spPr bwMode="auto">
          <a:xfrm flipH="1">
            <a:off x="334963" y="4632325"/>
            <a:ext cx="5495925" cy="4763"/>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20"/>
          <p:cNvSpPr txBox="1">
            <a:spLocks noChangeArrowheads="1"/>
          </p:cNvSpPr>
          <p:nvPr/>
        </p:nvSpPr>
        <p:spPr bwMode="auto">
          <a:xfrm>
            <a:off x="222251" y="4307682"/>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19" name="Text Box 21"/>
          <p:cNvSpPr txBox="1">
            <a:spLocks noChangeArrowheads="1"/>
          </p:cNvSpPr>
          <p:nvPr/>
        </p:nvSpPr>
        <p:spPr bwMode="auto">
          <a:xfrm>
            <a:off x="222251" y="4718050"/>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境内</a:t>
            </a:r>
          </a:p>
        </p:txBody>
      </p:sp>
      <p:sp>
        <p:nvSpPr>
          <p:cNvPr id="22" name="五边形 21"/>
          <p:cNvSpPr/>
          <p:nvPr/>
        </p:nvSpPr>
        <p:spPr>
          <a:xfrm>
            <a:off x="423863" y="1208088"/>
            <a:ext cx="5337175" cy="363537"/>
          </a:xfrm>
          <a:prstGeom prst="homePlate">
            <a:avLst/>
          </a:prstGeom>
          <a:solidFill>
            <a:srgbClr val="FFC84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23" name="TextBox 8"/>
          <p:cNvSpPr txBox="1"/>
          <p:nvPr/>
        </p:nvSpPr>
        <p:spPr>
          <a:xfrm>
            <a:off x="452438" y="1216025"/>
            <a:ext cx="5081587" cy="338138"/>
          </a:xfrm>
          <a:prstGeom prst="rect">
            <a:avLst/>
          </a:prstGeom>
          <a:noFill/>
        </p:spPr>
        <p:txBody>
          <a:bodyPr>
            <a:spAutoFit/>
          </a:bodyPr>
          <a:lstStyle/>
          <a:p>
            <a:pPr marL="0" lvl="1" eaLnBrk="1" hangingPunct="1">
              <a:defRPr/>
            </a:pPr>
            <a:r>
              <a:rPr lang="zh-CN" altLang="en-US" sz="1600" dirty="0">
                <a:solidFill>
                  <a:schemeClr val="bg1"/>
                </a:solidFill>
                <a:latin typeface="Times New Roman" pitchFamily="18" charset="0"/>
                <a:ea typeface="+mn-ea"/>
                <a:cs typeface="Times New Roman" pitchFamily="18" charset="0"/>
              </a:rPr>
              <a:t>② 境外离岸架构</a:t>
            </a:r>
            <a:r>
              <a:rPr lang="en-US" altLang="zh-CN" sz="1600" dirty="0">
                <a:solidFill>
                  <a:schemeClr val="bg1"/>
                </a:solidFill>
                <a:latin typeface="Times New Roman" pitchFamily="18" charset="0"/>
                <a:ea typeface="+mn-ea"/>
                <a:cs typeface="Times New Roman" pitchFamily="18" charset="0"/>
              </a:rPr>
              <a:t>----</a:t>
            </a:r>
            <a:r>
              <a:rPr lang="zh-CN" altLang="en-US" sz="1600" dirty="0">
                <a:solidFill>
                  <a:schemeClr val="bg1"/>
                </a:solidFill>
                <a:latin typeface="Times New Roman" pitchFamily="18" charset="0"/>
                <a:ea typeface="+mn-ea"/>
                <a:cs typeface="Times New Roman" pitchFamily="18" charset="0"/>
              </a:rPr>
              <a:t>外商独资企业架构（直接投资结构）</a:t>
            </a:r>
            <a:endParaRPr lang="en-US" altLang="zh-CN" sz="1600" dirty="0">
              <a:solidFill>
                <a:schemeClr val="bg1"/>
              </a:solidFill>
              <a:latin typeface="Times New Roman" pitchFamily="18" charset="0"/>
              <a:ea typeface="+mn-ea"/>
              <a:cs typeface="Times New Roman" pitchFamily="18" charset="0"/>
            </a:endParaRPr>
          </a:p>
        </p:txBody>
      </p:sp>
      <p:sp>
        <p:nvSpPr>
          <p:cNvPr id="24" name="AutoShape 2"/>
          <p:cNvSpPr>
            <a:spLocks noChangeArrowheads="1"/>
          </p:cNvSpPr>
          <p:nvPr/>
        </p:nvSpPr>
        <p:spPr bwMode="auto">
          <a:xfrm>
            <a:off x="3627438" y="2378075"/>
            <a:ext cx="1906587" cy="407988"/>
          </a:xfrm>
          <a:prstGeom prst="foldedCorner">
            <a:avLst>
              <a:gd name="adj" fmla="val 12500"/>
            </a:avLst>
          </a:prstGeom>
          <a:solidFill>
            <a:srgbClr val="0086BF"/>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800">
                <a:solidFill>
                  <a:schemeClr val="bg1"/>
                </a:solidFill>
                <a:latin typeface="Times New Roman" pitchFamily="18" charset="0"/>
                <a:ea typeface="+mn-ea"/>
                <a:cs typeface="Times New Roman" pitchFamily="18" charset="0"/>
              </a:rPr>
              <a:t> </a:t>
            </a:r>
            <a:r>
              <a:rPr kumimoji="1" lang="en-US" altLang="zh-CN" sz="1600">
                <a:solidFill>
                  <a:schemeClr val="bg1"/>
                </a:solidFill>
                <a:latin typeface="Times New Roman" pitchFamily="18" charset="0"/>
                <a:ea typeface="+mn-ea"/>
                <a:cs typeface="Times New Roman" pitchFamily="18" charset="0"/>
              </a:rPr>
              <a:t> </a:t>
            </a:r>
            <a:r>
              <a:rPr kumimoji="1" lang="zh-CN" altLang="en-US" sz="1400">
                <a:solidFill>
                  <a:schemeClr val="bg1"/>
                </a:solidFill>
                <a:latin typeface="Times New Roman" pitchFamily="18" charset="0"/>
                <a:ea typeface="+mn-ea"/>
                <a:cs typeface="Times New Roman" pitchFamily="18" charset="0"/>
              </a:rPr>
              <a:t>投资方</a:t>
            </a:r>
          </a:p>
        </p:txBody>
      </p:sp>
      <p:sp>
        <p:nvSpPr>
          <p:cNvPr id="25" name="AutoShape 3"/>
          <p:cNvSpPr>
            <a:spLocks noChangeArrowheads="1"/>
          </p:cNvSpPr>
          <p:nvPr/>
        </p:nvSpPr>
        <p:spPr bwMode="auto">
          <a:xfrm>
            <a:off x="2332038" y="4005263"/>
            <a:ext cx="2085975" cy="406400"/>
          </a:xfrm>
          <a:prstGeom prst="foldedCorner">
            <a:avLst>
              <a:gd name="adj" fmla="val 12500"/>
            </a:avLst>
          </a:prstGeom>
          <a:solidFill>
            <a:srgbClr val="0086BF"/>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a:solidFill>
                  <a:schemeClr val="bg1"/>
                </a:solidFill>
                <a:latin typeface="Times New Roman" pitchFamily="18" charset="0"/>
                <a:ea typeface="+mn-ea"/>
                <a:cs typeface="Times New Roman" pitchFamily="18" charset="0"/>
              </a:rPr>
              <a:t>香港公司</a:t>
            </a:r>
          </a:p>
        </p:txBody>
      </p:sp>
      <p:sp>
        <p:nvSpPr>
          <p:cNvPr id="26" name="AutoShape 20"/>
          <p:cNvSpPr>
            <a:spLocks noChangeArrowheads="1"/>
          </p:cNvSpPr>
          <p:nvPr/>
        </p:nvSpPr>
        <p:spPr bwMode="auto">
          <a:xfrm>
            <a:off x="2332038" y="3243263"/>
            <a:ext cx="2085975" cy="406400"/>
          </a:xfrm>
          <a:prstGeom prst="foldedCorner">
            <a:avLst>
              <a:gd name="adj" fmla="val 12500"/>
            </a:avLst>
          </a:prstGeom>
          <a:solidFill>
            <a:srgbClr val="A50021"/>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a:solidFill>
                  <a:schemeClr val="bg1"/>
                </a:solidFill>
                <a:latin typeface="Times New Roman" pitchFamily="18" charset="0"/>
                <a:ea typeface="+mn-ea"/>
                <a:cs typeface="Times New Roman" pitchFamily="18" charset="0"/>
              </a:rPr>
              <a:t>开曼公司</a:t>
            </a:r>
          </a:p>
        </p:txBody>
      </p:sp>
      <p:sp>
        <p:nvSpPr>
          <p:cNvPr id="27" name="AutoShape 21"/>
          <p:cNvSpPr>
            <a:spLocks noChangeArrowheads="1"/>
          </p:cNvSpPr>
          <p:nvPr/>
        </p:nvSpPr>
        <p:spPr bwMode="auto">
          <a:xfrm>
            <a:off x="1189038" y="2378075"/>
            <a:ext cx="1906587" cy="407988"/>
          </a:xfrm>
          <a:prstGeom prst="foldedCorner">
            <a:avLst>
              <a:gd name="adj" fmla="val 12500"/>
            </a:avLst>
          </a:prstGeom>
          <a:solidFill>
            <a:srgbClr val="0086BF"/>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  BVI</a:t>
            </a:r>
            <a:r>
              <a:rPr kumimoji="1" lang="zh-CN" altLang="en-US" sz="1400" dirty="0">
                <a:solidFill>
                  <a:schemeClr val="bg1"/>
                </a:solidFill>
                <a:latin typeface="Times New Roman" pitchFamily="18" charset="0"/>
                <a:ea typeface="+mn-ea"/>
                <a:cs typeface="Times New Roman" pitchFamily="18" charset="0"/>
              </a:rPr>
              <a:t>公司</a:t>
            </a:r>
            <a:endParaRPr kumimoji="1" lang="en-US" altLang="zh-CN" sz="1400" dirty="0">
              <a:solidFill>
                <a:schemeClr val="bg1"/>
              </a:solidFill>
              <a:latin typeface="Times New Roman" pitchFamily="18" charset="0"/>
              <a:ea typeface="+mn-ea"/>
              <a:cs typeface="Times New Roman" pitchFamily="18" charset="0"/>
            </a:endParaRPr>
          </a:p>
        </p:txBody>
      </p:sp>
      <p:sp>
        <p:nvSpPr>
          <p:cNvPr id="28" name="AutoShape 22"/>
          <p:cNvSpPr>
            <a:spLocks noChangeArrowheads="1"/>
          </p:cNvSpPr>
          <p:nvPr/>
        </p:nvSpPr>
        <p:spPr bwMode="auto">
          <a:xfrm>
            <a:off x="1189038" y="1690688"/>
            <a:ext cx="1905000" cy="409575"/>
          </a:xfrm>
          <a:prstGeom prst="foldedCorner">
            <a:avLst>
              <a:gd name="adj" fmla="val 12500"/>
            </a:avLst>
          </a:prstGeom>
          <a:solidFill>
            <a:schemeClr val="accent2">
              <a:lumMod val="60000"/>
              <a:lumOff val="40000"/>
            </a:schemeClr>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创始人（</a:t>
            </a:r>
            <a:r>
              <a:rPr kumimoji="1" lang="en-US" altLang="zh-CN" sz="14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创业者）</a:t>
            </a:r>
          </a:p>
        </p:txBody>
      </p:sp>
      <p:cxnSp>
        <p:nvCxnSpPr>
          <p:cNvPr id="35855" name="AutoShape 24"/>
          <p:cNvCxnSpPr>
            <a:cxnSpLocks noChangeShapeType="1"/>
            <a:stCxn id="28" idx="2"/>
            <a:endCxn id="27" idx="0"/>
          </p:cNvCxnSpPr>
          <p:nvPr/>
        </p:nvCxnSpPr>
        <p:spPr bwMode="auto">
          <a:xfrm>
            <a:off x="2141538" y="2100263"/>
            <a:ext cx="0" cy="277812"/>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35856" name="AutoShape 25"/>
          <p:cNvCxnSpPr>
            <a:cxnSpLocks noChangeShapeType="1"/>
            <a:stCxn id="27" idx="2"/>
            <a:endCxn id="26" idx="0"/>
          </p:cNvCxnSpPr>
          <p:nvPr/>
        </p:nvCxnSpPr>
        <p:spPr bwMode="auto">
          <a:xfrm rot="16200000" flipH="1">
            <a:off x="2529682" y="2397919"/>
            <a:ext cx="457200" cy="1233487"/>
          </a:xfrm>
          <a:prstGeom prst="bentConnector3">
            <a:avLst>
              <a:gd name="adj1" fmla="val 50000"/>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5857" name="AutoShape 26"/>
          <p:cNvCxnSpPr>
            <a:cxnSpLocks noChangeShapeType="1"/>
            <a:stCxn id="24" idx="2"/>
            <a:endCxn id="26" idx="0"/>
          </p:cNvCxnSpPr>
          <p:nvPr/>
        </p:nvCxnSpPr>
        <p:spPr bwMode="auto">
          <a:xfrm rot="5400000">
            <a:off x="3748882" y="2412206"/>
            <a:ext cx="457200" cy="1204913"/>
          </a:xfrm>
          <a:prstGeom prst="bentConnector3">
            <a:avLst>
              <a:gd name="adj1" fmla="val 50000"/>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5858" name="AutoShape 9"/>
          <p:cNvCxnSpPr>
            <a:cxnSpLocks noChangeShapeType="1"/>
            <a:stCxn id="26" idx="2"/>
            <a:endCxn id="25" idx="0"/>
          </p:cNvCxnSpPr>
          <p:nvPr/>
        </p:nvCxnSpPr>
        <p:spPr bwMode="auto">
          <a:xfrm>
            <a:off x="3375025" y="3649663"/>
            <a:ext cx="0" cy="35560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cxnSp>
        <p:nvCxnSpPr>
          <p:cNvPr id="35859" name="AutoShape 9"/>
          <p:cNvCxnSpPr>
            <a:cxnSpLocks noChangeShapeType="1"/>
            <a:stCxn id="25" idx="2"/>
            <a:endCxn id="34" idx="0"/>
          </p:cNvCxnSpPr>
          <p:nvPr/>
        </p:nvCxnSpPr>
        <p:spPr bwMode="auto">
          <a:xfrm>
            <a:off x="3375025" y="4411663"/>
            <a:ext cx="0" cy="482600"/>
          </a:xfrm>
          <a:prstGeom prst="straightConnector1">
            <a:avLst/>
          </a:prstGeom>
          <a:noFill/>
          <a:ln w="19050">
            <a:solidFill>
              <a:schemeClr val="tx1"/>
            </a:solidFill>
            <a:round/>
            <a:tailEnd type="arrow" w="med" len="med"/>
          </a:ln>
          <a:extLst>
            <a:ext uri="{909E8E84-426E-40DD-AFC4-6F175D3DCCD1}">
              <a14:hiddenFill xmlns:a14="http://schemas.microsoft.com/office/drawing/2010/main">
                <a:noFill/>
              </a14:hiddenFill>
            </a:ext>
          </a:extLst>
        </p:spPr>
      </p:cxnSp>
      <p:sp>
        <p:nvSpPr>
          <p:cNvPr id="34" name="AutoShape 3"/>
          <p:cNvSpPr>
            <a:spLocks noChangeArrowheads="1"/>
          </p:cNvSpPr>
          <p:nvPr/>
        </p:nvSpPr>
        <p:spPr bwMode="auto">
          <a:xfrm>
            <a:off x="2332038" y="4894263"/>
            <a:ext cx="2085975" cy="406400"/>
          </a:xfrm>
          <a:prstGeom prst="foldedCorner">
            <a:avLst>
              <a:gd name="adj" fmla="val 12500"/>
            </a:avLst>
          </a:prstGeom>
          <a:solidFill>
            <a:srgbClr val="C0000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外商独资企业</a:t>
            </a:r>
            <a:r>
              <a:rPr kumimoji="1" lang="en-US" altLang="zh-CN" sz="1400" dirty="0">
                <a:solidFill>
                  <a:schemeClr val="bg1"/>
                </a:solidFill>
                <a:latin typeface="Times New Roman" pitchFamily="18" charset="0"/>
                <a:ea typeface="+mn-ea"/>
                <a:cs typeface="Times New Roman" pitchFamily="18" charset="0"/>
              </a:rPr>
              <a:t>/WFOE</a:t>
            </a:r>
            <a:endParaRPr kumimoji="1" lang="zh-CN" altLang="en-US" sz="1400" dirty="0">
              <a:solidFill>
                <a:schemeClr val="bg1"/>
              </a:solidFill>
              <a:latin typeface="Times New Roman" pitchFamily="18" charset="0"/>
              <a:ea typeface="+mn-ea"/>
              <a:cs typeface="Times New Roman" pitchFamily="18" charset="0"/>
            </a:endParaRPr>
          </a:p>
        </p:txBody>
      </p:sp>
      <p:graphicFrame>
        <p:nvGraphicFramePr>
          <p:cNvPr id="35" name="图示 34"/>
          <p:cNvGraphicFramePr/>
          <p:nvPr/>
        </p:nvGraphicFramePr>
        <p:xfrm>
          <a:off x="144413" y="5760367"/>
          <a:ext cx="7543800" cy="542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Rectangle 10"/>
          <p:cNvSpPr>
            <a:spLocks noChangeArrowheads="1"/>
          </p:cNvSpPr>
          <p:nvPr/>
        </p:nvSpPr>
        <p:spPr bwMode="auto">
          <a:xfrm>
            <a:off x="222251" y="5229225"/>
            <a:ext cx="820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defRPr/>
            </a:pPr>
            <a:r>
              <a:rPr kumimoji="1" lang="zh-CN" altLang="en-US" sz="1200" dirty="0">
                <a:solidFill>
                  <a:schemeClr val="tx1"/>
                </a:solidFill>
                <a:latin typeface="Times New Roman" pitchFamily="18" charset="0"/>
                <a:ea typeface="+mn-ea"/>
                <a:cs typeface="Times New Roman" pitchFamily="18" charset="0"/>
              </a:rPr>
              <a:t>股权控制</a:t>
            </a:r>
            <a:endParaRPr kumimoji="1" lang="en-US" altLang="zh-CN" sz="1200" dirty="0">
              <a:solidFill>
                <a:schemeClr val="tx1"/>
              </a:solidFill>
              <a:latin typeface="Times New Roman" pitchFamily="18" charset="0"/>
              <a:ea typeface="+mn-ea"/>
              <a:cs typeface="Times New Roman" pitchFamily="18" charset="0"/>
            </a:endParaRPr>
          </a:p>
        </p:txBody>
      </p:sp>
      <p:sp>
        <p:nvSpPr>
          <p:cNvPr id="30" name="Line 11"/>
          <p:cNvSpPr>
            <a:spLocks noChangeShapeType="1"/>
          </p:cNvSpPr>
          <p:nvPr/>
        </p:nvSpPr>
        <p:spPr bwMode="auto">
          <a:xfrm>
            <a:off x="1042988" y="5341337"/>
            <a:ext cx="519113" cy="0"/>
          </a:xfrm>
          <a:prstGeom prst="line">
            <a:avLst/>
          </a:prstGeom>
          <a:noFill/>
          <a:ln w="19050">
            <a:solidFill>
              <a:schemeClr val="tx1"/>
            </a:solidFill>
            <a:round/>
            <a:tailEnd type="arrow"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937935522"/>
      </p:ext>
    </p:extLst>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60438" y="293117"/>
            <a:ext cx="7011987" cy="685800"/>
          </a:xfrm>
        </p:spPr>
        <p:txBody>
          <a:bodyPr/>
          <a:lstStyle/>
          <a:p>
            <a:pPr eaLnBrk="1" hangingPunct="1"/>
            <a:r>
              <a:rPr lang="en-US" altLang="zh-CN" sz="2800" dirty="0">
                <a:latin typeface="Times New Roman" pitchFamily="18" charset="0"/>
                <a:cs typeface="Times New Roman" pitchFamily="18" charset="0"/>
              </a:rPr>
              <a:t>1.1.7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
        <p:nvSpPr>
          <p:cNvPr id="6" name="矩形 30"/>
          <p:cNvSpPr>
            <a:spLocks noChangeArrowheads="1"/>
          </p:cNvSpPr>
          <p:nvPr/>
        </p:nvSpPr>
        <p:spPr bwMode="auto">
          <a:xfrm>
            <a:off x="6413500" y="1208088"/>
            <a:ext cx="4572000" cy="4247317"/>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Font typeface="Wingdings" pitchFamily="2" charset="2"/>
              <a:buChar char="Ø"/>
              <a:defRPr/>
            </a:pPr>
            <a:endParaRPr lang="en-US" altLang="zh-CN" sz="1200" dirty="0">
              <a:latin typeface="Times New Roman" pitchFamily="18" charset="0"/>
              <a:ea typeface="华文细黑" pitchFamily="2" charset="-122"/>
              <a:cs typeface="Times New Roman" pitchFamily="18" charset="0"/>
            </a:endParaRPr>
          </a:p>
          <a:p>
            <a:pPr marL="285750" lvl="2" indent="-285750" eaLnBrk="1" hangingPunct="1">
              <a:buClr>
                <a:srgbClr val="A50021"/>
              </a:buClr>
              <a:buFont typeface="Wingdings" pitchFamily="2" charset="2"/>
              <a:buChar char="l"/>
              <a:defRPr/>
            </a:pPr>
            <a:endParaRPr lang="en-US" altLang="zh-CN" sz="120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海外交易文件：</a:t>
            </a:r>
            <a:endParaRPr lang="en-US" altLang="zh-CN" sz="120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endParaRPr lang="en-US" altLang="zh-CN" sz="120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Share Purchase Agreement</a:t>
            </a:r>
          </a:p>
          <a:p>
            <a:pPr marL="571500" lvl="2" indent="-288290" eaLnBrk="1" hangingPunct="1">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Shareholders Agreement</a:t>
            </a:r>
          </a:p>
          <a:p>
            <a:pPr marL="571500" lvl="2" indent="-288290" eaLnBrk="1" hangingPunct="1">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Amended and Restated M&amp;AA</a:t>
            </a:r>
          </a:p>
          <a:p>
            <a:pPr marL="571500" lvl="2" indent="-288290" eaLnBrk="1" hangingPunct="1">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Others: Director Indemnification Agreement, Management Rights Letter, Registration Right Agreement, Share Restriction Agreement, etc. </a:t>
            </a:r>
          </a:p>
          <a:p>
            <a:pPr marL="571500" lvl="2" indent="-288290" eaLnBrk="1" hangingPunct="1">
              <a:buClr>
                <a:srgbClr val="A50021"/>
              </a:buClr>
              <a:buFont typeface="Wingdings" pitchFamily="2" charset="2"/>
              <a:buChar char="Ø"/>
              <a:defRPr/>
            </a:pPr>
            <a:endParaRPr lang="en-US" altLang="zh-CN" sz="1200" b="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境内文件：</a:t>
            </a:r>
            <a:endParaRPr lang="en-US" altLang="zh-CN" sz="120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endParaRPr lang="en-US" altLang="zh-CN" sz="120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zh-CN" altLang="en-US" sz="1200" b="0" dirty="0">
                <a:latin typeface="Times New Roman" pitchFamily="18" charset="0"/>
                <a:ea typeface="+mn-ea"/>
                <a:cs typeface="Times New Roman" pitchFamily="18" charset="0"/>
              </a:rPr>
              <a:t>公司设立文件（境内公司重组文件，如适用）</a:t>
            </a:r>
            <a:endParaRPr lang="en-US" altLang="zh-CN" sz="1200" b="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endParaRPr lang="en-US" altLang="zh-CN" sz="1200" b="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en-US" altLang="zh-CN" sz="1200" dirty="0">
                <a:solidFill>
                  <a:srgbClr val="FF0000"/>
                </a:solidFill>
                <a:latin typeface="Times New Roman" pitchFamily="18" charset="0"/>
                <a:ea typeface="+mn-ea"/>
                <a:cs typeface="Times New Roman" pitchFamily="18" charset="0"/>
              </a:rPr>
              <a:t>VIE</a:t>
            </a:r>
            <a:r>
              <a:rPr lang="zh-CN" altLang="en-US" sz="1200" dirty="0">
                <a:solidFill>
                  <a:srgbClr val="FF0000"/>
                </a:solidFill>
                <a:latin typeface="Times New Roman" pitchFamily="18" charset="0"/>
                <a:ea typeface="+mn-ea"/>
                <a:cs typeface="Times New Roman" pitchFamily="18" charset="0"/>
              </a:rPr>
              <a:t>控制文件（</a:t>
            </a:r>
            <a:r>
              <a:rPr lang="en-US" altLang="zh-CN" sz="1200" dirty="0">
                <a:solidFill>
                  <a:srgbClr val="FF0000"/>
                </a:solidFill>
                <a:latin typeface="Times New Roman" pitchFamily="18" charset="0"/>
                <a:ea typeface="+mn-ea"/>
                <a:cs typeface="Times New Roman" pitchFamily="18" charset="0"/>
              </a:rPr>
              <a:t>1 </a:t>
            </a:r>
            <a:r>
              <a:rPr lang="zh-CN" altLang="en-US" sz="1200" dirty="0">
                <a:solidFill>
                  <a:srgbClr val="FF0000"/>
                </a:solidFill>
                <a:latin typeface="Times New Roman" pitchFamily="18" charset="0"/>
                <a:ea typeface="+mn-ea"/>
                <a:cs typeface="Times New Roman" pitchFamily="18" charset="0"/>
              </a:rPr>
              <a:t>独家业务合作协议、</a:t>
            </a:r>
            <a:r>
              <a:rPr lang="en-US" altLang="zh-CN" sz="1200" dirty="0">
                <a:solidFill>
                  <a:srgbClr val="FF0000"/>
                </a:solidFill>
                <a:latin typeface="Times New Roman" pitchFamily="18" charset="0"/>
                <a:ea typeface="+mn-ea"/>
                <a:cs typeface="Times New Roman" pitchFamily="18" charset="0"/>
              </a:rPr>
              <a:t>2</a:t>
            </a:r>
            <a:r>
              <a:rPr lang="zh-CN" altLang="en-US" sz="1200" dirty="0">
                <a:solidFill>
                  <a:srgbClr val="FF0000"/>
                </a:solidFill>
                <a:latin typeface="Times New Roman" pitchFamily="18" charset="0"/>
                <a:ea typeface="+mn-ea"/>
                <a:cs typeface="Times New Roman" pitchFamily="18" charset="0"/>
              </a:rPr>
              <a:t>独家购买权协议、</a:t>
            </a:r>
            <a:r>
              <a:rPr lang="en-US" altLang="zh-CN" sz="1200" dirty="0">
                <a:solidFill>
                  <a:srgbClr val="FF0000"/>
                </a:solidFill>
                <a:latin typeface="Times New Roman" pitchFamily="18" charset="0"/>
                <a:ea typeface="+mn-ea"/>
                <a:cs typeface="Times New Roman" pitchFamily="18" charset="0"/>
              </a:rPr>
              <a:t>3 </a:t>
            </a:r>
            <a:r>
              <a:rPr lang="zh-CN" altLang="en-US" sz="1200" dirty="0">
                <a:solidFill>
                  <a:srgbClr val="FF0000"/>
                </a:solidFill>
                <a:latin typeface="Times New Roman" pitchFamily="18" charset="0"/>
                <a:ea typeface="+mn-ea"/>
                <a:cs typeface="Times New Roman" pitchFamily="18" charset="0"/>
              </a:rPr>
              <a:t>贷款协议、</a:t>
            </a:r>
            <a:r>
              <a:rPr lang="en-US" altLang="zh-CN" sz="1200" dirty="0">
                <a:solidFill>
                  <a:srgbClr val="FF0000"/>
                </a:solidFill>
                <a:latin typeface="Times New Roman" pitchFamily="18" charset="0"/>
                <a:ea typeface="+mn-ea"/>
                <a:cs typeface="Times New Roman" pitchFamily="18" charset="0"/>
              </a:rPr>
              <a:t>4 </a:t>
            </a:r>
            <a:r>
              <a:rPr lang="zh-CN" altLang="en-US" sz="1200" dirty="0">
                <a:solidFill>
                  <a:srgbClr val="FF0000"/>
                </a:solidFill>
                <a:latin typeface="Times New Roman" pitchFamily="18" charset="0"/>
                <a:ea typeface="+mn-ea"/>
                <a:cs typeface="Times New Roman" pitchFamily="18" charset="0"/>
              </a:rPr>
              <a:t>股权质押协议、</a:t>
            </a:r>
            <a:r>
              <a:rPr lang="en-US" altLang="zh-CN" sz="1200" dirty="0">
                <a:solidFill>
                  <a:srgbClr val="FF0000"/>
                </a:solidFill>
                <a:latin typeface="Times New Roman" pitchFamily="18" charset="0"/>
                <a:ea typeface="+mn-ea"/>
                <a:cs typeface="Times New Roman" pitchFamily="18" charset="0"/>
              </a:rPr>
              <a:t>5 </a:t>
            </a:r>
            <a:r>
              <a:rPr lang="zh-CN" altLang="en-US" sz="1200" dirty="0">
                <a:solidFill>
                  <a:srgbClr val="FF0000"/>
                </a:solidFill>
                <a:latin typeface="Times New Roman" pitchFamily="18" charset="0"/>
                <a:ea typeface="+mn-ea"/>
                <a:cs typeface="Times New Roman" pitchFamily="18" charset="0"/>
              </a:rPr>
              <a:t>授权委托书、</a:t>
            </a:r>
            <a:r>
              <a:rPr lang="en-US" altLang="zh-CN" sz="1200" dirty="0">
                <a:solidFill>
                  <a:srgbClr val="FF0000"/>
                </a:solidFill>
                <a:latin typeface="Times New Roman" pitchFamily="18" charset="0"/>
                <a:ea typeface="+mn-ea"/>
                <a:cs typeface="Times New Roman" pitchFamily="18" charset="0"/>
              </a:rPr>
              <a:t>6 </a:t>
            </a:r>
            <a:r>
              <a:rPr lang="zh-CN" altLang="en-US" sz="1200" dirty="0">
                <a:solidFill>
                  <a:srgbClr val="FF0000"/>
                </a:solidFill>
                <a:latin typeface="Times New Roman" pitchFamily="18" charset="0"/>
                <a:ea typeface="+mn-ea"/>
                <a:cs typeface="Times New Roman" pitchFamily="18" charset="0"/>
              </a:rPr>
              <a:t>配偶同意函）</a:t>
            </a:r>
            <a:endParaRPr lang="en-US" altLang="zh-CN" sz="120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endParaRPr lang="en-US" altLang="zh-CN" sz="1200" dirty="0">
              <a:solidFill>
                <a:srgbClr val="FF0000"/>
              </a:solidFill>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zh-CN" altLang="en-US" sz="1200" b="0" dirty="0">
                <a:latin typeface="Times New Roman" pitchFamily="18" charset="0"/>
                <a:ea typeface="+mn-ea"/>
                <a:cs typeface="Times New Roman" pitchFamily="18" charset="0"/>
              </a:rPr>
              <a:t>其它文件：资产转让协议、许可协议、劳动合同、保密不竞争及知识产权转让协议、解决尽职调查中所发现问题的相关文件等</a:t>
            </a:r>
          </a:p>
        </p:txBody>
      </p:sp>
      <p:grpSp>
        <p:nvGrpSpPr>
          <p:cNvPr id="7" name="组合 37"/>
          <p:cNvGrpSpPr/>
          <p:nvPr/>
        </p:nvGrpSpPr>
        <p:grpSpPr>
          <a:xfrm>
            <a:off x="6203308" y="1137647"/>
            <a:ext cx="2854363"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136062" y="-319837"/>
              <a:ext cx="1021022"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新浪架构主要法律文件</a:t>
              </a:r>
            </a:p>
          </p:txBody>
        </p:sp>
      </p:grpSp>
      <p:sp>
        <p:nvSpPr>
          <p:cNvPr id="37893" name="Line 19"/>
          <p:cNvSpPr>
            <a:spLocks noChangeShapeType="1"/>
          </p:cNvSpPr>
          <p:nvPr/>
        </p:nvSpPr>
        <p:spPr bwMode="auto">
          <a:xfrm flipH="1">
            <a:off x="239713" y="3884613"/>
            <a:ext cx="5495925" cy="3175"/>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20"/>
          <p:cNvSpPr txBox="1">
            <a:spLocks noChangeArrowheads="1"/>
          </p:cNvSpPr>
          <p:nvPr/>
        </p:nvSpPr>
        <p:spPr bwMode="auto">
          <a:xfrm>
            <a:off x="173830" y="3533774"/>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19" name="Text Box 21"/>
          <p:cNvSpPr txBox="1">
            <a:spLocks noChangeArrowheads="1"/>
          </p:cNvSpPr>
          <p:nvPr/>
        </p:nvSpPr>
        <p:spPr bwMode="auto">
          <a:xfrm>
            <a:off x="173830" y="3927475"/>
            <a:ext cx="1179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境内</a:t>
            </a:r>
          </a:p>
        </p:txBody>
      </p:sp>
      <p:sp>
        <p:nvSpPr>
          <p:cNvPr id="22" name="五边形 21"/>
          <p:cNvSpPr/>
          <p:nvPr/>
        </p:nvSpPr>
        <p:spPr>
          <a:xfrm>
            <a:off x="423863" y="1208088"/>
            <a:ext cx="4879975" cy="363537"/>
          </a:xfrm>
          <a:prstGeom prst="homePlat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23" name="TextBox 8"/>
          <p:cNvSpPr txBox="1"/>
          <p:nvPr/>
        </p:nvSpPr>
        <p:spPr>
          <a:xfrm>
            <a:off x="452438" y="1216025"/>
            <a:ext cx="4622800" cy="338138"/>
          </a:xfrm>
          <a:prstGeom prst="rect">
            <a:avLst/>
          </a:prstGeom>
          <a:noFill/>
        </p:spPr>
        <p:txBody>
          <a:bodyPr>
            <a:spAutoFit/>
          </a:bodyPr>
          <a:lstStyle/>
          <a:p>
            <a:pPr marL="0" lvl="1" eaLnBrk="1" hangingPunct="1">
              <a:defRPr/>
            </a:pPr>
            <a:r>
              <a:rPr lang="zh-CN" altLang="en-US" sz="1600" dirty="0">
                <a:solidFill>
                  <a:schemeClr val="bg1"/>
                </a:solidFill>
                <a:latin typeface="Times New Roman" pitchFamily="18" charset="0"/>
                <a:ea typeface="+mn-ea"/>
                <a:cs typeface="Times New Roman" pitchFamily="18" charset="0"/>
              </a:rPr>
              <a:t>② 境外离岸架构</a:t>
            </a:r>
            <a:r>
              <a:rPr lang="en-US" altLang="zh-CN" sz="1600" dirty="0">
                <a:solidFill>
                  <a:schemeClr val="bg1"/>
                </a:solidFill>
                <a:latin typeface="Times New Roman" pitchFamily="18" charset="0"/>
                <a:ea typeface="+mn-ea"/>
                <a:cs typeface="Times New Roman" pitchFamily="18" charset="0"/>
              </a:rPr>
              <a:t>----</a:t>
            </a:r>
            <a:r>
              <a:rPr lang="zh-CN" altLang="en-US" sz="1600" dirty="0">
                <a:solidFill>
                  <a:schemeClr val="bg1"/>
                </a:solidFill>
                <a:latin typeface="Times New Roman" pitchFamily="18" charset="0"/>
                <a:ea typeface="+mn-ea"/>
                <a:cs typeface="Times New Roman" pitchFamily="18" charset="0"/>
              </a:rPr>
              <a:t>新浪模式</a:t>
            </a:r>
            <a:r>
              <a:rPr lang="en-US" altLang="zh-CN" sz="1600" dirty="0">
                <a:solidFill>
                  <a:schemeClr val="bg1"/>
                </a:solidFill>
                <a:latin typeface="Times New Roman" pitchFamily="18" charset="0"/>
                <a:ea typeface="+mn-ea"/>
                <a:cs typeface="Times New Roman" pitchFamily="18" charset="0"/>
              </a:rPr>
              <a:t>(VIE</a:t>
            </a:r>
            <a:r>
              <a:rPr lang="zh-CN" altLang="en-US" sz="1600" dirty="0">
                <a:solidFill>
                  <a:schemeClr val="bg1"/>
                </a:solidFill>
                <a:latin typeface="Times New Roman" pitchFamily="18" charset="0"/>
                <a:ea typeface="+mn-ea"/>
                <a:cs typeface="Times New Roman" pitchFamily="18" charset="0"/>
              </a:rPr>
              <a:t>架构</a:t>
            </a:r>
            <a:r>
              <a:rPr lang="en-US" altLang="zh-CN" sz="1600" dirty="0">
                <a:solidFill>
                  <a:schemeClr val="bg1"/>
                </a:solidFill>
                <a:latin typeface="Times New Roman" pitchFamily="18" charset="0"/>
                <a:ea typeface="+mn-ea"/>
                <a:cs typeface="Times New Roman" pitchFamily="18" charset="0"/>
              </a:rPr>
              <a:t>)</a:t>
            </a:r>
          </a:p>
        </p:txBody>
      </p:sp>
      <p:sp>
        <p:nvSpPr>
          <p:cNvPr id="36" name="AutoShape 2"/>
          <p:cNvSpPr>
            <a:spLocks noChangeArrowheads="1"/>
          </p:cNvSpPr>
          <p:nvPr/>
        </p:nvSpPr>
        <p:spPr bwMode="auto">
          <a:xfrm>
            <a:off x="4886325" y="1681163"/>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itchFamily="18" charset="0"/>
                <a:ea typeface="+mn-ea"/>
                <a:cs typeface="Times New Roman" pitchFamily="18" charset="0"/>
              </a:rPr>
              <a:t> </a:t>
            </a:r>
            <a:r>
              <a:rPr kumimoji="1" lang="en-US" altLang="zh-CN" sz="16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投资方</a:t>
            </a:r>
          </a:p>
        </p:txBody>
      </p:sp>
      <p:sp>
        <p:nvSpPr>
          <p:cNvPr id="37" name="AutoShape 3"/>
          <p:cNvSpPr>
            <a:spLocks noChangeArrowheads="1"/>
          </p:cNvSpPr>
          <p:nvPr/>
        </p:nvSpPr>
        <p:spPr bwMode="auto">
          <a:xfrm>
            <a:off x="4144963" y="3259138"/>
            <a:ext cx="1466850" cy="33972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a:solidFill>
                  <a:schemeClr val="bg1"/>
                </a:solidFill>
                <a:latin typeface="Times New Roman" pitchFamily="18" charset="0"/>
                <a:ea typeface="+mn-ea"/>
                <a:cs typeface="Times New Roman" pitchFamily="18" charset="0"/>
              </a:rPr>
              <a:t>香港公司</a:t>
            </a:r>
          </a:p>
        </p:txBody>
      </p:sp>
      <p:sp>
        <p:nvSpPr>
          <p:cNvPr id="38" name="AutoShape 8"/>
          <p:cNvSpPr>
            <a:spLocks noChangeArrowheads="1"/>
          </p:cNvSpPr>
          <p:nvPr/>
        </p:nvSpPr>
        <p:spPr bwMode="auto">
          <a:xfrm>
            <a:off x="4011613" y="4279900"/>
            <a:ext cx="1752600" cy="376238"/>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外商独资企业</a:t>
            </a:r>
            <a:r>
              <a:rPr kumimoji="1" lang="en-US" altLang="zh-CN" sz="1400" dirty="0">
                <a:solidFill>
                  <a:schemeClr val="bg1"/>
                </a:solidFill>
                <a:latin typeface="Times New Roman" pitchFamily="18" charset="0"/>
                <a:ea typeface="+mn-ea"/>
                <a:cs typeface="Times New Roman" pitchFamily="18" charset="0"/>
              </a:rPr>
              <a:t>/WFOE</a:t>
            </a:r>
          </a:p>
        </p:txBody>
      </p:sp>
      <p:sp>
        <p:nvSpPr>
          <p:cNvPr id="39" name="AutoShape 9"/>
          <p:cNvSpPr>
            <a:spLocks noChangeArrowheads="1"/>
          </p:cNvSpPr>
          <p:nvPr/>
        </p:nvSpPr>
        <p:spPr bwMode="auto">
          <a:xfrm>
            <a:off x="1363663" y="5103813"/>
            <a:ext cx="1087437" cy="342900"/>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运营公司</a:t>
            </a:r>
          </a:p>
        </p:txBody>
      </p:sp>
      <p:cxnSp>
        <p:nvCxnSpPr>
          <p:cNvPr id="37902" name="AutoShape 10"/>
          <p:cNvCxnSpPr>
            <a:cxnSpLocks noChangeShapeType="1"/>
            <a:stCxn id="37" idx="2"/>
            <a:endCxn id="38" idx="0"/>
          </p:cNvCxnSpPr>
          <p:nvPr/>
        </p:nvCxnSpPr>
        <p:spPr bwMode="auto">
          <a:xfrm>
            <a:off x="4878388" y="3598863"/>
            <a:ext cx="9525" cy="681037"/>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37903" name="AutoShape 19"/>
          <p:cNvCxnSpPr>
            <a:cxnSpLocks noChangeShapeType="1"/>
            <a:stCxn id="38" idx="2"/>
            <a:endCxn id="39" idx="3"/>
          </p:cNvCxnSpPr>
          <p:nvPr/>
        </p:nvCxnSpPr>
        <p:spPr bwMode="auto">
          <a:xfrm rot="5400000">
            <a:off x="3359944" y="3747294"/>
            <a:ext cx="619125" cy="2436813"/>
          </a:xfrm>
          <a:prstGeom prst="bentConnector2">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04" name="Line 23"/>
          <p:cNvSpPr>
            <a:spLocks noChangeShapeType="1"/>
          </p:cNvSpPr>
          <p:nvPr/>
        </p:nvSpPr>
        <p:spPr bwMode="auto">
          <a:xfrm>
            <a:off x="5725319" y="5691399"/>
            <a:ext cx="528189" cy="6960"/>
          </a:xfrm>
          <a:prstGeom prst="line">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5" name="Text Box 24"/>
          <p:cNvSpPr txBox="1">
            <a:spLocks noChangeArrowheads="1"/>
          </p:cNvSpPr>
          <p:nvPr/>
        </p:nvSpPr>
        <p:spPr bwMode="auto">
          <a:xfrm>
            <a:off x="3617913" y="4986338"/>
            <a:ext cx="1339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pPr>
            <a:r>
              <a:rPr kumimoji="1" lang="en-US" altLang="zh-CN" sz="1400" b="0">
                <a:solidFill>
                  <a:srgbClr val="FF3300"/>
                </a:solidFill>
                <a:latin typeface="Times New Roman" pitchFamily="18" charset="0"/>
                <a:ea typeface="宋体" pitchFamily="2" charset="-122"/>
              </a:rPr>
              <a:t>1</a:t>
            </a:r>
            <a:r>
              <a:rPr kumimoji="1" lang="zh-CN" altLang="en-US" sz="1400" b="0">
                <a:solidFill>
                  <a:srgbClr val="FF3300"/>
                </a:solidFill>
                <a:latin typeface="Times New Roman" pitchFamily="18" charset="0"/>
                <a:ea typeface="宋体" pitchFamily="2" charset="-122"/>
              </a:rPr>
              <a:t>、</a:t>
            </a:r>
            <a:r>
              <a:rPr kumimoji="1" lang="en-US" altLang="zh-CN" sz="1400" b="0">
                <a:solidFill>
                  <a:srgbClr val="FF3300"/>
                </a:solidFill>
                <a:latin typeface="Times New Roman" pitchFamily="18" charset="0"/>
                <a:ea typeface="宋体" pitchFamily="2" charset="-122"/>
              </a:rPr>
              <a:t>2</a:t>
            </a:r>
            <a:r>
              <a:rPr kumimoji="1" lang="zh-CN" altLang="en-US" sz="1400" b="0">
                <a:solidFill>
                  <a:srgbClr val="FF3300"/>
                </a:solidFill>
                <a:latin typeface="Times New Roman" pitchFamily="18" charset="0"/>
                <a:ea typeface="宋体" pitchFamily="2" charset="-122"/>
              </a:rPr>
              <a:t>、</a:t>
            </a:r>
            <a:r>
              <a:rPr kumimoji="1" lang="en-US" altLang="zh-CN" sz="1400" b="0">
                <a:solidFill>
                  <a:srgbClr val="FF3300"/>
                </a:solidFill>
                <a:latin typeface="Times New Roman" pitchFamily="18" charset="0"/>
                <a:ea typeface="宋体" pitchFamily="2" charset="-122"/>
              </a:rPr>
              <a:t>4</a:t>
            </a:r>
          </a:p>
        </p:txBody>
      </p:sp>
      <p:sp>
        <p:nvSpPr>
          <p:cNvPr id="52" name="AutoShape 27"/>
          <p:cNvSpPr>
            <a:spLocks noChangeArrowheads="1"/>
          </p:cNvSpPr>
          <p:nvPr/>
        </p:nvSpPr>
        <p:spPr bwMode="auto">
          <a:xfrm>
            <a:off x="4144963" y="2749550"/>
            <a:ext cx="1466850" cy="338138"/>
          </a:xfrm>
          <a:prstGeom prst="foldedCorner">
            <a:avLst>
              <a:gd name="adj" fmla="val 12500"/>
            </a:avLst>
          </a:prstGeom>
          <a:solidFill>
            <a:srgbClr val="A50021"/>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开曼公司</a:t>
            </a:r>
          </a:p>
        </p:txBody>
      </p:sp>
      <p:sp>
        <p:nvSpPr>
          <p:cNvPr id="53" name="AutoShape 28"/>
          <p:cNvSpPr>
            <a:spLocks noChangeArrowheads="1"/>
          </p:cNvSpPr>
          <p:nvPr/>
        </p:nvSpPr>
        <p:spPr bwMode="auto">
          <a:xfrm>
            <a:off x="3330575" y="1685925"/>
            <a:ext cx="1341438" cy="341313"/>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  BVI</a:t>
            </a:r>
            <a:r>
              <a:rPr kumimoji="1" lang="zh-CN" altLang="en-US" sz="1400" dirty="0">
                <a:solidFill>
                  <a:schemeClr val="bg1"/>
                </a:solidFill>
                <a:latin typeface="Times New Roman" pitchFamily="18" charset="0"/>
                <a:ea typeface="+mn-ea"/>
                <a:cs typeface="Times New Roman" pitchFamily="18" charset="0"/>
              </a:rPr>
              <a:t>公司</a:t>
            </a:r>
            <a:r>
              <a:rPr kumimoji="1" lang="en-US" altLang="zh-CN" sz="1400" dirty="0">
                <a:solidFill>
                  <a:schemeClr val="bg1"/>
                </a:solidFill>
                <a:latin typeface="Times New Roman" pitchFamily="18" charset="0"/>
                <a:ea typeface="+mn-ea"/>
                <a:cs typeface="Times New Roman" pitchFamily="18" charset="0"/>
              </a:rPr>
              <a:t> </a:t>
            </a:r>
          </a:p>
        </p:txBody>
      </p:sp>
      <p:cxnSp>
        <p:nvCxnSpPr>
          <p:cNvPr id="37908" name="AutoShape 34"/>
          <p:cNvCxnSpPr>
            <a:cxnSpLocks noChangeShapeType="1"/>
            <a:stCxn id="53" idx="2"/>
            <a:endCxn id="52" idx="0"/>
          </p:cNvCxnSpPr>
          <p:nvPr/>
        </p:nvCxnSpPr>
        <p:spPr bwMode="auto">
          <a:xfrm rot="16200000" flipH="1">
            <a:off x="4078288" y="1949450"/>
            <a:ext cx="722312" cy="877888"/>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37909" name="AutoShape 35"/>
          <p:cNvCxnSpPr>
            <a:cxnSpLocks noChangeShapeType="1"/>
            <a:stCxn id="36" idx="2"/>
            <a:endCxn id="52" idx="0"/>
          </p:cNvCxnSpPr>
          <p:nvPr/>
        </p:nvCxnSpPr>
        <p:spPr bwMode="auto">
          <a:xfrm rot="5400000">
            <a:off x="4853781" y="2047082"/>
            <a:ext cx="727075" cy="677862"/>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37910" name="AutoShape 37"/>
          <p:cNvCxnSpPr>
            <a:cxnSpLocks noChangeShapeType="1"/>
            <a:endCxn id="37" idx="0"/>
          </p:cNvCxnSpPr>
          <p:nvPr/>
        </p:nvCxnSpPr>
        <p:spPr bwMode="auto">
          <a:xfrm>
            <a:off x="4879975" y="3087688"/>
            <a:ext cx="0" cy="171450"/>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37911" name="Rectangle 12"/>
          <p:cNvSpPr>
            <a:spLocks noChangeArrowheads="1"/>
          </p:cNvSpPr>
          <p:nvPr/>
        </p:nvSpPr>
        <p:spPr bwMode="auto">
          <a:xfrm>
            <a:off x="4957763" y="5268913"/>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rPr>
              <a:t>股权控制</a:t>
            </a:r>
            <a:endParaRPr kumimoji="1" lang="en-US" altLang="zh-CN" sz="1200" dirty="0">
              <a:solidFill>
                <a:srgbClr val="000000"/>
              </a:solidFill>
              <a:latin typeface="Times New Roman" pitchFamily="18" charset="0"/>
              <a:ea typeface="宋体" pitchFamily="2" charset="-122"/>
            </a:endParaRPr>
          </a:p>
        </p:txBody>
      </p:sp>
      <p:sp>
        <p:nvSpPr>
          <p:cNvPr id="37913" name="Rectangle 22"/>
          <p:cNvSpPr>
            <a:spLocks noChangeArrowheads="1"/>
          </p:cNvSpPr>
          <p:nvPr/>
        </p:nvSpPr>
        <p:spPr bwMode="auto">
          <a:xfrm>
            <a:off x="4957764" y="5557436"/>
            <a:ext cx="9381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rPr>
              <a:t>协议控制</a:t>
            </a:r>
            <a:endParaRPr kumimoji="1" lang="en-US" altLang="zh-CN" sz="1200" dirty="0">
              <a:solidFill>
                <a:srgbClr val="000000"/>
              </a:solidFill>
              <a:latin typeface="Times New Roman" pitchFamily="18" charset="0"/>
              <a:ea typeface="宋体" pitchFamily="2" charset="-122"/>
            </a:endParaRPr>
          </a:p>
        </p:txBody>
      </p:sp>
      <p:sp>
        <p:nvSpPr>
          <p:cNvPr id="72" name="AutoShape 18"/>
          <p:cNvSpPr>
            <a:spLocks noChangeArrowheads="1"/>
          </p:cNvSpPr>
          <p:nvPr/>
        </p:nvSpPr>
        <p:spPr bwMode="auto">
          <a:xfrm>
            <a:off x="1138238" y="4306888"/>
            <a:ext cx="1539875" cy="342900"/>
          </a:xfrm>
          <a:prstGeom prst="foldedCorner">
            <a:avLst>
              <a:gd name="adj" fmla="val 12500"/>
            </a:avLst>
          </a:prstGeom>
          <a:solidFill>
            <a:srgbClr val="FFC000"/>
          </a:solidFill>
          <a:ln w="9525">
            <a:solidFill>
              <a:srgbClr val="000000"/>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创始人（</a:t>
            </a: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创业者）</a:t>
            </a:r>
          </a:p>
        </p:txBody>
      </p:sp>
      <p:sp>
        <p:nvSpPr>
          <p:cNvPr id="37915" name="Text Box 25"/>
          <p:cNvSpPr txBox="1">
            <a:spLocks noChangeArrowheads="1"/>
          </p:cNvSpPr>
          <p:nvPr/>
        </p:nvSpPr>
        <p:spPr bwMode="auto">
          <a:xfrm>
            <a:off x="2817813" y="4140200"/>
            <a:ext cx="13366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pPr>
            <a:r>
              <a:rPr kumimoji="1" lang="en-US" altLang="zh-CN" sz="1400" b="0">
                <a:solidFill>
                  <a:srgbClr val="FF3300"/>
                </a:solidFill>
                <a:latin typeface="Times New Roman" pitchFamily="18" charset="0"/>
                <a:ea typeface="宋体" pitchFamily="2" charset="-122"/>
              </a:rPr>
              <a:t>2</a:t>
            </a:r>
            <a:r>
              <a:rPr kumimoji="1" lang="zh-CN" altLang="en-US" sz="1400" b="0">
                <a:solidFill>
                  <a:srgbClr val="FF3300"/>
                </a:solidFill>
                <a:latin typeface="Times New Roman" pitchFamily="18" charset="0"/>
                <a:ea typeface="宋体" pitchFamily="2" charset="-122"/>
              </a:rPr>
              <a:t>、</a:t>
            </a:r>
            <a:r>
              <a:rPr kumimoji="1" lang="en-US" altLang="zh-CN" sz="1400" b="0">
                <a:solidFill>
                  <a:srgbClr val="FF3300"/>
                </a:solidFill>
                <a:latin typeface="Times New Roman" pitchFamily="18" charset="0"/>
                <a:ea typeface="宋体" pitchFamily="2" charset="-122"/>
              </a:rPr>
              <a:t>3</a:t>
            </a:r>
            <a:r>
              <a:rPr kumimoji="1" lang="zh-CN" altLang="en-US" sz="1400" b="0">
                <a:solidFill>
                  <a:srgbClr val="FF3300"/>
                </a:solidFill>
                <a:latin typeface="Times New Roman" pitchFamily="18" charset="0"/>
                <a:ea typeface="宋体" pitchFamily="2" charset="-122"/>
              </a:rPr>
              <a:t>、</a:t>
            </a:r>
            <a:r>
              <a:rPr kumimoji="1" lang="en-US" altLang="zh-CN" sz="1400" b="0">
                <a:solidFill>
                  <a:srgbClr val="FF3300"/>
                </a:solidFill>
                <a:latin typeface="Times New Roman" pitchFamily="18" charset="0"/>
                <a:ea typeface="宋体" pitchFamily="2" charset="-122"/>
              </a:rPr>
              <a:t>4</a:t>
            </a:r>
            <a:r>
              <a:rPr kumimoji="1" lang="zh-CN" altLang="en-US" sz="1400" b="0">
                <a:solidFill>
                  <a:srgbClr val="FF3300"/>
                </a:solidFill>
                <a:latin typeface="Times New Roman" pitchFamily="18" charset="0"/>
                <a:ea typeface="宋体" pitchFamily="2" charset="-122"/>
              </a:rPr>
              <a:t>、</a:t>
            </a:r>
            <a:r>
              <a:rPr kumimoji="1" lang="en-US" altLang="zh-CN" sz="1400" b="0">
                <a:solidFill>
                  <a:srgbClr val="FF3300"/>
                </a:solidFill>
                <a:latin typeface="Times New Roman" pitchFamily="18" charset="0"/>
                <a:ea typeface="宋体" pitchFamily="2" charset="-122"/>
              </a:rPr>
              <a:t>5</a:t>
            </a:r>
          </a:p>
        </p:txBody>
      </p:sp>
      <p:cxnSp>
        <p:nvCxnSpPr>
          <p:cNvPr id="37916" name="AutoShape 10"/>
          <p:cNvCxnSpPr>
            <a:cxnSpLocks noChangeShapeType="1"/>
            <a:stCxn id="72" idx="2"/>
            <a:endCxn id="39" idx="0"/>
          </p:cNvCxnSpPr>
          <p:nvPr/>
        </p:nvCxnSpPr>
        <p:spPr bwMode="auto">
          <a:xfrm flipH="1">
            <a:off x="1906588" y="4649788"/>
            <a:ext cx="1587" cy="454025"/>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37917" name="AutoShape 34"/>
          <p:cNvCxnSpPr>
            <a:cxnSpLocks noChangeShapeType="1"/>
            <a:stCxn id="72" idx="0"/>
            <a:endCxn id="53" idx="1"/>
          </p:cNvCxnSpPr>
          <p:nvPr/>
        </p:nvCxnSpPr>
        <p:spPr bwMode="auto">
          <a:xfrm rot="5400000" flipH="1" flipV="1">
            <a:off x="1394618" y="2370932"/>
            <a:ext cx="2449513" cy="1422400"/>
          </a:xfrm>
          <a:prstGeom prst="bentConnector2">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37918" name="直接箭头连接符 42"/>
          <p:cNvCxnSpPr>
            <a:cxnSpLocks noChangeShapeType="1"/>
            <a:stCxn id="72" idx="3"/>
            <a:endCxn id="38" idx="1"/>
          </p:cNvCxnSpPr>
          <p:nvPr/>
        </p:nvCxnSpPr>
        <p:spPr bwMode="auto">
          <a:xfrm flipV="1">
            <a:off x="2678113" y="4468813"/>
            <a:ext cx="1333500" cy="9525"/>
          </a:xfrm>
          <a:prstGeom prst="straightConnector1">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graphicFrame>
        <p:nvGraphicFramePr>
          <p:cNvPr id="79" name="图示 78"/>
          <p:cNvGraphicFramePr/>
          <p:nvPr/>
        </p:nvGraphicFramePr>
        <p:xfrm>
          <a:off x="698862" y="5879719"/>
          <a:ext cx="5107581" cy="365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Line 11"/>
          <p:cNvSpPr>
            <a:spLocks noChangeShapeType="1"/>
          </p:cNvSpPr>
          <p:nvPr/>
        </p:nvSpPr>
        <p:spPr bwMode="auto">
          <a:xfrm>
            <a:off x="5725319" y="5365526"/>
            <a:ext cx="519113" cy="0"/>
          </a:xfrm>
          <a:prstGeom prst="line">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32408781"/>
      </p:ext>
    </p:extLst>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360437" y="1155278"/>
            <a:ext cx="5057403" cy="428625"/>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ln w="28575">
                <a:solidFill>
                  <a:schemeClr val="accent1">
                    <a:lumMod val="75000"/>
                  </a:schemeClr>
                </a:solidFill>
              </a:ln>
              <a:latin typeface="Times New Roman" pitchFamily="18" charset="0"/>
              <a:cs typeface="Times New Roman" pitchFamily="18" charset="0"/>
            </a:endParaRPr>
          </a:p>
        </p:txBody>
      </p:sp>
      <p:sp>
        <p:nvSpPr>
          <p:cNvPr id="5" name="TextBox 23"/>
          <p:cNvSpPr txBox="1"/>
          <p:nvPr/>
        </p:nvSpPr>
        <p:spPr>
          <a:xfrm>
            <a:off x="350838" y="1231900"/>
            <a:ext cx="5122167" cy="348580"/>
          </a:xfrm>
          <a:prstGeom prst="rect">
            <a:avLst/>
          </a:prstGeom>
          <a:noFill/>
        </p:spPr>
        <p:txBody>
          <a:bodyPr wrap="square">
            <a:spAutoFit/>
          </a:bodyPr>
          <a:lstStyle/>
          <a:p>
            <a:pPr marL="342900" lvl="1" indent="-342900" eaLnBrk="1" hangingPunct="1">
              <a:buFont typeface="Wingdings" pitchFamily="2" charset="2"/>
              <a:buChar char="Ø"/>
              <a:defRPr/>
            </a:pPr>
            <a:r>
              <a:rPr lang="zh-CN" altLang="en-US" sz="1600" dirty="0">
                <a:solidFill>
                  <a:schemeClr val="bg1"/>
                </a:solidFill>
                <a:latin typeface="Times New Roman" pitchFamily="18" charset="0"/>
                <a:ea typeface="+mn-ea"/>
                <a:cs typeface="Times New Roman" pitchFamily="18" charset="0"/>
              </a:rPr>
              <a:t>境外离岸投资机构的设立（由专业机构协助办理）</a:t>
            </a:r>
            <a:endParaRPr lang="en-US" altLang="zh-CN" sz="1600" dirty="0">
              <a:solidFill>
                <a:schemeClr val="bg1"/>
              </a:solidFill>
              <a:latin typeface="Times New Roman" pitchFamily="18" charset="0"/>
              <a:ea typeface="+mn-ea"/>
              <a:cs typeface="Times New Roman" pitchFamily="18" charset="0"/>
            </a:endParaRPr>
          </a:p>
        </p:txBody>
      </p:sp>
      <p:graphicFrame>
        <p:nvGraphicFramePr>
          <p:cNvPr id="6" name="图示 5"/>
          <p:cNvGraphicFramePr/>
          <p:nvPr>
            <p:extLst>
              <p:ext uri="{D42A27DB-BD31-4B8C-83A1-F6EECF244321}">
                <p14:modId xmlns:p14="http://schemas.microsoft.com/office/powerpoint/2010/main" val="2267115162"/>
              </p:ext>
            </p:extLst>
          </p:nvPr>
        </p:nvGraphicFramePr>
        <p:xfrm>
          <a:off x="808037" y="1524369"/>
          <a:ext cx="10058400" cy="4452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965"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1.1.7 </a:t>
            </a:r>
            <a:r>
              <a:rPr lang="zh-CN" altLang="en-US" sz="2800" dirty="0">
                <a:latin typeface="Times New Roman" pitchFamily="18" charset="0"/>
                <a:cs typeface="Times New Roman" pitchFamily="18" charset="0"/>
              </a:rPr>
              <a:t>境内境外融资架构的分析</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3696" y="1727324"/>
            <a:ext cx="7623645" cy="1368747"/>
          </a:xfrm>
        </p:spPr>
        <p:txBody>
          <a:bodyPr/>
          <a:lstStyle/>
          <a:p>
            <a:r>
              <a:rPr lang="en-US" altLang="zh-CN" sz="2400" dirty="0"/>
              <a:t>VIE</a:t>
            </a:r>
            <a:r>
              <a:rPr lang="zh-CN" altLang="en-US" sz="2400" dirty="0"/>
              <a:t>结构下各个公司、主体的作用和功能</a:t>
            </a:r>
            <a:endParaRPr lang="en-US" altLang="zh-CN" sz="2400" dirty="0"/>
          </a:p>
          <a:p>
            <a:r>
              <a:rPr lang="en-US" altLang="zh-CN" sz="2400" dirty="0"/>
              <a:t>VIE</a:t>
            </a:r>
            <a:r>
              <a:rPr lang="zh-CN" altLang="en-US" sz="2400" dirty="0"/>
              <a:t>协议中各个协议的作用</a:t>
            </a:r>
          </a:p>
        </p:txBody>
      </p:sp>
    </p:spTree>
    <p:extLst>
      <p:ext uri="{BB962C8B-B14F-4D97-AF65-F5344CB8AC3E}">
        <p14:creationId xmlns:p14="http://schemas.microsoft.com/office/powerpoint/2010/main" val="1792434665"/>
      </p:ext>
    </p:extLst>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6461" y="1061838"/>
            <a:ext cx="10369152" cy="4770537"/>
          </a:xfrm>
          <a:prstGeom prst="rect">
            <a:avLst/>
          </a:prstGeom>
          <a:noFill/>
        </p:spPr>
        <p:txBody>
          <a:bodyPr wrap="square" rtlCol="0">
            <a:spAutoFit/>
          </a:bodyPr>
          <a:lstStyle/>
          <a:p>
            <a:pPr lvl="0"/>
            <a:r>
              <a:rPr lang="en-US" altLang="zh-CN" b="1" dirty="0">
                <a:solidFill>
                  <a:prstClr val="black"/>
                </a:solidFill>
                <a:latin typeface="+mn-ea"/>
                <a:ea typeface="+mn-ea"/>
                <a:cs typeface="Times New Roman" panose="02020603050405020304" pitchFamily="18" charset="0"/>
              </a:rPr>
              <a:t>VIE</a:t>
            </a:r>
            <a:r>
              <a:rPr lang="zh-CN" altLang="en-US" b="1" dirty="0">
                <a:solidFill>
                  <a:prstClr val="black"/>
                </a:solidFill>
                <a:latin typeface="+mn-ea"/>
                <a:ea typeface="+mn-ea"/>
                <a:cs typeface="Times New Roman" panose="02020603050405020304" pitchFamily="18" charset="0"/>
              </a:rPr>
              <a:t>架构</a:t>
            </a:r>
            <a:r>
              <a:rPr lang="zh-CN" altLang="en-US" dirty="0">
                <a:solidFill>
                  <a:prstClr val="black"/>
                </a:solidFill>
                <a:latin typeface="+mn-ea"/>
                <a:ea typeface="+mn-ea"/>
                <a:cs typeface="Times New Roman" panose="02020603050405020304" pitchFamily="18" charset="0"/>
              </a:rPr>
              <a:t>存在的问题</a:t>
            </a:r>
            <a:endParaRPr lang="en-US" altLang="zh-CN" b="1" dirty="0">
              <a:solidFill>
                <a:prstClr val="black"/>
              </a:solidFill>
              <a:latin typeface="+mn-ea"/>
              <a:ea typeface="+mn-ea"/>
              <a:cs typeface="Times New Roman" panose="02020603050405020304" pitchFamily="18" charset="0"/>
            </a:endParaRPr>
          </a:p>
          <a:p>
            <a:pPr lvl="0"/>
            <a:endParaRPr lang="en-US" altLang="zh-CN" dirty="0">
              <a:latin typeface="+mn-ea"/>
              <a:ea typeface="+mn-ea"/>
              <a:cs typeface="Times New Roman" panose="02020603050405020304" pitchFamily="18" charset="0"/>
            </a:endParaRPr>
          </a:p>
          <a:p>
            <a:pPr>
              <a:buFont typeface="Wingdings" panose="05000000000000000000" pitchFamily="2" charset="2"/>
              <a:buChar char="Ø"/>
            </a:pPr>
            <a:r>
              <a:rPr lang="zh-CN" altLang="en-US" sz="1400" b="1" dirty="0">
                <a:latin typeface="+mn-ea"/>
                <a:ea typeface="+mn-ea"/>
                <a:cs typeface="Times New Roman" panose="02020603050405020304" pitchFamily="18" charset="0"/>
              </a:rPr>
              <a:t>关键人风险和控制架构的稳定性问题</a:t>
            </a:r>
            <a:endParaRPr lang="en-US" altLang="zh-CN" sz="1400" b="1" dirty="0">
              <a:latin typeface="+mn-ea"/>
              <a:ea typeface="+mn-ea"/>
              <a:cs typeface="Times New Roman" panose="02020603050405020304" pitchFamily="18" charset="0"/>
            </a:endParaRPr>
          </a:p>
          <a:p>
            <a:pPr>
              <a:buFont typeface="Wingdings" panose="05000000000000000000" pitchFamily="2" charset="2"/>
              <a:buChar char="Ø"/>
            </a:pPr>
            <a:endParaRPr lang="en-US" altLang="zh-CN" sz="1400" b="1" dirty="0">
              <a:latin typeface="+mn-ea"/>
              <a:ea typeface="+mn-ea"/>
              <a:cs typeface="Times New Roman" panose="02020603050405020304" pitchFamily="18" charset="0"/>
            </a:endParaRPr>
          </a:p>
          <a:p>
            <a:r>
              <a:rPr lang="zh-CN" altLang="en-US" sz="1400" dirty="0">
                <a:latin typeface="+mn-ea"/>
                <a:ea typeface="+mn-ea"/>
                <a:cs typeface="Times New Roman" panose="02020603050405020304" pitchFamily="18" charset="0"/>
              </a:rPr>
              <a:t>传统</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架构下的自然人名义股东人数较少、权益集中，对关键创始人的依赖度相对较高，更易因股东与公司之间利益冲突、违反</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协议约定而产生</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公司控制方面的风险，也更易出现少数关键人继承、离婚等事项产生的风险（如早年流传的投资机构考察和关注创始人夫妻之间关系的“土豆条款”事件） 。</a:t>
            </a:r>
            <a:endParaRPr lang="en-US" altLang="zh-CN" sz="1400" dirty="0">
              <a:latin typeface="+mn-ea"/>
              <a:ea typeface="+mn-ea"/>
              <a:cs typeface="Times New Roman" panose="02020603050405020304" pitchFamily="18" charset="0"/>
            </a:endParaRPr>
          </a:p>
          <a:p>
            <a:endParaRPr lang="en-US" altLang="zh-CN" sz="1400" dirty="0">
              <a:latin typeface="+mn-ea"/>
              <a:ea typeface="+mn-ea"/>
              <a:cs typeface="Times New Roman" panose="02020603050405020304" pitchFamily="18" charset="0"/>
            </a:endParaRPr>
          </a:p>
          <a:p>
            <a:r>
              <a:rPr lang="en-US" altLang="zh-CN" sz="1400" dirty="0">
                <a:latin typeface="+mn-ea"/>
                <a:ea typeface="+mn-ea"/>
                <a:cs typeface="Times New Roman" panose="02020603050405020304" pitchFamily="18" charset="0"/>
              </a:rPr>
              <a:t>WFOE</a:t>
            </a:r>
            <a:r>
              <a:rPr lang="zh-CN" altLang="en-US" sz="1400" dirty="0">
                <a:latin typeface="+mn-ea"/>
                <a:ea typeface="+mn-ea"/>
                <a:cs typeface="Times New Roman" panose="02020603050405020304" pitchFamily="18" charset="0"/>
              </a:rPr>
              <a:t>仅与</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公司的自然人名义股东签署控制协议，控制层面较为单一，控制架构的内部稳定性上较为欠缺。</a:t>
            </a:r>
            <a:endParaRPr lang="en-US" altLang="zh-CN" sz="1400" dirty="0">
              <a:latin typeface="+mn-ea"/>
              <a:ea typeface="+mn-ea"/>
              <a:cs typeface="Times New Roman" panose="02020603050405020304" pitchFamily="18" charset="0"/>
            </a:endParaRPr>
          </a:p>
          <a:p>
            <a:endParaRPr lang="en-US" altLang="zh-CN" sz="1400" dirty="0">
              <a:latin typeface="+mn-ea"/>
              <a:ea typeface="+mn-ea"/>
              <a:cs typeface="Times New Roman" panose="02020603050405020304" pitchFamily="18" charset="0"/>
            </a:endParaRPr>
          </a:p>
          <a:p>
            <a:pPr>
              <a:buFont typeface="Wingdings" panose="05000000000000000000" pitchFamily="2" charset="2"/>
              <a:buChar char="Ø"/>
            </a:pPr>
            <a:r>
              <a:rPr lang="en-US" altLang="zh-CN" sz="1400" b="1" dirty="0">
                <a:latin typeface="+mn-ea"/>
                <a:ea typeface="+mn-ea"/>
                <a:cs typeface="Times New Roman" panose="02020603050405020304" pitchFamily="18" charset="0"/>
              </a:rPr>
              <a:t>VIE</a:t>
            </a:r>
            <a:r>
              <a:rPr lang="zh-CN" altLang="en-US" sz="1400" b="1" dirty="0">
                <a:latin typeface="+mn-ea"/>
                <a:ea typeface="+mn-ea"/>
                <a:cs typeface="Times New Roman" panose="02020603050405020304" pitchFamily="18" charset="0"/>
              </a:rPr>
              <a:t>公司名义股东变更成本较高</a:t>
            </a:r>
            <a:endParaRPr lang="en-US" altLang="zh-CN" sz="1400" b="1" dirty="0">
              <a:latin typeface="+mn-ea"/>
              <a:ea typeface="+mn-ea"/>
              <a:cs typeface="Times New Roman" panose="02020603050405020304" pitchFamily="18" charset="0"/>
            </a:endParaRPr>
          </a:p>
          <a:p>
            <a:pPr>
              <a:buFont typeface="Wingdings" panose="05000000000000000000" pitchFamily="2" charset="2"/>
              <a:buChar char="Ø"/>
            </a:pPr>
            <a:endParaRPr lang="en-US" altLang="zh-CN" sz="1400" b="1" dirty="0">
              <a:latin typeface="+mn-ea"/>
              <a:ea typeface="+mn-ea"/>
              <a:cs typeface="Times New Roman" panose="02020603050405020304" pitchFamily="18" charset="0"/>
            </a:endParaRPr>
          </a:p>
          <a:p>
            <a:r>
              <a:rPr lang="zh-CN" altLang="en-US" sz="1400" dirty="0">
                <a:latin typeface="+mn-ea"/>
                <a:ea typeface="+mn-ea"/>
                <a:cs typeface="Times New Roman" panose="02020603050405020304" pitchFamily="18" charset="0"/>
              </a:rPr>
              <a:t>传统</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架构下，自然人直接持股于</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公司，若因为自然人职务变动、公司战略调整等原因需要更换名义股东时，将直接引发</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公司自身的股权变动。</a:t>
            </a:r>
            <a:endParaRPr lang="en-US" altLang="zh-CN" sz="1400" dirty="0">
              <a:latin typeface="+mn-ea"/>
              <a:ea typeface="+mn-ea"/>
              <a:cs typeface="Times New Roman" panose="02020603050405020304" pitchFamily="18" charset="0"/>
            </a:endParaRPr>
          </a:p>
          <a:p>
            <a:endParaRPr lang="en-US" altLang="zh-CN" sz="1400" b="1" dirty="0">
              <a:latin typeface="+mn-ea"/>
              <a:ea typeface="+mn-ea"/>
              <a:cs typeface="Times New Roman" panose="02020603050405020304" pitchFamily="18" charset="0"/>
            </a:endParaRPr>
          </a:p>
          <a:p>
            <a:pPr>
              <a:buFont typeface="Wingdings" panose="05000000000000000000" pitchFamily="2" charset="2"/>
              <a:buChar char="Ø"/>
            </a:pPr>
            <a:r>
              <a:rPr lang="zh-CN" altLang="en-US" sz="1400" dirty="0">
                <a:latin typeface="+mn-ea"/>
                <a:ea typeface="+mn-ea"/>
                <a:cs typeface="Times New Roman" panose="02020603050405020304" pitchFamily="18" charset="0"/>
              </a:rPr>
              <a:t>资金使用</a:t>
            </a:r>
            <a:r>
              <a:rPr lang="zh-CN" altLang="en-US" sz="1400" b="1" dirty="0">
                <a:latin typeface="+mn-ea"/>
                <a:ea typeface="+mn-ea"/>
                <a:cs typeface="Times New Roman" panose="02020603050405020304" pitchFamily="18" charset="0"/>
              </a:rPr>
              <a:t>不便</a:t>
            </a:r>
            <a:endParaRPr lang="en-US" altLang="zh-CN" sz="1400" b="1" dirty="0">
              <a:latin typeface="+mn-ea"/>
              <a:ea typeface="+mn-ea"/>
              <a:cs typeface="Times New Roman" panose="02020603050405020304" pitchFamily="18" charset="0"/>
            </a:endParaRPr>
          </a:p>
          <a:p>
            <a:pPr>
              <a:buFont typeface="Wingdings" panose="05000000000000000000" pitchFamily="2" charset="2"/>
              <a:buChar char="Ø"/>
            </a:pPr>
            <a:endParaRPr lang="en-US" altLang="zh-CN" sz="1400" b="1" dirty="0">
              <a:latin typeface="+mn-ea"/>
              <a:ea typeface="+mn-ea"/>
              <a:cs typeface="Times New Roman" panose="02020603050405020304" pitchFamily="18" charset="0"/>
            </a:endParaRPr>
          </a:p>
          <a:p>
            <a:r>
              <a:rPr lang="en-US" altLang="zh-CN" sz="1400" dirty="0">
                <a:latin typeface="+mn-ea"/>
                <a:ea typeface="+mn-ea"/>
                <a:cs typeface="Times New Roman" panose="02020603050405020304" pitchFamily="18" charset="0"/>
              </a:rPr>
              <a:t>WFOE</a:t>
            </a:r>
            <a:r>
              <a:rPr lang="zh-CN" altLang="en-US" sz="1400" dirty="0">
                <a:latin typeface="+mn-ea"/>
                <a:ea typeface="+mn-ea"/>
                <a:cs typeface="Times New Roman" panose="02020603050405020304" pitchFamily="18" charset="0"/>
              </a:rPr>
              <a:t>资金结汇有限制；</a:t>
            </a:r>
            <a:r>
              <a:rPr lang="en-US" altLang="zh-CN" sz="1400" dirty="0">
                <a:latin typeface="+mn-ea"/>
                <a:ea typeface="+mn-ea"/>
                <a:cs typeface="Times New Roman" panose="02020603050405020304" pitchFamily="18" charset="0"/>
              </a:rPr>
              <a:t>WFOE</a:t>
            </a:r>
            <a:r>
              <a:rPr lang="zh-CN" altLang="en-US" sz="1400" dirty="0">
                <a:latin typeface="+mn-ea"/>
                <a:ea typeface="+mn-ea"/>
                <a:cs typeface="Times New Roman" panose="02020603050405020304" pitchFamily="18" charset="0"/>
              </a:rPr>
              <a:t>将资金提供给</a:t>
            </a:r>
            <a:r>
              <a:rPr lang="en-US" altLang="zh-CN" sz="1400" dirty="0">
                <a:latin typeface="+mn-ea"/>
                <a:ea typeface="+mn-ea"/>
                <a:cs typeface="Times New Roman" panose="02020603050405020304" pitchFamily="18" charset="0"/>
              </a:rPr>
              <a:t>VIE</a:t>
            </a:r>
            <a:r>
              <a:rPr lang="zh-CN" altLang="en-US" sz="1400" dirty="0">
                <a:latin typeface="+mn-ea"/>
                <a:ea typeface="+mn-ea"/>
                <a:cs typeface="Times New Roman" panose="02020603050405020304" pitchFamily="18" charset="0"/>
              </a:rPr>
              <a:t>公司在实操中存在不便。</a:t>
            </a:r>
            <a:endParaRPr lang="en-US" altLang="zh-CN" sz="1400" dirty="0">
              <a:latin typeface="+mn-ea"/>
              <a:ea typeface="+mn-ea"/>
              <a:cs typeface="Times New Roman" panose="02020603050405020304" pitchFamily="18" charset="0"/>
            </a:endParaRPr>
          </a:p>
          <a:p>
            <a:endParaRPr lang="en-US" altLang="zh-CN" sz="1600" dirty="0">
              <a:latin typeface="+mn-ea"/>
              <a:ea typeface="+mn-ea"/>
            </a:endParaRPr>
          </a:p>
          <a:p>
            <a:pPr marL="285750" indent="-285750">
              <a:buFont typeface="Wingdings" panose="05000000000000000000" pitchFamily="2" charset="2"/>
              <a:buChar char="Ø"/>
            </a:pPr>
            <a:r>
              <a:rPr lang="zh-CN" altLang="en-US" sz="1400" dirty="0">
                <a:latin typeface="+mn-ea"/>
                <a:ea typeface="+mn-ea"/>
                <a:cs typeface="Times New Roman" panose="02020603050405020304" pitchFamily="18" charset="0"/>
              </a:rPr>
              <a:t>税务及外汇风险</a:t>
            </a:r>
            <a:endParaRPr lang="en-US" altLang="zh-CN" sz="1400" dirty="0">
              <a:latin typeface="+mn-ea"/>
              <a:ea typeface="+mn-ea"/>
              <a:cs typeface="Times New Roman" panose="02020603050405020304" pitchFamily="18" charset="0"/>
            </a:endParaRPr>
          </a:p>
          <a:p>
            <a:pPr marL="285750" indent="-285750">
              <a:buFont typeface="Wingdings" panose="05000000000000000000" pitchFamily="2" charset="2"/>
              <a:buChar char="Ø"/>
            </a:pPr>
            <a:r>
              <a:rPr lang="zh-CN" altLang="en-US" sz="1400" dirty="0">
                <a:latin typeface="+mn-ea"/>
                <a:ea typeface="+mn-ea"/>
                <a:cs typeface="Times New Roman" panose="02020603050405020304" pitchFamily="18" charset="0"/>
              </a:rPr>
              <a:t>合规性风险</a:t>
            </a:r>
            <a:endParaRPr lang="en-US" altLang="zh-CN" sz="1400" dirty="0">
              <a:latin typeface="+mn-ea"/>
              <a:ea typeface="+mn-ea"/>
              <a:cs typeface="Times New Roman" panose="02020603050405020304" pitchFamily="18" charset="0"/>
            </a:endParaRPr>
          </a:p>
        </p:txBody>
      </p:sp>
    </p:spTree>
    <p:extLst>
      <p:ext uri="{BB962C8B-B14F-4D97-AF65-F5344CB8AC3E}">
        <p14:creationId xmlns:p14="http://schemas.microsoft.com/office/powerpoint/2010/main" val="2540797112"/>
      </p:ext>
    </p:extLst>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60438" y="322039"/>
            <a:ext cx="7011987" cy="685800"/>
          </a:xfrm>
        </p:spPr>
        <p:txBody>
          <a:bodyPr/>
          <a:lstStyle/>
          <a:p>
            <a:pPr eaLnBrk="1" hangingPunct="1"/>
            <a:r>
              <a:rPr lang="en-US" altLang="zh-CN" sz="2800" dirty="0">
                <a:latin typeface="Times New Roman" pitchFamily="18" charset="0"/>
                <a:cs typeface="Times New Roman" pitchFamily="18" charset="0"/>
              </a:rPr>
              <a:t>1.1.7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
        <p:nvSpPr>
          <p:cNvPr id="5" name="内容占位符 2">
            <a:extLst>
              <a:ext uri="{FF2B5EF4-FFF2-40B4-BE49-F238E27FC236}">
                <a16:creationId xmlns:a16="http://schemas.microsoft.com/office/drawing/2014/main" id="{7F3AA848-0D91-4D4F-8E79-C5E2D5B63870}"/>
              </a:ext>
            </a:extLst>
          </p:cNvPr>
          <p:cNvSpPr>
            <a:spLocks noGrp="1"/>
          </p:cNvSpPr>
          <p:nvPr>
            <p:ph idx="1"/>
          </p:nvPr>
        </p:nvSpPr>
        <p:spPr>
          <a:xfrm>
            <a:off x="808038" y="1223863"/>
            <a:ext cx="9489504" cy="4032448"/>
          </a:xfrm>
        </p:spPr>
        <p:txBody>
          <a:bodyPr/>
          <a:lstStyle/>
          <a:p>
            <a:pPr marL="0" indent="0">
              <a:buNone/>
            </a:pPr>
            <a:r>
              <a:rPr lang="zh-CN" altLang="en-US" sz="2000" b="0" dirty="0">
                <a:latin typeface="华文楷体" panose="02010600040101010101" pitchFamily="2" charset="-122"/>
                <a:ea typeface="华文楷体" panose="02010600040101010101" pitchFamily="2" charset="-122"/>
              </a:rPr>
              <a:t>随着市场环境及监管政策的变化，实践过程中出现越来越多的跨币种投资项目。跨币种投资主要包括人民币投资美元架构的项目及美元投资人民币架构的项目。</a:t>
            </a:r>
            <a:endParaRPr lang="en-US" altLang="zh-CN" sz="2000" b="0" dirty="0">
              <a:latin typeface="华文楷体" panose="02010600040101010101" pitchFamily="2" charset="-122"/>
              <a:ea typeface="华文楷体" panose="02010600040101010101" pitchFamily="2" charset="-122"/>
            </a:endParaRPr>
          </a:p>
          <a:p>
            <a:pPr eaLnBrk="1" hangingPunct="1"/>
            <a:r>
              <a:rPr lang="zh-CN" altLang="en-US" dirty="0">
                <a:latin typeface="华文楷体" panose="02010600040101010101" pitchFamily="2" charset="-122"/>
                <a:ea typeface="华文楷体" panose="02010600040101010101" pitchFamily="2" charset="-122"/>
              </a:rPr>
              <a:t>人民币基金投资美元项目</a:t>
            </a:r>
            <a:endParaRPr lang="en-US" altLang="zh-CN" dirty="0">
              <a:latin typeface="华文楷体" panose="02010600040101010101" pitchFamily="2" charset="-122"/>
              <a:ea typeface="华文楷体" panose="02010600040101010101" pitchFamily="2" charset="-122"/>
            </a:endParaRPr>
          </a:p>
          <a:p>
            <a:pPr marL="1116000">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通过</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2000" dirty="0">
                <a:latin typeface="华文楷体" panose="02010600040101010101" pitchFamily="2" charset="-122"/>
                <a:ea typeface="华文楷体" panose="02010600040101010101" pitchFamily="2" charset="-122"/>
              </a:rPr>
              <a:t>境外持股</a:t>
            </a:r>
            <a:endParaRPr lang="en-US" altLang="zh-CN" sz="2000" dirty="0">
              <a:latin typeface="华文楷体" panose="02010600040101010101" pitchFamily="2" charset="-122"/>
              <a:ea typeface="华文楷体" panose="02010600040101010101" pitchFamily="2" charset="-122"/>
            </a:endParaRPr>
          </a:p>
          <a:p>
            <a:pPr marL="1440000" indent="-342900">
              <a:buFont typeface="Wingdings" panose="05000000000000000000" pitchFamily="2" charset="2"/>
              <a:buChar char="Ø"/>
            </a:pPr>
            <a:r>
              <a:rPr lang="zh-CN" altLang="en-US" sz="1800" dirty="0">
                <a:latin typeface="华文楷体" panose="02010600040101010101" pitchFamily="2" charset="-122"/>
                <a:ea typeface="华文楷体" panose="02010600040101010101" pitchFamily="2" charset="-122"/>
              </a:rPr>
              <a:t>目前监管政策环境下的办理难度</a:t>
            </a:r>
            <a:endParaRPr lang="en-US" altLang="zh-CN" sz="1800" dirty="0">
              <a:latin typeface="华文楷体" panose="02010600040101010101" pitchFamily="2" charset="-122"/>
              <a:ea typeface="华文楷体" panose="02010600040101010101" pitchFamily="2" charset="-122"/>
            </a:endParaRPr>
          </a:p>
          <a:p>
            <a:pPr marL="1440000" indent="-342900">
              <a:buFont typeface="Wingdings" panose="05000000000000000000" pitchFamily="2" charset="2"/>
              <a:buChar char="Ø"/>
            </a:pPr>
            <a:r>
              <a:rPr lang="zh-CN" altLang="en-US" sz="1800" dirty="0">
                <a:latin typeface="华文楷体" panose="02010600040101010101" pitchFamily="2" charset="-122"/>
                <a:ea typeface="华文楷体" panose="02010600040101010101" pitchFamily="2" charset="-122"/>
              </a:rPr>
              <a:t>商委、发改委、外汇登记手续</a:t>
            </a:r>
            <a:endParaRPr lang="en-US" altLang="zh-CN" sz="1800" dirty="0">
              <a:latin typeface="华文楷体" panose="02010600040101010101" pitchFamily="2" charset="-122"/>
              <a:ea typeface="华文楷体" panose="02010600040101010101" pitchFamily="2" charset="-122"/>
            </a:endParaRPr>
          </a:p>
          <a:p>
            <a:pPr marL="1440000" indent="-342900">
              <a:buFont typeface="Wingdings" panose="05000000000000000000" pitchFamily="2" charset="2"/>
              <a:buChar char="Ø"/>
            </a:pPr>
            <a:r>
              <a:rPr lang="zh-CN" altLang="en-US" sz="1800" dirty="0">
                <a:latin typeface="华文楷体" panose="02010600040101010101" pitchFamily="2" charset="-122"/>
                <a:ea typeface="华文楷体" panose="02010600040101010101" pitchFamily="2" charset="-122"/>
              </a:rPr>
              <a:t>资金出境难度</a:t>
            </a:r>
            <a:endParaRPr lang="en-US" altLang="zh-CN" sz="1800" dirty="0">
              <a:latin typeface="华文楷体" panose="02010600040101010101" pitchFamily="2" charset="-122"/>
              <a:ea typeface="华文楷体" panose="02010600040101010101" pitchFamily="2" charset="-122"/>
            </a:endParaRPr>
          </a:p>
          <a:p>
            <a:pPr marL="1116000">
              <a:buFont typeface="Wingdings" panose="05000000000000000000" pitchFamily="2" charset="2"/>
              <a:buChar char="l"/>
            </a:pPr>
            <a:r>
              <a:rPr lang="en-US" altLang="zh-CN" sz="2000" dirty="0">
                <a:latin typeface="华文楷体" panose="02010600040101010101" pitchFamily="2" charset="-122"/>
                <a:ea typeface="华文楷体" panose="02010600040101010101" pitchFamily="2" charset="-122"/>
              </a:rPr>
              <a:t>ODI</a:t>
            </a:r>
            <a:r>
              <a:rPr lang="zh-CN" altLang="en-US" sz="2000" dirty="0">
                <a:latin typeface="华文楷体" panose="02010600040101010101" pitchFamily="2" charset="-122"/>
                <a:ea typeface="华文楷体" panose="02010600040101010101" pitchFamily="2" charset="-122"/>
              </a:rPr>
              <a:t>困境下的常见投资方式</a:t>
            </a:r>
            <a:endParaRPr lang="en-US" altLang="zh-CN" sz="2000" dirty="0">
              <a:latin typeface="华文楷体" panose="02010600040101010101" pitchFamily="2" charset="-122"/>
              <a:ea typeface="华文楷体" panose="02010600040101010101" pitchFamily="2" charset="-122"/>
            </a:endParaRPr>
          </a:p>
          <a:p>
            <a:pPr marL="1440000" indent="-342900">
              <a:buFont typeface="Wingdings" panose="05000000000000000000" pitchFamily="2" charset="2"/>
              <a:buChar char="Ø"/>
            </a:pPr>
            <a:r>
              <a:rPr lang="zh-CN" altLang="en-US" sz="1800" dirty="0">
                <a:latin typeface="华文楷体" panose="02010600040101010101" pitchFamily="2" charset="-122"/>
                <a:ea typeface="华文楷体" panose="02010600040101010101" pitchFamily="2" charset="-122"/>
              </a:rPr>
              <a:t>境内持股</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借款，境外关联方</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Par value</a:t>
            </a:r>
            <a:r>
              <a:rPr lang="zh-CN" altLang="en-US" sz="1800" dirty="0">
                <a:latin typeface="华文楷体" panose="02010600040101010101" pitchFamily="2" charset="-122"/>
                <a:ea typeface="华文楷体" panose="02010600040101010101" pitchFamily="2" charset="-122"/>
              </a:rPr>
              <a:t>持股</a:t>
            </a:r>
            <a:endParaRPr lang="en-US" altLang="zh-CN" sz="1800" dirty="0">
              <a:latin typeface="华文楷体" panose="02010600040101010101" pitchFamily="2" charset="-122"/>
              <a:ea typeface="华文楷体" panose="02010600040101010101" pitchFamily="2" charset="-122"/>
            </a:endParaRPr>
          </a:p>
          <a:p>
            <a:pPr marL="1440000" indent="-342900">
              <a:buFont typeface="Wingdings" panose="05000000000000000000" pitchFamily="2" charset="2"/>
              <a:buChar char="Ø"/>
            </a:pPr>
            <a:r>
              <a:rPr lang="zh-CN" altLang="en-US" sz="1800" dirty="0">
                <a:latin typeface="华文楷体" panose="02010600040101010101" pitchFamily="2" charset="-122"/>
                <a:ea typeface="华文楷体" panose="02010600040101010101" pitchFamily="2" charset="-122"/>
              </a:rPr>
              <a:t>境内持股</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借款，境外持有</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Warrant</a:t>
            </a:r>
          </a:p>
          <a:p>
            <a:pPr marL="1440000" indent="-342900">
              <a:buFont typeface="Wingdings" panose="05000000000000000000" pitchFamily="2" charset="2"/>
              <a:buChar char="Ø"/>
            </a:pP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境内通过自然人代持，自然人通过</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37</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号文在境外持股</a:t>
            </a:r>
          </a:p>
        </p:txBody>
      </p:sp>
    </p:spTree>
    <p:extLst>
      <p:ext uri="{BB962C8B-B14F-4D97-AF65-F5344CB8AC3E}">
        <p14:creationId xmlns:p14="http://schemas.microsoft.com/office/powerpoint/2010/main" val="3963166473"/>
      </p:ext>
    </p:extLst>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7F1FFD-56DD-44DC-93D2-30AD95F7933F}"/>
              </a:ext>
            </a:extLst>
          </p:cNvPr>
          <p:cNvSpPr>
            <a:spLocks noGrp="1"/>
          </p:cNvSpPr>
          <p:nvPr>
            <p:ph idx="1"/>
          </p:nvPr>
        </p:nvSpPr>
        <p:spPr>
          <a:xfrm>
            <a:off x="321793" y="1510820"/>
            <a:ext cx="5257800" cy="4505324"/>
          </a:xfrm>
        </p:spPr>
        <p:txBody>
          <a:bodyPr/>
          <a:lstStyle/>
          <a:p>
            <a:pPr marL="108000" indent="0">
              <a:buNone/>
            </a:pPr>
            <a:r>
              <a:rPr lang="zh-CN" altLang="en-US" sz="1800" dirty="0">
                <a:latin typeface="华文楷体" panose="02010600040101010101" pitchFamily="2" charset="-122"/>
                <a:ea typeface="华文楷体" panose="02010600040101010101" pitchFamily="2" charset="-122"/>
              </a:rPr>
              <a:t>境内投资，境外关联方</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Par value</a:t>
            </a:r>
            <a:r>
              <a:rPr lang="zh-CN" altLang="en-US" sz="1800" dirty="0">
                <a:latin typeface="华文楷体" panose="02010600040101010101" pitchFamily="2" charset="-122"/>
                <a:ea typeface="华文楷体" panose="02010600040101010101" pitchFamily="2" charset="-122"/>
              </a:rPr>
              <a:t>持股</a:t>
            </a:r>
            <a:endParaRPr lang="en-US" altLang="zh-CN" sz="1800" dirty="0">
              <a:latin typeface="华文楷体" panose="02010600040101010101" pitchFamily="2" charset="-122"/>
              <a:ea typeface="华文楷体" panose="02010600040101010101" pitchFamily="2" charset="-122"/>
            </a:endParaRPr>
          </a:p>
          <a:p>
            <a:pPr marL="108000" indent="0">
              <a:buNone/>
            </a:pPr>
            <a:endParaRPr lang="zh-CN" altLang="en-US" sz="1800" dirty="0"/>
          </a:p>
        </p:txBody>
      </p:sp>
      <p:sp>
        <p:nvSpPr>
          <p:cNvPr id="4" name="内容占位符 2">
            <a:extLst>
              <a:ext uri="{FF2B5EF4-FFF2-40B4-BE49-F238E27FC236}">
                <a16:creationId xmlns:a16="http://schemas.microsoft.com/office/drawing/2014/main" id="{44731220-3297-449C-AAF8-87068A8D755B}"/>
              </a:ext>
            </a:extLst>
          </p:cNvPr>
          <p:cNvSpPr txBox="1">
            <a:spLocks/>
          </p:cNvSpPr>
          <p:nvPr/>
        </p:nvSpPr>
        <p:spPr bwMode="auto">
          <a:xfrm>
            <a:off x="5774131" y="1473692"/>
            <a:ext cx="5505073" cy="4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58800" indent="-558800" algn="l" rtl="0" eaLnBrk="0" fontAlgn="base" hangingPunct="0">
              <a:lnSpc>
                <a:spcPct val="140000"/>
              </a:lnSpc>
              <a:spcBef>
                <a:spcPct val="20000"/>
              </a:spcBef>
              <a:spcAft>
                <a:spcPct val="0"/>
              </a:spcAft>
              <a:buClr>
                <a:srgbClr val="CC0000"/>
              </a:buClr>
              <a:buSzPct val="80000"/>
              <a:buFont typeface="Wingdings" panose="05000000000000000000" pitchFamily="2" charset="2"/>
              <a:buChar char="n"/>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SzPct val="70000"/>
              <a:buFont typeface="Wingdings" panose="05000000000000000000" pitchFamily="2" charset="2"/>
              <a:buChar char="n"/>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SzPct val="60000"/>
              <a:buFont typeface="Wingdings" panose="05000000000000000000" pitchFamily="2" charset="2"/>
              <a:buChar char="n"/>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a:lstStyle>
          <a:p>
            <a:pPr marL="108000" indent="0">
              <a:buFont typeface="Wingdings" panose="05000000000000000000" pitchFamily="2" charset="2"/>
              <a:buNone/>
            </a:pPr>
            <a:r>
              <a:rPr lang="zh-CN" altLang="en-US" sz="1800" kern="0" dirty="0">
                <a:latin typeface="Tempus Sans ITC" panose="04020404030D07020202" pitchFamily="82" charset="0"/>
                <a:ea typeface="华文楷体" panose="02010600040101010101" pitchFamily="2" charset="-122"/>
              </a:rPr>
              <a:t>境内借款，境外关联方</a:t>
            </a:r>
            <a:r>
              <a:rPr lang="en-US" altLang="zh-CN" sz="1800" kern="0" dirty="0">
                <a:latin typeface="Times New Roman" panose="02020603050405020304" pitchFamily="18" charset="0"/>
                <a:ea typeface="华文楷体" panose="02010600040101010101" pitchFamily="2" charset="-122"/>
                <a:cs typeface="Times New Roman" panose="02020603050405020304" pitchFamily="18" charset="0"/>
              </a:rPr>
              <a:t>Par value</a:t>
            </a:r>
            <a:r>
              <a:rPr lang="zh-CN" altLang="en-US" sz="1800" kern="0" dirty="0">
                <a:latin typeface="Tempus Sans ITC" panose="04020404030D07020202" pitchFamily="82" charset="0"/>
                <a:ea typeface="华文楷体" panose="02010600040101010101" pitchFamily="2" charset="-122"/>
              </a:rPr>
              <a:t>持</a:t>
            </a:r>
            <a:r>
              <a:rPr lang="zh-CN" altLang="en-US" sz="1800" kern="0" dirty="0">
                <a:latin typeface="华文楷体" panose="02010600040101010101" pitchFamily="2" charset="-122"/>
                <a:ea typeface="华文楷体" panose="02010600040101010101" pitchFamily="2" charset="-122"/>
              </a:rPr>
              <a:t>股</a:t>
            </a:r>
            <a:endParaRPr lang="en-US" altLang="zh-CN" sz="1800" kern="0" dirty="0">
              <a:latin typeface="华文楷体" panose="02010600040101010101" pitchFamily="2" charset="-122"/>
              <a:ea typeface="华文楷体" panose="02010600040101010101" pitchFamily="2" charset="-122"/>
            </a:endParaRPr>
          </a:p>
          <a:p>
            <a:pPr marL="108000" indent="0">
              <a:buFont typeface="Wingdings" panose="05000000000000000000" pitchFamily="2" charset="2"/>
              <a:buNone/>
            </a:pPr>
            <a:endParaRPr lang="zh-CN" altLang="en-US" sz="1800" kern="0" dirty="0">
              <a:latin typeface="Tempus Sans ITC" panose="04020404030D07020202" pitchFamily="82" charset="0"/>
              <a:ea typeface="华文楷体" panose="02010600040101010101" pitchFamily="2" charset="-122"/>
            </a:endParaRPr>
          </a:p>
        </p:txBody>
      </p:sp>
      <p:cxnSp>
        <p:nvCxnSpPr>
          <p:cNvPr id="8" name="直接连接符 7">
            <a:extLst>
              <a:ext uri="{FF2B5EF4-FFF2-40B4-BE49-F238E27FC236}">
                <a16:creationId xmlns:a16="http://schemas.microsoft.com/office/drawing/2014/main" id="{43272781-F640-4107-AA74-EBD3A9C214E9}"/>
              </a:ext>
            </a:extLst>
          </p:cNvPr>
          <p:cNvCxnSpPr/>
          <p:nvPr/>
        </p:nvCxnSpPr>
        <p:spPr>
          <a:xfrm>
            <a:off x="5761037" y="1487488"/>
            <a:ext cx="0" cy="4992687"/>
          </a:xfrm>
          <a:prstGeom prst="line">
            <a:avLst/>
          </a:prstGeom>
          <a:ln w="19050">
            <a:solidFill>
              <a:schemeClr val="accent2">
                <a:lumMod val="60000"/>
                <a:lumOff val="40000"/>
              </a:schemeClr>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F0F5B441-1EA6-4CEA-AC2B-CC45E9E7FB14}"/>
              </a:ext>
            </a:extLst>
          </p:cNvPr>
          <p:cNvCxnSpPr/>
          <p:nvPr/>
        </p:nvCxnSpPr>
        <p:spPr>
          <a:xfrm>
            <a:off x="0" y="4390168"/>
            <a:ext cx="11522075"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52" name="组合 51">
            <a:extLst>
              <a:ext uri="{FF2B5EF4-FFF2-40B4-BE49-F238E27FC236}">
                <a16:creationId xmlns:a16="http://schemas.microsoft.com/office/drawing/2014/main" id="{962B8724-22EF-435C-99AC-A6C4CE8422D8}"/>
              </a:ext>
            </a:extLst>
          </p:cNvPr>
          <p:cNvGrpSpPr/>
          <p:nvPr/>
        </p:nvGrpSpPr>
        <p:grpSpPr>
          <a:xfrm>
            <a:off x="227635" y="2004613"/>
            <a:ext cx="5365052" cy="3964731"/>
            <a:chOff x="55785" y="2025896"/>
            <a:chExt cx="5365052" cy="3964731"/>
          </a:xfrm>
        </p:grpSpPr>
        <p:sp>
          <p:nvSpPr>
            <p:cNvPr id="48" name="文本框 47">
              <a:extLst>
                <a:ext uri="{FF2B5EF4-FFF2-40B4-BE49-F238E27FC236}">
                  <a16:creationId xmlns:a16="http://schemas.microsoft.com/office/drawing/2014/main" id="{1EE98433-C231-4489-B00E-D96BB94E2600}"/>
                </a:ext>
              </a:extLst>
            </p:cNvPr>
            <p:cNvSpPr txBox="1"/>
            <p:nvPr/>
          </p:nvSpPr>
          <p:spPr>
            <a:xfrm>
              <a:off x="2338982" y="5433541"/>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VIE</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协议</a:t>
              </a:r>
              <a:endParaRPr lang="zh-CN" altLang="en-US" sz="14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51" name="组合 50">
              <a:extLst>
                <a:ext uri="{FF2B5EF4-FFF2-40B4-BE49-F238E27FC236}">
                  <a16:creationId xmlns:a16="http://schemas.microsoft.com/office/drawing/2014/main" id="{D2D9F013-F1F6-4C27-AAE1-CFD226914DBC}"/>
                </a:ext>
              </a:extLst>
            </p:cNvPr>
            <p:cNvGrpSpPr/>
            <p:nvPr/>
          </p:nvGrpSpPr>
          <p:grpSpPr>
            <a:xfrm>
              <a:off x="55785" y="2025896"/>
              <a:ext cx="5365052" cy="3964731"/>
              <a:chOff x="55785" y="2025896"/>
              <a:chExt cx="5365052" cy="3964731"/>
            </a:xfrm>
          </p:grpSpPr>
          <p:grpSp>
            <p:nvGrpSpPr>
              <p:cNvPr id="47" name="组合 46">
                <a:extLst>
                  <a:ext uri="{FF2B5EF4-FFF2-40B4-BE49-F238E27FC236}">
                    <a16:creationId xmlns:a16="http://schemas.microsoft.com/office/drawing/2014/main" id="{F699E093-B7E1-4F2E-854D-681A3999420B}"/>
                  </a:ext>
                </a:extLst>
              </p:cNvPr>
              <p:cNvGrpSpPr/>
              <p:nvPr/>
            </p:nvGrpSpPr>
            <p:grpSpPr>
              <a:xfrm>
                <a:off x="173267" y="2025896"/>
                <a:ext cx="5247570" cy="3964731"/>
                <a:chOff x="173267" y="2025896"/>
                <a:chExt cx="5247570" cy="3964731"/>
              </a:xfrm>
            </p:grpSpPr>
            <p:cxnSp>
              <p:nvCxnSpPr>
                <p:cNvPr id="37" name="直接连接符 36">
                  <a:extLst>
                    <a:ext uri="{FF2B5EF4-FFF2-40B4-BE49-F238E27FC236}">
                      <a16:creationId xmlns:a16="http://schemas.microsoft.com/office/drawing/2014/main" id="{DE389218-0B9D-4F4C-92F7-214014147966}"/>
                    </a:ext>
                  </a:extLst>
                </p:cNvPr>
                <p:cNvCxnSpPr>
                  <a:cxnSpLocks/>
                </p:cNvCxnSpPr>
                <p:nvPr/>
              </p:nvCxnSpPr>
              <p:spPr>
                <a:xfrm>
                  <a:off x="3322637" y="5373687"/>
                  <a:ext cx="1458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46" name="组合 45">
                  <a:extLst>
                    <a:ext uri="{FF2B5EF4-FFF2-40B4-BE49-F238E27FC236}">
                      <a16:creationId xmlns:a16="http://schemas.microsoft.com/office/drawing/2014/main" id="{5D1DF099-7BB9-4CB7-A25D-2647A047A6B6}"/>
                    </a:ext>
                  </a:extLst>
                </p:cNvPr>
                <p:cNvGrpSpPr/>
                <p:nvPr/>
              </p:nvGrpSpPr>
              <p:grpSpPr>
                <a:xfrm>
                  <a:off x="173267" y="2025896"/>
                  <a:ext cx="5247570" cy="3964731"/>
                  <a:chOff x="173267" y="2025896"/>
                  <a:chExt cx="5247570" cy="3964731"/>
                </a:xfrm>
              </p:grpSpPr>
              <p:cxnSp>
                <p:nvCxnSpPr>
                  <p:cNvPr id="30" name="直接连接符 29">
                    <a:extLst>
                      <a:ext uri="{FF2B5EF4-FFF2-40B4-BE49-F238E27FC236}">
                        <a16:creationId xmlns:a16="http://schemas.microsoft.com/office/drawing/2014/main" id="{8BCF3635-F69E-47C4-B13F-44230A70282D}"/>
                      </a:ext>
                    </a:extLst>
                  </p:cNvPr>
                  <p:cNvCxnSpPr/>
                  <p:nvPr/>
                </p:nvCxnSpPr>
                <p:spPr>
                  <a:xfrm>
                    <a:off x="776557" y="2806951"/>
                    <a:ext cx="1620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45" name="组合 44">
                    <a:extLst>
                      <a:ext uri="{FF2B5EF4-FFF2-40B4-BE49-F238E27FC236}">
                        <a16:creationId xmlns:a16="http://schemas.microsoft.com/office/drawing/2014/main" id="{53180BF3-7400-4BAF-9258-D23CC69215F4}"/>
                      </a:ext>
                    </a:extLst>
                  </p:cNvPr>
                  <p:cNvGrpSpPr/>
                  <p:nvPr/>
                </p:nvGrpSpPr>
                <p:grpSpPr>
                  <a:xfrm>
                    <a:off x="173267" y="2025896"/>
                    <a:ext cx="5247570" cy="3964731"/>
                    <a:chOff x="173267" y="2025896"/>
                    <a:chExt cx="5247570" cy="3964731"/>
                  </a:xfrm>
                </p:grpSpPr>
                <p:grpSp>
                  <p:nvGrpSpPr>
                    <p:cNvPr id="22" name="组合 21">
                      <a:extLst>
                        <a:ext uri="{FF2B5EF4-FFF2-40B4-BE49-F238E27FC236}">
                          <a16:creationId xmlns:a16="http://schemas.microsoft.com/office/drawing/2014/main" id="{B3653F10-21BE-4B9B-8BDD-EDFB36550A30}"/>
                        </a:ext>
                      </a:extLst>
                    </p:cNvPr>
                    <p:cNvGrpSpPr/>
                    <p:nvPr/>
                  </p:nvGrpSpPr>
                  <p:grpSpPr>
                    <a:xfrm>
                      <a:off x="173267" y="2025896"/>
                      <a:ext cx="5247570" cy="3964731"/>
                      <a:chOff x="173267" y="2025896"/>
                      <a:chExt cx="5247570" cy="3964731"/>
                    </a:xfrm>
                  </p:grpSpPr>
                  <p:grpSp>
                    <p:nvGrpSpPr>
                      <p:cNvPr id="18" name="组合 17">
                        <a:extLst>
                          <a:ext uri="{FF2B5EF4-FFF2-40B4-BE49-F238E27FC236}">
                            <a16:creationId xmlns:a16="http://schemas.microsoft.com/office/drawing/2014/main" id="{707705DB-9A0C-4B3B-B659-7FC661138FC7}"/>
                          </a:ext>
                        </a:extLst>
                      </p:cNvPr>
                      <p:cNvGrpSpPr/>
                      <p:nvPr/>
                    </p:nvGrpSpPr>
                    <p:grpSpPr>
                      <a:xfrm>
                        <a:off x="173267" y="2025896"/>
                        <a:ext cx="2826806" cy="3964731"/>
                        <a:chOff x="173267" y="2025896"/>
                        <a:chExt cx="2826806" cy="3964731"/>
                      </a:xfrm>
                    </p:grpSpPr>
                    <p:sp>
                      <p:nvSpPr>
                        <p:cNvPr id="11" name="矩形 10">
                          <a:extLst>
                            <a:ext uri="{FF2B5EF4-FFF2-40B4-BE49-F238E27FC236}">
                              <a16:creationId xmlns:a16="http://schemas.microsoft.com/office/drawing/2014/main" id="{5BD91D03-8AAE-4533-A208-A35BCCFFD199}"/>
                            </a:ext>
                          </a:extLst>
                        </p:cNvPr>
                        <p:cNvSpPr/>
                        <p:nvPr/>
                      </p:nvSpPr>
                      <p:spPr>
                        <a:xfrm>
                          <a:off x="173267" y="2025896"/>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12" name="矩形 11">
                          <a:extLst>
                            <a:ext uri="{FF2B5EF4-FFF2-40B4-BE49-F238E27FC236}">
                              <a16:creationId xmlns:a16="http://schemas.microsoft.com/office/drawing/2014/main" id="{57423A34-FB20-4F21-87A8-F5647ADE40D6}"/>
                            </a:ext>
                          </a:extLst>
                        </p:cNvPr>
                        <p:cNvSpPr/>
                        <p:nvPr/>
                      </p:nvSpPr>
                      <p:spPr>
                        <a:xfrm>
                          <a:off x="1780872" y="2034185"/>
                          <a:ext cx="1219201"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境外关联方</a:t>
                          </a:r>
                        </a:p>
                      </p:txBody>
                    </p:sp>
                    <p:sp>
                      <p:nvSpPr>
                        <p:cNvPr id="13" name="矩形 12">
                          <a:extLst>
                            <a:ext uri="{FF2B5EF4-FFF2-40B4-BE49-F238E27FC236}">
                              <a16:creationId xmlns:a16="http://schemas.microsoft.com/office/drawing/2014/main" id="{BFD81D39-D066-4761-B110-E703FF2B4940}"/>
                            </a:ext>
                          </a:extLst>
                        </p:cNvPr>
                        <p:cNvSpPr/>
                        <p:nvPr/>
                      </p:nvSpPr>
                      <p:spPr>
                        <a:xfrm>
                          <a:off x="915904" y="3033548"/>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开曼公司</a:t>
                          </a:r>
                        </a:p>
                      </p:txBody>
                    </p:sp>
                    <p:sp>
                      <p:nvSpPr>
                        <p:cNvPr id="14" name="矩形 13">
                          <a:extLst>
                            <a:ext uri="{FF2B5EF4-FFF2-40B4-BE49-F238E27FC236}">
                              <a16:creationId xmlns:a16="http://schemas.microsoft.com/office/drawing/2014/main" id="{E690A7CB-59E4-4F97-A738-8C273342710C}"/>
                            </a:ext>
                          </a:extLst>
                        </p:cNvPr>
                        <p:cNvSpPr/>
                        <p:nvPr/>
                      </p:nvSpPr>
                      <p:spPr>
                        <a:xfrm>
                          <a:off x="915904" y="3789548"/>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香港公司</a:t>
                          </a:r>
                        </a:p>
                      </p:txBody>
                    </p:sp>
                    <p:sp>
                      <p:nvSpPr>
                        <p:cNvPr id="15" name="矩形 14">
                          <a:extLst>
                            <a:ext uri="{FF2B5EF4-FFF2-40B4-BE49-F238E27FC236}">
                              <a16:creationId xmlns:a16="http://schemas.microsoft.com/office/drawing/2014/main" id="{769FF5A7-8C30-4DA8-9891-1322DC8F2C78}"/>
                            </a:ext>
                          </a:extLst>
                        </p:cNvPr>
                        <p:cNvSpPr/>
                        <p:nvPr/>
                      </p:nvSpPr>
                      <p:spPr>
                        <a:xfrm>
                          <a:off x="915904" y="555862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WFOE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grpSp>
                  <p:sp>
                    <p:nvSpPr>
                      <p:cNvPr id="19" name="矩形 18">
                        <a:extLst>
                          <a:ext uri="{FF2B5EF4-FFF2-40B4-BE49-F238E27FC236}">
                            <a16:creationId xmlns:a16="http://schemas.microsoft.com/office/drawing/2014/main" id="{C4F22C4B-E12B-4EC2-A60D-0DC298D5342B}"/>
                          </a:ext>
                        </a:extLst>
                      </p:cNvPr>
                      <p:cNvSpPr/>
                      <p:nvPr/>
                    </p:nvSpPr>
                    <p:spPr>
                      <a:xfrm>
                        <a:off x="2718633" y="4622923"/>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20" name="矩形 19">
                        <a:extLst>
                          <a:ext uri="{FF2B5EF4-FFF2-40B4-BE49-F238E27FC236}">
                            <a16:creationId xmlns:a16="http://schemas.microsoft.com/office/drawing/2014/main" id="{EF1F09A2-A867-43AD-B477-6B8A1929E89B}"/>
                          </a:ext>
                        </a:extLst>
                      </p:cNvPr>
                      <p:cNvSpPr/>
                      <p:nvPr/>
                    </p:nvSpPr>
                    <p:spPr>
                      <a:xfrm>
                        <a:off x="4160837" y="4622923"/>
                        <a:ext cx="1260000"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RMB</a:t>
                        </a:r>
                        <a:r>
                          <a:rPr lang="zh-CN" altLang="en-US" sz="1600" dirty="0">
                            <a:solidFill>
                              <a:schemeClr val="tx1"/>
                            </a:solidFill>
                            <a:latin typeface="华文楷体" panose="02010600040101010101" pitchFamily="2" charset="-122"/>
                            <a:ea typeface="华文楷体" panose="02010600040101010101" pitchFamily="2" charset="-122"/>
                          </a:rPr>
                          <a:t>投资人</a:t>
                        </a:r>
                      </a:p>
                    </p:txBody>
                  </p:sp>
                  <p:sp>
                    <p:nvSpPr>
                      <p:cNvPr id="21" name="矩形 20">
                        <a:extLst>
                          <a:ext uri="{FF2B5EF4-FFF2-40B4-BE49-F238E27FC236}">
                            <a16:creationId xmlns:a16="http://schemas.microsoft.com/office/drawing/2014/main" id="{8AAEC9B9-2C1B-4BDF-BCE1-49459C6BA885}"/>
                          </a:ext>
                        </a:extLst>
                      </p:cNvPr>
                      <p:cNvSpPr/>
                      <p:nvPr/>
                    </p:nvSpPr>
                    <p:spPr>
                      <a:xfrm>
                        <a:off x="3514986" y="555862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VIE</a:t>
                        </a:r>
                        <a:r>
                          <a:rPr lang="zh-CN" altLang="en-US" sz="1600" dirty="0">
                            <a:solidFill>
                              <a:schemeClr val="tx1"/>
                            </a:solidFill>
                            <a:latin typeface="华文楷体" panose="02010600040101010101" pitchFamily="2" charset="-122"/>
                            <a:ea typeface="华文楷体" panose="02010600040101010101" pitchFamily="2" charset="-122"/>
                          </a:rPr>
                          <a:t>公司</a:t>
                        </a:r>
                      </a:p>
                    </p:txBody>
                  </p:sp>
                </p:grpSp>
                <p:cxnSp>
                  <p:nvCxnSpPr>
                    <p:cNvPr id="24" name="直接连接符 23">
                      <a:extLst>
                        <a:ext uri="{FF2B5EF4-FFF2-40B4-BE49-F238E27FC236}">
                          <a16:creationId xmlns:a16="http://schemas.microsoft.com/office/drawing/2014/main" id="{2415403F-41C2-4CE5-BCC4-462AF0100577}"/>
                        </a:ext>
                      </a:extLst>
                    </p:cNvPr>
                    <p:cNvCxnSpPr>
                      <a:stCxn id="15" idx="3"/>
                      <a:endCxn id="21" idx="1"/>
                    </p:cNvCxnSpPr>
                    <p:nvPr/>
                  </p:nvCxnSpPr>
                  <p:spPr>
                    <a:xfrm>
                      <a:off x="2136304" y="5774627"/>
                      <a:ext cx="1378682"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4BE676C8-2FC3-456E-9990-931C5D35BC7C}"/>
                        </a:ext>
                      </a:extLst>
                    </p:cNvPr>
                    <p:cNvCxnSpPr>
                      <a:stCxn id="14" idx="2"/>
                      <a:endCxn id="15" idx="0"/>
                    </p:cNvCxnSpPr>
                    <p:nvPr/>
                  </p:nvCxnSpPr>
                  <p:spPr>
                    <a:xfrm>
                      <a:off x="1526104" y="4221548"/>
                      <a:ext cx="0" cy="1337079"/>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F75C531-BDAD-453E-A0E3-00C2E7BBBD7C}"/>
                        </a:ext>
                      </a:extLst>
                    </p:cNvPr>
                    <p:cNvCxnSpPr>
                      <a:stCxn id="13" idx="2"/>
                      <a:endCxn id="14" idx="0"/>
                    </p:cNvCxnSpPr>
                    <p:nvPr/>
                  </p:nvCxnSpPr>
                  <p:spPr>
                    <a:xfrm>
                      <a:off x="1526104" y="3465548"/>
                      <a:ext cx="0" cy="32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8E5A3A5A-D391-41D4-9823-4732A4B6300C}"/>
                        </a:ext>
                      </a:extLst>
                    </p:cNvPr>
                    <p:cNvCxnSpPr>
                      <a:cxnSpLocks/>
                    </p:cNvCxnSpPr>
                    <p:nvPr/>
                  </p:nvCxnSpPr>
                  <p:spPr>
                    <a:xfrm>
                      <a:off x="776557" y="2479545"/>
                      <a:ext cx="0" cy="32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0A4EDF3E-D6D8-4CA8-B039-B75BF2D60F01}"/>
                        </a:ext>
                      </a:extLst>
                    </p:cNvPr>
                    <p:cNvCxnSpPr/>
                    <p:nvPr/>
                  </p:nvCxnSpPr>
                  <p:spPr>
                    <a:xfrm>
                      <a:off x="2390473" y="2482052"/>
                      <a:ext cx="0" cy="32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0D6C0EF9-2D18-49A6-B338-40A043C3341E}"/>
                        </a:ext>
                      </a:extLst>
                    </p:cNvPr>
                    <p:cNvCxnSpPr>
                      <a:endCxn id="13" idx="0"/>
                    </p:cNvCxnSpPr>
                    <p:nvPr/>
                  </p:nvCxnSpPr>
                  <p:spPr>
                    <a:xfrm>
                      <a:off x="1526104" y="2806052"/>
                      <a:ext cx="0" cy="227496"/>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73A780F1-AF0B-47AA-A567-7D70B4769A16}"/>
                        </a:ext>
                      </a:extLst>
                    </p:cNvPr>
                    <p:cNvCxnSpPr>
                      <a:stCxn id="19" idx="2"/>
                    </p:cNvCxnSpPr>
                    <p:nvPr/>
                  </p:nvCxnSpPr>
                  <p:spPr>
                    <a:xfrm flipH="1">
                      <a:off x="3322637" y="5054923"/>
                      <a:ext cx="6196" cy="318764"/>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5A5FB457-848D-46DE-A991-F5642D8DFB4F}"/>
                        </a:ext>
                      </a:extLst>
                    </p:cNvPr>
                    <p:cNvCxnSpPr>
                      <a:cxnSpLocks/>
                    </p:cNvCxnSpPr>
                    <p:nvPr/>
                  </p:nvCxnSpPr>
                  <p:spPr>
                    <a:xfrm>
                      <a:off x="4778805" y="5054923"/>
                      <a:ext cx="0" cy="318764"/>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4705DB2C-8CD9-4B49-84E9-A4724AC105E4}"/>
                        </a:ext>
                      </a:extLst>
                    </p:cNvPr>
                    <p:cNvCxnSpPr>
                      <a:cxnSpLocks/>
                    </p:cNvCxnSpPr>
                    <p:nvPr/>
                  </p:nvCxnSpPr>
                  <p:spPr>
                    <a:xfrm>
                      <a:off x="4106136" y="5373687"/>
                      <a:ext cx="0" cy="184940"/>
                    </a:xfrm>
                    <a:prstGeom prst="line">
                      <a:avLst/>
                    </a:prstGeom>
                    <a:ln w="12700"/>
                  </p:spPr>
                  <p:style>
                    <a:lnRef idx="1">
                      <a:schemeClr val="dk1"/>
                    </a:lnRef>
                    <a:fillRef idx="0">
                      <a:schemeClr val="dk1"/>
                    </a:fillRef>
                    <a:effectRef idx="0">
                      <a:schemeClr val="dk1"/>
                    </a:effectRef>
                    <a:fontRef idx="minor">
                      <a:schemeClr val="tx1"/>
                    </a:fontRef>
                  </p:style>
                </p:cxnSp>
              </p:grpSp>
            </p:grpSp>
          </p:grpSp>
          <p:sp>
            <p:nvSpPr>
              <p:cNvPr id="49" name="文本框 48">
                <a:extLst>
                  <a:ext uri="{FF2B5EF4-FFF2-40B4-BE49-F238E27FC236}">
                    <a16:creationId xmlns:a16="http://schemas.microsoft.com/office/drawing/2014/main" id="{3CF3EF2D-9D19-4137-8C6F-6E22B3E70DC0}"/>
                  </a:ext>
                </a:extLst>
              </p:cNvPr>
              <p:cNvSpPr txBox="1"/>
              <p:nvPr/>
            </p:nvSpPr>
            <p:spPr>
              <a:xfrm>
                <a:off x="55785" y="4085347"/>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Offshore</a:t>
                </a:r>
                <a:endParaRPr lang="zh-CN" altLang="en-US" sz="16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78D50A9C-DCAB-418E-975B-21CCAAFE9BE1}"/>
                  </a:ext>
                </a:extLst>
              </p:cNvPr>
              <p:cNvSpPr txBox="1"/>
              <p:nvPr/>
            </p:nvSpPr>
            <p:spPr>
              <a:xfrm>
                <a:off x="55785" y="4429933"/>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Onshore</a:t>
                </a:r>
                <a:endParaRPr lang="zh-CN" altLang="en-US" sz="1600" dirty="0">
                  <a:latin typeface="Times New Roman" panose="02020603050405020304" pitchFamily="18" charset="0"/>
                  <a:cs typeface="Times New Roman" panose="02020603050405020304" pitchFamily="18" charset="0"/>
                </a:endParaRPr>
              </a:p>
            </p:txBody>
          </p:sp>
        </p:grpSp>
      </p:grpSp>
      <p:cxnSp>
        <p:nvCxnSpPr>
          <p:cNvPr id="88" name="直接连接符 87">
            <a:extLst>
              <a:ext uri="{FF2B5EF4-FFF2-40B4-BE49-F238E27FC236}">
                <a16:creationId xmlns:a16="http://schemas.microsoft.com/office/drawing/2014/main" id="{861D502C-39F4-439D-A699-702F46F4580E}"/>
              </a:ext>
            </a:extLst>
          </p:cNvPr>
          <p:cNvCxnSpPr>
            <a:cxnSpLocks/>
            <a:stCxn id="78" idx="2"/>
          </p:cNvCxnSpPr>
          <p:nvPr/>
        </p:nvCxnSpPr>
        <p:spPr>
          <a:xfrm>
            <a:off x="9320123" y="4962148"/>
            <a:ext cx="0" cy="379646"/>
          </a:xfrm>
          <a:prstGeom prst="line">
            <a:avLst/>
          </a:prstGeom>
        </p:spPr>
        <p:style>
          <a:lnRef idx="1">
            <a:schemeClr val="dk1"/>
          </a:lnRef>
          <a:fillRef idx="0">
            <a:schemeClr val="dk1"/>
          </a:fillRef>
          <a:effectRef idx="0">
            <a:schemeClr val="dk1"/>
          </a:effectRef>
          <a:fontRef idx="minor">
            <a:schemeClr val="tx1"/>
          </a:fontRef>
        </p:style>
      </p:cxnSp>
      <p:grpSp>
        <p:nvGrpSpPr>
          <p:cNvPr id="57" name="组合 56">
            <a:extLst>
              <a:ext uri="{FF2B5EF4-FFF2-40B4-BE49-F238E27FC236}">
                <a16:creationId xmlns:a16="http://schemas.microsoft.com/office/drawing/2014/main" id="{CDEA6EEA-0660-4328-BAA7-E7DC58CB20E3}"/>
              </a:ext>
            </a:extLst>
          </p:cNvPr>
          <p:cNvGrpSpPr/>
          <p:nvPr/>
        </p:nvGrpSpPr>
        <p:grpSpPr>
          <a:xfrm>
            <a:off x="5847879" y="1941016"/>
            <a:ext cx="5578653" cy="3839198"/>
            <a:chOff x="53959" y="2041369"/>
            <a:chExt cx="5578653" cy="3839198"/>
          </a:xfrm>
        </p:grpSpPr>
        <p:sp>
          <p:nvSpPr>
            <p:cNvPr id="58" name="文本框 57">
              <a:extLst>
                <a:ext uri="{FF2B5EF4-FFF2-40B4-BE49-F238E27FC236}">
                  <a16:creationId xmlns:a16="http://schemas.microsoft.com/office/drawing/2014/main" id="{96AB6D26-3BE8-4AA6-975E-E70E3105F1F1}"/>
                </a:ext>
              </a:extLst>
            </p:cNvPr>
            <p:cNvSpPr txBox="1"/>
            <p:nvPr/>
          </p:nvSpPr>
          <p:spPr>
            <a:xfrm>
              <a:off x="2060025" y="5310481"/>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VIE</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协议</a:t>
              </a:r>
              <a:endParaRPr lang="zh-CN" altLang="en-US" sz="14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59" name="组合 58">
              <a:extLst>
                <a:ext uri="{FF2B5EF4-FFF2-40B4-BE49-F238E27FC236}">
                  <a16:creationId xmlns:a16="http://schemas.microsoft.com/office/drawing/2014/main" id="{5E1D6BFD-AABC-4583-949D-494BFE0AB93D}"/>
                </a:ext>
              </a:extLst>
            </p:cNvPr>
            <p:cNvGrpSpPr/>
            <p:nvPr/>
          </p:nvGrpSpPr>
          <p:grpSpPr>
            <a:xfrm>
              <a:off x="53959" y="2041369"/>
              <a:ext cx="5578653" cy="3839198"/>
              <a:chOff x="53959" y="2041369"/>
              <a:chExt cx="5578653" cy="3839198"/>
            </a:xfrm>
          </p:grpSpPr>
          <p:grpSp>
            <p:nvGrpSpPr>
              <p:cNvPr id="64" name="组合 63">
                <a:extLst>
                  <a:ext uri="{FF2B5EF4-FFF2-40B4-BE49-F238E27FC236}">
                    <a16:creationId xmlns:a16="http://schemas.microsoft.com/office/drawing/2014/main" id="{0A1F8211-896E-433A-9D91-4D60FC4B4D83}"/>
                  </a:ext>
                </a:extLst>
              </p:cNvPr>
              <p:cNvGrpSpPr/>
              <p:nvPr/>
            </p:nvGrpSpPr>
            <p:grpSpPr>
              <a:xfrm>
                <a:off x="174454" y="2041369"/>
                <a:ext cx="5458158" cy="3839198"/>
                <a:chOff x="174454" y="2041369"/>
                <a:chExt cx="5458158" cy="3839198"/>
              </a:xfrm>
            </p:grpSpPr>
            <p:cxnSp>
              <p:nvCxnSpPr>
                <p:cNvPr id="65" name="直接连接符 64">
                  <a:extLst>
                    <a:ext uri="{FF2B5EF4-FFF2-40B4-BE49-F238E27FC236}">
                      <a16:creationId xmlns:a16="http://schemas.microsoft.com/office/drawing/2014/main" id="{BBD74C15-8184-4855-B3ED-907B3DC69F2C}"/>
                    </a:ext>
                  </a:extLst>
                </p:cNvPr>
                <p:cNvCxnSpPr/>
                <p:nvPr/>
              </p:nvCxnSpPr>
              <p:spPr>
                <a:xfrm>
                  <a:off x="776557" y="2806951"/>
                  <a:ext cx="1620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66" name="组合 65">
                  <a:extLst>
                    <a:ext uri="{FF2B5EF4-FFF2-40B4-BE49-F238E27FC236}">
                      <a16:creationId xmlns:a16="http://schemas.microsoft.com/office/drawing/2014/main" id="{DC7439C1-6387-461D-9794-2251770C4591}"/>
                    </a:ext>
                  </a:extLst>
                </p:cNvPr>
                <p:cNvGrpSpPr/>
                <p:nvPr/>
              </p:nvGrpSpPr>
              <p:grpSpPr>
                <a:xfrm>
                  <a:off x="174454" y="2041369"/>
                  <a:ext cx="5458158" cy="3839198"/>
                  <a:chOff x="174454" y="2041369"/>
                  <a:chExt cx="5458158" cy="3839198"/>
                </a:xfrm>
              </p:grpSpPr>
              <p:grpSp>
                <p:nvGrpSpPr>
                  <p:cNvPr id="67" name="组合 66">
                    <a:extLst>
                      <a:ext uri="{FF2B5EF4-FFF2-40B4-BE49-F238E27FC236}">
                        <a16:creationId xmlns:a16="http://schemas.microsoft.com/office/drawing/2014/main" id="{68C84826-E401-4CCC-80B2-967DDDA25692}"/>
                      </a:ext>
                    </a:extLst>
                  </p:cNvPr>
                  <p:cNvGrpSpPr/>
                  <p:nvPr/>
                </p:nvGrpSpPr>
                <p:grpSpPr>
                  <a:xfrm>
                    <a:off x="174454" y="2041369"/>
                    <a:ext cx="5458158" cy="3839198"/>
                    <a:chOff x="174454" y="2041369"/>
                    <a:chExt cx="5458158" cy="3839198"/>
                  </a:xfrm>
                </p:grpSpPr>
                <p:grpSp>
                  <p:nvGrpSpPr>
                    <p:cNvPr id="77" name="组合 76">
                      <a:extLst>
                        <a:ext uri="{FF2B5EF4-FFF2-40B4-BE49-F238E27FC236}">
                          <a16:creationId xmlns:a16="http://schemas.microsoft.com/office/drawing/2014/main" id="{90247175-CD5A-460D-B96E-77F6F5449DB3}"/>
                        </a:ext>
                      </a:extLst>
                    </p:cNvPr>
                    <p:cNvGrpSpPr/>
                    <p:nvPr/>
                  </p:nvGrpSpPr>
                  <p:grpSpPr>
                    <a:xfrm>
                      <a:off x="174454" y="2041369"/>
                      <a:ext cx="2847391" cy="3821211"/>
                      <a:chOff x="174454" y="2041369"/>
                      <a:chExt cx="2847391" cy="3821211"/>
                    </a:xfrm>
                  </p:grpSpPr>
                  <p:sp>
                    <p:nvSpPr>
                      <p:cNvPr id="81" name="矩形 80">
                        <a:extLst>
                          <a:ext uri="{FF2B5EF4-FFF2-40B4-BE49-F238E27FC236}">
                            <a16:creationId xmlns:a16="http://schemas.microsoft.com/office/drawing/2014/main" id="{7A482173-9D94-4D77-BB8C-8971CFFBBDE1}"/>
                          </a:ext>
                        </a:extLst>
                      </p:cNvPr>
                      <p:cNvSpPr/>
                      <p:nvPr/>
                    </p:nvSpPr>
                    <p:spPr>
                      <a:xfrm>
                        <a:off x="174454" y="2041446"/>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82" name="矩形 81">
                        <a:extLst>
                          <a:ext uri="{FF2B5EF4-FFF2-40B4-BE49-F238E27FC236}">
                            <a16:creationId xmlns:a16="http://schemas.microsoft.com/office/drawing/2014/main" id="{FAED60A7-50FD-45B1-9764-668607739790}"/>
                          </a:ext>
                        </a:extLst>
                      </p:cNvPr>
                      <p:cNvSpPr/>
                      <p:nvPr/>
                    </p:nvSpPr>
                    <p:spPr>
                      <a:xfrm>
                        <a:off x="1802644" y="2041369"/>
                        <a:ext cx="1219201"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境外关联方</a:t>
                        </a:r>
                      </a:p>
                    </p:txBody>
                  </p:sp>
                  <p:sp>
                    <p:nvSpPr>
                      <p:cNvPr id="83" name="矩形 82">
                        <a:extLst>
                          <a:ext uri="{FF2B5EF4-FFF2-40B4-BE49-F238E27FC236}">
                            <a16:creationId xmlns:a16="http://schemas.microsoft.com/office/drawing/2014/main" id="{A84B988B-9427-4AAF-AC59-C7357762DFB4}"/>
                          </a:ext>
                        </a:extLst>
                      </p:cNvPr>
                      <p:cNvSpPr/>
                      <p:nvPr/>
                    </p:nvSpPr>
                    <p:spPr>
                      <a:xfrm>
                        <a:off x="915904" y="3033548"/>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开曼公司</a:t>
                        </a:r>
                      </a:p>
                    </p:txBody>
                  </p:sp>
                  <p:sp>
                    <p:nvSpPr>
                      <p:cNvPr id="84" name="矩形 83">
                        <a:extLst>
                          <a:ext uri="{FF2B5EF4-FFF2-40B4-BE49-F238E27FC236}">
                            <a16:creationId xmlns:a16="http://schemas.microsoft.com/office/drawing/2014/main" id="{DAF00CF1-DC11-463C-96FB-BE4C6FC065B1}"/>
                          </a:ext>
                        </a:extLst>
                      </p:cNvPr>
                      <p:cNvSpPr/>
                      <p:nvPr/>
                    </p:nvSpPr>
                    <p:spPr>
                      <a:xfrm>
                        <a:off x="915904" y="3805065"/>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香港公司</a:t>
                        </a:r>
                      </a:p>
                    </p:txBody>
                  </p:sp>
                  <p:sp>
                    <p:nvSpPr>
                      <p:cNvPr id="85" name="矩形 84">
                        <a:extLst>
                          <a:ext uri="{FF2B5EF4-FFF2-40B4-BE49-F238E27FC236}">
                            <a16:creationId xmlns:a16="http://schemas.microsoft.com/office/drawing/2014/main" id="{399EE0B2-9986-43BA-9D47-FFBB0E66C817}"/>
                          </a:ext>
                        </a:extLst>
                      </p:cNvPr>
                      <p:cNvSpPr/>
                      <p:nvPr/>
                    </p:nvSpPr>
                    <p:spPr>
                      <a:xfrm>
                        <a:off x="915983" y="5430580"/>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WFOE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grpSp>
                <p:sp>
                  <p:nvSpPr>
                    <p:cNvPr id="78" name="矩形 77">
                      <a:extLst>
                        <a:ext uri="{FF2B5EF4-FFF2-40B4-BE49-F238E27FC236}">
                          <a16:creationId xmlns:a16="http://schemas.microsoft.com/office/drawing/2014/main" id="{FBFF348C-ABF8-4BAB-A5DF-3E1319EB5582}"/>
                        </a:ext>
                      </a:extLst>
                    </p:cNvPr>
                    <p:cNvSpPr/>
                    <p:nvPr/>
                  </p:nvSpPr>
                  <p:spPr>
                    <a:xfrm>
                      <a:off x="2916003" y="4630501"/>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79" name="矩形 78">
                      <a:extLst>
                        <a:ext uri="{FF2B5EF4-FFF2-40B4-BE49-F238E27FC236}">
                          <a16:creationId xmlns:a16="http://schemas.microsoft.com/office/drawing/2014/main" id="{9C2755A7-D9DF-49D5-A10C-38AE8FE613A2}"/>
                        </a:ext>
                      </a:extLst>
                    </p:cNvPr>
                    <p:cNvSpPr/>
                    <p:nvPr/>
                  </p:nvSpPr>
                  <p:spPr>
                    <a:xfrm>
                      <a:off x="4372612" y="4607471"/>
                      <a:ext cx="1260000"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RMB</a:t>
                      </a:r>
                      <a:r>
                        <a:rPr lang="zh-CN" altLang="en-US" sz="1600" dirty="0">
                          <a:solidFill>
                            <a:schemeClr val="tx1"/>
                          </a:solidFill>
                          <a:latin typeface="华文楷体" panose="02010600040101010101" pitchFamily="2" charset="-122"/>
                          <a:ea typeface="华文楷体" panose="02010600040101010101" pitchFamily="2" charset="-122"/>
                        </a:rPr>
                        <a:t>投资人</a:t>
                      </a:r>
                    </a:p>
                  </p:txBody>
                </p:sp>
                <p:sp>
                  <p:nvSpPr>
                    <p:cNvPr id="80" name="矩形 79">
                      <a:extLst>
                        <a:ext uri="{FF2B5EF4-FFF2-40B4-BE49-F238E27FC236}">
                          <a16:creationId xmlns:a16="http://schemas.microsoft.com/office/drawing/2014/main" id="{B1AA4120-F56B-413C-B8A1-E439D8BA83B0}"/>
                        </a:ext>
                      </a:extLst>
                    </p:cNvPr>
                    <p:cNvSpPr/>
                    <p:nvPr/>
                  </p:nvSpPr>
                  <p:spPr>
                    <a:xfrm>
                      <a:off x="2907550" y="544856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VIE</a:t>
                      </a:r>
                      <a:r>
                        <a:rPr lang="zh-CN" altLang="en-US" sz="1600" dirty="0">
                          <a:solidFill>
                            <a:schemeClr val="tx1"/>
                          </a:solidFill>
                        </a:rPr>
                        <a:t>公司</a:t>
                      </a:r>
                    </a:p>
                  </p:txBody>
                </p:sp>
              </p:grpSp>
              <p:cxnSp>
                <p:nvCxnSpPr>
                  <p:cNvPr id="68" name="直接连接符 67">
                    <a:extLst>
                      <a:ext uri="{FF2B5EF4-FFF2-40B4-BE49-F238E27FC236}">
                        <a16:creationId xmlns:a16="http://schemas.microsoft.com/office/drawing/2014/main" id="{051E5A48-0308-4BE0-8255-2E79E2569C4F}"/>
                      </a:ext>
                    </a:extLst>
                  </p:cNvPr>
                  <p:cNvCxnSpPr>
                    <a:cxnSpLocks/>
                  </p:cNvCxnSpPr>
                  <p:nvPr/>
                </p:nvCxnSpPr>
                <p:spPr>
                  <a:xfrm>
                    <a:off x="2147269" y="5648976"/>
                    <a:ext cx="72000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DED9C410-8533-4E40-9DC2-3099C2F92821}"/>
                      </a:ext>
                    </a:extLst>
                  </p:cNvPr>
                  <p:cNvCxnSpPr>
                    <a:stCxn id="84" idx="2"/>
                    <a:endCxn id="85" idx="0"/>
                  </p:cNvCxnSpPr>
                  <p:nvPr/>
                </p:nvCxnSpPr>
                <p:spPr>
                  <a:xfrm>
                    <a:off x="1526104" y="4237065"/>
                    <a:ext cx="79" cy="1193515"/>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0688D245-C22B-4837-A565-9D15EA1200FC}"/>
                      </a:ext>
                    </a:extLst>
                  </p:cNvPr>
                  <p:cNvCxnSpPr>
                    <a:stCxn id="83" idx="2"/>
                    <a:endCxn id="84" idx="0"/>
                  </p:cNvCxnSpPr>
                  <p:nvPr/>
                </p:nvCxnSpPr>
                <p:spPr>
                  <a:xfrm>
                    <a:off x="1526104" y="3465548"/>
                    <a:ext cx="0" cy="339517"/>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BA7DCD4A-A3DB-4F56-8252-42B4C8603418}"/>
                      </a:ext>
                    </a:extLst>
                  </p:cNvPr>
                  <p:cNvCxnSpPr>
                    <a:cxnSpLocks/>
                  </p:cNvCxnSpPr>
                  <p:nvPr/>
                </p:nvCxnSpPr>
                <p:spPr>
                  <a:xfrm>
                    <a:off x="776557" y="2479545"/>
                    <a:ext cx="0" cy="32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40925149-F311-4725-9961-DB9C0B96403C}"/>
                      </a:ext>
                    </a:extLst>
                  </p:cNvPr>
                  <p:cNvCxnSpPr/>
                  <p:nvPr/>
                </p:nvCxnSpPr>
                <p:spPr>
                  <a:xfrm>
                    <a:off x="2386845" y="2482052"/>
                    <a:ext cx="0" cy="324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1DF2F0DA-A802-4656-82D5-757CC0DB03ED}"/>
                      </a:ext>
                    </a:extLst>
                  </p:cNvPr>
                  <p:cNvCxnSpPr>
                    <a:endCxn id="83" idx="0"/>
                  </p:cNvCxnSpPr>
                  <p:nvPr/>
                </p:nvCxnSpPr>
                <p:spPr>
                  <a:xfrm>
                    <a:off x="1526104" y="2806052"/>
                    <a:ext cx="0" cy="227496"/>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127C62-0294-4660-AB2D-260588810337}"/>
                      </a:ext>
                    </a:extLst>
                  </p:cNvPr>
                  <p:cNvCxnSpPr>
                    <a:cxnSpLocks/>
                  </p:cNvCxnSpPr>
                  <p:nvPr/>
                </p:nvCxnSpPr>
                <p:spPr>
                  <a:xfrm>
                    <a:off x="5010920" y="5060870"/>
                    <a:ext cx="0" cy="61200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grpSp>
          </p:grpSp>
          <p:sp>
            <p:nvSpPr>
              <p:cNvPr id="61" name="文本框 60">
                <a:extLst>
                  <a:ext uri="{FF2B5EF4-FFF2-40B4-BE49-F238E27FC236}">
                    <a16:creationId xmlns:a16="http://schemas.microsoft.com/office/drawing/2014/main" id="{3537EC30-1A98-4C55-B6A2-2DCA420F063B}"/>
                  </a:ext>
                </a:extLst>
              </p:cNvPr>
              <p:cNvSpPr txBox="1"/>
              <p:nvPr/>
            </p:nvSpPr>
            <p:spPr>
              <a:xfrm>
                <a:off x="53959" y="4163600"/>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Offshore</a:t>
                </a:r>
                <a:endParaRPr lang="zh-CN" altLang="en-US" sz="1600"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99A94E30-3429-4DF1-8F62-0DEDA1C493F8}"/>
                  </a:ext>
                </a:extLst>
              </p:cNvPr>
              <p:cNvSpPr txBox="1"/>
              <p:nvPr/>
            </p:nvSpPr>
            <p:spPr>
              <a:xfrm>
                <a:off x="67053" y="4498870"/>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Onshore</a:t>
                </a:r>
                <a:endParaRPr lang="zh-CN" altLang="en-US" sz="1600" dirty="0">
                  <a:latin typeface="Times New Roman" panose="02020603050405020304" pitchFamily="18" charset="0"/>
                  <a:cs typeface="Times New Roman" panose="02020603050405020304" pitchFamily="18" charset="0"/>
                </a:endParaRPr>
              </a:p>
            </p:txBody>
          </p:sp>
        </p:grpSp>
      </p:grpSp>
      <p:cxnSp>
        <p:nvCxnSpPr>
          <p:cNvPr id="103" name="直接箭头连接符 102">
            <a:extLst>
              <a:ext uri="{FF2B5EF4-FFF2-40B4-BE49-F238E27FC236}">
                <a16:creationId xmlns:a16="http://schemas.microsoft.com/office/drawing/2014/main" id="{030F5781-3E8F-47BC-8086-05936A9D0282}"/>
              </a:ext>
            </a:extLst>
          </p:cNvPr>
          <p:cNvCxnSpPr>
            <a:cxnSpLocks/>
          </p:cNvCxnSpPr>
          <p:nvPr/>
        </p:nvCxnSpPr>
        <p:spPr>
          <a:xfrm flipH="1">
            <a:off x="9904431" y="5560895"/>
            <a:ext cx="874517" cy="0"/>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106" name="文本框 105">
            <a:extLst>
              <a:ext uri="{FF2B5EF4-FFF2-40B4-BE49-F238E27FC236}">
                <a16:creationId xmlns:a16="http://schemas.microsoft.com/office/drawing/2014/main" id="{28522E24-B08E-4EA8-B009-3CF69EE763E3}"/>
              </a:ext>
            </a:extLst>
          </p:cNvPr>
          <p:cNvSpPr txBox="1"/>
          <p:nvPr/>
        </p:nvSpPr>
        <p:spPr>
          <a:xfrm>
            <a:off x="10769395" y="4963128"/>
            <a:ext cx="430887" cy="770171"/>
          </a:xfrm>
          <a:prstGeom prst="rect">
            <a:avLst/>
          </a:prstGeom>
          <a:noFill/>
        </p:spPr>
        <p:txBody>
          <a:bodyPr vert="eaVert" wrap="square" rtlCol="0">
            <a:spAutoFit/>
          </a:bodyPr>
          <a:lstStyle/>
          <a:p>
            <a:r>
              <a:rPr lang="zh-CN" altLang="en-US" sz="1600" dirty="0">
                <a:latin typeface="华文楷体" panose="02010600040101010101" pitchFamily="2" charset="-122"/>
                <a:ea typeface="华文楷体" panose="02010600040101010101" pitchFamily="2" charset="-122"/>
              </a:rPr>
              <a:t>借款</a:t>
            </a:r>
          </a:p>
        </p:txBody>
      </p:sp>
      <p:sp>
        <p:nvSpPr>
          <p:cNvPr id="76" name="标题 1"/>
          <p:cNvSpPr>
            <a:spLocks noGrp="1"/>
          </p:cNvSpPr>
          <p:nvPr>
            <p:ph type="title"/>
          </p:nvPr>
        </p:nvSpPr>
        <p:spPr>
          <a:xfrm>
            <a:off x="960438" y="322039"/>
            <a:ext cx="7011987" cy="685800"/>
          </a:xfrm>
        </p:spPr>
        <p:txBody>
          <a:bodyPr/>
          <a:lstStyle/>
          <a:p>
            <a:pPr eaLnBrk="1" hangingPunct="1"/>
            <a:r>
              <a:rPr lang="en-US" altLang="zh-CN" sz="2800" dirty="0">
                <a:latin typeface="Times New Roman" pitchFamily="18" charset="0"/>
                <a:cs typeface="Times New Roman" pitchFamily="18" charset="0"/>
              </a:rPr>
              <a:t>1.1.7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Tree>
    <p:extLst>
      <p:ext uri="{BB962C8B-B14F-4D97-AF65-F5344CB8AC3E}">
        <p14:creationId xmlns:p14="http://schemas.microsoft.com/office/powerpoint/2010/main" val="2054532598"/>
      </p:ext>
    </p:extLst>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7F1FFD-56DD-44DC-93D2-30AD95F7933F}"/>
              </a:ext>
            </a:extLst>
          </p:cNvPr>
          <p:cNvSpPr>
            <a:spLocks noGrp="1"/>
          </p:cNvSpPr>
          <p:nvPr>
            <p:ph idx="1"/>
          </p:nvPr>
        </p:nvSpPr>
        <p:spPr>
          <a:xfrm>
            <a:off x="333137" y="1443058"/>
            <a:ext cx="5257800" cy="4505324"/>
          </a:xfrm>
        </p:spPr>
        <p:txBody>
          <a:bodyPr/>
          <a:lstStyle/>
          <a:p>
            <a:pPr marL="108000" indent="0">
              <a:buNone/>
            </a:pPr>
            <a:r>
              <a:rPr lang="zh-CN" altLang="en-US" sz="1800" dirty="0">
                <a:latin typeface="华文楷体" panose="02010600040101010101" pitchFamily="2" charset="-122"/>
                <a:ea typeface="华文楷体" panose="02010600040101010101" pitchFamily="2" charset="-122"/>
              </a:rPr>
              <a:t>境内投资，境外持有</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Warrant</a:t>
            </a:r>
          </a:p>
          <a:p>
            <a:pPr marL="108000" indent="0">
              <a:buNone/>
            </a:pPr>
            <a:endParaRPr lang="zh-CN" altLang="en-US" sz="1800" dirty="0"/>
          </a:p>
        </p:txBody>
      </p:sp>
      <p:cxnSp>
        <p:nvCxnSpPr>
          <p:cNvPr id="8" name="直接连接符 7">
            <a:extLst>
              <a:ext uri="{FF2B5EF4-FFF2-40B4-BE49-F238E27FC236}">
                <a16:creationId xmlns:a16="http://schemas.microsoft.com/office/drawing/2014/main" id="{43272781-F640-4107-AA74-EBD3A9C214E9}"/>
              </a:ext>
            </a:extLst>
          </p:cNvPr>
          <p:cNvCxnSpPr/>
          <p:nvPr/>
        </p:nvCxnSpPr>
        <p:spPr>
          <a:xfrm>
            <a:off x="5761037" y="1487488"/>
            <a:ext cx="0" cy="4992687"/>
          </a:xfrm>
          <a:prstGeom prst="line">
            <a:avLst/>
          </a:prstGeom>
          <a:ln w="19050">
            <a:solidFill>
              <a:schemeClr val="accent2">
                <a:lumMod val="60000"/>
                <a:lumOff val="40000"/>
              </a:schemeClr>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F0F5B441-1EA6-4CEA-AC2B-CC45E9E7FB14}"/>
              </a:ext>
            </a:extLst>
          </p:cNvPr>
          <p:cNvCxnSpPr/>
          <p:nvPr/>
        </p:nvCxnSpPr>
        <p:spPr>
          <a:xfrm>
            <a:off x="0" y="4244254"/>
            <a:ext cx="11522075"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 name="内容占位符 2">
            <a:extLst>
              <a:ext uri="{FF2B5EF4-FFF2-40B4-BE49-F238E27FC236}">
                <a16:creationId xmlns:a16="http://schemas.microsoft.com/office/drawing/2014/main" id="{44731220-3297-449C-AAF8-87068A8D755B}"/>
              </a:ext>
            </a:extLst>
          </p:cNvPr>
          <p:cNvSpPr txBox="1">
            <a:spLocks/>
          </p:cNvSpPr>
          <p:nvPr/>
        </p:nvSpPr>
        <p:spPr bwMode="auto">
          <a:xfrm>
            <a:off x="5795087" y="1426640"/>
            <a:ext cx="3726637" cy="44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58800" indent="-558800" algn="l" rtl="0" eaLnBrk="0" fontAlgn="base" hangingPunct="0">
              <a:lnSpc>
                <a:spcPct val="140000"/>
              </a:lnSpc>
              <a:spcBef>
                <a:spcPct val="20000"/>
              </a:spcBef>
              <a:spcAft>
                <a:spcPct val="0"/>
              </a:spcAft>
              <a:buClr>
                <a:srgbClr val="CC0000"/>
              </a:buClr>
              <a:buSzPct val="80000"/>
              <a:buFont typeface="Wingdings" panose="05000000000000000000" pitchFamily="2" charset="2"/>
              <a:buChar char="n"/>
              <a:defRPr sz="2200" b="1">
                <a:solidFill>
                  <a:schemeClr val="tx1"/>
                </a:solidFill>
                <a:latin typeface="+mn-lt"/>
                <a:ea typeface="+mn-ea"/>
                <a:cs typeface="+mn-cs"/>
              </a:defRPr>
            </a:lvl1pPr>
            <a:lvl2pPr marL="1168400" indent="-711200" algn="l" rtl="0" eaLnBrk="0" fontAlgn="base" hangingPunct="0">
              <a:lnSpc>
                <a:spcPct val="140000"/>
              </a:lnSpc>
              <a:spcBef>
                <a:spcPct val="20000"/>
              </a:spcBef>
              <a:spcAft>
                <a:spcPct val="0"/>
              </a:spcAft>
              <a:buClr>
                <a:srgbClr val="CC0000"/>
              </a:buClr>
              <a:buSzPct val="70000"/>
              <a:buFont typeface="Wingdings" panose="05000000000000000000" pitchFamily="2" charset="2"/>
              <a:buChar char="n"/>
              <a:defRPr sz="2000">
                <a:solidFill>
                  <a:schemeClr val="tx1"/>
                </a:solidFill>
                <a:latin typeface="+mn-lt"/>
                <a:ea typeface="+mn-ea"/>
                <a:cs typeface="+mn-cs"/>
              </a:defRPr>
            </a:lvl2pPr>
            <a:lvl3pPr marL="1524000" indent="-609600" algn="l" rtl="0" eaLnBrk="0" fontAlgn="base" hangingPunct="0">
              <a:lnSpc>
                <a:spcPct val="140000"/>
              </a:lnSpc>
              <a:spcBef>
                <a:spcPct val="20000"/>
              </a:spcBef>
              <a:spcAft>
                <a:spcPct val="0"/>
              </a:spcAft>
              <a:buClr>
                <a:srgbClr val="CC0000"/>
              </a:buClr>
              <a:buSzPct val="60000"/>
              <a:buFont typeface="Wingdings" panose="05000000000000000000" pitchFamily="2" charset="2"/>
              <a:buChar char="n"/>
              <a:defRPr sz="2400">
                <a:solidFill>
                  <a:schemeClr val="tx1"/>
                </a:solidFill>
                <a:latin typeface="+mn-lt"/>
                <a:ea typeface="+mn-ea"/>
                <a:cs typeface="+mn-cs"/>
              </a:defRPr>
            </a:lvl3pPr>
            <a:lvl4pPr marL="1879600" indent="-508000" algn="l" rtl="0" eaLnBrk="0" fontAlgn="base" hangingPunct="0">
              <a:spcBef>
                <a:spcPct val="20000"/>
              </a:spcBef>
              <a:spcAft>
                <a:spcPct val="0"/>
              </a:spcAft>
              <a:buChar char="–"/>
              <a:defRPr sz="2000">
                <a:solidFill>
                  <a:schemeClr val="tx1"/>
                </a:solidFill>
                <a:latin typeface="+mn-lt"/>
                <a:ea typeface="+mn-ea"/>
                <a:cs typeface="+mn-cs"/>
              </a:defRPr>
            </a:lvl4pPr>
            <a:lvl5pPr marL="2336800" indent="-508000" algn="l" rtl="0" eaLnBrk="0" fontAlgn="base" hangingPunct="0">
              <a:spcBef>
                <a:spcPct val="20000"/>
              </a:spcBef>
              <a:spcAft>
                <a:spcPct val="0"/>
              </a:spcAft>
              <a:buChar char="»"/>
              <a:defRPr sz="2000">
                <a:solidFill>
                  <a:schemeClr val="tx1"/>
                </a:solidFill>
                <a:latin typeface="+mn-lt"/>
                <a:ea typeface="+mn-ea"/>
                <a:cs typeface="+mn-cs"/>
              </a:defRPr>
            </a:lvl5pPr>
            <a:lvl6pPr marL="2794000" indent="-508000" algn="l" rtl="0" fontAlgn="base">
              <a:spcBef>
                <a:spcPct val="20000"/>
              </a:spcBef>
              <a:spcAft>
                <a:spcPct val="0"/>
              </a:spcAft>
              <a:buChar char="»"/>
              <a:defRPr sz="2000">
                <a:solidFill>
                  <a:schemeClr val="tx1"/>
                </a:solidFill>
                <a:latin typeface="+mn-lt"/>
                <a:ea typeface="+mn-ea"/>
                <a:cs typeface="+mn-cs"/>
              </a:defRPr>
            </a:lvl6pPr>
            <a:lvl7pPr marL="3251200" indent="-508000" algn="l" rtl="0" fontAlgn="base">
              <a:spcBef>
                <a:spcPct val="20000"/>
              </a:spcBef>
              <a:spcAft>
                <a:spcPct val="0"/>
              </a:spcAft>
              <a:buChar char="»"/>
              <a:defRPr sz="2000">
                <a:solidFill>
                  <a:schemeClr val="tx1"/>
                </a:solidFill>
                <a:latin typeface="+mn-lt"/>
                <a:ea typeface="+mn-ea"/>
                <a:cs typeface="+mn-cs"/>
              </a:defRPr>
            </a:lvl7pPr>
            <a:lvl8pPr marL="3708400" indent="-508000" algn="l" rtl="0" fontAlgn="base">
              <a:spcBef>
                <a:spcPct val="20000"/>
              </a:spcBef>
              <a:spcAft>
                <a:spcPct val="0"/>
              </a:spcAft>
              <a:buChar char="»"/>
              <a:defRPr sz="2000">
                <a:solidFill>
                  <a:schemeClr val="tx1"/>
                </a:solidFill>
                <a:latin typeface="+mn-lt"/>
                <a:ea typeface="+mn-ea"/>
                <a:cs typeface="+mn-cs"/>
              </a:defRPr>
            </a:lvl8pPr>
            <a:lvl9pPr marL="4165600" indent="-508000" algn="l" rtl="0" fontAlgn="base">
              <a:spcBef>
                <a:spcPct val="20000"/>
              </a:spcBef>
              <a:spcAft>
                <a:spcPct val="0"/>
              </a:spcAft>
              <a:buChar char="»"/>
              <a:defRPr sz="2000">
                <a:solidFill>
                  <a:schemeClr val="tx1"/>
                </a:solidFill>
                <a:latin typeface="+mn-lt"/>
                <a:ea typeface="+mn-ea"/>
                <a:cs typeface="+mn-cs"/>
              </a:defRPr>
            </a:lvl9pPr>
          </a:lstStyle>
          <a:p>
            <a:pPr marL="108000" indent="0">
              <a:buNone/>
            </a:pPr>
            <a:r>
              <a:rPr lang="zh-CN" altLang="en-US" sz="1800" kern="0" dirty="0">
                <a:latin typeface="华文楷体" panose="02010600040101010101" pitchFamily="2" charset="-122"/>
                <a:ea typeface="华文楷体" panose="02010600040101010101" pitchFamily="2" charset="-122"/>
              </a:rPr>
              <a:t>境内借款，境外</a:t>
            </a:r>
            <a:r>
              <a:rPr lang="zh-CN" altLang="en-US" sz="1800" dirty="0">
                <a:latin typeface="华文楷体" panose="02010600040101010101" pitchFamily="2" charset="-122"/>
                <a:ea typeface="华文楷体" panose="02010600040101010101" pitchFamily="2" charset="-122"/>
              </a:rPr>
              <a:t>持有</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1800" dirty="0">
                <a:latin typeface="Times New Roman" panose="02020603050405020304" pitchFamily="18" charset="0"/>
                <a:cs typeface="Times New Roman" panose="02020603050405020304" pitchFamily="18" charset="0"/>
              </a:rPr>
              <a:t>arrant</a:t>
            </a:r>
            <a:endParaRPr lang="en-US" altLang="zh-CN" sz="1800" kern="0" dirty="0">
              <a:latin typeface="Times New Roman" panose="02020603050405020304" pitchFamily="18" charset="0"/>
              <a:cs typeface="Times New Roman" panose="02020603050405020304" pitchFamily="18" charset="0"/>
            </a:endParaRPr>
          </a:p>
          <a:p>
            <a:pPr marL="108000" indent="0">
              <a:buFont typeface="Wingdings" panose="05000000000000000000" pitchFamily="2" charset="2"/>
              <a:buNone/>
            </a:pPr>
            <a:endParaRPr lang="zh-CN" altLang="en-US" sz="1800" kern="0" dirty="0"/>
          </a:p>
        </p:txBody>
      </p:sp>
      <p:grpSp>
        <p:nvGrpSpPr>
          <p:cNvPr id="153" name="组合 152">
            <a:extLst>
              <a:ext uri="{FF2B5EF4-FFF2-40B4-BE49-F238E27FC236}">
                <a16:creationId xmlns:a16="http://schemas.microsoft.com/office/drawing/2014/main" id="{32D4F3CF-F5EA-4AE0-8D65-3A57EFD04072}"/>
              </a:ext>
            </a:extLst>
          </p:cNvPr>
          <p:cNvGrpSpPr/>
          <p:nvPr/>
        </p:nvGrpSpPr>
        <p:grpSpPr>
          <a:xfrm>
            <a:off x="89755" y="2001207"/>
            <a:ext cx="5456242" cy="4012382"/>
            <a:chOff x="89755" y="2001207"/>
            <a:chExt cx="5456242" cy="4012382"/>
          </a:xfrm>
        </p:grpSpPr>
        <p:grpSp>
          <p:nvGrpSpPr>
            <p:cNvPr id="52" name="组合 51">
              <a:extLst>
                <a:ext uri="{FF2B5EF4-FFF2-40B4-BE49-F238E27FC236}">
                  <a16:creationId xmlns:a16="http://schemas.microsoft.com/office/drawing/2014/main" id="{962B8724-22EF-435C-99AC-A6C4CE8422D8}"/>
                </a:ext>
              </a:extLst>
            </p:cNvPr>
            <p:cNvGrpSpPr/>
            <p:nvPr/>
          </p:nvGrpSpPr>
          <p:grpSpPr>
            <a:xfrm>
              <a:off x="89755" y="2001207"/>
              <a:ext cx="5456242" cy="4012382"/>
              <a:chOff x="-15749" y="1978245"/>
              <a:chExt cx="5456242" cy="4012382"/>
            </a:xfrm>
          </p:grpSpPr>
          <p:sp>
            <p:nvSpPr>
              <p:cNvPr id="48" name="文本框 47">
                <a:extLst>
                  <a:ext uri="{FF2B5EF4-FFF2-40B4-BE49-F238E27FC236}">
                    <a16:creationId xmlns:a16="http://schemas.microsoft.com/office/drawing/2014/main" id="{1EE98433-C231-4489-B00E-D96BB94E2600}"/>
                  </a:ext>
                </a:extLst>
              </p:cNvPr>
              <p:cNvSpPr txBox="1"/>
              <p:nvPr/>
            </p:nvSpPr>
            <p:spPr>
              <a:xfrm>
                <a:off x="2335525" y="5431798"/>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VIE</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协议</a:t>
                </a:r>
              </a:p>
            </p:txBody>
          </p:sp>
          <p:grpSp>
            <p:nvGrpSpPr>
              <p:cNvPr id="51" name="组合 50">
                <a:extLst>
                  <a:ext uri="{FF2B5EF4-FFF2-40B4-BE49-F238E27FC236}">
                    <a16:creationId xmlns:a16="http://schemas.microsoft.com/office/drawing/2014/main" id="{D2D9F013-F1F6-4C27-AAE1-CFD226914DBC}"/>
                  </a:ext>
                </a:extLst>
              </p:cNvPr>
              <p:cNvGrpSpPr/>
              <p:nvPr/>
            </p:nvGrpSpPr>
            <p:grpSpPr>
              <a:xfrm>
                <a:off x="-15749" y="1978245"/>
                <a:ext cx="5456242" cy="4012382"/>
                <a:chOff x="-15749" y="1978245"/>
                <a:chExt cx="5456242" cy="4012382"/>
              </a:xfrm>
            </p:grpSpPr>
            <p:grpSp>
              <p:nvGrpSpPr>
                <p:cNvPr id="47" name="组合 46">
                  <a:extLst>
                    <a:ext uri="{FF2B5EF4-FFF2-40B4-BE49-F238E27FC236}">
                      <a16:creationId xmlns:a16="http://schemas.microsoft.com/office/drawing/2014/main" id="{F699E093-B7E1-4F2E-854D-681A3999420B}"/>
                    </a:ext>
                  </a:extLst>
                </p:cNvPr>
                <p:cNvGrpSpPr/>
                <p:nvPr/>
              </p:nvGrpSpPr>
              <p:grpSpPr>
                <a:xfrm>
                  <a:off x="926790" y="1978245"/>
                  <a:ext cx="4513703" cy="4012382"/>
                  <a:chOff x="926790" y="1978245"/>
                  <a:chExt cx="4513703" cy="4012382"/>
                </a:xfrm>
              </p:grpSpPr>
              <p:cxnSp>
                <p:nvCxnSpPr>
                  <p:cNvPr id="37" name="直接连接符 36">
                    <a:extLst>
                      <a:ext uri="{FF2B5EF4-FFF2-40B4-BE49-F238E27FC236}">
                        <a16:creationId xmlns:a16="http://schemas.microsoft.com/office/drawing/2014/main" id="{DE389218-0B9D-4F4C-92F7-214014147966}"/>
                      </a:ext>
                    </a:extLst>
                  </p:cNvPr>
                  <p:cNvCxnSpPr>
                    <a:cxnSpLocks/>
                  </p:cNvCxnSpPr>
                  <p:nvPr/>
                </p:nvCxnSpPr>
                <p:spPr>
                  <a:xfrm>
                    <a:off x="3306303" y="5209211"/>
                    <a:ext cx="1512000" cy="0"/>
                  </a:xfrm>
                  <a:prstGeom prst="line">
                    <a:avLst/>
                  </a:prstGeom>
                  <a:ln w="12700"/>
                </p:spPr>
                <p:style>
                  <a:lnRef idx="1">
                    <a:schemeClr val="dk1"/>
                  </a:lnRef>
                  <a:fillRef idx="0">
                    <a:schemeClr val="dk1"/>
                  </a:fillRef>
                  <a:effectRef idx="0">
                    <a:schemeClr val="dk1"/>
                  </a:effectRef>
                  <a:fontRef idx="minor">
                    <a:schemeClr val="tx1"/>
                  </a:fontRef>
                </p:style>
              </p:cxnSp>
              <p:grpSp>
                <p:nvGrpSpPr>
                  <p:cNvPr id="45" name="组合 44">
                    <a:extLst>
                      <a:ext uri="{FF2B5EF4-FFF2-40B4-BE49-F238E27FC236}">
                        <a16:creationId xmlns:a16="http://schemas.microsoft.com/office/drawing/2014/main" id="{53180BF3-7400-4BAF-9258-D23CC69215F4}"/>
                      </a:ext>
                    </a:extLst>
                  </p:cNvPr>
                  <p:cNvGrpSpPr/>
                  <p:nvPr/>
                </p:nvGrpSpPr>
                <p:grpSpPr>
                  <a:xfrm>
                    <a:off x="926790" y="1978245"/>
                    <a:ext cx="4513703" cy="4012382"/>
                    <a:chOff x="926790" y="1978245"/>
                    <a:chExt cx="4513703" cy="4012382"/>
                  </a:xfrm>
                </p:grpSpPr>
                <p:grpSp>
                  <p:nvGrpSpPr>
                    <p:cNvPr id="22" name="组合 21">
                      <a:extLst>
                        <a:ext uri="{FF2B5EF4-FFF2-40B4-BE49-F238E27FC236}">
                          <a16:creationId xmlns:a16="http://schemas.microsoft.com/office/drawing/2014/main" id="{B3653F10-21BE-4B9B-8BDD-EDFB36550A30}"/>
                        </a:ext>
                      </a:extLst>
                    </p:cNvPr>
                    <p:cNvGrpSpPr/>
                    <p:nvPr/>
                  </p:nvGrpSpPr>
                  <p:grpSpPr>
                    <a:xfrm>
                      <a:off x="926790" y="1978245"/>
                      <a:ext cx="4513703" cy="4012382"/>
                      <a:chOff x="926790" y="1978245"/>
                      <a:chExt cx="4513703" cy="4012382"/>
                    </a:xfrm>
                  </p:grpSpPr>
                  <p:grpSp>
                    <p:nvGrpSpPr>
                      <p:cNvPr id="18" name="组合 17">
                        <a:extLst>
                          <a:ext uri="{FF2B5EF4-FFF2-40B4-BE49-F238E27FC236}">
                            <a16:creationId xmlns:a16="http://schemas.microsoft.com/office/drawing/2014/main" id="{707705DB-9A0C-4B3B-B659-7FC661138FC7}"/>
                          </a:ext>
                        </a:extLst>
                      </p:cNvPr>
                      <p:cNvGrpSpPr/>
                      <p:nvPr/>
                    </p:nvGrpSpPr>
                    <p:grpSpPr>
                      <a:xfrm>
                        <a:off x="926790" y="1978245"/>
                        <a:ext cx="1233779" cy="4012382"/>
                        <a:chOff x="926790" y="1978245"/>
                        <a:chExt cx="1233779" cy="4012382"/>
                      </a:xfrm>
                    </p:grpSpPr>
                    <p:sp>
                      <p:nvSpPr>
                        <p:cNvPr id="11" name="矩形 10">
                          <a:extLst>
                            <a:ext uri="{FF2B5EF4-FFF2-40B4-BE49-F238E27FC236}">
                              <a16:creationId xmlns:a16="http://schemas.microsoft.com/office/drawing/2014/main" id="{5BD91D03-8AAE-4533-A208-A35BCCFFD199}"/>
                            </a:ext>
                          </a:extLst>
                        </p:cNvPr>
                        <p:cNvSpPr/>
                        <p:nvPr/>
                      </p:nvSpPr>
                      <p:spPr>
                        <a:xfrm>
                          <a:off x="940169" y="1978245"/>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13" name="矩形 12">
                          <a:extLst>
                            <a:ext uri="{FF2B5EF4-FFF2-40B4-BE49-F238E27FC236}">
                              <a16:creationId xmlns:a16="http://schemas.microsoft.com/office/drawing/2014/main" id="{BFD81D39-D066-4761-B110-E703FF2B4940}"/>
                            </a:ext>
                          </a:extLst>
                        </p:cNvPr>
                        <p:cNvSpPr/>
                        <p:nvPr/>
                      </p:nvSpPr>
                      <p:spPr>
                        <a:xfrm>
                          <a:off x="940169" y="2782771"/>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开曼公司</a:t>
                          </a:r>
                        </a:p>
                      </p:txBody>
                    </p:sp>
                    <p:sp>
                      <p:nvSpPr>
                        <p:cNvPr id="14" name="矩形 13">
                          <a:extLst>
                            <a:ext uri="{FF2B5EF4-FFF2-40B4-BE49-F238E27FC236}">
                              <a16:creationId xmlns:a16="http://schemas.microsoft.com/office/drawing/2014/main" id="{E690A7CB-59E4-4F97-A738-8C273342710C}"/>
                            </a:ext>
                          </a:extLst>
                        </p:cNvPr>
                        <p:cNvSpPr/>
                        <p:nvPr/>
                      </p:nvSpPr>
                      <p:spPr>
                        <a:xfrm>
                          <a:off x="929283" y="3578574"/>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香港公司</a:t>
                          </a:r>
                        </a:p>
                      </p:txBody>
                    </p:sp>
                    <p:sp>
                      <p:nvSpPr>
                        <p:cNvPr id="15" name="矩形 14">
                          <a:extLst>
                            <a:ext uri="{FF2B5EF4-FFF2-40B4-BE49-F238E27FC236}">
                              <a16:creationId xmlns:a16="http://schemas.microsoft.com/office/drawing/2014/main" id="{769FF5A7-8C30-4DA8-9891-1322DC8F2C78}"/>
                            </a:ext>
                          </a:extLst>
                        </p:cNvPr>
                        <p:cNvSpPr/>
                        <p:nvPr/>
                      </p:nvSpPr>
                      <p:spPr>
                        <a:xfrm>
                          <a:off x="926790" y="555862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WFOE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grpSp>
                  <p:sp>
                    <p:nvSpPr>
                      <p:cNvPr id="19" name="矩形 18">
                        <a:extLst>
                          <a:ext uri="{FF2B5EF4-FFF2-40B4-BE49-F238E27FC236}">
                            <a16:creationId xmlns:a16="http://schemas.microsoft.com/office/drawing/2014/main" id="{C4F22C4B-E12B-4EC2-A60D-0DC298D5342B}"/>
                          </a:ext>
                        </a:extLst>
                      </p:cNvPr>
                      <p:cNvSpPr/>
                      <p:nvPr/>
                    </p:nvSpPr>
                    <p:spPr>
                      <a:xfrm>
                        <a:off x="2697835" y="434726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20" name="矩形 19">
                        <a:extLst>
                          <a:ext uri="{FF2B5EF4-FFF2-40B4-BE49-F238E27FC236}">
                            <a16:creationId xmlns:a16="http://schemas.microsoft.com/office/drawing/2014/main" id="{EF1F09A2-A867-43AD-B477-6B8A1929E89B}"/>
                          </a:ext>
                        </a:extLst>
                      </p:cNvPr>
                      <p:cNvSpPr/>
                      <p:nvPr/>
                    </p:nvSpPr>
                    <p:spPr>
                      <a:xfrm>
                        <a:off x="4180493" y="4340068"/>
                        <a:ext cx="1260000"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RMB</a:t>
                        </a:r>
                        <a:r>
                          <a:rPr lang="zh-CN" altLang="en-US" sz="1600" dirty="0">
                            <a:solidFill>
                              <a:schemeClr val="tx1"/>
                            </a:solidFill>
                            <a:latin typeface="华文楷体" panose="02010600040101010101" pitchFamily="2" charset="-122"/>
                            <a:ea typeface="华文楷体" panose="02010600040101010101" pitchFamily="2" charset="-122"/>
                          </a:rPr>
                          <a:t>投资人</a:t>
                        </a:r>
                      </a:p>
                    </p:txBody>
                  </p:sp>
                  <p:sp>
                    <p:nvSpPr>
                      <p:cNvPr id="21" name="矩形 20">
                        <a:extLst>
                          <a:ext uri="{FF2B5EF4-FFF2-40B4-BE49-F238E27FC236}">
                            <a16:creationId xmlns:a16="http://schemas.microsoft.com/office/drawing/2014/main" id="{8AAEC9B9-2C1B-4BDF-BCE1-49459C6BA885}"/>
                          </a:ext>
                        </a:extLst>
                      </p:cNvPr>
                      <p:cNvSpPr/>
                      <p:nvPr/>
                    </p:nvSpPr>
                    <p:spPr>
                      <a:xfrm>
                        <a:off x="3514986" y="5558627"/>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VIE</a:t>
                        </a:r>
                        <a:r>
                          <a:rPr lang="zh-CN" altLang="en-US" sz="1600" dirty="0">
                            <a:solidFill>
                              <a:schemeClr val="tx1"/>
                            </a:solidFill>
                            <a:latin typeface="华文楷体" panose="02010600040101010101" pitchFamily="2" charset="-122"/>
                            <a:ea typeface="华文楷体" panose="02010600040101010101" pitchFamily="2" charset="-122"/>
                          </a:rPr>
                          <a:t>公司</a:t>
                        </a:r>
                      </a:p>
                    </p:txBody>
                  </p:sp>
                </p:grpSp>
                <p:cxnSp>
                  <p:nvCxnSpPr>
                    <p:cNvPr id="24" name="直接连接符 23">
                      <a:extLst>
                        <a:ext uri="{FF2B5EF4-FFF2-40B4-BE49-F238E27FC236}">
                          <a16:creationId xmlns:a16="http://schemas.microsoft.com/office/drawing/2014/main" id="{2415403F-41C2-4CE5-BCC4-462AF0100577}"/>
                        </a:ext>
                      </a:extLst>
                    </p:cNvPr>
                    <p:cNvCxnSpPr>
                      <a:stCxn id="15" idx="3"/>
                      <a:endCxn id="21" idx="1"/>
                    </p:cNvCxnSpPr>
                    <p:nvPr/>
                  </p:nvCxnSpPr>
                  <p:spPr>
                    <a:xfrm>
                      <a:off x="2147190" y="5774627"/>
                      <a:ext cx="1367796"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4BE676C8-2FC3-456E-9990-931C5D35BC7C}"/>
                        </a:ext>
                      </a:extLst>
                    </p:cNvPr>
                    <p:cNvCxnSpPr>
                      <a:stCxn id="14" idx="2"/>
                      <a:endCxn id="15" idx="0"/>
                    </p:cNvCxnSpPr>
                    <p:nvPr/>
                  </p:nvCxnSpPr>
                  <p:spPr>
                    <a:xfrm flipH="1">
                      <a:off x="1536990" y="4010574"/>
                      <a:ext cx="0" cy="1548053"/>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F75C531-BDAD-453E-A0E3-00C2E7BBBD7C}"/>
                        </a:ext>
                      </a:extLst>
                    </p:cNvPr>
                    <p:cNvCxnSpPr>
                      <a:stCxn id="13" idx="2"/>
                      <a:endCxn id="14" idx="0"/>
                    </p:cNvCxnSpPr>
                    <p:nvPr/>
                  </p:nvCxnSpPr>
                  <p:spPr>
                    <a:xfrm flipH="1">
                      <a:off x="1539483" y="3214771"/>
                      <a:ext cx="0" cy="363803"/>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8E5A3A5A-D391-41D4-9823-4732A4B6300C}"/>
                        </a:ext>
                      </a:extLst>
                    </p:cNvPr>
                    <p:cNvCxnSpPr>
                      <a:cxnSpLocks/>
                    </p:cNvCxnSpPr>
                    <p:nvPr/>
                  </p:nvCxnSpPr>
                  <p:spPr>
                    <a:xfrm>
                      <a:off x="1540728" y="2410245"/>
                      <a:ext cx="0" cy="36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73A780F1-AF0B-47AA-A567-7D70B4769A16}"/>
                        </a:ext>
                      </a:extLst>
                    </p:cNvPr>
                    <p:cNvCxnSpPr>
                      <a:stCxn id="19" idx="2"/>
                    </p:cNvCxnSpPr>
                    <p:nvPr/>
                  </p:nvCxnSpPr>
                  <p:spPr>
                    <a:xfrm flipH="1">
                      <a:off x="3301839" y="4779267"/>
                      <a:ext cx="0" cy="43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5A5FB457-848D-46DE-A991-F5642D8DFB4F}"/>
                        </a:ext>
                      </a:extLst>
                    </p:cNvPr>
                    <p:cNvCxnSpPr>
                      <a:cxnSpLocks/>
                    </p:cNvCxnSpPr>
                    <p:nvPr/>
                  </p:nvCxnSpPr>
                  <p:spPr>
                    <a:xfrm>
                      <a:off x="4823861" y="4782954"/>
                      <a:ext cx="0" cy="43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4705DB2C-8CD9-4B49-84E9-A4724AC105E4}"/>
                        </a:ext>
                      </a:extLst>
                    </p:cNvPr>
                    <p:cNvCxnSpPr>
                      <a:cxnSpLocks/>
                    </p:cNvCxnSpPr>
                    <p:nvPr/>
                  </p:nvCxnSpPr>
                  <p:spPr>
                    <a:xfrm>
                      <a:off x="4106136" y="5209211"/>
                      <a:ext cx="0" cy="349416"/>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49" name="文本框 48">
                  <a:extLst>
                    <a:ext uri="{FF2B5EF4-FFF2-40B4-BE49-F238E27FC236}">
                      <a16:creationId xmlns:a16="http://schemas.microsoft.com/office/drawing/2014/main" id="{3CF3EF2D-9D19-4137-8C6F-6E22B3E70DC0}"/>
                    </a:ext>
                  </a:extLst>
                </p:cNvPr>
                <p:cNvSpPr txBox="1"/>
                <p:nvPr/>
              </p:nvSpPr>
              <p:spPr>
                <a:xfrm>
                  <a:off x="-7757" y="3866222"/>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Offshore</a:t>
                  </a:r>
                  <a:endParaRPr lang="zh-CN" altLang="en-US" sz="1600"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78D50A9C-DCAB-418E-975B-21CCAAFE9BE1}"/>
                    </a:ext>
                  </a:extLst>
                </p:cNvPr>
                <p:cNvSpPr txBox="1"/>
                <p:nvPr/>
              </p:nvSpPr>
              <p:spPr>
                <a:xfrm>
                  <a:off x="-15749" y="4213823"/>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Onshore</a:t>
                  </a:r>
                  <a:endParaRPr lang="zh-CN" altLang="en-US" sz="1600" dirty="0">
                    <a:latin typeface="Times New Roman" panose="02020603050405020304" pitchFamily="18" charset="0"/>
                    <a:cs typeface="Times New Roman" panose="02020603050405020304" pitchFamily="18" charset="0"/>
                  </a:endParaRPr>
                </a:p>
              </p:txBody>
            </p:sp>
          </p:grpSp>
        </p:grpSp>
        <p:cxnSp>
          <p:nvCxnSpPr>
            <p:cNvPr id="142" name="直接箭头连接符 141">
              <a:extLst>
                <a:ext uri="{FF2B5EF4-FFF2-40B4-BE49-F238E27FC236}">
                  <a16:creationId xmlns:a16="http://schemas.microsoft.com/office/drawing/2014/main" id="{24B478FA-7D85-4999-B440-6341B6CF90AB}"/>
                </a:ext>
              </a:extLst>
            </p:cNvPr>
            <p:cNvCxnSpPr>
              <a:cxnSpLocks/>
            </p:cNvCxnSpPr>
            <p:nvPr/>
          </p:nvCxnSpPr>
          <p:spPr>
            <a:xfrm flipH="1" flipV="1">
              <a:off x="2266073" y="2982138"/>
              <a:ext cx="2628000" cy="0"/>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0D8E42D5-C234-48A6-82A6-BAB890735C0C}"/>
                </a:ext>
              </a:extLst>
            </p:cNvPr>
            <p:cNvCxnSpPr>
              <a:cxnSpLocks/>
              <a:endCxn id="20" idx="0"/>
            </p:cNvCxnSpPr>
            <p:nvPr/>
          </p:nvCxnSpPr>
          <p:spPr>
            <a:xfrm>
              <a:off x="4915997" y="3013055"/>
              <a:ext cx="0" cy="134997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52" name="文本框 151">
              <a:extLst>
                <a:ext uri="{FF2B5EF4-FFF2-40B4-BE49-F238E27FC236}">
                  <a16:creationId xmlns:a16="http://schemas.microsoft.com/office/drawing/2014/main" id="{846C0266-FFA1-45FB-B5FB-2FE9FDA1F433}"/>
                </a:ext>
              </a:extLst>
            </p:cNvPr>
            <p:cNvSpPr txBox="1"/>
            <p:nvPr/>
          </p:nvSpPr>
          <p:spPr>
            <a:xfrm>
              <a:off x="2888455" y="2661348"/>
              <a:ext cx="1064331" cy="338552"/>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Warrant</a:t>
              </a:r>
              <a:endParaRPr lang="zh-CN" altLang="en-US" sz="1600" dirty="0">
                <a:latin typeface="Times New Roman" panose="02020603050405020304" pitchFamily="18" charset="0"/>
                <a:cs typeface="Times New Roman" panose="02020603050405020304" pitchFamily="18" charset="0"/>
              </a:endParaRPr>
            </a:p>
          </p:txBody>
        </p:sp>
      </p:grpSp>
      <p:grpSp>
        <p:nvGrpSpPr>
          <p:cNvPr id="31" name="组合 30">
            <a:extLst>
              <a:ext uri="{FF2B5EF4-FFF2-40B4-BE49-F238E27FC236}">
                <a16:creationId xmlns:a16="http://schemas.microsoft.com/office/drawing/2014/main" id="{860D37FB-64AD-4C76-9547-2C74CFDD9A0D}"/>
              </a:ext>
            </a:extLst>
          </p:cNvPr>
          <p:cNvGrpSpPr/>
          <p:nvPr/>
        </p:nvGrpSpPr>
        <p:grpSpPr>
          <a:xfrm>
            <a:off x="5822481" y="1976256"/>
            <a:ext cx="5465767" cy="3829070"/>
            <a:chOff x="5781670" y="1865203"/>
            <a:chExt cx="5465767" cy="3829070"/>
          </a:xfrm>
        </p:grpSpPr>
        <p:grpSp>
          <p:nvGrpSpPr>
            <p:cNvPr id="151" name="组合 150">
              <a:extLst>
                <a:ext uri="{FF2B5EF4-FFF2-40B4-BE49-F238E27FC236}">
                  <a16:creationId xmlns:a16="http://schemas.microsoft.com/office/drawing/2014/main" id="{0CB53F6D-ECA0-487C-BFE5-714D3463756F}"/>
                </a:ext>
              </a:extLst>
            </p:cNvPr>
            <p:cNvGrpSpPr/>
            <p:nvPr/>
          </p:nvGrpSpPr>
          <p:grpSpPr>
            <a:xfrm>
              <a:off x="5781670" y="1865203"/>
              <a:ext cx="5465767" cy="3829070"/>
              <a:chOff x="5999893" y="2067364"/>
              <a:chExt cx="5572262" cy="3829070"/>
            </a:xfrm>
          </p:grpSpPr>
          <p:grpSp>
            <p:nvGrpSpPr>
              <p:cNvPr id="108" name="组合 107">
                <a:extLst>
                  <a:ext uri="{FF2B5EF4-FFF2-40B4-BE49-F238E27FC236}">
                    <a16:creationId xmlns:a16="http://schemas.microsoft.com/office/drawing/2014/main" id="{626139FD-7D4F-41C3-9D6C-B379D68A399F}"/>
                  </a:ext>
                </a:extLst>
              </p:cNvPr>
              <p:cNvGrpSpPr/>
              <p:nvPr/>
            </p:nvGrpSpPr>
            <p:grpSpPr>
              <a:xfrm>
                <a:off x="5999893" y="2067364"/>
                <a:ext cx="5572262" cy="3829070"/>
                <a:chOff x="5999893" y="2067364"/>
                <a:chExt cx="5572262" cy="3829070"/>
              </a:xfrm>
            </p:grpSpPr>
            <p:cxnSp>
              <p:nvCxnSpPr>
                <p:cNvPr id="103" name="直接箭头连接符 102">
                  <a:extLst>
                    <a:ext uri="{FF2B5EF4-FFF2-40B4-BE49-F238E27FC236}">
                      <a16:creationId xmlns:a16="http://schemas.microsoft.com/office/drawing/2014/main" id="{030F5781-3E8F-47BC-8086-05936A9D0282}"/>
                    </a:ext>
                  </a:extLst>
                </p:cNvPr>
                <p:cNvCxnSpPr>
                  <a:cxnSpLocks/>
                </p:cNvCxnSpPr>
                <p:nvPr/>
              </p:nvCxnSpPr>
              <p:spPr>
                <a:xfrm flipH="1">
                  <a:off x="9953504" y="5644909"/>
                  <a:ext cx="954237" cy="0"/>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grpSp>
              <p:nvGrpSpPr>
                <p:cNvPr id="107" name="组合 106">
                  <a:extLst>
                    <a:ext uri="{FF2B5EF4-FFF2-40B4-BE49-F238E27FC236}">
                      <a16:creationId xmlns:a16="http://schemas.microsoft.com/office/drawing/2014/main" id="{D90D54BB-3BE6-4BC2-8648-E4F76C908F82}"/>
                    </a:ext>
                  </a:extLst>
                </p:cNvPr>
                <p:cNvGrpSpPr/>
                <p:nvPr/>
              </p:nvGrpSpPr>
              <p:grpSpPr>
                <a:xfrm>
                  <a:off x="5999893" y="2067364"/>
                  <a:ext cx="5572262" cy="3829070"/>
                  <a:chOff x="5999893" y="2067364"/>
                  <a:chExt cx="5572262" cy="3829070"/>
                </a:xfrm>
              </p:grpSpPr>
              <p:grpSp>
                <p:nvGrpSpPr>
                  <p:cNvPr id="57" name="组合 56">
                    <a:extLst>
                      <a:ext uri="{FF2B5EF4-FFF2-40B4-BE49-F238E27FC236}">
                        <a16:creationId xmlns:a16="http://schemas.microsoft.com/office/drawing/2014/main" id="{CDEA6EEA-0660-4328-BAA7-E7DC58CB20E3}"/>
                      </a:ext>
                    </a:extLst>
                  </p:cNvPr>
                  <p:cNvGrpSpPr/>
                  <p:nvPr/>
                </p:nvGrpSpPr>
                <p:grpSpPr>
                  <a:xfrm>
                    <a:off x="5999893" y="2067364"/>
                    <a:ext cx="5572262" cy="3829070"/>
                    <a:chOff x="231865" y="2037372"/>
                    <a:chExt cx="5572262" cy="3829070"/>
                  </a:xfrm>
                </p:grpSpPr>
                <p:sp>
                  <p:nvSpPr>
                    <p:cNvPr id="58" name="文本框 57">
                      <a:extLst>
                        <a:ext uri="{FF2B5EF4-FFF2-40B4-BE49-F238E27FC236}">
                          <a16:creationId xmlns:a16="http://schemas.microsoft.com/office/drawing/2014/main" id="{96AB6D26-3BE8-4AA6-975E-E70E3105F1F1}"/>
                        </a:ext>
                      </a:extLst>
                    </p:cNvPr>
                    <p:cNvSpPr txBox="1"/>
                    <p:nvPr/>
                  </p:nvSpPr>
                  <p:spPr>
                    <a:xfrm>
                      <a:off x="2111533" y="5300208"/>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VIE</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协议</a:t>
                      </a:r>
                    </a:p>
                  </p:txBody>
                </p:sp>
                <p:grpSp>
                  <p:nvGrpSpPr>
                    <p:cNvPr id="59" name="组合 58">
                      <a:extLst>
                        <a:ext uri="{FF2B5EF4-FFF2-40B4-BE49-F238E27FC236}">
                          <a16:creationId xmlns:a16="http://schemas.microsoft.com/office/drawing/2014/main" id="{5E1D6BFD-AABC-4583-949D-494BFE0AB93D}"/>
                        </a:ext>
                      </a:extLst>
                    </p:cNvPr>
                    <p:cNvGrpSpPr/>
                    <p:nvPr/>
                  </p:nvGrpSpPr>
                  <p:grpSpPr>
                    <a:xfrm>
                      <a:off x="231865" y="2037372"/>
                      <a:ext cx="5572262" cy="3829070"/>
                      <a:chOff x="231865" y="2037372"/>
                      <a:chExt cx="5572262" cy="3829070"/>
                    </a:xfrm>
                  </p:grpSpPr>
                  <p:grpSp>
                    <p:nvGrpSpPr>
                      <p:cNvPr id="66" name="组合 65">
                        <a:extLst>
                          <a:ext uri="{FF2B5EF4-FFF2-40B4-BE49-F238E27FC236}">
                            <a16:creationId xmlns:a16="http://schemas.microsoft.com/office/drawing/2014/main" id="{DC7439C1-6387-461D-9794-2251770C4591}"/>
                          </a:ext>
                        </a:extLst>
                      </p:cNvPr>
                      <p:cNvGrpSpPr/>
                      <p:nvPr/>
                    </p:nvGrpSpPr>
                    <p:grpSpPr>
                      <a:xfrm>
                        <a:off x="915904" y="2037372"/>
                        <a:ext cx="4888223" cy="3829070"/>
                        <a:chOff x="915904" y="2037372"/>
                        <a:chExt cx="4888223" cy="3829070"/>
                      </a:xfrm>
                    </p:grpSpPr>
                    <p:grpSp>
                      <p:nvGrpSpPr>
                        <p:cNvPr id="67" name="组合 66">
                          <a:extLst>
                            <a:ext uri="{FF2B5EF4-FFF2-40B4-BE49-F238E27FC236}">
                              <a16:creationId xmlns:a16="http://schemas.microsoft.com/office/drawing/2014/main" id="{68C84826-E401-4CCC-80B2-967DDDA25692}"/>
                            </a:ext>
                          </a:extLst>
                        </p:cNvPr>
                        <p:cNvGrpSpPr/>
                        <p:nvPr/>
                      </p:nvGrpSpPr>
                      <p:grpSpPr>
                        <a:xfrm>
                          <a:off x="915904" y="2037372"/>
                          <a:ext cx="4888223" cy="3829070"/>
                          <a:chOff x="915904" y="2037372"/>
                          <a:chExt cx="4888223" cy="3829070"/>
                        </a:xfrm>
                      </p:grpSpPr>
                      <p:grpSp>
                        <p:nvGrpSpPr>
                          <p:cNvPr id="77" name="组合 76">
                            <a:extLst>
                              <a:ext uri="{FF2B5EF4-FFF2-40B4-BE49-F238E27FC236}">
                                <a16:creationId xmlns:a16="http://schemas.microsoft.com/office/drawing/2014/main" id="{90247175-CD5A-460D-B96E-77F6F5449DB3}"/>
                              </a:ext>
                            </a:extLst>
                          </p:cNvPr>
                          <p:cNvGrpSpPr/>
                          <p:nvPr/>
                        </p:nvGrpSpPr>
                        <p:grpSpPr>
                          <a:xfrm>
                            <a:off x="915904" y="2037372"/>
                            <a:ext cx="1220479" cy="3825208"/>
                            <a:chOff x="915904" y="2037372"/>
                            <a:chExt cx="1220479" cy="3825208"/>
                          </a:xfrm>
                        </p:grpSpPr>
                        <p:sp>
                          <p:nvSpPr>
                            <p:cNvPr id="81" name="矩形 80">
                              <a:extLst>
                                <a:ext uri="{FF2B5EF4-FFF2-40B4-BE49-F238E27FC236}">
                                  <a16:creationId xmlns:a16="http://schemas.microsoft.com/office/drawing/2014/main" id="{7A482173-9D94-4D77-BB8C-8971CFFBBDE1}"/>
                                </a:ext>
                              </a:extLst>
                            </p:cNvPr>
                            <p:cNvSpPr/>
                            <p:nvPr/>
                          </p:nvSpPr>
                          <p:spPr>
                            <a:xfrm>
                              <a:off x="915904" y="2037372"/>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83" name="矩形 82">
                              <a:extLst>
                                <a:ext uri="{FF2B5EF4-FFF2-40B4-BE49-F238E27FC236}">
                                  <a16:creationId xmlns:a16="http://schemas.microsoft.com/office/drawing/2014/main" id="{A84B988B-9427-4AAF-AC59-C7357762DFB4}"/>
                                </a:ext>
                              </a:extLst>
                            </p:cNvPr>
                            <p:cNvSpPr/>
                            <p:nvPr/>
                          </p:nvSpPr>
                          <p:spPr>
                            <a:xfrm>
                              <a:off x="915904" y="2837600"/>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开曼公司</a:t>
                              </a:r>
                            </a:p>
                          </p:txBody>
                        </p:sp>
                        <p:sp>
                          <p:nvSpPr>
                            <p:cNvPr id="84" name="矩形 83">
                              <a:extLst>
                                <a:ext uri="{FF2B5EF4-FFF2-40B4-BE49-F238E27FC236}">
                                  <a16:creationId xmlns:a16="http://schemas.microsoft.com/office/drawing/2014/main" id="{DAF00CF1-DC11-463C-96FB-BE4C6FC065B1}"/>
                                </a:ext>
                              </a:extLst>
                            </p:cNvPr>
                            <p:cNvSpPr/>
                            <p:nvPr/>
                          </p:nvSpPr>
                          <p:spPr>
                            <a:xfrm>
                              <a:off x="915904" y="3632146"/>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香港公司</a:t>
                              </a:r>
                            </a:p>
                          </p:txBody>
                        </p:sp>
                        <p:sp>
                          <p:nvSpPr>
                            <p:cNvPr id="85" name="矩形 84">
                              <a:extLst>
                                <a:ext uri="{FF2B5EF4-FFF2-40B4-BE49-F238E27FC236}">
                                  <a16:creationId xmlns:a16="http://schemas.microsoft.com/office/drawing/2014/main" id="{399EE0B2-9986-43BA-9D47-FFBB0E66C817}"/>
                                </a:ext>
                              </a:extLst>
                            </p:cNvPr>
                            <p:cNvSpPr/>
                            <p:nvPr/>
                          </p:nvSpPr>
                          <p:spPr>
                            <a:xfrm>
                              <a:off x="915983" y="5430580"/>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WFOE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grpSp>
                      <p:sp>
                        <p:nvSpPr>
                          <p:cNvPr id="78" name="矩形 77">
                            <a:extLst>
                              <a:ext uri="{FF2B5EF4-FFF2-40B4-BE49-F238E27FC236}">
                                <a16:creationId xmlns:a16="http://schemas.microsoft.com/office/drawing/2014/main" id="{FBFF348C-ABF8-4BAB-A5DF-3E1319EB5582}"/>
                              </a:ext>
                            </a:extLst>
                          </p:cNvPr>
                          <p:cNvSpPr/>
                          <p:nvPr/>
                        </p:nvSpPr>
                        <p:spPr>
                          <a:xfrm>
                            <a:off x="2954700" y="4491319"/>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创始人</a:t>
                            </a:r>
                          </a:p>
                        </p:txBody>
                      </p:sp>
                      <p:sp>
                        <p:nvSpPr>
                          <p:cNvPr id="79" name="矩形 78">
                            <a:extLst>
                              <a:ext uri="{FF2B5EF4-FFF2-40B4-BE49-F238E27FC236}">
                                <a16:creationId xmlns:a16="http://schemas.microsoft.com/office/drawing/2014/main" id="{9C2755A7-D9DF-49D5-A10C-38AE8FE613A2}"/>
                              </a:ext>
                            </a:extLst>
                          </p:cNvPr>
                          <p:cNvSpPr/>
                          <p:nvPr/>
                        </p:nvSpPr>
                        <p:spPr>
                          <a:xfrm>
                            <a:off x="4488450" y="4467571"/>
                            <a:ext cx="1315677" cy="43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RMB</a:t>
                            </a:r>
                            <a:r>
                              <a:rPr lang="zh-CN" altLang="en-US" sz="1600" dirty="0">
                                <a:solidFill>
                                  <a:schemeClr val="tx1"/>
                                </a:solidFill>
                                <a:latin typeface="华文楷体" panose="02010600040101010101" pitchFamily="2" charset="-122"/>
                                <a:ea typeface="华文楷体" panose="02010600040101010101" pitchFamily="2" charset="-122"/>
                              </a:rPr>
                              <a:t>投资人</a:t>
                            </a:r>
                          </a:p>
                        </p:txBody>
                      </p:sp>
                      <p:sp>
                        <p:nvSpPr>
                          <p:cNvPr id="80" name="矩形 79">
                            <a:extLst>
                              <a:ext uri="{FF2B5EF4-FFF2-40B4-BE49-F238E27FC236}">
                                <a16:creationId xmlns:a16="http://schemas.microsoft.com/office/drawing/2014/main" id="{B1AA4120-F56B-413C-B8A1-E439D8BA83B0}"/>
                              </a:ext>
                            </a:extLst>
                          </p:cNvPr>
                          <p:cNvSpPr/>
                          <p:nvPr/>
                        </p:nvSpPr>
                        <p:spPr>
                          <a:xfrm>
                            <a:off x="2965076" y="5434442"/>
                            <a:ext cx="12204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VIE</a:t>
                            </a:r>
                            <a:r>
                              <a:rPr lang="zh-CN" altLang="en-US" sz="1600" dirty="0">
                                <a:solidFill>
                                  <a:schemeClr val="tx1"/>
                                </a:solidFill>
                              </a:rPr>
                              <a:t>公司</a:t>
                            </a:r>
                          </a:p>
                        </p:txBody>
                      </p:sp>
                    </p:grpSp>
                    <p:cxnSp>
                      <p:nvCxnSpPr>
                        <p:cNvPr id="68" name="直接连接符 67">
                          <a:extLst>
                            <a:ext uri="{FF2B5EF4-FFF2-40B4-BE49-F238E27FC236}">
                              <a16:creationId xmlns:a16="http://schemas.microsoft.com/office/drawing/2014/main" id="{051E5A48-0308-4BE0-8255-2E79E2569C4F}"/>
                            </a:ext>
                          </a:extLst>
                        </p:cNvPr>
                        <p:cNvCxnSpPr>
                          <a:cxnSpLocks/>
                        </p:cNvCxnSpPr>
                        <p:nvPr/>
                      </p:nvCxnSpPr>
                      <p:spPr>
                        <a:xfrm>
                          <a:off x="2147269" y="5648976"/>
                          <a:ext cx="807431"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DED9C410-8533-4E40-9DC2-3099C2F92821}"/>
                            </a:ext>
                          </a:extLst>
                        </p:cNvPr>
                        <p:cNvCxnSpPr>
                          <a:stCxn id="84" idx="2"/>
                          <a:endCxn id="85" idx="0"/>
                        </p:cNvCxnSpPr>
                        <p:nvPr/>
                      </p:nvCxnSpPr>
                      <p:spPr>
                        <a:xfrm>
                          <a:off x="1526104" y="4064146"/>
                          <a:ext cx="79" cy="1366434"/>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0688D245-C22B-4837-A565-9D15EA1200FC}"/>
                            </a:ext>
                          </a:extLst>
                        </p:cNvPr>
                        <p:cNvCxnSpPr>
                          <a:stCxn id="83" idx="2"/>
                          <a:endCxn id="84" idx="0"/>
                        </p:cNvCxnSpPr>
                        <p:nvPr/>
                      </p:nvCxnSpPr>
                      <p:spPr>
                        <a:xfrm>
                          <a:off x="1526104" y="3269600"/>
                          <a:ext cx="0" cy="362546"/>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BA7DCD4A-A3DB-4F56-8252-42B4C8603418}"/>
                            </a:ext>
                          </a:extLst>
                        </p:cNvPr>
                        <p:cNvCxnSpPr>
                          <a:cxnSpLocks/>
                        </p:cNvCxnSpPr>
                        <p:nvPr/>
                      </p:nvCxnSpPr>
                      <p:spPr>
                        <a:xfrm>
                          <a:off x="1526104" y="2481407"/>
                          <a:ext cx="0" cy="360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127C62-0294-4660-AB2D-260588810337}"/>
                            </a:ext>
                          </a:extLst>
                        </p:cNvPr>
                        <p:cNvCxnSpPr>
                          <a:cxnSpLocks/>
                        </p:cNvCxnSpPr>
                        <p:nvPr/>
                      </p:nvCxnSpPr>
                      <p:spPr>
                        <a:xfrm flipH="1">
                          <a:off x="5134097" y="4899571"/>
                          <a:ext cx="0" cy="72000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grpSp>
                  <p:sp>
                    <p:nvSpPr>
                      <p:cNvPr id="61" name="文本框 60">
                        <a:extLst>
                          <a:ext uri="{FF2B5EF4-FFF2-40B4-BE49-F238E27FC236}">
                            <a16:creationId xmlns:a16="http://schemas.microsoft.com/office/drawing/2014/main" id="{3537EC30-1A98-4C55-B6A2-2DCA420F063B}"/>
                          </a:ext>
                        </a:extLst>
                      </p:cNvPr>
                      <p:cNvSpPr txBox="1"/>
                      <p:nvPr/>
                    </p:nvSpPr>
                    <p:spPr>
                      <a:xfrm>
                        <a:off x="243934" y="3950300"/>
                        <a:ext cx="1086666"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Offshore</a:t>
                        </a:r>
                        <a:endParaRPr lang="zh-CN" altLang="en-US" sz="1600" dirty="0">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99A94E30-3429-4DF1-8F62-0DEDA1C493F8}"/>
                          </a:ext>
                        </a:extLst>
                      </p:cNvPr>
                      <p:cNvSpPr txBox="1"/>
                      <p:nvPr/>
                    </p:nvSpPr>
                    <p:spPr>
                      <a:xfrm>
                        <a:off x="231865" y="4299507"/>
                        <a:ext cx="954277" cy="338554"/>
                      </a:xfrm>
                      <a:prstGeom prst="rect">
                        <a:avLst/>
                      </a:prstGeom>
                      <a:noFill/>
                      <a:ln>
                        <a:no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Onshore</a:t>
                        </a:r>
                        <a:endParaRPr lang="zh-CN" altLang="en-US" sz="1600" dirty="0">
                          <a:latin typeface="Times New Roman" panose="02020603050405020304" pitchFamily="18" charset="0"/>
                          <a:cs typeface="Times New Roman" panose="02020603050405020304" pitchFamily="18" charset="0"/>
                        </a:endParaRPr>
                      </a:p>
                    </p:txBody>
                  </p:sp>
                </p:grpSp>
              </p:grpSp>
              <p:sp>
                <p:nvSpPr>
                  <p:cNvPr id="106" name="文本框 105">
                    <a:extLst>
                      <a:ext uri="{FF2B5EF4-FFF2-40B4-BE49-F238E27FC236}">
                        <a16:creationId xmlns:a16="http://schemas.microsoft.com/office/drawing/2014/main" id="{28522E24-B08E-4EA8-B009-3CF69EE763E3}"/>
                      </a:ext>
                    </a:extLst>
                  </p:cNvPr>
                  <p:cNvSpPr txBox="1"/>
                  <p:nvPr/>
                </p:nvSpPr>
                <p:spPr>
                  <a:xfrm>
                    <a:off x="10899820" y="4939429"/>
                    <a:ext cx="439282" cy="662916"/>
                  </a:xfrm>
                  <a:prstGeom prst="rect">
                    <a:avLst/>
                  </a:prstGeom>
                  <a:noFill/>
                </p:spPr>
                <p:txBody>
                  <a:bodyPr vert="eaVert" wrap="square" rtlCol="0">
                    <a:spAutoFit/>
                  </a:bodyPr>
                  <a:lstStyle/>
                  <a:p>
                    <a:r>
                      <a:rPr lang="zh-CN" altLang="en-US" sz="1600" dirty="0">
                        <a:latin typeface="华文楷体" panose="02010600040101010101" pitchFamily="2" charset="-122"/>
                        <a:ea typeface="华文楷体" panose="02010600040101010101" pitchFamily="2" charset="-122"/>
                      </a:rPr>
                      <a:t>借款</a:t>
                    </a:r>
                  </a:p>
                </p:txBody>
              </p:sp>
            </p:grpSp>
          </p:grpSp>
          <p:cxnSp>
            <p:nvCxnSpPr>
              <p:cNvPr id="149" name="直接箭头连接符 148">
                <a:extLst>
                  <a:ext uri="{FF2B5EF4-FFF2-40B4-BE49-F238E27FC236}">
                    <a16:creationId xmlns:a16="http://schemas.microsoft.com/office/drawing/2014/main" id="{211F67A0-C8E3-4607-829F-CE1FCDBD10A5}"/>
                  </a:ext>
                </a:extLst>
              </p:cNvPr>
              <p:cNvCxnSpPr>
                <a:cxnSpLocks/>
              </p:cNvCxnSpPr>
              <p:nvPr/>
            </p:nvCxnSpPr>
            <p:spPr>
              <a:xfrm flipH="1" flipV="1">
                <a:off x="7922546" y="3083592"/>
                <a:ext cx="2972815" cy="0"/>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150" name="文本框 149">
                <a:extLst>
                  <a:ext uri="{FF2B5EF4-FFF2-40B4-BE49-F238E27FC236}">
                    <a16:creationId xmlns:a16="http://schemas.microsoft.com/office/drawing/2014/main" id="{F7511AC8-CE3A-47EF-866D-398DD4EBEE25}"/>
                  </a:ext>
                </a:extLst>
              </p:cNvPr>
              <p:cNvSpPr txBox="1"/>
              <p:nvPr/>
            </p:nvSpPr>
            <p:spPr>
              <a:xfrm>
                <a:off x="9013718" y="2752455"/>
                <a:ext cx="1220400" cy="351693"/>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Warrant</a:t>
                </a:r>
                <a:endParaRPr lang="zh-CN" altLang="en-US" sz="1600" dirty="0">
                  <a:latin typeface="Times New Roman" panose="02020603050405020304" pitchFamily="18" charset="0"/>
                  <a:cs typeface="Times New Roman" panose="02020603050405020304" pitchFamily="18" charset="0"/>
                </a:endParaRPr>
              </a:p>
            </p:txBody>
          </p:sp>
        </p:grpSp>
        <p:cxnSp>
          <p:nvCxnSpPr>
            <p:cNvPr id="90" name="直接连接符 89">
              <a:extLst>
                <a:ext uri="{FF2B5EF4-FFF2-40B4-BE49-F238E27FC236}">
                  <a16:creationId xmlns:a16="http://schemas.microsoft.com/office/drawing/2014/main" id="{33C5295A-246D-4DB9-AB95-3160EF8A0375}"/>
                </a:ext>
              </a:extLst>
            </p:cNvPr>
            <p:cNvCxnSpPr>
              <a:cxnSpLocks/>
            </p:cNvCxnSpPr>
            <p:nvPr/>
          </p:nvCxnSpPr>
          <p:spPr>
            <a:xfrm flipH="1">
              <a:off x="10583578" y="2881536"/>
              <a:ext cx="0" cy="140400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grpSp>
      <p:cxnSp>
        <p:nvCxnSpPr>
          <p:cNvPr id="34" name="直接连接符 33">
            <a:extLst>
              <a:ext uri="{FF2B5EF4-FFF2-40B4-BE49-F238E27FC236}">
                <a16:creationId xmlns:a16="http://schemas.microsoft.com/office/drawing/2014/main" id="{C6438E7A-7CDD-49E1-BA36-7D28F827D8F7}"/>
              </a:ext>
            </a:extLst>
          </p:cNvPr>
          <p:cNvCxnSpPr>
            <a:stCxn id="78" idx="2"/>
            <a:endCxn id="80" idx="0"/>
          </p:cNvCxnSpPr>
          <p:nvPr/>
        </p:nvCxnSpPr>
        <p:spPr>
          <a:xfrm>
            <a:off x="9091816" y="4862203"/>
            <a:ext cx="0" cy="511123"/>
          </a:xfrm>
          <a:prstGeom prst="line">
            <a:avLst/>
          </a:prstGeom>
          <a:ln w="12700"/>
        </p:spPr>
        <p:style>
          <a:lnRef idx="1">
            <a:schemeClr val="dk1"/>
          </a:lnRef>
          <a:fillRef idx="0">
            <a:schemeClr val="dk1"/>
          </a:fillRef>
          <a:effectRef idx="0">
            <a:schemeClr val="dk1"/>
          </a:effectRef>
          <a:fontRef idx="minor">
            <a:schemeClr val="tx1"/>
          </a:fontRef>
        </p:style>
      </p:cxnSp>
      <p:sp>
        <p:nvSpPr>
          <p:cNvPr id="72" name="标题 1"/>
          <p:cNvSpPr>
            <a:spLocks noGrp="1"/>
          </p:cNvSpPr>
          <p:nvPr>
            <p:ph type="title"/>
          </p:nvPr>
        </p:nvSpPr>
        <p:spPr>
          <a:xfrm>
            <a:off x="960438" y="322039"/>
            <a:ext cx="7011987" cy="685800"/>
          </a:xfrm>
        </p:spPr>
        <p:txBody>
          <a:bodyPr/>
          <a:lstStyle/>
          <a:p>
            <a:pPr eaLnBrk="1" hangingPunct="1"/>
            <a:r>
              <a:rPr lang="en-US" altLang="zh-CN" sz="2800" dirty="0">
                <a:latin typeface="Times New Roman" pitchFamily="18" charset="0"/>
                <a:cs typeface="Times New Roman" pitchFamily="18" charset="0"/>
              </a:rPr>
              <a:t>1.1.7 </a:t>
            </a:r>
            <a:r>
              <a:rPr lang="zh-CN" altLang="en-US" sz="2800" dirty="0">
                <a:latin typeface="Times New Roman" pitchFamily="18" charset="0"/>
                <a:cs typeface="Times New Roman" pitchFamily="18" charset="0"/>
              </a:rPr>
              <a:t>境内境外融资架构的分析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境外架构</a:t>
            </a:r>
            <a:endParaRPr lang="zh-CN" altLang="zh-CN" sz="2800" dirty="0"/>
          </a:p>
        </p:txBody>
      </p:sp>
    </p:spTree>
    <p:extLst>
      <p:ext uri="{BB962C8B-B14F-4D97-AF65-F5344CB8AC3E}">
        <p14:creationId xmlns:p14="http://schemas.microsoft.com/office/powerpoint/2010/main" val="825973649"/>
      </p:ext>
    </p:extLst>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48469" y="1511300"/>
            <a:ext cx="10369550" cy="4276725"/>
          </a:xfrm>
        </p:spPr>
        <p:txBody>
          <a:bodyPr/>
          <a:lstStyle/>
          <a:p>
            <a:pPr algn="ctr">
              <a:buFont typeface="Wingdings" pitchFamily="2" charset="2"/>
              <a:buNone/>
            </a:pPr>
            <a:endParaRPr lang="en-US" altLang="zh-CN" dirty="0">
              <a:latin typeface="Times New Roman" pitchFamily="18" charset="0"/>
              <a:cs typeface="Times New Roman" pitchFamily="18" charset="0"/>
            </a:endParaRPr>
          </a:p>
          <a:p>
            <a:pPr algn="ctr">
              <a:buFont typeface="Wingdings" pitchFamily="2" charset="2"/>
              <a:buNone/>
            </a:pPr>
            <a:endParaRPr lang="en-US" altLang="zh-CN" dirty="0">
              <a:latin typeface="Times New Roman" pitchFamily="18" charset="0"/>
              <a:cs typeface="Times New Roman" pitchFamily="18" charset="0"/>
            </a:endParaRPr>
          </a:p>
          <a:p>
            <a:pPr algn="ctr">
              <a:buFontTx/>
              <a:buNone/>
            </a:pPr>
            <a:r>
              <a:rPr lang="en-US" altLang="zh-CN" sz="2400" b="1" dirty="0">
                <a:solidFill>
                  <a:srgbClr val="700000"/>
                </a:solidFill>
                <a:latin typeface="Times New Roman" pitchFamily="18" charset="0"/>
                <a:cs typeface="Times New Roman" pitchFamily="18" charset="0"/>
              </a:rPr>
              <a:t>1.2 </a:t>
            </a:r>
            <a:r>
              <a:rPr lang="zh-CN" altLang="en-US" sz="2400" b="1" dirty="0">
                <a:solidFill>
                  <a:srgbClr val="700000"/>
                </a:solidFill>
                <a:latin typeface="Times New Roman" pitchFamily="18" charset="0"/>
                <a:cs typeface="Times New Roman" pitchFamily="18" charset="0"/>
              </a:rPr>
              <a:t>融资架构的转换</a:t>
            </a:r>
            <a:endParaRPr lang="en-US" altLang="zh-CN" sz="2400" b="1" dirty="0">
              <a:solidFill>
                <a:srgbClr val="7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39984818"/>
      </p:ext>
    </p:extLst>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800" dirty="0">
                <a:latin typeface="Times New Roman" pitchFamily="18" charset="0"/>
                <a:ea typeface="+mn-ea"/>
                <a:cs typeface="Times New Roman" pitchFamily="18" charset="0"/>
              </a:rPr>
              <a:t>目录</a:t>
            </a:r>
          </a:p>
        </p:txBody>
      </p:sp>
      <p:sp>
        <p:nvSpPr>
          <p:cNvPr id="9" name="AutoShape 8"/>
          <p:cNvSpPr>
            <a:spLocks noChangeArrowheads="1"/>
          </p:cNvSpPr>
          <p:nvPr/>
        </p:nvSpPr>
        <p:spPr bwMode="ltGray">
          <a:xfrm>
            <a:off x="4184550" y="1563688"/>
            <a:ext cx="2379663" cy="601662"/>
          </a:xfrm>
          <a:prstGeom prst="roundRect">
            <a:avLst>
              <a:gd name="adj" fmla="val 16667"/>
            </a:avLst>
          </a:prstGeom>
          <a:solidFill>
            <a:srgbClr val="990033"/>
          </a:solidFill>
          <a:ln w="9525">
            <a:noFill/>
            <a:round/>
          </a:ln>
          <a:effectLst/>
        </p:spPr>
        <p:txBody>
          <a:bodyPr wrap="none" anchor="ctr"/>
          <a:lstStyle/>
          <a:p>
            <a:pPr eaLnBrk="1" hangingPunct="1">
              <a:defRPr/>
            </a:pPr>
            <a:endParaRPr lang="zh-CN" altLang="en-US">
              <a:latin typeface="Times New Roman" pitchFamily="18" charset="0"/>
              <a:ea typeface="+mn-ea"/>
              <a:cs typeface="Times New Roman" pitchFamily="18" charset="0"/>
            </a:endParaRPr>
          </a:p>
        </p:txBody>
      </p:sp>
      <p:grpSp>
        <p:nvGrpSpPr>
          <p:cNvPr id="3" name="Group 11"/>
          <p:cNvGrpSpPr/>
          <p:nvPr/>
        </p:nvGrpSpPr>
        <p:grpSpPr bwMode="auto">
          <a:xfrm>
            <a:off x="1137940" y="1563687"/>
            <a:ext cx="2379663" cy="601663"/>
            <a:chOff x="547" y="1162"/>
            <a:chExt cx="1499" cy="379"/>
          </a:xfrm>
          <a:solidFill>
            <a:srgbClr val="002A54"/>
          </a:solidFill>
        </p:grpSpPr>
        <p:sp>
          <p:nvSpPr>
            <p:cNvPr id="13" name="AutoShape 12"/>
            <p:cNvSpPr>
              <a:spLocks noChangeArrowheads="1"/>
            </p:cNvSpPr>
            <p:nvPr/>
          </p:nvSpPr>
          <p:spPr bwMode="gray">
            <a:xfrm>
              <a:off x="547" y="1162"/>
              <a:ext cx="1499" cy="379"/>
            </a:xfrm>
            <a:prstGeom prst="roundRect">
              <a:avLst>
                <a:gd name="adj" fmla="val 16667"/>
              </a:avLst>
            </a:prstGeom>
            <a:grpFill/>
            <a:ln w="9525">
              <a:noFill/>
              <a:round/>
            </a:ln>
            <a:effectLst/>
          </p:spPr>
          <p:txBody>
            <a:bodyPr wrap="none" anchor="ctr"/>
            <a:lstStyle/>
            <a:p>
              <a:pPr eaLnBrk="1" hangingPunct="1">
                <a:defRPr/>
              </a:pPr>
              <a:endParaRPr lang="zh-CN" altLang="en-US">
                <a:solidFill>
                  <a:schemeClr val="bg1"/>
                </a:solidFill>
                <a:latin typeface="Times New Roman" pitchFamily="18" charset="0"/>
                <a:ea typeface="+mn-ea"/>
                <a:cs typeface="Times New Roman" pitchFamily="18" charset="0"/>
              </a:endParaRPr>
            </a:p>
          </p:txBody>
        </p:sp>
        <p:pic>
          <p:nvPicPr>
            <p:cNvPr id="14" name="Picture 13" descr="Picture3"/>
            <p:cNvPicPr>
              <a:picLocks noChangeAspect="1" noChangeArrowheads="1"/>
            </p:cNvPicPr>
            <p:nvPr/>
          </p:nvPicPr>
          <p:blipFill>
            <a:blip r:embed="rId2" cstate="print"/>
            <a:srcRect/>
            <a:stretch>
              <a:fillRect/>
            </a:stretch>
          </p:blipFill>
          <p:spPr bwMode="auto">
            <a:xfrm>
              <a:off x="559" y="1325"/>
              <a:ext cx="264" cy="210"/>
            </a:xfrm>
            <a:prstGeom prst="rect">
              <a:avLst/>
            </a:prstGeom>
            <a:grpFill/>
            <a:ln w="9525">
              <a:noFill/>
              <a:miter lim="800000"/>
              <a:headEnd/>
              <a:tailEnd/>
            </a:ln>
          </p:spPr>
        </p:pic>
      </p:grpSp>
      <p:grpSp>
        <p:nvGrpSpPr>
          <p:cNvPr id="4" name="Group 15"/>
          <p:cNvGrpSpPr/>
          <p:nvPr/>
        </p:nvGrpSpPr>
        <p:grpSpPr bwMode="auto">
          <a:xfrm>
            <a:off x="1152228" y="2187575"/>
            <a:ext cx="2370137" cy="2481272"/>
            <a:chOff x="313" y="1316"/>
            <a:chExt cx="1660" cy="2637"/>
          </a:xfrm>
          <a:solidFill>
            <a:srgbClr val="002A54"/>
          </a:solidFill>
        </p:grpSpPr>
        <p:sp>
          <p:nvSpPr>
            <p:cNvPr id="17" name="Rectangle 16"/>
            <p:cNvSpPr>
              <a:spLocks noChangeArrowheads="1"/>
            </p:cNvSpPr>
            <p:nvPr/>
          </p:nvSpPr>
          <p:spPr bwMode="gray">
            <a:xfrm>
              <a:off x="313" y="3909"/>
              <a:ext cx="1660" cy="44"/>
            </a:xfrm>
            <a:prstGeom prst="rect">
              <a:avLst/>
            </a:prstGeom>
            <a:grpFill/>
            <a:ln w="9525">
              <a:solidFill>
                <a:schemeClr val="accent1">
                  <a:lumMod val="75000"/>
                </a:schemeClr>
              </a:solidFill>
              <a:miter lim="800000"/>
            </a:ln>
          </p:spPr>
          <p:txBody>
            <a:bodyPr wrap="none" anchor="ctr"/>
            <a:lstStyle/>
            <a:p>
              <a:pPr eaLnBrk="1" hangingPunct="1">
                <a:defRPr/>
              </a:pPr>
              <a:endParaRPr lang="zh-CN" altLang="en-US">
                <a:latin typeface="Times New Roman" pitchFamily="18" charset="0"/>
                <a:ea typeface="+mn-ea"/>
                <a:cs typeface="Times New Roman" pitchFamily="18" charset="0"/>
              </a:endParaRPr>
            </a:p>
          </p:txBody>
        </p:sp>
        <p:sp>
          <p:nvSpPr>
            <p:cNvPr id="18" name="Line 17"/>
            <p:cNvSpPr>
              <a:spLocks noChangeShapeType="1"/>
            </p:cNvSpPr>
            <p:nvPr/>
          </p:nvSpPr>
          <p:spPr bwMode="gray">
            <a:xfrm>
              <a:off x="313" y="1316"/>
              <a:ext cx="0" cy="2633"/>
            </a:xfrm>
            <a:prstGeom prst="line">
              <a:avLst/>
            </a:prstGeom>
            <a:grpFill/>
            <a:ln w="9525">
              <a:solidFill>
                <a:schemeClr val="accent1">
                  <a:lumMod val="75000"/>
                </a:schemeClr>
              </a:solidFill>
              <a:round/>
            </a:ln>
          </p:spPr>
          <p:txBody>
            <a:bodyPr/>
            <a:lstStyle/>
            <a:p>
              <a:pPr eaLnBrk="1" hangingPunct="1">
                <a:defRPr/>
              </a:pPr>
              <a:endParaRPr lang="zh-CN" altLang="en-US">
                <a:latin typeface="Times New Roman" pitchFamily="18" charset="0"/>
                <a:ea typeface="+mn-ea"/>
                <a:cs typeface="Times New Roman" pitchFamily="18" charset="0"/>
              </a:endParaRPr>
            </a:p>
          </p:txBody>
        </p:sp>
      </p:grpSp>
      <p:sp>
        <p:nvSpPr>
          <p:cNvPr id="4105" name="Rectangle 128"/>
          <p:cNvSpPr>
            <a:spLocks noChangeArrowheads="1"/>
          </p:cNvSpPr>
          <p:nvPr/>
        </p:nvSpPr>
        <p:spPr bwMode="black">
          <a:xfrm>
            <a:off x="1277521" y="2339975"/>
            <a:ext cx="1531188" cy="30777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dirty="0">
                <a:latin typeface="Times New Roman" pitchFamily="18" charset="0"/>
                <a:ea typeface="+mn-ea"/>
                <a:cs typeface="Times New Roman" pitchFamily="18" charset="0"/>
              </a:rPr>
              <a:t>1.1 </a:t>
            </a:r>
            <a:r>
              <a:rPr lang="zh-CN" altLang="en-US" sz="1400" dirty="0">
                <a:latin typeface="Times New Roman" pitchFamily="18" charset="0"/>
                <a:ea typeface="+mn-ea"/>
                <a:cs typeface="Times New Roman" pitchFamily="18" charset="0"/>
              </a:rPr>
              <a:t>常见融资架构</a:t>
            </a:r>
            <a:endParaRPr lang="en-US" altLang="zh-CN" sz="1400" dirty="0">
              <a:latin typeface="Times New Roman" pitchFamily="18" charset="0"/>
              <a:ea typeface="+mn-ea"/>
              <a:cs typeface="Times New Roman" pitchFamily="18" charset="0"/>
            </a:endParaRPr>
          </a:p>
        </p:txBody>
      </p:sp>
      <p:sp>
        <p:nvSpPr>
          <p:cNvPr id="4106" name="Line 139"/>
          <p:cNvSpPr>
            <a:spLocks noChangeShapeType="1"/>
          </p:cNvSpPr>
          <p:nvPr/>
        </p:nvSpPr>
        <p:spPr bwMode="auto">
          <a:xfrm flipV="1">
            <a:off x="1280220" y="2733675"/>
            <a:ext cx="2147887" cy="14288"/>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sp>
        <p:nvSpPr>
          <p:cNvPr id="4107" name="Line 140"/>
          <p:cNvSpPr>
            <a:spLocks noChangeShapeType="1"/>
          </p:cNvSpPr>
          <p:nvPr/>
        </p:nvSpPr>
        <p:spPr bwMode="auto">
          <a:xfrm flipV="1">
            <a:off x="1280220" y="3457575"/>
            <a:ext cx="2147887" cy="14288"/>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sp>
        <p:nvSpPr>
          <p:cNvPr id="4108" name="Line 141"/>
          <p:cNvSpPr>
            <a:spLocks noChangeShapeType="1"/>
          </p:cNvSpPr>
          <p:nvPr/>
        </p:nvSpPr>
        <p:spPr bwMode="auto">
          <a:xfrm flipV="1">
            <a:off x="1267520" y="4056063"/>
            <a:ext cx="2147887" cy="12700"/>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sp>
        <p:nvSpPr>
          <p:cNvPr id="4112" name="Line 158"/>
          <p:cNvSpPr>
            <a:spLocks noChangeShapeType="1"/>
          </p:cNvSpPr>
          <p:nvPr/>
        </p:nvSpPr>
        <p:spPr bwMode="auto">
          <a:xfrm flipV="1">
            <a:off x="4333775" y="4097338"/>
            <a:ext cx="2149475" cy="12700"/>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grpSp>
        <p:nvGrpSpPr>
          <p:cNvPr id="7" name="Group 178"/>
          <p:cNvGrpSpPr/>
          <p:nvPr/>
        </p:nvGrpSpPr>
        <p:grpSpPr bwMode="auto">
          <a:xfrm>
            <a:off x="4237533" y="2116137"/>
            <a:ext cx="2387600" cy="2481272"/>
            <a:chOff x="2046" y="1316"/>
            <a:chExt cx="1673" cy="2637"/>
          </a:xfrm>
          <a:solidFill>
            <a:srgbClr val="990033"/>
          </a:solidFill>
        </p:grpSpPr>
        <p:sp>
          <p:nvSpPr>
            <p:cNvPr id="180" name="Rectangle 179"/>
            <p:cNvSpPr>
              <a:spLocks noChangeArrowheads="1"/>
            </p:cNvSpPr>
            <p:nvPr/>
          </p:nvSpPr>
          <p:spPr bwMode="gray">
            <a:xfrm>
              <a:off x="2046" y="3909"/>
              <a:ext cx="1673" cy="44"/>
            </a:xfrm>
            <a:prstGeom prst="rect">
              <a:avLst/>
            </a:prstGeom>
            <a:grpFill/>
            <a:ln w="9525">
              <a:solidFill>
                <a:srgbClr val="7030A0"/>
              </a:solidFill>
              <a:miter lim="800000"/>
            </a:ln>
          </p:spPr>
          <p:txBody>
            <a:bodyPr wrap="none" anchor="ctr"/>
            <a:lstStyle/>
            <a:p>
              <a:pPr eaLnBrk="1" hangingPunct="1">
                <a:defRPr/>
              </a:pPr>
              <a:endParaRPr lang="zh-CN" altLang="en-US">
                <a:latin typeface="Times New Roman" pitchFamily="18" charset="0"/>
                <a:ea typeface="+mn-ea"/>
                <a:cs typeface="Times New Roman" pitchFamily="18" charset="0"/>
              </a:endParaRPr>
            </a:p>
          </p:txBody>
        </p:sp>
        <p:sp>
          <p:nvSpPr>
            <p:cNvPr id="181" name="Line 180"/>
            <p:cNvSpPr>
              <a:spLocks noChangeShapeType="1"/>
            </p:cNvSpPr>
            <p:nvPr/>
          </p:nvSpPr>
          <p:spPr bwMode="gray">
            <a:xfrm>
              <a:off x="2046" y="1316"/>
              <a:ext cx="0" cy="2633"/>
            </a:xfrm>
            <a:prstGeom prst="line">
              <a:avLst/>
            </a:prstGeom>
            <a:grpFill/>
            <a:ln w="9525">
              <a:solidFill>
                <a:schemeClr val="accent1">
                  <a:lumMod val="75000"/>
                </a:schemeClr>
              </a:solidFill>
              <a:round/>
            </a:ln>
          </p:spPr>
          <p:txBody>
            <a:bodyPr/>
            <a:lstStyle/>
            <a:p>
              <a:pPr eaLnBrk="1" hangingPunct="1">
                <a:defRPr/>
              </a:pPr>
              <a:endParaRPr lang="zh-CN" altLang="en-US">
                <a:latin typeface="Times New Roman" pitchFamily="18" charset="0"/>
                <a:ea typeface="+mn-ea"/>
                <a:cs typeface="Times New Roman" pitchFamily="18" charset="0"/>
              </a:endParaRPr>
            </a:p>
          </p:txBody>
        </p:sp>
      </p:grpSp>
      <p:sp>
        <p:nvSpPr>
          <p:cNvPr id="4122" name="Rectangle 187"/>
          <p:cNvSpPr>
            <a:spLocks noChangeArrowheads="1"/>
          </p:cNvSpPr>
          <p:nvPr/>
        </p:nvSpPr>
        <p:spPr bwMode="auto">
          <a:xfrm>
            <a:off x="1267520" y="1695450"/>
            <a:ext cx="2133918" cy="33855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dirty="0">
                <a:solidFill>
                  <a:schemeClr val="bg1"/>
                </a:solidFill>
                <a:latin typeface="Times New Roman" pitchFamily="18" charset="0"/>
                <a:ea typeface="+mn-ea"/>
                <a:cs typeface="Times New Roman" pitchFamily="18" charset="0"/>
              </a:rPr>
              <a:t>一</a:t>
            </a:r>
            <a:r>
              <a:rPr lang="en-US" altLang="zh-CN" sz="1600" dirty="0">
                <a:solidFill>
                  <a:schemeClr val="bg1"/>
                </a:solidFill>
                <a:latin typeface="Times New Roman" pitchFamily="18" charset="0"/>
                <a:ea typeface="+mn-ea"/>
                <a:cs typeface="Times New Roman" pitchFamily="18" charset="0"/>
              </a:rPr>
              <a:t>  </a:t>
            </a:r>
            <a:r>
              <a:rPr lang="zh-CN" altLang="en-US" sz="1600" dirty="0">
                <a:solidFill>
                  <a:schemeClr val="bg1"/>
                </a:solidFill>
                <a:latin typeface="Times New Roman" pitchFamily="18" charset="0"/>
                <a:ea typeface="+mn-ea"/>
                <a:cs typeface="Times New Roman" pitchFamily="18" charset="0"/>
              </a:rPr>
              <a:t>融资架构法律问题</a:t>
            </a:r>
          </a:p>
        </p:txBody>
      </p:sp>
      <p:sp>
        <p:nvSpPr>
          <p:cNvPr id="4123" name="Rectangle 188"/>
          <p:cNvSpPr>
            <a:spLocks noChangeArrowheads="1"/>
          </p:cNvSpPr>
          <p:nvPr/>
        </p:nvSpPr>
        <p:spPr bwMode="auto">
          <a:xfrm>
            <a:off x="4224238" y="1695450"/>
            <a:ext cx="2339102" cy="33855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dirty="0">
                <a:solidFill>
                  <a:schemeClr val="bg1"/>
                </a:solidFill>
                <a:latin typeface="Times New Roman" pitchFamily="18" charset="0"/>
                <a:ea typeface="+mn-ea"/>
                <a:cs typeface="Times New Roman" pitchFamily="18" charset="0"/>
              </a:rPr>
              <a:t>二</a:t>
            </a:r>
            <a:r>
              <a:rPr lang="en-US" altLang="zh-CN" sz="1600" dirty="0">
                <a:solidFill>
                  <a:schemeClr val="bg1"/>
                </a:solidFill>
                <a:latin typeface="Times New Roman" pitchFamily="18" charset="0"/>
                <a:ea typeface="+mn-ea"/>
                <a:cs typeface="Times New Roman" pitchFamily="18" charset="0"/>
              </a:rPr>
              <a:t>  </a:t>
            </a:r>
            <a:r>
              <a:rPr lang="zh-CN" altLang="en-US" sz="1600" dirty="0">
                <a:solidFill>
                  <a:schemeClr val="bg1"/>
                </a:solidFill>
                <a:latin typeface="Times New Roman" pitchFamily="18" charset="0"/>
                <a:ea typeface="+mn-ea"/>
                <a:cs typeface="Times New Roman" pitchFamily="18" charset="0"/>
              </a:rPr>
              <a:t>股权、期权和控制权</a:t>
            </a:r>
          </a:p>
        </p:txBody>
      </p:sp>
      <p:sp>
        <p:nvSpPr>
          <p:cNvPr id="4137" name="Line 158"/>
          <p:cNvSpPr>
            <a:spLocks noChangeShapeType="1"/>
          </p:cNvSpPr>
          <p:nvPr/>
        </p:nvSpPr>
        <p:spPr bwMode="auto">
          <a:xfrm flipV="1">
            <a:off x="4390925" y="2735263"/>
            <a:ext cx="2149475" cy="12700"/>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sp>
        <p:nvSpPr>
          <p:cNvPr id="4138" name="Line 158"/>
          <p:cNvSpPr>
            <a:spLocks noChangeShapeType="1"/>
          </p:cNvSpPr>
          <p:nvPr/>
        </p:nvSpPr>
        <p:spPr bwMode="auto">
          <a:xfrm flipV="1">
            <a:off x="4408388" y="3446463"/>
            <a:ext cx="2149475" cy="12700"/>
          </a:xfrm>
          <a:prstGeom prst="line">
            <a:avLst/>
          </a:prstGeom>
          <a:noFill/>
          <a:ln w="9525">
            <a:solidFill>
              <a:srgbClr val="B2B2B2"/>
            </a:solidFill>
            <a:prstDash val="dash"/>
            <a:round/>
          </a:ln>
        </p:spPr>
        <p:txBody>
          <a:bodyPr/>
          <a:lstStyle/>
          <a:p>
            <a:pPr eaLnBrk="1" hangingPunct="1">
              <a:defRPr/>
            </a:pPr>
            <a:endParaRPr lang="zh-CN" altLang="en-US">
              <a:latin typeface="Times New Roman" pitchFamily="18" charset="0"/>
              <a:ea typeface="+mn-ea"/>
              <a:cs typeface="Times New Roman" pitchFamily="18" charset="0"/>
            </a:endParaRPr>
          </a:p>
        </p:txBody>
      </p:sp>
      <p:sp>
        <p:nvSpPr>
          <p:cNvPr id="4140" name="Rectangle 128"/>
          <p:cNvSpPr>
            <a:spLocks noChangeArrowheads="1"/>
          </p:cNvSpPr>
          <p:nvPr/>
        </p:nvSpPr>
        <p:spPr bwMode="black">
          <a:xfrm>
            <a:off x="4248050" y="2374900"/>
            <a:ext cx="1890713"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dirty="0">
                <a:latin typeface="Times New Roman" pitchFamily="18" charset="0"/>
                <a:ea typeface="+mn-ea"/>
                <a:cs typeface="Times New Roman" pitchFamily="18" charset="0"/>
              </a:rPr>
              <a:t>2.1 </a:t>
            </a:r>
            <a:r>
              <a:rPr lang="zh-CN" altLang="en-US" sz="1400" dirty="0">
                <a:latin typeface="Times New Roman" pitchFamily="18" charset="0"/>
                <a:ea typeface="+mn-ea"/>
                <a:cs typeface="Times New Roman" pitchFamily="18" charset="0"/>
              </a:rPr>
              <a:t>创业企业股权安排</a:t>
            </a:r>
            <a:endParaRPr lang="en-US" altLang="zh-CN" sz="1400" dirty="0">
              <a:latin typeface="Times New Roman" pitchFamily="18" charset="0"/>
              <a:ea typeface="+mn-ea"/>
              <a:cs typeface="Times New Roman" pitchFamily="18" charset="0"/>
            </a:endParaRPr>
          </a:p>
        </p:txBody>
      </p:sp>
      <p:sp>
        <p:nvSpPr>
          <p:cNvPr id="15393" name="Rectangle 128"/>
          <p:cNvSpPr>
            <a:spLocks noChangeArrowheads="1"/>
          </p:cNvSpPr>
          <p:nvPr/>
        </p:nvSpPr>
        <p:spPr bwMode="black">
          <a:xfrm>
            <a:off x="4256164" y="2983491"/>
            <a:ext cx="1710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dirty="0">
                <a:latin typeface="Times New Roman" pitchFamily="18" charset="0"/>
                <a:ea typeface="+mn-ea"/>
                <a:cs typeface="Times New Roman" pitchFamily="18" charset="0"/>
              </a:rPr>
              <a:t>2.2 </a:t>
            </a:r>
            <a:r>
              <a:rPr lang="zh-CN" altLang="en-US" sz="1400" dirty="0">
                <a:latin typeface="Times New Roman" pitchFamily="18" charset="0"/>
                <a:ea typeface="+mn-ea"/>
                <a:cs typeface="Times New Roman" pitchFamily="18" charset="0"/>
              </a:rPr>
              <a:t>创业人的控制权</a:t>
            </a:r>
            <a:endParaRPr lang="en-US" altLang="zh-CN" sz="1400" dirty="0">
              <a:latin typeface="Times New Roman" pitchFamily="18" charset="0"/>
              <a:ea typeface="+mn-ea"/>
              <a:cs typeface="Times New Roman" pitchFamily="18" charset="0"/>
            </a:endParaRPr>
          </a:p>
        </p:txBody>
      </p:sp>
      <p:sp>
        <p:nvSpPr>
          <p:cNvPr id="34" name="Rectangle 128"/>
          <p:cNvSpPr>
            <a:spLocks noChangeArrowheads="1"/>
          </p:cNvSpPr>
          <p:nvPr/>
        </p:nvSpPr>
        <p:spPr bwMode="black">
          <a:xfrm>
            <a:off x="1277521" y="2932310"/>
            <a:ext cx="1710725" cy="30777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dirty="0">
                <a:latin typeface="Times New Roman" pitchFamily="18" charset="0"/>
                <a:ea typeface="+mn-ea"/>
                <a:cs typeface="Times New Roman" pitchFamily="18" charset="0"/>
              </a:rPr>
              <a:t>1.2 </a:t>
            </a:r>
            <a:r>
              <a:rPr lang="zh-CN" altLang="en-US" sz="1400" dirty="0">
                <a:latin typeface="Times New Roman" pitchFamily="18" charset="0"/>
                <a:ea typeface="+mn-ea"/>
                <a:cs typeface="Times New Roman" pitchFamily="18" charset="0"/>
              </a:rPr>
              <a:t>融资架构的转换</a:t>
            </a:r>
            <a:endParaRPr lang="en-US" altLang="zh-CN" sz="1400" dirty="0">
              <a:latin typeface="Times New Roman" pitchFamily="18" charset="0"/>
              <a:ea typeface="+mn-ea"/>
              <a:cs typeface="Times New Roman" pitchFamily="18" charset="0"/>
            </a:endParaRPr>
          </a:p>
        </p:txBody>
      </p:sp>
      <p:sp>
        <p:nvSpPr>
          <p:cNvPr id="25" name="Rectangle 128">
            <a:extLst>
              <a:ext uri="{FF2B5EF4-FFF2-40B4-BE49-F238E27FC236}">
                <a16:creationId xmlns:a16="http://schemas.microsoft.com/office/drawing/2014/main" id="{98C5F2AA-9F21-434E-874B-E47390B99EBF}"/>
              </a:ext>
            </a:extLst>
          </p:cNvPr>
          <p:cNvSpPr>
            <a:spLocks noChangeArrowheads="1"/>
          </p:cNvSpPr>
          <p:nvPr/>
        </p:nvSpPr>
        <p:spPr bwMode="black">
          <a:xfrm>
            <a:off x="1267520" y="3597315"/>
            <a:ext cx="2069797" cy="30777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dirty="0">
                <a:latin typeface="Times New Roman" pitchFamily="18" charset="0"/>
                <a:ea typeface="+mn-ea"/>
                <a:cs typeface="Times New Roman" pitchFamily="18" charset="0"/>
              </a:rPr>
              <a:t>1.3 </a:t>
            </a:r>
            <a:r>
              <a:rPr lang="zh-CN" altLang="en-US" sz="1400" dirty="0">
                <a:latin typeface="Times New Roman" pitchFamily="18" charset="0"/>
                <a:ea typeface="+mn-ea"/>
                <a:cs typeface="Times New Roman" pitchFamily="18" charset="0"/>
              </a:rPr>
              <a:t>科创板红筹上市结构</a:t>
            </a:r>
            <a:endParaRPr lang="en-US" altLang="zh-CN" sz="1400"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207325267"/>
      </p:ext>
    </p:extLst>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1.2.1 </a:t>
            </a:r>
            <a:r>
              <a:rPr lang="zh-CN" altLang="en-US" sz="2800" dirty="0">
                <a:latin typeface="Times New Roman" pitchFamily="18" charset="0"/>
                <a:cs typeface="Times New Roman" pitchFamily="18" charset="0"/>
              </a:rPr>
              <a:t>境外架构转换为境内架构</a:t>
            </a:r>
            <a:endParaRPr lang="zh-CN" altLang="zh-CN" sz="2800" dirty="0">
              <a:latin typeface="Times New Roman" pitchFamily="18" charset="0"/>
              <a:cs typeface="Times New Roman" pitchFamily="18" charset="0"/>
            </a:endParaRPr>
          </a:p>
        </p:txBody>
      </p:sp>
      <p:sp>
        <p:nvSpPr>
          <p:cNvPr id="4" name="五边形 3"/>
          <p:cNvSpPr/>
          <p:nvPr/>
        </p:nvSpPr>
        <p:spPr>
          <a:xfrm>
            <a:off x="350838" y="1231900"/>
            <a:ext cx="3151187" cy="45720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5" name="TextBox 23"/>
          <p:cNvSpPr txBox="1"/>
          <p:nvPr/>
        </p:nvSpPr>
        <p:spPr>
          <a:xfrm>
            <a:off x="350838" y="1231900"/>
            <a:ext cx="2819400" cy="369888"/>
          </a:xfrm>
          <a:prstGeom prst="rect">
            <a:avLst/>
          </a:prstGeom>
          <a:noFill/>
        </p:spPr>
        <p:txBody>
          <a:bodyPr>
            <a:spAutoFit/>
          </a:bodyPr>
          <a:lstStyle/>
          <a:p>
            <a:pPr marL="342900" lvl="1" indent="-342900" eaLnBrk="1" hangingPunct="1">
              <a:buFont typeface="Wingdings" pitchFamily="2" charset="2"/>
              <a:buChar char="Ø"/>
              <a:defRPr/>
            </a:pPr>
            <a:r>
              <a:rPr lang="zh-CN" altLang="en-US" dirty="0">
                <a:solidFill>
                  <a:schemeClr val="bg1"/>
                </a:solidFill>
                <a:latin typeface="Times New Roman" pitchFamily="18" charset="0"/>
                <a:ea typeface="+mn-ea"/>
                <a:cs typeface="Times New Roman" pitchFamily="18" charset="0"/>
              </a:rPr>
              <a:t>境外架构变为境内架构</a:t>
            </a:r>
            <a:endParaRPr lang="en-US" altLang="zh-CN" dirty="0">
              <a:solidFill>
                <a:schemeClr val="bg1"/>
              </a:solidFill>
              <a:latin typeface="Times New Roman" pitchFamily="18" charset="0"/>
              <a:ea typeface="+mn-ea"/>
              <a:cs typeface="Times New Roman" pitchFamily="18" charset="0"/>
            </a:endParaRPr>
          </a:p>
        </p:txBody>
      </p:sp>
      <p:sp>
        <p:nvSpPr>
          <p:cNvPr id="24" name="矩形 30"/>
          <p:cNvSpPr>
            <a:spLocks noChangeArrowheads="1"/>
          </p:cNvSpPr>
          <p:nvPr/>
        </p:nvSpPr>
        <p:spPr bwMode="auto">
          <a:xfrm>
            <a:off x="463550" y="3830637"/>
            <a:ext cx="3038475" cy="1570037"/>
          </a:xfrm>
          <a:prstGeom prst="rect">
            <a:avLst/>
          </a:prstGeom>
          <a:noFill/>
          <a:ln w="19050">
            <a:solidFill>
              <a:srgbClr val="BE9D6F"/>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2" indent="0" algn="just" eaLnBrk="1" hangingPunct="1">
              <a:lnSpc>
                <a:spcPct val="150000"/>
              </a:lnSpc>
              <a:buClr>
                <a:srgbClr val="A50021"/>
              </a:buClr>
              <a:defRPr/>
            </a:pPr>
            <a:r>
              <a:rPr lang="zh-CN" altLang="en-US" sz="1600" dirty="0">
                <a:latin typeface="Times New Roman" pitchFamily="18" charset="0"/>
                <a:ea typeface="+mn-ea"/>
                <a:cs typeface="Times New Roman" pitchFamily="18" charset="0"/>
              </a:rPr>
              <a:t>清退境外投资人：</a:t>
            </a:r>
            <a:r>
              <a:rPr lang="zh-CN" altLang="en-US" sz="1600" b="0" dirty="0">
                <a:latin typeface="Times New Roman" pitchFamily="18" charset="0"/>
                <a:ea typeface="+mn-ea"/>
                <a:cs typeface="Times New Roman" pitchFamily="18" charset="0"/>
              </a:rPr>
              <a:t>引入境内投资人，将境内投资人的增资款项用于清退境外投资人，并拆除</a:t>
            </a:r>
            <a:r>
              <a:rPr lang="en-US" altLang="zh-CN" sz="1600" b="0" dirty="0">
                <a:latin typeface="Times New Roman" pitchFamily="18" charset="0"/>
                <a:ea typeface="+mn-ea"/>
                <a:cs typeface="Times New Roman" pitchFamily="18" charset="0"/>
              </a:rPr>
              <a:t>VIE</a:t>
            </a:r>
            <a:r>
              <a:rPr lang="zh-CN" altLang="en-US" sz="1600" b="0" dirty="0">
                <a:latin typeface="Times New Roman" pitchFamily="18" charset="0"/>
                <a:ea typeface="+mn-ea"/>
                <a:cs typeface="Times New Roman" pitchFamily="18" charset="0"/>
              </a:rPr>
              <a:t>架构（如有）。</a:t>
            </a:r>
            <a:endParaRPr lang="en-US" altLang="zh-CN" sz="1600" b="0" dirty="0">
              <a:latin typeface="Times New Roman" pitchFamily="18" charset="0"/>
              <a:ea typeface="+mn-ea"/>
              <a:cs typeface="Times New Roman" pitchFamily="18" charset="0"/>
            </a:endParaRPr>
          </a:p>
        </p:txBody>
      </p:sp>
      <p:sp>
        <p:nvSpPr>
          <p:cNvPr id="25" name="矩形 30"/>
          <p:cNvSpPr>
            <a:spLocks noChangeArrowheads="1"/>
          </p:cNvSpPr>
          <p:nvPr/>
        </p:nvSpPr>
        <p:spPr bwMode="auto">
          <a:xfrm>
            <a:off x="7417221" y="3830637"/>
            <a:ext cx="3527425" cy="1570037"/>
          </a:xfrm>
          <a:prstGeom prst="rect">
            <a:avLst/>
          </a:prstGeom>
          <a:noFill/>
          <a:ln w="19050">
            <a:solidFill>
              <a:srgbClr val="F3698A"/>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2" indent="0" algn="just" eaLnBrk="1" hangingPunct="1">
              <a:lnSpc>
                <a:spcPct val="150000"/>
              </a:lnSpc>
              <a:buClr>
                <a:srgbClr val="A50021"/>
              </a:buClr>
              <a:defRPr/>
            </a:pPr>
            <a:r>
              <a:rPr lang="zh-CN" altLang="en-US" sz="1600" dirty="0">
                <a:latin typeface="Times New Roman" pitchFamily="18" charset="0"/>
                <a:ea typeface="+mn-ea"/>
                <a:cs typeface="Times New Roman" pitchFamily="18" charset="0"/>
              </a:rPr>
              <a:t>将境外融资主体的股权结构平行移至境内融资主体：</a:t>
            </a:r>
            <a:r>
              <a:rPr lang="zh-CN" altLang="en-US" sz="1600" b="0" dirty="0">
                <a:latin typeface="Times New Roman" pitchFamily="18" charset="0"/>
                <a:ea typeface="+mn-ea"/>
                <a:cs typeface="Times New Roman" pitchFamily="18" charset="0"/>
              </a:rPr>
              <a:t>拆除</a:t>
            </a:r>
            <a:r>
              <a:rPr lang="en-US" altLang="zh-CN" sz="1600" b="0" dirty="0">
                <a:latin typeface="Times New Roman" pitchFamily="18" charset="0"/>
                <a:ea typeface="+mn-ea"/>
                <a:cs typeface="Times New Roman" pitchFamily="18" charset="0"/>
              </a:rPr>
              <a:t>VIE</a:t>
            </a:r>
            <a:r>
              <a:rPr lang="zh-CN" altLang="en-US" sz="1600" b="0" dirty="0">
                <a:latin typeface="Times New Roman" pitchFamily="18" charset="0"/>
                <a:ea typeface="+mn-ea"/>
                <a:cs typeface="Times New Roman" pitchFamily="18" charset="0"/>
              </a:rPr>
              <a:t>架构（如有），境外投资人对公司（发行人）增资，将境外的股权结构翻至境内</a:t>
            </a:r>
            <a:r>
              <a:rPr lang="zh-CN" altLang="en-US" sz="1600" dirty="0"/>
              <a:t>。</a:t>
            </a:r>
            <a:endParaRPr lang="en-US" altLang="zh-CN" sz="1600" dirty="0">
              <a:latin typeface="Times New Roman" pitchFamily="18" charset="0"/>
              <a:cs typeface="Times New Roman" pitchFamily="18" charset="0"/>
            </a:endParaRPr>
          </a:p>
        </p:txBody>
      </p:sp>
      <p:grpSp>
        <p:nvGrpSpPr>
          <p:cNvPr id="41991" name="组合 27"/>
          <p:cNvGrpSpPr/>
          <p:nvPr/>
        </p:nvGrpSpPr>
        <p:grpSpPr bwMode="auto">
          <a:xfrm>
            <a:off x="3225800" y="1704975"/>
            <a:ext cx="4762500" cy="2444750"/>
            <a:chOff x="1770607" y="2560895"/>
            <a:chExt cx="4763430" cy="2444498"/>
          </a:xfrm>
        </p:grpSpPr>
        <p:sp>
          <p:nvSpPr>
            <p:cNvPr id="31" name="Freeform 44"/>
            <p:cNvSpPr/>
            <p:nvPr/>
          </p:nvSpPr>
          <p:spPr bwMode="auto">
            <a:xfrm>
              <a:off x="3814216" y="2560895"/>
              <a:ext cx="2719821" cy="2444498"/>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Freeform 45"/>
            <p:cNvSpPr>
              <a:spLocks noEditPoints="1"/>
            </p:cNvSpPr>
            <p:nvPr/>
          </p:nvSpPr>
          <p:spPr bwMode="auto">
            <a:xfrm>
              <a:off x="3814119" y="2560895"/>
              <a:ext cx="2719918" cy="2444498"/>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rgbClr val="F3698A"/>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33" name="Freeform 46"/>
            <p:cNvSpPr/>
            <p:nvPr/>
          </p:nvSpPr>
          <p:spPr bwMode="auto">
            <a:xfrm>
              <a:off x="1770607" y="2560895"/>
              <a:ext cx="2722124" cy="2444498"/>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Freeform 47"/>
            <p:cNvSpPr>
              <a:spLocks noEditPoints="1"/>
            </p:cNvSpPr>
            <p:nvPr/>
          </p:nvSpPr>
          <p:spPr bwMode="auto">
            <a:xfrm>
              <a:off x="1770607" y="2560895"/>
              <a:ext cx="2721506" cy="2444498"/>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F6AC40"/>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42002" name="Freeform 48"/>
            <p:cNvSpPr>
              <a:spLocks noEditPoints="1"/>
            </p:cNvSpPr>
            <p:nvPr/>
          </p:nvSpPr>
          <p:spPr bwMode="auto">
            <a:xfrm>
              <a:off x="4775925" y="3071555"/>
              <a:ext cx="630518" cy="630518"/>
            </a:xfrm>
            <a:custGeom>
              <a:avLst/>
              <a:gdLst>
                <a:gd name="T0" fmla="*/ 2147483646 w 152"/>
                <a:gd name="T1" fmla="*/ 2147483646 h 152"/>
                <a:gd name="T2" fmla="*/ 2147483646 w 152"/>
                <a:gd name="T3" fmla="*/ 2147483646 h 152"/>
                <a:gd name="T4" fmla="*/ 2147483646 w 152"/>
                <a:gd name="T5" fmla="*/ 2147483646 h 152"/>
                <a:gd name="T6" fmla="*/ 2147483646 w 152"/>
                <a:gd name="T7" fmla="*/ 2147483646 h 152"/>
                <a:gd name="T8" fmla="*/ 2147483646 w 152"/>
                <a:gd name="T9" fmla="*/ 2147483646 h 152"/>
                <a:gd name="T10" fmla="*/ 2147483646 w 152"/>
                <a:gd name="T11" fmla="*/ 2147483646 h 152"/>
                <a:gd name="T12" fmla="*/ 2147483646 w 152"/>
                <a:gd name="T13" fmla="*/ 2147483646 h 152"/>
                <a:gd name="T14" fmla="*/ 2147483646 w 152"/>
                <a:gd name="T15" fmla="*/ 2147483646 h 152"/>
                <a:gd name="T16" fmla="*/ 2147483646 w 152"/>
                <a:gd name="T17" fmla="*/ 0 h 152"/>
                <a:gd name="T18" fmla="*/ 2147483646 w 152"/>
                <a:gd name="T19" fmla="*/ 0 h 152"/>
                <a:gd name="T20" fmla="*/ 2147483646 w 152"/>
                <a:gd name="T21" fmla="*/ 2147483646 h 152"/>
                <a:gd name="T22" fmla="*/ 2147483646 w 152"/>
                <a:gd name="T23" fmla="*/ 2147483646 h 152"/>
                <a:gd name="T24" fmla="*/ 2147483646 w 152"/>
                <a:gd name="T25" fmla="*/ 2147483646 h 152"/>
                <a:gd name="T26" fmla="*/ 2147483646 w 152"/>
                <a:gd name="T27" fmla="*/ 2147483646 h 152"/>
                <a:gd name="T28" fmla="*/ 2147483646 w 152"/>
                <a:gd name="T29" fmla="*/ 2147483646 h 152"/>
                <a:gd name="T30" fmla="*/ 2147483646 w 152"/>
                <a:gd name="T31" fmla="*/ 2147483646 h 152"/>
                <a:gd name="T32" fmla="*/ 0 w 152"/>
                <a:gd name="T33" fmla="*/ 2147483646 h 152"/>
                <a:gd name="T34" fmla="*/ 0 w 152"/>
                <a:gd name="T35" fmla="*/ 2147483646 h 152"/>
                <a:gd name="T36" fmla="*/ 2147483646 w 152"/>
                <a:gd name="T37" fmla="*/ 2147483646 h 152"/>
                <a:gd name="T38" fmla="*/ 2147483646 w 152"/>
                <a:gd name="T39" fmla="*/ 2147483646 h 152"/>
                <a:gd name="T40" fmla="*/ 2147483646 w 152"/>
                <a:gd name="T41" fmla="*/ 2147483646 h 152"/>
                <a:gd name="T42" fmla="*/ 2147483646 w 152"/>
                <a:gd name="T43" fmla="*/ 2147483646 h 152"/>
                <a:gd name="T44" fmla="*/ 2147483646 w 152"/>
                <a:gd name="T45" fmla="*/ 2147483646 h 152"/>
                <a:gd name="T46" fmla="*/ 2147483646 w 152"/>
                <a:gd name="T47" fmla="*/ 2147483646 h 152"/>
                <a:gd name="T48" fmla="*/ 2147483646 w 152"/>
                <a:gd name="T49" fmla="*/ 2147483646 h 152"/>
                <a:gd name="T50" fmla="*/ 2147483646 w 152"/>
                <a:gd name="T51" fmla="*/ 2147483646 h 152"/>
                <a:gd name="T52" fmla="*/ 2147483646 w 152"/>
                <a:gd name="T53" fmla="*/ 2147483646 h 152"/>
                <a:gd name="T54" fmla="*/ 2147483646 w 152"/>
                <a:gd name="T55" fmla="*/ 2147483646 h 152"/>
                <a:gd name="T56" fmla="*/ 2147483646 w 152"/>
                <a:gd name="T57" fmla="*/ 2147483646 h 152"/>
                <a:gd name="T58" fmla="*/ 2147483646 w 152"/>
                <a:gd name="T59" fmla="*/ 2147483646 h 152"/>
                <a:gd name="T60" fmla="*/ 2147483646 w 152"/>
                <a:gd name="T61" fmla="*/ 2147483646 h 152"/>
                <a:gd name="T62" fmla="*/ 2147483646 w 152"/>
                <a:gd name="T63" fmla="*/ 2147483646 h 152"/>
                <a:gd name="T64" fmla="*/ 2147483646 w 152"/>
                <a:gd name="T65" fmla="*/ 2147483646 h 152"/>
                <a:gd name="T66" fmla="*/ 2147483646 w 152"/>
                <a:gd name="T67" fmla="*/ 2147483646 h 152"/>
                <a:gd name="T68" fmla="*/ 2147483646 w 152"/>
                <a:gd name="T69" fmla="*/ 2147483646 h 152"/>
                <a:gd name="T70" fmla="*/ 2147483646 w 152"/>
                <a:gd name="T71" fmla="*/ 2147483646 h 152"/>
                <a:gd name="T72" fmla="*/ 2147483646 w 152"/>
                <a:gd name="T73" fmla="*/ 2147483646 h 152"/>
                <a:gd name="T74" fmla="*/ 2147483646 w 152"/>
                <a:gd name="T75" fmla="*/ 2147483646 h 1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3" name="Freeform 51"/>
            <p:cNvSpPr/>
            <p:nvPr/>
          </p:nvSpPr>
          <p:spPr bwMode="auto">
            <a:xfrm>
              <a:off x="2425377" y="3109686"/>
              <a:ext cx="1176430" cy="560012"/>
            </a:xfrm>
            <a:custGeom>
              <a:avLst/>
              <a:gdLst>
                <a:gd name="T0" fmla="*/ 2147483646 w 584"/>
                <a:gd name="T1" fmla="*/ 0 h 278"/>
                <a:gd name="T2" fmla="*/ 2147483646 w 584"/>
                <a:gd name="T3" fmla="*/ 2147483646 h 278"/>
                <a:gd name="T4" fmla="*/ 2147483646 w 584"/>
                <a:gd name="T5" fmla="*/ 2147483646 h 278"/>
                <a:gd name="T6" fmla="*/ 2147483646 w 584"/>
                <a:gd name="T7" fmla="*/ 2147483646 h 278"/>
                <a:gd name="T8" fmla="*/ 2147483646 w 584"/>
                <a:gd name="T9" fmla="*/ 2147483646 h 278"/>
                <a:gd name="T10" fmla="*/ 2147483646 w 584"/>
                <a:gd name="T11" fmla="*/ 2147483646 h 278"/>
                <a:gd name="T12" fmla="*/ 2147483646 w 584"/>
                <a:gd name="T13" fmla="*/ 2147483646 h 278"/>
                <a:gd name="T14" fmla="*/ 0 w 584"/>
                <a:gd name="T15" fmla="*/ 2147483646 h 278"/>
                <a:gd name="T16" fmla="*/ 2147483646 w 584"/>
                <a:gd name="T17" fmla="*/ 2147483646 h 278"/>
                <a:gd name="T18" fmla="*/ 2147483646 w 584"/>
                <a:gd name="T19" fmla="*/ 2147483646 h 278"/>
                <a:gd name="T20" fmla="*/ 2147483646 w 584"/>
                <a:gd name="T21" fmla="*/ 2147483646 h 278"/>
                <a:gd name="T22" fmla="*/ 2147483646 w 584"/>
                <a:gd name="T23" fmla="*/ 2147483646 h 278"/>
                <a:gd name="T24" fmla="*/ 2147483646 w 584"/>
                <a:gd name="T25" fmla="*/ 2147483646 h 278"/>
                <a:gd name="T26" fmla="*/ 2147483646 w 584"/>
                <a:gd name="T27" fmla="*/ 2147483646 h 278"/>
                <a:gd name="T28" fmla="*/ 2147483646 w 584"/>
                <a:gd name="T29" fmla="*/ 2147483646 h 278"/>
                <a:gd name="T30" fmla="*/ 2147483646 w 584"/>
                <a:gd name="T31" fmla="*/ 2147483646 h 278"/>
                <a:gd name="T32" fmla="*/ 2147483646 w 584"/>
                <a:gd name="T33" fmla="*/ 0 h 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512" y="120"/>
                  </a:lnTo>
                  <a:lnTo>
                    <a:pt x="584" y="0"/>
                  </a:ln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4" name="文本框 36"/>
            <p:cNvSpPr txBox="1">
              <a:spLocks noChangeArrowheads="1"/>
            </p:cNvSpPr>
            <p:nvPr/>
          </p:nvSpPr>
          <p:spPr bwMode="auto">
            <a:xfrm>
              <a:off x="2303301" y="3714458"/>
              <a:ext cx="3802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4000" dirty="0">
                  <a:solidFill>
                    <a:srgbClr val="605E5E"/>
                  </a:solidFill>
                  <a:latin typeface="Impact" pitchFamily="34" charset="0"/>
                  <a:ea typeface="宋体" pitchFamily="2" charset="-122"/>
                  <a:cs typeface="Aharoni" pitchFamily="2" charset="-79"/>
                </a:rPr>
                <a:t>1</a:t>
              </a:r>
              <a:endParaRPr lang="zh-CN" altLang="en-US" sz="4000" dirty="0">
                <a:solidFill>
                  <a:srgbClr val="605E5E"/>
                </a:solidFill>
                <a:latin typeface="Impact" pitchFamily="34" charset="0"/>
                <a:ea typeface="宋体" pitchFamily="2" charset="-122"/>
                <a:cs typeface="Aharoni" pitchFamily="2" charset="-79"/>
              </a:endParaRPr>
            </a:p>
          </p:txBody>
        </p:sp>
        <p:sp>
          <p:nvSpPr>
            <p:cNvPr id="42005" name="文本框 37"/>
            <p:cNvSpPr txBox="1">
              <a:spLocks noChangeArrowheads="1"/>
            </p:cNvSpPr>
            <p:nvPr/>
          </p:nvSpPr>
          <p:spPr bwMode="auto">
            <a:xfrm>
              <a:off x="4385117" y="3714458"/>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4000">
                  <a:solidFill>
                    <a:srgbClr val="605E5E"/>
                  </a:solidFill>
                  <a:latin typeface="Impact" pitchFamily="34" charset="0"/>
                  <a:ea typeface="宋体" pitchFamily="2" charset="-122"/>
                  <a:cs typeface="Aharoni" pitchFamily="2" charset="-79"/>
                </a:rPr>
                <a:t>2</a:t>
              </a:r>
              <a:endParaRPr lang="zh-CN" altLang="en-US" sz="4000">
                <a:solidFill>
                  <a:srgbClr val="605E5E"/>
                </a:solidFill>
                <a:latin typeface="Impact" pitchFamily="34" charset="0"/>
                <a:ea typeface="宋体" pitchFamily="2" charset="-122"/>
                <a:cs typeface="Aharoni" pitchFamily="2" charset="-79"/>
              </a:endParaRPr>
            </a:p>
          </p:txBody>
        </p:sp>
      </p:grpSp>
      <p:sp>
        <p:nvSpPr>
          <p:cNvPr id="41992" name="文本框 28"/>
          <p:cNvSpPr txBox="1">
            <a:spLocks noChangeArrowheads="1"/>
          </p:cNvSpPr>
          <p:nvPr/>
        </p:nvSpPr>
        <p:spPr bwMode="auto">
          <a:xfrm>
            <a:off x="4127500" y="2846388"/>
            <a:ext cx="1530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zh-CN" altLang="en-US" sz="2400">
                <a:solidFill>
                  <a:srgbClr val="595959"/>
                </a:solidFill>
                <a:latin typeface="微软雅黑" pitchFamily="34" charset="-122"/>
                <a:ea typeface="微软雅黑" pitchFamily="34" charset="-122"/>
                <a:cs typeface="Aharoni" pitchFamily="2" charset="-79"/>
              </a:rPr>
              <a:t>清退境外投资人</a:t>
            </a:r>
          </a:p>
        </p:txBody>
      </p:sp>
      <p:sp>
        <p:nvSpPr>
          <p:cNvPr id="41993" name="文本框 38"/>
          <p:cNvSpPr txBox="1">
            <a:spLocks noChangeArrowheads="1"/>
          </p:cNvSpPr>
          <p:nvPr/>
        </p:nvSpPr>
        <p:spPr bwMode="auto">
          <a:xfrm>
            <a:off x="6181725" y="2862263"/>
            <a:ext cx="1530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zh-CN" altLang="en-US" sz="2400">
                <a:solidFill>
                  <a:srgbClr val="595959"/>
                </a:solidFill>
                <a:latin typeface="微软雅黑" pitchFamily="34" charset="-122"/>
                <a:ea typeface="微软雅黑" pitchFamily="34" charset="-122"/>
                <a:cs typeface="Aharoni" pitchFamily="2" charset="-79"/>
              </a:rPr>
              <a:t>平行移入境内</a:t>
            </a:r>
          </a:p>
        </p:txBody>
      </p:sp>
      <p:sp>
        <p:nvSpPr>
          <p:cNvPr id="2" name="爆炸形 1 1"/>
          <p:cNvSpPr/>
          <p:nvPr/>
        </p:nvSpPr>
        <p:spPr bwMode="auto">
          <a:xfrm>
            <a:off x="8442266" y="1030288"/>
            <a:ext cx="2664296" cy="1229381"/>
          </a:xfrm>
          <a:prstGeom prst="irregularSeal1">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r>
              <a:rPr kumimoji="0" lang="zh-CN" altLang="en-US" sz="2400" b="1" i="0" u="none" strike="noStrike" cap="none" normalizeH="0" baseline="0" dirty="0">
                <a:ln>
                  <a:noFill/>
                </a:ln>
                <a:solidFill>
                  <a:srgbClr val="FF0000"/>
                </a:solidFill>
                <a:effectLst/>
                <a:latin typeface="Arial" charset="0"/>
                <a:ea typeface="宋体" pitchFamily="2" charset="-122"/>
              </a:rPr>
              <a:t>红筹回归</a:t>
            </a: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0"/>
          <p:cNvSpPr>
            <a:spLocks noChangeArrowheads="1"/>
          </p:cNvSpPr>
          <p:nvPr/>
        </p:nvSpPr>
        <p:spPr bwMode="auto">
          <a:xfrm>
            <a:off x="6515101" y="1841831"/>
            <a:ext cx="4329112" cy="3278187"/>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Font typeface="Wingdings" pitchFamily="2" charset="2"/>
              <a:buChar char="Ø"/>
              <a:defRPr/>
            </a:pP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孙冰</a:t>
            </a:r>
            <a:r>
              <a:rPr lang="en-US" altLang="zh-CN" sz="1400" b="0" dirty="0">
                <a:latin typeface="Times New Roman" pitchFamily="18" charset="0"/>
                <a:ea typeface="+mn-ea"/>
                <a:cs typeface="Times New Roman" pitchFamily="18" charset="0"/>
              </a:rPr>
              <a:t>100%</a:t>
            </a:r>
            <a:r>
              <a:rPr lang="zh-CN" altLang="en-US" sz="1400" b="0" dirty="0">
                <a:latin typeface="Times New Roman" pitchFamily="18" charset="0"/>
                <a:ea typeface="+mn-ea"/>
                <a:cs typeface="Times New Roman" pitchFamily="18" charset="0"/>
              </a:rPr>
              <a:t>持股的</a:t>
            </a:r>
            <a:r>
              <a:rPr lang="en-US" altLang="zh-CN" sz="1400" b="0" dirty="0">
                <a:latin typeface="Times New Roman" pitchFamily="18" charset="0"/>
                <a:ea typeface="+mn-ea"/>
                <a:cs typeface="Times New Roman" pitchFamily="18" charset="0"/>
              </a:rPr>
              <a:t>Extend View</a:t>
            </a:r>
            <a:r>
              <a:rPr lang="zh-CN" altLang="en-US" sz="1400" b="0" dirty="0">
                <a:latin typeface="Times New Roman" pitchFamily="18" charset="0"/>
                <a:ea typeface="+mn-ea"/>
                <a:cs typeface="Times New Roman" pitchFamily="18" charset="0"/>
              </a:rPr>
              <a:t>与</a:t>
            </a:r>
            <a:r>
              <a:rPr lang="en-US" altLang="zh-CN" sz="1400" b="0" dirty="0">
                <a:latin typeface="Times New Roman" pitchFamily="18" charset="0"/>
                <a:ea typeface="+mn-ea"/>
                <a:cs typeface="Times New Roman" pitchFamily="18" charset="0"/>
              </a:rPr>
              <a:t>EDG</a:t>
            </a:r>
            <a:r>
              <a:rPr lang="zh-CN" altLang="en-US" sz="1400" b="0" dirty="0">
                <a:latin typeface="Times New Roman" pitchFamily="18" charset="0"/>
                <a:ea typeface="+mn-ea"/>
                <a:cs typeface="Times New Roman" pitchFamily="18" charset="0"/>
              </a:rPr>
              <a:t>其他股东签署</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股权转让协议</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东方道迩有限与</a:t>
            </a:r>
            <a:r>
              <a:rPr lang="en-US" altLang="zh-CN" sz="1400" b="0" dirty="0">
                <a:latin typeface="Times New Roman" pitchFamily="18" charset="0"/>
                <a:ea typeface="+mn-ea"/>
                <a:cs typeface="Times New Roman" pitchFamily="18" charset="0"/>
              </a:rPr>
              <a:t>EDT</a:t>
            </a:r>
            <a:r>
              <a:rPr lang="zh-CN" altLang="en-US" sz="1400" b="0" dirty="0">
                <a:latin typeface="Times New Roman" pitchFamily="18" charset="0"/>
                <a:ea typeface="+mn-ea"/>
                <a:cs typeface="Times New Roman" pitchFamily="18" charset="0"/>
              </a:rPr>
              <a:t>签署收购东方道迩数字（</a:t>
            </a:r>
            <a:r>
              <a:rPr lang="en-US" altLang="zh-CN" sz="1400" b="0" dirty="0">
                <a:latin typeface="Times New Roman" pitchFamily="18" charset="0"/>
                <a:ea typeface="+mn-ea"/>
                <a:cs typeface="Times New Roman" pitchFamily="18" charset="0"/>
              </a:rPr>
              <a:t>WFOE</a:t>
            </a:r>
            <a:r>
              <a:rPr lang="zh-CN" altLang="en-US" sz="1400" b="0" dirty="0">
                <a:latin typeface="Times New Roman" pitchFamily="18" charset="0"/>
                <a:ea typeface="+mn-ea"/>
                <a:cs typeface="Times New Roman" pitchFamily="18" charset="0"/>
              </a:rPr>
              <a:t>）及</a:t>
            </a:r>
            <a:r>
              <a:rPr lang="en-US" altLang="zh-CN" sz="1400" b="0" dirty="0">
                <a:latin typeface="Times New Roman" pitchFamily="18" charset="0"/>
                <a:ea typeface="+mn-ea"/>
                <a:cs typeface="Times New Roman" pitchFamily="18" charset="0"/>
              </a:rPr>
              <a:t>DDS</a:t>
            </a:r>
            <a:r>
              <a:rPr lang="zh-CN" altLang="en-US" sz="1400" b="0" dirty="0">
                <a:latin typeface="Times New Roman" pitchFamily="18" charset="0"/>
                <a:ea typeface="+mn-ea"/>
                <a:cs typeface="Times New Roman" pitchFamily="18" charset="0"/>
              </a:rPr>
              <a:t>的股权转让协议。</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东方道迩增资引入境内财务投资人。</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东方道迩有限支付收购东方道迩数字的股权转让价款。</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en-US" altLang="zh-CN" sz="1400" b="0" dirty="0">
                <a:latin typeface="Times New Roman" pitchFamily="18" charset="0"/>
                <a:ea typeface="+mn-ea"/>
                <a:cs typeface="Times New Roman" pitchFamily="18" charset="0"/>
              </a:rPr>
              <a:t>Extend View</a:t>
            </a:r>
            <a:r>
              <a:rPr lang="zh-CN" altLang="en-US" sz="1400" b="0" dirty="0">
                <a:latin typeface="Times New Roman" pitchFamily="18" charset="0"/>
                <a:ea typeface="+mn-ea"/>
                <a:cs typeface="Times New Roman" pitchFamily="18" charset="0"/>
              </a:rPr>
              <a:t>支付收购</a:t>
            </a:r>
            <a:r>
              <a:rPr lang="en-US" altLang="zh-CN" sz="1400" b="0" dirty="0">
                <a:latin typeface="Times New Roman" pitchFamily="18" charset="0"/>
                <a:ea typeface="+mn-ea"/>
                <a:cs typeface="Times New Roman" pitchFamily="18" charset="0"/>
              </a:rPr>
              <a:t>EDG</a:t>
            </a:r>
            <a:r>
              <a:rPr lang="zh-CN" altLang="en-US" sz="1400" b="0" dirty="0">
                <a:latin typeface="Times New Roman" pitchFamily="18" charset="0"/>
                <a:ea typeface="+mn-ea"/>
                <a:cs typeface="Times New Roman" pitchFamily="18" charset="0"/>
              </a:rPr>
              <a:t>部分股份的股权转让价款。</a:t>
            </a:r>
            <a:endParaRPr lang="en-US" altLang="zh-CN" sz="1400" b="0" dirty="0">
              <a:latin typeface="Times New Roman" pitchFamily="18" charset="0"/>
              <a:ea typeface="+mn-ea"/>
              <a:cs typeface="Times New Roman" pitchFamily="18" charset="0"/>
            </a:endParaRPr>
          </a:p>
        </p:txBody>
      </p:sp>
      <p:grpSp>
        <p:nvGrpSpPr>
          <p:cNvPr id="7" name="组合 37"/>
          <p:cNvGrpSpPr/>
          <p:nvPr/>
        </p:nvGrpSpPr>
        <p:grpSpPr>
          <a:xfrm>
            <a:off x="6259473" y="1726314"/>
            <a:ext cx="2374901"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214452" y="-259712"/>
              <a:ext cx="497382"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主要步骤</a:t>
              </a:r>
            </a:p>
          </p:txBody>
        </p:sp>
      </p:grpSp>
      <p:sp>
        <p:nvSpPr>
          <p:cNvPr id="22" name="五边形 21"/>
          <p:cNvSpPr/>
          <p:nvPr/>
        </p:nvSpPr>
        <p:spPr>
          <a:xfrm>
            <a:off x="415925" y="1198563"/>
            <a:ext cx="2286000" cy="363537"/>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23" name="TextBox 8"/>
          <p:cNvSpPr txBox="1"/>
          <p:nvPr/>
        </p:nvSpPr>
        <p:spPr>
          <a:xfrm>
            <a:off x="415925" y="1189038"/>
            <a:ext cx="2052638" cy="338137"/>
          </a:xfrm>
          <a:prstGeom prst="rect">
            <a:avLst/>
          </a:prstGeom>
          <a:noFill/>
        </p:spPr>
        <p:txBody>
          <a:bodyPr>
            <a:spAutoFit/>
          </a:bodyPr>
          <a:lstStyle/>
          <a:p>
            <a:pPr marL="0" lvl="1" eaLnBrk="1" hangingPunct="1">
              <a:defRPr/>
            </a:pPr>
            <a:r>
              <a:rPr lang="zh-CN" altLang="zh-CN" sz="1600" dirty="0">
                <a:solidFill>
                  <a:schemeClr val="bg1"/>
                </a:solidFill>
                <a:latin typeface="Times New Roman" pitchFamily="18" charset="0"/>
                <a:ea typeface="+mn-ea"/>
                <a:cs typeface="Times New Roman" pitchFamily="18" charset="0"/>
              </a:rPr>
              <a:t>东方道迩</a:t>
            </a:r>
            <a:r>
              <a:rPr lang="en-US" altLang="zh-CN" sz="1600" dirty="0">
                <a:solidFill>
                  <a:schemeClr val="bg1"/>
                </a:solidFill>
                <a:latin typeface="Times New Roman" pitchFamily="18" charset="0"/>
                <a:cs typeface="Times New Roman" pitchFamily="18" charset="0"/>
              </a:rPr>
              <a:t>—</a:t>
            </a:r>
            <a:r>
              <a:rPr lang="zh-CN" altLang="en-US" sz="1600" dirty="0">
                <a:solidFill>
                  <a:schemeClr val="bg1"/>
                </a:solidFill>
                <a:latin typeface="Times New Roman" pitchFamily="18" charset="0"/>
                <a:ea typeface="+mn-ea"/>
                <a:cs typeface="Times New Roman" pitchFamily="18" charset="0"/>
              </a:rPr>
              <a:t>红筹架构</a:t>
            </a:r>
            <a:endParaRPr lang="en-US" altLang="zh-CN" sz="1600" dirty="0">
              <a:solidFill>
                <a:schemeClr val="bg1"/>
              </a:solidFill>
              <a:latin typeface="Times New Roman" pitchFamily="18" charset="0"/>
              <a:ea typeface="+mn-ea"/>
              <a:cs typeface="Times New Roman" pitchFamily="18" charset="0"/>
            </a:endParaRPr>
          </a:p>
        </p:txBody>
      </p:sp>
      <p:sp>
        <p:nvSpPr>
          <p:cNvPr id="43014" name="标题 1"/>
          <p:cNvSpPr>
            <a:spLocks noGrp="1"/>
          </p:cNvSpPr>
          <p:nvPr>
            <p:ph type="title"/>
          </p:nvPr>
        </p:nvSpPr>
        <p:spPr>
          <a:xfrm>
            <a:off x="882460" y="344918"/>
            <a:ext cx="7011987" cy="685800"/>
          </a:xfrm>
        </p:spPr>
        <p:txBody>
          <a:bodyPr/>
          <a:lstStyle/>
          <a:p>
            <a:pPr eaLnBrk="1" hangingPunct="1"/>
            <a:r>
              <a:rPr lang="en-US" altLang="zh-CN" dirty="0">
                <a:latin typeface="Times New Roman" pitchFamily="18" charset="0"/>
                <a:cs typeface="Times New Roman" pitchFamily="18" charset="0"/>
              </a:rPr>
              <a:t>1.2.1 </a:t>
            </a:r>
            <a:r>
              <a:rPr lang="zh-CN" altLang="en-US" dirty="0">
                <a:latin typeface="Times New Roman" pitchFamily="18" charset="0"/>
                <a:cs typeface="Times New Roman" pitchFamily="18" charset="0"/>
              </a:rPr>
              <a:t>境外转境内</a:t>
            </a:r>
            <a:r>
              <a:rPr lang="en-US" altLang="zh-CN" dirty="0">
                <a:latin typeface="Times New Roman" pitchFamily="18" charset="0"/>
                <a:cs typeface="Times New Roman" pitchFamily="18" charset="0"/>
              </a:rPr>
              <a:t>(</a:t>
            </a:r>
            <a:r>
              <a:rPr lang="zh-CN" altLang="en-US" dirty="0">
                <a:solidFill>
                  <a:srgbClr val="FFFF00"/>
                </a:solidFill>
                <a:latin typeface="Times New Roman" pitchFamily="18" charset="0"/>
                <a:cs typeface="Times New Roman" pitchFamily="18" charset="0"/>
              </a:rPr>
              <a:t>内资</a:t>
            </a:r>
            <a:r>
              <a:rPr lang="en-US" altLang="zh-CN" dirty="0">
                <a:solidFill>
                  <a:srgbClr val="FFFF00"/>
                </a:solidFill>
                <a:latin typeface="Times New Roman" pitchFamily="18" charset="0"/>
                <a:cs typeface="Times New Roman" pitchFamily="18" charset="0"/>
              </a:rPr>
              <a:t>IPO</a:t>
            </a:r>
            <a:r>
              <a:rPr lang="en-US" altLang="zh-CN" dirty="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
        <p:nvSpPr>
          <p:cNvPr id="43015" name="Line 19"/>
          <p:cNvSpPr>
            <a:spLocks noChangeShapeType="1"/>
          </p:cNvSpPr>
          <p:nvPr/>
        </p:nvSpPr>
        <p:spPr bwMode="auto">
          <a:xfrm flipH="1">
            <a:off x="238125" y="4851400"/>
            <a:ext cx="5495925" cy="3175"/>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11" name="Text Box 20"/>
          <p:cNvSpPr txBox="1">
            <a:spLocks noChangeArrowheads="1"/>
          </p:cNvSpPr>
          <p:nvPr/>
        </p:nvSpPr>
        <p:spPr bwMode="auto">
          <a:xfrm>
            <a:off x="5328444" y="4493829"/>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Times New Roman" pitchFamily="18" charset="0"/>
                <a:ea typeface="+mn-ea"/>
                <a:cs typeface="Times New Roman" pitchFamily="18" charset="0"/>
              </a:rPr>
              <a:t>境外</a:t>
            </a:r>
          </a:p>
        </p:txBody>
      </p:sp>
      <p:sp>
        <p:nvSpPr>
          <p:cNvPr id="12" name="Text Box 21"/>
          <p:cNvSpPr txBox="1">
            <a:spLocks noChangeArrowheads="1"/>
          </p:cNvSpPr>
          <p:nvPr/>
        </p:nvSpPr>
        <p:spPr bwMode="auto">
          <a:xfrm>
            <a:off x="5335589" y="4843541"/>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Times New Roman" pitchFamily="18" charset="0"/>
                <a:ea typeface="+mn-ea"/>
                <a:cs typeface="Times New Roman" pitchFamily="18" charset="0"/>
              </a:rPr>
              <a:t>境内</a:t>
            </a:r>
          </a:p>
        </p:txBody>
      </p:sp>
      <p:sp>
        <p:nvSpPr>
          <p:cNvPr id="25" name="AutoShape 3"/>
          <p:cNvSpPr>
            <a:spLocks noChangeArrowheads="1"/>
          </p:cNvSpPr>
          <p:nvPr/>
        </p:nvSpPr>
        <p:spPr bwMode="auto">
          <a:xfrm>
            <a:off x="3324225" y="4224338"/>
            <a:ext cx="1466850" cy="33972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EDT(BVI)</a:t>
            </a:r>
            <a:endParaRPr kumimoji="1" lang="zh-CN" altLang="en-US" sz="1400" dirty="0">
              <a:solidFill>
                <a:schemeClr val="bg1"/>
              </a:solidFill>
              <a:latin typeface="Times New Roman" pitchFamily="18" charset="0"/>
              <a:ea typeface="+mn-ea"/>
              <a:cs typeface="Times New Roman" pitchFamily="18" charset="0"/>
            </a:endParaRPr>
          </a:p>
        </p:txBody>
      </p:sp>
      <p:sp>
        <p:nvSpPr>
          <p:cNvPr id="26" name="AutoShape 8"/>
          <p:cNvSpPr>
            <a:spLocks noChangeArrowheads="1"/>
          </p:cNvSpPr>
          <p:nvPr/>
        </p:nvSpPr>
        <p:spPr bwMode="auto">
          <a:xfrm>
            <a:off x="3324225" y="5514975"/>
            <a:ext cx="1466850" cy="376238"/>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东方道迩数字</a:t>
            </a:r>
            <a:endParaRPr kumimoji="1" lang="en-US" altLang="zh-CN" sz="1400" dirty="0">
              <a:solidFill>
                <a:schemeClr val="bg1"/>
              </a:solidFill>
              <a:latin typeface="Times New Roman" pitchFamily="18" charset="0"/>
              <a:ea typeface="+mn-ea"/>
              <a:cs typeface="Times New Roman" pitchFamily="18" charset="0"/>
            </a:endParaRPr>
          </a:p>
        </p:txBody>
      </p:sp>
      <p:cxnSp>
        <p:nvCxnSpPr>
          <p:cNvPr id="43020" name="AutoShape 10"/>
          <p:cNvCxnSpPr>
            <a:cxnSpLocks noChangeShapeType="1"/>
            <a:stCxn id="25" idx="2"/>
            <a:endCxn id="26" idx="0"/>
          </p:cNvCxnSpPr>
          <p:nvPr/>
        </p:nvCxnSpPr>
        <p:spPr bwMode="auto">
          <a:xfrm>
            <a:off x="4057650" y="4564063"/>
            <a:ext cx="0" cy="950912"/>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28" name="AutoShape 27"/>
          <p:cNvSpPr>
            <a:spLocks noChangeArrowheads="1"/>
          </p:cNvSpPr>
          <p:nvPr/>
        </p:nvSpPr>
        <p:spPr bwMode="auto">
          <a:xfrm>
            <a:off x="3324225" y="3714750"/>
            <a:ext cx="1466850" cy="338138"/>
          </a:xfrm>
          <a:prstGeom prst="foldedCorner">
            <a:avLst>
              <a:gd name="adj" fmla="val 12500"/>
            </a:avLst>
          </a:prstGeom>
          <a:solidFill>
            <a:srgbClr val="A50021"/>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EDG(Cayman)</a:t>
            </a:r>
            <a:endParaRPr kumimoji="1" lang="zh-CN" altLang="en-US" sz="1400" dirty="0">
              <a:solidFill>
                <a:schemeClr val="bg1"/>
              </a:solidFill>
              <a:latin typeface="Times New Roman" pitchFamily="18" charset="0"/>
              <a:ea typeface="+mn-ea"/>
              <a:cs typeface="Times New Roman" pitchFamily="18" charset="0"/>
            </a:endParaRPr>
          </a:p>
        </p:txBody>
      </p:sp>
      <p:cxnSp>
        <p:nvCxnSpPr>
          <p:cNvPr id="43022" name="AutoShape 34"/>
          <p:cNvCxnSpPr>
            <a:cxnSpLocks noChangeShapeType="1"/>
            <a:stCxn id="43039" idx="2"/>
            <a:endCxn id="28" idx="0"/>
          </p:cNvCxnSpPr>
          <p:nvPr/>
        </p:nvCxnSpPr>
        <p:spPr bwMode="auto">
          <a:xfrm rot="16200000" flipH="1">
            <a:off x="3137694" y="2794794"/>
            <a:ext cx="492125" cy="1347787"/>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43023" name="AutoShape 35"/>
          <p:cNvCxnSpPr>
            <a:cxnSpLocks noChangeShapeType="1"/>
            <a:stCxn id="43040" idx="2"/>
            <a:endCxn id="28" idx="0"/>
          </p:cNvCxnSpPr>
          <p:nvPr/>
        </p:nvCxnSpPr>
        <p:spPr bwMode="auto">
          <a:xfrm rot="5400000">
            <a:off x="4744226" y="2543156"/>
            <a:ext cx="485019" cy="1858169"/>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43024" name="AutoShape 37"/>
          <p:cNvCxnSpPr>
            <a:cxnSpLocks noChangeShapeType="1"/>
            <a:endCxn id="25" idx="0"/>
          </p:cNvCxnSpPr>
          <p:nvPr/>
        </p:nvCxnSpPr>
        <p:spPr bwMode="auto">
          <a:xfrm>
            <a:off x="4059238" y="4052888"/>
            <a:ext cx="0" cy="171450"/>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34" name="AutoShape 28"/>
          <p:cNvSpPr>
            <a:spLocks noChangeArrowheads="1"/>
          </p:cNvSpPr>
          <p:nvPr/>
        </p:nvSpPr>
        <p:spPr bwMode="auto">
          <a:xfrm>
            <a:off x="960438" y="5532438"/>
            <a:ext cx="1371600" cy="358775"/>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东方道迩有限</a:t>
            </a:r>
          </a:p>
        </p:txBody>
      </p:sp>
      <p:sp>
        <p:nvSpPr>
          <p:cNvPr id="35" name="AutoShape 28"/>
          <p:cNvSpPr>
            <a:spLocks noChangeArrowheads="1"/>
          </p:cNvSpPr>
          <p:nvPr/>
        </p:nvSpPr>
        <p:spPr bwMode="auto">
          <a:xfrm>
            <a:off x="476250" y="4959350"/>
            <a:ext cx="939800" cy="280988"/>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孙冰</a:t>
            </a:r>
          </a:p>
        </p:txBody>
      </p:sp>
      <p:sp>
        <p:nvSpPr>
          <p:cNvPr id="36" name="AutoShape 28"/>
          <p:cNvSpPr>
            <a:spLocks noChangeArrowheads="1"/>
          </p:cNvSpPr>
          <p:nvPr/>
        </p:nvSpPr>
        <p:spPr bwMode="auto">
          <a:xfrm>
            <a:off x="1812925" y="4959350"/>
            <a:ext cx="938213" cy="288925"/>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itchFamily="18" charset="0"/>
                <a:ea typeface="+mn-ea"/>
                <a:cs typeface="Times New Roman" pitchFamily="18" charset="0"/>
              </a:rPr>
              <a:t>王少成</a:t>
            </a:r>
          </a:p>
        </p:txBody>
      </p:sp>
      <p:cxnSp>
        <p:nvCxnSpPr>
          <p:cNvPr id="43028" name="肘形连接符 52"/>
          <p:cNvCxnSpPr>
            <a:cxnSpLocks noChangeShapeType="1"/>
            <a:stCxn id="35" idx="2"/>
            <a:endCxn id="34" idx="0"/>
          </p:cNvCxnSpPr>
          <p:nvPr/>
        </p:nvCxnSpPr>
        <p:spPr bwMode="auto">
          <a:xfrm rot="16200000" flipH="1">
            <a:off x="1150144" y="5036344"/>
            <a:ext cx="292100" cy="700088"/>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3029" name="肘形连接符 62"/>
          <p:cNvCxnSpPr>
            <a:cxnSpLocks noChangeShapeType="1"/>
            <a:stCxn id="36" idx="2"/>
            <a:endCxn id="34" idx="0"/>
          </p:cNvCxnSpPr>
          <p:nvPr/>
        </p:nvCxnSpPr>
        <p:spPr bwMode="auto">
          <a:xfrm rot="5400000">
            <a:off x="1822450" y="5072063"/>
            <a:ext cx="284163" cy="636587"/>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sp>
        <p:nvSpPr>
          <p:cNvPr id="43030" name="Text Box 2"/>
          <p:cNvSpPr txBox="1">
            <a:spLocks noChangeArrowheads="1"/>
          </p:cNvSpPr>
          <p:nvPr/>
        </p:nvSpPr>
        <p:spPr bwMode="auto">
          <a:xfrm>
            <a:off x="865981" y="5178425"/>
            <a:ext cx="574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80%</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31" name="Text Box 2"/>
          <p:cNvSpPr txBox="1">
            <a:spLocks noChangeArrowheads="1"/>
          </p:cNvSpPr>
          <p:nvPr/>
        </p:nvSpPr>
        <p:spPr bwMode="auto">
          <a:xfrm>
            <a:off x="2201094" y="5182394"/>
            <a:ext cx="5746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20%</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5" name="AutoShape 28"/>
          <p:cNvSpPr>
            <a:spLocks noChangeArrowheads="1"/>
          </p:cNvSpPr>
          <p:nvPr/>
        </p:nvSpPr>
        <p:spPr bwMode="auto">
          <a:xfrm>
            <a:off x="1670050" y="4217988"/>
            <a:ext cx="1239838" cy="344487"/>
          </a:xfrm>
          <a:prstGeom prst="foldedCorner">
            <a:avLst>
              <a:gd name="adj" fmla="val 12500"/>
            </a:avLst>
          </a:prstGeom>
          <a:solidFill>
            <a:srgbClr val="FFC00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EDDS(Japan)</a:t>
            </a:r>
            <a:endParaRPr kumimoji="1" lang="zh-CN" altLang="en-US" sz="1400" dirty="0">
              <a:solidFill>
                <a:schemeClr val="bg1"/>
              </a:solidFill>
              <a:latin typeface="Times New Roman" pitchFamily="18" charset="0"/>
              <a:ea typeface="+mn-ea"/>
              <a:cs typeface="Times New Roman" pitchFamily="18" charset="0"/>
            </a:endParaRPr>
          </a:p>
        </p:txBody>
      </p:sp>
      <p:cxnSp>
        <p:nvCxnSpPr>
          <p:cNvPr id="43033" name="直接箭头连接符 45"/>
          <p:cNvCxnSpPr>
            <a:cxnSpLocks noChangeShapeType="1"/>
            <a:stCxn id="25" idx="1"/>
            <a:endCxn id="45" idx="3"/>
          </p:cNvCxnSpPr>
          <p:nvPr/>
        </p:nvCxnSpPr>
        <p:spPr bwMode="auto">
          <a:xfrm flipH="1" flipV="1">
            <a:off x="2909888" y="4389438"/>
            <a:ext cx="414337" cy="4762"/>
          </a:xfrm>
          <a:prstGeom prst="straightConnector1">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cxnSp>
        <p:nvCxnSpPr>
          <p:cNvPr id="43034" name="直接箭头连接符 42"/>
          <p:cNvCxnSpPr>
            <a:cxnSpLocks noChangeShapeType="1"/>
            <a:stCxn id="26" idx="1"/>
            <a:endCxn id="34" idx="3"/>
          </p:cNvCxnSpPr>
          <p:nvPr/>
        </p:nvCxnSpPr>
        <p:spPr bwMode="auto">
          <a:xfrm flipH="1">
            <a:off x="2332038" y="5702300"/>
            <a:ext cx="992187" cy="9525"/>
          </a:xfrm>
          <a:prstGeom prst="straightConnector1">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43035" name="Rectangle 12"/>
          <p:cNvSpPr>
            <a:spLocks noChangeArrowheads="1"/>
          </p:cNvSpPr>
          <p:nvPr/>
        </p:nvSpPr>
        <p:spPr bwMode="auto">
          <a:xfrm>
            <a:off x="4918075" y="5357019"/>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股权控制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sp>
        <p:nvSpPr>
          <p:cNvPr id="43037" name="Rectangle 22"/>
          <p:cNvSpPr>
            <a:spLocks noChangeArrowheads="1"/>
          </p:cNvSpPr>
          <p:nvPr/>
        </p:nvSpPr>
        <p:spPr bwMode="auto">
          <a:xfrm>
            <a:off x="4926013" y="5608638"/>
            <a:ext cx="21701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协议控制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sp>
        <p:nvSpPr>
          <p:cNvPr id="43038" name="Line 23"/>
          <p:cNvSpPr>
            <a:spLocks noChangeShapeType="1"/>
          </p:cNvSpPr>
          <p:nvPr/>
        </p:nvSpPr>
        <p:spPr bwMode="auto">
          <a:xfrm>
            <a:off x="5734049" y="5711825"/>
            <a:ext cx="519113" cy="0"/>
          </a:xfrm>
          <a:prstGeom prst="line">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3039" name="文本框 43008"/>
          <p:cNvSpPr txBox="1">
            <a:spLocks noChangeArrowheads="1"/>
          </p:cNvSpPr>
          <p:nvPr/>
        </p:nvSpPr>
        <p:spPr bwMode="auto">
          <a:xfrm>
            <a:off x="2401888" y="2471738"/>
            <a:ext cx="615950" cy="750887"/>
          </a:xfrm>
          <a:prstGeom prst="rect">
            <a:avLst/>
          </a:prstGeom>
          <a:solidFill>
            <a:srgbClr val="0086BF"/>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1400">
                <a:solidFill>
                  <a:schemeClr val="bg1"/>
                </a:solidFill>
                <a:latin typeface="Times New Roman" pitchFamily="18" charset="0"/>
                <a:ea typeface="宋体" pitchFamily="2" charset="-122"/>
                <a:cs typeface="Times New Roman" pitchFamily="18" charset="0"/>
              </a:rPr>
              <a:t>Extend View</a:t>
            </a:r>
            <a:endParaRPr lang="zh-CN" altLang="en-US" sz="1400">
              <a:solidFill>
                <a:schemeClr val="bg1"/>
              </a:solidFill>
              <a:latin typeface="Times New Roman" pitchFamily="18" charset="0"/>
              <a:ea typeface="宋体" pitchFamily="2" charset="-122"/>
              <a:cs typeface="Times New Roman" pitchFamily="18" charset="0"/>
            </a:endParaRPr>
          </a:p>
        </p:txBody>
      </p:sp>
      <p:sp>
        <p:nvSpPr>
          <p:cNvPr id="43040" name="文本框 70"/>
          <p:cNvSpPr txBox="1">
            <a:spLocks noChangeArrowheads="1"/>
          </p:cNvSpPr>
          <p:nvPr/>
        </p:nvSpPr>
        <p:spPr bwMode="auto">
          <a:xfrm>
            <a:off x="5715794" y="2358194"/>
            <a:ext cx="400050" cy="871537"/>
          </a:xfrm>
          <a:prstGeom prst="rect">
            <a:avLst/>
          </a:prstGeom>
          <a:solidFill>
            <a:srgbClr val="FFC000"/>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zh-CN" altLang="en-US" sz="1400">
                <a:solidFill>
                  <a:schemeClr val="bg1"/>
                </a:solidFill>
                <a:latin typeface="Times New Roman" pitchFamily="18" charset="0"/>
                <a:ea typeface="宋体" pitchFamily="2" charset="-122"/>
                <a:cs typeface="Times New Roman" pitchFamily="18" charset="0"/>
              </a:rPr>
              <a:t>各投资方</a:t>
            </a:r>
          </a:p>
        </p:txBody>
      </p:sp>
      <p:sp>
        <p:nvSpPr>
          <p:cNvPr id="43041" name="文本框 71"/>
          <p:cNvSpPr txBox="1">
            <a:spLocks noChangeArrowheads="1"/>
          </p:cNvSpPr>
          <p:nvPr/>
        </p:nvSpPr>
        <p:spPr bwMode="auto">
          <a:xfrm>
            <a:off x="2509838" y="1609725"/>
            <a:ext cx="400050" cy="650875"/>
          </a:xfrm>
          <a:prstGeom prst="rect">
            <a:avLst/>
          </a:prstGeom>
          <a:solidFill>
            <a:srgbClr val="92D050"/>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Tx/>
              <a:buFontTx/>
              <a:buNone/>
            </a:pPr>
            <a:r>
              <a:rPr lang="zh-CN" altLang="en-US" sz="1400" dirty="0">
                <a:solidFill>
                  <a:schemeClr val="bg1"/>
                </a:solidFill>
                <a:latin typeface="Times New Roman" pitchFamily="18" charset="0"/>
                <a:ea typeface="宋体" pitchFamily="2" charset="-122"/>
                <a:cs typeface="Times New Roman" pitchFamily="18" charset="0"/>
              </a:rPr>
              <a:t>孙冰</a:t>
            </a:r>
          </a:p>
        </p:txBody>
      </p:sp>
      <p:cxnSp>
        <p:nvCxnSpPr>
          <p:cNvPr id="43042" name="直接箭头连接符 43016"/>
          <p:cNvCxnSpPr>
            <a:cxnSpLocks noChangeShapeType="1"/>
            <a:stCxn id="43041" idx="2"/>
            <a:endCxn id="43039" idx="0"/>
          </p:cNvCxnSpPr>
          <p:nvPr/>
        </p:nvCxnSpPr>
        <p:spPr bwMode="auto">
          <a:xfrm>
            <a:off x="2709863" y="2260600"/>
            <a:ext cx="0" cy="211138"/>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43" name="AutoShape 34"/>
          <p:cNvCxnSpPr>
            <a:cxnSpLocks noChangeShapeType="1"/>
            <a:stCxn id="43044" idx="2"/>
            <a:endCxn id="28" idx="0"/>
          </p:cNvCxnSpPr>
          <p:nvPr/>
        </p:nvCxnSpPr>
        <p:spPr bwMode="auto">
          <a:xfrm rot="16200000" flipH="1">
            <a:off x="3523456" y="3180557"/>
            <a:ext cx="490537" cy="577850"/>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43044" name="文本框 79"/>
          <p:cNvSpPr txBox="1">
            <a:spLocks noChangeArrowheads="1"/>
          </p:cNvSpPr>
          <p:nvPr/>
        </p:nvSpPr>
        <p:spPr bwMode="auto">
          <a:xfrm>
            <a:off x="3171825" y="2449513"/>
            <a:ext cx="615950" cy="774700"/>
          </a:xfrm>
          <a:prstGeom prst="rect">
            <a:avLst/>
          </a:prstGeom>
          <a:solidFill>
            <a:srgbClr val="0086BF"/>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1400" dirty="0">
                <a:solidFill>
                  <a:schemeClr val="bg1"/>
                </a:solidFill>
                <a:latin typeface="Times New Roman" pitchFamily="18" charset="0"/>
                <a:ea typeface="宋体" pitchFamily="2" charset="-122"/>
                <a:cs typeface="Times New Roman" pitchFamily="18" charset="0"/>
              </a:rPr>
              <a:t>Information </a:t>
            </a:r>
            <a:endParaRPr lang="zh-CN" altLang="en-US" sz="1400" dirty="0">
              <a:solidFill>
                <a:schemeClr val="bg1"/>
              </a:solidFill>
              <a:latin typeface="Times New Roman" pitchFamily="18" charset="0"/>
              <a:ea typeface="宋体" pitchFamily="2" charset="-122"/>
              <a:cs typeface="Times New Roman" pitchFamily="18" charset="0"/>
            </a:endParaRPr>
          </a:p>
        </p:txBody>
      </p:sp>
      <p:sp>
        <p:nvSpPr>
          <p:cNvPr id="43045" name="文本框 80"/>
          <p:cNvSpPr txBox="1">
            <a:spLocks noChangeArrowheads="1"/>
          </p:cNvSpPr>
          <p:nvPr/>
        </p:nvSpPr>
        <p:spPr bwMode="auto">
          <a:xfrm>
            <a:off x="3279775" y="1609725"/>
            <a:ext cx="400050" cy="652463"/>
          </a:xfrm>
          <a:prstGeom prst="rect">
            <a:avLst/>
          </a:prstGeom>
          <a:solidFill>
            <a:srgbClr val="92D050"/>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Tx/>
              <a:buFontTx/>
              <a:buNone/>
            </a:pPr>
            <a:r>
              <a:rPr lang="zh-CN" altLang="en-US" sz="1400" dirty="0">
                <a:solidFill>
                  <a:schemeClr val="bg1"/>
                </a:solidFill>
                <a:latin typeface="Times New Roman" pitchFamily="18" charset="0"/>
                <a:ea typeface="宋体" pitchFamily="2" charset="-122"/>
                <a:cs typeface="Times New Roman" pitchFamily="18" charset="0"/>
              </a:rPr>
              <a:t>李海鸿</a:t>
            </a:r>
          </a:p>
        </p:txBody>
      </p:sp>
      <p:cxnSp>
        <p:nvCxnSpPr>
          <p:cNvPr id="43046" name="直接箭头连接符 81"/>
          <p:cNvCxnSpPr>
            <a:cxnSpLocks noChangeShapeType="1"/>
            <a:stCxn id="43045" idx="2"/>
            <a:endCxn id="43044" idx="0"/>
          </p:cNvCxnSpPr>
          <p:nvPr/>
        </p:nvCxnSpPr>
        <p:spPr bwMode="auto">
          <a:xfrm>
            <a:off x="3479800" y="2262188"/>
            <a:ext cx="0" cy="187325"/>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47" name="AutoShape 34"/>
          <p:cNvCxnSpPr>
            <a:cxnSpLocks noChangeShapeType="1"/>
            <a:stCxn id="43048" idx="2"/>
            <a:endCxn id="28" idx="0"/>
          </p:cNvCxnSpPr>
          <p:nvPr/>
        </p:nvCxnSpPr>
        <p:spPr bwMode="auto">
          <a:xfrm rot="5400000">
            <a:off x="3925887" y="3354388"/>
            <a:ext cx="492125" cy="228600"/>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43048" name="文本框 83"/>
          <p:cNvSpPr txBox="1">
            <a:spLocks noChangeArrowheads="1"/>
          </p:cNvSpPr>
          <p:nvPr/>
        </p:nvSpPr>
        <p:spPr bwMode="auto">
          <a:xfrm>
            <a:off x="3978275" y="2432050"/>
            <a:ext cx="615950" cy="790575"/>
          </a:xfrm>
          <a:prstGeom prst="rect">
            <a:avLst/>
          </a:prstGeom>
          <a:solidFill>
            <a:srgbClr val="0086BF"/>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1400">
                <a:solidFill>
                  <a:schemeClr val="bg1"/>
                </a:solidFill>
                <a:latin typeface="Times New Roman" pitchFamily="18" charset="0"/>
                <a:ea typeface="宋体" pitchFamily="2" charset="-122"/>
                <a:cs typeface="Times New Roman" pitchFamily="18" charset="0"/>
              </a:rPr>
              <a:t>Firm Foothold</a:t>
            </a:r>
            <a:endParaRPr lang="zh-CN" altLang="en-US" sz="1400">
              <a:solidFill>
                <a:schemeClr val="bg1"/>
              </a:solidFill>
              <a:latin typeface="Times New Roman" pitchFamily="18" charset="0"/>
              <a:ea typeface="宋体" pitchFamily="2" charset="-122"/>
              <a:cs typeface="Times New Roman" pitchFamily="18" charset="0"/>
            </a:endParaRPr>
          </a:p>
        </p:txBody>
      </p:sp>
      <p:sp>
        <p:nvSpPr>
          <p:cNvPr id="43049" name="文本框 84"/>
          <p:cNvSpPr txBox="1">
            <a:spLocks noChangeArrowheads="1"/>
          </p:cNvSpPr>
          <p:nvPr/>
        </p:nvSpPr>
        <p:spPr bwMode="auto">
          <a:xfrm>
            <a:off x="4086225" y="1592263"/>
            <a:ext cx="400050" cy="668337"/>
          </a:xfrm>
          <a:prstGeom prst="rect">
            <a:avLst/>
          </a:prstGeom>
          <a:solidFill>
            <a:srgbClr val="92D050"/>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Tx/>
              <a:buFontTx/>
              <a:buNone/>
            </a:pPr>
            <a:r>
              <a:rPr lang="zh-CN" altLang="en-US" sz="1400" dirty="0">
                <a:solidFill>
                  <a:schemeClr val="bg1"/>
                </a:solidFill>
                <a:latin typeface="Times New Roman" pitchFamily="18" charset="0"/>
                <a:ea typeface="宋体" pitchFamily="2" charset="-122"/>
                <a:cs typeface="Times New Roman" pitchFamily="18" charset="0"/>
              </a:rPr>
              <a:t>王少成</a:t>
            </a:r>
          </a:p>
        </p:txBody>
      </p:sp>
      <p:cxnSp>
        <p:nvCxnSpPr>
          <p:cNvPr id="43050" name="直接箭头连接符 85"/>
          <p:cNvCxnSpPr>
            <a:cxnSpLocks noChangeShapeType="1"/>
            <a:stCxn id="43049" idx="2"/>
            <a:endCxn id="43048" idx="0"/>
          </p:cNvCxnSpPr>
          <p:nvPr/>
        </p:nvCxnSpPr>
        <p:spPr bwMode="auto">
          <a:xfrm>
            <a:off x="4286250" y="2260600"/>
            <a:ext cx="0" cy="171450"/>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51" name="AutoShape 34"/>
          <p:cNvCxnSpPr>
            <a:cxnSpLocks noChangeShapeType="1"/>
            <a:stCxn id="43052" idx="2"/>
            <a:endCxn id="28" idx="0"/>
          </p:cNvCxnSpPr>
          <p:nvPr/>
        </p:nvCxnSpPr>
        <p:spPr bwMode="auto">
          <a:xfrm rot="5400000">
            <a:off x="4341813" y="2935287"/>
            <a:ext cx="495300" cy="1063625"/>
          </a:xfrm>
          <a:prstGeom prst="bentConnector3">
            <a:avLst>
              <a:gd name="adj1" fmla="val 50000"/>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cxnSp>
      <p:sp>
        <p:nvSpPr>
          <p:cNvPr id="43052" name="文本框 87"/>
          <p:cNvSpPr txBox="1">
            <a:spLocks noChangeArrowheads="1"/>
          </p:cNvSpPr>
          <p:nvPr/>
        </p:nvSpPr>
        <p:spPr bwMode="auto">
          <a:xfrm>
            <a:off x="4814888" y="2432050"/>
            <a:ext cx="614362" cy="787400"/>
          </a:xfrm>
          <a:prstGeom prst="rect">
            <a:avLst/>
          </a:prstGeom>
          <a:solidFill>
            <a:srgbClr val="0086BF"/>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1400">
                <a:solidFill>
                  <a:schemeClr val="bg1"/>
                </a:solidFill>
                <a:latin typeface="Times New Roman" pitchFamily="18" charset="0"/>
                <a:ea typeface="宋体" pitchFamily="2" charset="-122"/>
                <a:cs typeface="Times New Roman" pitchFamily="18" charset="0"/>
              </a:rPr>
              <a:t>Wealth Forest</a:t>
            </a:r>
            <a:endParaRPr lang="zh-CN" altLang="en-US" sz="1400">
              <a:solidFill>
                <a:schemeClr val="bg1"/>
              </a:solidFill>
              <a:latin typeface="Times New Roman" pitchFamily="18" charset="0"/>
              <a:ea typeface="宋体" pitchFamily="2" charset="-122"/>
              <a:cs typeface="Times New Roman" pitchFamily="18" charset="0"/>
            </a:endParaRPr>
          </a:p>
        </p:txBody>
      </p:sp>
      <p:sp>
        <p:nvSpPr>
          <p:cNvPr id="43053" name="文本框 88"/>
          <p:cNvSpPr txBox="1">
            <a:spLocks noChangeArrowheads="1"/>
          </p:cNvSpPr>
          <p:nvPr/>
        </p:nvSpPr>
        <p:spPr bwMode="auto">
          <a:xfrm>
            <a:off x="4921250" y="1609725"/>
            <a:ext cx="400050" cy="649288"/>
          </a:xfrm>
          <a:prstGeom prst="rect">
            <a:avLst/>
          </a:prstGeom>
          <a:solidFill>
            <a:srgbClr val="92D050"/>
          </a:solidFill>
          <a:ln w="9525">
            <a:solidFill>
              <a:schemeClr val="tx1"/>
            </a:solidFill>
            <a:miter lim="800000"/>
          </a:ln>
        </p:spPr>
        <p:txBody>
          <a:bodyPr vert="eaVert">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spcBef>
                <a:spcPct val="0"/>
              </a:spcBef>
              <a:buClrTx/>
              <a:buFontTx/>
              <a:buNone/>
            </a:pPr>
            <a:r>
              <a:rPr lang="zh-CN" altLang="en-US" sz="1400">
                <a:solidFill>
                  <a:schemeClr val="bg1"/>
                </a:solidFill>
                <a:latin typeface="Times New Roman" pitchFamily="18" charset="0"/>
                <a:ea typeface="宋体" pitchFamily="2" charset="-122"/>
                <a:cs typeface="Times New Roman" pitchFamily="18" charset="0"/>
              </a:rPr>
              <a:t>林森</a:t>
            </a:r>
          </a:p>
        </p:txBody>
      </p:sp>
      <p:cxnSp>
        <p:nvCxnSpPr>
          <p:cNvPr id="43054" name="直接箭头连接符 89"/>
          <p:cNvCxnSpPr>
            <a:cxnSpLocks noChangeShapeType="1"/>
            <a:stCxn id="43053" idx="2"/>
            <a:endCxn id="43052" idx="0"/>
          </p:cNvCxnSpPr>
          <p:nvPr/>
        </p:nvCxnSpPr>
        <p:spPr bwMode="auto">
          <a:xfrm>
            <a:off x="5121275" y="2259013"/>
            <a:ext cx="0" cy="173037"/>
          </a:xfrm>
          <a:prstGeom prst="straightConnector1">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43055" name="肘形连接符 43032"/>
          <p:cNvCxnSpPr>
            <a:cxnSpLocks noChangeShapeType="1"/>
            <a:stCxn id="43041" idx="0"/>
            <a:endCxn id="43049" idx="0"/>
          </p:cNvCxnSpPr>
          <p:nvPr/>
        </p:nvCxnSpPr>
        <p:spPr bwMode="auto">
          <a:xfrm rot="5400000" flipH="1" flipV="1">
            <a:off x="3489326" y="812800"/>
            <a:ext cx="17462" cy="1576387"/>
          </a:xfrm>
          <a:prstGeom prst="bentConnector3">
            <a:avLst>
              <a:gd name="adj1" fmla="val 1427449"/>
            </a:avLst>
          </a:prstGeom>
          <a:noFill/>
          <a:ln w="19050" algn="ctr">
            <a:solidFill>
              <a:srgbClr val="FFC000"/>
            </a:solidFill>
            <a:prstDash val="dash"/>
            <a:round/>
          </a:ln>
          <a:extLst>
            <a:ext uri="{909E8E84-426E-40DD-AFC4-6F175D3DCCD1}">
              <a14:hiddenFill xmlns:a14="http://schemas.microsoft.com/office/drawing/2010/main">
                <a:noFill/>
              </a14:hiddenFill>
            </a:ext>
          </a:extLst>
        </p:spPr>
      </p:cxnSp>
      <p:cxnSp>
        <p:nvCxnSpPr>
          <p:cNvPr id="43056" name="肘形连接符 108"/>
          <p:cNvCxnSpPr>
            <a:cxnSpLocks noChangeShapeType="1"/>
            <a:stCxn id="43041" idx="0"/>
            <a:endCxn id="43053" idx="0"/>
          </p:cNvCxnSpPr>
          <p:nvPr/>
        </p:nvCxnSpPr>
        <p:spPr bwMode="auto">
          <a:xfrm rot="5400000" flipH="1" flipV="1">
            <a:off x="3915569" y="404019"/>
            <a:ext cx="12700" cy="2411412"/>
          </a:xfrm>
          <a:prstGeom prst="bentConnector3">
            <a:avLst>
              <a:gd name="adj1" fmla="val 3731708"/>
            </a:avLst>
          </a:prstGeom>
          <a:noFill/>
          <a:ln w="19050" algn="ctr">
            <a:solidFill>
              <a:srgbClr val="FFC000"/>
            </a:solidFill>
            <a:prstDash val="dash"/>
            <a:round/>
          </a:ln>
          <a:extLst>
            <a:ext uri="{909E8E84-426E-40DD-AFC4-6F175D3DCCD1}">
              <a14:hiddenFill xmlns:a14="http://schemas.microsoft.com/office/drawing/2010/main">
                <a:noFill/>
              </a14:hiddenFill>
            </a:ext>
          </a:extLst>
        </p:spPr>
      </p:cxnSp>
      <p:sp>
        <p:nvSpPr>
          <p:cNvPr id="114" name="Text Box 2"/>
          <p:cNvSpPr txBox="1">
            <a:spLocks noChangeArrowheads="1"/>
          </p:cNvSpPr>
          <p:nvPr/>
        </p:nvSpPr>
        <p:spPr bwMode="auto">
          <a:xfrm>
            <a:off x="2947988" y="1127125"/>
            <a:ext cx="1122362" cy="1778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lang="zh-CN" altLang="en-US" sz="1200" dirty="0">
                <a:solidFill>
                  <a:schemeClr val="tx1"/>
                </a:solidFill>
                <a:latin typeface="+mn-ea"/>
                <a:ea typeface="+mn-ea"/>
                <a:cs typeface="Times New Roman" pitchFamily="18" charset="0"/>
              </a:rPr>
              <a:t>一致行动</a:t>
            </a:r>
            <a:endParaRPr lang="zh-CN" altLang="zh-CN" sz="1200" dirty="0">
              <a:solidFill>
                <a:schemeClr val="tx1"/>
              </a:solidFill>
              <a:latin typeface="+mn-ea"/>
              <a:ea typeface="+mn-ea"/>
              <a:cs typeface="Times New Roman" pitchFamily="18" charset="0"/>
            </a:endParaRPr>
          </a:p>
        </p:txBody>
      </p:sp>
      <p:sp>
        <p:nvSpPr>
          <p:cNvPr id="43058" name="Text Box 2"/>
          <p:cNvSpPr txBox="1">
            <a:spLocks noChangeArrowheads="1"/>
          </p:cNvSpPr>
          <p:nvPr/>
        </p:nvSpPr>
        <p:spPr bwMode="auto">
          <a:xfrm>
            <a:off x="2048035" y="3206750"/>
            <a:ext cx="663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36.73%</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59" name="Text Box 2"/>
          <p:cNvSpPr txBox="1">
            <a:spLocks noChangeArrowheads="1"/>
          </p:cNvSpPr>
          <p:nvPr/>
        </p:nvSpPr>
        <p:spPr bwMode="auto">
          <a:xfrm>
            <a:off x="2901951" y="3225800"/>
            <a:ext cx="701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3.42%</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60" name="Text Box 2"/>
          <p:cNvSpPr txBox="1">
            <a:spLocks noChangeArrowheads="1"/>
          </p:cNvSpPr>
          <p:nvPr/>
        </p:nvSpPr>
        <p:spPr bwMode="auto">
          <a:xfrm>
            <a:off x="3722687" y="3221832"/>
            <a:ext cx="688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3.42%</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61" name="Text Box 2"/>
          <p:cNvSpPr txBox="1">
            <a:spLocks noChangeArrowheads="1"/>
          </p:cNvSpPr>
          <p:nvPr/>
        </p:nvSpPr>
        <p:spPr bwMode="auto">
          <a:xfrm>
            <a:off x="4474369" y="3212637"/>
            <a:ext cx="6953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17.08%</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62" name="Text Box 2"/>
          <p:cNvSpPr txBox="1">
            <a:spLocks noChangeArrowheads="1"/>
          </p:cNvSpPr>
          <p:nvPr/>
        </p:nvSpPr>
        <p:spPr bwMode="auto">
          <a:xfrm>
            <a:off x="5250657" y="3211513"/>
            <a:ext cx="7493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Times New Roman" pitchFamily="18" charset="0"/>
                <a:ea typeface="宋体" pitchFamily="2" charset="-122"/>
                <a:cs typeface="Times New Roman" pitchFamily="18" charset="0"/>
              </a:rPr>
              <a:t>46.19%</a:t>
            </a:r>
            <a:endParaRPr lang="zh-CN" altLang="zh-CN" sz="1200" dirty="0">
              <a:solidFill>
                <a:schemeClr val="tx1"/>
              </a:solidFill>
              <a:latin typeface="Times New Roman" pitchFamily="18" charset="0"/>
              <a:ea typeface="宋体" pitchFamily="2" charset="-122"/>
              <a:cs typeface="Times New Roman" pitchFamily="18" charset="0"/>
            </a:endParaRPr>
          </a:p>
        </p:txBody>
      </p:sp>
      <p:sp>
        <p:nvSpPr>
          <p:cNvPr id="43063" name="Text Box 2"/>
          <p:cNvSpPr txBox="1">
            <a:spLocks noChangeArrowheads="1"/>
          </p:cNvSpPr>
          <p:nvPr/>
        </p:nvSpPr>
        <p:spPr bwMode="auto">
          <a:xfrm>
            <a:off x="2852738" y="4129088"/>
            <a:ext cx="574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a:solidFill>
                  <a:schemeClr val="tx1"/>
                </a:solidFill>
                <a:latin typeface="Times New Roman" pitchFamily="18" charset="0"/>
                <a:ea typeface="宋体" pitchFamily="2" charset="-122"/>
                <a:cs typeface="Times New Roman" pitchFamily="18" charset="0"/>
              </a:rPr>
              <a:t>100%</a:t>
            </a:r>
            <a:endParaRPr lang="zh-CN" altLang="zh-CN" sz="1200">
              <a:solidFill>
                <a:schemeClr val="tx1"/>
              </a:solidFill>
              <a:latin typeface="Times New Roman" pitchFamily="18" charset="0"/>
              <a:ea typeface="宋体" pitchFamily="2" charset="-122"/>
              <a:cs typeface="Times New Roman" pitchFamily="18" charset="0"/>
            </a:endParaRPr>
          </a:p>
        </p:txBody>
      </p:sp>
      <p:sp>
        <p:nvSpPr>
          <p:cNvPr id="43064" name="Text Box 2"/>
          <p:cNvSpPr txBox="1">
            <a:spLocks noChangeArrowheads="1"/>
          </p:cNvSpPr>
          <p:nvPr/>
        </p:nvSpPr>
        <p:spPr bwMode="auto">
          <a:xfrm>
            <a:off x="3998913" y="5054600"/>
            <a:ext cx="574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a:solidFill>
                  <a:schemeClr val="tx1"/>
                </a:solidFill>
                <a:latin typeface="Times New Roman" pitchFamily="18" charset="0"/>
                <a:ea typeface="宋体" pitchFamily="2" charset="-122"/>
                <a:cs typeface="Times New Roman" pitchFamily="18" charset="0"/>
              </a:rPr>
              <a:t>100%</a:t>
            </a:r>
            <a:endParaRPr lang="zh-CN" altLang="zh-CN" sz="1200">
              <a:solidFill>
                <a:schemeClr val="tx1"/>
              </a:solidFill>
              <a:latin typeface="Times New Roman" pitchFamily="18" charset="0"/>
              <a:ea typeface="宋体" pitchFamily="2" charset="-122"/>
              <a:cs typeface="Times New Roman" pitchFamily="18" charset="0"/>
            </a:endParaRPr>
          </a:p>
        </p:txBody>
      </p:sp>
      <p:sp>
        <p:nvSpPr>
          <p:cNvPr id="43065" name="Text Box 2"/>
          <p:cNvSpPr txBox="1">
            <a:spLocks noChangeArrowheads="1"/>
          </p:cNvSpPr>
          <p:nvPr/>
        </p:nvSpPr>
        <p:spPr bwMode="auto">
          <a:xfrm>
            <a:off x="4067175" y="4010025"/>
            <a:ext cx="584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a:solidFill>
                  <a:schemeClr val="tx1"/>
                </a:solidFill>
                <a:latin typeface="Times New Roman" pitchFamily="18" charset="0"/>
                <a:ea typeface="宋体" pitchFamily="2" charset="-122"/>
                <a:cs typeface="Times New Roman" pitchFamily="18" charset="0"/>
              </a:rPr>
              <a:t>100%</a:t>
            </a:r>
            <a:endParaRPr lang="zh-CN" altLang="zh-CN" sz="1200">
              <a:solidFill>
                <a:schemeClr val="tx1"/>
              </a:solidFill>
              <a:latin typeface="Times New Roman" pitchFamily="18" charset="0"/>
              <a:ea typeface="宋体" pitchFamily="2" charset="-122"/>
              <a:cs typeface="Times New Roman" pitchFamily="18" charset="0"/>
            </a:endParaRPr>
          </a:p>
        </p:txBody>
      </p:sp>
      <p:cxnSp>
        <p:nvCxnSpPr>
          <p:cNvPr id="43066" name="直接箭头连接符 94"/>
          <p:cNvCxnSpPr>
            <a:cxnSpLocks noChangeShapeType="1"/>
            <a:stCxn id="43045" idx="1"/>
            <a:endCxn id="43041" idx="3"/>
          </p:cNvCxnSpPr>
          <p:nvPr/>
        </p:nvCxnSpPr>
        <p:spPr bwMode="auto">
          <a:xfrm flipH="1" flipV="1">
            <a:off x="2909888" y="1935163"/>
            <a:ext cx="369887" cy="1587"/>
          </a:xfrm>
          <a:prstGeom prst="straightConnector1">
            <a:avLst/>
          </a:prstGeom>
          <a:noFill/>
          <a:ln w="15875" algn="ctr">
            <a:solidFill>
              <a:srgbClr val="FFC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70" name="Text Box 2"/>
          <p:cNvSpPr txBox="1">
            <a:spLocks noChangeArrowheads="1"/>
          </p:cNvSpPr>
          <p:nvPr/>
        </p:nvSpPr>
        <p:spPr bwMode="auto">
          <a:xfrm>
            <a:off x="2557463" y="1703388"/>
            <a:ext cx="1122362" cy="17780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lang="zh-CN" altLang="en-US" sz="1200" dirty="0">
                <a:solidFill>
                  <a:schemeClr val="tx1"/>
                </a:solidFill>
                <a:latin typeface="+mn-ea"/>
                <a:ea typeface="+mn-ea"/>
                <a:cs typeface="Times New Roman" pitchFamily="18" charset="0"/>
              </a:rPr>
              <a:t>代持</a:t>
            </a:r>
            <a:endParaRPr lang="zh-CN" altLang="zh-CN" sz="1200" dirty="0">
              <a:solidFill>
                <a:schemeClr val="tx1"/>
              </a:solidFill>
              <a:latin typeface="+mn-ea"/>
              <a:ea typeface="+mn-ea"/>
              <a:cs typeface="Times New Roman" pitchFamily="18" charset="0"/>
            </a:endParaRPr>
          </a:p>
        </p:txBody>
      </p:sp>
      <p:sp>
        <p:nvSpPr>
          <p:cNvPr id="191" name="TextBox 63"/>
          <p:cNvSpPr txBox="1">
            <a:spLocks noChangeArrowheads="1"/>
          </p:cNvSpPr>
          <p:nvPr/>
        </p:nvSpPr>
        <p:spPr bwMode="auto">
          <a:xfrm>
            <a:off x="82550" y="6135688"/>
            <a:ext cx="5446713" cy="246062"/>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000" dirty="0">
                <a:latin typeface="Times New Roman" pitchFamily="18" charset="0"/>
                <a:ea typeface="+mn-ea"/>
                <a:cs typeface="Times New Roman" pitchFamily="18" charset="0"/>
              </a:rPr>
              <a:t>数据来源：</a:t>
            </a:r>
            <a:r>
              <a:rPr lang="en-US" altLang="zh-CN" sz="1000" dirty="0">
                <a:latin typeface="Times New Roman" pitchFamily="18" charset="0"/>
                <a:ea typeface="+mn-ea"/>
                <a:cs typeface="Times New Roman" pitchFamily="18" charset="0"/>
              </a:rPr>
              <a:t>2012</a:t>
            </a:r>
            <a:r>
              <a:rPr lang="zh-CN" altLang="en-US" sz="1000" dirty="0">
                <a:latin typeface="Times New Roman" pitchFamily="18" charset="0"/>
                <a:ea typeface="+mn-ea"/>
                <a:cs typeface="Times New Roman" pitchFamily="18" charset="0"/>
              </a:rPr>
              <a:t>年</a:t>
            </a:r>
            <a:r>
              <a:rPr lang="en-US" altLang="zh-CN" sz="1000" dirty="0">
                <a:latin typeface="Times New Roman" pitchFamily="18" charset="0"/>
                <a:ea typeface="+mn-ea"/>
                <a:cs typeface="Times New Roman" pitchFamily="18" charset="0"/>
              </a:rPr>
              <a:t>4</a:t>
            </a:r>
            <a:r>
              <a:rPr lang="zh-CN" altLang="en-US" sz="1000" dirty="0">
                <a:latin typeface="Times New Roman" pitchFamily="18" charset="0"/>
                <a:ea typeface="+mn-ea"/>
                <a:cs typeface="Times New Roman" pitchFamily="18" charset="0"/>
              </a:rPr>
              <a:t>月</a:t>
            </a:r>
            <a:r>
              <a:rPr lang="en-US" altLang="zh-CN" sz="1000" dirty="0">
                <a:latin typeface="Times New Roman" pitchFamily="18" charset="0"/>
                <a:ea typeface="+mn-ea"/>
                <a:cs typeface="Times New Roman" pitchFamily="18" charset="0"/>
              </a:rPr>
              <a:t>24</a:t>
            </a:r>
            <a:r>
              <a:rPr lang="zh-CN" altLang="en-US" sz="1000" dirty="0">
                <a:latin typeface="Times New Roman" pitchFamily="18" charset="0"/>
                <a:ea typeface="+mn-ea"/>
                <a:cs typeface="Times New Roman" pitchFamily="18" charset="0"/>
              </a:rPr>
              <a:t>日的</a:t>
            </a:r>
            <a:r>
              <a:rPr lang="en-US" altLang="zh-CN" sz="1000" dirty="0">
                <a:latin typeface="Times New Roman" pitchFamily="18" charset="0"/>
                <a:ea typeface="+mn-ea"/>
                <a:cs typeface="Times New Roman" pitchFamily="18" charset="0"/>
              </a:rPr>
              <a:t>《</a:t>
            </a:r>
            <a:r>
              <a:rPr lang="zh-CN" altLang="en-US" sz="1000" dirty="0">
                <a:latin typeface="Times New Roman" pitchFamily="18" charset="0"/>
                <a:ea typeface="+mn-ea"/>
                <a:cs typeface="Times New Roman" pitchFamily="18" charset="0"/>
              </a:rPr>
              <a:t>东方道迩：首次公开发行股票并在创业板上市招股说明书</a:t>
            </a:r>
            <a:r>
              <a:rPr lang="en-US" altLang="zh-CN" sz="1000" dirty="0">
                <a:latin typeface="Times New Roman" pitchFamily="18" charset="0"/>
                <a:ea typeface="+mn-ea"/>
                <a:cs typeface="Times New Roman" pitchFamily="18" charset="0"/>
              </a:rPr>
              <a:t>》</a:t>
            </a:r>
            <a:endParaRPr lang="zh-CN" altLang="en-US" sz="1000" dirty="0">
              <a:latin typeface="Times New Roman" pitchFamily="18" charset="0"/>
              <a:ea typeface="+mn-ea"/>
              <a:cs typeface="Times New Roman" pitchFamily="18" charset="0"/>
            </a:endParaRPr>
          </a:p>
        </p:txBody>
      </p:sp>
      <p:sp>
        <p:nvSpPr>
          <p:cNvPr id="63" name="Line 11"/>
          <p:cNvSpPr>
            <a:spLocks noChangeShapeType="1"/>
          </p:cNvSpPr>
          <p:nvPr/>
        </p:nvSpPr>
        <p:spPr bwMode="auto">
          <a:xfrm>
            <a:off x="5734050" y="5494779"/>
            <a:ext cx="519113" cy="0"/>
          </a:xfrm>
          <a:prstGeom prst="line">
            <a:avLst/>
          </a:prstGeom>
          <a:noFill/>
          <a:ln w="952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0"/>
          <p:cNvSpPr>
            <a:spLocks noChangeArrowheads="1"/>
          </p:cNvSpPr>
          <p:nvPr/>
        </p:nvSpPr>
        <p:spPr bwMode="auto">
          <a:xfrm>
            <a:off x="6599238" y="2478088"/>
            <a:ext cx="4329112" cy="1985159"/>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Font typeface="Wingdings" pitchFamily="2" charset="2"/>
              <a:buChar char="Ø"/>
              <a:defRPr/>
            </a:pP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东方道迩有限是高新技术企业，拥有甲级测绘资质、全部注册商标、大部分计算机软件著作权，在业内具有较高的声誉。</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东方道迩有限是内资企业，便于改制为符合境内上市要求的股份制公司。</a:t>
            </a:r>
            <a:endParaRPr lang="en-US" altLang="zh-CN" sz="1400" b="0" dirty="0">
              <a:latin typeface="Times New Roman" pitchFamily="18" charset="0"/>
              <a:ea typeface="+mn-ea"/>
              <a:cs typeface="Times New Roman" pitchFamily="18" charset="0"/>
            </a:endParaRPr>
          </a:p>
        </p:txBody>
      </p:sp>
      <p:grpSp>
        <p:nvGrpSpPr>
          <p:cNvPr id="7" name="组合 37"/>
          <p:cNvGrpSpPr/>
          <p:nvPr/>
        </p:nvGrpSpPr>
        <p:grpSpPr>
          <a:xfrm>
            <a:off x="6259473" y="2335914"/>
            <a:ext cx="2374901"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214452" y="-259712"/>
              <a:ext cx="689272"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境内上市原因</a:t>
              </a:r>
            </a:p>
          </p:txBody>
        </p:sp>
      </p:grpSp>
      <p:sp>
        <p:nvSpPr>
          <p:cNvPr id="22" name="五边形 21"/>
          <p:cNvSpPr/>
          <p:nvPr/>
        </p:nvSpPr>
        <p:spPr>
          <a:xfrm>
            <a:off x="423863" y="1208088"/>
            <a:ext cx="2746375" cy="363537"/>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23" name="TextBox 8"/>
          <p:cNvSpPr txBox="1"/>
          <p:nvPr/>
        </p:nvSpPr>
        <p:spPr>
          <a:xfrm>
            <a:off x="426905" y="1185969"/>
            <a:ext cx="2662238" cy="338554"/>
          </a:xfrm>
          <a:prstGeom prst="rect">
            <a:avLst/>
          </a:prstGeom>
          <a:noFill/>
        </p:spPr>
        <p:txBody>
          <a:bodyPr wrap="square">
            <a:spAutoFit/>
          </a:bodyPr>
          <a:lstStyle/>
          <a:p>
            <a:pPr marL="0" lvl="1" eaLnBrk="1" hangingPunct="1">
              <a:defRPr/>
            </a:pPr>
            <a:r>
              <a:rPr lang="zh-CN" altLang="zh-CN" sz="1600" dirty="0">
                <a:solidFill>
                  <a:schemeClr val="bg1"/>
                </a:solidFill>
                <a:latin typeface="Times New Roman" pitchFamily="18" charset="0"/>
                <a:ea typeface="+mn-ea"/>
                <a:cs typeface="Times New Roman" pitchFamily="18" charset="0"/>
              </a:rPr>
              <a:t>东方道迩</a:t>
            </a:r>
            <a:r>
              <a:rPr lang="en-US" altLang="zh-CN" sz="1600" dirty="0">
                <a:solidFill>
                  <a:schemeClr val="bg1"/>
                </a:solidFill>
                <a:latin typeface="Times New Roman" pitchFamily="18" charset="0"/>
                <a:ea typeface="+mn-ea"/>
                <a:cs typeface="Times New Roman" pitchFamily="18" charset="0"/>
              </a:rPr>
              <a:t>—</a:t>
            </a:r>
            <a:r>
              <a:rPr lang="zh-CN" altLang="en-US" sz="1600" dirty="0">
                <a:solidFill>
                  <a:schemeClr val="bg1"/>
                </a:solidFill>
                <a:latin typeface="Times New Roman" pitchFamily="18" charset="0"/>
                <a:ea typeface="+mn-ea"/>
                <a:cs typeface="Times New Roman" pitchFamily="18" charset="0"/>
              </a:rPr>
              <a:t>红筹架构拆除后</a:t>
            </a:r>
            <a:endParaRPr lang="en-US" altLang="zh-CN" sz="1600" dirty="0">
              <a:solidFill>
                <a:schemeClr val="bg1"/>
              </a:solidFill>
              <a:latin typeface="Times New Roman" pitchFamily="18" charset="0"/>
              <a:ea typeface="+mn-ea"/>
              <a:cs typeface="Times New Roman" pitchFamily="18" charset="0"/>
            </a:endParaRPr>
          </a:p>
        </p:txBody>
      </p:sp>
      <p:sp>
        <p:nvSpPr>
          <p:cNvPr id="10" name="AutoShape 28"/>
          <p:cNvSpPr>
            <a:spLocks noChangeArrowheads="1"/>
          </p:cNvSpPr>
          <p:nvPr/>
        </p:nvSpPr>
        <p:spPr bwMode="auto">
          <a:xfrm>
            <a:off x="960438" y="4819650"/>
            <a:ext cx="1878012" cy="358775"/>
          </a:xfrm>
          <a:prstGeom prst="foldedCorner">
            <a:avLst>
              <a:gd name="adj" fmla="val 12500"/>
            </a:avLst>
          </a:prstGeom>
          <a:solidFill>
            <a:srgbClr val="FFC00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东方道迩数字</a:t>
            </a:r>
          </a:p>
        </p:txBody>
      </p:sp>
      <p:sp>
        <p:nvSpPr>
          <p:cNvPr id="11" name="AutoShape 28"/>
          <p:cNvSpPr>
            <a:spLocks noChangeArrowheads="1"/>
          </p:cNvSpPr>
          <p:nvPr/>
        </p:nvSpPr>
        <p:spPr bwMode="auto">
          <a:xfrm>
            <a:off x="1874838" y="3751263"/>
            <a:ext cx="2286000" cy="358775"/>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东方道迩有限</a:t>
            </a:r>
          </a:p>
        </p:txBody>
      </p:sp>
      <p:sp>
        <p:nvSpPr>
          <p:cNvPr id="12" name="AutoShape 28"/>
          <p:cNvSpPr>
            <a:spLocks noChangeArrowheads="1"/>
          </p:cNvSpPr>
          <p:nvPr/>
        </p:nvSpPr>
        <p:spPr bwMode="auto">
          <a:xfrm>
            <a:off x="307975" y="2887663"/>
            <a:ext cx="939800" cy="361950"/>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孙冰</a:t>
            </a:r>
          </a:p>
        </p:txBody>
      </p:sp>
      <p:sp>
        <p:nvSpPr>
          <p:cNvPr id="13" name="AutoShape 28"/>
          <p:cNvSpPr>
            <a:spLocks noChangeArrowheads="1"/>
          </p:cNvSpPr>
          <p:nvPr/>
        </p:nvSpPr>
        <p:spPr bwMode="auto">
          <a:xfrm>
            <a:off x="1347788" y="2887663"/>
            <a:ext cx="1168400" cy="361950"/>
          </a:xfrm>
          <a:prstGeom prst="foldedCorner">
            <a:avLst>
              <a:gd name="adj" fmla="val 12500"/>
            </a:avLst>
          </a:prstGeom>
          <a:solidFill>
            <a:srgbClr val="0086BF"/>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蔡余庆投资</a:t>
            </a:r>
          </a:p>
        </p:txBody>
      </p:sp>
      <p:sp>
        <p:nvSpPr>
          <p:cNvPr id="14" name="AutoShape 28"/>
          <p:cNvSpPr>
            <a:spLocks noChangeArrowheads="1"/>
          </p:cNvSpPr>
          <p:nvPr/>
        </p:nvSpPr>
        <p:spPr bwMode="auto">
          <a:xfrm>
            <a:off x="2547938" y="2873375"/>
            <a:ext cx="939800" cy="358775"/>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王少成</a:t>
            </a:r>
          </a:p>
        </p:txBody>
      </p:sp>
      <p:sp>
        <p:nvSpPr>
          <p:cNvPr id="15" name="AutoShape 28"/>
          <p:cNvSpPr>
            <a:spLocks noChangeArrowheads="1"/>
          </p:cNvSpPr>
          <p:nvPr/>
        </p:nvSpPr>
        <p:spPr bwMode="auto">
          <a:xfrm>
            <a:off x="3603625" y="2860675"/>
            <a:ext cx="938213" cy="358775"/>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600" dirty="0">
                <a:solidFill>
                  <a:schemeClr val="bg1"/>
                </a:solidFill>
                <a:latin typeface="Times New Roman" pitchFamily="18" charset="0"/>
                <a:ea typeface="+mn-ea"/>
                <a:cs typeface="Times New Roman" pitchFamily="18" charset="0"/>
              </a:rPr>
              <a:t>林森</a:t>
            </a:r>
          </a:p>
        </p:txBody>
      </p:sp>
      <p:sp>
        <p:nvSpPr>
          <p:cNvPr id="16" name="AutoShape 28"/>
          <p:cNvSpPr>
            <a:spLocks noChangeArrowheads="1"/>
          </p:cNvSpPr>
          <p:nvPr/>
        </p:nvSpPr>
        <p:spPr bwMode="auto">
          <a:xfrm>
            <a:off x="4657725" y="2884488"/>
            <a:ext cx="1789113" cy="358775"/>
          </a:xfrm>
          <a:prstGeom prst="foldedCorner">
            <a:avLst>
              <a:gd name="adj" fmla="val 12500"/>
            </a:avLst>
          </a:prstGeom>
          <a:solidFill>
            <a:srgbClr val="92D05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600" dirty="0">
                <a:solidFill>
                  <a:schemeClr val="bg1"/>
                </a:solidFill>
                <a:latin typeface="Times New Roman" pitchFamily="18" charset="0"/>
                <a:ea typeface="+mn-ea"/>
                <a:cs typeface="Times New Roman" pitchFamily="18" charset="0"/>
              </a:rPr>
              <a:t>6</a:t>
            </a:r>
            <a:r>
              <a:rPr kumimoji="1" lang="zh-CN" altLang="en-US" sz="1600" dirty="0">
                <a:solidFill>
                  <a:schemeClr val="bg1"/>
                </a:solidFill>
                <a:latin typeface="Times New Roman" pitchFamily="18" charset="0"/>
                <a:ea typeface="+mn-ea"/>
                <a:cs typeface="Times New Roman" pitchFamily="18" charset="0"/>
              </a:rPr>
              <a:t>个境内财务投资人</a:t>
            </a:r>
          </a:p>
        </p:txBody>
      </p:sp>
      <p:cxnSp>
        <p:nvCxnSpPr>
          <p:cNvPr id="45071" name="肘形连接符 58"/>
          <p:cNvCxnSpPr>
            <a:cxnSpLocks noChangeShapeType="1"/>
            <a:stCxn id="13" idx="2"/>
            <a:endCxn id="11" idx="0"/>
          </p:cNvCxnSpPr>
          <p:nvPr/>
        </p:nvCxnSpPr>
        <p:spPr bwMode="auto">
          <a:xfrm rot="16200000" flipH="1">
            <a:off x="2224088" y="2957513"/>
            <a:ext cx="501650" cy="1085850"/>
          </a:xfrm>
          <a:prstGeom prst="bentConnector3">
            <a:avLst>
              <a:gd name="adj1" fmla="val 46354"/>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5072" name="肘形连接符 60"/>
          <p:cNvCxnSpPr>
            <a:cxnSpLocks noChangeShapeType="1"/>
            <a:stCxn id="14" idx="2"/>
            <a:endCxn id="11" idx="0"/>
          </p:cNvCxnSpPr>
          <p:nvPr/>
        </p:nvCxnSpPr>
        <p:spPr bwMode="auto">
          <a:xfrm rot="5400000">
            <a:off x="2758281" y="3491707"/>
            <a:ext cx="519113" cy="0"/>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5073" name="肘形连接符 21513"/>
          <p:cNvCxnSpPr>
            <a:cxnSpLocks noChangeShapeType="1"/>
            <a:stCxn id="16" idx="2"/>
            <a:endCxn id="11" idx="0"/>
          </p:cNvCxnSpPr>
          <p:nvPr/>
        </p:nvCxnSpPr>
        <p:spPr bwMode="auto">
          <a:xfrm rot="5400000">
            <a:off x="4031457" y="2229644"/>
            <a:ext cx="508000" cy="2535237"/>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5074" name="肘形连接符 21517"/>
          <p:cNvCxnSpPr>
            <a:cxnSpLocks noChangeShapeType="1"/>
            <a:stCxn id="11" idx="2"/>
            <a:endCxn id="10" idx="0"/>
          </p:cNvCxnSpPr>
          <p:nvPr/>
        </p:nvCxnSpPr>
        <p:spPr bwMode="auto">
          <a:xfrm rot="5400000">
            <a:off x="2104232" y="3906044"/>
            <a:ext cx="709612" cy="1117600"/>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sp>
        <p:nvSpPr>
          <p:cNvPr id="24" name="AutoShape 28"/>
          <p:cNvSpPr>
            <a:spLocks noChangeArrowheads="1"/>
          </p:cNvSpPr>
          <p:nvPr/>
        </p:nvSpPr>
        <p:spPr bwMode="auto">
          <a:xfrm>
            <a:off x="3336925" y="4813300"/>
            <a:ext cx="1878013" cy="358775"/>
          </a:xfrm>
          <a:prstGeom prst="foldedCorner">
            <a:avLst>
              <a:gd name="adj" fmla="val 12500"/>
            </a:avLst>
          </a:prstGeom>
          <a:solidFill>
            <a:srgbClr val="FFC000"/>
          </a:solidFill>
          <a:ln w="9525">
            <a:solidFill>
              <a:schemeClr val="tx1"/>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600" dirty="0">
                <a:solidFill>
                  <a:schemeClr val="bg1"/>
                </a:solidFill>
                <a:latin typeface="Times New Roman" pitchFamily="18" charset="0"/>
                <a:ea typeface="+mn-ea"/>
                <a:cs typeface="Times New Roman" pitchFamily="18" charset="0"/>
              </a:rPr>
              <a:t>EDDS(Japan</a:t>
            </a:r>
            <a:r>
              <a:rPr kumimoji="1" lang="zh-CN" altLang="en-US" sz="1600" dirty="0">
                <a:solidFill>
                  <a:schemeClr val="bg1"/>
                </a:solidFill>
                <a:latin typeface="Times New Roman" pitchFamily="18" charset="0"/>
                <a:ea typeface="+mn-ea"/>
                <a:cs typeface="Times New Roman" pitchFamily="18" charset="0"/>
              </a:rPr>
              <a:t>）</a:t>
            </a:r>
          </a:p>
        </p:txBody>
      </p:sp>
      <p:cxnSp>
        <p:nvCxnSpPr>
          <p:cNvPr id="45076" name="肘形连接符 21524"/>
          <p:cNvCxnSpPr>
            <a:cxnSpLocks noChangeShapeType="1"/>
            <a:stCxn id="11" idx="2"/>
            <a:endCxn id="24" idx="0"/>
          </p:cNvCxnSpPr>
          <p:nvPr/>
        </p:nvCxnSpPr>
        <p:spPr bwMode="auto">
          <a:xfrm rot="16200000" flipH="1">
            <a:off x="3295651" y="3832225"/>
            <a:ext cx="703262" cy="1258887"/>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sp>
        <p:nvSpPr>
          <p:cNvPr id="45077" name="Text Box 2"/>
          <p:cNvSpPr txBox="1">
            <a:spLocks noChangeArrowheads="1"/>
          </p:cNvSpPr>
          <p:nvPr/>
        </p:nvSpPr>
        <p:spPr bwMode="auto">
          <a:xfrm>
            <a:off x="246839" y="3265488"/>
            <a:ext cx="574675" cy="20002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50%</a:t>
            </a:r>
            <a:endParaRPr lang="zh-CN" altLang="zh-CN" sz="1200" dirty="0">
              <a:solidFill>
                <a:schemeClr val="tx1"/>
              </a:solidFill>
              <a:ea typeface="宋体" pitchFamily="2" charset="-122"/>
            </a:endParaRPr>
          </a:p>
        </p:txBody>
      </p:sp>
      <p:sp>
        <p:nvSpPr>
          <p:cNvPr id="45078" name="Text Box 2"/>
          <p:cNvSpPr txBox="1">
            <a:spLocks noChangeArrowheads="1"/>
          </p:cNvSpPr>
          <p:nvPr/>
        </p:nvSpPr>
        <p:spPr bwMode="auto">
          <a:xfrm>
            <a:off x="1340320" y="3465290"/>
            <a:ext cx="574675" cy="20320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10%</a:t>
            </a:r>
            <a:endParaRPr lang="zh-CN" altLang="zh-CN" sz="1200" dirty="0">
              <a:solidFill>
                <a:schemeClr val="tx1"/>
              </a:solidFill>
              <a:ea typeface="宋体" pitchFamily="2" charset="-122"/>
            </a:endParaRPr>
          </a:p>
        </p:txBody>
      </p:sp>
      <p:sp>
        <p:nvSpPr>
          <p:cNvPr id="45079" name="Text Box 2"/>
          <p:cNvSpPr txBox="1">
            <a:spLocks noChangeArrowheads="1"/>
          </p:cNvSpPr>
          <p:nvPr/>
        </p:nvSpPr>
        <p:spPr bwMode="auto">
          <a:xfrm>
            <a:off x="2455202" y="3475831"/>
            <a:ext cx="574675" cy="20320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5.5%</a:t>
            </a:r>
            <a:endParaRPr lang="zh-CN" altLang="zh-CN" sz="1200" dirty="0">
              <a:solidFill>
                <a:schemeClr val="tx1"/>
              </a:solidFill>
              <a:ea typeface="宋体" pitchFamily="2" charset="-122"/>
            </a:endParaRPr>
          </a:p>
        </p:txBody>
      </p:sp>
      <p:sp>
        <p:nvSpPr>
          <p:cNvPr id="45080" name="Text Box 2"/>
          <p:cNvSpPr txBox="1">
            <a:spLocks noChangeArrowheads="1"/>
          </p:cNvSpPr>
          <p:nvPr/>
        </p:nvSpPr>
        <p:spPr bwMode="auto">
          <a:xfrm>
            <a:off x="4046503" y="3526631"/>
            <a:ext cx="574675" cy="203200"/>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9.5%</a:t>
            </a:r>
            <a:endParaRPr lang="zh-CN" altLang="zh-CN" sz="1200" dirty="0">
              <a:solidFill>
                <a:schemeClr val="tx1"/>
              </a:solidFill>
              <a:ea typeface="宋体" pitchFamily="2" charset="-122"/>
            </a:endParaRPr>
          </a:p>
        </p:txBody>
      </p:sp>
      <p:sp>
        <p:nvSpPr>
          <p:cNvPr id="45081" name="Text Box 2"/>
          <p:cNvSpPr txBox="1">
            <a:spLocks noChangeArrowheads="1"/>
          </p:cNvSpPr>
          <p:nvPr/>
        </p:nvSpPr>
        <p:spPr bwMode="auto">
          <a:xfrm>
            <a:off x="5539565" y="3505995"/>
            <a:ext cx="574675" cy="234029"/>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25%</a:t>
            </a:r>
            <a:endParaRPr lang="zh-CN" altLang="zh-CN" sz="1200" dirty="0">
              <a:solidFill>
                <a:schemeClr val="tx1"/>
              </a:solidFill>
              <a:ea typeface="宋体" pitchFamily="2" charset="-122"/>
            </a:endParaRPr>
          </a:p>
        </p:txBody>
      </p:sp>
      <p:cxnSp>
        <p:nvCxnSpPr>
          <p:cNvPr id="45082" name="肘形连接符 62"/>
          <p:cNvCxnSpPr>
            <a:cxnSpLocks noChangeShapeType="1"/>
            <a:stCxn id="15" idx="2"/>
            <a:endCxn id="11" idx="0"/>
          </p:cNvCxnSpPr>
          <p:nvPr/>
        </p:nvCxnSpPr>
        <p:spPr bwMode="auto">
          <a:xfrm rot="5400000">
            <a:off x="3279775" y="2957513"/>
            <a:ext cx="531813" cy="1055687"/>
          </a:xfrm>
          <a:prstGeom prst="bentConnector3">
            <a:avLst>
              <a:gd name="adj1" fmla="val 53439"/>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5083" name="肘形连接符 34"/>
          <p:cNvCxnSpPr>
            <a:cxnSpLocks noChangeShapeType="1"/>
            <a:stCxn id="12" idx="0"/>
            <a:endCxn id="13" idx="0"/>
          </p:cNvCxnSpPr>
          <p:nvPr/>
        </p:nvCxnSpPr>
        <p:spPr bwMode="auto">
          <a:xfrm rot="5400000" flipH="1" flipV="1">
            <a:off x="1354932" y="2310606"/>
            <a:ext cx="12700" cy="1154113"/>
          </a:xfrm>
          <a:prstGeom prst="bentConnector3">
            <a:avLst>
              <a:gd name="adj1" fmla="val 1800000"/>
            </a:avLst>
          </a:prstGeom>
          <a:noFill/>
          <a:ln w="19050" algn="ctr">
            <a:solidFill>
              <a:schemeClr val="tx1"/>
            </a:solidFill>
            <a:round/>
            <a:tailEnd type="triangle" w="med" len="med"/>
          </a:ln>
          <a:extLst>
            <a:ext uri="{909E8E84-426E-40DD-AFC4-6F175D3DCCD1}">
              <a14:hiddenFill xmlns:a14="http://schemas.microsoft.com/office/drawing/2010/main">
                <a:noFill/>
              </a14:hiddenFill>
            </a:ext>
          </a:extLst>
        </p:spPr>
      </p:cxnSp>
      <p:sp>
        <p:nvSpPr>
          <p:cNvPr id="45084" name="Text Box 2"/>
          <p:cNvSpPr txBox="1">
            <a:spLocks noChangeArrowheads="1"/>
          </p:cNvSpPr>
          <p:nvPr/>
        </p:nvSpPr>
        <p:spPr bwMode="auto">
          <a:xfrm>
            <a:off x="960438" y="2420937"/>
            <a:ext cx="843002" cy="161925"/>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200" b="0" dirty="0">
                <a:solidFill>
                  <a:schemeClr val="tx1"/>
                </a:solidFill>
                <a:latin typeface="Calibri" pitchFamily="34" charset="0"/>
                <a:ea typeface="宋体" pitchFamily="2" charset="-122"/>
              </a:rPr>
              <a:t>66.07%</a:t>
            </a:r>
            <a:endParaRPr lang="zh-CN" altLang="zh-CN" sz="1200" dirty="0">
              <a:solidFill>
                <a:schemeClr val="tx1"/>
              </a:solidFill>
              <a:ea typeface="宋体" pitchFamily="2" charset="-122"/>
            </a:endParaRPr>
          </a:p>
        </p:txBody>
      </p:sp>
      <p:sp>
        <p:nvSpPr>
          <p:cNvPr id="45085" name="Line 19"/>
          <p:cNvSpPr>
            <a:spLocks noChangeShapeType="1"/>
          </p:cNvSpPr>
          <p:nvPr/>
        </p:nvSpPr>
        <p:spPr bwMode="auto">
          <a:xfrm flipH="1">
            <a:off x="395288" y="2065338"/>
            <a:ext cx="5495925" cy="3175"/>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endParaRPr lang="zh-CN" altLang="en-US"/>
          </a:p>
        </p:txBody>
      </p:sp>
      <p:sp>
        <p:nvSpPr>
          <p:cNvPr id="41" name="Text Box 20"/>
          <p:cNvSpPr txBox="1">
            <a:spLocks noChangeArrowheads="1"/>
          </p:cNvSpPr>
          <p:nvPr/>
        </p:nvSpPr>
        <p:spPr bwMode="auto">
          <a:xfrm>
            <a:off x="284163" y="1738135"/>
            <a:ext cx="117951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42" name="Text Box 21"/>
          <p:cNvSpPr txBox="1">
            <a:spLocks noChangeArrowheads="1"/>
          </p:cNvSpPr>
          <p:nvPr/>
        </p:nvSpPr>
        <p:spPr bwMode="auto">
          <a:xfrm>
            <a:off x="284163" y="2108199"/>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境内</a:t>
            </a:r>
          </a:p>
        </p:txBody>
      </p:sp>
      <p:sp>
        <p:nvSpPr>
          <p:cNvPr id="47" name="TextBox 63"/>
          <p:cNvSpPr txBox="1">
            <a:spLocks noChangeArrowheads="1"/>
          </p:cNvSpPr>
          <p:nvPr/>
        </p:nvSpPr>
        <p:spPr bwMode="auto">
          <a:xfrm>
            <a:off x="82550" y="6135688"/>
            <a:ext cx="5446713" cy="246062"/>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000" dirty="0">
                <a:latin typeface="Times New Roman" pitchFamily="18" charset="0"/>
                <a:ea typeface="+mn-ea"/>
                <a:cs typeface="Times New Roman" pitchFamily="18" charset="0"/>
              </a:rPr>
              <a:t>数据来源：</a:t>
            </a:r>
            <a:r>
              <a:rPr lang="en-US" altLang="zh-CN" sz="1000" dirty="0">
                <a:latin typeface="Times New Roman" pitchFamily="18" charset="0"/>
                <a:ea typeface="+mn-ea"/>
                <a:cs typeface="Times New Roman" pitchFamily="18" charset="0"/>
              </a:rPr>
              <a:t>2012</a:t>
            </a:r>
            <a:r>
              <a:rPr lang="zh-CN" altLang="en-US" sz="1000" dirty="0">
                <a:latin typeface="Times New Roman" pitchFamily="18" charset="0"/>
                <a:ea typeface="+mn-ea"/>
                <a:cs typeface="Times New Roman" pitchFamily="18" charset="0"/>
              </a:rPr>
              <a:t>年</a:t>
            </a:r>
            <a:r>
              <a:rPr lang="en-US" altLang="zh-CN" sz="1000" dirty="0">
                <a:latin typeface="Times New Roman" pitchFamily="18" charset="0"/>
                <a:ea typeface="+mn-ea"/>
                <a:cs typeface="Times New Roman" pitchFamily="18" charset="0"/>
              </a:rPr>
              <a:t>4</a:t>
            </a:r>
            <a:r>
              <a:rPr lang="zh-CN" altLang="en-US" sz="1000" dirty="0">
                <a:latin typeface="Times New Roman" pitchFamily="18" charset="0"/>
                <a:ea typeface="+mn-ea"/>
                <a:cs typeface="Times New Roman" pitchFamily="18" charset="0"/>
              </a:rPr>
              <a:t>月</a:t>
            </a:r>
            <a:r>
              <a:rPr lang="en-US" altLang="zh-CN" sz="1000" dirty="0">
                <a:latin typeface="Times New Roman" pitchFamily="18" charset="0"/>
                <a:ea typeface="+mn-ea"/>
                <a:cs typeface="Times New Roman" pitchFamily="18" charset="0"/>
              </a:rPr>
              <a:t>24</a:t>
            </a:r>
            <a:r>
              <a:rPr lang="zh-CN" altLang="en-US" sz="1000" dirty="0">
                <a:latin typeface="Times New Roman" pitchFamily="18" charset="0"/>
                <a:ea typeface="+mn-ea"/>
                <a:cs typeface="Times New Roman" pitchFamily="18" charset="0"/>
              </a:rPr>
              <a:t>日的</a:t>
            </a:r>
            <a:r>
              <a:rPr lang="en-US" altLang="zh-CN" sz="1000" dirty="0">
                <a:latin typeface="Times New Roman" pitchFamily="18" charset="0"/>
                <a:ea typeface="+mn-ea"/>
                <a:cs typeface="Times New Roman" pitchFamily="18" charset="0"/>
              </a:rPr>
              <a:t>《</a:t>
            </a:r>
            <a:r>
              <a:rPr lang="zh-CN" altLang="en-US" sz="1000" dirty="0">
                <a:latin typeface="Times New Roman" pitchFamily="18" charset="0"/>
                <a:ea typeface="+mn-ea"/>
                <a:cs typeface="Times New Roman" pitchFamily="18" charset="0"/>
              </a:rPr>
              <a:t>东方道迩：首次公开发行股票并在创业板上市招股说明书</a:t>
            </a:r>
            <a:r>
              <a:rPr lang="en-US" altLang="zh-CN" sz="1000" dirty="0">
                <a:latin typeface="Times New Roman" pitchFamily="18" charset="0"/>
                <a:ea typeface="+mn-ea"/>
                <a:cs typeface="Times New Roman" pitchFamily="18" charset="0"/>
              </a:rPr>
              <a:t>》</a:t>
            </a:r>
            <a:endParaRPr lang="zh-CN" altLang="en-US" sz="1000" dirty="0">
              <a:latin typeface="Times New Roman" pitchFamily="18" charset="0"/>
              <a:ea typeface="+mn-ea"/>
              <a:cs typeface="Times New Roman" pitchFamily="18" charset="0"/>
            </a:endParaRPr>
          </a:p>
        </p:txBody>
      </p:sp>
      <p:cxnSp>
        <p:nvCxnSpPr>
          <p:cNvPr id="45070" name="肘形连接符 52"/>
          <p:cNvCxnSpPr>
            <a:cxnSpLocks noChangeShapeType="1"/>
          </p:cNvCxnSpPr>
          <p:nvPr/>
        </p:nvCxnSpPr>
        <p:spPr bwMode="auto">
          <a:xfrm rot="16200000" flipH="1">
            <a:off x="1629534" y="2370932"/>
            <a:ext cx="501650" cy="2239963"/>
          </a:xfrm>
          <a:prstGeom prst="bentConnector3">
            <a:avLst>
              <a:gd name="adj1" fmla="val 50000"/>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sp>
        <p:nvSpPr>
          <p:cNvPr id="37" name="标题 1"/>
          <p:cNvSpPr>
            <a:spLocks noGrp="1"/>
          </p:cNvSpPr>
          <p:nvPr>
            <p:ph type="title"/>
          </p:nvPr>
        </p:nvSpPr>
        <p:spPr>
          <a:xfrm>
            <a:off x="882460" y="344918"/>
            <a:ext cx="7011987" cy="685800"/>
          </a:xfrm>
        </p:spPr>
        <p:txBody>
          <a:bodyPr/>
          <a:lstStyle/>
          <a:p>
            <a:pPr eaLnBrk="1" hangingPunct="1"/>
            <a:r>
              <a:rPr lang="en-US" altLang="zh-CN" dirty="0">
                <a:latin typeface="Times New Roman" pitchFamily="18" charset="0"/>
                <a:cs typeface="Times New Roman" pitchFamily="18" charset="0"/>
              </a:rPr>
              <a:t>1.2.1 </a:t>
            </a:r>
            <a:r>
              <a:rPr lang="zh-CN" altLang="en-US" dirty="0">
                <a:latin typeface="Times New Roman" pitchFamily="18" charset="0"/>
                <a:cs typeface="Times New Roman" pitchFamily="18" charset="0"/>
              </a:rPr>
              <a:t>境内外架构的转换 </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境外转境内</a:t>
            </a:r>
            <a:r>
              <a:rPr lang="en-US" altLang="zh-CN" dirty="0">
                <a:latin typeface="Times New Roman" pitchFamily="18" charset="0"/>
                <a:cs typeface="Times New Roman" pitchFamily="18" charset="0"/>
              </a:rPr>
              <a:t>(</a:t>
            </a:r>
            <a:r>
              <a:rPr lang="zh-CN" altLang="en-US" dirty="0">
                <a:solidFill>
                  <a:srgbClr val="FFFF00"/>
                </a:solidFill>
                <a:latin typeface="Times New Roman" pitchFamily="18" charset="0"/>
                <a:cs typeface="Times New Roman" pitchFamily="18" charset="0"/>
              </a:rPr>
              <a:t>内资</a:t>
            </a:r>
            <a:r>
              <a:rPr lang="en-US" altLang="zh-CN" dirty="0">
                <a:solidFill>
                  <a:srgbClr val="FFFF00"/>
                </a:solidFill>
                <a:latin typeface="Times New Roman" pitchFamily="18" charset="0"/>
                <a:cs typeface="Times New Roman" pitchFamily="18" charset="0"/>
              </a:rPr>
              <a:t>IPO</a:t>
            </a:r>
            <a:r>
              <a:rPr lang="en-US" altLang="zh-CN" dirty="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
        <p:nvSpPr>
          <p:cNvPr id="35" name="Rectangle 12"/>
          <p:cNvSpPr>
            <a:spLocks noChangeArrowheads="1"/>
          </p:cNvSpPr>
          <p:nvPr/>
        </p:nvSpPr>
        <p:spPr bwMode="auto">
          <a:xfrm>
            <a:off x="158698" y="5495131"/>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股权控制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sp>
        <p:nvSpPr>
          <p:cNvPr id="36" name="Line 11"/>
          <p:cNvSpPr>
            <a:spLocks noChangeShapeType="1"/>
          </p:cNvSpPr>
          <p:nvPr/>
        </p:nvSpPr>
        <p:spPr bwMode="auto">
          <a:xfrm>
            <a:off x="944562" y="5633243"/>
            <a:ext cx="519113" cy="0"/>
          </a:xfrm>
          <a:prstGeom prst="line">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30"/>
          <p:cNvSpPr>
            <a:spLocks noChangeArrowheads="1"/>
          </p:cNvSpPr>
          <p:nvPr/>
        </p:nvSpPr>
        <p:spPr bwMode="auto">
          <a:xfrm>
            <a:off x="6756400" y="1316038"/>
            <a:ext cx="4405237" cy="4778231"/>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defRPr/>
            </a:pPr>
            <a:r>
              <a:rPr lang="zh-CN" altLang="en-US" sz="1100" dirty="0">
                <a:latin typeface="Times New Roman" pitchFamily="18" charset="0"/>
                <a:ea typeface="华文细黑" pitchFamily="2" charset="-122"/>
                <a:cs typeface="Times New Roman" pitchFamily="18" charset="0"/>
              </a:rPr>
              <a:t>                            </a:t>
            </a:r>
            <a:endParaRPr lang="en-US" altLang="zh-CN" sz="1100" dirty="0">
              <a:latin typeface="Times New Roman" pitchFamily="18" charset="0"/>
              <a:ea typeface="华文细黑" pitchFamily="2" charset="-122"/>
              <a:cs typeface="Times New Roman" pitchFamily="18" charset="0"/>
            </a:endParaRPr>
          </a:p>
          <a:p>
            <a:pPr marL="0" lvl="1" eaLnBrk="1" hangingPunct="1">
              <a:lnSpc>
                <a:spcPct val="150000"/>
              </a:lnSpc>
              <a:defRPr/>
            </a:pPr>
            <a:r>
              <a:rPr lang="zh-CN" altLang="en-US" sz="1200" dirty="0">
                <a:latin typeface="Times New Roman" pitchFamily="18" charset="0"/>
                <a:ea typeface="华文细黑" pitchFamily="2" charset="-122"/>
                <a:cs typeface="Times New Roman" pitchFamily="18" charset="0"/>
              </a:rPr>
              <a:t>启明星辰为一家</a:t>
            </a:r>
            <a:r>
              <a:rPr lang="zh-CN" altLang="zh-CN" sz="1200" dirty="0">
                <a:latin typeface="Times New Roman" pitchFamily="18" charset="0"/>
                <a:ea typeface="华文细黑" pitchFamily="2" charset="-122"/>
                <a:cs typeface="Times New Roman" pitchFamily="18" charset="0"/>
              </a:rPr>
              <a:t>自主知识产权的网络安全产品、服务与解决方案的提供商</a:t>
            </a:r>
            <a:r>
              <a:rPr lang="zh-CN" altLang="en-US" sz="1200" dirty="0">
                <a:latin typeface="Times New Roman" pitchFamily="18" charset="0"/>
                <a:ea typeface="华文细黑" pitchFamily="2" charset="-122"/>
                <a:cs typeface="Times New Roman" pitchFamily="18" charset="0"/>
              </a:rPr>
              <a:t>。回归境内上市主要步骤如下：</a:t>
            </a:r>
            <a:endParaRPr lang="en-US" altLang="zh-CN" sz="1200" dirty="0">
              <a:latin typeface="Times New Roman" pitchFamily="18" charset="0"/>
              <a:ea typeface="华文细黑" pitchFamily="2" charset="-122"/>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员工持股及员工期权翻回：</a:t>
            </a:r>
            <a:endParaRPr lang="en-US" altLang="zh-CN" sz="12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zh-CN" sz="1200" b="0" dirty="0">
                <a:latin typeface="Times New Roman" pitchFamily="18" charset="0"/>
                <a:ea typeface="+mn-ea"/>
                <a:cs typeface="Times New Roman" pitchFamily="18" charset="0"/>
              </a:rPr>
              <a:t>七名创始人股东和</a:t>
            </a:r>
            <a:r>
              <a:rPr lang="en-US" altLang="zh-CN" sz="1200" b="0" dirty="0">
                <a:latin typeface="Times New Roman" pitchFamily="18" charset="0"/>
                <a:ea typeface="+mn-ea"/>
                <a:cs typeface="Times New Roman" pitchFamily="18" charset="0"/>
              </a:rPr>
              <a:t>143</a:t>
            </a:r>
            <a:r>
              <a:rPr lang="zh-CN" altLang="zh-CN" sz="1200" b="0" dirty="0">
                <a:latin typeface="Times New Roman" pitchFamily="18" charset="0"/>
                <a:ea typeface="+mn-ea"/>
                <a:cs typeface="Times New Roman" pitchFamily="18" charset="0"/>
              </a:rPr>
              <a:t>名关键员工设立了西藏天辰</a:t>
            </a:r>
            <a:r>
              <a:rPr lang="zh-CN" altLang="en-US" sz="1200" b="0" dirty="0">
                <a:latin typeface="Times New Roman" pitchFamily="18" charset="0"/>
                <a:ea typeface="+mn-ea"/>
                <a:cs typeface="Times New Roman" pitchFamily="18" charset="0"/>
              </a:rPr>
              <a:t>；</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zh-CN" sz="1200" b="0" dirty="0">
                <a:latin typeface="Times New Roman" pitchFamily="18" charset="0"/>
                <a:ea typeface="+mn-ea"/>
                <a:cs typeface="Times New Roman" pitchFamily="18" charset="0"/>
              </a:rPr>
              <a:t>西藏天辰</a:t>
            </a:r>
            <a:r>
              <a:rPr lang="zh-CN" altLang="en-US" sz="1200" b="0" dirty="0">
                <a:latin typeface="Times New Roman" pitchFamily="18" charset="0"/>
                <a:ea typeface="+mn-ea"/>
                <a:cs typeface="Times New Roman" pitchFamily="18" charset="0"/>
              </a:rPr>
              <a:t>按照境外结构相同股权比例</a:t>
            </a:r>
            <a:r>
              <a:rPr lang="zh-CN" altLang="zh-CN" sz="1200" b="0" dirty="0">
                <a:latin typeface="Times New Roman" pitchFamily="18" charset="0"/>
                <a:ea typeface="+mn-ea"/>
                <a:cs typeface="Times New Roman" pitchFamily="18" charset="0"/>
              </a:rPr>
              <a:t>认购</a:t>
            </a:r>
            <a:r>
              <a:rPr lang="zh-CN" altLang="en-US" sz="1200" b="0" dirty="0">
                <a:latin typeface="Times New Roman" pitchFamily="18" charset="0"/>
                <a:ea typeface="+mn-ea"/>
                <a:cs typeface="Times New Roman" pitchFamily="18" charset="0"/>
              </a:rPr>
              <a:t>启明星辰</a:t>
            </a:r>
            <a:r>
              <a:rPr lang="zh-CN" altLang="zh-CN" sz="1200" b="0" dirty="0">
                <a:latin typeface="Times New Roman" pitchFamily="18" charset="0"/>
                <a:ea typeface="+mn-ea"/>
                <a:cs typeface="Times New Roman" pitchFamily="18" charset="0"/>
              </a:rPr>
              <a:t>新增资本，</a:t>
            </a:r>
            <a:r>
              <a:rPr lang="zh-CN" altLang="en-US" sz="1200" b="0" dirty="0">
                <a:latin typeface="Times New Roman" pitchFamily="18" charset="0"/>
                <a:ea typeface="+mn-ea"/>
                <a:cs typeface="Times New Roman" pitchFamily="18" charset="0"/>
              </a:rPr>
              <a:t>进而持有启明星辰的股权。</a:t>
            </a:r>
            <a:endParaRPr lang="en-US" altLang="zh-CN" sz="12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终止</a:t>
            </a:r>
            <a:r>
              <a:rPr lang="en-US" altLang="zh-CN" sz="1200" dirty="0">
                <a:latin typeface="Times New Roman" pitchFamily="18" charset="0"/>
                <a:ea typeface="+mn-ea"/>
                <a:cs typeface="Times New Roman" pitchFamily="18" charset="0"/>
              </a:rPr>
              <a:t>VIE</a:t>
            </a:r>
            <a:r>
              <a:rPr lang="zh-CN" altLang="en-US" sz="1200" dirty="0">
                <a:latin typeface="Times New Roman" pitchFamily="18" charset="0"/>
                <a:ea typeface="+mn-ea"/>
                <a:cs typeface="Times New Roman" pitchFamily="18" charset="0"/>
              </a:rPr>
              <a:t>协议。</a:t>
            </a:r>
            <a:endParaRPr lang="en-US" altLang="zh-CN" sz="120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zh-CN" sz="1200" dirty="0">
                <a:latin typeface="Times New Roman" pitchFamily="18" charset="0"/>
                <a:ea typeface="+mn-ea"/>
                <a:cs typeface="Times New Roman" pitchFamily="18" charset="0"/>
              </a:rPr>
              <a:t>境外投资</a:t>
            </a:r>
            <a:r>
              <a:rPr lang="zh-CN" altLang="en-US" sz="1200" dirty="0">
                <a:latin typeface="Times New Roman" pitchFamily="18" charset="0"/>
                <a:ea typeface="+mn-ea"/>
                <a:cs typeface="Times New Roman" pitchFamily="18" charset="0"/>
              </a:rPr>
              <a:t>者</a:t>
            </a:r>
            <a:r>
              <a:rPr lang="zh-CN" altLang="zh-CN" sz="1200" dirty="0">
                <a:latin typeface="Times New Roman" pitchFamily="18" charset="0"/>
                <a:ea typeface="+mn-ea"/>
                <a:cs typeface="Times New Roman" pitchFamily="18" charset="0"/>
              </a:rPr>
              <a:t>对</a:t>
            </a:r>
            <a:r>
              <a:rPr lang="zh-CN" altLang="en-US" sz="1200" dirty="0">
                <a:latin typeface="Times New Roman" pitchFamily="18" charset="0"/>
                <a:ea typeface="+mn-ea"/>
                <a:cs typeface="Times New Roman" pitchFamily="18" charset="0"/>
              </a:rPr>
              <a:t>启明星辰</a:t>
            </a:r>
            <a:r>
              <a:rPr lang="zh-CN" altLang="zh-CN" sz="1200" dirty="0">
                <a:latin typeface="Times New Roman" pitchFamily="18" charset="0"/>
                <a:ea typeface="+mn-ea"/>
                <a:cs typeface="Times New Roman" pitchFamily="18" charset="0"/>
              </a:rPr>
              <a:t>增资</a:t>
            </a:r>
            <a:r>
              <a:rPr lang="zh-CN" altLang="en-US" sz="1200" dirty="0">
                <a:latin typeface="Times New Roman" pitchFamily="18" charset="0"/>
                <a:ea typeface="+mn-ea"/>
                <a:cs typeface="Times New Roman" pitchFamily="18" charset="0"/>
              </a:rPr>
              <a:t>：境外投资者按照与境外结构安排相同的持股比例对启明星辰增资，成为启明星辰的股东。</a:t>
            </a:r>
            <a:endParaRPr lang="zh-CN" altLang="zh-CN" sz="120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zh-CN" sz="1200" dirty="0">
                <a:latin typeface="Times New Roman" pitchFamily="18" charset="0"/>
                <a:ea typeface="+mn-ea"/>
                <a:cs typeface="Times New Roman" pitchFamily="18" charset="0"/>
              </a:rPr>
              <a:t>境外投资</a:t>
            </a:r>
            <a:r>
              <a:rPr lang="zh-CN" altLang="en-US" sz="1200" dirty="0">
                <a:latin typeface="Times New Roman" pitchFamily="18" charset="0"/>
                <a:ea typeface="+mn-ea"/>
                <a:cs typeface="Times New Roman" pitchFamily="18" charset="0"/>
              </a:rPr>
              <a:t>者</a:t>
            </a:r>
            <a:r>
              <a:rPr lang="zh-CN" altLang="zh-CN" sz="1200" dirty="0">
                <a:latin typeface="Times New Roman" pitchFamily="18" charset="0"/>
                <a:ea typeface="+mn-ea"/>
                <a:cs typeface="Times New Roman" pitchFamily="18" charset="0"/>
              </a:rPr>
              <a:t>清退</a:t>
            </a:r>
            <a:r>
              <a:rPr lang="zh-CN" altLang="en-US" sz="1200" dirty="0">
                <a:latin typeface="Times New Roman" pitchFamily="18" charset="0"/>
                <a:ea typeface="+mn-ea"/>
                <a:cs typeface="Times New Roman" pitchFamily="18" charset="0"/>
              </a:rPr>
              <a:t>：</a:t>
            </a:r>
            <a:endParaRPr lang="en-US" altLang="zh-CN" sz="12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200" b="0" dirty="0">
                <a:latin typeface="Times New Roman" pitchFamily="18" charset="0"/>
                <a:ea typeface="+mn-ea"/>
                <a:cs typeface="Times New Roman" pitchFamily="18" charset="0"/>
              </a:rPr>
              <a:t>开曼公司回购境外投资者股份；</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zh-CN" sz="1200" b="0" dirty="0">
                <a:latin typeface="Times New Roman" pitchFamily="18" charset="0"/>
                <a:ea typeface="+mn-ea"/>
                <a:cs typeface="Times New Roman" pitchFamily="18" charset="0"/>
              </a:rPr>
              <a:t>员工期权计划和七名股东的购买选择权也未能实现</a:t>
            </a:r>
            <a:r>
              <a:rPr lang="zh-CN" altLang="en-US" sz="1200" b="0" dirty="0">
                <a:latin typeface="Times New Roman" pitchFamily="18" charset="0"/>
                <a:ea typeface="+mn-ea"/>
                <a:cs typeface="Times New Roman" pitchFamily="18" charset="0"/>
              </a:rPr>
              <a:t>；</a:t>
            </a:r>
            <a:endParaRPr lang="en-US" altLang="zh-CN" sz="12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en-US" altLang="zh-CN" sz="1200" b="0" dirty="0">
                <a:latin typeface="Times New Roman" pitchFamily="18" charset="0"/>
                <a:ea typeface="+mn-ea"/>
                <a:cs typeface="Times New Roman" pitchFamily="18" charset="0"/>
              </a:rPr>
              <a:t>BVI</a:t>
            </a:r>
            <a:r>
              <a:rPr lang="zh-CN" altLang="en-US" sz="1200" b="0" dirty="0">
                <a:latin typeface="Times New Roman" pitchFamily="18" charset="0"/>
                <a:ea typeface="+mn-ea"/>
                <a:cs typeface="Times New Roman" pitchFamily="18" charset="0"/>
              </a:rPr>
              <a:t>公司成为开曼公司</a:t>
            </a:r>
            <a:r>
              <a:rPr lang="en-US" altLang="zh-CN" sz="1200" b="0" dirty="0">
                <a:latin typeface="Times New Roman" pitchFamily="18" charset="0"/>
                <a:ea typeface="+mn-ea"/>
                <a:cs typeface="Times New Roman" pitchFamily="18" charset="0"/>
              </a:rPr>
              <a:t>100%</a:t>
            </a:r>
            <a:r>
              <a:rPr lang="zh-CN" altLang="en-US" sz="1200" b="0" dirty="0">
                <a:latin typeface="Times New Roman" pitchFamily="18" charset="0"/>
                <a:ea typeface="+mn-ea"/>
                <a:cs typeface="Times New Roman" pitchFamily="18" charset="0"/>
              </a:rPr>
              <a:t>股东。</a:t>
            </a:r>
            <a:endParaRPr lang="en-US" altLang="zh-CN" sz="12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200" dirty="0">
                <a:latin typeface="Times New Roman" pitchFamily="18" charset="0"/>
                <a:ea typeface="+mn-ea"/>
                <a:cs typeface="Times New Roman" pitchFamily="18" charset="0"/>
              </a:rPr>
              <a:t>开曼公司将股权转让给非关联方。</a:t>
            </a:r>
            <a:endParaRPr lang="en-US" altLang="zh-CN" sz="120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en-US" altLang="zh-CN" sz="1200" dirty="0">
                <a:latin typeface="Times New Roman" pitchFamily="18" charset="0"/>
                <a:ea typeface="+mn-ea"/>
                <a:cs typeface="Times New Roman" pitchFamily="18" charset="0"/>
              </a:rPr>
              <a:t>BVI</a:t>
            </a:r>
            <a:r>
              <a:rPr lang="zh-CN" altLang="en-US" sz="1200" dirty="0">
                <a:latin typeface="Times New Roman" pitchFamily="18" charset="0"/>
                <a:ea typeface="+mn-ea"/>
                <a:cs typeface="Times New Roman" pitchFamily="18" charset="0"/>
              </a:rPr>
              <a:t>公司注销。</a:t>
            </a:r>
            <a:endParaRPr lang="en-US" altLang="zh-CN" sz="1200" dirty="0">
              <a:latin typeface="Times New Roman" pitchFamily="18" charset="0"/>
              <a:ea typeface="+mn-ea"/>
              <a:cs typeface="Times New Roman" pitchFamily="18" charset="0"/>
            </a:endParaRPr>
          </a:p>
        </p:txBody>
      </p:sp>
      <p:sp>
        <p:nvSpPr>
          <p:cNvPr id="4" name="圆角矩形 3"/>
          <p:cNvSpPr/>
          <p:nvPr/>
        </p:nvSpPr>
        <p:spPr>
          <a:xfrm>
            <a:off x="596900" y="4718050"/>
            <a:ext cx="1371600" cy="381000"/>
          </a:xfrm>
          <a:prstGeom prst="foldedCorner">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mn-ea"/>
                <a:cs typeface="Times New Roman" pitchFamily="18" charset="0"/>
              </a:rPr>
              <a:t>实际控制人</a:t>
            </a:r>
            <a:endParaRPr lang="zh-CN" altLang="en-US" sz="1600" dirty="0">
              <a:solidFill>
                <a:schemeClr val="bg1"/>
              </a:solidFill>
              <a:latin typeface="Times New Roman" pitchFamily="18" charset="0"/>
              <a:cs typeface="Times New Roman" pitchFamily="18" charset="0"/>
            </a:endParaRPr>
          </a:p>
        </p:txBody>
      </p:sp>
      <p:sp>
        <p:nvSpPr>
          <p:cNvPr id="7" name="圆角矩形 6"/>
          <p:cNvSpPr/>
          <p:nvPr/>
        </p:nvSpPr>
        <p:spPr>
          <a:xfrm>
            <a:off x="596900" y="5373688"/>
            <a:ext cx="1371600" cy="381000"/>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tx1"/>
                </a:solidFill>
                <a:latin typeface="Times New Roman" pitchFamily="18" charset="0"/>
                <a:cs typeface="Times New Roman" pitchFamily="18" charset="0"/>
              </a:rPr>
              <a:t>启明星辰</a:t>
            </a:r>
          </a:p>
        </p:txBody>
      </p:sp>
      <p:sp>
        <p:nvSpPr>
          <p:cNvPr id="31752" name="TextBox 63"/>
          <p:cNvSpPr txBox="1">
            <a:spLocks noChangeArrowheads="1"/>
          </p:cNvSpPr>
          <p:nvPr/>
        </p:nvSpPr>
        <p:spPr bwMode="auto">
          <a:xfrm>
            <a:off x="2364581" y="5314950"/>
            <a:ext cx="1447800" cy="276225"/>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latin typeface="Times New Roman" pitchFamily="18" charset="0"/>
                <a:ea typeface="+mn-ea"/>
                <a:cs typeface="Times New Roman" pitchFamily="18" charset="0"/>
              </a:rPr>
              <a:t>协议控制</a:t>
            </a:r>
          </a:p>
        </p:txBody>
      </p:sp>
      <p:cxnSp>
        <p:nvCxnSpPr>
          <p:cNvPr id="8" name="直接连接符 7"/>
          <p:cNvCxnSpPr/>
          <p:nvPr/>
        </p:nvCxnSpPr>
        <p:spPr>
          <a:xfrm>
            <a:off x="341313" y="4459288"/>
            <a:ext cx="54102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1968500" y="4976813"/>
            <a:ext cx="1239838" cy="587375"/>
          </a:xfrm>
          <a:prstGeom prst="straightConnector1">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2" name="圆角矩形 51"/>
          <p:cNvSpPr/>
          <p:nvPr/>
        </p:nvSpPr>
        <p:spPr>
          <a:xfrm>
            <a:off x="3208338" y="4786313"/>
            <a:ext cx="1371600" cy="381000"/>
          </a:xfrm>
          <a:prstGeom prst="foldedCorner">
            <a:avLst/>
          </a:prstGeom>
          <a:solidFill>
            <a:srgbClr val="0086B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dirty="0">
                <a:solidFill>
                  <a:schemeClr val="bg1"/>
                </a:solidFill>
                <a:latin typeface="Times New Roman" pitchFamily="18" charset="0"/>
                <a:cs typeface="Times New Roman" pitchFamily="18" charset="0"/>
              </a:rPr>
              <a:t>WFOE</a:t>
            </a:r>
            <a:endParaRPr lang="zh-CN" altLang="en-US" sz="1600" dirty="0">
              <a:solidFill>
                <a:schemeClr val="bg1"/>
              </a:solidFill>
              <a:latin typeface="Times New Roman" pitchFamily="18" charset="0"/>
              <a:cs typeface="Times New Roman" pitchFamily="18" charset="0"/>
            </a:endParaRPr>
          </a:p>
        </p:txBody>
      </p:sp>
      <p:cxnSp>
        <p:nvCxnSpPr>
          <p:cNvPr id="55" name="直接箭头连接符 54"/>
          <p:cNvCxnSpPr/>
          <p:nvPr/>
        </p:nvCxnSpPr>
        <p:spPr>
          <a:xfrm>
            <a:off x="3894138" y="4225925"/>
            <a:ext cx="0" cy="5603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3208338" y="3844925"/>
            <a:ext cx="1371600" cy="381000"/>
          </a:xfrm>
          <a:prstGeom prst="foldedCorner">
            <a:avLst/>
          </a:prstGeom>
          <a:solidFill>
            <a:srgbClr val="0086B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bg1"/>
                </a:solidFill>
                <a:latin typeface="+mn-ea"/>
                <a:cs typeface="Times New Roman" pitchFamily="18" charset="0"/>
              </a:rPr>
              <a:t>开曼公司</a:t>
            </a:r>
          </a:p>
        </p:txBody>
      </p:sp>
      <p:sp>
        <p:nvSpPr>
          <p:cNvPr id="61" name="圆角矩形 60"/>
          <p:cNvSpPr/>
          <p:nvPr/>
        </p:nvSpPr>
        <p:spPr>
          <a:xfrm>
            <a:off x="3198813" y="2476500"/>
            <a:ext cx="1371600" cy="381000"/>
          </a:xfrm>
          <a:prstGeom prst="foldedCorner">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dirty="0">
                <a:latin typeface="Times New Roman" pitchFamily="18" charset="0"/>
                <a:cs typeface="Times New Roman" pitchFamily="18" charset="0"/>
              </a:rPr>
              <a:t>BVI</a:t>
            </a:r>
            <a:r>
              <a:rPr lang="zh-CN" altLang="en-US" sz="1600" dirty="0">
                <a:latin typeface="+mn-ea"/>
                <a:cs typeface="Times New Roman" pitchFamily="18" charset="0"/>
              </a:rPr>
              <a:t>公司</a:t>
            </a:r>
          </a:p>
        </p:txBody>
      </p:sp>
      <p:sp>
        <p:nvSpPr>
          <p:cNvPr id="64" name="圆角矩形 63"/>
          <p:cNvSpPr/>
          <p:nvPr/>
        </p:nvSpPr>
        <p:spPr>
          <a:xfrm>
            <a:off x="3198813" y="1924050"/>
            <a:ext cx="1371600" cy="381000"/>
          </a:xfrm>
          <a:prstGeom prst="foldedCorner">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tx1"/>
                </a:solidFill>
                <a:latin typeface="+mn-ea"/>
                <a:cs typeface="Times New Roman" pitchFamily="18" charset="0"/>
              </a:rPr>
              <a:t>严军</a:t>
            </a:r>
          </a:p>
        </p:txBody>
      </p:sp>
      <p:sp>
        <p:nvSpPr>
          <p:cNvPr id="31764" name="TextBox 63"/>
          <p:cNvSpPr txBox="1">
            <a:spLocks noChangeArrowheads="1"/>
          </p:cNvSpPr>
          <p:nvPr/>
        </p:nvSpPr>
        <p:spPr bwMode="auto">
          <a:xfrm>
            <a:off x="5375275" y="4162065"/>
            <a:ext cx="1447800" cy="276225"/>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latin typeface="+mn-ea"/>
                <a:ea typeface="+mn-ea"/>
                <a:cs typeface="Times New Roman" pitchFamily="18" charset="0"/>
              </a:rPr>
              <a:t>境外</a:t>
            </a:r>
          </a:p>
        </p:txBody>
      </p:sp>
      <p:sp>
        <p:nvSpPr>
          <p:cNvPr id="31765" name="TextBox 63"/>
          <p:cNvSpPr txBox="1">
            <a:spLocks noChangeArrowheads="1"/>
          </p:cNvSpPr>
          <p:nvPr/>
        </p:nvSpPr>
        <p:spPr bwMode="auto">
          <a:xfrm>
            <a:off x="5360195" y="4523146"/>
            <a:ext cx="893762" cy="276225"/>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latin typeface="+mn-ea"/>
                <a:ea typeface="+mn-ea"/>
                <a:cs typeface="Times New Roman" pitchFamily="18" charset="0"/>
              </a:rPr>
              <a:t>境内</a:t>
            </a:r>
          </a:p>
        </p:txBody>
      </p:sp>
      <p:cxnSp>
        <p:nvCxnSpPr>
          <p:cNvPr id="36" name="直接箭头连接符 35"/>
          <p:cNvCxnSpPr/>
          <p:nvPr/>
        </p:nvCxnSpPr>
        <p:spPr>
          <a:xfrm>
            <a:off x="3884613" y="2857500"/>
            <a:ext cx="9525" cy="9874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859213" y="2305050"/>
            <a:ext cx="3175" cy="1714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组合 37"/>
          <p:cNvGrpSpPr/>
          <p:nvPr/>
        </p:nvGrpSpPr>
        <p:grpSpPr>
          <a:xfrm>
            <a:off x="6460719" y="1161875"/>
            <a:ext cx="2160588" cy="416894"/>
            <a:chOff x="263924" y="-783995"/>
            <a:chExt cx="1401067" cy="560426"/>
          </a:xfrm>
          <a:solidFill>
            <a:srgbClr val="990033"/>
          </a:solidFill>
        </p:grpSpPr>
        <p:sp>
          <p:nvSpPr>
            <p:cNvPr id="39" name="燕尾形 38"/>
            <p:cNvSpPr/>
            <p:nvPr/>
          </p:nvSpPr>
          <p:spPr>
            <a:xfrm>
              <a:off x="263924" y="-783995"/>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燕尾形 4"/>
            <p:cNvSpPr/>
            <p:nvPr/>
          </p:nvSpPr>
          <p:spPr>
            <a:xfrm>
              <a:off x="335207" y="-783995"/>
              <a:ext cx="1215717"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algn="ctr" defTabSz="711200" eaLnBrk="1" hangingPunct="1">
                <a:lnSpc>
                  <a:spcPct val="90000"/>
                </a:lnSpc>
                <a:spcAft>
                  <a:spcPct val="35000"/>
                </a:spcAft>
                <a:defRPr/>
              </a:pPr>
              <a:r>
                <a:rPr lang="zh-CN" altLang="en-US" sz="1400" dirty="0">
                  <a:latin typeface="+mn-ea"/>
                </a:rPr>
                <a:t>案例解析 </a:t>
              </a:r>
              <a:r>
                <a:rPr lang="en-US" altLang="zh-CN" sz="1400" dirty="0">
                  <a:latin typeface="+mn-ea"/>
                </a:rPr>
                <a:t>– </a:t>
              </a:r>
              <a:r>
                <a:rPr lang="zh-CN" altLang="en-US" sz="1400" dirty="0">
                  <a:latin typeface="+mn-ea"/>
                </a:rPr>
                <a:t>主要步骤</a:t>
              </a:r>
            </a:p>
          </p:txBody>
        </p:sp>
      </p:grpSp>
      <p:sp>
        <p:nvSpPr>
          <p:cNvPr id="12316" name="TextBox 22"/>
          <p:cNvSpPr txBox="1">
            <a:spLocks noChangeArrowheads="1"/>
          </p:cNvSpPr>
          <p:nvPr/>
        </p:nvSpPr>
        <p:spPr bwMode="auto">
          <a:xfrm>
            <a:off x="903288" y="2803525"/>
            <a:ext cx="369887" cy="1246188"/>
          </a:xfrm>
          <a:prstGeom prst="rect">
            <a:avLst/>
          </a:prstGeom>
          <a:noFill/>
          <a:ln>
            <a:noFill/>
          </a:ln>
        </p:spPr>
        <p:txBody>
          <a:bodyPr vert="eaVert">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solidFill>
                  <a:srgbClr val="FF0000"/>
                </a:solidFill>
                <a:latin typeface="+mn-ea"/>
                <a:ea typeface="+mn-ea"/>
              </a:rPr>
              <a:t>股权选择权</a:t>
            </a:r>
          </a:p>
        </p:txBody>
      </p:sp>
      <p:cxnSp>
        <p:nvCxnSpPr>
          <p:cNvPr id="42" name="肘形连接符 41"/>
          <p:cNvCxnSpPr/>
          <p:nvPr/>
        </p:nvCxnSpPr>
        <p:spPr>
          <a:xfrm rot="10800000" flipV="1">
            <a:off x="1282700" y="2667000"/>
            <a:ext cx="1916113" cy="2051050"/>
          </a:xfrm>
          <a:prstGeom prst="bentConnector2">
            <a:avLst/>
          </a:prstGeom>
          <a:ln>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1597025" y="3030538"/>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境外投资者</a:t>
            </a:r>
          </a:p>
        </p:txBody>
      </p:sp>
      <p:cxnSp>
        <p:nvCxnSpPr>
          <p:cNvPr id="12" name="直接箭头连接符 11"/>
          <p:cNvCxnSpPr/>
          <p:nvPr/>
        </p:nvCxnSpPr>
        <p:spPr>
          <a:xfrm>
            <a:off x="1282700" y="5099050"/>
            <a:ext cx="0" cy="274638"/>
          </a:xfrm>
          <a:prstGeom prst="straightConnector1">
            <a:avLst/>
          </a:prstGeom>
          <a:ln w="190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4694238" y="3019425"/>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员工期权</a:t>
            </a:r>
          </a:p>
        </p:txBody>
      </p:sp>
      <p:cxnSp>
        <p:nvCxnSpPr>
          <p:cNvPr id="26" name="肘形连接符 25"/>
          <p:cNvCxnSpPr/>
          <p:nvPr/>
        </p:nvCxnSpPr>
        <p:spPr>
          <a:xfrm rot="16200000" flipH="1">
            <a:off x="2871788" y="2822575"/>
            <a:ext cx="433387" cy="161131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a:off x="4414838" y="2879725"/>
            <a:ext cx="444500" cy="1485900"/>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五边形 64"/>
          <p:cNvSpPr/>
          <p:nvPr/>
        </p:nvSpPr>
        <p:spPr>
          <a:xfrm>
            <a:off x="320675" y="1230313"/>
            <a:ext cx="2432050" cy="34925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66" name="TextBox 65"/>
          <p:cNvSpPr txBox="1"/>
          <p:nvPr/>
        </p:nvSpPr>
        <p:spPr>
          <a:xfrm>
            <a:off x="341313" y="1249363"/>
            <a:ext cx="2232025" cy="338137"/>
          </a:xfrm>
          <a:prstGeom prst="rect">
            <a:avLst/>
          </a:prstGeom>
          <a:noFill/>
        </p:spPr>
        <p:txBody>
          <a:bodyPr>
            <a:spAutoFit/>
          </a:bodyPr>
          <a:lstStyle/>
          <a:p>
            <a:pPr marL="0" lvl="1" eaLnBrk="1" hangingPunct="1">
              <a:defRPr/>
            </a:pPr>
            <a:r>
              <a:rPr kumimoji="1" lang="zh-CN" altLang="en-US" sz="1600" dirty="0">
                <a:solidFill>
                  <a:schemeClr val="bg1"/>
                </a:solidFill>
                <a:latin typeface="Times New Roman" pitchFamily="18" charset="0"/>
                <a:ea typeface="+mn-ea"/>
                <a:cs typeface="Times New Roman" pitchFamily="18" charset="0"/>
              </a:rPr>
              <a:t>启明星辰</a:t>
            </a:r>
            <a:r>
              <a:rPr lang="en-US" altLang="zh-CN" sz="1600" dirty="0">
                <a:solidFill>
                  <a:schemeClr val="bg1"/>
                </a:solidFill>
                <a:latin typeface="Times New Roman" pitchFamily="18" charset="0"/>
                <a:cs typeface="Times New Roman" pitchFamily="18" charset="0"/>
              </a:rPr>
              <a:t>—</a:t>
            </a:r>
            <a:r>
              <a:rPr kumimoji="1" lang="zh-CN" altLang="en-US" sz="1600" dirty="0">
                <a:solidFill>
                  <a:schemeClr val="bg1"/>
                </a:solidFill>
                <a:latin typeface="Times New Roman" pitchFamily="18" charset="0"/>
                <a:ea typeface="+mn-ea"/>
                <a:cs typeface="Times New Roman" pitchFamily="18" charset="0"/>
              </a:rPr>
              <a:t>红筹架构</a:t>
            </a:r>
            <a:endParaRPr lang="en-US" altLang="zh-CN" sz="1400" dirty="0">
              <a:solidFill>
                <a:schemeClr val="bg1"/>
              </a:solidFill>
              <a:latin typeface="Times New Roman" pitchFamily="18" charset="0"/>
              <a:ea typeface="+mn-ea"/>
              <a:cs typeface="Times New Roman" pitchFamily="18" charset="0"/>
            </a:endParaRPr>
          </a:p>
        </p:txBody>
      </p:sp>
      <p:sp>
        <p:nvSpPr>
          <p:cNvPr id="67" name="TextBox 63"/>
          <p:cNvSpPr txBox="1">
            <a:spLocks noChangeArrowheads="1"/>
          </p:cNvSpPr>
          <p:nvPr/>
        </p:nvSpPr>
        <p:spPr bwMode="auto">
          <a:xfrm>
            <a:off x="82550" y="6135688"/>
            <a:ext cx="4306888" cy="246062"/>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000" dirty="0">
                <a:latin typeface="Times New Roman" pitchFamily="18" charset="0"/>
                <a:ea typeface="+mn-ea"/>
                <a:cs typeface="Times New Roman" pitchFamily="18" charset="0"/>
              </a:rPr>
              <a:t>数据来源：</a:t>
            </a:r>
            <a:r>
              <a:rPr lang="en-US" altLang="zh-CN" sz="1000" dirty="0">
                <a:latin typeface="Times New Roman" pitchFamily="18" charset="0"/>
                <a:ea typeface="+mn-ea"/>
                <a:cs typeface="Times New Roman" pitchFamily="18" charset="0"/>
              </a:rPr>
              <a:t>2010</a:t>
            </a:r>
            <a:r>
              <a:rPr lang="zh-CN" altLang="en-US" sz="1000" dirty="0">
                <a:latin typeface="Times New Roman" pitchFamily="18" charset="0"/>
                <a:ea typeface="+mn-ea"/>
                <a:cs typeface="Times New Roman" pitchFamily="18" charset="0"/>
              </a:rPr>
              <a:t>年</a:t>
            </a:r>
            <a:r>
              <a:rPr lang="en-US" altLang="zh-CN" sz="1000" dirty="0">
                <a:latin typeface="Times New Roman" pitchFamily="18" charset="0"/>
                <a:ea typeface="+mn-ea"/>
                <a:cs typeface="Times New Roman" pitchFamily="18" charset="0"/>
              </a:rPr>
              <a:t>6</a:t>
            </a:r>
            <a:r>
              <a:rPr lang="zh-CN" altLang="en-US" sz="1000" dirty="0">
                <a:latin typeface="Times New Roman" pitchFamily="18" charset="0"/>
                <a:ea typeface="+mn-ea"/>
                <a:cs typeface="Times New Roman" pitchFamily="18" charset="0"/>
              </a:rPr>
              <a:t>月</a:t>
            </a:r>
            <a:r>
              <a:rPr lang="en-US" altLang="zh-CN" sz="1000" dirty="0">
                <a:latin typeface="Times New Roman" pitchFamily="18" charset="0"/>
                <a:ea typeface="+mn-ea"/>
                <a:cs typeface="Times New Roman" pitchFamily="18" charset="0"/>
              </a:rPr>
              <a:t>4</a:t>
            </a:r>
            <a:r>
              <a:rPr lang="zh-CN" altLang="en-US" sz="1000" dirty="0">
                <a:latin typeface="Times New Roman" pitchFamily="18" charset="0"/>
                <a:ea typeface="+mn-ea"/>
                <a:cs typeface="Times New Roman" pitchFamily="18" charset="0"/>
              </a:rPr>
              <a:t>日的</a:t>
            </a:r>
            <a:r>
              <a:rPr lang="en-US" altLang="zh-CN" sz="1000" dirty="0">
                <a:latin typeface="Times New Roman" pitchFamily="18" charset="0"/>
                <a:ea typeface="+mn-ea"/>
                <a:cs typeface="Times New Roman" pitchFamily="18" charset="0"/>
              </a:rPr>
              <a:t>《</a:t>
            </a:r>
            <a:r>
              <a:rPr lang="zh-CN" altLang="en-US" sz="1000" dirty="0">
                <a:latin typeface="Times New Roman" pitchFamily="18" charset="0"/>
                <a:ea typeface="+mn-ea"/>
                <a:cs typeface="Times New Roman" pitchFamily="18" charset="0"/>
              </a:rPr>
              <a:t>启明星辰：首次公开发行股票招股说明书</a:t>
            </a:r>
            <a:r>
              <a:rPr lang="en-US" altLang="zh-CN" sz="1000" dirty="0">
                <a:latin typeface="Times New Roman" pitchFamily="18" charset="0"/>
                <a:ea typeface="+mn-ea"/>
                <a:cs typeface="Times New Roman" pitchFamily="18" charset="0"/>
              </a:rPr>
              <a:t>》</a:t>
            </a:r>
            <a:endParaRPr lang="zh-CN" altLang="en-US" sz="1000" dirty="0">
              <a:latin typeface="Times New Roman" pitchFamily="18" charset="0"/>
              <a:ea typeface="+mn-ea"/>
              <a:cs typeface="Times New Roman" pitchFamily="18" charset="0"/>
            </a:endParaRPr>
          </a:p>
        </p:txBody>
      </p:sp>
      <p:sp>
        <p:nvSpPr>
          <p:cNvPr id="31" name="标题 1"/>
          <p:cNvSpPr txBox="1"/>
          <p:nvPr/>
        </p:nvSpPr>
        <p:spPr>
          <a:xfrm>
            <a:off x="882460" y="344918"/>
            <a:ext cx="7011987" cy="685800"/>
          </a:xfrm>
          <a:prstGeom prst="rect">
            <a:avLst/>
          </a:prstGeom>
        </p:spPr>
        <p:txBody>
          <a:bodyPr/>
          <a:lst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2pPr>
            <a:lvl3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3pPr>
            <a:lvl4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4pPr>
            <a:lvl5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5pPr>
            <a:lvl6pPr marL="457200" algn="l" rtl="0" fontAlgn="base">
              <a:spcBef>
                <a:spcPct val="0"/>
              </a:spcBef>
              <a:spcAft>
                <a:spcPct val="0"/>
              </a:spcAft>
              <a:defRPr sz="2600" b="1">
                <a:solidFill>
                  <a:schemeClr val="bg1"/>
                </a:solidFill>
                <a:latin typeface="华文细黑" pitchFamily="2" charset="-122"/>
                <a:ea typeface="华文细黑" pitchFamily="2" charset="-122"/>
              </a:defRPr>
            </a:lvl6pPr>
            <a:lvl7pPr marL="914400" algn="l" rtl="0" fontAlgn="base">
              <a:spcBef>
                <a:spcPct val="0"/>
              </a:spcBef>
              <a:spcAft>
                <a:spcPct val="0"/>
              </a:spcAft>
              <a:defRPr sz="2600" b="1">
                <a:solidFill>
                  <a:schemeClr val="bg1"/>
                </a:solidFill>
                <a:latin typeface="华文细黑" pitchFamily="2" charset="-122"/>
                <a:ea typeface="华文细黑" pitchFamily="2" charset="-122"/>
              </a:defRPr>
            </a:lvl7pPr>
            <a:lvl8pPr marL="1371600" algn="l" rtl="0" fontAlgn="base">
              <a:spcBef>
                <a:spcPct val="0"/>
              </a:spcBef>
              <a:spcAft>
                <a:spcPct val="0"/>
              </a:spcAft>
              <a:defRPr sz="2600" b="1">
                <a:solidFill>
                  <a:schemeClr val="bg1"/>
                </a:solidFill>
                <a:latin typeface="华文细黑" pitchFamily="2" charset="-122"/>
                <a:ea typeface="华文细黑" pitchFamily="2" charset="-122"/>
              </a:defRPr>
            </a:lvl8pPr>
            <a:lvl9pPr marL="1828800" algn="l" rtl="0" fontAlgn="base">
              <a:spcBef>
                <a:spcPct val="0"/>
              </a:spcBef>
              <a:spcAft>
                <a:spcPct val="0"/>
              </a:spcAft>
              <a:defRPr sz="2600" b="1">
                <a:solidFill>
                  <a:schemeClr val="bg1"/>
                </a:solidFill>
                <a:latin typeface="华文细黑" pitchFamily="2" charset="-122"/>
                <a:ea typeface="华文细黑" pitchFamily="2" charset="-122"/>
              </a:defRPr>
            </a:lvl9pPr>
          </a:lstStyle>
          <a:p>
            <a:pPr eaLnBrk="1" hangingPunct="1"/>
            <a:r>
              <a:rPr lang="en-US" altLang="zh-CN" kern="0" dirty="0">
                <a:latin typeface="Times New Roman" pitchFamily="18" charset="0"/>
                <a:cs typeface="Times New Roman" pitchFamily="18" charset="0"/>
              </a:rPr>
              <a:t>1.2.1 </a:t>
            </a:r>
            <a:r>
              <a:rPr lang="zh-CN" altLang="en-US" kern="0" dirty="0">
                <a:latin typeface="Times New Roman" pitchFamily="18" charset="0"/>
                <a:cs typeface="Times New Roman" pitchFamily="18" charset="0"/>
              </a:rPr>
              <a:t>境外转境内</a:t>
            </a:r>
            <a:r>
              <a:rPr lang="en-US" altLang="zh-CN" kern="0" dirty="0">
                <a:latin typeface="Times New Roman" pitchFamily="18" charset="0"/>
                <a:cs typeface="Times New Roman" pitchFamily="18" charset="0"/>
              </a:rPr>
              <a:t>(</a:t>
            </a:r>
            <a:r>
              <a:rPr lang="zh-CN" altLang="en-US" kern="0" dirty="0">
                <a:solidFill>
                  <a:srgbClr val="FFFF00"/>
                </a:solidFill>
                <a:latin typeface="Times New Roman" pitchFamily="18" charset="0"/>
                <a:cs typeface="Times New Roman" pitchFamily="18" charset="0"/>
              </a:rPr>
              <a:t>外资</a:t>
            </a:r>
            <a:r>
              <a:rPr lang="en-US" altLang="zh-CN" kern="0" dirty="0">
                <a:solidFill>
                  <a:srgbClr val="FFFF00"/>
                </a:solidFill>
                <a:latin typeface="Times New Roman" pitchFamily="18" charset="0"/>
                <a:cs typeface="Times New Roman" pitchFamily="18" charset="0"/>
              </a:rPr>
              <a:t>IPO</a:t>
            </a:r>
            <a:r>
              <a:rPr lang="en-US" altLang="zh-CN" kern="0" dirty="0">
                <a:latin typeface="Times New Roman" pitchFamily="18" charset="0"/>
                <a:cs typeface="Times New Roman" pitchFamily="18" charset="0"/>
              </a:rPr>
              <a:t>)</a:t>
            </a:r>
            <a:endParaRPr lang="zh-CN" altLang="zh-CN" kern="0" dirty="0">
              <a:latin typeface="Times New Roman" pitchFamily="18" charset="0"/>
              <a:cs typeface="Times New Roman" pitchFamily="18" charset="0"/>
            </a:endParaRPr>
          </a:p>
        </p:txBody>
      </p:sp>
      <p:sp>
        <p:nvSpPr>
          <p:cNvPr id="32" name="Line 11"/>
          <p:cNvSpPr>
            <a:spLocks noChangeShapeType="1"/>
          </p:cNvSpPr>
          <p:nvPr/>
        </p:nvSpPr>
        <p:spPr bwMode="auto">
          <a:xfrm>
            <a:off x="5375275" y="5589722"/>
            <a:ext cx="51911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
        <p:nvSpPr>
          <p:cNvPr id="33" name="Rectangle 12"/>
          <p:cNvSpPr>
            <a:spLocks noChangeArrowheads="1"/>
          </p:cNvSpPr>
          <p:nvPr/>
        </p:nvSpPr>
        <p:spPr bwMode="auto">
          <a:xfrm>
            <a:off x="4629329" y="5485921"/>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股权控制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sp>
        <p:nvSpPr>
          <p:cNvPr id="34" name="Rectangle 12"/>
          <p:cNvSpPr>
            <a:spLocks noChangeArrowheads="1"/>
          </p:cNvSpPr>
          <p:nvPr/>
        </p:nvSpPr>
        <p:spPr bwMode="auto">
          <a:xfrm>
            <a:off x="4637088" y="5727834"/>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协议控制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cxnSp>
        <p:nvCxnSpPr>
          <p:cNvPr id="5" name="直接连接符 4"/>
          <p:cNvCxnSpPr/>
          <p:nvPr/>
        </p:nvCxnSpPr>
        <p:spPr bwMode="auto">
          <a:xfrm flipV="1">
            <a:off x="5380091" y="5826003"/>
            <a:ext cx="514297" cy="5922"/>
          </a:xfrm>
          <a:prstGeom prst="line">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0" y="3610406"/>
            <a:ext cx="8065293" cy="428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3168651" y="4953000"/>
            <a:ext cx="1981200" cy="381000"/>
          </a:xfrm>
          <a:prstGeom prst="foldedCorner">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tx1"/>
                </a:solidFill>
                <a:latin typeface="Times New Roman" pitchFamily="18" charset="0"/>
                <a:cs typeface="Times New Roman" pitchFamily="18" charset="0"/>
              </a:rPr>
              <a:t>启明星辰</a:t>
            </a:r>
            <a:r>
              <a:rPr lang="en-US" altLang="zh-CN" sz="1600" dirty="0">
                <a:solidFill>
                  <a:srgbClr val="FF0000"/>
                </a:solidFill>
                <a:latin typeface="+mn-ea"/>
                <a:cs typeface="Times New Roman" pitchFamily="18" charset="0"/>
              </a:rPr>
              <a:t>(</a:t>
            </a:r>
            <a:r>
              <a:rPr lang="zh-CN" altLang="en-US" sz="1600" dirty="0">
                <a:solidFill>
                  <a:srgbClr val="FF0000"/>
                </a:solidFill>
                <a:latin typeface="+mn-ea"/>
                <a:cs typeface="Times New Roman" pitchFamily="18" charset="0"/>
              </a:rPr>
              <a:t>上市主体</a:t>
            </a:r>
            <a:r>
              <a:rPr lang="en-US" altLang="zh-CN" sz="1600" dirty="0">
                <a:solidFill>
                  <a:srgbClr val="FF0000"/>
                </a:solidFill>
                <a:latin typeface="+mn-ea"/>
                <a:cs typeface="Times New Roman" pitchFamily="18" charset="0"/>
              </a:rPr>
              <a:t>)</a:t>
            </a:r>
            <a:endParaRPr lang="zh-CN" altLang="en-US" sz="1600" dirty="0">
              <a:solidFill>
                <a:srgbClr val="FF0000"/>
              </a:solidFill>
              <a:latin typeface="+mn-ea"/>
              <a:cs typeface="Times New Roman" pitchFamily="18" charset="0"/>
            </a:endParaRPr>
          </a:p>
        </p:txBody>
      </p:sp>
      <p:sp>
        <p:nvSpPr>
          <p:cNvPr id="59" name="圆角矩形 58"/>
          <p:cNvSpPr/>
          <p:nvPr/>
        </p:nvSpPr>
        <p:spPr>
          <a:xfrm>
            <a:off x="3473450" y="3887788"/>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西藏天辰</a:t>
            </a:r>
          </a:p>
        </p:txBody>
      </p:sp>
      <p:sp>
        <p:nvSpPr>
          <p:cNvPr id="64" name="圆角矩形 63"/>
          <p:cNvSpPr/>
          <p:nvPr/>
        </p:nvSpPr>
        <p:spPr>
          <a:xfrm>
            <a:off x="409164" y="3895725"/>
            <a:ext cx="1371600" cy="363538"/>
          </a:xfrm>
          <a:prstGeom prst="foldedCorner">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tx1"/>
                </a:solidFill>
                <a:latin typeface="+mn-ea"/>
                <a:cs typeface="Times New Roman" pitchFamily="18" charset="0"/>
              </a:rPr>
              <a:t>创始人</a:t>
            </a:r>
          </a:p>
        </p:txBody>
      </p:sp>
      <p:sp>
        <p:nvSpPr>
          <p:cNvPr id="43" name="圆角矩形 42"/>
          <p:cNvSpPr/>
          <p:nvPr/>
        </p:nvSpPr>
        <p:spPr>
          <a:xfrm>
            <a:off x="2041525" y="3895725"/>
            <a:ext cx="1371600" cy="381000"/>
          </a:xfrm>
          <a:prstGeom prst="foldedCorner">
            <a:avLst/>
          </a:prstGeom>
          <a:solidFill>
            <a:schemeClr val="tx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mn-ea"/>
                <a:cs typeface="Times New Roman" pitchFamily="18" charset="0"/>
              </a:rPr>
              <a:t>其他自然人股东</a:t>
            </a:r>
          </a:p>
        </p:txBody>
      </p:sp>
      <p:sp>
        <p:nvSpPr>
          <p:cNvPr id="44" name="圆角矩形 43"/>
          <p:cNvSpPr/>
          <p:nvPr/>
        </p:nvSpPr>
        <p:spPr>
          <a:xfrm>
            <a:off x="4981575" y="3878263"/>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公众持股</a:t>
            </a:r>
          </a:p>
        </p:txBody>
      </p:sp>
      <p:cxnSp>
        <p:nvCxnSpPr>
          <p:cNvPr id="28" name="肘形连接符 27"/>
          <p:cNvCxnSpPr>
            <a:stCxn id="44" idx="2"/>
            <a:endCxn id="52" idx="0"/>
          </p:cNvCxnSpPr>
          <p:nvPr/>
        </p:nvCxnSpPr>
        <p:spPr>
          <a:xfrm rot="5400000">
            <a:off x="4566445" y="3852069"/>
            <a:ext cx="693737" cy="150812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五边形 29"/>
          <p:cNvSpPr/>
          <p:nvPr/>
        </p:nvSpPr>
        <p:spPr>
          <a:xfrm>
            <a:off x="423863" y="1150938"/>
            <a:ext cx="3090862" cy="347662"/>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32" name="TextBox 31"/>
          <p:cNvSpPr txBox="1"/>
          <p:nvPr/>
        </p:nvSpPr>
        <p:spPr>
          <a:xfrm>
            <a:off x="485775" y="1150938"/>
            <a:ext cx="2765425" cy="338137"/>
          </a:xfrm>
          <a:prstGeom prst="rect">
            <a:avLst/>
          </a:prstGeom>
          <a:noFill/>
        </p:spPr>
        <p:txBody>
          <a:bodyPr>
            <a:spAutoFit/>
          </a:bodyPr>
          <a:lstStyle/>
          <a:p>
            <a:pPr marL="0" lvl="1" eaLnBrk="1" hangingPunct="1">
              <a:defRPr/>
            </a:pPr>
            <a:r>
              <a:rPr kumimoji="1" lang="zh-CN" altLang="en-US" sz="1600" dirty="0">
                <a:solidFill>
                  <a:schemeClr val="bg1"/>
                </a:solidFill>
                <a:latin typeface="Times New Roman" pitchFamily="18" charset="0"/>
                <a:ea typeface="+mn-ea"/>
                <a:cs typeface="Times New Roman" pitchFamily="18" charset="0"/>
              </a:rPr>
              <a:t>启明星辰</a:t>
            </a:r>
            <a:r>
              <a:rPr kumimoji="1" lang="en-US" altLang="zh-CN" sz="1600" dirty="0">
                <a:solidFill>
                  <a:schemeClr val="bg1"/>
                </a:solidFill>
                <a:latin typeface="Times New Roman" pitchFamily="18" charset="0"/>
                <a:ea typeface="+mn-ea"/>
                <a:cs typeface="Times New Roman" pitchFamily="18" charset="0"/>
              </a:rPr>
              <a:t>--</a:t>
            </a:r>
            <a:r>
              <a:rPr kumimoji="1" lang="zh-CN" altLang="en-US" sz="1600" dirty="0">
                <a:solidFill>
                  <a:schemeClr val="bg1"/>
                </a:solidFill>
                <a:latin typeface="Times New Roman" pitchFamily="18" charset="0"/>
                <a:ea typeface="+mn-ea"/>
                <a:cs typeface="Times New Roman" pitchFamily="18" charset="0"/>
              </a:rPr>
              <a:t>红筹架构拆除后</a:t>
            </a:r>
            <a:endParaRPr kumimoji="1" lang="en-US" altLang="zh-CN" sz="1600" dirty="0">
              <a:solidFill>
                <a:schemeClr val="bg1"/>
              </a:solidFill>
              <a:latin typeface="Times New Roman" pitchFamily="18" charset="0"/>
              <a:ea typeface="+mn-ea"/>
              <a:cs typeface="Times New Roman" pitchFamily="18" charset="0"/>
            </a:endParaRPr>
          </a:p>
        </p:txBody>
      </p:sp>
      <p:cxnSp>
        <p:nvCxnSpPr>
          <p:cNvPr id="19" name="肘形连接符 18"/>
          <p:cNvCxnSpPr>
            <a:stCxn id="64" idx="2"/>
            <a:endCxn id="52" idx="0"/>
          </p:cNvCxnSpPr>
          <p:nvPr/>
        </p:nvCxnSpPr>
        <p:spPr>
          <a:xfrm rot="16200000" flipH="1">
            <a:off x="2280239" y="3073987"/>
            <a:ext cx="693737" cy="3064287"/>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1255713" y="2249488"/>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Times New Roman" pitchFamily="18" charset="0"/>
                <a:cs typeface="Times New Roman" pitchFamily="18" charset="0"/>
              </a:rPr>
              <a:t>境外投资者</a:t>
            </a:r>
            <a:endParaRPr lang="zh-CN" altLang="en-US" sz="1600" dirty="0">
              <a:latin typeface="+mn-ea"/>
              <a:cs typeface="Times New Roman" pitchFamily="18" charset="0"/>
            </a:endParaRPr>
          </a:p>
        </p:txBody>
      </p:sp>
      <p:sp>
        <p:nvSpPr>
          <p:cNvPr id="57" name="TextBox 63"/>
          <p:cNvSpPr txBox="1">
            <a:spLocks noChangeArrowheads="1"/>
          </p:cNvSpPr>
          <p:nvPr/>
        </p:nvSpPr>
        <p:spPr bwMode="auto">
          <a:xfrm>
            <a:off x="129037" y="6126163"/>
            <a:ext cx="4306888" cy="247650"/>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000" dirty="0">
                <a:latin typeface="Times New Roman" pitchFamily="18" charset="0"/>
                <a:ea typeface="+mn-ea"/>
                <a:cs typeface="Times New Roman" pitchFamily="18" charset="0"/>
              </a:rPr>
              <a:t>数据来源：</a:t>
            </a:r>
            <a:r>
              <a:rPr lang="en-US" altLang="zh-CN" sz="1000" dirty="0">
                <a:latin typeface="Times New Roman" pitchFamily="18" charset="0"/>
                <a:ea typeface="+mn-ea"/>
                <a:cs typeface="Times New Roman" pitchFamily="18" charset="0"/>
              </a:rPr>
              <a:t>2010</a:t>
            </a:r>
            <a:r>
              <a:rPr lang="zh-CN" altLang="en-US" sz="1000" dirty="0">
                <a:latin typeface="Times New Roman" pitchFamily="18" charset="0"/>
                <a:ea typeface="+mn-ea"/>
                <a:cs typeface="Times New Roman" pitchFamily="18" charset="0"/>
              </a:rPr>
              <a:t>年</a:t>
            </a:r>
            <a:r>
              <a:rPr lang="en-US" altLang="zh-CN" sz="1000" dirty="0">
                <a:latin typeface="Times New Roman" pitchFamily="18" charset="0"/>
                <a:ea typeface="+mn-ea"/>
                <a:cs typeface="Times New Roman" pitchFamily="18" charset="0"/>
              </a:rPr>
              <a:t>6</a:t>
            </a:r>
            <a:r>
              <a:rPr lang="zh-CN" altLang="en-US" sz="1000" dirty="0">
                <a:latin typeface="Times New Roman" pitchFamily="18" charset="0"/>
                <a:ea typeface="+mn-ea"/>
                <a:cs typeface="Times New Roman" pitchFamily="18" charset="0"/>
              </a:rPr>
              <a:t>月</a:t>
            </a:r>
            <a:r>
              <a:rPr lang="en-US" altLang="zh-CN" sz="1000" dirty="0">
                <a:latin typeface="Times New Roman" pitchFamily="18" charset="0"/>
                <a:ea typeface="+mn-ea"/>
                <a:cs typeface="Times New Roman" pitchFamily="18" charset="0"/>
              </a:rPr>
              <a:t>4</a:t>
            </a:r>
            <a:r>
              <a:rPr lang="zh-CN" altLang="en-US" sz="1000" dirty="0">
                <a:latin typeface="Times New Roman" pitchFamily="18" charset="0"/>
                <a:ea typeface="+mn-ea"/>
                <a:cs typeface="Times New Roman" pitchFamily="18" charset="0"/>
              </a:rPr>
              <a:t>日的</a:t>
            </a:r>
            <a:r>
              <a:rPr lang="en-US" altLang="zh-CN" sz="1000" dirty="0">
                <a:latin typeface="Times New Roman" pitchFamily="18" charset="0"/>
                <a:ea typeface="+mn-ea"/>
                <a:cs typeface="Times New Roman" pitchFamily="18" charset="0"/>
              </a:rPr>
              <a:t>《</a:t>
            </a:r>
            <a:r>
              <a:rPr lang="zh-CN" altLang="en-US" sz="1000" dirty="0">
                <a:latin typeface="Times New Roman" pitchFamily="18" charset="0"/>
                <a:ea typeface="+mn-ea"/>
                <a:cs typeface="Times New Roman" pitchFamily="18" charset="0"/>
              </a:rPr>
              <a:t>启明星辰：首次公开发行股票招股说明书</a:t>
            </a:r>
            <a:r>
              <a:rPr lang="en-US" altLang="zh-CN" sz="1000" dirty="0">
                <a:latin typeface="Times New Roman" pitchFamily="18" charset="0"/>
                <a:ea typeface="+mn-ea"/>
                <a:cs typeface="Times New Roman" pitchFamily="18" charset="0"/>
              </a:rPr>
              <a:t>》</a:t>
            </a:r>
            <a:endParaRPr lang="zh-CN" altLang="en-US" sz="1000" dirty="0">
              <a:latin typeface="Times New Roman" pitchFamily="18" charset="0"/>
              <a:ea typeface="+mn-ea"/>
              <a:cs typeface="Times New Roman" pitchFamily="18" charset="0"/>
            </a:endParaRPr>
          </a:p>
        </p:txBody>
      </p:sp>
      <p:sp>
        <p:nvSpPr>
          <p:cNvPr id="70" name="圆角矩形 69"/>
          <p:cNvSpPr/>
          <p:nvPr/>
        </p:nvSpPr>
        <p:spPr>
          <a:xfrm>
            <a:off x="6542816" y="3900981"/>
            <a:ext cx="1371600" cy="381000"/>
          </a:xfrm>
          <a:prstGeom prst="foldedCorner">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dirty="0">
                <a:solidFill>
                  <a:schemeClr val="tx1"/>
                </a:solidFill>
                <a:latin typeface="Times New Roman" pitchFamily="18" charset="0"/>
                <a:cs typeface="Times New Roman" pitchFamily="18" charset="0"/>
              </a:rPr>
              <a:t>WFOE</a:t>
            </a:r>
            <a:endParaRPr lang="zh-CN" altLang="en-US" sz="1600" dirty="0">
              <a:solidFill>
                <a:schemeClr val="tx1"/>
              </a:solidFill>
              <a:latin typeface="Times New Roman" pitchFamily="18" charset="0"/>
              <a:cs typeface="Times New Roman" pitchFamily="18" charset="0"/>
            </a:endParaRPr>
          </a:p>
        </p:txBody>
      </p:sp>
      <p:cxnSp>
        <p:nvCxnSpPr>
          <p:cNvPr id="71" name="直接箭头连接符 70"/>
          <p:cNvCxnSpPr>
            <a:stCxn id="72" idx="2"/>
            <a:endCxn id="70" idx="0"/>
          </p:cNvCxnSpPr>
          <p:nvPr/>
        </p:nvCxnSpPr>
        <p:spPr>
          <a:xfrm>
            <a:off x="7228616" y="3146490"/>
            <a:ext cx="0" cy="7544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6542816" y="2765490"/>
            <a:ext cx="1371600" cy="381000"/>
          </a:xfrm>
          <a:prstGeom prst="foldedCorner">
            <a:avLst/>
          </a:prstGeom>
          <a:solidFill>
            <a:srgbClr val="9900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开曼公司</a:t>
            </a:r>
          </a:p>
        </p:txBody>
      </p:sp>
      <p:sp>
        <p:nvSpPr>
          <p:cNvPr id="73" name="圆角矩形 72"/>
          <p:cNvSpPr/>
          <p:nvPr/>
        </p:nvSpPr>
        <p:spPr>
          <a:xfrm>
            <a:off x="6542816" y="1805481"/>
            <a:ext cx="1371600" cy="381000"/>
          </a:xfrm>
          <a:prstGeom prst="foldedCorner">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latin typeface="+mn-ea"/>
                <a:cs typeface="Times New Roman" pitchFamily="18" charset="0"/>
              </a:rPr>
              <a:t>非关联方</a:t>
            </a:r>
          </a:p>
        </p:txBody>
      </p:sp>
      <p:sp>
        <p:nvSpPr>
          <p:cNvPr id="75" name="圆角矩形 74"/>
          <p:cNvSpPr/>
          <p:nvPr/>
        </p:nvSpPr>
        <p:spPr>
          <a:xfrm>
            <a:off x="4815713" y="2779699"/>
            <a:ext cx="1371600" cy="381000"/>
          </a:xfrm>
          <a:prstGeom prst="roundRect">
            <a:avLst/>
          </a:prstGeom>
          <a:solidFill>
            <a:schemeClr val="bg2">
              <a:lumMod val="60000"/>
              <a:lumOff val="4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200" dirty="0">
                <a:latin typeface="Times New Roman" pitchFamily="18" charset="0"/>
                <a:cs typeface="Times New Roman" pitchFamily="18" charset="0"/>
              </a:rPr>
              <a:t>BVI</a:t>
            </a:r>
            <a:r>
              <a:rPr lang="zh-CN" altLang="en-US" sz="1200" dirty="0">
                <a:latin typeface="+mn-ea"/>
                <a:cs typeface="Times New Roman" pitchFamily="18" charset="0"/>
              </a:rPr>
              <a:t>公司</a:t>
            </a:r>
            <a:r>
              <a:rPr lang="en-US" altLang="zh-CN" sz="1200" dirty="0">
                <a:solidFill>
                  <a:srgbClr val="FF0000"/>
                </a:solidFill>
                <a:latin typeface="+mn-ea"/>
                <a:cs typeface="Times New Roman" pitchFamily="18" charset="0"/>
              </a:rPr>
              <a:t>(</a:t>
            </a:r>
            <a:r>
              <a:rPr lang="zh-CN" altLang="en-US" sz="1200" dirty="0">
                <a:solidFill>
                  <a:srgbClr val="FF0000"/>
                </a:solidFill>
                <a:latin typeface="+mn-ea"/>
                <a:cs typeface="Times New Roman" pitchFamily="18" charset="0"/>
              </a:rPr>
              <a:t>被注销</a:t>
            </a:r>
            <a:r>
              <a:rPr lang="en-US" altLang="zh-CN" sz="1200" dirty="0">
                <a:solidFill>
                  <a:srgbClr val="FF0000"/>
                </a:solidFill>
                <a:latin typeface="+mn-ea"/>
                <a:cs typeface="Times New Roman" pitchFamily="18" charset="0"/>
              </a:rPr>
              <a:t>)</a:t>
            </a:r>
            <a:endParaRPr lang="zh-CN" altLang="en-US" sz="1200" dirty="0">
              <a:solidFill>
                <a:srgbClr val="FF0000"/>
              </a:solidFill>
              <a:latin typeface="+mn-ea"/>
              <a:cs typeface="Times New Roman" pitchFamily="18" charset="0"/>
            </a:endParaRPr>
          </a:p>
        </p:txBody>
      </p:sp>
      <p:sp>
        <p:nvSpPr>
          <p:cNvPr id="76" name="圆角矩形 75"/>
          <p:cNvSpPr/>
          <p:nvPr/>
        </p:nvSpPr>
        <p:spPr>
          <a:xfrm>
            <a:off x="4815713" y="1814943"/>
            <a:ext cx="1371600" cy="381000"/>
          </a:xfrm>
          <a:prstGeom prst="foldedCorner">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solidFill>
                  <a:schemeClr val="tx1"/>
                </a:solidFill>
                <a:latin typeface="+mn-ea"/>
                <a:cs typeface="Times New Roman" pitchFamily="18" charset="0"/>
              </a:rPr>
              <a:t>严军</a:t>
            </a:r>
          </a:p>
        </p:txBody>
      </p:sp>
      <p:sp>
        <p:nvSpPr>
          <p:cNvPr id="29" name="标题 1"/>
          <p:cNvSpPr txBox="1"/>
          <p:nvPr/>
        </p:nvSpPr>
        <p:spPr>
          <a:xfrm>
            <a:off x="882460" y="344918"/>
            <a:ext cx="7011987" cy="685800"/>
          </a:xfrm>
          <a:prstGeom prst="rect">
            <a:avLst/>
          </a:prstGeom>
        </p:spPr>
        <p:txBody>
          <a:bodyPr/>
          <a:lst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2pPr>
            <a:lvl3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3pPr>
            <a:lvl4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4pPr>
            <a:lvl5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5pPr>
            <a:lvl6pPr marL="457200" algn="l" rtl="0" fontAlgn="base">
              <a:spcBef>
                <a:spcPct val="0"/>
              </a:spcBef>
              <a:spcAft>
                <a:spcPct val="0"/>
              </a:spcAft>
              <a:defRPr sz="2600" b="1">
                <a:solidFill>
                  <a:schemeClr val="bg1"/>
                </a:solidFill>
                <a:latin typeface="华文细黑" pitchFamily="2" charset="-122"/>
                <a:ea typeface="华文细黑" pitchFamily="2" charset="-122"/>
              </a:defRPr>
            </a:lvl6pPr>
            <a:lvl7pPr marL="914400" algn="l" rtl="0" fontAlgn="base">
              <a:spcBef>
                <a:spcPct val="0"/>
              </a:spcBef>
              <a:spcAft>
                <a:spcPct val="0"/>
              </a:spcAft>
              <a:defRPr sz="2600" b="1">
                <a:solidFill>
                  <a:schemeClr val="bg1"/>
                </a:solidFill>
                <a:latin typeface="华文细黑" pitchFamily="2" charset="-122"/>
                <a:ea typeface="华文细黑" pitchFamily="2" charset="-122"/>
              </a:defRPr>
            </a:lvl7pPr>
            <a:lvl8pPr marL="1371600" algn="l" rtl="0" fontAlgn="base">
              <a:spcBef>
                <a:spcPct val="0"/>
              </a:spcBef>
              <a:spcAft>
                <a:spcPct val="0"/>
              </a:spcAft>
              <a:defRPr sz="2600" b="1">
                <a:solidFill>
                  <a:schemeClr val="bg1"/>
                </a:solidFill>
                <a:latin typeface="华文细黑" pitchFamily="2" charset="-122"/>
                <a:ea typeface="华文细黑" pitchFamily="2" charset="-122"/>
              </a:defRPr>
            </a:lvl8pPr>
            <a:lvl9pPr marL="1828800" algn="l" rtl="0" fontAlgn="base">
              <a:spcBef>
                <a:spcPct val="0"/>
              </a:spcBef>
              <a:spcAft>
                <a:spcPct val="0"/>
              </a:spcAft>
              <a:defRPr sz="2600" b="1">
                <a:solidFill>
                  <a:schemeClr val="bg1"/>
                </a:solidFill>
                <a:latin typeface="华文细黑" pitchFamily="2" charset="-122"/>
                <a:ea typeface="华文细黑" pitchFamily="2" charset="-122"/>
              </a:defRPr>
            </a:lvl9pPr>
          </a:lstStyle>
          <a:p>
            <a:pPr eaLnBrk="1" hangingPunct="1"/>
            <a:r>
              <a:rPr lang="en-US" altLang="zh-CN" kern="0" dirty="0">
                <a:latin typeface="Times New Roman" pitchFamily="18" charset="0"/>
                <a:cs typeface="Times New Roman" pitchFamily="18" charset="0"/>
              </a:rPr>
              <a:t>1.2.1 </a:t>
            </a:r>
            <a:r>
              <a:rPr lang="zh-CN" altLang="en-US" kern="0" dirty="0">
                <a:latin typeface="Times New Roman" pitchFamily="18" charset="0"/>
                <a:cs typeface="Times New Roman" pitchFamily="18" charset="0"/>
              </a:rPr>
              <a:t>境外转境内</a:t>
            </a:r>
            <a:r>
              <a:rPr lang="en-US" altLang="zh-CN" kern="0" dirty="0">
                <a:latin typeface="Times New Roman" pitchFamily="18" charset="0"/>
                <a:cs typeface="Times New Roman" pitchFamily="18" charset="0"/>
              </a:rPr>
              <a:t>(</a:t>
            </a:r>
            <a:r>
              <a:rPr lang="zh-CN" altLang="en-US" kern="0" dirty="0">
                <a:solidFill>
                  <a:srgbClr val="FFFF00"/>
                </a:solidFill>
                <a:latin typeface="Times New Roman" pitchFamily="18" charset="0"/>
                <a:cs typeface="Times New Roman" pitchFamily="18" charset="0"/>
              </a:rPr>
              <a:t>外资</a:t>
            </a:r>
            <a:r>
              <a:rPr lang="en-US" altLang="zh-CN" kern="0" dirty="0">
                <a:solidFill>
                  <a:srgbClr val="FFFF00"/>
                </a:solidFill>
                <a:latin typeface="Times New Roman" pitchFamily="18" charset="0"/>
                <a:cs typeface="Times New Roman" pitchFamily="18" charset="0"/>
              </a:rPr>
              <a:t>IPO</a:t>
            </a:r>
            <a:r>
              <a:rPr lang="en-US" altLang="zh-CN" kern="0" dirty="0">
                <a:latin typeface="Times New Roman" pitchFamily="18" charset="0"/>
                <a:cs typeface="Times New Roman" pitchFamily="18" charset="0"/>
              </a:rPr>
              <a:t>)</a:t>
            </a:r>
            <a:endParaRPr lang="zh-CN" altLang="zh-CN" kern="0" dirty="0">
              <a:latin typeface="Times New Roman" pitchFamily="18" charset="0"/>
              <a:cs typeface="Times New Roman" pitchFamily="18" charset="0"/>
            </a:endParaRPr>
          </a:p>
        </p:txBody>
      </p:sp>
      <p:sp>
        <p:nvSpPr>
          <p:cNvPr id="36" name="Rectangle 12"/>
          <p:cNvSpPr>
            <a:spLocks noChangeArrowheads="1"/>
          </p:cNvSpPr>
          <p:nvPr/>
        </p:nvSpPr>
        <p:spPr bwMode="auto">
          <a:xfrm>
            <a:off x="304039" y="5549901"/>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pPr>
            <a:r>
              <a:rPr kumimoji="1" lang="zh-CN" altLang="en-US" sz="1200" dirty="0">
                <a:solidFill>
                  <a:srgbClr val="000000"/>
                </a:solidFill>
                <a:latin typeface="Times New Roman" pitchFamily="18" charset="0"/>
                <a:ea typeface="宋体" pitchFamily="2" charset="-122"/>
                <a:cs typeface="Times New Roman" pitchFamily="18" charset="0"/>
              </a:rPr>
              <a:t>股权控制</a:t>
            </a:r>
            <a:endParaRPr kumimoji="1" lang="en-US" altLang="zh-CN" sz="1200" dirty="0">
              <a:solidFill>
                <a:srgbClr val="000000"/>
              </a:solidFill>
              <a:latin typeface="Times New Roman" pitchFamily="18" charset="0"/>
              <a:ea typeface="宋体" pitchFamily="2" charset="-122"/>
              <a:cs typeface="Times New Roman" pitchFamily="18" charset="0"/>
            </a:endParaRPr>
          </a:p>
        </p:txBody>
      </p:sp>
      <p:sp>
        <p:nvSpPr>
          <p:cNvPr id="37" name="Line 11"/>
          <p:cNvSpPr>
            <a:spLocks noChangeShapeType="1"/>
          </p:cNvSpPr>
          <p:nvPr/>
        </p:nvSpPr>
        <p:spPr bwMode="auto">
          <a:xfrm>
            <a:off x="1124777" y="5701590"/>
            <a:ext cx="519113" cy="0"/>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latin typeface="Times New Roman" pitchFamily="18" charset="0"/>
              <a:ea typeface="+mn-ea"/>
              <a:cs typeface="Times New Roman" pitchFamily="18" charset="0"/>
            </a:endParaRPr>
          </a:p>
        </p:txBody>
      </p:sp>
      <p:cxnSp>
        <p:nvCxnSpPr>
          <p:cNvPr id="7" name="直接箭头连接符 6"/>
          <p:cNvCxnSpPr>
            <a:stCxn id="76" idx="2"/>
            <a:endCxn id="75" idx="0"/>
          </p:cNvCxnSpPr>
          <p:nvPr/>
        </p:nvCxnSpPr>
        <p:spPr bwMode="auto">
          <a:xfrm>
            <a:off x="5501513" y="2195943"/>
            <a:ext cx="0" cy="5837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73" idx="2"/>
            <a:endCxn id="72" idx="0"/>
          </p:cNvCxnSpPr>
          <p:nvPr/>
        </p:nvCxnSpPr>
        <p:spPr>
          <a:xfrm>
            <a:off x="7228616" y="2186481"/>
            <a:ext cx="0" cy="5790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56"/>
          <p:cNvSpPr>
            <a:spLocks noChangeArrowheads="1"/>
          </p:cNvSpPr>
          <p:nvPr/>
        </p:nvSpPr>
        <p:spPr bwMode="auto">
          <a:xfrm>
            <a:off x="2967157" y="5656315"/>
            <a:ext cx="2384184" cy="424573"/>
          </a:xfrm>
          <a:prstGeom prst="foldedCorner">
            <a:avLst/>
          </a:prstGeom>
          <a:solidFill>
            <a:srgbClr val="0086BF"/>
          </a:solidFill>
          <a:ln w="9525">
            <a:solidFill>
              <a:srgbClr val="000000"/>
            </a:solidFill>
            <a:miter lim="800000"/>
          </a:ln>
        </p:spPr>
        <p:txBody>
          <a:bodyPr upright="1"/>
          <a:lstStyle/>
          <a:p>
            <a:pPr algn="ctr" eaLnBrk="1" hangingPunct="1">
              <a:spcBef>
                <a:spcPts val="0"/>
              </a:spcBef>
              <a:spcAft>
                <a:spcPts val="0"/>
              </a:spcAft>
              <a:defRPr/>
            </a:pPr>
            <a:r>
              <a:rPr lang="zh-CN" altLang="en-US" sz="1600" kern="0" dirty="0">
                <a:solidFill>
                  <a:schemeClr val="bg1"/>
                </a:solidFill>
                <a:latin typeface="Times New Roman" pitchFamily="18" charset="0"/>
                <a:ea typeface="+mn-ea"/>
                <a:cs typeface="Times New Roman" pitchFamily="18" charset="0"/>
              </a:rPr>
              <a:t>各控（参）股子公司</a:t>
            </a:r>
            <a:endParaRPr lang="zh-CN" altLang="en-US" sz="1600" b="0" kern="0" dirty="0">
              <a:solidFill>
                <a:schemeClr val="bg1"/>
              </a:solidFill>
              <a:latin typeface="Times New Roman" pitchFamily="18" charset="0"/>
              <a:ea typeface="+mn-ea"/>
              <a:cs typeface="Times New Roman" pitchFamily="18" charset="0"/>
            </a:endParaRPr>
          </a:p>
        </p:txBody>
      </p:sp>
      <p:cxnSp>
        <p:nvCxnSpPr>
          <p:cNvPr id="51" name="肘形连接符 50"/>
          <p:cNvCxnSpPr>
            <a:stCxn id="43" idx="2"/>
            <a:endCxn id="52" idx="0"/>
          </p:cNvCxnSpPr>
          <p:nvPr/>
        </p:nvCxnSpPr>
        <p:spPr bwMode="auto">
          <a:xfrm rot="16200000" flipH="1">
            <a:off x="3105151" y="3898899"/>
            <a:ext cx="676275" cy="1431926"/>
          </a:xfrm>
          <a:prstGeom prst="bentConnector3">
            <a:avLst/>
          </a:prstGeom>
          <a:solidFill>
            <a:schemeClr val="accent1"/>
          </a:solidFill>
          <a:ln w="9525" cap="flat" cmpd="sng" algn="ctr">
            <a:solidFill>
              <a:schemeClr val="tx1"/>
            </a:solidFill>
            <a:prstDash val="solid"/>
            <a:round/>
            <a:headEnd type="none" w="med" len="med"/>
            <a:tailEnd type="none" w="med" len="med"/>
          </a:ln>
        </p:spPr>
      </p:cxnSp>
      <p:cxnSp>
        <p:nvCxnSpPr>
          <p:cNvPr id="67" name="肘形连接符 66"/>
          <p:cNvCxnSpPr>
            <a:stCxn id="59" idx="2"/>
            <a:endCxn id="52" idx="0"/>
          </p:cNvCxnSpPr>
          <p:nvPr/>
        </p:nvCxnSpPr>
        <p:spPr bwMode="auto">
          <a:xfrm rot="16200000" flipH="1">
            <a:off x="3817144" y="4610893"/>
            <a:ext cx="684212" cy="1"/>
          </a:xfrm>
          <a:prstGeom prst="bentConnector3">
            <a:avLst/>
          </a:prstGeom>
          <a:solidFill>
            <a:schemeClr val="accent1"/>
          </a:solidFill>
          <a:ln w="9525" cap="flat" cmpd="sng" algn="ctr">
            <a:solidFill>
              <a:schemeClr val="tx1"/>
            </a:solidFill>
            <a:prstDash val="solid"/>
            <a:round/>
            <a:headEnd type="none" w="med" len="med"/>
            <a:tailEnd type="none" w="med" len="med"/>
          </a:ln>
        </p:spPr>
      </p:cxnSp>
      <p:cxnSp>
        <p:nvCxnSpPr>
          <p:cNvPr id="58" name="肘形连接符 57"/>
          <p:cNvCxnSpPr>
            <a:stCxn id="48" idx="2"/>
          </p:cNvCxnSpPr>
          <p:nvPr/>
        </p:nvCxnSpPr>
        <p:spPr bwMode="auto">
          <a:xfrm rot="16200000" flipH="1">
            <a:off x="954189" y="3617812"/>
            <a:ext cx="1977751" cy="3102"/>
          </a:xfrm>
          <a:prstGeom prst="bentConnector3">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a:stCxn id="52" idx="2"/>
            <a:endCxn id="46" idx="0"/>
          </p:cNvCxnSpPr>
          <p:nvPr/>
        </p:nvCxnSpPr>
        <p:spPr bwMode="auto">
          <a:xfrm flipH="1">
            <a:off x="4159249" y="5334000"/>
            <a:ext cx="2" cy="3223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63"/>
          <p:cNvSpPr txBox="1">
            <a:spLocks noChangeArrowheads="1"/>
          </p:cNvSpPr>
          <p:nvPr/>
        </p:nvSpPr>
        <p:spPr bwMode="auto">
          <a:xfrm>
            <a:off x="-12152" y="3309571"/>
            <a:ext cx="792088" cy="276999"/>
          </a:xfrm>
          <a:prstGeom prst="rect">
            <a:avLst/>
          </a:prstGeom>
          <a:no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latin typeface="+mn-ea"/>
                <a:ea typeface="+mn-ea"/>
                <a:cs typeface="Times New Roman" pitchFamily="18" charset="0"/>
              </a:rPr>
              <a:t>境外</a:t>
            </a:r>
          </a:p>
        </p:txBody>
      </p:sp>
      <p:sp>
        <p:nvSpPr>
          <p:cNvPr id="83" name="TextBox 63"/>
          <p:cNvSpPr txBox="1">
            <a:spLocks noChangeArrowheads="1"/>
          </p:cNvSpPr>
          <p:nvPr/>
        </p:nvSpPr>
        <p:spPr bwMode="auto">
          <a:xfrm>
            <a:off x="-12152" y="3653244"/>
            <a:ext cx="648072" cy="276999"/>
          </a:xfrm>
          <a:prstGeom prst="rect">
            <a:avLst/>
          </a:prstGeom>
          <a:no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200" dirty="0">
                <a:latin typeface="+mn-ea"/>
                <a:ea typeface="+mn-ea"/>
                <a:cs typeface="Times New Roman" pitchFamily="18" charset="0"/>
              </a:rPr>
              <a:t>境内</a:t>
            </a:r>
          </a:p>
        </p:txBody>
      </p:sp>
      <p:sp>
        <p:nvSpPr>
          <p:cNvPr id="84" name="矩形 30"/>
          <p:cNvSpPr>
            <a:spLocks noChangeArrowheads="1"/>
          </p:cNvSpPr>
          <p:nvPr/>
        </p:nvSpPr>
        <p:spPr bwMode="auto">
          <a:xfrm>
            <a:off x="8197621" y="1425575"/>
            <a:ext cx="3189547" cy="3970318"/>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3210" lvl="2" indent="0" eaLnBrk="1" hangingPunct="1">
              <a:lnSpc>
                <a:spcPct val="150000"/>
              </a:lnSpc>
              <a:buClr>
                <a:srgbClr val="A50021"/>
              </a:buClr>
              <a:defRPr/>
            </a:pP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dirty="0">
                <a:latin typeface="Times New Roman" pitchFamily="18" charset="0"/>
                <a:ea typeface="+mn-ea"/>
                <a:cs typeface="Times New Roman" pitchFamily="18" charset="0"/>
              </a:rPr>
              <a:t>境内上市的原因：</a:t>
            </a:r>
            <a:endParaRPr lang="en-US" altLang="zh-CN" sz="2400" dirty="0"/>
          </a:p>
          <a:p>
            <a:pPr marL="571500" lvl="2" indent="-288290" eaLnBrk="1" hangingPunct="1">
              <a:lnSpc>
                <a:spcPct val="150000"/>
              </a:lnSpc>
              <a:buClr>
                <a:srgbClr val="A50021"/>
              </a:buClr>
              <a:buFont typeface="Wingdings" pitchFamily="2" charset="2"/>
              <a:buChar char="Ø"/>
              <a:defRPr/>
            </a:pP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股估值高：公司已经盈利，</a:t>
            </a: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股估值比海外高；</a:t>
            </a:r>
            <a:endParaRPr lang="en-US" altLang="zh-CN" sz="14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业务特点：启明星辰业务主要是国内政府军队等安全业务，</a:t>
            </a: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股上市对其业务长期发展有利。</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b="0" dirty="0">
                <a:latin typeface="Times New Roman" pitchFamily="18" charset="0"/>
                <a:ea typeface="+mn-ea"/>
                <a:cs typeface="Times New Roman" pitchFamily="18" charset="0"/>
              </a:rPr>
              <a:t>公司因此特别拆除了海外的小红筹架构，去掉了</a:t>
            </a:r>
            <a:r>
              <a:rPr lang="en-US" altLang="zh-CN" sz="1400" b="0" dirty="0">
                <a:latin typeface="Times New Roman" pitchFamily="18" charset="0"/>
                <a:ea typeface="+mn-ea"/>
                <a:cs typeface="Times New Roman" pitchFamily="18" charset="0"/>
              </a:rPr>
              <a:t>VIE</a:t>
            </a:r>
            <a:r>
              <a:rPr lang="zh-CN" altLang="en-US" sz="1400" b="0" dirty="0">
                <a:latin typeface="Times New Roman" pitchFamily="18" charset="0"/>
                <a:ea typeface="+mn-ea"/>
                <a:cs typeface="Times New Roman" pitchFamily="18" charset="0"/>
              </a:rPr>
              <a:t>，重组为中外合资企业，并特别处理了外资限制的敏感牌照，改成子公司。</a:t>
            </a:r>
            <a:endParaRPr lang="en-US" altLang="zh-CN" sz="1400" b="0" dirty="0">
              <a:latin typeface="Times New Roman" pitchFamily="18" charset="0"/>
              <a:ea typeface="+mn-ea"/>
              <a:cs typeface="Times New Roman" pitchFamily="18" charset="0"/>
            </a:endParaRPr>
          </a:p>
        </p:txBody>
      </p:sp>
      <p:grpSp>
        <p:nvGrpSpPr>
          <p:cNvPr id="85" name="组合 37"/>
          <p:cNvGrpSpPr/>
          <p:nvPr/>
        </p:nvGrpSpPr>
        <p:grpSpPr>
          <a:xfrm>
            <a:off x="7934096" y="1217128"/>
            <a:ext cx="2223660" cy="416894"/>
            <a:chOff x="-15982" y="-319837"/>
            <a:chExt cx="1401067" cy="560426"/>
          </a:xfrm>
          <a:solidFill>
            <a:srgbClr val="990033"/>
          </a:solidFill>
        </p:grpSpPr>
        <p:sp>
          <p:nvSpPr>
            <p:cNvPr id="86" name="燕尾形 85"/>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7" name="燕尾形 4"/>
            <p:cNvSpPr/>
            <p:nvPr/>
          </p:nvSpPr>
          <p:spPr>
            <a:xfrm>
              <a:off x="214452" y="-259713"/>
              <a:ext cx="940201"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启明星辰案例分析</a:t>
              </a:r>
            </a:p>
          </p:txBody>
        </p:sp>
      </p:gr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境外转境内：拆红筹</a:t>
            </a:r>
          </a:p>
        </p:txBody>
      </p:sp>
      <p:sp>
        <p:nvSpPr>
          <p:cNvPr id="3" name="内容占位符 2"/>
          <p:cNvSpPr>
            <a:spLocks noGrp="1"/>
          </p:cNvSpPr>
          <p:nvPr>
            <p:ph idx="1"/>
          </p:nvPr>
        </p:nvSpPr>
        <p:spPr>
          <a:xfrm>
            <a:off x="1017712" y="1223863"/>
            <a:ext cx="8703765" cy="3528987"/>
          </a:xfrm>
        </p:spPr>
        <p:txBody>
          <a:bodyPr/>
          <a:lstStyle/>
          <a:p>
            <a:pPr marL="0" indent="0">
              <a:lnSpc>
                <a:spcPct val="150000"/>
              </a:lnSpc>
              <a:buNone/>
            </a:pPr>
            <a:r>
              <a:rPr lang="zh-CN" altLang="en-US" sz="2800" dirty="0"/>
              <a:t>拆红筹的几个要点：</a:t>
            </a:r>
            <a:endParaRPr lang="en-US" altLang="zh-CN" sz="2800" dirty="0"/>
          </a:p>
          <a:p>
            <a:pPr>
              <a:lnSpc>
                <a:spcPct val="150000"/>
              </a:lnSpc>
              <a:buFont typeface="Wingdings" panose="05000000000000000000" pitchFamily="2" charset="2"/>
              <a:buChar char="Ø"/>
            </a:pPr>
            <a:r>
              <a:rPr lang="zh-CN" altLang="en-US" sz="2800" dirty="0"/>
              <a:t>选择境内主体（</a:t>
            </a:r>
            <a:r>
              <a:rPr lang="en-US" altLang="zh-CN" sz="2800" dirty="0"/>
              <a:t>WFOE</a:t>
            </a:r>
            <a:r>
              <a:rPr lang="zh-CN" altLang="en-US" sz="2800" dirty="0"/>
              <a:t>还是</a:t>
            </a:r>
            <a:r>
              <a:rPr lang="en-US" altLang="zh-CN" sz="2800" dirty="0"/>
              <a:t>VIE</a:t>
            </a:r>
            <a:r>
              <a:rPr lang="zh-CN" altLang="en-US" sz="2800" dirty="0"/>
              <a:t>公司）</a:t>
            </a:r>
            <a:endParaRPr lang="en-US" altLang="zh-CN" sz="2800" dirty="0"/>
          </a:p>
          <a:p>
            <a:pPr>
              <a:lnSpc>
                <a:spcPct val="150000"/>
              </a:lnSpc>
              <a:buFont typeface="Wingdings" panose="05000000000000000000" pitchFamily="2" charset="2"/>
              <a:buChar char="Ø"/>
            </a:pPr>
            <a:r>
              <a:rPr lang="zh-CN" altLang="en-US" sz="2800" dirty="0"/>
              <a:t>境外投资人如何落回境内公司</a:t>
            </a:r>
            <a:endParaRPr lang="en-US" altLang="zh-CN" sz="2800" dirty="0"/>
          </a:p>
          <a:p>
            <a:pPr>
              <a:lnSpc>
                <a:spcPct val="150000"/>
              </a:lnSpc>
              <a:buFont typeface="Wingdings" panose="05000000000000000000" pitchFamily="2" charset="2"/>
              <a:buChar char="Ø"/>
            </a:pPr>
            <a:r>
              <a:rPr lang="zh-CN" altLang="en-US" sz="2800" dirty="0"/>
              <a:t>重组的步骤</a:t>
            </a:r>
            <a:endParaRPr lang="en-US" altLang="zh-CN" sz="2800" dirty="0"/>
          </a:p>
          <a:p>
            <a:pPr>
              <a:lnSpc>
                <a:spcPct val="150000"/>
              </a:lnSpc>
              <a:buFont typeface="Wingdings" panose="05000000000000000000" pitchFamily="2" charset="2"/>
              <a:buChar char="Ø"/>
            </a:pPr>
            <a:r>
              <a:rPr lang="zh-CN" altLang="en-US" sz="2800" dirty="0"/>
              <a:t>拆红筹所需的资金来源</a:t>
            </a:r>
            <a:endParaRPr lang="en-US" altLang="zh-CN" sz="2800" dirty="0"/>
          </a:p>
          <a:p>
            <a:pPr>
              <a:lnSpc>
                <a:spcPct val="150000"/>
              </a:lnSpc>
              <a:buFont typeface="Wingdings" panose="05000000000000000000" pitchFamily="2" charset="2"/>
              <a:buChar char="Ø"/>
            </a:pPr>
            <a:r>
              <a:rPr lang="zh-CN" altLang="en-US" sz="2800" dirty="0"/>
              <a:t>涉及的法律、财务问题</a:t>
            </a:r>
            <a:endParaRPr lang="en-US" altLang="zh-CN" sz="2800" dirty="0"/>
          </a:p>
          <a:p>
            <a:pPr marL="0" indent="0">
              <a:lnSpc>
                <a:spcPct val="150000"/>
              </a:lnSpc>
              <a:buNone/>
            </a:pPr>
            <a:endParaRPr lang="zh-CN" altLang="en-US" sz="2800" dirty="0"/>
          </a:p>
        </p:txBody>
      </p:sp>
    </p:spTree>
    <p:extLst>
      <p:ext uri="{BB962C8B-B14F-4D97-AF65-F5344CB8AC3E}">
        <p14:creationId xmlns:p14="http://schemas.microsoft.com/office/powerpoint/2010/main" val="1382817452"/>
      </p:ext>
    </p:extLst>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9"/>
          <p:cNvSpPr>
            <a:spLocks noChangeShapeType="1"/>
          </p:cNvSpPr>
          <p:nvPr/>
        </p:nvSpPr>
        <p:spPr bwMode="auto">
          <a:xfrm flipH="1">
            <a:off x="1675482" y="3643337"/>
            <a:ext cx="5495925" cy="3175"/>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Text Box 20"/>
          <p:cNvSpPr txBox="1">
            <a:spLocks noChangeArrowheads="1"/>
          </p:cNvSpPr>
          <p:nvPr/>
        </p:nvSpPr>
        <p:spPr bwMode="auto">
          <a:xfrm>
            <a:off x="1473869" y="3171849"/>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6" name="Text Box 21"/>
          <p:cNvSpPr txBox="1">
            <a:spLocks noChangeArrowheads="1"/>
          </p:cNvSpPr>
          <p:nvPr/>
        </p:nvSpPr>
        <p:spPr bwMode="auto">
          <a:xfrm>
            <a:off x="1492919" y="3816374"/>
            <a:ext cx="1179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国内</a:t>
            </a:r>
          </a:p>
        </p:txBody>
      </p:sp>
      <p:sp>
        <p:nvSpPr>
          <p:cNvPr id="7" name="AutoShape 2"/>
          <p:cNvSpPr>
            <a:spLocks noChangeArrowheads="1"/>
          </p:cNvSpPr>
          <p:nvPr/>
        </p:nvSpPr>
        <p:spPr bwMode="auto">
          <a:xfrm>
            <a:off x="6322094" y="1439887"/>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en-US" altLang="zh-CN" sz="16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投资方</a:t>
            </a:r>
          </a:p>
        </p:txBody>
      </p:sp>
      <p:sp>
        <p:nvSpPr>
          <p:cNvPr id="8" name="AutoShape 3"/>
          <p:cNvSpPr>
            <a:spLocks noChangeArrowheads="1"/>
          </p:cNvSpPr>
          <p:nvPr/>
        </p:nvSpPr>
        <p:spPr bwMode="auto">
          <a:xfrm>
            <a:off x="5580732" y="3017862"/>
            <a:ext cx="1466850" cy="33972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a:solidFill>
                  <a:schemeClr val="bg1"/>
                </a:solidFill>
                <a:latin typeface="Times New Roman" panose="02020603050405020304" pitchFamily="18" charset="0"/>
                <a:ea typeface="+mn-ea"/>
                <a:cs typeface="Times New Roman" panose="02020603050405020304" pitchFamily="18" charset="0"/>
              </a:rPr>
              <a:t>香港公司</a:t>
            </a:r>
          </a:p>
        </p:txBody>
      </p:sp>
      <p:sp>
        <p:nvSpPr>
          <p:cNvPr id="9" name="AutoShape 8"/>
          <p:cNvSpPr>
            <a:spLocks noChangeArrowheads="1"/>
          </p:cNvSpPr>
          <p:nvPr/>
        </p:nvSpPr>
        <p:spPr bwMode="auto">
          <a:xfrm>
            <a:off x="5447382" y="4038624"/>
            <a:ext cx="1752600" cy="376238"/>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外商独资企业</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/WFOE</a:t>
            </a:r>
          </a:p>
        </p:txBody>
      </p:sp>
      <p:sp>
        <p:nvSpPr>
          <p:cNvPr id="10" name="AutoShape 9"/>
          <p:cNvSpPr>
            <a:spLocks noChangeArrowheads="1"/>
          </p:cNvSpPr>
          <p:nvPr/>
        </p:nvSpPr>
        <p:spPr bwMode="auto">
          <a:xfrm>
            <a:off x="2799432" y="4862537"/>
            <a:ext cx="1087437" cy="342900"/>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运营公司</a:t>
            </a:r>
          </a:p>
        </p:txBody>
      </p:sp>
      <p:cxnSp>
        <p:nvCxnSpPr>
          <p:cNvPr id="11" name="AutoShape 10"/>
          <p:cNvCxnSpPr>
            <a:cxnSpLocks noChangeShapeType="1"/>
            <a:stCxn id="8" idx="2"/>
            <a:endCxn id="9" idx="0"/>
          </p:cNvCxnSpPr>
          <p:nvPr/>
        </p:nvCxnSpPr>
        <p:spPr bwMode="auto">
          <a:xfrm>
            <a:off x="6314157" y="3357587"/>
            <a:ext cx="9525" cy="6810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9"/>
          <p:cNvCxnSpPr>
            <a:cxnSpLocks noChangeShapeType="1"/>
            <a:stCxn id="9" idx="2"/>
            <a:endCxn id="10" idx="3"/>
          </p:cNvCxnSpPr>
          <p:nvPr/>
        </p:nvCxnSpPr>
        <p:spPr bwMode="auto">
          <a:xfrm rot="5400000">
            <a:off x="4795713" y="3506018"/>
            <a:ext cx="619125" cy="2436813"/>
          </a:xfrm>
          <a:prstGeom prst="bentConnector2">
            <a:avLst/>
          </a:prstGeom>
          <a:noFill/>
          <a:ln w="19050">
            <a:solidFill>
              <a:srgbClr val="FF3300"/>
            </a:solidFill>
            <a:prstDash val="dashDot"/>
            <a:miter lim="800000"/>
            <a:headEnd type="triangle" w="med" len="med"/>
            <a:tailEnd type="triangle" w="med" len="med"/>
          </a:ln>
          <a:extLst>
            <a:ext uri="{909E8E84-426E-40DD-AFC4-6F175D3DCCD1}">
              <a14:hiddenFill xmlns:a14="http://schemas.microsoft.com/office/drawing/2010/main">
                <a:noFill/>
              </a14:hiddenFill>
            </a:ext>
          </a:extLst>
        </p:spPr>
      </p:cxnSp>
      <p:sp>
        <p:nvSpPr>
          <p:cNvPr id="13" name="Line 23"/>
          <p:cNvSpPr>
            <a:spLocks noChangeShapeType="1"/>
          </p:cNvSpPr>
          <p:nvPr/>
        </p:nvSpPr>
        <p:spPr bwMode="auto">
          <a:xfrm flipV="1">
            <a:off x="7420644" y="5559449"/>
            <a:ext cx="428625" cy="3175"/>
          </a:xfrm>
          <a:prstGeom prst="line">
            <a:avLst/>
          </a:prstGeom>
          <a:noFill/>
          <a:ln w="9525">
            <a:solidFill>
              <a:srgbClr val="FF3300"/>
            </a:solidFill>
            <a:prstDash val="dashDot"/>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4"/>
          <p:cNvSpPr txBox="1">
            <a:spLocks noChangeArrowheads="1"/>
          </p:cNvSpPr>
          <p:nvPr/>
        </p:nvSpPr>
        <p:spPr bwMode="auto">
          <a:xfrm>
            <a:off x="5053682" y="4745062"/>
            <a:ext cx="13398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algn="just" eaLnBrk="1" hangingPunct="1">
              <a:lnSpc>
                <a:spcPct val="100000"/>
              </a:lnSpc>
              <a:spcBef>
                <a:spcPct val="0"/>
              </a:spcBef>
              <a:buClrTx/>
              <a:buFontTx/>
              <a:buNone/>
            </a:pPr>
            <a:r>
              <a:rPr kumimoji="1" lang="en-US" altLang="zh-CN" sz="1400" b="0">
                <a:solidFill>
                  <a:srgbClr val="FF3300"/>
                </a:solidFill>
                <a:latin typeface="Times New Roman" panose="02020603050405020304" pitchFamily="18" charset="0"/>
                <a:ea typeface="宋体" panose="02010600030101010101" pitchFamily="2" charset="-122"/>
              </a:rPr>
              <a:t>1</a:t>
            </a:r>
            <a:r>
              <a:rPr kumimoji="1" lang="zh-CN" altLang="en-US" sz="1400" b="0">
                <a:solidFill>
                  <a:srgbClr val="FF3300"/>
                </a:solidFill>
                <a:latin typeface="Times New Roman" panose="02020603050405020304" pitchFamily="18" charset="0"/>
                <a:ea typeface="宋体" panose="02010600030101010101" pitchFamily="2" charset="-122"/>
              </a:rPr>
              <a:t>、</a:t>
            </a:r>
            <a:r>
              <a:rPr kumimoji="1" lang="en-US" altLang="zh-CN" sz="1400" b="0">
                <a:solidFill>
                  <a:srgbClr val="FF3300"/>
                </a:solidFill>
                <a:latin typeface="Times New Roman" panose="02020603050405020304" pitchFamily="18" charset="0"/>
                <a:ea typeface="宋体" panose="02010600030101010101" pitchFamily="2" charset="-122"/>
              </a:rPr>
              <a:t>2</a:t>
            </a:r>
            <a:r>
              <a:rPr kumimoji="1" lang="zh-CN" altLang="en-US" sz="1400" b="0">
                <a:solidFill>
                  <a:srgbClr val="FF3300"/>
                </a:solidFill>
                <a:latin typeface="Times New Roman" panose="02020603050405020304" pitchFamily="18" charset="0"/>
                <a:ea typeface="宋体" panose="02010600030101010101" pitchFamily="2" charset="-122"/>
              </a:rPr>
              <a:t>、</a:t>
            </a:r>
            <a:r>
              <a:rPr kumimoji="1" lang="en-US" altLang="zh-CN" sz="1400" b="0">
                <a:solidFill>
                  <a:srgbClr val="FF3300"/>
                </a:solidFill>
                <a:latin typeface="Times New Roman" panose="02020603050405020304" pitchFamily="18" charset="0"/>
                <a:ea typeface="宋体" panose="02010600030101010101" pitchFamily="2" charset="-122"/>
              </a:rPr>
              <a:t>4</a:t>
            </a:r>
          </a:p>
        </p:txBody>
      </p:sp>
      <p:sp>
        <p:nvSpPr>
          <p:cNvPr id="15" name="AutoShape 27"/>
          <p:cNvSpPr>
            <a:spLocks noChangeArrowheads="1"/>
          </p:cNvSpPr>
          <p:nvPr/>
        </p:nvSpPr>
        <p:spPr bwMode="auto">
          <a:xfrm>
            <a:off x="5580732" y="2508274"/>
            <a:ext cx="1466850" cy="338138"/>
          </a:xfrm>
          <a:prstGeom prst="foldedCorner">
            <a:avLst>
              <a:gd name="adj" fmla="val 12500"/>
            </a:avLst>
          </a:prstGeom>
          <a:solidFill>
            <a:srgbClr val="A50021"/>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开曼公司</a:t>
            </a:r>
          </a:p>
        </p:txBody>
      </p:sp>
      <p:sp>
        <p:nvSpPr>
          <p:cNvPr id="16" name="AutoShape 28"/>
          <p:cNvSpPr>
            <a:spLocks noChangeArrowheads="1"/>
          </p:cNvSpPr>
          <p:nvPr/>
        </p:nvSpPr>
        <p:spPr bwMode="auto">
          <a:xfrm>
            <a:off x="4766344" y="1444649"/>
            <a:ext cx="1341438" cy="341313"/>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anose="02020603050405020304" pitchFamily="18" charset="0"/>
                <a:ea typeface="+mn-ea"/>
                <a:cs typeface="Times New Roman" panose="02020603050405020304" pitchFamily="18" charset="0"/>
              </a:rPr>
              <a:t>  BVI</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公司</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 </a:t>
            </a:r>
          </a:p>
        </p:txBody>
      </p:sp>
      <p:cxnSp>
        <p:nvCxnSpPr>
          <p:cNvPr id="17" name="AutoShape 34"/>
          <p:cNvCxnSpPr>
            <a:cxnSpLocks noChangeShapeType="1"/>
            <a:stCxn id="16" idx="2"/>
            <a:endCxn id="15" idx="0"/>
          </p:cNvCxnSpPr>
          <p:nvPr/>
        </p:nvCxnSpPr>
        <p:spPr bwMode="auto">
          <a:xfrm rot="16200000" flipH="1">
            <a:off x="5514057" y="1708174"/>
            <a:ext cx="722312" cy="877888"/>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35"/>
          <p:cNvCxnSpPr>
            <a:cxnSpLocks noChangeShapeType="1"/>
            <a:stCxn id="7" idx="2"/>
            <a:endCxn id="15" idx="0"/>
          </p:cNvCxnSpPr>
          <p:nvPr/>
        </p:nvCxnSpPr>
        <p:spPr bwMode="auto">
          <a:xfrm rot="5400000">
            <a:off x="6289550" y="1805806"/>
            <a:ext cx="727075" cy="677862"/>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7"/>
          <p:cNvCxnSpPr>
            <a:cxnSpLocks noChangeShapeType="1"/>
            <a:endCxn id="8" idx="0"/>
          </p:cNvCxnSpPr>
          <p:nvPr/>
        </p:nvCxnSpPr>
        <p:spPr bwMode="auto">
          <a:xfrm>
            <a:off x="6315744" y="2846412"/>
            <a:ext cx="0" cy="1714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2"/>
          <p:cNvSpPr>
            <a:spLocks noChangeArrowheads="1"/>
          </p:cNvSpPr>
          <p:nvPr/>
        </p:nvSpPr>
        <p:spPr bwMode="auto">
          <a:xfrm>
            <a:off x="6636419" y="5132412"/>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eaLnBrk="1" fontAlgn="t" hangingPunct="1">
              <a:lnSpc>
                <a:spcPct val="100000"/>
              </a:lnSpc>
              <a:spcBef>
                <a:spcPct val="10000"/>
              </a:spcBef>
              <a:buClrTx/>
              <a:buFontTx/>
              <a:buNone/>
            </a:pPr>
            <a:r>
              <a:rPr kumimoji="1" lang="zh-CN" altLang="en-US" sz="1200" b="0">
                <a:solidFill>
                  <a:srgbClr val="000000"/>
                </a:solidFill>
                <a:latin typeface="Times New Roman" panose="02020603050405020304" pitchFamily="18" charset="0"/>
                <a:ea typeface="宋体" panose="02010600030101010101" pitchFamily="2" charset="-122"/>
              </a:rPr>
              <a:t>股权</a:t>
            </a:r>
            <a:r>
              <a:rPr kumimoji="1" lang="en-US" altLang="zh-CN" sz="1200" b="0">
                <a:solidFill>
                  <a:srgbClr val="000000"/>
                </a:solidFill>
                <a:latin typeface="Times New Roman" panose="02020603050405020304" pitchFamily="18" charset="0"/>
                <a:ea typeface="宋体" panose="02010600030101010101" pitchFamily="2" charset="-122"/>
              </a:rPr>
              <a:t>:</a:t>
            </a:r>
          </a:p>
        </p:txBody>
      </p:sp>
      <p:sp>
        <p:nvSpPr>
          <p:cNvPr id="21" name="Line 13"/>
          <p:cNvSpPr>
            <a:spLocks noChangeShapeType="1"/>
          </p:cNvSpPr>
          <p:nvPr/>
        </p:nvSpPr>
        <p:spPr bwMode="auto">
          <a:xfrm>
            <a:off x="7380957" y="5283224"/>
            <a:ext cx="46831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Rectangle 22"/>
          <p:cNvSpPr>
            <a:spLocks noChangeArrowheads="1"/>
          </p:cNvSpPr>
          <p:nvPr/>
        </p:nvSpPr>
        <p:spPr bwMode="auto">
          <a:xfrm>
            <a:off x="6645944" y="5437212"/>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eaLnBrk="1" fontAlgn="t" hangingPunct="1">
              <a:lnSpc>
                <a:spcPct val="100000"/>
              </a:lnSpc>
              <a:spcBef>
                <a:spcPct val="10000"/>
              </a:spcBef>
              <a:buClrTx/>
              <a:buFontTx/>
              <a:buNone/>
            </a:pPr>
            <a:r>
              <a:rPr kumimoji="1" lang="zh-CN" altLang="en-US" sz="1200" b="0">
                <a:solidFill>
                  <a:srgbClr val="000000"/>
                </a:solidFill>
                <a:latin typeface="Times New Roman" panose="02020603050405020304" pitchFamily="18" charset="0"/>
                <a:ea typeface="宋体" panose="02010600030101010101" pitchFamily="2" charset="-122"/>
              </a:rPr>
              <a:t>协议控制</a:t>
            </a:r>
            <a:r>
              <a:rPr kumimoji="1" lang="en-US" altLang="zh-CN" sz="1200" b="0">
                <a:solidFill>
                  <a:srgbClr val="000000"/>
                </a:solidFill>
                <a:latin typeface="Times New Roman" panose="02020603050405020304" pitchFamily="18" charset="0"/>
                <a:ea typeface="宋体" panose="02010600030101010101" pitchFamily="2" charset="-122"/>
              </a:rPr>
              <a:t>:</a:t>
            </a:r>
          </a:p>
        </p:txBody>
      </p:sp>
      <p:sp>
        <p:nvSpPr>
          <p:cNvPr id="23" name="AutoShape 18"/>
          <p:cNvSpPr>
            <a:spLocks noChangeArrowheads="1"/>
          </p:cNvSpPr>
          <p:nvPr/>
        </p:nvSpPr>
        <p:spPr bwMode="auto">
          <a:xfrm>
            <a:off x="2574007" y="4065612"/>
            <a:ext cx="1539875" cy="342900"/>
          </a:xfrm>
          <a:prstGeom prst="foldedCorner">
            <a:avLst>
              <a:gd name="adj" fmla="val 12500"/>
            </a:avLst>
          </a:prstGeom>
          <a:solidFill>
            <a:srgbClr val="FFC000"/>
          </a:solidFill>
          <a:ln w="9525">
            <a:solidFill>
              <a:srgbClr val="000000"/>
            </a:solidFill>
            <a:round/>
            <a:headEnd/>
            <a:tailEnd/>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创始人（</a:t>
            </a: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创业者）</a:t>
            </a:r>
          </a:p>
        </p:txBody>
      </p:sp>
      <p:sp>
        <p:nvSpPr>
          <p:cNvPr id="24" name="Text Box 25"/>
          <p:cNvSpPr txBox="1">
            <a:spLocks noChangeArrowheads="1"/>
          </p:cNvSpPr>
          <p:nvPr/>
        </p:nvSpPr>
        <p:spPr bwMode="auto">
          <a:xfrm>
            <a:off x="4253582" y="3898924"/>
            <a:ext cx="13366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algn="just" eaLnBrk="1" hangingPunct="1">
              <a:lnSpc>
                <a:spcPct val="100000"/>
              </a:lnSpc>
              <a:spcBef>
                <a:spcPct val="0"/>
              </a:spcBef>
              <a:buClrTx/>
              <a:buFontTx/>
              <a:buNone/>
            </a:pPr>
            <a:r>
              <a:rPr kumimoji="1" lang="en-US" altLang="zh-CN" sz="1400" b="0">
                <a:solidFill>
                  <a:srgbClr val="FF3300"/>
                </a:solidFill>
                <a:latin typeface="Times New Roman" panose="02020603050405020304" pitchFamily="18" charset="0"/>
                <a:ea typeface="宋体" panose="02010600030101010101" pitchFamily="2" charset="-122"/>
              </a:rPr>
              <a:t>2</a:t>
            </a:r>
            <a:r>
              <a:rPr kumimoji="1" lang="zh-CN" altLang="en-US" sz="1400" b="0">
                <a:solidFill>
                  <a:srgbClr val="FF3300"/>
                </a:solidFill>
                <a:latin typeface="Times New Roman" panose="02020603050405020304" pitchFamily="18" charset="0"/>
                <a:ea typeface="宋体" panose="02010600030101010101" pitchFamily="2" charset="-122"/>
              </a:rPr>
              <a:t>、</a:t>
            </a:r>
            <a:r>
              <a:rPr kumimoji="1" lang="en-US" altLang="zh-CN" sz="1400" b="0">
                <a:solidFill>
                  <a:srgbClr val="FF3300"/>
                </a:solidFill>
                <a:latin typeface="Times New Roman" panose="02020603050405020304" pitchFamily="18" charset="0"/>
                <a:ea typeface="宋体" panose="02010600030101010101" pitchFamily="2" charset="-122"/>
              </a:rPr>
              <a:t>3</a:t>
            </a:r>
            <a:r>
              <a:rPr kumimoji="1" lang="zh-CN" altLang="en-US" sz="1400" b="0">
                <a:solidFill>
                  <a:srgbClr val="FF3300"/>
                </a:solidFill>
                <a:latin typeface="Times New Roman" panose="02020603050405020304" pitchFamily="18" charset="0"/>
                <a:ea typeface="宋体" panose="02010600030101010101" pitchFamily="2" charset="-122"/>
              </a:rPr>
              <a:t>、</a:t>
            </a:r>
            <a:r>
              <a:rPr kumimoji="1" lang="en-US" altLang="zh-CN" sz="1400" b="0">
                <a:solidFill>
                  <a:srgbClr val="FF3300"/>
                </a:solidFill>
                <a:latin typeface="Times New Roman" panose="02020603050405020304" pitchFamily="18" charset="0"/>
                <a:ea typeface="宋体" panose="02010600030101010101" pitchFamily="2" charset="-122"/>
              </a:rPr>
              <a:t>4</a:t>
            </a:r>
            <a:r>
              <a:rPr kumimoji="1" lang="zh-CN" altLang="en-US" sz="1400" b="0">
                <a:solidFill>
                  <a:srgbClr val="FF3300"/>
                </a:solidFill>
                <a:latin typeface="Times New Roman" panose="02020603050405020304" pitchFamily="18" charset="0"/>
                <a:ea typeface="宋体" panose="02010600030101010101" pitchFamily="2" charset="-122"/>
              </a:rPr>
              <a:t>、</a:t>
            </a:r>
            <a:r>
              <a:rPr kumimoji="1" lang="en-US" altLang="zh-CN" sz="1400" b="0">
                <a:solidFill>
                  <a:srgbClr val="FF3300"/>
                </a:solidFill>
                <a:latin typeface="Times New Roman" panose="02020603050405020304" pitchFamily="18" charset="0"/>
                <a:ea typeface="宋体" panose="02010600030101010101" pitchFamily="2" charset="-122"/>
              </a:rPr>
              <a:t>5</a:t>
            </a:r>
          </a:p>
        </p:txBody>
      </p:sp>
      <p:cxnSp>
        <p:nvCxnSpPr>
          <p:cNvPr id="25" name="AutoShape 10"/>
          <p:cNvCxnSpPr>
            <a:cxnSpLocks noChangeShapeType="1"/>
            <a:stCxn id="23" idx="2"/>
            <a:endCxn id="10" idx="0"/>
          </p:cNvCxnSpPr>
          <p:nvPr/>
        </p:nvCxnSpPr>
        <p:spPr bwMode="auto">
          <a:xfrm flipH="1">
            <a:off x="3342357" y="4408512"/>
            <a:ext cx="1587" cy="454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34"/>
          <p:cNvCxnSpPr>
            <a:cxnSpLocks noChangeShapeType="1"/>
            <a:stCxn id="23" idx="0"/>
            <a:endCxn id="16" idx="1"/>
          </p:cNvCxnSpPr>
          <p:nvPr/>
        </p:nvCxnSpPr>
        <p:spPr bwMode="auto">
          <a:xfrm rot="5400000" flipH="1" flipV="1">
            <a:off x="2830387" y="2129656"/>
            <a:ext cx="2449513" cy="14224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7" name="直接箭头连接符 42"/>
          <p:cNvCxnSpPr>
            <a:cxnSpLocks noChangeShapeType="1"/>
            <a:stCxn id="23" idx="3"/>
            <a:endCxn id="9" idx="1"/>
          </p:cNvCxnSpPr>
          <p:nvPr/>
        </p:nvCxnSpPr>
        <p:spPr bwMode="auto">
          <a:xfrm flipV="1">
            <a:off x="4113882" y="4227537"/>
            <a:ext cx="1333500" cy="9525"/>
          </a:xfrm>
          <a:prstGeom prst="straightConnector1">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8" name="标题 1"/>
          <p:cNvSpPr>
            <a:spLocks noGrp="1"/>
          </p:cNvSpPr>
          <p:nvPr>
            <p:ph type="title"/>
          </p:nvPr>
        </p:nvSpPr>
        <p:spPr/>
        <p:txBody>
          <a:bodyPr/>
          <a:lstStyle/>
          <a:p>
            <a:r>
              <a:rPr lang="zh-CN" altLang="en-US" dirty="0"/>
              <a:t>境外转境内：拆红筹</a:t>
            </a:r>
          </a:p>
        </p:txBody>
      </p:sp>
    </p:spTree>
    <p:extLst>
      <p:ext uri="{BB962C8B-B14F-4D97-AF65-F5344CB8AC3E}">
        <p14:creationId xmlns:p14="http://schemas.microsoft.com/office/powerpoint/2010/main" val="2368111345"/>
      </p:ext>
    </p:extLst>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60438" y="344488"/>
            <a:ext cx="7011987" cy="685800"/>
          </a:xfrm>
        </p:spPr>
        <p:txBody>
          <a:bodyPr/>
          <a:lstStyle/>
          <a:p>
            <a:r>
              <a:rPr lang="zh-CN" altLang="en-US" dirty="0"/>
              <a:t>境外转境内：拆红筹</a:t>
            </a:r>
          </a:p>
        </p:txBody>
      </p:sp>
      <p:sp>
        <p:nvSpPr>
          <p:cNvPr id="5" name="Line 19"/>
          <p:cNvSpPr>
            <a:spLocks noChangeShapeType="1"/>
          </p:cNvSpPr>
          <p:nvPr/>
        </p:nvSpPr>
        <p:spPr bwMode="auto">
          <a:xfrm flipH="1" flipV="1">
            <a:off x="720477" y="3732015"/>
            <a:ext cx="9433048" cy="84136"/>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20"/>
          <p:cNvSpPr txBox="1">
            <a:spLocks noChangeArrowheads="1"/>
          </p:cNvSpPr>
          <p:nvPr/>
        </p:nvSpPr>
        <p:spPr bwMode="auto">
          <a:xfrm>
            <a:off x="936501" y="3408188"/>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7" name="Text Box 21"/>
          <p:cNvSpPr txBox="1">
            <a:spLocks noChangeArrowheads="1"/>
          </p:cNvSpPr>
          <p:nvPr/>
        </p:nvSpPr>
        <p:spPr bwMode="auto">
          <a:xfrm>
            <a:off x="955551" y="3908474"/>
            <a:ext cx="1179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国内</a:t>
            </a:r>
          </a:p>
        </p:txBody>
      </p:sp>
      <p:sp>
        <p:nvSpPr>
          <p:cNvPr id="8" name="AutoShape 2"/>
          <p:cNvSpPr>
            <a:spLocks noChangeArrowheads="1"/>
          </p:cNvSpPr>
          <p:nvPr/>
        </p:nvSpPr>
        <p:spPr bwMode="auto">
          <a:xfrm>
            <a:off x="7443935" y="1439887"/>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en-US" altLang="zh-CN" sz="16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投资方</a:t>
            </a:r>
          </a:p>
        </p:txBody>
      </p:sp>
      <p:sp>
        <p:nvSpPr>
          <p:cNvPr id="9" name="AutoShape 3"/>
          <p:cNvSpPr>
            <a:spLocks noChangeArrowheads="1"/>
          </p:cNvSpPr>
          <p:nvPr/>
        </p:nvSpPr>
        <p:spPr bwMode="auto">
          <a:xfrm>
            <a:off x="6702573" y="3017862"/>
            <a:ext cx="1466850" cy="33972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a:solidFill>
                  <a:schemeClr val="bg1"/>
                </a:solidFill>
                <a:latin typeface="Times New Roman" panose="02020603050405020304" pitchFamily="18" charset="0"/>
                <a:ea typeface="+mn-ea"/>
                <a:cs typeface="Times New Roman" panose="02020603050405020304" pitchFamily="18" charset="0"/>
              </a:rPr>
              <a:t>香港公司</a:t>
            </a:r>
          </a:p>
        </p:txBody>
      </p:sp>
      <p:sp>
        <p:nvSpPr>
          <p:cNvPr id="10" name="AutoShape 8"/>
          <p:cNvSpPr>
            <a:spLocks noChangeArrowheads="1"/>
          </p:cNvSpPr>
          <p:nvPr/>
        </p:nvSpPr>
        <p:spPr bwMode="auto">
          <a:xfrm>
            <a:off x="6569223" y="4038624"/>
            <a:ext cx="1752600" cy="376238"/>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外商独资企业</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/WFOE</a:t>
            </a:r>
          </a:p>
        </p:txBody>
      </p:sp>
      <p:sp>
        <p:nvSpPr>
          <p:cNvPr id="11" name="AutoShape 9"/>
          <p:cNvSpPr>
            <a:spLocks noChangeArrowheads="1"/>
          </p:cNvSpPr>
          <p:nvPr/>
        </p:nvSpPr>
        <p:spPr bwMode="auto">
          <a:xfrm>
            <a:off x="2799432" y="4862537"/>
            <a:ext cx="1087437" cy="342900"/>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运营公司</a:t>
            </a:r>
          </a:p>
        </p:txBody>
      </p:sp>
      <p:cxnSp>
        <p:nvCxnSpPr>
          <p:cNvPr id="12" name="AutoShape 10"/>
          <p:cNvCxnSpPr>
            <a:cxnSpLocks noChangeShapeType="1"/>
            <a:stCxn id="9" idx="2"/>
            <a:endCxn id="10" idx="0"/>
          </p:cNvCxnSpPr>
          <p:nvPr/>
        </p:nvCxnSpPr>
        <p:spPr bwMode="auto">
          <a:xfrm>
            <a:off x="7435998" y="3357587"/>
            <a:ext cx="9525" cy="68103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9"/>
          <p:cNvCxnSpPr>
            <a:cxnSpLocks noChangeShapeType="1"/>
            <a:stCxn id="10" idx="2"/>
            <a:endCxn id="11" idx="3"/>
          </p:cNvCxnSpPr>
          <p:nvPr/>
        </p:nvCxnSpPr>
        <p:spPr bwMode="auto">
          <a:xfrm rot="5400000">
            <a:off x="5356634" y="2945097"/>
            <a:ext cx="619125" cy="3558654"/>
          </a:xfrm>
          <a:prstGeom prst="bentConnector2">
            <a:avLst/>
          </a:prstGeom>
          <a:noFill/>
          <a:ln w="19050">
            <a:solidFill>
              <a:srgbClr val="FF3300"/>
            </a:solidFill>
            <a:prstDash val="dashDot"/>
            <a:miter lim="800000"/>
            <a:headEnd type="triangle" w="med" len="med"/>
            <a:tailEnd type="triangle" w="med" len="med"/>
          </a:ln>
          <a:extLst>
            <a:ext uri="{909E8E84-426E-40DD-AFC4-6F175D3DCCD1}">
              <a14:hiddenFill xmlns:a14="http://schemas.microsoft.com/office/drawing/2010/main">
                <a:noFill/>
              </a14:hiddenFill>
            </a:ext>
          </a:extLst>
        </p:spPr>
      </p:cxnSp>
      <p:sp>
        <p:nvSpPr>
          <p:cNvPr id="14" name="Line 23"/>
          <p:cNvSpPr>
            <a:spLocks noChangeShapeType="1"/>
          </p:cNvSpPr>
          <p:nvPr/>
        </p:nvSpPr>
        <p:spPr bwMode="auto">
          <a:xfrm flipV="1">
            <a:off x="7420644" y="5559449"/>
            <a:ext cx="428625" cy="3175"/>
          </a:xfrm>
          <a:prstGeom prst="line">
            <a:avLst/>
          </a:prstGeom>
          <a:noFill/>
          <a:ln w="9525">
            <a:solidFill>
              <a:srgbClr val="FF3300"/>
            </a:solidFill>
            <a:prstDash val="dashDot"/>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 name="AutoShape 27"/>
          <p:cNvSpPr>
            <a:spLocks noChangeArrowheads="1"/>
          </p:cNvSpPr>
          <p:nvPr/>
        </p:nvSpPr>
        <p:spPr bwMode="auto">
          <a:xfrm>
            <a:off x="6702573" y="2508274"/>
            <a:ext cx="1466850" cy="338138"/>
          </a:xfrm>
          <a:prstGeom prst="foldedCorner">
            <a:avLst>
              <a:gd name="adj" fmla="val 12500"/>
            </a:avLst>
          </a:prstGeom>
          <a:solidFill>
            <a:srgbClr val="A50021"/>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开曼公司</a:t>
            </a:r>
          </a:p>
        </p:txBody>
      </p:sp>
      <p:sp>
        <p:nvSpPr>
          <p:cNvPr id="17" name="AutoShape 28"/>
          <p:cNvSpPr>
            <a:spLocks noChangeArrowheads="1"/>
          </p:cNvSpPr>
          <p:nvPr/>
        </p:nvSpPr>
        <p:spPr bwMode="auto">
          <a:xfrm>
            <a:off x="5888185" y="1444649"/>
            <a:ext cx="1341438" cy="341313"/>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anose="02020603050405020304" pitchFamily="18" charset="0"/>
                <a:ea typeface="+mn-ea"/>
                <a:cs typeface="Times New Roman" panose="02020603050405020304" pitchFamily="18" charset="0"/>
              </a:rPr>
              <a:t>  BVI</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公司</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 </a:t>
            </a:r>
          </a:p>
        </p:txBody>
      </p:sp>
      <p:cxnSp>
        <p:nvCxnSpPr>
          <p:cNvPr id="18" name="AutoShape 34"/>
          <p:cNvCxnSpPr>
            <a:cxnSpLocks noChangeShapeType="1"/>
            <a:stCxn id="17" idx="2"/>
            <a:endCxn id="16" idx="0"/>
          </p:cNvCxnSpPr>
          <p:nvPr/>
        </p:nvCxnSpPr>
        <p:spPr bwMode="auto">
          <a:xfrm rot="16200000" flipH="1">
            <a:off x="6635898" y="1708174"/>
            <a:ext cx="722312" cy="877888"/>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5"/>
          <p:cNvCxnSpPr>
            <a:cxnSpLocks noChangeShapeType="1"/>
            <a:stCxn id="8" idx="2"/>
            <a:endCxn id="16" idx="0"/>
          </p:cNvCxnSpPr>
          <p:nvPr/>
        </p:nvCxnSpPr>
        <p:spPr bwMode="auto">
          <a:xfrm rot="5400000">
            <a:off x="7411391" y="1805806"/>
            <a:ext cx="727075" cy="677862"/>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37"/>
          <p:cNvCxnSpPr>
            <a:cxnSpLocks noChangeShapeType="1"/>
            <a:endCxn id="9" idx="0"/>
          </p:cNvCxnSpPr>
          <p:nvPr/>
        </p:nvCxnSpPr>
        <p:spPr bwMode="auto">
          <a:xfrm>
            <a:off x="7437585" y="2846412"/>
            <a:ext cx="0" cy="1714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Rectangle 12"/>
          <p:cNvSpPr>
            <a:spLocks noChangeArrowheads="1"/>
          </p:cNvSpPr>
          <p:nvPr/>
        </p:nvSpPr>
        <p:spPr bwMode="auto">
          <a:xfrm>
            <a:off x="6636419" y="5132412"/>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eaLnBrk="1" fontAlgn="t" hangingPunct="1">
              <a:lnSpc>
                <a:spcPct val="100000"/>
              </a:lnSpc>
              <a:spcBef>
                <a:spcPct val="10000"/>
              </a:spcBef>
              <a:buClrTx/>
              <a:buFontTx/>
              <a:buNone/>
            </a:pPr>
            <a:r>
              <a:rPr kumimoji="1" lang="zh-CN" altLang="en-US" sz="1200" b="0">
                <a:solidFill>
                  <a:srgbClr val="000000"/>
                </a:solidFill>
                <a:latin typeface="Times New Roman" panose="02020603050405020304" pitchFamily="18" charset="0"/>
                <a:ea typeface="宋体" panose="02010600030101010101" pitchFamily="2" charset="-122"/>
              </a:rPr>
              <a:t>股权</a:t>
            </a:r>
            <a:r>
              <a:rPr kumimoji="1" lang="en-US" altLang="zh-CN" sz="1200" b="0">
                <a:solidFill>
                  <a:srgbClr val="000000"/>
                </a:solidFill>
                <a:latin typeface="Times New Roman" panose="02020603050405020304" pitchFamily="18" charset="0"/>
                <a:ea typeface="宋体" panose="02010600030101010101" pitchFamily="2" charset="-122"/>
              </a:rPr>
              <a:t>:</a:t>
            </a:r>
          </a:p>
        </p:txBody>
      </p:sp>
      <p:sp>
        <p:nvSpPr>
          <p:cNvPr id="22" name="Line 13"/>
          <p:cNvSpPr>
            <a:spLocks noChangeShapeType="1"/>
          </p:cNvSpPr>
          <p:nvPr/>
        </p:nvSpPr>
        <p:spPr bwMode="auto">
          <a:xfrm>
            <a:off x="7380957" y="5283224"/>
            <a:ext cx="46831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22"/>
          <p:cNvSpPr>
            <a:spLocks noChangeArrowheads="1"/>
          </p:cNvSpPr>
          <p:nvPr/>
        </p:nvSpPr>
        <p:spPr bwMode="auto">
          <a:xfrm>
            <a:off x="6645944" y="5437212"/>
            <a:ext cx="811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40000"/>
              </a:lnSpc>
              <a:spcBef>
                <a:spcPct val="20000"/>
              </a:spcBef>
              <a:buClr>
                <a:srgbClr val="CC0000"/>
              </a:buClr>
              <a:buAutoNum type="romanUcPeriod"/>
              <a:defRPr sz="2200" b="1">
                <a:solidFill>
                  <a:schemeClr val="tx1"/>
                </a:solidFill>
                <a:latin typeface="Arial" panose="020B0604020202020204" pitchFamily="34" charset="0"/>
                <a:ea typeface="华文细黑" panose="02010600040101010101" pitchFamily="2" charset="-122"/>
                <a:cs typeface="宋体" panose="02010600030101010101" pitchFamily="2" charset="-122"/>
              </a:defRPr>
            </a:lvl1pPr>
            <a:lvl2pPr marL="742950" indent="-285750">
              <a:lnSpc>
                <a:spcPct val="140000"/>
              </a:lnSpc>
              <a:spcBef>
                <a:spcPct val="20000"/>
              </a:spcBef>
              <a:buClr>
                <a:srgbClr val="CC0000"/>
              </a:buClr>
              <a:buAutoNum type="alphaUcPeriod"/>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2pPr>
            <a:lvl3pPr marL="1143000" indent="-228600">
              <a:lnSpc>
                <a:spcPct val="140000"/>
              </a:lnSpc>
              <a:spcBef>
                <a:spcPct val="20000"/>
              </a:spcBef>
              <a:buClr>
                <a:srgbClr val="CC0000"/>
              </a:buClr>
              <a:buFont typeface="Wingdings" panose="05000000000000000000" pitchFamily="2" charset="2"/>
              <a:buAutoNum type="alphaLcPeriod"/>
              <a:defRPr sz="2400">
                <a:solidFill>
                  <a:schemeClr val="tx1"/>
                </a:solidFill>
                <a:latin typeface="Arial" panose="020B0604020202020204" pitchFamily="34" charset="0"/>
                <a:ea typeface="华文细黑" panose="0201060004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cs typeface="宋体" panose="02010600030101010101" pitchFamily="2" charset="-122"/>
              </a:defRPr>
            </a:lvl9pPr>
          </a:lstStyle>
          <a:p>
            <a:pPr eaLnBrk="1" fontAlgn="t" hangingPunct="1">
              <a:lnSpc>
                <a:spcPct val="100000"/>
              </a:lnSpc>
              <a:spcBef>
                <a:spcPct val="10000"/>
              </a:spcBef>
              <a:buClrTx/>
              <a:buFontTx/>
              <a:buNone/>
            </a:pPr>
            <a:r>
              <a:rPr kumimoji="1" lang="zh-CN" altLang="en-US" sz="1200" b="0">
                <a:solidFill>
                  <a:srgbClr val="000000"/>
                </a:solidFill>
                <a:latin typeface="Times New Roman" panose="02020603050405020304" pitchFamily="18" charset="0"/>
                <a:ea typeface="宋体" panose="02010600030101010101" pitchFamily="2" charset="-122"/>
              </a:rPr>
              <a:t>协议控制</a:t>
            </a:r>
            <a:r>
              <a:rPr kumimoji="1" lang="en-US" altLang="zh-CN" sz="1200" b="0">
                <a:solidFill>
                  <a:srgbClr val="000000"/>
                </a:solidFill>
                <a:latin typeface="Times New Roman" panose="02020603050405020304" pitchFamily="18" charset="0"/>
                <a:ea typeface="宋体" panose="02010600030101010101" pitchFamily="2" charset="-122"/>
              </a:rPr>
              <a:t>:</a:t>
            </a:r>
          </a:p>
        </p:txBody>
      </p:sp>
      <p:sp>
        <p:nvSpPr>
          <p:cNvPr id="24" name="AutoShape 18"/>
          <p:cNvSpPr>
            <a:spLocks noChangeArrowheads="1"/>
          </p:cNvSpPr>
          <p:nvPr/>
        </p:nvSpPr>
        <p:spPr bwMode="auto">
          <a:xfrm>
            <a:off x="3573090" y="4065612"/>
            <a:ext cx="1539875" cy="342900"/>
          </a:xfrm>
          <a:prstGeom prst="foldedCorner">
            <a:avLst>
              <a:gd name="adj" fmla="val 12500"/>
            </a:avLst>
          </a:prstGeom>
          <a:solidFill>
            <a:srgbClr val="FFC000"/>
          </a:solidFill>
          <a:ln w="9525">
            <a:solidFill>
              <a:srgbClr val="000000"/>
            </a:solidFill>
            <a:round/>
            <a:headEnd/>
            <a:tailEnd/>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创始人（</a:t>
            </a: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创业者）</a:t>
            </a:r>
          </a:p>
        </p:txBody>
      </p:sp>
      <p:cxnSp>
        <p:nvCxnSpPr>
          <p:cNvPr id="26" name="AutoShape 10"/>
          <p:cNvCxnSpPr>
            <a:cxnSpLocks noChangeShapeType="1"/>
            <a:stCxn id="24" idx="2"/>
            <a:endCxn id="11" idx="0"/>
          </p:cNvCxnSpPr>
          <p:nvPr/>
        </p:nvCxnSpPr>
        <p:spPr bwMode="auto">
          <a:xfrm rot="5400000">
            <a:off x="3616078" y="4135586"/>
            <a:ext cx="454025" cy="999877"/>
          </a:xfrm>
          <a:prstGeom prst="bent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直接箭头连接符 42"/>
          <p:cNvCxnSpPr>
            <a:cxnSpLocks noChangeShapeType="1"/>
            <a:stCxn id="24" idx="3"/>
            <a:endCxn id="10" idx="1"/>
          </p:cNvCxnSpPr>
          <p:nvPr/>
        </p:nvCxnSpPr>
        <p:spPr bwMode="auto">
          <a:xfrm flipV="1">
            <a:off x="5112965" y="4226743"/>
            <a:ext cx="1456258" cy="10319"/>
          </a:xfrm>
          <a:prstGeom prst="straightConnector1">
            <a:avLst/>
          </a:prstGeom>
          <a:noFill/>
          <a:ln w="19050" algn="ctr">
            <a:solidFill>
              <a:srgbClr val="FF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9" name="AutoShape 2"/>
          <p:cNvSpPr>
            <a:spLocks noChangeArrowheads="1"/>
          </p:cNvSpPr>
          <p:nvPr/>
        </p:nvSpPr>
        <p:spPr bwMode="auto">
          <a:xfrm>
            <a:off x="1864940" y="4050903"/>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en-US" altLang="zh-CN" sz="16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投资方（境内）</a:t>
            </a:r>
          </a:p>
        </p:txBody>
      </p:sp>
      <p:cxnSp>
        <p:nvCxnSpPr>
          <p:cNvPr id="30" name="AutoShape 10"/>
          <p:cNvCxnSpPr>
            <a:cxnSpLocks noChangeShapeType="1"/>
            <a:stCxn id="29" idx="2"/>
            <a:endCxn id="11" idx="0"/>
          </p:cNvCxnSpPr>
          <p:nvPr/>
        </p:nvCxnSpPr>
        <p:spPr bwMode="auto">
          <a:xfrm rot="16200000" flipH="1">
            <a:off x="2704244" y="4223630"/>
            <a:ext cx="470322" cy="807492"/>
          </a:xfrm>
          <a:prstGeom prst="bent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文本框 32"/>
          <p:cNvSpPr txBox="1"/>
          <p:nvPr/>
        </p:nvSpPr>
        <p:spPr>
          <a:xfrm>
            <a:off x="980243" y="1151855"/>
            <a:ext cx="4693630" cy="2308324"/>
          </a:xfrm>
          <a:prstGeom prst="rect">
            <a:avLst/>
          </a:prstGeom>
          <a:noFill/>
        </p:spPr>
        <p:txBody>
          <a:bodyPr wrap="square" rtlCol="0">
            <a:spAutoFit/>
          </a:bodyPr>
          <a:lstStyle/>
          <a:p>
            <a:r>
              <a:rPr lang="zh-CN" altLang="en-US" dirty="0"/>
              <a:t>投资方（境内主体）通过转股或者增资方式，获取境内运营公司的股权</a:t>
            </a:r>
            <a:endParaRPr lang="en-US" altLang="zh-CN" dirty="0"/>
          </a:p>
          <a:p>
            <a:endParaRPr lang="en-US" altLang="zh-CN" dirty="0"/>
          </a:p>
          <a:p>
            <a:r>
              <a:rPr lang="zh-CN" altLang="en-US" dirty="0"/>
              <a:t>问题：</a:t>
            </a:r>
            <a:endParaRPr lang="en-US" altLang="zh-CN" dirty="0"/>
          </a:p>
          <a:p>
            <a:pPr marL="285750" indent="-285750">
              <a:buFont typeface="Wingdings" panose="05000000000000000000" pitchFamily="2" charset="2"/>
              <a:buChar char="Ø"/>
            </a:pPr>
            <a:r>
              <a:rPr lang="zh-CN" altLang="en-US" dirty="0"/>
              <a:t>境内投资方是谁？</a:t>
            </a:r>
            <a:endParaRPr lang="en-US" altLang="zh-CN" dirty="0"/>
          </a:p>
          <a:p>
            <a:pPr marL="285750" indent="-285750">
              <a:buFont typeface="Wingdings" panose="05000000000000000000" pitchFamily="2" charset="2"/>
              <a:buChar char="Ø"/>
            </a:pPr>
            <a:r>
              <a:rPr lang="zh-CN" altLang="en-US" dirty="0"/>
              <a:t>转股</a:t>
            </a:r>
            <a:r>
              <a:rPr lang="en-US" altLang="zh-CN" dirty="0"/>
              <a:t>/</a:t>
            </a:r>
            <a:r>
              <a:rPr lang="zh-CN" altLang="en-US" dirty="0"/>
              <a:t>增资方式的选择</a:t>
            </a:r>
            <a:endParaRPr lang="en-US" altLang="zh-CN" dirty="0"/>
          </a:p>
          <a:p>
            <a:pPr marL="285750" indent="-285750">
              <a:buFont typeface="Wingdings" panose="05000000000000000000" pitchFamily="2" charset="2"/>
              <a:buChar char="Ø"/>
            </a:pPr>
            <a:r>
              <a:rPr lang="zh-CN" altLang="en-US" dirty="0"/>
              <a:t>价格：需要多少？</a:t>
            </a:r>
            <a:endParaRPr lang="en-US" altLang="zh-CN" dirty="0"/>
          </a:p>
          <a:p>
            <a:pPr marL="285750" indent="-285750">
              <a:buFont typeface="Wingdings" panose="05000000000000000000" pitchFamily="2" charset="2"/>
              <a:buChar char="Ø"/>
            </a:pPr>
            <a:r>
              <a:rPr lang="zh-CN" altLang="en-US" dirty="0"/>
              <a:t>资金流向：钱付给谁？</a:t>
            </a:r>
          </a:p>
        </p:txBody>
      </p:sp>
      <p:cxnSp>
        <p:nvCxnSpPr>
          <p:cNvPr id="25" name="直接箭头连接符 24"/>
          <p:cNvCxnSpPr/>
          <p:nvPr/>
        </p:nvCxnSpPr>
        <p:spPr bwMode="auto">
          <a:xfrm>
            <a:off x="2116014" y="4536231"/>
            <a:ext cx="419645" cy="497756"/>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p:spPr>
      </p:cxnSp>
      <p:sp>
        <p:nvSpPr>
          <p:cNvPr id="31" name="文本框 30"/>
          <p:cNvSpPr txBox="1"/>
          <p:nvPr/>
        </p:nvSpPr>
        <p:spPr>
          <a:xfrm>
            <a:off x="1634110" y="4862537"/>
            <a:ext cx="886567" cy="276999"/>
          </a:xfrm>
          <a:prstGeom prst="rect">
            <a:avLst/>
          </a:prstGeom>
          <a:noFill/>
        </p:spPr>
        <p:txBody>
          <a:bodyPr wrap="square" rtlCol="0">
            <a:spAutoFit/>
          </a:bodyPr>
          <a:lstStyle/>
          <a:p>
            <a:r>
              <a:rPr lang="zh-CN" altLang="en-US" sz="1200" dirty="0"/>
              <a:t>资金流</a:t>
            </a:r>
          </a:p>
        </p:txBody>
      </p:sp>
      <p:cxnSp>
        <p:nvCxnSpPr>
          <p:cNvPr id="34" name="直接箭头连接符 33"/>
          <p:cNvCxnSpPr/>
          <p:nvPr/>
        </p:nvCxnSpPr>
        <p:spPr bwMode="auto">
          <a:xfrm flipV="1">
            <a:off x="4160243" y="4586311"/>
            <a:ext cx="2836811" cy="349684"/>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p:spPr>
      </p:cxnSp>
      <p:sp>
        <p:nvSpPr>
          <p:cNvPr id="36" name="文本框 35"/>
          <p:cNvSpPr txBox="1"/>
          <p:nvPr/>
        </p:nvSpPr>
        <p:spPr>
          <a:xfrm>
            <a:off x="5578648" y="4667485"/>
            <a:ext cx="886567" cy="276999"/>
          </a:xfrm>
          <a:prstGeom prst="rect">
            <a:avLst/>
          </a:prstGeom>
          <a:noFill/>
        </p:spPr>
        <p:txBody>
          <a:bodyPr wrap="square" rtlCol="0">
            <a:spAutoFit/>
          </a:bodyPr>
          <a:lstStyle/>
          <a:p>
            <a:r>
              <a:rPr lang="zh-CN" altLang="en-US" sz="1200" dirty="0"/>
              <a:t>资金流</a:t>
            </a:r>
          </a:p>
        </p:txBody>
      </p:sp>
      <p:sp>
        <p:nvSpPr>
          <p:cNvPr id="37" name="文本框 36"/>
          <p:cNvSpPr txBox="1"/>
          <p:nvPr/>
        </p:nvSpPr>
        <p:spPr>
          <a:xfrm>
            <a:off x="8682535" y="3362693"/>
            <a:ext cx="886567" cy="276999"/>
          </a:xfrm>
          <a:prstGeom prst="rect">
            <a:avLst/>
          </a:prstGeom>
          <a:noFill/>
        </p:spPr>
        <p:txBody>
          <a:bodyPr wrap="square" rtlCol="0">
            <a:spAutoFit/>
          </a:bodyPr>
          <a:lstStyle/>
          <a:p>
            <a:r>
              <a:rPr lang="zh-CN" altLang="en-US" sz="1200" dirty="0"/>
              <a:t>资金流</a:t>
            </a:r>
          </a:p>
        </p:txBody>
      </p:sp>
      <p:cxnSp>
        <p:nvCxnSpPr>
          <p:cNvPr id="38" name="直接箭头连接符 37"/>
          <p:cNvCxnSpPr/>
          <p:nvPr/>
        </p:nvCxnSpPr>
        <p:spPr bwMode="auto">
          <a:xfrm flipH="1" flipV="1">
            <a:off x="8507312" y="3408188"/>
            <a:ext cx="1" cy="670149"/>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p:spPr>
      </p:cxnSp>
      <p:cxnSp>
        <p:nvCxnSpPr>
          <p:cNvPr id="44" name="直接箭头连接符 43"/>
          <p:cNvCxnSpPr/>
          <p:nvPr/>
        </p:nvCxnSpPr>
        <p:spPr bwMode="auto">
          <a:xfrm flipH="1" flipV="1">
            <a:off x="8425333" y="1943943"/>
            <a:ext cx="1" cy="670149"/>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p:spPr>
      </p:cxnSp>
      <p:sp>
        <p:nvSpPr>
          <p:cNvPr id="45" name="文本框 44"/>
          <p:cNvSpPr txBox="1"/>
          <p:nvPr/>
        </p:nvSpPr>
        <p:spPr>
          <a:xfrm>
            <a:off x="8681244" y="2104152"/>
            <a:ext cx="886567" cy="276999"/>
          </a:xfrm>
          <a:prstGeom prst="rect">
            <a:avLst/>
          </a:prstGeom>
          <a:noFill/>
        </p:spPr>
        <p:txBody>
          <a:bodyPr wrap="square" rtlCol="0">
            <a:spAutoFit/>
          </a:bodyPr>
          <a:lstStyle/>
          <a:p>
            <a:r>
              <a:rPr lang="zh-CN" altLang="en-US" sz="1200" dirty="0"/>
              <a:t>资金流</a:t>
            </a:r>
          </a:p>
        </p:txBody>
      </p:sp>
    </p:spTree>
    <p:extLst>
      <p:ext uri="{BB962C8B-B14F-4D97-AF65-F5344CB8AC3E}">
        <p14:creationId xmlns:p14="http://schemas.microsoft.com/office/powerpoint/2010/main" val="3344204440"/>
      </p:ext>
    </p:extLst>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60438" y="344488"/>
            <a:ext cx="7011987" cy="685800"/>
          </a:xfrm>
        </p:spPr>
        <p:txBody>
          <a:bodyPr/>
          <a:lstStyle/>
          <a:p>
            <a:r>
              <a:rPr lang="zh-CN" altLang="en-US" dirty="0"/>
              <a:t>境外转境内：拆红筹</a:t>
            </a:r>
          </a:p>
        </p:txBody>
      </p:sp>
      <p:sp>
        <p:nvSpPr>
          <p:cNvPr id="5" name="Line 19"/>
          <p:cNvSpPr>
            <a:spLocks noChangeShapeType="1"/>
          </p:cNvSpPr>
          <p:nvPr/>
        </p:nvSpPr>
        <p:spPr bwMode="auto">
          <a:xfrm flipH="1">
            <a:off x="720477" y="3611587"/>
            <a:ext cx="9289032" cy="20639"/>
          </a:xfrm>
          <a:prstGeom prst="line">
            <a:avLst/>
          </a:prstGeom>
          <a:noFill/>
          <a:ln w="28575">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20"/>
          <p:cNvSpPr txBox="1">
            <a:spLocks noChangeArrowheads="1"/>
          </p:cNvSpPr>
          <p:nvPr/>
        </p:nvSpPr>
        <p:spPr bwMode="auto">
          <a:xfrm>
            <a:off x="792485" y="3171849"/>
            <a:ext cx="11795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境外</a:t>
            </a:r>
          </a:p>
        </p:txBody>
      </p:sp>
      <p:sp>
        <p:nvSpPr>
          <p:cNvPr id="7" name="Text Box 21"/>
          <p:cNvSpPr txBox="1">
            <a:spLocks noChangeArrowheads="1"/>
          </p:cNvSpPr>
          <p:nvPr/>
        </p:nvSpPr>
        <p:spPr bwMode="auto">
          <a:xfrm>
            <a:off x="811535" y="3672135"/>
            <a:ext cx="1179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defRPr/>
            </a:pPr>
            <a:r>
              <a:rPr kumimoji="1" lang="zh-CN" altLang="en-US" sz="1400" dirty="0">
                <a:solidFill>
                  <a:srgbClr val="FF9900"/>
                </a:solidFill>
                <a:latin typeface="+mn-ea"/>
                <a:ea typeface="+mn-ea"/>
              </a:rPr>
              <a:t>国内</a:t>
            </a:r>
          </a:p>
        </p:txBody>
      </p:sp>
      <p:sp>
        <p:nvSpPr>
          <p:cNvPr id="8" name="AutoShape 2"/>
          <p:cNvSpPr>
            <a:spLocks noChangeArrowheads="1"/>
          </p:cNvSpPr>
          <p:nvPr/>
        </p:nvSpPr>
        <p:spPr bwMode="auto">
          <a:xfrm>
            <a:off x="7371927" y="1367879"/>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en-US" altLang="zh-CN" sz="16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投资方</a:t>
            </a:r>
          </a:p>
        </p:txBody>
      </p:sp>
      <p:sp>
        <p:nvSpPr>
          <p:cNvPr id="9" name="AutoShape 3"/>
          <p:cNvSpPr>
            <a:spLocks noChangeArrowheads="1"/>
          </p:cNvSpPr>
          <p:nvPr/>
        </p:nvSpPr>
        <p:spPr bwMode="auto">
          <a:xfrm>
            <a:off x="6630565" y="2945854"/>
            <a:ext cx="1466850" cy="33972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a:solidFill>
                  <a:schemeClr val="bg1"/>
                </a:solidFill>
                <a:latin typeface="Times New Roman" panose="02020603050405020304" pitchFamily="18" charset="0"/>
                <a:ea typeface="+mn-ea"/>
                <a:cs typeface="Times New Roman" panose="02020603050405020304" pitchFamily="18" charset="0"/>
              </a:rPr>
              <a:t>香港公司</a:t>
            </a:r>
          </a:p>
        </p:txBody>
      </p:sp>
      <p:sp>
        <p:nvSpPr>
          <p:cNvPr id="11" name="AutoShape 9"/>
          <p:cNvSpPr>
            <a:spLocks noChangeArrowheads="1"/>
          </p:cNvSpPr>
          <p:nvPr/>
        </p:nvSpPr>
        <p:spPr bwMode="auto">
          <a:xfrm>
            <a:off x="3159472" y="4771801"/>
            <a:ext cx="1087437" cy="342900"/>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运营公司</a:t>
            </a:r>
          </a:p>
        </p:txBody>
      </p:sp>
      <p:sp>
        <p:nvSpPr>
          <p:cNvPr id="16" name="AutoShape 27"/>
          <p:cNvSpPr>
            <a:spLocks noChangeArrowheads="1"/>
          </p:cNvSpPr>
          <p:nvPr/>
        </p:nvSpPr>
        <p:spPr bwMode="auto">
          <a:xfrm>
            <a:off x="6630565" y="2436266"/>
            <a:ext cx="1466850" cy="338138"/>
          </a:xfrm>
          <a:prstGeom prst="foldedCorner">
            <a:avLst>
              <a:gd name="adj" fmla="val 12500"/>
            </a:avLst>
          </a:prstGeom>
          <a:solidFill>
            <a:srgbClr val="A50021"/>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开曼公司</a:t>
            </a:r>
          </a:p>
        </p:txBody>
      </p:sp>
      <p:sp>
        <p:nvSpPr>
          <p:cNvPr id="17" name="AutoShape 28"/>
          <p:cNvSpPr>
            <a:spLocks noChangeArrowheads="1"/>
          </p:cNvSpPr>
          <p:nvPr/>
        </p:nvSpPr>
        <p:spPr bwMode="auto">
          <a:xfrm>
            <a:off x="5816177" y="1372641"/>
            <a:ext cx="1341438" cy="341313"/>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anose="02020603050405020304" pitchFamily="18" charset="0"/>
                <a:ea typeface="+mn-ea"/>
                <a:cs typeface="Times New Roman" panose="02020603050405020304" pitchFamily="18" charset="0"/>
              </a:rPr>
              <a:t>  BVI</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公司</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 </a:t>
            </a:r>
          </a:p>
        </p:txBody>
      </p:sp>
      <p:cxnSp>
        <p:nvCxnSpPr>
          <p:cNvPr id="18" name="AutoShape 34"/>
          <p:cNvCxnSpPr>
            <a:cxnSpLocks noChangeShapeType="1"/>
            <a:stCxn id="17" idx="2"/>
            <a:endCxn id="16" idx="0"/>
          </p:cNvCxnSpPr>
          <p:nvPr/>
        </p:nvCxnSpPr>
        <p:spPr bwMode="auto">
          <a:xfrm rot="16200000" flipH="1">
            <a:off x="6563890" y="1636166"/>
            <a:ext cx="722312" cy="877888"/>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5"/>
          <p:cNvCxnSpPr>
            <a:cxnSpLocks noChangeShapeType="1"/>
            <a:stCxn id="8" idx="2"/>
            <a:endCxn id="16" idx="0"/>
          </p:cNvCxnSpPr>
          <p:nvPr/>
        </p:nvCxnSpPr>
        <p:spPr bwMode="auto">
          <a:xfrm rot="5400000">
            <a:off x="7339383" y="1733798"/>
            <a:ext cx="727075" cy="677862"/>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37"/>
          <p:cNvCxnSpPr>
            <a:cxnSpLocks noChangeShapeType="1"/>
            <a:endCxn id="9" idx="0"/>
          </p:cNvCxnSpPr>
          <p:nvPr/>
        </p:nvCxnSpPr>
        <p:spPr bwMode="auto">
          <a:xfrm>
            <a:off x="7365577" y="2774404"/>
            <a:ext cx="0" cy="1714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AutoShape 18"/>
          <p:cNvSpPr>
            <a:spLocks noChangeArrowheads="1"/>
          </p:cNvSpPr>
          <p:nvPr/>
        </p:nvSpPr>
        <p:spPr bwMode="auto">
          <a:xfrm>
            <a:off x="3933130" y="3974876"/>
            <a:ext cx="1539875" cy="342900"/>
          </a:xfrm>
          <a:prstGeom prst="foldedCorner">
            <a:avLst>
              <a:gd name="adj" fmla="val 12500"/>
            </a:avLst>
          </a:prstGeom>
          <a:solidFill>
            <a:srgbClr val="FFC000"/>
          </a:solidFill>
          <a:ln w="9525">
            <a:solidFill>
              <a:srgbClr val="000000"/>
            </a:solidFill>
            <a:round/>
            <a:headEnd/>
            <a:tailEnd/>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创始人（</a:t>
            </a:r>
            <a:r>
              <a:rPr kumimoji="1" lang="en-US" altLang="zh-CN" sz="1400" dirty="0">
                <a:solidFill>
                  <a:schemeClr val="tx1"/>
                </a:solidFill>
                <a:latin typeface="+mn-ea"/>
                <a:ea typeface="+mn-ea"/>
              </a:rPr>
              <a:t> </a:t>
            </a:r>
            <a:r>
              <a:rPr kumimoji="1" lang="zh-CN" altLang="en-US" sz="1400" dirty="0">
                <a:solidFill>
                  <a:schemeClr val="tx1"/>
                </a:solidFill>
                <a:latin typeface="+mn-ea"/>
                <a:ea typeface="+mn-ea"/>
              </a:rPr>
              <a:t>创业者）</a:t>
            </a:r>
          </a:p>
        </p:txBody>
      </p:sp>
      <p:cxnSp>
        <p:nvCxnSpPr>
          <p:cNvPr id="26" name="AutoShape 10"/>
          <p:cNvCxnSpPr>
            <a:cxnSpLocks noChangeShapeType="1"/>
            <a:stCxn id="24" idx="2"/>
            <a:endCxn id="11" idx="0"/>
          </p:cNvCxnSpPr>
          <p:nvPr/>
        </p:nvCxnSpPr>
        <p:spPr bwMode="auto">
          <a:xfrm rot="5400000">
            <a:off x="3976118" y="4044850"/>
            <a:ext cx="454025" cy="999877"/>
          </a:xfrm>
          <a:prstGeom prst="bent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2"/>
          <p:cNvSpPr>
            <a:spLocks noChangeArrowheads="1"/>
          </p:cNvSpPr>
          <p:nvPr/>
        </p:nvSpPr>
        <p:spPr bwMode="auto">
          <a:xfrm>
            <a:off x="2224980" y="3960167"/>
            <a:ext cx="1341438" cy="341312"/>
          </a:xfrm>
          <a:prstGeom prst="foldedCorner">
            <a:avLst>
              <a:gd name="adj" fmla="val 12500"/>
            </a:avLst>
          </a:prstGeom>
          <a:solidFill>
            <a:srgbClr val="00B0F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en-US" altLang="zh-CN" sz="1800" dirty="0">
                <a:solidFill>
                  <a:schemeClr val="bg1"/>
                </a:solidFill>
                <a:latin typeface="Times New Roman" panose="02020603050405020304" pitchFamily="18" charset="0"/>
                <a:ea typeface="+mn-ea"/>
                <a:cs typeface="Times New Roman" panose="02020603050405020304" pitchFamily="18" charset="0"/>
              </a:rPr>
              <a:t> </a:t>
            </a:r>
            <a:r>
              <a:rPr kumimoji="1" lang="en-US" altLang="zh-CN" sz="1600" dirty="0">
                <a:solidFill>
                  <a:schemeClr val="bg1"/>
                </a:solidFill>
                <a:latin typeface="Times New Roman" panose="02020603050405020304" pitchFamily="18" charset="0"/>
                <a:ea typeface="+mn-ea"/>
                <a:cs typeface="Times New Roman" panose="02020603050405020304" pitchFamily="18" charset="0"/>
              </a:rPr>
              <a:t> </a:t>
            </a:r>
            <a:r>
              <a:rPr kumimoji="1" lang="zh-CN" altLang="en-US" sz="1400" dirty="0">
                <a:solidFill>
                  <a:schemeClr val="bg1"/>
                </a:solidFill>
                <a:latin typeface="Times New Roman" panose="02020603050405020304" pitchFamily="18" charset="0"/>
                <a:ea typeface="+mn-ea"/>
                <a:cs typeface="Times New Roman" panose="02020603050405020304" pitchFamily="18" charset="0"/>
              </a:rPr>
              <a:t>投资方（境内）</a:t>
            </a:r>
          </a:p>
        </p:txBody>
      </p:sp>
      <p:cxnSp>
        <p:nvCxnSpPr>
          <p:cNvPr id="30" name="AutoShape 10"/>
          <p:cNvCxnSpPr>
            <a:cxnSpLocks noChangeShapeType="1"/>
            <a:stCxn id="29" idx="2"/>
            <a:endCxn id="11" idx="0"/>
          </p:cNvCxnSpPr>
          <p:nvPr/>
        </p:nvCxnSpPr>
        <p:spPr bwMode="auto">
          <a:xfrm rot="16200000" flipH="1">
            <a:off x="3064284" y="4132894"/>
            <a:ext cx="470322" cy="807492"/>
          </a:xfrm>
          <a:prstGeom prst="bent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AutoShape 8"/>
          <p:cNvSpPr>
            <a:spLocks noChangeArrowheads="1"/>
          </p:cNvSpPr>
          <p:nvPr/>
        </p:nvSpPr>
        <p:spPr bwMode="auto">
          <a:xfrm>
            <a:off x="2826890" y="5534845"/>
            <a:ext cx="1752600" cy="376238"/>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anose="020B0604020202020204" pitchFamily="34" charset="0"/>
                <a:ea typeface="华文细黑"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defRPr/>
            </a:pPr>
            <a:r>
              <a:rPr kumimoji="1" lang="zh-CN" altLang="en-US" sz="1400" dirty="0">
                <a:solidFill>
                  <a:schemeClr val="bg1"/>
                </a:solidFill>
                <a:latin typeface="Times New Roman" panose="02020603050405020304" pitchFamily="18" charset="0"/>
                <a:ea typeface="+mn-ea"/>
                <a:cs typeface="Times New Roman" panose="02020603050405020304" pitchFamily="18" charset="0"/>
              </a:rPr>
              <a:t>外商独资企业</a:t>
            </a:r>
            <a:r>
              <a:rPr kumimoji="1" lang="en-US" altLang="zh-CN" sz="1400" dirty="0">
                <a:solidFill>
                  <a:schemeClr val="bg1"/>
                </a:solidFill>
                <a:latin typeface="Times New Roman" panose="02020603050405020304" pitchFamily="18" charset="0"/>
                <a:ea typeface="+mn-ea"/>
                <a:cs typeface="Times New Roman" panose="02020603050405020304" pitchFamily="18" charset="0"/>
              </a:rPr>
              <a:t>/WFOE</a:t>
            </a:r>
          </a:p>
        </p:txBody>
      </p:sp>
      <p:cxnSp>
        <p:nvCxnSpPr>
          <p:cNvPr id="31" name="AutoShape 10"/>
          <p:cNvCxnSpPr>
            <a:cxnSpLocks noChangeShapeType="1"/>
            <a:stCxn id="11" idx="2"/>
            <a:endCxn id="27" idx="0"/>
          </p:cNvCxnSpPr>
          <p:nvPr/>
        </p:nvCxnSpPr>
        <p:spPr bwMode="auto">
          <a:xfrm flipH="1">
            <a:off x="3703190" y="5114701"/>
            <a:ext cx="1" cy="420144"/>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 name="文本框 31"/>
          <p:cNvSpPr txBox="1"/>
          <p:nvPr/>
        </p:nvSpPr>
        <p:spPr>
          <a:xfrm>
            <a:off x="648469" y="1269601"/>
            <a:ext cx="5105796"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境内运营公司收购</a:t>
            </a:r>
            <a:r>
              <a:rPr lang="en-US" altLang="zh-CN" sz="1600" dirty="0"/>
              <a:t>WFOE</a:t>
            </a:r>
            <a:r>
              <a:rPr lang="zh-CN" altLang="en-US" sz="1600" dirty="0"/>
              <a:t>的</a:t>
            </a:r>
            <a:r>
              <a:rPr lang="en-US" altLang="zh-CN" sz="1600" dirty="0"/>
              <a:t>100%</a:t>
            </a:r>
            <a:r>
              <a:rPr lang="zh-CN" altLang="en-US" sz="1600" dirty="0"/>
              <a:t>股权</a:t>
            </a:r>
            <a:endParaRPr lang="en-US" altLang="zh-CN" sz="1600" dirty="0"/>
          </a:p>
          <a:p>
            <a:endParaRPr lang="en-US" altLang="zh-CN" sz="1600" dirty="0"/>
          </a:p>
          <a:p>
            <a:pPr marL="285750" indent="-285750">
              <a:buFont typeface="Arial" panose="020B0604020202020204" pitchFamily="34" charset="0"/>
              <a:buChar char="•"/>
            </a:pPr>
            <a:r>
              <a:rPr lang="zh-CN" altLang="en-US" sz="1600" dirty="0"/>
              <a:t>开曼公司将资金分配给投资方、投资方退出</a:t>
            </a:r>
            <a:endParaRPr lang="en-US" altLang="zh-CN" sz="1600" dirty="0"/>
          </a:p>
          <a:p>
            <a:endParaRPr lang="en-US" altLang="zh-CN" sz="1600" dirty="0"/>
          </a:p>
          <a:p>
            <a:pPr marL="285750" indent="-285750">
              <a:buFont typeface="Arial" panose="020B0604020202020204" pitchFamily="34" charset="0"/>
              <a:buChar char="•"/>
            </a:pPr>
            <a:r>
              <a:rPr lang="zh-CN" altLang="en-US" sz="1600" dirty="0"/>
              <a:t>注销香港公司、开曼公司、</a:t>
            </a:r>
            <a:r>
              <a:rPr lang="en-US" altLang="zh-CN" sz="1600" dirty="0"/>
              <a:t>BVI</a:t>
            </a:r>
            <a:r>
              <a:rPr lang="zh-CN" altLang="en-US" sz="1600" dirty="0"/>
              <a:t>公司</a:t>
            </a:r>
            <a:endParaRPr lang="en-US" altLang="zh-CN" sz="1600" dirty="0"/>
          </a:p>
        </p:txBody>
      </p:sp>
      <p:cxnSp>
        <p:nvCxnSpPr>
          <p:cNvPr id="21" name="直接箭头连接符 20"/>
          <p:cNvCxnSpPr/>
          <p:nvPr/>
        </p:nvCxnSpPr>
        <p:spPr bwMode="auto">
          <a:xfrm flipH="1" flipV="1">
            <a:off x="8425333" y="1943943"/>
            <a:ext cx="1" cy="670149"/>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p:spPr>
      </p:cxnSp>
      <p:sp>
        <p:nvSpPr>
          <p:cNvPr id="22" name="文本框 21"/>
          <p:cNvSpPr txBox="1"/>
          <p:nvPr/>
        </p:nvSpPr>
        <p:spPr>
          <a:xfrm>
            <a:off x="8681244" y="2104152"/>
            <a:ext cx="886567" cy="276999"/>
          </a:xfrm>
          <a:prstGeom prst="rect">
            <a:avLst/>
          </a:prstGeom>
          <a:noFill/>
        </p:spPr>
        <p:txBody>
          <a:bodyPr wrap="square" rtlCol="0">
            <a:spAutoFit/>
          </a:bodyPr>
          <a:lstStyle/>
          <a:p>
            <a:r>
              <a:rPr lang="zh-CN" altLang="en-US" sz="1200" dirty="0"/>
              <a:t>资金流</a:t>
            </a:r>
          </a:p>
        </p:txBody>
      </p:sp>
    </p:spTree>
    <p:extLst>
      <p:ext uri="{BB962C8B-B14F-4D97-AF65-F5344CB8AC3E}">
        <p14:creationId xmlns:p14="http://schemas.microsoft.com/office/powerpoint/2010/main" val="2259591721"/>
      </p:ext>
    </p:extLst>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350838" y="1231900"/>
            <a:ext cx="3151187" cy="45720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5" name="TextBox 23"/>
          <p:cNvSpPr txBox="1"/>
          <p:nvPr/>
        </p:nvSpPr>
        <p:spPr>
          <a:xfrm>
            <a:off x="350838" y="1231900"/>
            <a:ext cx="2819400" cy="369888"/>
          </a:xfrm>
          <a:prstGeom prst="rect">
            <a:avLst/>
          </a:prstGeom>
          <a:noFill/>
        </p:spPr>
        <p:txBody>
          <a:bodyPr>
            <a:spAutoFit/>
          </a:bodyPr>
          <a:lstStyle/>
          <a:p>
            <a:pPr marL="342900" lvl="1" indent="-342900" eaLnBrk="1" hangingPunct="1">
              <a:buFont typeface="Wingdings" pitchFamily="2" charset="2"/>
              <a:buChar char="Ø"/>
              <a:defRPr/>
            </a:pPr>
            <a:r>
              <a:rPr lang="zh-CN" altLang="en-US" dirty="0">
                <a:solidFill>
                  <a:schemeClr val="bg1"/>
                </a:solidFill>
                <a:latin typeface="Times New Roman" pitchFamily="18" charset="0"/>
                <a:ea typeface="+mn-ea"/>
                <a:cs typeface="Times New Roman" pitchFamily="18" charset="0"/>
              </a:rPr>
              <a:t>境内架构变为</a:t>
            </a:r>
            <a:r>
              <a:rPr lang="en-US" altLang="zh-CN" dirty="0">
                <a:solidFill>
                  <a:schemeClr val="bg1"/>
                </a:solidFill>
                <a:latin typeface="Times New Roman" pitchFamily="18" charset="0"/>
                <a:ea typeface="+mn-ea"/>
                <a:cs typeface="Times New Roman" pitchFamily="18" charset="0"/>
              </a:rPr>
              <a:t>VIE</a:t>
            </a:r>
            <a:r>
              <a:rPr lang="zh-CN" altLang="en-US" dirty="0">
                <a:solidFill>
                  <a:schemeClr val="bg1"/>
                </a:solidFill>
                <a:latin typeface="Times New Roman" pitchFamily="18" charset="0"/>
                <a:ea typeface="+mn-ea"/>
                <a:cs typeface="Times New Roman" pitchFamily="18" charset="0"/>
              </a:rPr>
              <a:t>架构</a:t>
            </a:r>
            <a:endParaRPr lang="en-US" altLang="zh-CN" dirty="0">
              <a:solidFill>
                <a:schemeClr val="bg1"/>
              </a:solidFill>
              <a:latin typeface="Times New Roman" pitchFamily="18" charset="0"/>
              <a:ea typeface="+mn-ea"/>
              <a:cs typeface="Times New Roman" pitchFamily="18" charset="0"/>
            </a:endParaRPr>
          </a:p>
        </p:txBody>
      </p:sp>
      <p:grpSp>
        <p:nvGrpSpPr>
          <p:cNvPr id="49156" name="组合 1"/>
          <p:cNvGrpSpPr/>
          <p:nvPr/>
        </p:nvGrpSpPr>
        <p:grpSpPr bwMode="auto">
          <a:xfrm>
            <a:off x="1798638" y="2570163"/>
            <a:ext cx="8229600" cy="2366962"/>
            <a:chOff x="1538665" y="2020887"/>
            <a:chExt cx="8849496" cy="2444498"/>
          </a:xfrm>
        </p:grpSpPr>
        <p:sp>
          <p:nvSpPr>
            <p:cNvPr id="6" name="Freeform 40"/>
            <p:cNvSpPr/>
            <p:nvPr/>
          </p:nvSpPr>
          <p:spPr bwMode="auto">
            <a:xfrm>
              <a:off x="7666037" y="2020887"/>
              <a:ext cx="2722124" cy="2444498"/>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Freeform 41"/>
            <p:cNvSpPr>
              <a:spLocks noEditPoints="1"/>
            </p:cNvSpPr>
            <p:nvPr/>
          </p:nvSpPr>
          <p:spPr bwMode="auto">
            <a:xfrm>
              <a:off x="7665370" y="2020887"/>
              <a:ext cx="2722791" cy="2444498"/>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4BAEE2"/>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8" name="Freeform 42"/>
            <p:cNvSpPr/>
            <p:nvPr/>
          </p:nvSpPr>
          <p:spPr bwMode="auto">
            <a:xfrm>
              <a:off x="5624731" y="2020887"/>
              <a:ext cx="2722124" cy="2444498"/>
            </a:xfrm>
            <a:custGeom>
              <a:avLst/>
              <a:gdLst>
                <a:gd name="T0" fmla="*/ 1149 w 1149"/>
                <a:gd name="T1" fmla="*/ 515 h 1030"/>
                <a:gd name="T2" fmla="*/ 1019 w 1149"/>
                <a:gd name="T3" fmla="*/ 412 h 1030"/>
                <a:gd name="T4" fmla="*/ 515 w 1149"/>
                <a:gd name="T5" fmla="*/ 0 h 1030"/>
                <a:gd name="T6" fmla="*/ 0 w 1149"/>
                <a:gd name="T7" fmla="*/ 515 h 1030"/>
                <a:gd name="T8" fmla="*/ 515 w 1149"/>
                <a:gd name="T9" fmla="*/ 1030 h 1030"/>
                <a:gd name="T10" fmla="*/ 1019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19" y="412"/>
                    <a:pt x="1019" y="412"/>
                    <a:pt x="1019" y="412"/>
                  </a:cubicBezTo>
                  <a:cubicBezTo>
                    <a:pt x="971" y="177"/>
                    <a:pt x="764" y="0"/>
                    <a:pt x="515" y="0"/>
                  </a:cubicBezTo>
                  <a:cubicBezTo>
                    <a:pt x="231" y="0"/>
                    <a:pt x="0" y="231"/>
                    <a:pt x="0" y="515"/>
                  </a:cubicBezTo>
                  <a:cubicBezTo>
                    <a:pt x="0" y="799"/>
                    <a:pt x="231" y="1030"/>
                    <a:pt x="515" y="1030"/>
                  </a:cubicBezTo>
                  <a:cubicBezTo>
                    <a:pt x="764" y="1030"/>
                    <a:pt x="971" y="853"/>
                    <a:pt x="1019"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Freeform 43"/>
            <p:cNvSpPr>
              <a:spLocks noEditPoints="1"/>
            </p:cNvSpPr>
            <p:nvPr/>
          </p:nvSpPr>
          <p:spPr bwMode="auto">
            <a:xfrm>
              <a:off x="5625411" y="2020887"/>
              <a:ext cx="2721083" cy="2444498"/>
            </a:xfrm>
            <a:custGeom>
              <a:avLst/>
              <a:gdLst>
                <a:gd name="T0" fmla="*/ 1019 w 1149"/>
                <a:gd name="T1" fmla="*/ 412 h 1030"/>
                <a:gd name="T2" fmla="*/ 515 w 1149"/>
                <a:gd name="T3" fmla="*/ 0 h 1030"/>
                <a:gd name="T4" fmla="*/ 0 w 1149"/>
                <a:gd name="T5" fmla="*/ 515 h 1030"/>
                <a:gd name="T6" fmla="*/ 515 w 1149"/>
                <a:gd name="T7" fmla="*/ 1030 h 1030"/>
                <a:gd name="T8" fmla="*/ 1019 w 1149"/>
                <a:gd name="T9" fmla="*/ 618 h 1030"/>
                <a:gd name="T10" fmla="*/ 1149 w 1149"/>
                <a:gd name="T11" fmla="*/ 515 h 1030"/>
                <a:gd name="T12" fmla="*/ 1019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19" y="412"/>
                  </a:moveTo>
                  <a:cubicBezTo>
                    <a:pt x="971" y="177"/>
                    <a:pt x="764" y="0"/>
                    <a:pt x="515" y="0"/>
                  </a:cubicBezTo>
                  <a:cubicBezTo>
                    <a:pt x="231" y="0"/>
                    <a:pt x="0" y="231"/>
                    <a:pt x="0" y="515"/>
                  </a:cubicBezTo>
                  <a:cubicBezTo>
                    <a:pt x="0" y="799"/>
                    <a:pt x="231" y="1030"/>
                    <a:pt x="515" y="1030"/>
                  </a:cubicBezTo>
                  <a:cubicBezTo>
                    <a:pt x="764" y="1030"/>
                    <a:pt x="971" y="853"/>
                    <a:pt x="1019" y="618"/>
                  </a:cubicBezTo>
                  <a:cubicBezTo>
                    <a:pt x="1149" y="515"/>
                    <a:pt x="1149" y="515"/>
                    <a:pt x="1149" y="515"/>
                  </a:cubicBezTo>
                  <a:lnTo>
                    <a:pt x="1019"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tx1">
                <a:lumMod val="65000"/>
                <a:lumOff val="35000"/>
              </a:schemeClr>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10" name="Freeform 44"/>
            <p:cNvSpPr/>
            <p:nvPr/>
          </p:nvSpPr>
          <p:spPr bwMode="auto">
            <a:xfrm>
              <a:off x="3582274" y="2020887"/>
              <a:ext cx="2719821" cy="2444498"/>
            </a:xfrm>
            <a:custGeom>
              <a:avLst/>
              <a:gdLst>
                <a:gd name="T0" fmla="*/ 1148 w 1148"/>
                <a:gd name="T1" fmla="*/ 515 h 1030"/>
                <a:gd name="T2" fmla="*/ 1019 w 1148"/>
                <a:gd name="T3" fmla="*/ 412 h 1030"/>
                <a:gd name="T4" fmla="*/ 515 w 1148"/>
                <a:gd name="T5" fmla="*/ 0 h 1030"/>
                <a:gd name="T6" fmla="*/ 0 w 1148"/>
                <a:gd name="T7" fmla="*/ 515 h 1030"/>
                <a:gd name="T8" fmla="*/ 515 w 1148"/>
                <a:gd name="T9" fmla="*/ 1030 h 1030"/>
                <a:gd name="T10" fmla="*/ 1019 w 1148"/>
                <a:gd name="T11" fmla="*/ 618 h 1030"/>
                <a:gd name="T12" fmla="*/ 1148 w 1148"/>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8" h="1030">
                  <a:moveTo>
                    <a:pt x="1148" y="515"/>
                  </a:moveTo>
                  <a:cubicBezTo>
                    <a:pt x="1019" y="412"/>
                    <a:pt x="1019" y="412"/>
                    <a:pt x="1019" y="412"/>
                  </a:cubicBezTo>
                  <a:cubicBezTo>
                    <a:pt x="971" y="177"/>
                    <a:pt x="763" y="0"/>
                    <a:pt x="515" y="0"/>
                  </a:cubicBezTo>
                  <a:cubicBezTo>
                    <a:pt x="230" y="0"/>
                    <a:pt x="0" y="231"/>
                    <a:pt x="0" y="515"/>
                  </a:cubicBezTo>
                  <a:cubicBezTo>
                    <a:pt x="0" y="799"/>
                    <a:pt x="230" y="1030"/>
                    <a:pt x="515" y="1030"/>
                  </a:cubicBezTo>
                  <a:cubicBezTo>
                    <a:pt x="763" y="1030"/>
                    <a:pt x="971" y="853"/>
                    <a:pt x="1019" y="618"/>
                  </a:cubicBezTo>
                  <a:lnTo>
                    <a:pt x="1148"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Freeform 45"/>
            <p:cNvSpPr>
              <a:spLocks noEditPoints="1"/>
            </p:cNvSpPr>
            <p:nvPr/>
          </p:nvSpPr>
          <p:spPr bwMode="auto">
            <a:xfrm>
              <a:off x="3582038" y="2020887"/>
              <a:ext cx="2719377" cy="2444498"/>
            </a:xfrm>
            <a:custGeom>
              <a:avLst/>
              <a:gdLst>
                <a:gd name="T0" fmla="*/ 1019 w 1148"/>
                <a:gd name="T1" fmla="*/ 412 h 1030"/>
                <a:gd name="T2" fmla="*/ 515 w 1148"/>
                <a:gd name="T3" fmla="*/ 0 h 1030"/>
                <a:gd name="T4" fmla="*/ 0 w 1148"/>
                <a:gd name="T5" fmla="*/ 515 h 1030"/>
                <a:gd name="T6" fmla="*/ 515 w 1148"/>
                <a:gd name="T7" fmla="*/ 1030 h 1030"/>
                <a:gd name="T8" fmla="*/ 1019 w 1148"/>
                <a:gd name="T9" fmla="*/ 618 h 1030"/>
                <a:gd name="T10" fmla="*/ 1148 w 1148"/>
                <a:gd name="T11" fmla="*/ 515 h 1030"/>
                <a:gd name="T12" fmla="*/ 1019 w 1148"/>
                <a:gd name="T13" fmla="*/ 412 h 1030"/>
                <a:gd name="T14" fmla="*/ 515 w 1148"/>
                <a:gd name="T15" fmla="*/ 979 h 1030"/>
                <a:gd name="T16" fmla="*/ 51 w 1148"/>
                <a:gd name="T17" fmla="*/ 515 h 1030"/>
                <a:gd name="T18" fmla="*/ 515 w 1148"/>
                <a:gd name="T19" fmla="*/ 51 h 1030"/>
                <a:gd name="T20" fmla="*/ 979 w 1148"/>
                <a:gd name="T21" fmla="*/ 515 h 1030"/>
                <a:gd name="T22" fmla="*/ 515 w 1148"/>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8" h="1030">
                  <a:moveTo>
                    <a:pt x="1019" y="412"/>
                  </a:moveTo>
                  <a:cubicBezTo>
                    <a:pt x="971" y="177"/>
                    <a:pt x="763" y="0"/>
                    <a:pt x="515" y="0"/>
                  </a:cubicBezTo>
                  <a:cubicBezTo>
                    <a:pt x="230" y="0"/>
                    <a:pt x="0" y="231"/>
                    <a:pt x="0" y="515"/>
                  </a:cubicBezTo>
                  <a:cubicBezTo>
                    <a:pt x="0" y="799"/>
                    <a:pt x="230" y="1030"/>
                    <a:pt x="515" y="1030"/>
                  </a:cubicBezTo>
                  <a:cubicBezTo>
                    <a:pt x="763" y="1030"/>
                    <a:pt x="971" y="853"/>
                    <a:pt x="1019" y="618"/>
                  </a:cubicBezTo>
                  <a:cubicBezTo>
                    <a:pt x="1148" y="515"/>
                    <a:pt x="1148" y="515"/>
                    <a:pt x="1148" y="515"/>
                  </a:cubicBezTo>
                  <a:lnTo>
                    <a:pt x="1019" y="412"/>
                  </a:lnTo>
                  <a:close/>
                  <a:moveTo>
                    <a:pt x="515" y="979"/>
                  </a:moveTo>
                  <a:cubicBezTo>
                    <a:pt x="258" y="979"/>
                    <a:pt x="51" y="771"/>
                    <a:pt x="51" y="515"/>
                  </a:cubicBezTo>
                  <a:cubicBezTo>
                    <a:pt x="51" y="259"/>
                    <a:pt x="258" y="51"/>
                    <a:pt x="515" y="51"/>
                  </a:cubicBezTo>
                  <a:cubicBezTo>
                    <a:pt x="771" y="51"/>
                    <a:pt x="979" y="259"/>
                    <a:pt x="979" y="515"/>
                  </a:cubicBezTo>
                  <a:cubicBezTo>
                    <a:pt x="979" y="771"/>
                    <a:pt x="771" y="979"/>
                    <a:pt x="515" y="979"/>
                  </a:cubicBezTo>
                  <a:close/>
                </a:path>
              </a:pathLst>
            </a:custGeom>
            <a:solidFill>
              <a:srgbClr val="F3698A"/>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12" name="Freeform 46"/>
            <p:cNvSpPr/>
            <p:nvPr/>
          </p:nvSpPr>
          <p:spPr bwMode="auto">
            <a:xfrm>
              <a:off x="1538665" y="2020887"/>
              <a:ext cx="2722124" cy="2444498"/>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gradFill flip="none" rotWithShape="1">
              <a:gsLst>
                <a:gs pos="100000">
                  <a:srgbClr val="FFFFFF">
                    <a:lumMod val="100000"/>
                  </a:srgbClr>
                </a:gs>
                <a:gs pos="0">
                  <a:srgbClr val="D9D9DA"/>
                </a:gs>
              </a:gsLst>
              <a:lin ang="2700000" scaled="1"/>
              <a:tileRect/>
            </a:gra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Freeform 47"/>
            <p:cNvSpPr>
              <a:spLocks noEditPoints="1"/>
            </p:cNvSpPr>
            <p:nvPr/>
          </p:nvSpPr>
          <p:spPr bwMode="auto">
            <a:xfrm>
              <a:off x="1538665" y="2020887"/>
              <a:ext cx="2722790" cy="2444498"/>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F6AC40"/>
            </a:solidFill>
            <a:ln>
              <a:noFill/>
            </a:ln>
            <a:effectLst>
              <a:outerShdw blurRad="50800" dist="38100" algn="l" rotWithShape="0">
                <a:prstClr val="black">
                  <a:alpha val="40000"/>
                </a:prstClr>
              </a:outerShdw>
            </a:effectLst>
          </p:spPr>
          <p:txBody>
            <a:bodyPr/>
            <a:lstStyle/>
            <a:p>
              <a:pPr>
                <a:defRPr/>
              </a:pPr>
              <a:endParaRPr lang="zh-CN" altLang="en-US"/>
            </a:p>
          </p:txBody>
        </p:sp>
        <p:sp>
          <p:nvSpPr>
            <p:cNvPr id="49180" name="Freeform 48"/>
            <p:cNvSpPr>
              <a:spLocks noEditPoints="1"/>
            </p:cNvSpPr>
            <p:nvPr/>
          </p:nvSpPr>
          <p:spPr bwMode="auto">
            <a:xfrm>
              <a:off x="6537380" y="2483199"/>
              <a:ext cx="630518" cy="630518"/>
            </a:xfrm>
            <a:custGeom>
              <a:avLst/>
              <a:gdLst>
                <a:gd name="T0" fmla="*/ 2147483646 w 152"/>
                <a:gd name="T1" fmla="*/ 2147483646 h 152"/>
                <a:gd name="T2" fmla="*/ 2147483646 w 152"/>
                <a:gd name="T3" fmla="*/ 2147483646 h 152"/>
                <a:gd name="T4" fmla="*/ 2147483646 w 152"/>
                <a:gd name="T5" fmla="*/ 2147483646 h 152"/>
                <a:gd name="T6" fmla="*/ 2147483646 w 152"/>
                <a:gd name="T7" fmla="*/ 2147483646 h 152"/>
                <a:gd name="T8" fmla="*/ 2147483646 w 152"/>
                <a:gd name="T9" fmla="*/ 2147483646 h 152"/>
                <a:gd name="T10" fmla="*/ 2147483646 w 152"/>
                <a:gd name="T11" fmla="*/ 2147483646 h 152"/>
                <a:gd name="T12" fmla="*/ 2147483646 w 152"/>
                <a:gd name="T13" fmla="*/ 2147483646 h 152"/>
                <a:gd name="T14" fmla="*/ 2147483646 w 152"/>
                <a:gd name="T15" fmla="*/ 2147483646 h 152"/>
                <a:gd name="T16" fmla="*/ 2147483646 w 152"/>
                <a:gd name="T17" fmla="*/ 0 h 152"/>
                <a:gd name="T18" fmla="*/ 2147483646 w 152"/>
                <a:gd name="T19" fmla="*/ 0 h 152"/>
                <a:gd name="T20" fmla="*/ 2147483646 w 152"/>
                <a:gd name="T21" fmla="*/ 2147483646 h 152"/>
                <a:gd name="T22" fmla="*/ 2147483646 w 152"/>
                <a:gd name="T23" fmla="*/ 2147483646 h 152"/>
                <a:gd name="T24" fmla="*/ 2147483646 w 152"/>
                <a:gd name="T25" fmla="*/ 2147483646 h 152"/>
                <a:gd name="T26" fmla="*/ 2147483646 w 152"/>
                <a:gd name="T27" fmla="*/ 2147483646 h 152"/>
                <a:gd name="T28" fmla="*/ 2147483646 w 152"/>
                <a:gd name="T29" fmla="*/ 2147483646 h 152"/>
                <a:gd name="T30" fmla="*/ 2147483646 w 152"/>
                <a:gd name="T31" fmla="*/ 2147483646 h 152"/>
                <a:gd name="T32" fmla="*/ 0 w 152"/>
                <a:gd name="T33" fmla="*/ 2147483646 h 152"/>
                <a:gd name="T34" fmla="*/ 0 w 152"/>
                <a:gd name="T35" fmla="*/ 2147483646 h 152"/>
                <a:gd name="T36" fmla="*/ 2147483646 w 152"/>
                <a:gd name="T37" fmla="*/ 2147483646 h 152"/>
                <a:gd name="T38" fmla="*/ 2147483646 w 152"/>
                <a:gd name="T39" fmla="*/ 2147483646 h 152"/>
                <a:gd name="T40" fmla="*/ 2147483646 w 152"/>
                <a:gd name="T41" fmla="*/ 2147483646 h 152"/>
                <a:gd name="T42" fmla="*/ 2147483646 w 152"/>
                <a:gd name="T43" fmla="*/ 2147483646 h 152"/>
                <a:gd name="T44" fmla="*/ 2147483646 w 152"/>
                <a:gd name="T45" fmla="*/ 2147483646 h 152"/>
                <a:gd name="T46" fmla="*/ 2147483646 w 152"/>
                <a:gd name="T47" fmla="*/ 2147483646 h 152"/>
                <a:gd name="T48" fmla="*/ 2147483646 w 152"/>
                <a:gd name="T49" fmla="*/ 2147483646 h 152"/>
                <a:gd name="T50" fmla="*/ 2147483646 w 152"/>
                <a:gd name="T51" fmla="*/ 2147483646 h 152"/>
                <a:gd name="T52" fmla="*/ 2147483646 w 152"/>
                <a:gd name="T53" fmla="*/ 2147483646 h 152"/>
                <a:gd name="T54" fmla="*/ 2147483646 w 152"/>
                <a:gd name="T55" fmla="*/ 2147483646 h 152"/>
                <a:gd name="T56" fmla="*/ 2147483646 w 152"/>
                <a:gd name="T57" fmla="*/ 2147483646 h 152"/>
                <a:gd name="T58" fmla="*/ 2147483646 w 152"/>
                <a:gd name="T59" fmla="*/ 2147483646 h 152"/>
                <a:gd name="T60" fmla="*/ 2147483646 w 152"/>
                <a:gd name="T61" fmla="*/ 2147483646 h 152"/>
                <a:gd name="T62" fmla="*/ 2147483646 w 152"/>
                <a:gd name="T63" fmla="*/ 2147483646 h 152"/>
                <a:gd name="T64" fmla="*/ 2147483646 w 152"/>
                <a:gd name="T65" fmla="*/ 2147483646 h 152"/>
                <a:gd name="T66" fmla="*/ 2147483646 w 152"/>
                <a:gd name="T67" fmla="*/ 2147483646 h 152"/>
                <a:gd name="T68" fmla="*/ 2147483646 w 152"/>
                <a:gd name="T69" fmla="*/ 2147483646 h 152"/>
                <a:gd name="T70" fmla="*/ 2147483646 w 152"/>
                <a:gd name="T71" fmla="*/ 2147483646 h 152"/>
                <a:gd name="T72" fmla="*/ 2147483646 w 152"/>
                <a:gd name="T73" fmla="*/ 2147483646 h 152"/>
                <a:gd name="T74" fmla="*/ 2147483646 w 152"/>
                <a:gd name="T75" fmla="*/ 2147483646 h 1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2" h="152">
                  <a:moveTo>
                    <a:pt x="152" y="88"/>
                  </a:moveTo>
                  <a:cubicBezTo>
                    <a:pt x="152" y="64"/>
                    <a:pt x="152" y="64"/>
                    <a:pt x="152" y="64"/>
                  </a:cubicBezTo>
                  <a:cubicBezTo>
                    <a:pt x="138" y="64"/>
                    <a:pt x="138" y="64"/>
                    <a:pt x="138" y="64"/>
                  </a:cubicBezTo>
                  <a:cubicBezTo>
                    <a:pt x="136" y="55"/>
                    <a:pt x="133" y="47"/>
                    <a:pt x="128" y="40"/>
                  </a:cubicBezTo>
                  <a:cubicBezTo>
                    <a:pt x="138" y="31"/>
                    <a:pt x="138" y="31"/>
                    <a:pt x="138" y="31"/>
                  </a:cubicBezTo>
                  <a:cubicBezTo>
                    <a:pt x="121" y="14"/>
                    <a:pt x="121" y="14"/>
                    <a:pt x="121" y="14"/>
                  </a:cubicBezTo>
                  <a:cubicBezTo>
                    <a:pt x="111" y="24"/>
                    <a:pt x="111" y="24"/>
                    <a:pt x="111" y="24"/>
                  </a:cubicBezTo>
                  <a:cubicBezTo>
                    <a:pt x="104" y="19"/>
                    <a:pt x="96" y="16"/>
                    <a:pt x="88" y="14"/>
                  </a:cubicBezTo>
                  <a:cubicBezTo>
                    <a:pt x="88" y="0"/>
                    <a:pt x="88" y="0"/>
                    <a:pt x="88" y="0"/>
                  </a:cubicBezTo>
                  <a:cubicBezTo>
                    <a:pt x="64" y="0"/>
                    <a:pt x="64" y="0"/>
                    <a:pt x="64" y="0"/>
                  </a:cubicBezTo>
                  <a:cubicBezTo>
                    <a:pt x="64" y="14"/>
                    <a:pt x="64" y="14"/>
                    <a:pt x="64" y="14"/>
                  </a:cubicBezTo>
                  <a:cubicBezTo>
                    <a:pt x="56" y="16"/>
                    <a:pt x="48" y="19"/>
                    <a:pt x="41" y="24"/>
                  </a:cubicBezTo>
                  <a:cubicBezTo>
                    <a:pt x="31" y="14"/>
                    <a:pt x="31" y="14"/>
                    <a:pt x="31" y="14"/>
                  </a:cubicBezTo>
                  <a:cubicBezTo>
                    <a:pt x="14" y="31"/>
                    <a:pt x="14" y="31"/>
                    <a:pt x="14" y="31"/>
                  </a:cubicBezTo>
                  <a:cubicBezTo>
                    <a:pt x="24" y="40"/>
                    <a:pt x="24" y="40"/>
                    <a:pt x="24" y="40"/>
                  </a:cubicBezTo>
                  <a:cubicBezTo>
                    <a:pt x="19" y="47"/>
                    <a:pt x="16" y="55"/>
                    <a:pt x="14" y="64"/>
                  </a:cubicBezTo>
                  <a:cubicBezTo>
                    <a:pt x="0" y="64"/>
                    <a:pt x="0" y="64"/>
                    <a:pt x="0" y="64"/>
                  </a:cubicBezTo>
                  <a:cubicBezTo>
                    <a:pt x="0" y="88"/>
                    <a:pt x="0" y="88"/>
                    <a:pt x="0" y="88"/>
                  </a:cubicBezTo>
                  <a:cubicBezTo>
                    <a:pt x="14" y="88"/>
                    <a:pt x="14" y="88"/>
                    <a:pt x="14" y="88"/>
                  </a:cubicBezTo>
                  <a:cubicBezTo>
                    <a:pt x="16" y="96"/>
                    <a:pt x="19" y="104"/>
                    <a:pt x="24" y="111"/>
                  </a:cubicBezTo>
                  <a:cubicBezTo>
                    <a:pt x="14" y="121"/>
                    <a:pt x="14" y="121"/>
                    <a:pt x="14" y="121"/>
                  </a:cubicBezTo>
                  <a:cubicBezTo>
                    <a:pt x="31" y="138"/>
                    <a:pt x="31" y="138"/>
                    <a:pt x="31" y="138"/>
                  </a:cubicBezTo>
                  <a:cubicBezTo>
                    <a:pt x="41" y="128"/>
                    <a:pt x="41" y="128"/>
                    <a:pt x="41" y="128"/>
                  </a:cubicBezTo>
                  <a:cubicBezTo>
                    <a:pt x="48" y="133"/>
                    <a:pt x="56" y="136"/>
                    <a:pt x="64" y="138"/>
                  </a:cubicBezTo>
                  <a:cubicBezTo>
                    <a:pt x="64" y="152"/>
                    <a:pt x="64" y="152"/>
                    <a:pt x="64" y="152"/>
                  </a:cubicBezTo>
                  <a:cubicBezTo>
                    <a:pt x="88" y="152"/>
                    <a:pt x="88" y="152"/>
                    <a:pt x="88" y="152"/>
                  </a:cubicBezTo>
                  <a:cubicBezTo>
                    <a:pt x="88" y="138"/>
                    <a:pt x="88" y="138"/>
                    <a:pt x="88" y="138"/>
                  </a:cubicBezTo>
                  <a:cubicBezTo>
                    <a:pt x="96" y="136"/>
                    <a:pt x="104" y="133"/>
                    <a:pt x="111" y="128"/>
                  </a:cubicBezTo>
                  <a:cubicBezTo>
                    <a:pt x="121" y="138"/>
                    <a:pt x="121" y="138"/>
                    <a:pt x="121" y="138"/>
                  </a:cubicBezTo>
                  <a:cubicBezTo>
                    <a:pt x="138" y="121"/>
                    <a:pt x="138" y="121"/>
                    <a:pt x="138" y="121"/>
                  </a:cubicBezTo>
                  <a:cubicBezTo>
                    <a:pt x="128" y="111"/>
                    <a:pt x="128" y="111"/>
                    <a:pt x="128" y="111"/>
                  </a:cubicBezTo>
                  <a:cubicBezTo>
                    <a:pt x="133" y="104"/>
                    <a:pt x="136" y="96"/>
                    <a:pt x="138" y="88"/>
                  </a:cubicBezTo>
                  <a:lnTo>
                    <a:pt x="152" y="88"/>
                  </a:lnTo>
                  <a:close/>
                  <a:moveTo>
                    <a:pt x="76" y="115"/>
                  </a:moveTo>
                  <a:cubicBezTo>
                    <a:pt x="54" y="115"/>
                    <a:pt x="37" y="98"/>
                    <a:pt x="37" y="76"/>
                  </a:cubicBezTo>
                  <a:cubicBezTo>
                    <a:pt x="37" y="54"/>
                    <a:pt x="54" y="37"/>
                    <a:pt x="76" y="37"/>
                  </a:cubicBezTo>
                  <a:cubicBezTo>
                    <a:pt x="98" y="37"/>
                    <a:pt x="115" y="54"/>
                    <a:pt x="115" y="76"/>
                  </a:cubicBezTo>
                  <a:cubicBezTo>
                    <a:pt x="115" y="98"/>
                    <a:pt x="98" y="115"/>
                    <a:pt x="76" y="115"/>
                  </a:cubicBez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1" name="Freeform 50"/>
            <p:cNvSpPr/>
            <p:nvPr/>
          </p:nvSpPr>
          <p:spPr bwMode="auto">
            <a:xfrm>
              <a:off x="4667783" y="2527874"/>
              <a:ext cx="495552" cy="582170"/>
            </a:xfrm>
            <a:custGeom>
              <a:avLst/>
              <a:gdLst>
                <a:gd name="T0" fmla="*/ 2147483646 w 120"/>
                <a:gd name="T1" fmla="*/ 2147483646 h 140"/>
                <a:gd name="T2" fmla="*/ 2147483646 w 120"/>
                <a:gd name="T3" fmla="*/ 2147483646 h 140"/>
                <a:gd name="T4" fmla="*/ 2147483646 w 120"/>
                <a:gd name="T5" fmla="*/ 0 h 140"/>
                <a:gd name="T6" fmla="*/ 2147483646 w 120"/>
                <a:gd name="T7" fmla="*/ 2147483646 h 140"/>
                <a:gd name="T8" fmla="*/ 2147483646 w 120"/>
                <a:gd name="T9" fmla="*/ 2147483646 h 140"/>
                <a:gd name="T10" fmla="*/ 2147483646 w 120"/>
                <a:gd name="T11" fmla="*/ 2147483646 h 140"/>
                <a:gd name="T12" fmla="*/ 2147483646 w 120"/>
                <a:gd name="T13" fmla="*/ 2147483646 h 140"/>
                <a:gd name="T14" fmla="*/ 2147483646 w 120"/>
                <a:gd name="T15" fmla="*/ 2147483646 h 140"/>
                <a:gd name="T16" fmla="*/ 2147483646 w 120"/>
                <a:gd name="T17" fmla="*/ 2147483646 h 140"/>
                <a:gd name="T18" fmla="*/ 2147483646 w 120"/>
                <a:gd name="T19" fmla="*/ 2147483646 h 140"/>
                <a:gd name="T20" fmla="*/ 2147483646 w 120"/>
                <a:gd name="T21" fmla="*/ 2147483646 h 140"/>
                <a:gd name="T22" fmla="*/ 2147483646 w 120"/>
                <a:gd name="T23" fmla="*/ 2147483646 h 140"/>
                <a:gd name="T24" fmla="*/ 2147483646 w 120"/>
                <a:gd name="T25" fmla="*/ 2147483646 h 140"/>
                <a:gd name="T26" fmla="*/ 2147483646 w 120"/>
                <a:gd name="T27" fmla="*/ 2147483646 h 140"/>
                <a:gd name="T28" fmla="*/ 2147483646 w 120"/>
                <a:gd name="T29" fmla="*/ 2147483646 h 1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2" name="Freeform 51"/>
            <p:cNvSpPr/>
            <p:nvPr/>
          </p:nvSpPr>
          <p:spPr bwMode="auto">
            <a:xfrm>
              <a:off x="2193435" y="2569678"/>
              <a:ext cx="1176430" cy="560012"/>
            </a:xfrm>
            <a:custGeom>
              <a:avLst/>
              <a:gdLst>
                <a:gd name="T0" fmla="*/ 2147483646 w 584"/>
                <a:gd name="T1" fmla="*/ 0 h 278"/>
                <a:gd name="T2" fmla="*/ 2147483646 w 584"/>
                <a:gd name="T3" fmla="*/ 2147483646 h 278"/>
                <a:gd name="T4" fmla="*/ 2147483646 w 584"/>
                <a:gd name="T5" fmla="*/ 2147483646 h 278"/>
                <a:gd name="T6" fmla="*/ 2147483646 w 584"/>
                <a:gd name="T7" fmla="*/ 2147483646 h 278"/>
                <a:gd name="T8" fmla="*/ 2147483646 w 584"/>
                <a:gd name="T9" fmla="*/ 2147483646 h 278"/>
                <a:gd name="T10" fmla="*/ 2147483646 w 584"/>
                <a:gd name="T11" fmla="*/ 2147483646 h 278"/>
                <a:gd name="T12" fmla="*/ 2147483646 w 584"/>
                <a:gd name="T13" fmla="*/ 2147483646 h 278"/>
                <a:gd name="T14" fmla="*/ 0 w 584"/>
                <a:gd name="T15" fmla="*/ 2147483646 h 278"/>
                <a:gd name="T16" fmla="*/ 2147483646 w 584"/>
                <a:gd name="T17" fmla="*/ 2147483646 h 278"/>
                <a:gd name="T18" fmla="*/ 2147483646 w 584"/>
                <a:gd name="T19" fmla="*/ 2147483646 h 278"/>
                <a:gd name="T20" fmla="*/ 2147483646 w 584"/>
                <a:gd name="T21" fmla="*/ 2147483646 h 278"/>
                <a:gd name="T22" fmla="*/ 2147483646 w 584"/>
                <a:gd name="T23" fmla="*/ 2147483646 h 278"/>
                <a:gd name="T24" fmla="*/ 2147483646 w 584"/>
                <a:gd name="T25" fmla="*/ 2147483646 h 278"/>
                <a:gd name="T26" fmla="*/ 2147483646 w 584"/>
                <a:gd name="T27" fmla="*/ 2147483646 h 278"/>
                <a:gd name="T28" fmla="*/ 2147483646 w 584"/>
                <a:gd name="T29" fmla="*/ 2147483646 h 278"/>
                <a:gd name="T30" fmla="*/ 2147483646 w 584"/>
                <a:gd name="T31" fmla="*/ 2147483646 h 278"/>
                <a:gd name="T32" fmla="*/ 2147483646 w 584"/>
                <a:gd name="T33" fmla="*/ 0 h 2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84" h="278">
                  <a:moveTo>
                    <a:pt x="584" y="0"/>
                  </a:moveTo>
                  <a:lnTo>
                    <a:pt x="449" y="31"/>
                  </a:lnTo>
                  <a:lnTo>
                    <a:pt x="469" y="62"/>
                  </a:lnTo>
                  <a:lnTo>
                    <a:pt x="278" y="200"/>
                  </a:lnTo>
                  <a:lnTo>
                    <a:pt x="214" y="116"/>
                  </a:lnTo>
                  <a:lnTo>
                    <a:pt x="204" y="101"/>
                  </a:lnTo>
                  <a:lnTo>
                    <a:pt x="190" y="112"/>
                  </a:lnTo>
                  <a:lnTo>
                    <a:pt x="0" y="250"/>
                  </a:lnTo>
                  <a:lnTo>
                    <a:pt x="21" y="278"/>
                  </a:lnTo>
                  <a:lnTo>
                    <a:pt x="196" y="151"/>
                  </a:lnTo>
                  <a:lnTo>
                    <a:pt x="260" y="237"/>
                  </a:lnTo>
                  <a:lnTo>
                    <a:pt x="270" y="252"/>
                  </a:lnTo>
                  <a:lnTo>
                    <a:pt x="284" y="241"/>
                  </a:lnTo>
                  <a:lnTo>
                    <a:pt x="490" y="91"/>
                  </a:lnTo>
                  <a:lnTo>
                    <a:pt x="512" y="120"/>
                  </a:lnTo>
                  <a:lnTo>
                    <a:pt x="584" y="0"/>
                  </a:ln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3" name="文本框 17"/>
            <p:cNvSpPr txBox="1">
              <a:spLocks noChangeArrowheads="1"/>
            </p:cNvSpPr>
            <p:nvPr/>
          </p:nvSpPr>
          <p:spPr bwMode="auto">
            <a:xfrm>
              <a:off x="1912841" y="3214014"/>
              <a:ext cx="378261" cy="7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4000">
                  <a:solidFill>
                    <a:srgbClr val="605E5E"/>
                  </a:solidFill>
                  <a:latin typeface="Impact" pitchFamily="34" charset="0"/>
                  <a:ea typeface="宋体" pitchFamily="2" charset="-122"/>
                  <a:cs typeface="Aharoni" pitchFamily="2" charset="-79"/>
                </a:rPr>
                <a:t>1</a:t>
              </a:r>
              <a:endParaRPr lang="zh-CN" altLang="en-US" sz="4000">
                <a:solidFill>
                  <a:srgbClr val="605E5E"/>
                </a:solidFill>
                <a:latin typeface="Impact" pitchFamily="34" charset="0"/>
                <a:ea typeface="宋体" pitchFamily="2" charset="-122"/>
                <a:cs typeface="Aharoni" pitchFamily="2" charset="-79"/>
              </a:endParaRPr>
            </a:p>
          </p:txBody>
        </p:sp>
        <p:sp>
          <p:nvSpPr>
            <p:cNvPr id="19" name="文本框 18"/>
            <p:cNvSpPr txBox="1"/>
            <p:nvPr/>
          </p:nvSpPr>
          <p:spPr>
            <a:xfrm>
              <a:off x="3969545" y="3175097"/>
              <a:ext cx="474568" cy="729578"/>
            </a:xfrm>
            <a:prstGeom prst="rect">
              <a:avLst/>
            </a:prstGeom>
            <a:noFill/>
          </p:spPr>
          <p:txBody>
            <a:bodyPr wrap="none">
              <a:spAutoFit/>
            </a:bodyPr>
            <a:lstStyle>
              <a:defPPr>
                <a:defRPr lang="zh-CN"/>
              </a:defPPr>
              <a:lvl1pPr>
                <a:defRPr sz="4000">
                  <a:solidFill>
                    <a:srgbClr val="605E5E"/>
                  </a:solidFill>
                  <a:latin typeface="Impact" pitchFamily="34" charset="0"/>
                  <a:cs typeface="Aharoni" pitchFamily="2" charset="-79"/>
                </a:defRPr>
              </a:lvl1pPr>
            </a:lstStyle>
            <a:p>
              <a:pPr>
                <a:defRPr/>
              </a:pPr>
              <a:r>
                <a:rPr lang="en-US" altLang="zh-CN" dirty="0"/>
                <a:t>2</a:t>
              </a:r>
              <a:endParaRPr lang="zh-CN" altLang="en-US" dirty="0">
                <a:latin typeface="+mn-ea"/>
                <a:ea typeface="+mn-ea"/>
              </a:endParaRPr>
            </a:p>
          </p:txBody>
        </p:sp>
        <p:sp>
          <p:nvSpPr>
            <p:cNvPr id="49185" name="文本框 19"/>
            <p:cNvSpPr txBox="1">
              <a:spLocks noChangeArrowheads="1"/>
            </p:cNvSpPr>
            <p:nvPr/>
          </p:nvSpPr>
          <p:spPr bwMode="auto">
            <a:xfrm>
              <a:off x="5927063" y="3181823"/>
              <a:ext cx="2051608" cy="7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4000">
                  <a:solidFill>
                    <a:srgbClr val="605E5E"/>
                  </a:solidFill>
                  <a:latin typeface="Impact" pitchFamily="34" charset="0"/>
                  <a:ea typeface="宋体" pitchFamily="2" charset="-122"/>
                  <a:cs typeface="Aharoni" pitchFamily="2" charset="-79"/>
                </a:rPr>
                <a:t>3 - WFOE</a:t>
              </a:r>
              <a:endParaRPr lang="zh-CN" altLang="en-US" sz="4000">
                <a:solidFill>
                  <a:srgbClr val="605E5E"/>
                </a:solidFill>
                <a:latin typeface="Impact" pitchFamily="34" charset="0"/>
                <a:ea typeface="宋体" pitchFamily="2" charset="-122"/>
                <a:cs typeface="Aharoni" pitchFamily="2" charset="-79"/>
              </a:endParaRPr>
            </a:p>
          </p:txBody>
        </p:sp>
        <p:sp>
          <p:nvSpPr>
            <p:cNvPr id="49186" name="文本框 20"/>
            <p:cNvSpPr txBox="1">
              <a:spLocks noChangeArrowheads="1"/>
            </p:cNvSpPr>
            <p:nvPr/>
          </p:nvSpPr>
          <p:spPr bwMode="auto">
            <a:xfrm>
              <a:off x="8316808" y="3174450"/>
              <a:ext cx="1510350" cy="7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4000">
                  <a:solidFill>
                    <a:srgbClr val="605E5E"/>
                  </a:solidFill>
                  <a:latin typeface="Impact" pitchFamily="34" charset="0"/>
                  <a:ea typeface="宋体" pitchFamily="2" charset="-122"/>
                  <a:cs typeface="Aharoni" pitchFamily="2" charset="-79"/>
                </a:rPr>
                <a:t>4 - VIE</a:t>
              </a:r>
              <a:endParaRPr lang="zh-CN" altLang="en-US" sz="4000">
                <a:solidFill>
                  <a:srgbClr val="605E5E"/>
                </a:solidFill>
                <a:latin typeface="Impact" pitchFamily="34" charset="0"/>
                <a:ea typeface="宋体" pitchFamily="2" charset="-122"/>
                <a:cs typeface="Aharoni" pitchFamily="2" charset="-79"/>
              </a:endParaRPr>
            </a:p>
          </p:txBody>
        </p:sp>
        <p:sp>
          <p:nvSpPr>
            <p:cNvPr id="49187" name="Freeform 49"/>
            <p:cNvSpPr>
              <a:spLocks noEditPoints="1"/>
            </p:cNvSpPr>
            <p:nvPr/>
          </p:nvSpPr>
          <p:spPr bwMode="auto">
            <a:xfrm>
              <a:off x="8604016" y="2425506"/>
              <a:ext cx="596272" cy="527780"/>
            </a:xfrm>
            <a:custGeom>
              <a:avLst/>
              <a:gdLst>
                <a:gd name="T0" fmla="*/ 2147483646 w 144"/>
                <a:gd name="T1" fmla="*/ 2147483646 h 127"/>
                <a:gd name="T2" fmla="*/ 2147483646 w 144"/>
                <a:gd name="T3" fmla="*/ 2147483646 h 127"/>
                <a:gd name="T4" fmla="*/ 2147483646 w 144"/>
                <a:gd name="T5" fmla="*/ 2147483646 h 127"/>
                <a:gd name="T6" fmla="*/ 2147483646 w 144"/>
                <a:gd name="T7" fmla="*/ 2147483646 h 127"/>
                <a:gd name="T8" fmla="*/ 2147483646 w 144"/>
                <a:gd name="T9" fmla="*/ 2147483646 h 127"/>
                <a:gd name="T10" fmla="*/ 2147483646 w 144"/>
                <a:gd name="T11" fmla="*/ 0 h 127"/>
                <a:gd name="T12" fmla="*/ 2147483646 w 144"/>
                <a:gd name="T13" fmla="*/ 2147483646 h 127"/>
                <a:gd name="T14" fmla="*/ 2147483646 w 144"/>
                <a:gd name="T15" fmla="*/ 2147483646 h 127"/>
                <a:gd name="T16" fmla="*/ 2147483646 w 144"/>
                <a:gd name="T17" fmla="*/ 2147483646 h 127"/>
                <a:gd name="T18" fmla="*/ 2147483646 w 144"/>
                <a:gd name="T19" fmla="*/ 2147483646 h 127"/>
                <a:gd name="T20" fmla="*/ 2147483646 w 144"/>
                <a:gd name="T21" fmla="*/ 0 h 127"/>
                <a:gd name="T22" fmla="*/ 2147483646 w 144"/>
                <a:gd name="T23" fmla="*/ 2147483646 h 127"/>
                <a:gd name="T24" fmla="*/ 2147483646 w 144"/>
                <a:gd name="T25" fmla="*/ 2147483646 h 127"/>
                <a:gd name="T26" fmla="*/ 0 w 144"/>
                <a:gd name="T27" fmla="*/ 2147483646 h 127"/>
                <a:gd name="T28" fmla="*/ 2147483646 w 144"/>
                <a:gd name="T29" fmla="*/ 2147483646 h 127"/>
                <a:gd name="T30" fmla="*/ 2147483646 w 144"/>
                <a:gd name="T31" fmla="*/ 2147483646 h 127"/>
                <a:gd name="T32" fmla="*/ 2147483646 w 144"/>
                <a:gd name="T33" fmla="*/ 2147483646 h 127"/>
                <a:gd name="T34" fmla="*/ 2147483646 w 144"/>
                <a:gd name="T35" fmla="*/ 2147483646 h 127"/>
                <a:gd name="T36" fmla="*/ 2147483646 w 144"/>
                <a:gd name="T37" fmla="*/ 2147483646 h 127"/>
                <a:gd name="T38" fmla="*/ 2147483646 w 144"/>
                <a:gd name="T39" fmla="*/ 2147483646 h 127"/>
                <a:gd name="T40" fmla="*/ 2147483646 w 144"/>
                <a:gd name="T41" fmla="*/ 2147483646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27">
                  <a:moveTo>
                    <a:pt x="29" y="53"/>
                  </a:moveTo>
                  <a:cubicBezTo>
                    <a:pt x="34" y="60"/>
                    <a:pt x="39" y="66"/>
                    <a:pt x="45" y="72"/>
                  </a:cubicBezTo>
                  <a:cubicBezTo>
                    <a:pt x="51" y="68"/>
                    <a:pt x="58" y="63"/>
                    <a:pt x="65" y="58"/>
                  </a:cubicBezTo>
                  <a:cubicBezTo>
                    <a:pt x="59" y="52"/>
                    <a:pt x="54" y="46"/>
                    <a:pt x="50" y="39"/>
                  </a:cubicBezTo>
                  <a:cubicBezTo>
                    <a:pt x="65" y="29"/>
                    <a:pt x="65" y="29"/>
                    <a:pt x="65" y="29"/>
                  </a:cubicBezTo>
                  <a:cubicBezTo>
                    <a:pt x="8" y="0"/>
                    <a:pt x="8" y="0"/>
                    <a:pt x="8" y="0"/>
                  </a:cubicBezTo>
                  <a:cubicBezTo>
                    <a:pt x="13" y="63"/>
                    <a:pt x="13" y="63"/>
                    <a:pt x="13" y="63"/>
                  </a:cubicBezTo>
                  <a:lnTo>
                    <a:pt x="29" y="53"/>
                  </a:lnTo>
                  <a:close/>
                  <a:moveTo>
                    <a:pt x="115" y="53"/>
                  </a:moveTo>
                  <a:cubicBezTo>
                    <a:pt x="131" y="63"/>
                    <a:pt x="131" y="63"/>
                    <a:pt x="131" y="63"/>
                  </a:cubicBezTo>
                  <a:cubicBezTo>
                    <a:pt x="136" y="0"/>
                    <a:pt x="136" y="0"/>
                    <a:pt x="136" y="0"/>
                  </a:cubicBezTo>
                  <a:cubicBezTo>
                    <a:pt x="80" y="29"/>
                    <a:pt x="80" y="29"/>
                    <a:pt x="80" y="29"/>
                  </a:cubicBezTo>
                  <a:cubicBezTo>
                    <a:pt x="95" y="39"/>
                    <a:pt x="95" y="39"/>
                    <a:pt x="95" y="39"/>
                  </a:cubicBezTo>
                  <a:cubicBezTo>
                    <a:pt x="61" y="90"/>
                    <a:pt x="1" y="103"/>
                    <a:pt x="0" y="103"/>
                  </a:cubicBezTo>
                  <a:cubicBezTo>
                    <a:pt x="5" y="127"/>
                    <a:pt x="5" y="127"/>
                    <a:pt x="5" y="127"/>
                  </a:cubicBezTo>
                  <a:cubicBezTo>
                    <a:pt x="8" y="127"/>
                    <a:pt x="75" y="112"/>
                    <a:pt x="115" y="53"/>
                  </a:cubicBezTo>
                  <a:close/>
                  <a:moveTo>
                    <a:pt x="101" y="86"/>
                  </a:moveTo>
                  <a:cubicBezTo>
                    <a:pt x="95" y="92"/>
                    <a:pt x="88" y="98"/>
                    <a:pt x="81" y="103"/>
                  </a:cubicBezTo>
                  <a:cubicBezTo>
                    <a:pt x="111" y="121"/>
                    <a:pt x="137" y="127"/>
                    <a:pt x="139" y="127"/>
                  </a:cubicBezTo>
                  <a:cubicBezTo>
                    <a:pt x="144" y="103"/>
                    <a:pt x="144" y="103"/>
                    <a:pt x="144" y="103"/>
                  </a:cubicBezTo>
                  <a:cubicBezTo>
                    <a:pt x="144" y="103"/>
                    <a:pt x="124" y="99"/>
                    <a:pt x="101" y="86"/>
                  </a:cubicBezTo>
                  <a:close/>
                </a:path>
              </a:pathLst>
            </a:custGeom>
            <a:solidFill>
              <a:srgbClr val="4444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4" name="矩形 30"/>
          <p:cNvSpPr>
            <a:spLocks noChangeArrowheads="1"/>
          </p:cNvSpPr>
          <p:nvPr/>
        </p:nvSpPr>
        <p:spPr bwMode="auto">
          <a:xfrm>
            <a:off x="1036638" y="5100638"/>
            <a:ext cx="2886075" cy="830262"/>
          </a:xfrm>
          <a:prstGeom prst="rect">
            <a:avLst/>
          </a:prstGeom>
          <a:noFill/>
          <a:ln w="19050">
            <a:solidFill>
              <a:srgbClr val="BE9D6F"/>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2" indent="0" eaLnBrk="1" hangingPunct="1">
              <a:lnSpc>
                <a:spcPct val="150000"/>
              </a:lnSpc>
              <a:buClr>
                <a:srgbClr val="A50021"/>
              </a:buClr>
              <a:defRPr/>
            </a:pPr>
            <a:r>
              <a:rPr lang="zh-CN" altLang="en-US" sz="1600" b="0" dirty="0">
                <a:latin typeface="Times New Roman" pitchFamily="18" charset="0"/>
                <a:ea typeface="+mn-ea"/>
                <a:cs typeface="Times New Roman" pitchFamily="18" charset="0"/>
              </a:rPr>
              <a:t>境内公司股东在境外设立持股公司（或股东存在境外实体）</a:t>
            </a:r>
            <a:endParaRPr lang="en-US" altLang="zh-CN" sz="1600" b="0" dirty="0">
              <a:latin typeface="Times New Roman" pitchFamily="18" charset="0"/>
              <a:ea typeface="+mn-ea"/>
              <a:cs typeface="Times New Roman" pitchFamily="18" charset="0"/>
            </a:endParaRPr>
          </a:p>
        </p:txBody>
      </p:sp>
      <p:sp>
        <p:nvSpPr>
          <p:cNvPr id="47111" name="矩形 30"/>
          <p:cNvSpPr>
            <a:spLocks noChangeArrowheads="1"/>
          </p:cNvSpPr>
          <p:nvPr/>
        </p:nvSpPr>
        <p:spPr bwMode="auto">
          <a:xfrm>
            <a:off x="3627438" y="1401763"/>
            <a:ext cx="2536825" cy="1200150"/>
          </a:xfrm>
          <a:prstGeom prst="rect">
            <a:avLst/>
          </a:prstGeom>
          <a:noFill/>
          <a:ln w="19050">
            <a:solidFill>
              <a:srgbClr val="F3698A"/>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lvl="2" eaLnBrk="1" hangingPunct="1">
              <a:lnSpc>
                <a:spcPct val="150000"/>
              </a:lnSpc>
              <a:spcBef>
                <a:spcPct val="0"/>
              </a:spcBef>
              <a:buClr>
                <a:srgbClr val="A50021"/>
              </a:buClr>
              <a:buFontTx/>
              <a:buNone/>
              <a:defRPr/>
            </a:pPr>
            <a:r>
              <a:rPr lang="zh-CN" altLang="en-US" sz="1600" b="0" dirty="0">
                <a:latin typeface="Times New Roman" pitchFamily="18" charset="0"/>
                <a:ea typeface="+mn-ea"/>
                <a:cs typeface="Times New Roman" pitchFamily="18" charset="0"/>
              </a:rPr>
              <a:t>持股公司或境内公司股东的境外实体新设境外融资主体（发行人）</a:t>
            </a:r>
            <a:endParaRPr lang="en-US" altLang="zh-CN" sz="1600" b="0" dirty="0">
              <a:latin typeface="Times New Roman" pitchFamily="18" charset="0"/>
              <a:ea typeface="+mn-ea"/>
              <a:cs typeface="Times New Roman" pitchFamily="18" charset="0"/>
            </a:endParaRPr>
          </a:p>
        </p:txBody>
      </p:sp>
      <p:sp>
        <p:nvSpPr>
          <p:cNvPr id="47112" name="矩形 30"/>
          <p:cNvSpPr>
            <a:spLocks noChangeArrowheads="1"/>
          </p:cNvSpPr>
          <p:nvPr/>
        </p:nvSpPr>
        <p:spPr bwMode="auto">
          <a:xfrm>
            <a:off x="5619750" y="5100638"/>
            <a:ext cx="2536825" cy="830262"/>
          </a:xfrm>
          <a:prstGeom prst="rect">
            <a:avLst/>
          </a:prstGeom>
          <a:noFill/>
          <a:ln w="19050">
            <a:solidFill>
              <a:srgbClr val="595959"/>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lvl="2" eaLnBrk="1" hangingPunct="1">
              <a:lnSpc>
                <a:spcPct val="150000"/>
              </a:lnSpc>
              <a:spcBef>
                <a:spcPct val="0"/>
              </a:spcBef>
              <a:buClr>
                <a:srgbClr val="A50021"/>
              </a:buClr>
              <a:buFontTx/>
              <a:buNone/>
              <a:defRPr/>
            </a:pPr>
            <a:r>
              <a:rPr lang="zh-CN" altLang="en-US" sz="1600" b="0">
                <a:latin typeface="Times New Roman" pitchFamily="18" charset="0"/>
                <a:ea typeface="+mn-ea"/>
                <a:cs typeface="Times New Roman" pitchFamily="18" charset="0"/>
              </a:rPr>
              <a:t>境外融资主体设立在境内设立</a:t>
            </a:r>
            <a:r>
              <a:rPr lang="en-US" altLang="zh-CN" sz="1600" b="0">
                <a:latin typeface="Times New Roman" pitchFamily="18" charset="0"/>
                <a:ea typeface="+mn-ea"/>
                <a:cs typeface="Times New Roman" pitchFamily="18" charset="0"/>
              </a:rPr>
              <a:t>WFOE</a:t>
            </a:r>
          </a:p>
        </p:txBody>
      </p:sp>
      <p:sp>
        <p:nvSpPr>
          <p:cNvPr id="47113" name="矩形 30"/>
          <p:cNvSpPr>
            <a:spLocks noChangeArrowheads="1"/>
          </p:cNvSpPr>
          <p:nvPr/>
        </p:nvSpPr>
        <p:spPr bwMode="auto">
          <a:xfrm>
            <a:off x="7034213" y="1368425"/>
            <a:ext cx="3063875" cy="1201738"/>
          </a:xfrm>
          <a:prstGeom prst="rect">
            <a:avLst/>
          </a:prstGeom>
          <a:noFill/>
          <a:ln w="19050">
            <a:solidFill>
              <a:srgbClr val="4BAEE2"/>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lvl="2" eaLnBrk="1" hangingPunct="1">
              <a:lnSpc>
                <a:spcPct val="150000"/>
              </a:lnSpc>
              <a:spcBef>
                <a:spcPct val="0"/>
              </a:spcBef>
              <a:buClr>
                <a:srgbClr val="A50021"/>
              </a:buClr>
              <a:buFontTx/>
              <a:buNone/>
              <a:defRPr/>
            </a:pPr>
            <a:r>
              <a:rPr lang="en-US" altLang="zh-CN" sz="1600" b="0" dirty="0">
                <a:latin typeface="Times New Roman" pitchFamily="18" charset="0"/>
                <a:ea typeface="+mn-ea"/>
                <a:cs typeface="Times New Roman" pitchFamily="18" charset="0"/>
              </a:rPr>
              <a:t>WFOE</a:t>
            </a:r>
            <a:r>
              <a:rPr lang="zh-CN" altLang="en-US" sz="1600" b="0" dirty="0">
                <a:latin typeface="Times New Roman" pitchFamily="18" charset="0"/>
                <a:ea typeface="+mn-ea"/>
                <a:cs typeface="Times New Roman" pitchFamily="18" charset="0"/>
              </a:rPr>
              <a:t>及境内公司股东、境内公司签署一系列的</a:t>
            </a:r>
            <a:r>
              <a:rPr lang="en-US" altLang="zh-CN" sz="1600" b="0" dirty="0">
                <a:latin typeface="Times New Roman" pitchFamily="18" charset="0"/>
                <a:ea typeface="+mn-ea"/>
                <a:cs typeface="Times New Roman" pitchFamily="18" charset="0"/>
              </a:rPr>
              <a:t>VIE</a:t>
            </a:r>
            <a:r>
              <a:rPr lang="zh-CN" altLang="en-US" sz="1600" b="0" dirty="0">
                <a:latin typeface="Times New Roman" pitchFamily="18" charset="0"/>
                <a:ea typeface="+mn-ea"/>
                <a:cs typeface="Times New Roman" pitchFamily="18" charset="0"/>
              </a:rPr>
              <a:t>协议，达到</a:t>
            </a:r>
            <a:r>
              <a:rPr lang="en-US" altLang="zh-CN" sz="1600" b="0" dirty="0">
                <a:latin typeface="Times New Roman" pitchFamily="18" charset="0"/>
                <a:ea typeface="+mn-ea"/>
                <a:cs typeface="Times New Roman" pitchFamily="18" charset="0"/>
              </a:rPr>
              <a:t>WFOE</a:t>
            </a:r>
            <a:r>
              <a:rPr lang="zh-CN" altLang="en-US" sz="1600" b="0" dirty="0">
                <a:latin typeface="Times New Roman" pitchFamily="18" charset="0"/>
                <a:ea typeface="+mn-ea"/>
                <a:cs typeface="Times New Roman" pitchFamily="18" charset="0"/>
              </a:rPr>
              <a:t>协议控制内资公司的目的</a:t>
            </a:r>
            <a:endParaRPr lang="en-US" altLang="zh-CN" sz="1600" b="0" dirty="0">
              <a:latin typeface="Times New Roman" pitchFamily="18" charset="0"/>
              <a:ea typeface="+mn-ea"/>
              <a:cs typeface="Times New Roman" pitchFamily="18" charset="0"/>
            </a:endParaRPr>
          </a:p>
        </p:txBody>
      </p:sp>
      <p:sp>
        <p:nvSpPr>
          <p:cNvPr id="49161" name="文本框 28"/>
          <p:cNvSpPr txBox="1">
            <a:spLocks noChangeArrowheads="1"/>
          </p:cNvSpPr>
          <p:nvPr/>
        </p:nvSpPr>
        <p:spPr bwMode="auto">
          <a:xfrm>
            <a:off x="2498725" y="3817938"/>
            <a:ext cx="153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zh-CN" altLang="en-US" sz="2400">
                <a:solidFill>
                  <a:srgbClr val="595959"/>
                </a:solidFill>
                <a:latin typeface="微软雅黑" pitchFamily="34" charset="-122"/>
                <a:ea typeface="微软雅黑" pitchFamily="34" charset="-122"/>
                <a:cs typeface="Aharoni" pitchFamily="2" charset="-79"/>
              </a:rPr>
              <a:t>持股公司</a:t>
            </a:r>
          </a:p>
        </p:txBody>
      </p:sp>
      <p:sp>
        <p:nvSpPr>
          <p:cNvPr id="49162" name="文本框 29"/>
          <p:cNvSpPr txBox="1">
            <a:spLocks noChangeArrowheads="1"/>
          </p:cNvSpPr>
          <p:nvPr/>
        </p:nvSpPr>
        <p:spPr bwMode="auto">
          <a:xfrm>
            <a:off x="4513263" y="3771900"/>
            <a:ext cx="153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r>
              <a:rPr lang="zh-CN" altLang="en-US" sz="2400">
                <a:solidFill>
                  <a:srgbClr val="595959"/>
                </a:solidFill>
                <a:latin typeface="微软雅黑" pitchFamily="34" charset="-122"/>
                <a:ea typeface="微软雅黑" pitchFamily="34" charset="-122"/>
                <a:cs typeface="Aharoni" pitchFamily="2" charset="-79"/>
              </a:rPr>
              <a:t>发行人</a:t>
            </a:r>
          </a:p>
        </p:txBody>
      </p:sp>
      <p:sp>
        <p:nvSpPr>
          <p:cNvPr id="49163"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1.2.2 </a:t>
            </a:r>
            <a:r>
              <a:rPr lang="zh-CN" altLang="en-US" sz="2800" dirty="0">
                <a:latin typeface="Times New Roman" pitchFamily="18" charset="0"/>
                <a:cs typeface="Times New Roman" pitchFamily="18" charset="0"/>
              </a:rPr>
              <a:t>境内外架构的转换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境内转境外</a:t>
            </a:r>
            <a:endParaRPr lang="zh-CN" altLang="zh-CN" sz="2800" dirty="0">
              <a:latin typeface="Times New Roman" pitchFamily="18" charset="0"/>
              <a:cs typeface="Times New Roman" pitchFamily="18" charset="0"/>
            </a:endParaRP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pPr algn="ctr">
              <a:buFont typeface="Wingdings" pitchFamily="2" charset="2"/>
              <a:buNone/>
            </a:pPr>
            <a:endParaRPr lang="en-US" altLang="zh-CN" dirty="0">
              <a:latin typeface="Times New Roman" pitchFamily="18" charset="0"/>
              <a:cs typeface="Times New Roman" pitchFamily="18" charset="0"/>
            </a:endParaRPr>
          </a:p>
          <a:p>
            <a:pPr algn="ctr">
              <a:buFont typeface="Wingdings" pitchFamily="2" charset="2"/>
              <a:buNone/>
            </a:pPr>
            <a:endParaRPr lang="en-US" altLang="zh-CN" dirty="0">
              <a:latin typeface="Times New Roman" pitchFamily="18" charset="0"/>
              <a:cs typeface="Times New Roman" pitchFamily="18" charset="0"/>
            </a:endParaRPr>
          </a:p>
          <a:p>
            <a:pPr algn="ctr">
              <a:buFont typeface="Wingdings" pitchFamily="2" charset="2"/>
              <a:buNone/>
            </a:pPr>
            <a:r>
              <a:rPr lang="zh-CN" altLang="en-US" b="1" dirty="0">
                <a:latin typeface="Times New Roman" pitchFamily="18" charset="0"/>
                <a:cs typeface="Times New Roman" pitchFamily="18" charset="0"/>
              </a:rPr>
              <a:t>一、融资架构法律问题解析</a:t>
            </a:r>
            <a:endParaRPr lang="en-US" altLang="zh-CN" b="1" dirty="0">
              <a:latin typeface="Times New Roman" pitchFamily="18" charset="0"/>
              <a:cs typeface="Times New Roman" pitchFamily="18" charset="0"/>
            </a:endParaRPr>
          </a:p>
        </p:txBody>
      </p:sp>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52863601-60EC-4E8B-B411-D16E936B3D60}"/>
              </a:ext>
            </a:extLst>
          </p:cNvPr>
          <p:cNvSpPr/>
          <p:nvPr/>
        </p:nvSpPr>
        <p:spPr>
          <a:xfrm>
            <a:off x="4712518" y="3455788"/>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white"/>
                </a:solidFill>
              </a:rPr>
              <a:t>北京</a:t>
            </a:r>
            <a:r>
              <a:rPr lang="en-US" altLang="zh-CN" sz="1200" dirty="0">
                <a:solidFill>
                  <a:prstClr val="white"/>
                </a:solidFill>
              </a:rPr>
              <a:t>AAA</a:t>
            </a:r>
          </a:p>
        </p:txBody>
      </p:sp>
      <p:sp>
        <p:nvSpPr>
          <p:cNvPr id="9" name="圆角矩形 8">
            <a:extLst>
              <a:ext uri="{FF2B5EF4-FFF2-40B4-BE49-F238E27FC236}">
                <a16:creationId xmlns:a16="http://schemas.microsoft.com/office/drawing/2014/main" id="{C730F44C-031D-4FCA-84E3-3EEB19DC1DC7}"/>
              </a:ext>
            </a:extLst>
          </p:cNvPr>
          <p:cNvSpPr/>
          <p:nvPr/>
        </p:nvSpPr>
        <p:spPr>
          <a:xfrm>
            <a:off x="4320877" y="2301676"/>
            <a:ext cx="935038" cy="362346"/>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2</a:t>
            </a:r>
          </a:p>
        </p:txBody>
      </p:sp>
      <p:cxnSp>
        <p:nvCxnSpPr>
          <p:cNvPr id="10" name="肘形连接符 9">
            <a:extLst>
              <a:ext uri="{FF2B5EF4-FFF2-40B4-BE49-F238E27FC236}">
                <a16:creationId xmlns:a16="http://schemas.microsoft.com/office/drawing/2014/main" id="{F9A3DB82-DE9C-451C-9E00-E94E64BE6663}"/>
              </a:ext>
            </a:extLst>
          </p:cNvPr>
          <p:cNvCxnSpPr>
            <a:stCxn id="12" idx="2"/>
            <a:endCxn id="4" idx="0"/>
          </p:cNvCxnSpPr>
          <p:nvPr/>
        </p:nvCxnSpPr>
        <p:spPr>
          <a:xfrm rot="16200000" flipH="1">
            <a:off x="4093654" y="2060636"/>
            <a:ext cx="793750" cy="1996554"/>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2" name="圆角矩形 11">
            <a:extLst>
              <a:ext uri="{FF2B5EF4-FFF2-40B4-BE49-F238E27FC236}">
                <a16:creationId xmlns:a16="http://schemas.microsoft.com/office/drawing/2014/main" id="{299798BA-7400-4BA4-894D-FF18A23CBD41}"/>
              </a:ext>
            </a:extLst>
          </p:cNvPr>
          <p:cNvSpPr/>
          <p:nvPr/>
        </p:nvSpPr>
        <p:spPr>
          <a:xfrm>
            <a:off x="3024733" y="2301676"/>
            <a:ext cx="935037" cy="360362"/>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1</a:t>
            </a:r>
          </a:p>
        </p:txBody>
      </p:sp>
      <p:cxnSp>
        <p:nvCxnSpPr>
          <p:cNvPr id="14" name="肘形连接符 13">
            <a:extLst>
              <a:ext uri="{FF2B5EF4-FFF2-40B4-BE49-F238E27FC236}">
                <a16:creationId xmlns:a16="http://schemas.microsoft.com/office/drawing/2014/main" id="{F9A3DB82-DE9C-451C-9E00-E94E64BE6663}"/>
              </a:ext>
            </a:extLst>
          </p:cNvPr>
          <p:cNvCxnSpPr>
            <a:stCxn id="9" idx="2"/>
            <a:endCxn id="4" idx="0"/>
          </p:cNvCxnSpPr>
          <p:nvPr/>
        </p:nvCxnSpPr>
        <p:spPr>
          <a:xfrm rot="16200000" flipH="1">
            <a:off x="4742718" y="2709700"/>
            <a:ext cx="791766" cy="700410"/>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3" name="标题 1"/>
          <p:cNvSpPr>
            <a:spLocks noGrp="1"/>
          </p:cNvSpPr>
          <p:nvPr>
            <p:ph type="title"/>
          </p:nvPr>
        </p:nvSpPr>
        <p:spPr>
          <a:xfrm>
            <a:off x="960438" y="344488"/>
            <a:ext cx="7011987" cy="685800"/>
          </a:xfrm>
        </p:spPr>
        <p:txBody>
          <a:bodyPr/>
          <a:lstStyle/>
          <a:p>
            <a:pPr eaLnBrk="1" hangingPunct="1"/>
            <a:r>
              <a:rPr lang="en-US" altLang="zh-CN" sz="2800" dirty="0">
                <a:latin typeface="Times New Roman" pitchFamily="18" charset="0"/>
                <a:cs typeface="Times New Roman" pitchFamily="18" charset="0"/>
              </a:rPr>
              <a:t>1.2.2 </a:t>
            </a:r>
            <a:r>
              <a:rPr lang="zh-CN" altLang="en-US" sz="2800" dirty="0">
                <a:latin typeface="Times New Roman" pitchFamily="18" charset="0"/>
                <a:cs typeface="Times New Roman" pitchFamily="18" charset="0"/>
              </a:rPr>
              <a:t>境内转境外（搭建</a:t>
            </a:r>
            <a:r>
              <a:rPr lang="en-US" altLang="zh-CN" sz="2800" dirty="0">
                <a:latin typeface="Times New Roman" pitchFamily="18" charset="0"/>
                <a:cs typeface="Times New Roman" pitchFamily="18" charset="0"/>
              </a:rPr>
              <a:t>VIE</a:t>
            </a:r>
            <a:r>
              <a:rPr lang="zh-CN" altLang="en-US" sz="2800" dirty="0">
                <a:latin typeface="Times New Roman" pitchFamily="18" charset="0"/>
                <a:cs typeface="Times New Roman" pitchFamily="18" charset="0"/>
              </a:rPr>
              <a:t>结构）</a:t>
            </a:r>
            <a:endParaRPr lang="zh-CN" altLang="zh-CN" sz="2800" dirty="0">
              <a:latin typeface="Times New Roman" pitchFamily="18" charset="0"/>
              <a:cs typeface="Times New Roman" pitchFamily="18" charset="0"/>
            </a:endParaRPr>
          </a:p>
        </p:txBody>
      </p:sp>
      <p:sp>
        <p:nvSpPr>
          <p:cNvPr id="15" name="圆角矩形 14">
            <a:extLst>
              <a:ext uri="{FF2B5EF4-FFF2-40B4-BE49-F238E27FC236}">
                <a16:creationId xmlns:a16="http://schemas.microsoft.com/office/drawing/2014/main" id="{C730F44C-031D-4FCA-84E3-3EEB19DC1DC7}"/>
              </a:ext>
            </a:extLst>
          </p:cNvPr>
          <p:cNvSpPr/>
          <p:nvPr/>
        </p:nvSpPr>
        <p:spPr>
          <a:xfrm>
            <a:off x="5545013" y="2299691"/>
            <a:ext cx="935038" cy="362346"/>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境内投资人</a:t>
            </a:r>
            <a:endParaRPr lang="en-US" altLang="zh-CN" sz="1200" dirty="0">
              <a:solidFill>
                <a:prstClr val="black"/>
              </a:solidFill>
            </a:endParaRPr>
          </a:p>
        </p:txBody>
      </p:sp>
      <p:cxnSp>
        <p:nvCxnSpPr>
          <p:cNvPr id="16" name="肘形连接符 15">
            <a:extLst>
              <a:ext uri="{FF2B5EF4-FFF2-40B4-BE49-F238E27FC236}">
                <a16:creationId xmlns:a16="http://schemas.microsoft.com/office/drawing/2014/main" id="{F9A3DB82-DE9C-451C-9E00-E94E64BE6663}"/>
              </a:ext>
            </a:extLst>
          </p:cNvPr>
          <p:cNvCxnSpPr>
            <a:stCxn id="15" idx="2"/>
            <a:endCxn id="4" idx="0"/>
          </p:cNvCxnSpPr>
          <p:nvPr/>
        </p:nvCxnSpPr>
        <p:spPr>
          <a:xfrm rot="5400000">
            <a:off x="5353794" y="2797049"/>
            <a:ext cx="793751" cy="523726"/>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7" name="五边形 16"/>
          <p:cNvSpPr/>
          <p:nvPr/>
        </p:nvSpPr>
        <p:spPr>
          <a:xfrm>
            <a:off x="350838" y="1231900"/>
            <a:ext cx="3151187" cy="45720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8" name="TextBox 23"/>
          <p:cNvSpPr txBox="1"/>
          <p:nvPr/>
        </p:nvSpPr>
        <p:spPr>
          <a:xfrm>
            <a:off x="350838" y="1231900"/>
            <a:ext cx="2819400" cy="369888"/>
          </a:xfrm>
          <a:prstGeom prst="rect">
            <a:avLst/>
          </a:prstGeom>
          <a:noFill/>
        </p:spPr>
        <p:txBody>
          <a:bodyPr>
            <a:spAutoFit/>
          </a:bodyPr>
          <a:lstStyle/>
          <a:p>
            <a:pPr marL="342900" lvl="1" indent="-342900" eaLnBrk="1" hangingPunct="1">
              <a:buFont typeface="Wingdings" pitchFamily="2" charset="2"/>
              <a:buChar char="Ø"/>
              <a:defRPr/>
            </a:pPr>
            <a:r>
              <a:rPr lang="zh-CN" altLang="en-US" dirty="0">
                <a:solidFill>
                  <a:schemeClr val="bg1"/>
                </a:solidFill>
                <a:latin typeface="Times New Roman" pitchFamily="18" charset="0"/>
                <a:ea typeface="+mn-ea"/>
                <a:cs typeface="Times New Roman" pitchFamily="18" charset="0"/>
              </a:rPr>
              <a:t>原有境内结构</a:t>
            </a:r>
            <a:endParaRPr lang="en-US" altLang="zh-CN" dirty="0">
              <a:solidFill>
                <a:schemeClr val="bg1"/>
              </a:solidFill>
              <a:latin typeface="Times New Roman" pitchFamily="18" charset="0"/>
              <a:ea typeface="+mn-ea"/>
              <a:cs typeface="Times New Roman" pitchFamily="18" charset="0"/>
            </a:endParaRPr>
          </a:p>
        </p:txBody>
      </p:sp>
      <p:sp>
        <p:nvSpPr>
          <p:cNvPr id="19" name="圆角矩形 18">
            <a:extLst>
              <a:ext uri="{FF2B5EF4-FFF2-40B4-BE49-F238E27FC236}">
                <a16:creationId xmlns:a16="http://schemas.microsoft.com/office/drawing/2014/main" id="{C730F44C-031D-4FCA-84E3-3EEB19DC1DC7}"/>
              </a:ext>
            </a:extLst>
          </p:cNvPr>
          <p:cNvSpPr/>
          <p:nvPr/>
        </p:nvSpPr>
        <p:spPr>
          <a:xfrm>
            <a:off x="6769149" y="2303983"/>
            <a:ext cx="935038" cy="362346"/>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期权持股平台</a:t>
            </a:r>
            <a:endParaRPr lang="en-US" altLang="zh-CN" sz="1200" dirty="0">
              <a:solidFill>
                <a:prstClr val="black"/>
              </a:solidFill>
            </a:endParaRPr>
          </a:p>
        </p:txBody>
      </p:sp>
      <p:cxnSp>
        <p:nvCxnSpPr>
          <p:cNvPr id="20" name="肘形连接符 19">
            <a:extLst>
              <a:ext uri="{FF2B5EF4-FFF2-40B4-BE49-F238E27FC236}">
                <a16:creationId xmlns:a16="http://schemas.microsoft.com/office/drawing/2014/main" id="{F9A3DB82-DE9C-451C-9E00-E94E64BE6663}"/>
              </a:ext>
            </a:extLst>
          </p:cNvPr>
          <p:cNvCxnSpPr>
            <a:stCxn id="19" idx="2"/>
            <a:endCxn id="4" idx="0"/>
          </p:cNvCxnSpPr>
          <p:nvPr/>
        </p:nvCxnSpPr>
        <p:spPr>
          <a:xfrm rot="5400000">
            <a:off x="5968008" y="2187127"/>
            <a:ext cx="789459" cy="1747862"/>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4767804"/>
      </p:ext>
    </p:extLst>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60438" y="293117"/>
            <a:ext cx="7011987" cy="685800"/>
          </a:xfrm>
        </p:spPr>
        <p:txBody>
          <a:bodyPr/>
          <a:lstStyle/>
          <a:p>
            <a:r>
              <a:rPr lang="zh-CN" altLang="en-US" sz="2400" dirty="0">
                <a:latin typeface="Times New Roman" pitchFamily="18" charset="0"/>
                <a:cs typeface="Times New Roman" pitchFamily="18" charset="0"/>
              </a:rPr>
              <a:t>搭</a:t>
            </a:r>
            <a:r>
              <a:rPr lang="en-US" altLang="zh-CN" sz="2400" dirty="0">
                <a:latin typeface="Times New Roman" pitchFamily="18" charset="0"/>
                <a:cs typeface="Times New Roman" pitchFamily="18" charset="0"/>
              </a:rPr>
              <a:t>VIE</a:t>
            </a:r>
            <a:r>
              <a:rPr lang="zh-CN" altLang="en-US" sz="2400" dirty="0">
                <a:latin typeface="Times New Roman" pitchFamily="18" charset="0"/>
                <a:cs typeface="Times New Roman" pitchFamily="18" charset="0"/>
              </a:rPr>
              <a:t>结构</a:t>
            </a:r>
            <a:r>
              <a:rPr lang="zh-CN" altLang="en-US" sz="2400" dirty="0"/>
              <a:t>重组步骤</a:t>
            </a:r>
          </a:p>
        </p:txBody>
      </p:sp>
      <p:sp>
        <p:nvSpPr>
          <p:cNvPr id="5" name="圆角矩形 4">
            <a:extLst>
              <a:ext uri="{FF2B5EF4-FFF2-40B4-BE49-F238E27FC236}">
                <a16:creationId xmlns:a16="http://schemas.microsoft.com/office/drawing/2014/main" id="{9756D528-73D6-48CA-84DF-CEA3C75E7354}"/>
              </a:ext>
            </a:extLst>
          </p:cNvPr>
          <p:cNvSpPr/>
          <p:nvPr/>
        </p:nvSpPr>
        <p:spPr>
          <a:xfrm>
            <a:off x="7290867" y="2782715"/>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Cayman Co.</a:t>
            </a:r>
          </a:p>
        </p:txBody>
      </p:sp>
      <p:cxnSp>
        <p:nvCxnSpPr>
          <p:cNvPr id="6" name="肘形连接符 5">
            <a:extLst>
              <a:ext uri="{FF2B5EF4-FFF2-40B4-BE49-F238E27FC236}">
                <a16:creationId xmlns:a16="http://schemas.microsoft.com/office/drawing/2014/main" id="{DA967D38-0E65-4117-B542-55126BC6ABE0}"/>
              </a:ext>
            </a:extLst>
          </p:cNvPr>
          <p:cNvCxnSpPr>
            <a:stCxn id="14" idx="2"/>
            <a:endCxn id="5" idx="0"/>
          </p:cNvCxnSpPr>
          <p:nvPr/>
        </p:nvCxnSpPr>
        <p:spPr>
          <a:xfrm rot="16200000" flipH="1">
            <a:off x="6697791" y="1413350"/>
            <a:ext cx="496615" cy="2242114"/>
          </a:xfrm>
          <a:prstGeom prst="bentConnector3">
            <a:avLst/>
          </a:prstGeom>
          <a:ln w="63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A2E114DE-C40E-4651-8664-D06F1F193F84}"/>
              </a:ext>
            </a:extLst>
          </p:cNvPr>
          <p:cNvCxnSpPr>
            <a:cxnSpLocks/>
          </p:cNvCxnSpPr>
          <p:nvPr/>
        </p:nvCxnSpPr>
        <p:spPr>
          <a:xfrm>
            <a:off x="6263753" y="3988457"/>
            <a:ext cx="5041900" cy="0"/>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圆角矩形 7">
            <a:extLst>
              <a:ext uri="{FF2B5EF4-FFF2-40B4-BE49-F238E27FC236}">
                <a16:creationId xmlns:a16="http://schemas.microsoft.com/office/drawing/2014/main" id="{0175A2D7-A3E0-4EDF-BAEE-EFD9343C9FE5}"/>
              </a:ext>
            </a:extLst>
          </p:cNvPr>
          <p:cNvSpPr/>
          <p:nvPr/>
        </p:nvSpPr>
        <p:spPr>
          <a:xfrm>
            <a:off x="7290867" y="3504113"/>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Hong Kong Co.</a:t>
            </a:r>
          </a:p>
        </p:txBody>
      </p:sp>
      <p:sp>
        <p:nvSpPr>
          <p:cNvPr id="9" name="圆角矩形 8">
            <a:extLst>
              <a:ext uri="{FF2B5EF4-FFF2-40B4-BE49-F238E27FC236}">
                <a16:creationId xmlns:a16="http://schemas.microsoft.com/office/drawing/2014/main" id="{7161BC01-2A30-4666-B294-F3F5DAD4C31B}"/>
              </a:ext>
            </a:extLst>
          </p:cNvPr>
          <p:cNvSpPr/>
          <p:nvPr/>
        </p:nvSpPr>
        <p:spPr>
          <a:xfrm>
            <a:off x="7290867" y="4291523"/>
            <a:ext cx="1552575" cy="360362"/>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WFOE</a:t>
            </a:r>
          </a:p>
        </p:txBody>
      </p:sp>
      <p:sp>
        <p:nvSpPr>
          <p:cNvPr id="10" name="文本框 37898">
            <a:extLst>
              <a:ext uri="{FF2B5EF4-FFF2-40B4-BE49-F238E27FC236}">
                <a16:creationId xmlns:a16="http://schemas.microsoft.com/office/drawing/2014/main" id="{466CC8AC-4914-42C8-AC97-16304E2C218A}"/>
              </a:ext>
            </a:extLst>
          </p:cNvPr>
          <p:cNvSpPr txBox="1">
            <a:spLocks noChangeArrowheads="1"/>
          </p:cNvSpPr>
          <p:nvPr/>
        </p:nvSpPr>
        <p:spPr bwMode="auto">
          <a:xfrm>
            <a:off x="9419306" y="3647659"/>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境外</a:t>
            </a:r>
          </a:p>
        </p:txBody>
      </p:sp>
      <p:sp>
        <p:nvSpPr>
          <p:cNvPr id="11" name="文本框 79">
            <a:extLst>
              <a:ext uri="{FF2B5EF4-FFF2-40B4-BE49-F238E27FC236}">
                <a16:creationId xmlns:a16="http://schemas.microsoft.com/office/drawing/2014/main" id="{FED1815C-7E6D-4139-B3EB-4CB2E6F9614A}"/>
              </a:ext>
            </a:extLst>
          </p:cNvPr>
          <p:cNvSpPr txBox="1">
            <a:spLocks noChangeArrowheads="1"/>
          </p:cNvSpPr>
          <p:nvPr/>
        </p:nvSpPr>
        <p:spPr bwMode="auto">
          <a:xfrm>
            <a:off x="9419306" y="4077999"/>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境内</a:t>
            </a:r>
          </a:p>
        </p:txBody>
      </p:sp>
      <p:cxnSp>
        <p:nvCxnSpPr>
          <p:cNvPr id="12" name="连接符: 肘形 10">
            <a:extLst>
              <a:ext uri="{FF2B5EF4-FFF2-40B4-BE49-F238E27FC236}">
                <a16:creationId xmlns:a16="http://schemas.microsoft.com/office/drawing/2014/main" id="{E1C842C2-1D38-4E36-BED4-69D4C45363ED}"/>
              </a:ext>
            </a:extLst>
          </p:cNvPr>
          <p:cNvCxnSpPr>
            <a:stCxn id="20" idx="2"/>
            <a:endCxn id="5" idx="0"/>
          </p:cNvCxnSpPr>
          <p:nvPr/>
        </p:nvCxnSpPr>
        <p:spPr>
          <a:xfrm rot="16200000" flipH="1">
            <a:off x="7492638" y="2208197"/>
            <a:ext cx="496615" cy="652419"/>
          </a:xfrm>
          <a:prstGeom prst="bentConnector3">
            <a:avLst/>
          </a:prstGeom>
          <a:ln w="63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C7B84370-F2D8-4AA5-B1EC-5C40B2DBD79A}"/>
              </a:ext>
            </a:extLst>
          </p:cNvPr>
          <p:cNvGrpSpPr/>
          <p:nvPr/>
        </p:nvGrpSpPr>
        <p:grpSpPr>
          <a:xfrm>
            <a:off x="5332883" y="1223863"/>
            <a:ext cx="4582493" cy="1062237"/>
            <a:chOff x="4541838" y="1727200"/>
            <a:chExt cx="4353076" cy="1062237"/>
          </a:xfrm>
        </p:grpSpPr>
        <p:sp>
          <p:nvSpPr>
            <p:cNvPr id="14" name="圆角矩形 13">
              <a:extLst>
                <a:ext uri="{FF2B5EF4-FFF2-40B4-BE49-F238E27FC236}">
                  <a16:creationId xmlns:a16="http://schemas.microsoft.com/office/drawing/2014/main" id="{A23DD909-59F5-4C8B-A087-7BDE4D4AB196}"/>
                </a:ext>
              </a:extLst>
            </p:cNvPr>
            <p:cNvSpPr/>
            <p:nvPr/>
          </p:nvSpPr>
          <p:spPr>
            <a:xfrm>
              <a:off x="4541838" y="2429074"/>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创始人</a:t>
              </a:r>
              <a:r>
                <a:rPr lang="en-US" altLang="zh-CN" sz="1200" dirty="0">
                  <a:latin typeface="Times New Roman" panose="02020603050405020304" pitchFamily="18" charset="0"/>
                  <a:ea typeface="楷体" panose="02010609060101010101" pitchFamily="49" charset="-122"/>
                  <a:cs typeface="Times New Roman" panose="02020603050405020304" pitchFamily="18" charset="0"/>
                </a:rPr>
                <a:t>BVI</a:t>
              </a: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200" dirty="0">
                  <a:latin typeface="Times New Roman" panose="02020603050405020304" pitchFamily="18" charset="0"/>
                  <a:ea typeface="楷体" panose="02010609060101010101" pitchFamily="49" charset="-122"/>
                  <a:cs typeface="Times New Roman" panose="02020603050405020304" pitchFamily="18" charset="0"/>
                </a:rPr>
                <a:t>Co.</a:t>
              </a:r>
            </a:p>
          </p:txBody>
        </p:sp>
        <p:sp>
          <p:nvSpPr>
            <p:cNvPr id="16" name="圆角矩形 15">
              <a:extLst>
                <a:ext uri="{FF2B5EF4-FFF2-40B4-BE49-F238E27FC236}">
                  <a16:creationId xmlns:a16="http://schemas.microsoft.com/office/drawing/2014/main" id="{3F4EADBE-52A4-4DAF-9A0C-5968BFB96718}"/>
                </a:ext>
              </a:extLst>
            </p:cNvPr>
            <p:cNvSpPr/>
            <p:nvPr/>
          </p:nvSpPr>
          <p:spPr>
            <a:xfrm>
              <a:off x="4541838" y="1727200"/>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创始人</a:t>
              </a:r>
              <a:endParaRPr lang="en-US" altLang="zh-CN" sz="12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FB5045F2-D1B2-495A-8679-E156CE078A2A}"/>
                </a:ext>
              </a:extLst>
            </p:cNvPr>
            <p:cNvCxnSpPr>
              <a:stCxn id="16" idx="2"/>
              <a:endCxn id="14" idx="0"/>
            </p:cNvCxnSpPr>
            <p:nvPr/>
          </p:nvCxnSpPr>
          <p:spPr>
            <a:xfrm>
              <a:off x="5009357" y="2087563"/>
              <a:ext cx="0" cy="341511"/>
            </a:xfrm>
            <a:prstGeom prst="straightConnector1">
              <a:avLst/>
            </a:prstGeom>
            <a:ln w="63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圆角矩形 74">
              <a:extLst>
                <a:ext uri="{FF2B5EF4-FFF2-40B4-BE49-F238E27FC236}">
                  <a16:creationId xmlns:a16="http://schemas.microsoft.com/office/drawing/2014/main" id="{9F6631D9-75A5-440A-8817-9C30A0F928A4}"/>
                </a:ext>
              </a:extLst>
            </p:cNvPr>
            <p:cNvSpPr/>
            <p:nvPr/>
          </p:nvSpPr>
          <p:spPr>
            <a:xfrm>
              <a:off x="6051947" y="2429074"/>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900" dirty="0">
                  <a:latin typeface="Times New Roman" panose="02020603050405020304" pitchFamily="18" charset="0"/>
                  <a:ea typeface="楷体" panose="02010609060101010101" pitchFamily="49" charset="-122"/>
                  <a:cs typeface="Times New Roman" panose="02020603050405020304" pitchFamily="18" charset="0"/>
                </a:rPr>
                <a:t>联合创始人一</a:t>
              </a:r>
              <a:endParaRPr lang="en-US" altLang="zh-CN" sz="900" dirty="0">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defRPr/>
              </a:pPr>
              <a:r>
                <a:rPr lang="en-US" altLang="zh-CN" sz="900" dirty="0">
                  <a:latin typeface="Times New Roman" panose="02020603050405020304" pitchFamily="18" charset="0"/>
                  <a:ea typeface="楷体" panose="02010609060101010101" pitchFamily="49" charset="-122"/>
                  <a:cs typeface="Times New Roman" panose="02020603050405020304" pitchFamily="18" charset="0"/>
                </a:rPr>
                <a:t>BVI Co.</a:t>
              </a:r>
            </a:p>
          </p:txBody>
        </p:sp>
        <p:sp>
          <p:nvSpPr>
            <p:cNvPr id="21" name="圆角矩形 62">
              <a:extLst>
                <a:ext uri="{FF2B5EF4-FFF2-40B4-BE49-F238E27FC236}">
                  <a16:creationId xmlns:a16="http://schemas.microsoft.com/office/drawing/2014/main" id="{76D05F1F-477D-46F0-8D59-4C27D938768D}"/>
                </a:ext>
              </a:extLst>
            </p:cNvPr>
            <p:cNvSpPr/>
            <p:nvPr/>
          </p:nvSpPr>
          <p:spPr>
            <a:xfrm>
              <a:off x="6052938" y="1727200"/>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latin typeface="Times New Roman" panose="02020603050405020304" pitchFamily="18" charset="0"/>
                  <a:ea typeface="楷体" panose="02010609060101010101" pitchFamily="49" charset="-122"/>
                  <a:cs typeface="Times New Roman" panose="02020603050405020304" pitchFamily="18" charset="0"/>
                </a:rPr>
                <a:t>联合创始人一</a:t>
              </a:r>
              <a:endParaRPr lang="en-US" altLang="zh-CN" sz="12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9CB03FFB-0A36-48D1-9A42-2C3EC47E1BDC}"/>
                </a:ext>
              </a:extLst>
            </p:cNvPr>
            <p:cNvCxnSpPr>
              <a:stCxn id="21" idx="2"/>
              <a:endCxn id="20" idx="0"/>
            </p:cNvCxnSpPr>
            <p:nvPr/>
          </p:nvCxnSpPr>
          <p:spPr>
            <a:xfrm flipH="1">
              <a:off x="6519466" y="2087563"/>
              <a:ext cx="991" cy="3415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圆角矩形 75">
              <a:extLst>
                <a:ext uri="{FF2B5EF4-FFF2-40B4-BE49-F238E27FC236}">
                  <a16:creationId xmlns:a16="http://schemas.microsoft.com/office/drawing/2014/main" id="{46801D64-C01A-4F67-AEFF-570414129A97}"/>
                </a:ext>
              </a:extLst>
            </p:cNvPr>
            <p:cNvSpPr/>
            <p:nvPr/>
          </p:nvSpPr>
          <p:spPr>
            <a:xfrm>
              <a:off x="7958289" y="2429074"/>
              <a:ext cx="936625" cy="360363"/>
            </a:xfrm>
            <a:prstGeom prst="roundRect">
              <a:avLst/>
            </a:prstGeom>
            <a:solidFill>
              <a:schemeClr val="bg1"/>
            </a:solid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latin typeface="Times New Roman" panose="02020603050405020304" pitchFamily="18" charset="0"/>
                  <a:ea typeface="楷体" panose="02010609060101010101" pitchFamily="49" charset="-122"/>
                  <a:cs typeface="Times New Roman" panose="02020603050405020304" pitchFamily="18" charset="0"/>
                </a:rPr>
                <a:t>ESOP Pool</a:t>
              </a:r>
            </a:p>
          </p:txBody>
        </p:sp>
      </p:grpSp>
      <p:cxnSp>
        <p:nvCxnSpPr>
          <p:cNvPr id="24" name="直接箭头连接符 23">
            <a:extLst>
              <a:ext uri="{FF2B5EF4-FFF2-40B4-BE49-F238E27FC236}">
                <a16:creationId xmlns:a16="http://schemas.microsoft.com/office/drawing/2014/main" id="{3AE7EA1A-B661-4A8F-A5FF-8CA811161FE7}"/>
              </a:ext>
            </a:extLst>
          </p:cNvPr>
          <p:cNvCxnSpPr>
            <a:stCxn id="5" idx="2"/>
            <a:endCxn id="8" idx="0"/>
          </p:cNvCxnSpPr>
          <p:nvPr/>
        </p:nvCxnSpPr>
        <p:spPr>
          <a:xfrm>
            <a:off x="8067155" y="3143078"/>
            <a:ext cx="0" cy="3610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4E7254D4-6426-4435-80D0-8F35B41320B2}"/>
              </a:ext>
            </a:extLst>
          </p:cNvPr>
          <p:cNvCxnSpPr>
            <a:stCxn id="8" idx="2"/>
            <a:endCxn id="9" idx="0"/>
          </p:cNvCxnSpPr>
          <p:nvPr/>
        </p:nvCxnSpPr>
        <p:spPr>
          <a:xfrm>
            <a:off x="8067155" y="3864476"/>
            <a:ext cx="0" cy="4270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连接符: 肘形 9">
            <a:extLst>
              <a:ext uri="{FF2B5EF4-FFF2-40B4-BE49-F238E27FC236}">
                <a16:creationId xmlns:a16="http://schemas.microsoft.com/office/drawing/2014/main" id="{70CD57DD-CB9A-44E1-A15C-3A049D1CCFA4}"/>
              </a:ext>
            </a:extLst>
          </p:cNvPr>
          <p:cNvCxnSpPr>
            <a:stCxn id="23" idx="2"/>
            <a:endCxn id="5" idx="0"/>
          </p:cNvCxnSpPr>
          <p:nvPr/>
        </p:nvCxnSpPr>
        <p:spPr>
          <a:xfrm rot="5400000">
            <a:off x="8496462" y="1856793"/>
            <a:ext cx="496615" cy="1355228"/>
          </a:xfrm>
          <a:prstGeom prst="bentConnector3">
            <a:avLst/>
          </a:prstGeom>
          <a:ln w="3175">
            <a:prstDash val="dash"/>
            <a:tailEnd type="triangle"/>
          </a:ln>
        </p:spPr>
        <p:style>
          <a:lnRef idx="1">
            <a:schemeClr val="dk1"/>
          </a:lnRef>
          <a:fillRef idx="0">
            <a:schemeClr val="dk1"/>
          </a:fillRef>
          <a:effectRef idx="0">
            <a:schemeClr val="dk1"/>
          </a:effectRef>
          <a:fontRef idx="minor">
            <a:schemeClr val="tx1"/>
          </a:fontRef>
        </p:style>
      </p:cxnSp>
      <p:sp>
        <p:nvSpPr>
          <p:cNvPr id="28" name="文本框 6149">
            <a:extLst>
              <a:ext uri="{FF2B5EF4-FFF2-40B4-BE49-F238E27FC236}">
                <a16:creationId xmlns:a16="http://schemas.microsoft.com/office/drawing/2014/main" id="{5ADD0583-ABFF-413F-A48B-134531EB2B51}"/>
              </a:ext>
            </a:extLst>
          </p:cNvPr>
          <p:cNvSpPr txBox="1">
            <a:spLocks noChangeArrowheads="1"/>
          </p:cNvSpPr>
          <p:nvPr/>
        </p:nvSpPr>
        <p:spPr bwMode="auto">
          <a:xfrm>
            <a:off x="288429" y="1007839"/>
            <a:ext cx="504000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C00000"/>
              </a:buClr>
              <a:buFont typeface="Wingdings" panose="05000000000000000000" pitchFamily="2" charset="2"/>
              <a:buChar char="p"/>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设立境外公司</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Clr>
                <a:srgbClr val="C00000"/>
              </a:buClr>
              <a:buFont typeface="+mj-lt"/>
              <a:buAutoNum type="arabicPeriod"/>
              <a:defRPr/>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自然人股东在境外设立</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BVI</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公司（外籍个人是否需设立</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BVI</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公司待进一步确认）</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Clr>
                <a:srgbClr val="C00000"/>
              </a:buClr>
              <a:buFont typeface="+mj-lt"/>
              <a:buAutoNum type="arabicPeriod"/>
              <a:defRPr/>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自然人股东通过</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BVI</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公司设立开曼公司</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buClr>
                <a:srgbClr val="C00000"/>
              </a:buClr>
              <a:buFont typeface="+mj-lt"/>
              <a:buAutoNum type="arabicPeriod"/>
              <a:defRPr/>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开曼公司设立香港公司</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p"/>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自然人股东分别办理</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37</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号文登记</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buClr>
                <a:srgbClr val="C00000"/>
              </a:buClr>
              <a:buFont typeface="Wingdings" panose="05000000000000000000" pitchFamily="2" charset="2"/>
              <a:buChar char="p"/>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香港公司设立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WFOE</a:t>
            </a:r>
          </a:p>
        </p:txBody>
      </p:sp>
      <p:sp>
        <p:nvSpPr>
          <p:cNvPr id="29" name="文本框 6149">
            <a:extLst>
              <a:ext uri="{FF2B5EF4-FFF2-40B4-BE49-F238E27FC236}">
                <a16:creationId xmlns:a16="http://schemas.microsoft.com/office/drawing/2014/main" id="{EA299037-AFA1-4271-ADCB-7AE9BEF6C8E6}"/>
              </a:ext>
            </a:extLst>
          </p:cNvPr>
          <p:cNvSpPr txBox="1">
            <a:spLocks noChangeArrowheads="1"/>
          </p:cNvSpPr>
          <p:nvPr/>
        </p:nvSpPr>
        <p:spPr bwMode="auto">
          <a:xfrm>
            <a:off x="380901" y="3384103"/>
            <a:ext cx="566816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C00000"/>
              </a:buClr>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注</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Clr>
                <a:srgbClr val="C00000"/>
              </a:buClr>
              <a:buFont typeface="Wingdings" panose="05000000000000000000" pitchFamily="2" charset="2"/>
              <a:buChar char="ü"/>
            </a:pP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创始人在办理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号文登记时，银行可能要求公司其他不办理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号文登记的股东（包括机构投资人）签署一份放弃权益承诺，承诺放弃其在境外开曼公司的权益。该等放弃承诺可能会影响机构投资人办理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ODI</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手续。实践中为解决该问题，可以由创始人以其持股的其他公司或企业（如联合创始人持股平台、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ESOP</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持股平台）为权益载体来办理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号文登记，以避免影响公司其他股东未来在开曼公司持股。</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Clr>
                <a:srgbClr val="C00000"/>
              </a:buClr>
              <a:buFont typeface="Wingdings" panose="05000000000000000000" pitchFamily="2" charset="2"/>
              <a:buChar char="ü"/>
            </a:pP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其他联合创始人如为中国籍，且将在开曼公司持股，则也需一并办理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号文登记。</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Clr>
                <a:srgbClr val="C00000"/>
              </a:buClr>
              <a:buFont typeface="Wingdings" panose="05000000000000000000" pitchFamily="2" charset="2"/>
              <a:buChar char="ü"/>
            </a:pP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针对员工持股平台上未授予的期权、已授予但尚未行权的期权（如有），在境外开曼公司可以相应预留期权池，并由已授予期权员工与开曼公司签署期权协议（继承在境内的期权协议下的条件）。</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69910662"/>
      </p:ext>
    </p:extLst>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60438" y="322039"/>
            <a:ext cx="7011987" cy="685800"/>
          </a:xfrm>
        </p:spPr>
        <p:txBody>
          <a:bodyPr/>
          <a:lstStyle/>
          <a:p>
            <a:r>
              <a:rPr lang="zh-CN" altLang="en-US" sz="2400" dirty="0">
                <a:latin typeface="Times New Roman" pitchFamily="18" charset="0"/>
                <a:cs typeface="Times New Roman" pitchFamily="18" charset="0"/>
              </a:rPr>
              <a:t>搭</a:t>
            </a:r>
            <a:r>
              <a:rPr lang="en-US" altLang="zh-CN" sz="2400" dirty="0">
                <a:latin typeface="Times New Roman" pitchFamily="18" charset="0"/>
                <a:cs typeface="Times New Roman" pitchFamily="18" charset="0"/>
              </a:rPr>
              <a:t>VIE</a:t>
            </a:r>
            <a:r>
              <a:rPr lang="zh-CN" altLang="en-US" sz="2400" dirty="0">
                <a:latin typeface="Times New Roman" pitchFamily="18" charset="0"/>
                <a:cs typeface="Times New Roman" pitchFamily="18" charset="0"/>
              </a:rPr>
              <a:t>结构</a:t>
            </a:r>
            <a:r>
              <a:rPr lang="zh-CN" altLang="en-US" sz="2400" dirty="0"/>
              <a:t>重组步骤</a:t>
            </a:r>
          </a:p>
        </p:txBody>
      </p:sp>
      <p:sp>
        <p:nvSpPr>
          <p:cNvPr id="5" name="内容占位符 2">
            <a:extLst>
              <a:ext uri="{FF2B5EF4-FFF2-40B4-BE49-F238E27FC236}">
                <a16:creationId xmlns:a16="http://schemas.microsoft.com/office/drawing/2014/main" id="{73E0F814-18AF-41EF-B74A-B19FB2D3D306}"/>
              </a:ext>
            </a:extLst>
          </p:cNvPr>
          <p:cNvSpPr>
            <a:spLocks noGrp="1"/>
          </p:cNvSpPr>
          <p:nvPr>
            <p:ph idx="1"/>
          </p:nvPr>
        </p:nvSpPr>
        <p:spPr>
          <a:xfrm>
            <a:off x="954088" y="1608138"/>
            <a:ext cx="9487469" cy="2784475"/>
          </a:xfrm>
        </p:spPr>
        <p:txBody>
          <a:bodyPr/>
          <a:lstStyle/>
          <a:p>
            <a:pPr>
              <a:lnSpc>
                <a:spcPct val="150000"/>
              </a:lnSpc>
              <a:spcBef>
                <a:spcPts val="0"/>
              </a:spcBef>
              <a:buClr>
                <a:srgbClr val="C00000"/>
              </a:buClr>
              <a:buFont typeface="Wingdings" panose="05000000000000000000" pitchFamily="2" charset="2"/>
              <a:buChar char="p"/>
              <a:defRPr/>
            </a:pP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内资公司股权调整</a:t>
            </a:r>
            <a:endParaRPr lang="en-US" altLang="zh-CN" sz="180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50000"/>
              </a:lnSpc>
              <a:spcBef>
                <a:spcPts val="0"/>
              </a:spcBef>
              <a:buClr>
                <a:srgbClr val="C00000"/>
              </a:buClr>
              <a:buFont typeface="Wingdings" panose="05000000000000000000" pitchFamily="2" charset="2"/>
              <a:buChar char="p"/>
              <a:defRPr/>
            </a:pPr>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退出投资人：</a:t>
            </a:r>
            <a:r>
              <a:rPr lang="zh-CN" altLang="en-US" sz="1600" b="0" dirty="0">
                <a:latin typeface="Times New Roman" panose="02020603050405020304" pitchFamily="18" charset="0"/>
                <a:ea typeface="华文楷体" panose="02010600040101010101" pitchFamily="2" charset="-122"/>
                <a:cs typeface="Times New Roman" panose="02020603050405020304" pitchFamily="18" charset="0"/>
              </a:rPr>
              <a:t>如存在拟退出的投资人（即</a:t>
            </a:r>
            <a:r>
              <a:rPr lang="zh-CN" altLang="en-US" sz="1600" b="0" u="sng" dirty="0">
                <a:latin typeface="Times New Roman" panose="02020603050405020304" pitchFamily="18" charset="0"/>
                <a:ea typeface="华文楷体" panose="02010600040101010101" pitchFamily="2" charset="-122"/>
                <a:cs typeface="Times New Roman" panose="02020603050405020304" pitchFamily="18" charset="0"/>
              </a:rPr>
              <a:t>退出投资人</a:t>
            </a:r>
            <a:r>
              <a:rPr lang="zh-CN" altLang="en-US" sz="1600" b="0" dirty="0">
                <a:latin typeface="Times New Roman" panose="02020603050405020304" pitchFamily="18" charset="0"/>
                <a:ea typeface="华文楷体" panose="02010600040101010101" pitchFamily="2" charset="-122"/>
                <a:cs typeface="Times New Roman" panose="02020603050405020304" pitchFamily="18" charset="0"/>
              </a:rPr>
              <a:t>）（如有），则可通过创始人在内资公司层面受让退出投资人的股权，或者内资公司回购退出投资人股权，实现其退出。</a:t>
            </a:r>
            <a:endParaRPr lang="en-US" altLang="zh-CN" sz="1600" b="0" dirty="0">
              <a:latin typeface="Times New Roman" panose="02020603050405020304" pitchFamily="18" charset="0"/>
              <a:ea typeface="华文楷体" panose="02010600040101010101" pitchFamily="2" charset="-122"/>
              <a:cs typeface="Times New Roman" panose="02020603050405020304" pitchFamily="18" charset="0"/>
            </a:endParaRPr>
          </a:p>
          <a:p>
            <a:pPr lvl="1">
              <a:lnSpc>
                <a:spcPct val="150000"/>
              </a:lnSpc>
              <a:spcBef>
                <a:spcPts val="0"/>
              </a:spcBef>
              <a:buClr>
                <a:srgbClr val="C00000"/>
              </a:buClr>
              <a:buFont typeface="Wingdings" panose="05000000000000000000" pitchFamily="2" charset="2"/>
              <a:buChar char="p"/>
              <a:defRPr/>
            </a:pPr>
            <a:r>
              <a:rPr lang="zh-CN" altLang="en-US" sz="1600" b="1" dirty="0">
                <a:latin typeface="Times New Roman" panose="02020603050405020304" pitchFamily="18" charset="0"/>
                <a:ea typeface="华文楷体" panose="02010600040101010101" pitchFamily="2" charset="-122"/>
                <a:cs typeface="Times New Roman" panose="02020603050405020304" pitchFamily="18" charset="0"/>
              </a:rPr>
              <a:t>重组投资人：重组投资人将在境外公司持股。</a:t>
            </a:r>
            <a:endParaRPr lang="en-US" altLang="zh-CN" sz="1600" b="1" dirty="0">
              <a:latin typeface="Times New Roman" panose="02020603050405020304" pitchFamily="18" charset="0"/>
              <a:ea typeface="华文楷体" panose="02010600040101010101" pitchFamily="2" charset="-122"/>
              <a:cs typeface="Times New Roman" panose="02020603050405020304" pitchFamily="18" charset="0"/>
            </a:endParaRPr>
          </a:p>
          <a:p>
            <a:pPr marL="457200" lvl="1" indent="0">
              <a:lnSpc>
                <a:spcPct val="150000"/>
              </a:lnSpc>
              <a:spcBef>
                <a:spcPts val="0"/>
              </a:spcBef>
              <a:buClr>
                <a:srgbClr val="C00000"/>
              </a:buClr>
              <a:buNone/>
              <a:defRPr/>
            </a:pPr>
            <a:r>
              <a:rPr lang="en-US" altLang="zh-CN" sz="1600" b="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endParaRPr lang="en-US" altLang="zh-CN" sz="1600" b="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spcBef>
                <a:spcPts val="0"/>
              </a:spcBef>
              <a:buClr>
                <a:srgbClr val="C00000"/>
              </a:buClr>
              <a:buFont typeface="Wingdings" panose="05000000000000000000" pitchFamily="2" charset="2"/>
              <a:buChar char="p"/>
              <a:defRPr/>
            </a:pP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WFOE</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设立后，内资公司、内资公司届时的股东（可能包括重组投资人）将与</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WFOE</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签署</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VIE</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控制协议。</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30707"/>
      </p:ext>
    </p:extLst>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94B1AB0-20FA-4E08-BD8D-71B2630859FF}"/>
              </a:ext>
            </a:extLst>
          </p:cNvPr>
          <p:cNvGrpSpPr/>
          <p:nvPr/>
        </p:nvGrpSpPr>
        <p:grpSpPr>
          <a:xfrm>
            <a:off x="864493" y="1295871"/>
            <a:ext cx="6408712" cy="3960122"/>
            <a:chOff x="952499" y="1843431"/>
            <a:chExt cx="7079263" cy="4374473"/>
          </a:xfrm>
        </p:grpSpPr>
        <p:sp>
          <p:nvSpPr>
            <p:cNvPr id="5" name="文本框 4">
              <a:extLst>
                <a:ext uri="{FF2B5EF4-FFF2-40B4-BE49-F238E27FC236}">
                  <a16:creationId xmlns:a16="http://schemas.microsoft.com/office/drawing/2014/main" id="{4F78D58A-CA13-4014-AE95-CA14720F5EB6}"/>
                </a:ext>
              </a:extLst>
            </p:cNvPr>
            <p:cNvSpPr txBox="1"/>
            <p:nvPr/>
          </p:nvSpPr>
          <p:spPr>
            <a:xfrm>
              <a:off x="952500" y="1843431"/>
              <a:ext cx="1440000" cy="376148"/>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创始人</a:t>
              </a:r>
            </a:p>
          </p:txBody>
        </p:sp>
        <p:sp>
          <p:nvSpPr>
            <p:cNvPr id="6" name="文本框 5">
              <a:extLst>
                <a:ext uri="{FF2B5EF4-FFF2-40B4-BE49-F238E27FC236}">
                  <a16:creationId xmlns:a16="http://schemas.microsoft.com/office/drawing/2014/main" id="{C5F6D9B3-4B6F-4D7B-88A0-43AD1D28C1EF}"/>
                </a:ext>
              </a:extLst>
            </p:cNvPr>
            <p:cNvSpPr txBox="1"/>
            <p:nvPr/>
          </p:nvSpPr>
          <p:spPr>
            <a:xfrm>
              <a:off x="952500" y="2756170"/>
              <a:ext cx="1440000" cy="319725"/>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100" dirty="0">
                  <a:latin typeface="Times New Roman" panose="02020603050405020304" pitchFamily="18" charset="0"/>
                  <a:ea typeface="华文楷体" panose="02010600040101010101" pitchFamily="2" charset="-122"/>
                  <a:cs typeface="Times New Roman" panose="02020603050405020304" pitchFamily="18" charset="0"/>
                </a:rPr>
                <a:t>创始人</a:t>
              </a:r>
              <a:r>
                <a:rPr lang="en-US" altLang="zh-CN" sz="1100" dirty="0">
                  <a:latin typeface="Times New Roman" panose="02020603050405020304" pitchFamily="18" charset="0"/>
                  <a:ea typeface="华文楷体" panose="02010600040101010101" pitchFamily="2" charset="-122"/>
                  <a:cs typeface="Times New Roman" panose="02020603050405020304" pitchFamily="18" charset="0"/>
                </a:rPr>
                <a:t> Holdco(s)</a:t>
              </a:r>
              <a:endParaRPr lang="zh-CN" altLang="en-US" sz="11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79B81FE-DB63-4EF3-A9EE-22E7E8043C6E}"/>
                </a:ext>
              </a:extLst>
            </p:cNvPr>
            <p:cNvSpPr txBox="1"/>
            <p:nvPr/>
          </p:nvSpPr>
          <p:spPr>
            <a:xfrm>
              <a:off x="2786481" y="2746765"/>
              <a:ext cx="1440000" cy="338533"/>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ESOP Pool</a:t>
              </a:r>
              <a:r>
                <a:rPr lang="en-US" altLang="zh-CN"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BA5A2F40-FB36-49A5-BEAA-D365ACBDAB5B}"/>
                </a:ext>
              </a:extLst>
            </p:cNvPr>
            <p:cNvSpPr txBox="1"/>
            <p:nvPr/>
          </p:nvSpPr>
          <p:spPr>
            <a:xfrm>
              <a:off x="4620462" y="2756169"/>
              <a:ext cx="1440000" cy="319725"/>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1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重组投资人</a:t>
              </a:r>
              <a:r>
                <a:rPr lang="en-US" altLang="zh-CN" sz="1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11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809D81C-3CC1-4C25-A0BA-1FB4652A6E5B}"/>
                </a:ext>
              </a:extLst>
            </p:cNvPr>
            <p:cNvSpPr txBox="1"/>
            <p:nvPr/>
          </p:nvSpPr>
          <p:spPr>
            <a:xfrm>
              <a:off x="6454444" y="2727958"/>
              <a:ext cx="1577318" cy="376148"/>
            </a:xfrm>
            <a:prstGeom prst="roundRect">
              <a:avLst/>
            </a:prstGeom>
            <a:ln>
              <a:solidFill>
                <a:srgbClr val="76ABDC"/>
              </a:solidFill>
              <a:prstDash val="dash"/>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新境外投资人</a:t>
              </a:r>
            </a:p>
          </p:txBody>
        </p:sp>
        <p:sp>
          <p:nvSpPr>
            <p:cNvPr id="10" name="文本框 9">
              <a:extLst>
                <a:ext uri="{FF2B5EF4-FFF2-40B4-BE49-F238E27FC236}">
                  <a16:creationId xmlns:a16="http://schemas.microsoft.com/office/drawing/2014/main" id="{2BA44D28-1D14-4D59-BC33-5645F9A826DB}"/>
                </a:ext>
              </a:extLst>
            </p:cNvPr>
            <p:cNvSpPr txBox="1"/>
            <p:nvPr/>
          </p:nvSpPr>
          <p:spPr>
            <a:xfrm>
              <a:off x="2786481" y="3612485"/>
              <a:ext cx="1440000" cy="376148"/>
            </a:xfrm>
            <a:prstGeom prst="roundRect">
              <a:avLst/>
            </a:prstGeom>
            <a:solidFill>
              <a:srgbClr val="76ABDC"/>
            </a:solidFill>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开曼公司</a:t>
              </a:r>
            </a:p>
          </p:txBody>
        </p:sp>
        <p:sp>
          <p:nvSpPr>
            <p:cNvPr id="11" name="文本框 10">
              <a:extLst>
                <a:ext uri="{FF2B5EF4-FFF2-40B4-BE49-F238E27FC236}">
                  <a16:creationId xmlns:a16="http://schemas.microsoft.com/office/drawing/2014/main" id="{35D2AB3C-AD6A-46F6-97ED-729661FDB105}"/>
                </a:ext>
              </a:extLst>
            </p:cNvPr>
            <p:cNvSpPr txBox="1"/>
            <p:nvPr/>
          </p:nvSpPr>
          <p:spPr>
            <a:xfrm>
              <a:off x="2786481" y="4497012"/>
              <a:ext cx="1440000" cy="376148"/>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香港公司</a:t>
              </a:r>
            </a:p>
          </p:txBody>
        </p:sp>
        <p:sp>
          <p:nvSpPr>
            <p:cNvPr id="12" name="文本框 11">
              <a:extLst>
                <a:ext uri="{FF2B5EF4-FFF2-40B4-BE49-F238E27FC236}">
                  <a16:creationId xmlns:a16="http://schemas.microsoft.com/office/drawing/2014/main" id="{FE38400D-EEEF-4336-9358-77F4A3F51137}"/>
                </a:ext>
              </a:extLst>
            </p:cNvPr>
            <p:cNvSpPr txBox="1"/>
            <p:nvPr/>
          </p:nvSpPr>
          <p:spPr>
            <a:xfrm>
              <a:off x="2786481" y="5841756"/>
              <a:ext cx="1440000" cy="376148"/>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WFOE</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B235502-1F84-4C1B-B770-639DFE391F19}"/>
                </a:ext>
              </a:extLst>
            </p:cNvPr>
            <p:cNvSpPr txBox="1"/>
            <p:nvPr/>
          </p:nvSpPr>
          <p:spPr>
            <a:xfrm>
              <a:off x="4620462" y="5841755"/>
              <a:ext cx="1440000" cy="376148"/>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内资公司</a:t>
              </a:r>
            </a:p>
          </p:txBody>
        </p:sp>
        <p:sp>
          <p:nvSpPr>
            <p:cNvPr id="14" name="文本框 13">
              <a:extLst>
                <a:ext uri="{FF2B5EF4-FFF2-40B4-BE49-F238E27FC236}">
                  <a16:creationId xmlns:a16="http://schemas.microsoft.com/office/drawing/2014/main" id="{8BC54B7C-8CF2-4ACB-90FA-A4D8EE1457CF}"/>
                </a:ext>
              </a:extLst>
            </p:cNvPr>
            <p:cNvSpPr txBox="1"/>
            <p:nvPr/>
          </p:nvSpPr>
          <p:spPr>
            <a:xfrm>
              <a:off x="4620462" y="5223977"/>
              <a:ext cx="1440000" cy="338533"/>
            </a:xfrm>
            <a:prstGeom prst="roundRect">
              <a:avLst/>
            </a:prstGeom>
            <a:ln>
              <a:solidFill>
                <a:srgbClr val="76ABDC"/>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1200" dirty="0">
                  <a:latin typeface="Times New Roman" panose="02020603050405020304" pitchFamily="18" charset="0"/>
                  <a:ea typeface="华文楷体" panose="02010600040101010101" pitchFamily="2" charset="-122"/>
                  <a:cs typeface="Times New Roman" panose="02020603050405020304" pitchFamily="18" charset="0"/>
                </a:rPr>
                <a:t>创始人等</a:t>
              </a:r>
              <a:r>
                <a:rPr lang="en-US" altLang="zh-CN"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endParaRPr lang="zh-CN" altLang="en-US" sz="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13822574-17E1-4B39-BCCD-C661BAEFC1FE}"/>
                </a:ext>
              </a:extLst>
            </p:cNvPr>
            <p:cNvCxnSpPr>
              <a:stCxn id="5" idx="2"/>
              <a:endCxn id="6" idx="0"/>
            </p:cNvCxnSpPr>
            <p:nvPr/>
          </p:nvCxnSpPr>
          <p:spPr>
            <a:xfrm>
              <a:off x="1672501" y="2219579"/>
              <a:ext cx="0" cy="536591"/>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3043C33A-9B50-40A4-A43E-BF1B05104053}"/>
                </a:ext>
              </a:extLst>
            </p:cNvPr>
            <p:cNvCxnSpPr>
              <a:stCxn id="10" idx="2"/>
              <a:endCxn id="11" idx="0"/>
            </p:cNvCxnSpPr>
            <p:nvPr/>
          </p:nvCxnSpPr>
          <p:spPr>
            <a:xfrm>
              <a:off x="3506481" y="3988633"/>
              <a:ext cx="0" cy="508379"/>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D7CEEF2-B6D2-4471-8588-5285B7F7E983}"/>
                </a:ext>
              </a:extLst>
            </p:cNvPr>
            <p:cNvCxnSpPr>
              <a:stCxn id="11" idx="2"/>
              <a:endCxn id="12" idx="0"/>
            </p:cNvCxnSpPr>
            <p:nvPr/>
          </p:nvCxnSpPr>
          <p:spPr>
            <a:xfrm>
              <a:off x="3506481" y="4873159"/>
              <a:ext cx="0" cy="968597"/>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62EA474A-6766-4065-A7B8-C39141666CA7}"/>
                </a:ext>
              </a:extLst>
            </p:cNvPr>
            <p:cNvCxnSpPr>
              <a:stCxn id="14" idx="2"/>
              <a:endCxn id="13" idx="0"/>
            </p:cNvCxnSpPr>
            <p:nvPr/>
          </p:nvCxnSpPr>
          <p:spPr>
            <a:xfrm>
              <a:off x="5340463" y="5562510"/>
              <a:ext cx="0" cy="279245"/>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07D02BCA-E77B-4159-837E-6C18AFC0BDCE}"/>
                </a:ext>
              </a:extLst>
            </p:cNvPr>
            <p:cNvCxnSpPr>
              <a:stCxn id="12" idx="3"/>
              <a:endCxn id="13" idx="1"/>
            </p:cNvCxnSpPr>
            <p:nvPr/>
          </p:nvCxnSpPr>
          <p:spPr>
            <a:xfrm flipV="1">
              <a:off x="4226481" y="6029830"/>
              <a:ext cx="393981" cy="1"/>
            </a:xfrm>
            <a:prstGeom prst="straightConnector1">
              <a:avLst/>
            </a:prstGeom>
            <a:ln w="635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41C4B59-1737-47B5-8117-232DD2B17D2D}"/>
                </a:ext>
              </a:extLst>
            </p:cNvPr>
            <p:cNvCxnSpPr>
              <a:stCxn id="7" idx="2"/>
              <a:endCxn id="10" idx="0"/>
            </p:cNvCxnSpPr>
            <p:nvPr/>
          </p:nvCxnSpPr>
          <p:spPr>
            <a:xfrm>
              <a:off x="3506481" y="3085298"/>
              <a:ext cx="0" cy="527187"/>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21" name="连接符: 肘形 24">
              <a:extLst>
                <a:ext uri="{FF2B5EF4-FFF2-40B4-BE49-F238E27FC236}">
                  <a16:creationId xmlns:a16="http://schemas.microsoft.com/office/drawing/2014/main" id="{086AA137-BE64-416A-A203-0BAA46F57728}"/>
                </a:ext>
              </a:extLst>
            </p:cNvPr>
            <p:cNvCxnSpPr>
              <a:stCxn id="6" idx="2"/>
              <a:endCxn id="10" idx="0"/>
            </p:cNvCxnSpPr>
            <p:nvPr/>
          </p:nvCxnSpPr>
          <p:spPr>
            <a:xfrm rot="16200000" flipH="1">
              <a:off x="2321196" y="2427199"/>
              <a:ext cx="536590" cy="1833980"/>
            </a:xfrm>
            <a:prstGeom prst="bentConnector3">
              <a:avLst/>
            </a:prstGeom>
            <a:ln w="6350">
              <a:tailEnd type="triangle"/>
            </a:ln>
          </p:spPr>
          <p:style>
            <a:lnRef idx="1">
              <a:schemeClr val="dk1"/>
            </a:lnRef>
            <a:fillRef idx="0">
              <a:schemeClr val="dk1"/>
            </a:fillRef>
            <a:effectRef idx="0">
              <a:schemeClr val="dk1"/>
            </a:effectRef>
            <a:fontRef idx="minor">
              <a:schemeClr val="tx1"/>
            </a:fontRef>
          </p:style>
        </p:cxnSp>
        <p:cxnSp>
          <p:nvCxnSpPr>
            <p:cNvPr id="22" name="连接符: 肘形 25">
              <a:extLst>
                <a:ext uri="{FF2B5EF4-FFF2-40B4-BE49-F238E27FC236}">
                  <a16:creationId xmlns:a16="http://schemas.microsoft.com/office/drawing/2014/main" id="{A6BBE42E-CBF7-4E6F-8150-C97E0C55C7DE}"/>
                </a:ext>
              </a:extLst>
            </p:cNvPr>
            <p:cNvCxnSpPr>
              <a:stCxn id="8" idx="2"/>
              <a:endCxn id="10" idx="0"/>
            </p:cNvCxnSpPr>
            <p:nvPr/>
          </p:nvCxnSpPr>
          <p:spPr>
            <a:xfrm rot="5400000">
              <a:off x="4155177" y="2427198"/>
              <a:ext cx="536591" cy="1833982"/>
            </a:xfrm>
            <a:prstGeom prst="bentConnector3">
              <a:avLst/>
            </a:prstGeom>
            <a:ln w="6350">
              <a:tailEnd type="triangle"/>
            </a:ln>
          </p:spPr>
          <p:style>
            <a:lnRef idx="1">
              <a:schemeClr val="dk1"/>
            </a:lnRef>
            <a:fillRef idx="0">
              <a:schemeClr val="dk1"/>
            </a:fillRef>
            <a:effectRef idx="0">
              <a:schemeClr val="dk1"/>
            </a:effectRef>
            <a:fontRef idx="minor">
              <a:schemeClr val="tx1"/>
            </a:fontRef>
          </p:style>
        </p:cxnSp>
        <p:cxnSp>
          <p:nvCxnSpPr>
            <p:cNvPr id="23" name="连接符: 肘形 26">
              <a:extLst>
                <a:ext uri="{FF2B5EF4-FFF2-40B4-BE49-F238E27FC236}">
                  <a16:creationId xmlns:a16="http://schemas.microsoft.com/office/drawing/2014/main" id="{5F07FD84-FB96-4917-AEE7-25E927BC92AF}"/>
                </a:ext>
              </a:extLst>
            </p:cNvPr>
            <p:cNvCxnSpPr>
              <a:stCxn id="9" idx="2"/>
              <a:endCxn id="10" idx="0"/>
            </p:cNvCxnSpPr>
            <p:nvPr/>
          </p:nvCxnSpPr>
          <p:spPr>
            <a:xfrm rot="5400000">
              <a:off x="5120603" y="1489985"/>
              <a:ext cx="508380" cy="3736621"/>
            </a:xfrm>
            <a:prstGeom prst="bentConnector3">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D09813A8-28BA-44A4-A7EB-96AC25CDE86B}"/>
                </a:ext>
              </a:extLst>
            </p:cNvPr>
            <p:cNvSpPr txBox="1"/>
            <p:nvPr/>
          </p:nvSpPr>
          <p:spPr>
            <a:xfrm>
              <a:off x="3480837" y="4268604"/>
              <a:ext cx="715801" cy="246221"/>
            </a:xfrm>
            <a:prstGeom prst="rect">
              <a:avLst/>
            </a:prstGeom>
            <a:noFill/>
          </p:spPr>
          <p:txBody>
            <a:bodyPr wrap="square" rtlCol="0" anchor="ctr">
              <a:spAutoFit/>
            </a:bodyPr>
            <a:lstStyle/>
            <a:p>
              <a:pPr algn="ctr"/>
              <a:r>
                <a:rPr lang="en-US" altLang="zh-CN" sz="1000" dirty="0">
                  <a:latin typeface="Times New Roman" panose="02020603050405020304" pitchFamily="18" charset="0"/>
                  <a:cs typeface="Times New Roman" panose="02020603050405020304" pitchFamily="18" charset="0"/>
                </a:rPr>
                <a:t>100.00%</a:t>
              </a:r>
              <a:endParaRPr lang="zh-CN" altLang="en-US" sz="10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AFCEC67-6E49-4E6B-B7E0-3788AC06BB6B}"/>
                </a:ext>
              </a:extLst>
            </p:cNvPr>
            <p:cNvSpPr txBox="1"/>
            <p:nvPr/>
          </p:nvSpPr>
          <p:spPr>
            <a:xfrm>
              <a:off x="3480837" y="5660498"/>
              <a:ext cx="715801" cy="246221"/>
            </a:xfrm>
            <a:prstGeom prst="rect">
              <a:avLst/>
            </a:prstGeom>
            <a:noFill/>
          </p:spPr>
          <p:txBody>
            <a:bodyPr wrap="square" rtlCol="0" anchor="ctr">
              <a:spAutoFit/>
            </a:bodyPr>
            <a:lstStyle/>
            <a:p>
              <a:pPr algn="ctr"/>
              <a:r>
                <a:rPr lang="en-US" altLang="zh-CN" sz="1000" dirty="0">
                  <a:latin typeface="Times New Roman" panose="02020603050405020304" pitchFamily="18" charset="0"/>
                  <a:cs typeface="Times New Roman" panose="02020603050405020304" pitchFamily="18" charset="0"/>
                </a:rPr>
                <a:t>100.00%</a:t>
              </a:r>
              <a:endParaRPr lang="zh-CN" altLang="en-US" sz="1000"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3ECA25A3-0A83-44EE-9805-E0759784BD46}"/>
                </a:ext>
              </a:extLst>
            </p:cNvPr>
            <p:cNvSpPr txBox="1"/>
            <p:nvPr/>
          </p:nvSpPr>
          <p:spPr>
            <a:xfrm>
              <a:off x="4099472" y="5664903"/>
              <a:ext cx="648000" cy="246221"/>
            </a:xfrm>
            <a:prstGeom prst="rect">
              <a:avLst/>
            </a:prstGeom>
            <a:noFill/>
          </p:spPr>
          <p:txBody>
            <a:bodyPr wrap="square" rtlCol="0" anchor="ctr">
              <a:spAutoFit/>
            </a:bodyPr>
            <a:lstStyle/>
            <a:p>
              <a:pPr algn="ctr"/>
              <a:r>
                <a:rPr lang="en-US" altLang="zh-CN" sz="1000" dirty="0">
                  <a:latin typeface="Times New Roman" panose="02020603050405020304" pitchFamily="18" charset="0"/>
                  <a:cs typeface="Times New Roman" panose="02020603050405020304" pitchFamily="18" charset="0"/>
                </a:rPr>
                <a:t>VIE</a:t>
              </a:r>
              <a:endParaRPr lang="zh-CN" altLang="en-US" sz="1000" dirty="0">
                <a:latin typeface="Times New Roman" panose="02020603050405020304" pitchFamily="18" charset="0"/>
                <a:cs typeface="Times New Roman" panose="02020603050405020304" pitchFamily="18" charset="0"/>
              </a:endParaRPr>
            </a:p>
          </p:txBody>
        </p:sp>
        <p:cxnSp>
          <p:nvCxnSpPr>
            <p:cNvPr id="27" name="直接连接符 26">
              <a:extLst>
                <a:ext uri="{FF2B5EF4-FFF2-40B4-BE49-F238E27FC236}">
                  <a16:creationId xmlns:a16="http://schemas.microsoft.com/office/drawing/2014/main" id="{94947873-277B-47D1-94EA-801737B24FC6}"/>
                </a:ext>
              </a:extLst>
            </p:cNvPr>
            <p:cNvCxnSpPr>
              <a:cxnSpLocks/>
            </p:cNvCxnSpPr>
            <p:nvPr/>
          </p:nvCxnSpPr>
          <p:spPr>
            <a:xfrm>
              <a:off x="952499" y="5112295"/>
              <a:ext cx="6941944" cy="0"/>
            </a:xfrm>
            <a:prstGeom prst="line">
              <a:avLst/>
            </a:prstGeom>
            <a:ln w="6350">
              <a:prstDash val="dash"/>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F0974166-324F-4DF3-AA9C-65A31234380D}"/>
                </a:ext>
              </a:extLst>
            </p:cNvPr>
            <p:cNvSpPr txBox="1"/>
            <p:nvPr/>
          </p:nvSpPr>
          <p:spPr>
            <a:xfrm>
              <a:off x="7273207" y="4881462"/>
              <a:ext cx="621236" cy="461665"/>
            </a:xfrm>
            <a:prstGeom prst="rect">
              <a:avLst/>
            </a:prstGeom>
            <a:noFill/>
          </p:spPr>
          <p:txBody>
            <a:bodyPr wrap="square" rtlCol="0" anchor="ctr">
              <a:spAutoFit/>
            </a:bodyPr>
            <a:lstStyle/>
            <a:p>
              <a:pPr algn="ctr"/>
              <a:r>
                <a:rPr lang="zh-CN" altLang="en-US" sz="1200" dirty="0">
                  <a:latin typeface="华文楷体" panose="02010600040101010101" pitchFamily="2" charset="-122"/>
                  <a:ea typeface="华文楷体" panose="02010600040101010101" pitchFamily="2" charset="-122"/>
                </a:rPr>
                <a:t>境外</a:t>
              </a:r>
              <a:endParaRPr lang="en-US" altLang="zh-CN" sz="1200" dirty="0">
                <a:latin typeface="华文楷体" panose="02010600040101010101" pitchFamily="2" charset="-122"/>
                <a:ea typeface="华文楷体" panose="02010600040101010101" pitchFamily="2" charset="-122"/>
              </a:endParaRPr>
            </a:p>
            <a:p>
              <a:pPr algn="ctr"/>
              <a:r>
                <a:rPr lang="zh-CN" altLang="en-US" sz="1200" dirty="0">
                  <a:latin typeface="华文楷体" panose="02010600040101010101" pitchFamily="2" charset="-122"/>
                  <a:ea typeface="华文楷体" panose="02010600040101010101" pitchFamily="2" charset="-122"/>
                </a:rPr>
                <a:t>境内</a:t>
              </a:r>
            </a:p>
          </p:txBody>
        </p:sp>
      </p:grpSp>
      <p:sp>
        <p:nvSpPr>
          <p:cNvPr id="29" name="标题 1"/>
          <p:cNvSpPr>
            <a:spLocks noGrp="1"/>
          </p:cNvSpPr>
          <p:nvPr>
            <p:ph type="title"/>
          </p:nvPr>
        </p:nvSpPr>
        <p:spPr>
          <a:xfrm>
            <a:off x="960438" y="322039"/>
            <a:ext cx="7011987" cy="685800"/>
          </a:xfrm>
        </p:spPr>
        <p:txBody>
          <a:bodyPr/>
          <a:lstStyle/>
          <a:p>
            <a:r>
              <a:rPr lang="zh-CN" altLang="en-US" sz="2400" dirty="0">
                <a:latin typeface="Times New Roman" pitchFamily="18" charset="0"/>
                <a:cs typeface="Times New Roman" pitchFamily="18" charset="0"/>
              </a:rPr>
              <a:t>搭</a:t>
            </a:r>
            <a:r>
              <a:rPr lang="en-US" altLang="zh-CN" sz="2400" dirty="0">
                <a:latin typeface="Times New Roman" pitchFamily="18" charset="0"/>
                <a:cs typeface="Times New Roman" pitchFamily="18" charset="0"/>
              </a:rPr>
              <a:t>VIE</a:t>
            </a:r>
            <a:r>
              <a:rPr lang="zh-CN" altLang="en-US" sz="2400" dirty="0">
                <a:latin typeface="Times New Roman" pitchFamily="18" charset="0"/>
                <a:cs typeface="Times New Roman" pitchFamily="18" charset="0"/>
              </a:rPr>
              <a:t>结构</a:t>
            </a:r>
            <a:r>
              <a:rPr lang="zh-CN" altLang="en-US" sz="2400" dirty="0"/>
              <a:t>重组步骤</a:t>
            </a:r>
          </a:p>
        </p:txBody>
      </p:sp>
      <p:sp>
        <p:nvSpPr>
          <p:cNvPr id="30" name="文本框 29">
            <a:extLst>
              <a:ext uri="{FF2B5EF4-FFF2-40B4-BE49-F238E27FC236}">
                <a16:creationId xmlns:a16="http://schemas.microsoft.com/office/drawing/2014/main" id="{B35532FE-E22A-4863-A7F2-02BDD9BA36DA}"/>
              </a:ext>
            </a:extLst>
          </p:cNvPr>
          <p:cNvSpPr txBox="1"/>
          <p:nvPr/>
        </p:nvSpPr>
        <p:spPr>
          <a:xfrm>
            <a:off x="7559330" y="1692495"/>
            <a:ext cx="3508119" cy="3093154"/>
          </a:xfrm>
          <a:prstGeom prst="rect">
            <a:avLst/>
          </a:prstGeom>
          <a:noFill/>
          <a:ln>
            <a:solidFill>
              <a:schemeClr val="tx1"/>
            </a:solidFill>
            <a:prstDash val="dash"/>
          </a:ln>
        </p:spPr>
        <p:txBody>
          <a:bodyPr wrap="square" rtlCol="0" anchor="ctr">
            <a:spAutoFit/>
          </a:bodyPr>
          <a:lstStyle/>
          <a:p>
            <a:pPr lvl="0" algn="just" eaLnBrk="1" fontAlgn="auto" hangingPunct="1">
              <a:spcBef>
                <a:spcPts val="0"/>
              </a:spcBef>
              <a:spcAft>
                <a:spcPts val="0"/>
              </a:spcAft>
            </a:pP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开曼公司层面的股权激励可以不必设立持股主体，仅以</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Reserved ESOP Pool</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形式预留激励股份。</a:t>
            </a:r>
            <a:endParaRPr lang="en-US" altLang="zh-CN" sz="1300" dirty="0">
              <a:latin typeface="Times New Roman" panose="02020603050405020304" pitchFamily="18" charset="0"/>
              <a:ea typeface="华文楷体" panose="02010600040101010101" pitchFamily="2" charset="-122"/>
              <a:cs typeface="Times New Roman" panose="02020603050405020304" pitchFamily="18" charset="0"/>
            </a:endParaRPr>
          </a:p>
          <a:p>
            <a:pPr lvl="0" algn="just" eaLnBrk="1" fontAlgn="auto" hangingPunct="1">
              <a:spcBef>
                <a:spcPts val="0"/>
              </a:spcBef>
              <a:spcAft>
                <a:spcPts val="0"/>
              </a:spcAft>
            </a:pPr>
            <a:endParaRPr lang="en-US" altLang="zh-CN" sz="1300" dirty="0">
              <a:latin typeface="Times New Roman" panose="02020603050405020304" pitchFamily="18" charset="0"/>
              <a:ea typeface="华文楷体" panose="02010600040101010101" pitchFamily="2" charset="-122"/>
              <a:cs typeface="Times New Roman" panose="02020603050405020304" pitchFamily="18" charset="0"/>
            </a:endParaRPr>
          </a:p>
          <a:p>
            <a:pPr lvl="0" algn="just" eaLnBrk="1" fontAlgn="auto" hangingPunct="1">
              <a:spcBef>
                <a:spcPts val="0"/>
              </a:spcBef>
              <a:spcAft>
                <a:spcPts val="0"/>
              </a:spcAft>
            </a:pP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3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除了</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通过新办</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手续持有开曼公司股权以外，重组投资人可以通过多种替代方案在开曼公司层面持股。</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 </a:t>
            </a:r>
          </a:p>
          <a:p>
            <a:pPr lvl="0" algn="just" eaLnBrk="1" fontAlgn="auto" hangingPunct="1">
              <a:spcBef>
                <a:spcPts val="0"/>
              </a:spcBef>
              <a:spcAft>
                <a:spcPts val="0"/>
              </a:spcAft>
            </a:pPr>
            <a:endParaRPr lang="en-US" altLang="zh-CN" sz="13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algn="just" eaLnBrk="1" fontAlgn="auto" hangingPunct="1">
              <a:spcBef>
                <a:spcPts val="0"/>
              </a:spcBef>
              <a:spcAft>
                <a:spcPts val="0"/>
              </a:spcAft>
            </a:pP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13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为减轻未来申请许可牌照时的穿透审查成本，建议</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VIE</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公司简化股权结构，不做镜像安排。如重组投资人因</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手续需要花费较多时间，可暂不调整其在内资公司的股权，其应与内资公司及内资公司届时的其他股东一起，同</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WFOE</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签署</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VIE</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控制协议。视后续</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300" dirty="0">
                <a:latin typeface="Times New Roman" panose="02020603050405020304" pitchFamily="18" charset="0"/>
                <a:ea typeface="华文楷体" panose="02010600040101010101" pitchFamily="2" charset="-122"/>
                <a:cs typeface="Times New Roman" panose="02020603050405020304" pitchFamily="18" charset="0"/>
              </a:rPr>
              <a:t>手续的办理情况再相应调整其在内资公司的股权。</a:t>
            </a:r>
            <a:r>
              <a:rPr lang="en-US" altLang="zh-CN" sz="1300" dirty="0">
                <a:latin typeface="Times New Roman" panose="02020603050405020304" pitchFamily="18" charset="0"/>
                <a:ea typeface="华文楷体" panose="02010600040101010101" pitchFamily="2" charset="-122"/>
                <a:cs typeface="Times New Roman" panose="02020603050405020304" pitchFamily="18" charset="0"/>
              </a:rPr>
              <a:t> </a:t>
            </a:r>
          </a:p>
        </p:txBody>
      </p:sp>
    </p:spTree>
    <p:extLst>
      <p:ext uri="{BB962C8B-B14F-4D97-AF65-F5344CB8AC3E}">
        <p14:creationId xmlns:p14="http://schemas.microsoft.com/office/powerpoint/2010/main" val="2431203776"/>
      </p:ext>
    </p:extLst>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F2131E3-B219-4A55-BD7A-B390AB8026BB}"/>
              </a:ext>
            </a:extLst>
          </p:cNvPr>
          <p:cNvSpPr/>
          <p:nvPr/>
        </p:nvSpPr>
        <p:spPr>
          <a:xfrm>
            <a:off x="864494" y="1295871"/>
            <a:ext cx="10081120" cy="4985980"/>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p"/>
              <a:defRPr/>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重组投资人在开曼公司层面持股：</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方式一：通过新办</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手续持有开曼公司股权；</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方式二：以其已办理</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手续设立的原有境外子公司持有开曼公司股权；</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方式三：指定境外第三方持有开曼公司股权；</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方式四：指定一位个人持有开曼公司股权（该等个人如为中国籍个人，则需已完成</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37</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号文登记）；</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手续办结前</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可由开曼公司向重组投资人签发</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Warrant</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，在其完成</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手续后再行使</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Warrant</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而持有开曼公司股票；或者（</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）通过境外关联主体代持开曼公司股权，在重组投资人完成</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latin typeface="Times New Roman" panose="02020603050405020304" pitchFamily="18" charset="0"/>
                <a:ea typeface="华文楷体" panose="02010600040101010101" pitchFamily="2" charset="-122"/>
                <a:cs typeface="Times New Roman" panose="02020603050405020304" pitchFamily="18" charset="0"/>
              </a:rPr>
              <a:t>手续后再持有开曼公司股票。</a:t>
            </a: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a:lnSpc>
                <a:spcPct val="150000"/>
              </a:lnSpc>
              <a:buClr>
                <a:srgbClr val="C00000"/>
              </a:buClr>
              <a:buFont typeface="Wingdings" panose="05000000000000000000" pitchFamily="2" charset="2"/>
              <a:buChar char="ü"/>
              <a:defRPr/>
            </a:pPr>
            <a:r>
              <a:rPr lang="zh-CN" altLang="en-US"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注：</a:t>
            </a:r>
            <a:r>
              <a:rPr lang="en-US" altLang="zh-CN"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手续涉及发改委、商委及外管局的相关备案、登记手续；目前由于境外投资管控政策，</a:t>
            </a:r>
            <a:r>
              <a:rPr lang="en-US" altLang="zh-CN"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手续及换汇可能需要较长时间，且具有不确定性，建议重组投资人提前准备，与政府部门、银行沟通。计划办理</a:t>
            </a:r>
            <a:r>
              <a:rPr lang="en-US" altLang="zh-CN"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手续的重组投资人，可通过持股比例最大的投资人来统一向相关发改委、商委办理</a:t>
            </a:r>
            <a:r>
              <a:rPr lang="en-US" altLang="zh-CN"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ODI</a:t>
            </a:r>
            <a:r>
              <a:rPr lang="zh-CN" altLang="en-US" sz="1600" dirty="0">
                <a:solidFill>
                  <a:srgbClr val="1F497D"/>
                </a:solidFill>
                <a:latin typeface="Times New Roman" panose="02020603050405020304" pitchFamily="18" charset="0"/>
                <a:ea typeface="华文楷体" panose="02010600040101010101" pitchFamily="2" charset="-122"/>
                <a:cs typeface="Times New Roman" panose="02020603050405020304" pitchFamily="18" charset="0"/>
              </a:rPr>
              <a:t>手续。</a:t>
            </a:r>
            <a:endParaRPr lang="zh-CN" altLang="en-US" sz="16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rgbClr val="C00000"/>
              </a:buClr>
              <a:defRPr/>
            </a:pPr>
            <a:endParaRPr lang="en-US" altLang="zh-CN" sz="16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1"/>
          <p:cNvSpPr>
            <a:spLocks noGrp="1"/>
          </p:cNvSpPr>
          <p:nvPr>
            <p:ph type="title"/>
          </p:nvPr>
        </p:nvSpPr>
        <p:spPr>
          <a:xfrm>
            <a:off x="960438" y="322039"/>
            <a:ext cx="7011987" cy="685800"/>
          </a:xfrm>
        </p:spPr>
        <p:txBody>
          <a:bodyPr/>
          <a:lstStyle/>
          <a:p>
            <a:r>
              <a:rPr lang="zh-CN" altLang="en-US" sz="2400" dirty="0">
                <a:latin typeface="Times New Roman" pitchFamily="18" charset="0"/>
                <a:cs typeface="Times New Roman" pitchFamily="18" charset="0"/>
              </a:rPr>
              <a:t>搭</a:t>
            </a:r>
            <a:r>
              <a:rPr lang="en-US" altLang="zh-CN" sz="2400" dirty="0">
                <a:latin typeface="Times New Roman" pitchFamily="18" charset="0"/>
                <a:cs typeface="Times New Roman" pitchFamily="18" charset="0"/>
              </a:rPr>
              <a:t>VIE</a:t>
            </a:r>
            <a:r>
              <a:rPr lang="zh-CN" altLang="en-US" sz="2400" dirty="0">
                <a:latin typeface="Times New Roman" pitchFamily="18" charset="0"/>
                <a:cs typeface="Times New Roman" pitchFamily="18" charset="0"/>
              </a:rPr>
              <a:t>结构</a:t>
            </a:r>
            <a:r>
              <a:rPr lang="zh-CN" altLang="en-US" sz="2400" dirty="0"/>
              <a:t>重组步骤</a:t>
            </a:r>
          </a:p>
        </p:txBody>
      </p:sp>
    </p:spTree>
    <p:extLst>
      <p:ext uri="{BB962C8B-B14F-4D97-AF65-F5344CB8AC3E}">
        <p14:creationId xmlns:p14="http://schemas.microsoft.com/office/powerpoint/2010/main" val="785110570"/>
      </p:ext>
    </p:extLst>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52863601-60EC-4E8B-B411-D16E936B3D60}"/>
              </a:ext>
            </a:extLst>
          </p:cNvPr>
          <p:cNvSpPr/>
          <p:nvPr/>
        </p:nvSpPr>
        <p:spPr>
          <a:xfrm>
            <a:off x="4392885" y="3311772"/>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white"/>
                </a:solidFill>
              </a:rPr>
              <a:t>北京</a:t>
            </a:r>
            <a:r>
              <a:rPr lang="en-US" altLang="zh-CN" sz="1200" dirty="0">
                <a:solidFill>
                  <a:prstClr val="white"/>
                </a:solidFill>
              </a:rPr>
              <a:t>AAA</a:t>
            </a:r>
          </a:p>
        </p:txBody>
      </p:sp>
      <p:sp>
        <p:nvSpPr>
          <p:cNvPr id="9" name="圆角矩形 8">
            <a:extLst>
              <a:ext uri="{FF2B5EF4-FFF2-40B4-BE49-F238E27FC236}">
                <a16:creationId xmlns:a16="http://schemas.microsoft.com/office/drawing/2014/main" id="{C730F44C-031D-4FCA-84E3-3EEB19DC1DC7}"/>
              </a:ext>
            </a:extLst>
          </p:cNvPr>
          <p:cNvSpPr/>
          <p:nvPr/>
        </p:nvSpPr>
        <p:spPr>
          <a:xfrm>
            <a:off x="5762103" y="2157660"/>
            <a:ext cx="935038" cy="362346"/>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2</a:t>
            </a:r>
          </a:p>
        </p:txBody>
      </p:sp>
      <p:cxnSp>
        <p:nvCxnSpPr>
          <p:cNvPr id="10" name="肘形连接符 9">
            <a:extLst>
              <a:ext uri="{FF2B5EF4-FFF2-40B4-BE49-F238E27FC236}">
                <a16:creationId xmlns:a16="http://schemas.microsoft.com/office/drawing/2014/main" id="{F9A3DB82-DE9C-451C-9E00-E94E64BE6663}"/>
              </a:ext>
            </a:extLst>
          </p:cNvPr>
          <p:cNvCxnSpPr>
            <a:stCxn id="12" idx="2"/>
            <a:endCxn id="4" idx="0"/>
          </p:cNvCxnSpPr>
          <p:nvPr/>
        </p:nvCxnSpPr>
        <p:spPr>
          <a:xfrm rot="16200000" flipH="1">
            <a:off x="4185865" y="2328464"/>
            <a:ext cx="793750" cy="1172865"/>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2" name="圆角矩形 11">
            <a:extLst>
              <a:ext uri="{FF2B5EF4-FFF2-40B4-BE49-F238E27FC236}">
                <a16:creationId xmlns:a16="http://schemas.microsoft.com/office/drawing/2014/main" id="{299798BA-7400-4BA4-894D-FF18A23CBD41}"/>
              </a:ext>
            </a:extLst>
          </p:cNvPr>
          <p:cNvSpPr/>
          <p:nvPr/>
        </p:nvSpPr>
        <p:spPr>
          <a:xfrm>
            <a:off x="3528789" y="2157660"/>
            <a:ext cx="935037" cy="360362"/>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1</a:t>
            </a:r>
          </a:p>
        </p:txBody>
      </p:sp>
      <p:cxnSp>
        <p:nvCxnSpPr>
          <p:cNvPr id="14" name="肘形连接符 13">
            <a:extLst>
              <a:ext uri="{FF2B5EF4-FFF2-40B4-BE49-F238E27FC236}">
                <a16:creationId xmlns:a16="http://schemas.microsoft.com/office/drawing/2014/main" id="{F9A3DB82-DE9C-451C-9E00-E94E64BE6663}"/>
              </a:ext>
            </a:extLst>
          </p:cNvPr>
          <p:cNvCxnSpPr>
            <a:stCxn id="9" idx="2"/>
            <a:endCxn id="4" idx="0"/>
          </p:cNvCxnSpPr>
          <p:nvPr/>
        </p:nvCxnSpPr>
        <p:spPr>
          <a:xfrm rot="5400000">
            <a:off x="5303515" y="2385665"/>
            <a:ext cx="791766" cy="1060449"/>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11" name="标题 1"/>
          <p:cNvSpPr>
            <a:spLocks noGrp="1"/>
          </p:cNvSpPr>
          <p:nvPr>
            <p:ph type="title"/>
          </p:nvPr>
        </p:nvSpPr>
        <p:spPr>
          <a:xfrm>
            <a:off x="960438" y="344488"/>
            <a:ext cx="7011987" cy="685800"/>
          </a:xfrm>
        </p:spPr>
        <p:txBody>
          <a:bodyPr/>
          <a:lstStyle/>
          <a:p>
            <a:pPr eaLnBrk="1" hangingPunct="1"/>
            <a:r>
              <a:rPr lang="en-US" altLang="zh-CN" sz="2800" dirty="0">
                <a:latin typeface="Times New Roman" pitchFamily="18" charset="0"/>
                <a:cs typeface="Times New Roman" pitchFamily="18" charset="0"/>
              </a:rPr>
              <a:t>1.2.2 </a:t>
            </a:r>
            <a:r>
              <a:rPr lang="zh-CN" altLang="en-US" sz="2800" dirty="0">
                <a:latin typeface="Times New Roman" pitchFamily="18" charset="0"/>
                <a:cs typeface="Times New Roman" pitchFamily="18" charset="0"/>
              </a:rPr>
              <a:t>境内转境外（直投结构）</a:t>
            </a:r>
            <a:endParaRPr lang="zh-CN" altLang="zh-CN" sz="2800" dirty="0">
              <a:latin typeface="Times New Roman" pitchFamily="18" charset="0"/>
              <a:cs typeface="Times New Roman" pitchFamily="18" charset="0"/>
            </a:endParaRPr>
          </a:p>
        </p:txBody>
      </p:sp>
      <p:sp>
        <p:nvSpPr>
          <p:cNvPr id="13" name="五边形 12"/>
          <p:cNvSpPr/>
          <p:nvPr/>
        </p:nvSpPr>
        <p:spPr>
          <a:xfrm>
            <a:off x="350838" y="1231900"/>
            <a:ext cx="3151187" cy="45720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5" name="TextBox 23"/>
          <p:cNvSpPr txBox="1"/>
          <p:nvPr/>
        </p:nvSpPr>
        <p:spPr>
          <a:xfrm>
            <a:off x="350838" y="1231900"/>
            <a:ext cx="2819400" cy="369888"/>
          </a:xfrm>
          <a:prstGeom prst="rect">
            <a:avLst/>
          </a:prstGeom>
          <a:noFill/>
        </p:spPr>
        <p:txBody>
          <a:bodyPr>
            <a:spAutoFit/>
          </a:bodyPr>
          <a:lstStyle/>
          <a:p>
            <a:pPr marL="342900" lvl="1" indent="-342900" eaLnBrk="1" hangingPunct="1">
              <a:buFont typeface="Wingdings" pitchFamily="2" charset="2"/>
              <a:buChar char="Ø"/>
              <a:defRPr/>
            </a:pPr>
            <a:r>
              <a:rPr lang="zh-CN" altLang="en-US" dirty="0">
                <a:solidFill>
                  <a:schemeClr val="bg1"/>
                </a:solidFill>
                <a:latin typeface="Times New Roman" pitchFamily="18" charset="0"/>
                <a:ea typeface="+mn-ea"/>
                <a:cs typeface="Times New Roman" pitchFamily="18" charset="0"/>
              </a:rPr>
              <a:t>原有境内结构</a:t>
            </a:r>
            <a:endParaRPr lang="en-US" altLang="zh-CN" dirty="0">
              <a:solidFill>
                <a:schemeClr val="bg1"/>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90803532"/>
      </p:ext>
    </p:extLst>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0438" y="293117"/>
            <a:ext cx="7011987" cy="685800"/>
          </a:xfrm>
        </p:spPr>
        <p:txBody>
          <a:bodyPr/>
          <a:lstStyle/>
          <a:p>
            <a:r>
              <a:rPr lang="zh-CN" altLang="en-US" sz="2400" dirty="0">
                <a:latin typeface="Times New Roman" pitchFamily="18" charset="0"/>
                <a:cs typeface="Times New Roman" pitchFamily="18" charset="0"/>
              </a:rPr>
              <a:t>直投结构</a:t>
            </a:r>
            <a:r>
              <a:rPr lang="zh-CN" altLang="en-US" sz="2400" dirty="0"/>
              <a:t>重组步骤</a:t>
            </a:r>
          </a:p>
        </p:txBody>
      </p:sp>
      <p:sp>
        <p:nvSpPr>
          <p:cNvPr id="4" name="圆角矩形 3">
            <a:extLst>
              <a:ext uri="{FF2B5EF4-FFF2-40B4-BE49-F238E27FC236}">
                <a16:creationId xmlns:a16="http://schemas.microsoft.com/office/drawing/2014/main" id="{9756D528-73D6-48CA-84DF-CEA3C75E7354}"/>
              </a:ext>
            </a:extLst>
          </p:cNvPr>
          <p:cNvSpPr/>
          <p:nvPr/>
        </p:nvSpPr>
        <p:spPr>
          <a:xfrm>
            <a:off x="2158305" y="2664296"/>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 </a:t>
            </a:r>
          </a:p>
          <a:p>
            <a:pPr algn="ctr" eaLnBrk="1" hangingPunct="1">
              <a:defRPr/>
            </a:pPr>
            <a:r>
              <a:rPr lang="en-US" altLang="zh-CN" sz="1200" dirty="0">
                <a:solidFill>
                  <a:schemeClr val="bg1"/>
                </a:solidFill>
              </a:rPr>
              <a:t>(Cayman)</a:t>
            </a:r>
          </a:p>
        </p:txBody>
      </p:sp>
      <p:sp>
        <p:nvSpPr>
          <p:cNvPr id="5" name="圆角矩形 4">
            <a:extLst>
              <a:ext uri="{FF2B5EF4-FFF2-40B4-BE49-F238E27FC236}">
                <a16:creationId xmlns:a16="http://schemas.microsoft.com/office/drawing/2014/main" id="{A23DD909-59F5-4C8B-A087-7BDE4D4AB196}"/>
              </a:ext>
            </a:extLst>
          </p:cNvPr>
          <p:cNvSpPr/>
          <p:nvPr/>
        </p:nvSpPr>
        <p:spPr>
          <a:xfrm>
            <a:off x="1297608"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cxnSp>
        <p:nvCxnSpPr>
          <p:cNvPr id="7" name="肘形连接符 6">
            <a:extLst>
              <a:ext uri="{FF2B5EF4-FFF2-40B4-BE49-F238E27FC236}">
                <a16:creationId xmlns:a16="http://schemas.microsoft.com/office/drawing/2014/main" id="{DA967D38-0E65-4117-B542-55126BC6ABE0}"/>
              </a:ext>
            </a:extLst>
          </p:cNvPr>
          <p:cNvCxnSpPr>
            <a:stCxn id="5" idx="2"/>
            <a:endCxn id="4" idx="0"/>
          </p:cNvCxnSpPr>
          <p:nvPr/>
        </p:nvCxnSpPr>
        <p:spPr>
          <a:xfrm rot="16200000" flipH="1">
            <a:off x="2169679" y="1899382"/>
            <a:ext cx="360362" cy="1169466"/>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0175A2D7-A3E0-4EDF-BAEE-EFD9343C9FE5}"/>
              </a:ext>
            </a:extLst>
          </p:cNvPr>
          <p:cNvSpPr/>
          <p:nvPr/>
        </p:nvSpPr>
        <p:spPr>
          <a:xfrm>
            <a:off x="2158305" y="3959844"/>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a:t>
            </a:r>
          </a:p>
          <a:p>
            <a:pPr algn="ctr" eaLnBrk="1" hangingPunct="1">
              <a:defRPr/>
            </a:pPr>
            <a:r>
              <a:rPr lang="en-US" altLang="zh-CN" sz="1200" dirty="0">
                <a:solidFill>
                  <a:schemeClr val="bg1"/>
                </a:solidFill>
              </a:rPr>
              <a:t>(Hong Kong)</a:t>
            </a:r>
          </a:p>
        </p:txBody>
      </p:sp>
      <p:sp>
        <p:nvSpPr>
          <p:cNvPr id="11" name="圆角矩形 10">
            <a:extLst>
              <a:ext uri="{FF2B5EF4-FFF2-40B4-BE49-F238E27FC236}">
                <a16:creationId xmlns:a16="http://schemas.microsoft.com/office/drawing/2014/main" id="{3F4EADBE-52A4-4DAF-9A0C-5968BFB96718}"/>
              </a:ext>
            </a:extLst>
          </p:cNvPr>
          <p:cNvSpPr/>
          <p:nvPr/>
        </p:nvSpPr>
        <p:spPr>
          <a:xfrm>
            <a:off x="1297608" y="12958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 创始人</a:t>
            </a:r>
            <a:r>
              <a:rPr lang="en-US" altLang="zh-CN" sz="1200" dirty="0"/>
              <a:t>1</a:t>
            </a:r>
          </a:p>
        </p:txBody>
      </p:sp>
      <p:cxnSp>
        <p:nvCxnSpPr>
          <p:cNvPr id="12" name="直接箭头连接符 11">
            <a:extLst>
              <a:ext uri="{FF2B5EF4-FFF2-40B4-BE49-F238E27FC236}">
                <a16:creationId xmlns:a16="http://schemas.microsoft.com/office/drawing/2014/main" id="{FB5045F2-D1B2-495A-8679-E156CE078A2A}"/>
              </a:ext>
            </a:extLst>
          </p:cNvPr>
          <p:cNvCxnSpPr>
            <a:stCxn id="11" idx="2"/>
            <a:endCxn id="5" idx="0"/>
          </p:cNvCxnSpPr>
          <p:nvPr/>
        </p:nvCxnSpPr>
        <p:spPr>
          <a:xfrm>
            <a:off x="1764333" y="1656234"/>
            <a:ext cx="1587" cy="287337"/>
          </a:xfrm>
          <a:prstGeom prst="straightConnector1">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2903CF18-3234-4E93-95F7-E3EAF536EA6D}"/>
              </a:ext>
            </a:extLst>
          </p:cNvPr>
          <p:cNvCxnSpPr>
            <a:stCxn id="4" idx="2"/>
            <a:endCxn id="38" idx="0"/>
          </p:cNvCxnSpPr>
          <p:nvPr/>
        </p:nvCxnSpPr>
        <p:spPr>
          <a:xfrm>
            <a:off x="2934593" y="3024659"/>
            <a:ext cx="2332" cy="2871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A2E114DE-C40E-4651-8664-D06F1F193F84}"/>
              </a:ext>
            </a:extLst>
          </p:cNvPr>
          <p:cNvCxnSpPr/>
          <p:nvPr/>
        </p:nvCxnSpPr>
        <p:spPr>
          <a:xfrm flipV="1">
            <a:off x="1440557" y="4411663"/>
            <a:ext cx="7632848" cy="104775"/>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37898"/>
          <p:cNvSpPr txBox="1">
            <a:spLocks noChangeArrowheads="1"/>
          </p:cNvSpPr>
          <p:nvPr/>
        </p:nvSpPr>
        <p:spPr bwMode="auto">
          <a:xfrm>
            <a:off x="6048176" y="4103688"/>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境外</a:t>
            </a:r>
          </a:p>
        </p:txBody>
      </p:sp>
      <p:sp>
        <p:nvSpPr>
          <p:cNvPr id="19" name="文本框 79"/>
          <p:cNvSpPr txBox="1">
            <a:spLocks noChangeArrowheads="1"/>
          </p:cNvSpPr>
          <p:nvPr/>
        </p:nvSpPr>
        <p:spPr bwMode="auto">
          <a:xfrm>
            <a:off x="6048176" y="4516438"/>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境内</a:t>
            </a:r>
          </a:p>
        </p:txBody>
      </p:sp>
      <p:sp>
        <p:nvSpPr>
          <p:cNvPr id="20" name="圆角矩形 74">
            <a:extLst>
              <a:ext uri="{FF2B5EF4-FFF2-40B4-BE49-F238E27FC236}">
                <a16:creationId xmlns:a16="http://schemas.microsoft.com/office/drawing/2014/main" id="{9F6631D9-75A5-440A-8817-9C30A0F928A4}"/>
              </a:ext>
            </a:extLst>
          </p:cNvPr>
          <p:cNvSpPr/>
          <p:nvPr/>
        </p:nvSpPr>
        <p:spPr>
          <a:xfrm>
            <a:off x="3673872"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sp>
        <p:nvSpPr>
          <p:cNvPr id="21" name="圆角矩形 62">
            <a:extLst>
              <a:ext uri="{FF2B5EF4-FFF2-40B4-BE49-F238E27FC236}">
                <a16:creationId xmlns:a16="http://schemas.microsoft.com/office/drawing/2014/main" id="{76D05F1F-477D-46F0-8D59-4C27D938768D}"/>
              </a:ext>
            </a:extLst>
          </p:cNvPr>
          <p:cNvSpPr/>
          <p:nvPr/>
        </p:nvSpPr>
        <p:spPr>
          <a:xfrm>
            <a:off x="3672284" y="1295871"/>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创始人</a:t>
            </a:r>
            <a:r>
              <a:rPr lang="en-US" altLang="zh-CN" sz="1200" dirty="0"/>
              <a:t>2</a:t>
            </a:r>
          </a:p>
        </p:txBody>
      </p:sp>
      <p:cxnSp>
        <p:nvCxnSpPr>
          <p:cNvPr id="22" name="直接箭头连接符 21">
            <a:extLst>
              <a:ext uri="{FF2B5EF4-FFF2-40B4-BE49-F238E27FC236}">
                <a16:creationId xmlns:a16="http://schemas.microsoft.com/office/drawing/2014/main" id="{9CB03FFB-0A36-48D1-9A42-2C3EC47E1BDC}"/>
              </a:ext>
            </a:extLst>
          </p:cNvPr>
          <p:cNvCxnSpPr>
            <a:stCxn id="21" idx="2"/>
            <a:endCxn id="20" idx="0"/>
          </p:cNvCxnSpPr>
          <p:nvPr/>
        </p:nvCxnSpPr>
        <p:spPr>
          <a:xfrm>
            <a:off x="4140597" y="1656234"/>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10">
            <a:extLst>
              <a:ext uri="{FF2B5EF4-FFF2-40B4-BE49-F238E27FC236}">
                <a16:creationId xmlns:a16="http://schemas.microsoft.com/office/drawing/2014/main" id="{E1C842C2-1D38-4E36-BED4-69D4C45363ED}"/>
              </a:ext>
            </a:extLst>
          </p:cNvPr>
          <p:cNvCxnSpPr>
            <a:stCxn id="20" idx="2"/>
            <a:endCxn id="4" idx="0"/>
          </p:cNvCxnSpPr>
          <p:nvPr/>
        </p:nvCxnSpPr>
        <p:spPr>
          <a:xfrm rot="5400000">
            <a:off x="3357811" y="1880716"/>
            <a:ext cx="360362" cy="1206798"/>
          </a:xfrm>
          <a:prstGeom prst="bentConnector3">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31" name="圆角矩形 74">
            <a:extLst>
              <a:ext uri="{FF2B5EF4-FFF2-40B4-BE49-F238E27FC236}">
                <a16:creationId xmlns:a16="http://schemas.microsoft.com/office/drawing/2014/main" id="{9F6631D9-75A5-440A-8817-9C30A0F928A4}"/>
              </a:ext>
            </a:extLst>
          </p:cNvPr>
          <p:cNvSpPr/>
          <p:nvPr/>
        </p:nvSpPr>
        <p:spPr>
          <a:xfrm>
            <a:off x="7490818"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sp>
        <p:nvSpPr>
          <p:cNvPr id="32" name="圆角矩形 62">
            <a:extLst>
              <a:ext uri="{FF2B5EF4-FFF2-40B4-BE49-F238E27FC236}">
                <a16:creationId xmlns:a16="http://schemas.microsoft.com/office/drawing/2014/main" id="{76D05F1F-477D-46F0-8D59-4C27D938768D}"/>
              </a:ext>
            </a:extLst>
          </p:cNvPr>
          <p:cNvSpPr/>
          <p:nvPr/>
        </p:nvSpPr>
        <p:spPr>
          <a:xfrm>
            <a:off x="7489230" y="1295871"/>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外籍个人</a:t>
            </a:r>
            <a:endParaRPr lang="en-US" altLang="zh-CN" sz="1200" dirty="0"/>
          </a:p>
        </p:txBody>
      </p:sp>
      <p:cxnSp>
        <p:nvCxnSpPr>
          <p:cNvPr id="33" name="直接箭头连接符 32">
            <a:extLst>
              <a:ext uri="{FF2B5EF4-FFF2-40B4-BE49-F238E27FC236}">
                <a16:creationId xmlns:a16="http://schemas.microsoft.com/office/drawing/2014/main" id="{9CB03FFB-0A36-48D1-9A42-2C3EC47E1BDC}"/>
              </a:ext>
            </a:extLst>
          </p:cNvPr>
          <p:cNvCxnSpPr>
            <a:stCxn id="32" idx="2"/>
            <a:endCxn id="31" idx="0"/>
          </p:cNvCxnSpPr>
          <p:nvPr/>
        </p:nvCxnSpPr>
        <p:spPr>
          <a:xfrm>
            <a:off x="7957543" y="1656234"/>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74">
            <a:extLst>
              <a:ext uri="{FF2B5EF4-FFF2-40B4-BE49-F238E27FC236}">
                <a16:creationId xmlns:a16="http://schemas.microsoft.com/office/drawing/2014/main" id="{9F6631D9-75A5-440A-8817-9C30A0F928A4}"/>
              </a:ext>
            </a:extLst>
          </p:cNvPr>
          <p:cNvSpPr/>
          <p:nvPr/>
        </p:nvSpPr>
        <p:spPr>
          <a:xfrm>
            <a:off x="7489230" y="3239764"/>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香港公司</a:t>
            </a:r>
            <a:endParaRPr lang="en-US" altLang="zh-CN" sz="1200" dirty="0"/>
          </a:p>
        </p:txBody>
      </p:sp>
      <p:cxnSp>
        <p:nvCxnSpPr>
          <p:cNvPr id="37" name="直接箭头连接符 36"/>
          <p:cNvCxnSpPr>
            <a:stCxn id="31" idx="2"/>
            <a:endCxn id="44" idx="0"/>
          </p:cNvCxnSpPr>
          <p:nvPr/>
        </p:nvCxnSpPr>
        <p:spPr bwMode="auto">
          <a:xfrm flipH="1">
            <a:off x="7956748" y="2303934"/>
            <a:ext cx="1589" cy="26305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8" name="圆角矩形 37">
            <a:extLst>
              <a:ext uri="{FF2B5EF4-FFF2-40B4-BE49-F238E27FC236}">
                <a16:creationId xmlns:a16="http://schemas.microsoft.com/office/drawing/2014/main" id="{0175A2D7-A3E0-4EDF-BAEE-EFD9343C9FE5}"/>
              </a:ext>
            </a:extLst>
          </p:cNvPr>
          <p:cNvSpPr/>
          <p:nvPr/>
        </p:nvSpPr>
        <p:spPr>
          <a:xfrm>
            <a:off x="2160637" y="3311772"/>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BVI</a:t>
            </a:r>
          </a:p>
        </p:txBody>
      </p:sp>
      <p:cxnSp>
        <p:nvCxnSpPr>
          <p:cNvPr id="41" name="直接箭头连接符 40"/>
          <p:cNvCxnSpPr>
            <a:stCxn id="38" idx="2"/>
            <a:endCxn id="9" idx="0"/>
          </p:cNvCxnSpPr>
          <p:nvPr/>
        </p:nvCxnSpPr>
        <p:spPr bwMode="auto">
          <a:xfrm flipH="1">
            <a:off x="2934593" y="3672135"/>
            <a:ext cx="2332" cy="28770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44" name="圆角矩形 74">
            <a:extLst>
              <a:ext uri="{FF2B5EF4-FFF2-40B4-BE49-F238E27FC236}">
                <a16:creationId xmlns:a16="http://schemas.microsoft.com/office/drawing/2014/main" id="{9F6631D9-75A5-440A-8817-9C30A0F928A4}"/>
              </a:ext>
            </a:extLst>
          </p:cNvPr>
          <p:cNvSpPr/>
          <p:nvPr/>
        </p:nvSpPr>
        <p:spPr>
          <a:xfrm>
            <a:off x="7489229" y="2566987"/>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cxnSp>
        <p:nvCxnSpPr>
          <p:cNvPr id="47" name="直接箭头连接符 46"/>
          <p:cNvCxnSpPr>
            <a:stCxn id="44" idx="2"/>
            <a:endCxn id="35" idx="0"/>
          </p:cNvCxnSpPr>
          <p:nvPr/>
        </p:nvCxnSpPr>
        <p:spPr bwMode="auto">
          <a:xfrm>
            <a:off x="7956748" y="2927350"/>
            <a:ext cx="1" cy="312414"/>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761177078"/>
      </p:ext>
    </p:extLst>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latin typeface="Times New Roman" pitchFamily="18" charset="0"/>
                <a:cs typeface="Times New Roman" pitchFamily="18" charset="0"/>
              </a:rPr>
              <a:t>直投结构</a:t>
            </a:r>
            <a:r>
              <a:rPr lang="zh-CN" altLang="en-US" sz="2400" dirty="0"/>
              <a:t>重组步骤</a:t>
            </a:r>
          </a:p>
        </p:txBody>
      </p:sp>
      <p:sp>
        <p:nvSpPr>
          <p:cNvPr id="4" name="圆角矩形 3">
            <a:extLst>
              <a:ext uri="{FF2B5EF4-FFF2-40B4-BE49-F238E27FC236}">
                <a16:creationId xmlns:a16="http://schemas.microsoft.com/office/drawing/2014/main" id="{52863601-60EC-4E8B-B411-D16E936B3D60}"/>
              </a:ext>
            </a:extLst>
          </p:cNvPr>
          <p:cNvSpPr/>
          <p:nvPr/>
        </p:nvSpPr>
        <p:spPr>
          <a:xfrm>
            <a:off x="3600797" y="4463900"/>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white"/>
                </a:solidFill>
              </a:rPr>
              <a:t>北京</a:t>
            </a:r>
            <a:r>
              <a:rPr lang="en-US" altLang="zh-CN" sz="1200" dirty="0">
                <a:solidFill>
                  <a:prstClr val="white"/>
                </a:solidFill>
              </a:rPr>
              <a:t>AAA</a:t>
            </a:r>
          </a:p>
        </p:txBody>
      </p:sp>
      <p:sp>
        <p:nvSpPr>
          <p:cNvPr id="5" name="圆角矩形 4">
            <a:extLst>
              <a:ext uri="{FF2B5EF4-FFF2-40B4-BE49-F238E27FC236}">
                <a16:creationId xmlns:a16="http://schemas.microsoft.com/office/drawing/2014/main" id="{C730F44C-031D-4FCA-84E3-3EEB19DC1DC7}"/>
              </a:ext>
            </a:extLst>
          </p:cNvPr>
          <p:cNvSpPr/>
          <p:nvPr/>
        </p:nvSpPr>
        <p:spPr>
          <a:xfrm>
            <a:off x="4248869" y="3309788"/>
            <a:ext cx="935038" cy="362346"/>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2</a:t>
            </a:r>
          </a:p>
        </p:txBody>
      </p:sp>
      <p:cxnSp>
        <p:nvCxnSpPr>
          <p:cNvPr id="6" name="肘形连接符 5">
            <a:extLst>
              <a:ext uri="{FF2B5EF4-FFF2-40B4-BE49-F238E27FC236}">
                <a16:creationId xmlns:a16="http://schemas.microsoft.com/office/drawing/2014/main" id="{F9A3DB82-DE9C-451C-9E00-E94E64BE6663}"/>
              </a:ext>
            </a:extLst>
          </p:cNvPr>
          <p:cNvCxnSpPr>
            <a:stCxn id="7" idx="2"/>
            <a:endCxn id="4" idx="0"/>
          </p:cNvCxnSpPr>
          <p:nvPr/>
        </p:nvCxnSpPr>
        <p:spPr>
          <a:xfrm rot="16200000" flipH="1">
            <a:off x="3393777" y="3480592"/>
            <a:ext cx="793750" cy="1172865"/>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299798BA-7400-4BA4-894D-FF18A23CBD41}"/>
              </a:ext>
            </a:extLst>
          </p:cNvPr>
          <p:cNvSpPr/>
          <p:nvPr/>
        </p:nvSpPr>
        <p:spPr>
          <a:xfrm>
            <a:off x="2736701" y="3309788"/>
            <a:ext cx="935037" cy="360362"/>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black"/>
                </a:solidFill>
              </a:rPr>
              <a:t> 创始人</a:t>
            </a:r>
            <a:r>
              <a:rPr lang="en-US" altLang="zh-CN" sz="1200" dirty="0">
                <a:solidFill>
                  <a:prstClr val="black"/>
                </a:solidFill>
              </a:rPr>
              <a:t>1</a:t>
            </a:r>
          </a:p>
        </p:txBody>
      </p:sp>
      <p:cxnSp>
        <p:nvCxnSpPr>
          <p:cNvPr id="8" name="肘形连接符 7">
            <a:extLst>
              <a:ext uri="{FF2B5EF4-FFF2-40B4-BE49-F238E27FC236}">
                <a16:creationId xmlns:a16="http://schemas.microsoft.com/office/drawing/2014/main" id="{F9A3DB82-DE9C-451C-9E00-E94E64BE6663}"/>
              </a:ext>
            </a:extLst>
          </p:cNvPr>
          <p:cNvCxnSpPr>
            <a:stCxn id="5" idx="2"/>
            <a:endCxn id="4" idx="0"/>
          </p:cNvCxnSpPr>
          <p:nvPr/>
        </p:nvCxnSpPr>
        <p:spPr>
          <a:xfrm rot="5400000">
            <a:off x="4150854" y="3898366"/>
            <a:ext cx="791766" cy="339303"/>
          </a:xfrm>
          <a:prstGeom prst="bentConnector3">
            <a:avLst>
              <a:gd name="adj1" fmla="val 50000"/>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9" name="圆角矩形 74">
            <a:extLst>
              <a:ext uri="{FF2B5EF4-FFF2-40B4-BE49-F238E27FC236}">
                <a16:creationId xmlns:a16="http://schemas.microsoft.com/office/drawing/2014/main" id="{9F6631D9-75A5-440A-8817-9C30A0F928A4}"/>
              </a:ext>
            </a:extLst>
          </p:cNvPr>
          <p:cNvSpPr/>
          <p:nvPr/>
        </p:nvSpPr>
        <p:spPr>
          <a:xfrm>
            <a:off x="5834633" y="3311772"/>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香港公司</a:t>
            </a:r>
            <a:endParaRPr lang="en-US" altLang="zh-CN" sz="1200" dirty="0"/>
          </a:p>
        </p:txBody>
      </p:sp>
      <p:sp>
        <p:nvSpPr>
          <p:cNvPr id="10" name="圆角矩形 62">
            <a:extLst>
              <a:ext uri="{FF2B5EF4-FFF2-40B4-BE49-F238E27FC236}">
                <a16:creationId xmlns:a16="http://schemas.microsoft.com/office/drawing/2014/main" id="{76D05F1F-477D-46F0-8D59-4C27D938768D}"/>
              </a:ext>
            </a:extLst>
          </p:cNvPr>
          <p:cNvSpPr/>
          <p:nvPr/>
        </p:nvSpPr>
        <p:spPr>
          <a:xfrm>
            <a:off x="5833045" y="2015628"/>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cxnSp>
        <p:nvCxnSpPr>
          <p:cNvPr id="11" name="直接箭头连接符 10">
            <a:extLst>
              <a:ext uri="{FF2B5EF4-FFF2-40B4-BE49-F238E27FC236}">
                <a16:creationId xmlns:a16="http://schemas.microsoft.com/office/drawing/2014/main" id="{9CB03FFB-0A36-48D1-9A42-2C3EC47E1BDC}"/>
              </a:ext>
            </a:extLst>
          </p:cNvPr>
          <p:cNvCxnSpPr>
            <a:stCxn id="18" idx="2"/>
            <a:endCxn id="9" idx="0"/>
          </p:cNvCxnSpPr>
          <p:nvPr/>
        </p:nvCxnSpPr>
        <p:spPr>
          <a:xfrm>
            <a:off x="6300564" y="2988847"/>
            <a:ext cx="1588" cy="3229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2"/>
            <a:endCxn id="4" idx="0"/>
          </p:cNvCxnSpPr>
          <p:nvPr/>
        </p:nvCxnSpPr>
        <p:spPr bwMode="auto">
          <a:xfrm rot="5400000">
            <a:off x="4943737" y="3105484"/>
            <a:ext cx="791765" cy="1925067"/>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14" name="文本框 13"/>
          <p:cNvSpPr txBox="1"/>
          <p:nvPr/>
        </p:nvSpPr>
        <p:spPr>
          <a:xfrm>
            <a:off x="6481117" y="3960167"/>
            <a:ext cx="936104" cy="369332"/>
          </a:xfrm>
          <a:prstGeom prst="rect">
            <a:avLst/>
          </a:prstGeom>
          <a:noFill/>
        </p:spPr>
        <p:txBody>
          <a:bodyPr wrap="square" rtlCol="0">
            <a:spAutoFit/>
          </a:bodyPr>
          <a:lstStyle/>
          <a:p>
            <a:r>
              <a:rPr lang="en-US" altLang="zh-CN" dirty="0"/>
              <a:t>5%</a:t>
            </a:r>
            <a:endParaRPr lang="zh-CN" altLang="en-US" dirty="0"/>
          </a:p>
        </p:txBody>
      </p:sp>
      <p:sp>
        <p:nvSpPr>
          <p:cNvPr id="15" name="圆角矩形 62">
            <a:extLst>
              <a:ext uri="{FF2B5EF4-FFF2-40B4-BE49-F238E27FC236}">
                <a16:creationId xmlns:a16="http://schemas.microsoft.com/office/drawing/2014/main" id="{76D05F1F-477D-46F0-8D59-4C27D938768D}"/>
              </a:ext>
            </a:extLst>
          </p:cNvPr>
          <p:cNvSpPr/>
          <p:nvPr/>
        </p:nvSpPr>
        <p:spPr>
          <a:xfrm>
            <a:off x="5833045" y="1356051"/>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外籍个人</a:t>
            </a:r>
            <a:endParaRPr lang="en-US" altLang="zh-CN" sz="1200" dirty="0"/>
          </a:p>
        </p:txBody>
      </p:sp>
      <p:cxnSp>
        <p:nvCxnSpPr>
          <p:cNvPr id="17" name="直接箭头连接符 16"/>
          <p:cNvCxnSpPr>
            <a:stCxn id="15" idx="2"/>
            <a:endCxn id="10" idx="0"/>
          </p:cNvCxnSpPr>
          <p:nvPr/>
        </p:nvCxnSpPr>
        <p:spPr bwMode="auto">
          <a:xfrm>
            <a:off x="6300564" y="1716414"/>
            <a:ext cx="0" cy="299214"/>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8" name="圆角矩形 62">
            <a:extLst>
              <a:ext uri="{FF2B5EF4-FFF2-40B4-BE49-F238E27FC236}">
                <a16:creationId xmlns:a16="http://schemas.microsoft.com/office/drawing/2014/main" id="{76D05F1F-477D-46F0-8D59-4C27D938768D}"/>
              </a:ext>
            </a:extLst>
          </p:cNvPr>
          <p:cNvSpPr/>
          <p:nvPr/>
        </p:nvSpPr>
        <p:spPr>
          <a:xfrm>
            <a:off x="5833045" y="2628484"/>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cxnSp>
        <p:nvCxnSpPr>
          <p:cNvPr id="20" name="直接箭头连接符 19"/>
          <p:cNvCxnSpPr>
            <a:stCxn id="10" idx="2"/>
            <a:endCxn id="18" idx="0"/>
          </p:cNvCxnSpPr>
          <p:nvPr/>
        </p:nvCxnSpPr>
        <p:spPr bwMode="auto">
          <a:xfrm>
            <a:off x="6300564" y="2375991"/>
            <a:ext cx="0" cy="252493"/>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740283899"/>
      </p:ext>
    </p:extLst>
  </p:cSld>
  <p:clrMapOvr>
    <a:masterClrMapping/>
  </p:clrMapOvr>
  <p:transition>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9756D528-73D6-48CA-84DF-CEA3C75E7354}"/>
              </a:ext>
            </a:extLst>
          </p:cNvPr>
          <p:cNvSpPr/>
          <p:nvPr/>
        </p:nvSpPr>
        <p:spPr>
          <a:xfrm>
            <a:off x="2950393" y="2664296"/>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 </a:t>
            </a:r>
          </a:p>
          <a:p>
            <a:pPr algn="ctr" eaLnBrk="1" hangingPunct="1">
              <a:defRPr/>
            </a:pPr>
            <a:r>
              <a:rPr lang="en-US" altLang="zh-CN" sz="1200" dirty="0">
                <a:solidFill>
                  <a:schemeClr val="bg1"/>
                </a:solidFill>
              </a:rPr>
              <a:t>(Cayman)</a:t>
            </a:r>
          </a:p>
        </p:txBody>
      </p:sp>
      <p:sp>
        <p:nvSpPr>
          <p:cNvPr id="5" name="圆角矩形 4">
            <a:extLst>
              <a:ext uri="{FF2B5EF4-FFF2-40B4-BE49-F238E27FC236}">
                <a16:creationId xmlns:a16="http://schemas.microsoft.com/office/drawing/2014/main" id="{A23DD909-59F5-4C8B-A087-7BDE4D4AB196}"/>
              </a:ext>
            </a:extLst>
          </p:cNvPr>
          <p:cNvSpPr/>
          <p:nvPr/>
        </p:nvSpPr>
        <p:spPr>
          <a:xfrm>
            <a:off x="2089696"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cxnSp>
        <p:nvCxnSpPr>
          <p:cNvPr id="6" name="肘形连接符 5">
            <a:extLst>
              <a:ext uri="{FF2B5EF4-FFF2-40B4-BE49-F238E27FC236}">
                <a16:creationId xmlns:a16="http://schemas.microsoft.com/office/drawing/2014/main" id="{DA967D38-0E65-4117-B542-55126BC6ABE0}"/>
              </a:ext>
            </a:extLst>
          </p:cNvPr>
          <p:cNvCxnSpPr>
            <a:stCxn id="5" idx="2"/>
            <a:endCxn id="4" idx="0"/>
          </p:cNvCxnSpPr>
          <p:nvPr/>
        </p:nvCxnSpPr>
        <p:spPr>
          <a:xfrm rot="16200000" flipH="1">
            <a:off x="2961767" y="1899382"/>
            <a:ext cx="360362" cy="1169466"/>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0175A2D7-A3E0-4EDF-BAEE-EFD9343C9FE5}"/>
              </a:ext>
            </a:extLst>
          </p:cNvPr>
          <p:cNvSpPr/>
          <p:nvPr/>
        </p:nvSpPr>
        <p:spPr>
          <a:xfrm>
            <a:off x="2950393" y="3743325"/>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a:t>
            </a:r>
          </a:p>
          <a:p>
            <a:pPr algn="ctr" eaLnBrk="1" hangingPunct="1">
              <a:defRPr/>
            </a:pPr>
            <a:r>
              <a:rPr lang="en-US" altLang="zh-CN" sz="1200" dirty="0">
                <a:solidFill>
                  <a:schemeClr val="bg1"/>
                </a:solidFill>
              </a:rPr>
              <a:t>(Hong Kong)</a:t>
            </a:r>
          </a:p>
        </p:txBody>
      </p:sp>
      <p:sp>
        <p:nvSpPr>
          <p:cNvPr id="8" name="圆角矩形 7">
            <a:extLst>
              <a:ext uri="{FF2B5EF4-FFF2-40B4-BE49-F238E27FC236}">
                <a16:creationId xmlns:a16="http://schemas.microsoft.com/office/drawing/2014/main" id="{3F4EADBE-52A4-4DAF-9A0C-5968BFB96718}"/>
              </a:ext>
            </a:extLst>
          </p:cNvPr>
          <p:cNvSpPr/>
          <p:nvPr/>
        </p:nvSpPr>
        <p:spPr>
          <a:xfrm>
            <a:off x="2089696" y="12958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 创始人</a:t>
            </a:r>
            <a:r>
              <a:rPr lang="en-US" altLang="zh-CN" sz="1200" dirty="0"/>
              <a:t>1</a:t>
            </a:r>
          </a:p>
        </p:txBody>
      </p:sp>
      <p:cxnSp>
        <p:nvCxnSpPr>
          <p:cNvPr id="9" name="直接箭头连接符 8">
            <a:extLst>
              <a:ext uri="{FF2B5EF4-FFF2-40B4-BE49-F238E27FC236}">
                <a16:creationId xmlns:a16="http://schemas.microsoft.com/office/drawing/2014/main" id="{FB5045F2-D1B2-495A-8679-E156CE078A2A}"/>
              </a:ext>
            </a:extLst>
          </p:cNvPr>
          <p:cNvCxnSpPr>
            <a:stCxn id="8" idx="2"/>
            <a:endCxn id="5" idx="0"/>
          </p:cNvCxnSpPr>
          <p:nvPr/>
        </p:nvCxnSpPr>
        <p:spPr>
          <a:xfrm>
            <a:off x="2556421" y="1656234"/>
            <a:ext cx="1587" cy="287337"/>
          </a:xfrm>
          <a:prstGeom prst="straightConnector1">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2903CF18-3234-4E93-95F7-E3EAF536EA6D}"/>
              </a:ext>
            </a:extLst>
          </p:cNvPr>
          <p:cNvCxnSpPr>
            <a:endCxn id="37" idx="0"/>
          </p:cNvCxnSpPr>
          <p:nvPr/>
        </p:nvCxnSpPr>
        <p:spPr>
          <a:xfrm>
            <a:off x="3729012" y="2920584"/>
            <a:ext cx="1" cy="2870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A2E114DE-C40E-4651-8664-D06F1F193F84}"/>
              </a:ext>
            </a:extLst>
          </p:cNvPr>
          <p:cNvCxnSpPr/>
          <p:nvPr/>
        </p:nvCxnSpPr>
        <p:spPr>
          <a:xfrm>
            <a:off x="960438" y="4411663"/>
            <a:ext cx="8689031" cy="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文本框 37898"/>
          <p:cNvSpPr txBox="1">
            <a:spLocks noChangeArrowheads="1"/>
          </p:cNvSpPr>
          <p:nvPr/>
        </p:nvSpPr>
        <p:spPr bwMode="auto">
          <a:xfrm>
            <a:off x="8530281" y="4103688"/>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境外</a:t>
            </a:r>
          </a:p>
        </p:txBody>
      </p:sp>
      <p:sp>
        <p:nvSpPr>
          <p:cNvPr id="13" name="文本框 79"/>
          <p:cNvSpPr txBox="1">
            <a:spLocks noChangeArrowheads="1"/>
          </p:cNvSpPr>
          <p:nvPr/>
        </p:nvSpPr>
        <p:spPr bwMode="auto">
          <a:xfrm>
            <a:off x="8530281" y="4516438"/>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境内</a:t>
            </a:r>
          </a:p>
        </p:txBody>
      </p:sp>
      <p:sp>
        <p:nvSpPr>
          <p:cNvPr id="14" name="圆角矩形 74">
            <a:extLst>
              <a:ext uri="{FF2B5EF4-FFF2-40B4-BE49-F238E27FC236}">
                <a16:creationId xmlns:a16="http://schemas.microsoft.com/office/drawing/2014/main" id="{9F6631D9-75A5-440A-8817-9C30A0F928A4}"/>
              </a:ext>
            </a:extLst>
          </p:cNvPr>
          <p:cNvSpPr/>
          <p:nvPr/>
        </p:nvSpPr>
        <p:spPr>
          <a:xfrm>
            <a:off x="4465960"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sp>
        <p:nvSpPr>
          <p:cNvPr id="15" name="圆角矩形 62">
            <a:extLst>
              <a:ext uri="{FF2B5EF4-FFF2-40B4-BE49-F238E27FC236}">
                <a16:creationId xmlns:a16="http://schemas.microsoft.com/office/drawing/2014/main" id="{76D05F1F-477D-46F0-8D59-4C27D938768D}"/>
              </a:ext>
            </a:extLst>
          </p:cNvPr>
          <p:cNvSpPr/>
          <p:nvPr/>
        </p:nvSpPr>
        <p:spPr>
          <a:xfrm>
            <a:off x="4464372" y="1295871"/>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创始人</a:t>
            </a:r>
            <a:r>
              <a:rPr lang="en-US" altLang="zh-CN" sz="1200" dirty="0"/>
              <a:t>2</a:t>
            </a:r>
          </a:p>
        </p:txBody>
      </p:sp>
      <p:cxnSp>
        <p:nvCxnSpPr>
          <p:cNvPr id="16" name="直接箭头连接符 15">
            <a:extLst>
              <a:ext uri="{FF2B5EF4-FFF2-40B4-BE49-F238E27FC236}">
                <a16:creationId xmlns:a16="http://schemas.microsoft.com/office/drawing/2014/main" id="{9CB03FFB-0A36-48D1-9A42-2C3EC47E1BDC}"/>
              </a:ext>
            </a:extLst>
          </p:cNvPr>
          <p:cNvCxnSpPr>
            <a:stCxn id="15" idx="2"/>
            <a:endCxn id="14" idx="0"/>
          </p:cNvCxnSpPr>
          <p:nvPr/>
        </p:nvCxnSpPr>
        <p:spPr>
          <a:xfrm>
            <a:off x="4932685" y="1656234"/>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0">
            <a:extLst>
              <a:ext uri="{FF2B5EF4-FFF2-40B4-BE49-F238E27FC236}">
                <a16:creationId xmlns:a16="http://schemas.microsoft.com/office/drawing/2014/main" id="{E1C842C2-1D38-4E36-BED4-69D4C45363ED}"/>
              </a:ext>
            </a:extLst>
          </p:cNvPr>
          <p:cNvCxnSpPr>
            <a:stCxn id="14" idx="2"/>
            <a:endCxn id="4" idx="0"/>
          </p:cNvCxnSpPr>
          <p:nvPr/>
        </p:nvCxnSpPr>
        <p:spPr>
          <a:xfrm rot="5400000">
            <a:off x="4149899" y="1880716"/>
            <a:ext cx="360362" cy="1206798"/>
          </a:xfrm>
          <a:prstGeom prst="bentConnector3">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8" name="圆角矩形 74">
            <a:extLst>
              <a:ext uri="{FF2B5EF4-FFF2-40B4-BE49-F238E27FC236}">
                <a16:creationId xmlns:a16="http://schemas.microsoft.com/office/drawing/2014/main" id="{9F6631D9-75A5-440A-8817-9C30A0F928A4}"/>
              </a:ext>
            </a:extLst>
          </p:cNvPr>
          <p:cNvSpPr/>
          <p:nvPr/>
        </p:nvSpPr>
        <p:spPr>
          <a:xfrm>
            <a:off x="6410697" y="2591643"/>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sp>
        <p:nvSpPr>
          <p:cNvPr id="19" name="圆角矩形 62">
            <a:extLst>
              <a:ext uri="{FF2B5EF4-FFF2-40B4-BE49-F238E27FC236}">
                <a16:creationId xmlns:a16="http://schemas.microsoft.com/office/drawing/2014/main" id="{76D05F1F-477D-46F0-8D59-4C27D938768D}"/>
              </a:ext>
            </a:extLst>
          </p:cNvPr>
          <p:cNvSpPr/>
          <p:nvPr/>
        </p:nvSpPr>
        <p:spPr>
          <a:xfrm>
            <a:off x="6409109" y="1943943"/>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外籍个人</a:t>
            </a:r>
            <a:endParaRPr lang="en-US" altLang="zh-CN" sz="1200" dirty="0"/>
          </a:p>
        </p:txBody>
      </p:sp>
      <p:cxnSp>
        <p:nvCxnSpPr>
          <p:cNvPr id="20" name="直接箭头连接符 19">
            <a:extLst>
              <a:ext uri="{FF2B5EF4-FFF2-40B4-BE49-F238E27FC236}">
                <a16:creationId xmlns:a16="http://schemas.microsoft.com/office/drawing/2014/main" id="{9CB03FFB-0A36-48D1-9A42-2C3EC47E1BDC}"/>
              </a:ext>
            </a:extLst>
          </p:cNvPr>
          <p:cNvCxnSpPr>
            <a:stCxn id="19" idx="2"/>
            <a:endCxn id="18" idx="0"/>
          </p:cNvCxnSpPr>
          <p:nvPr/>
        </p:nvCxnSpPr>
        <p:spPr>
          <a:xfrm>
            <a:off x="6877422" y="2304306"/>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74">
            <a:extLst>
              <a:ext uri="{FF2B5EF4-FFF2-40B4-BE49-F238E27FC236}">
                <a16:creationId xmlns:a16="http://schemas.microsoft.com/office/drawing/2014/main" id="{9F6631D9-75A5-440A-8817-9C30A0F928A4}"/>
              </a:ext>
            </a:extLst>
          </p:cNvPr>
          <p:cNvSpPr/>
          <p:nvPr/>
        </p:nvSpPr>
        <p:spPr>
          <a:xfrm>
            <a:off x="6409109" y="3743820"/>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香港公司</a:t>
            </a:r>
            <a:endParaRPr lang="en-US" altLang="zh-CN" sz="1200" dirty="0"/>
          </a:p>
        </p:txBody>
      </p:sp>
      <p:cxnSp>
        <p:nvCxnSpPr>
          <p:cNvPr id="22" name="直接箭头连接符 21"/>
          <p:cNvCxnSpPr>
            <a:stCxn id="18" idx="2"/>
            <a:endCxn id="33" idx="0"/>
          </p:cNvCxnSpPr>
          <p:nvPr/>
        </p:nvCxnSpPr>
        <p:spPr bwMode="auto">
          <a:xfrm flipH="1">
            <a:off x="6876627" y="2952006"/>
            <a:ext cx="1589" cy="192388"/>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5" name="圆角矩形 24">
            <a:extLst>
              <a:ext uri="{FF2B5EF4-FFF2-40B4-BE49-F238E27FC236}">
                <a16:creationId xmlns:a16="http://schemas.microsoft.com/office/drawing/2014/main" id="{52863601-60EC-4E8B-B411-D16E936B3D60}"/>
              </a:ext>
            </a:extLst>
          </p:cNvPr>
          <p:cNvSpPr/>
          <p:nvPr/>
        </p:nvSpPr>
        <p:spPr>
          <a:xfrm>
            <a:off x="4640510" y="4951115"/>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white"/>
                </a:solidFill>
              </a:rPr>
              <a:t>北京</a:t>
            </a:r>
            <a:r>
              <a:rPr lang="en-US" altLang="zh-CN" sz="1200" dirty="0">
                <a:solidFill>
                  <a:prstClr val="white"/>
                </a:solidFill>
              </a:rPr>
              <a:t>AAA</a:t>
            </a:r>
          </a:p>
        </p:txBody>
      </p:sp>
      <p:cxnSp>
        <p:nvCxnSpPr>
          <p:cNvPr id="27" name="肘形连接符 26"/>
          <p:cNvCxnSpPr>
            <a:stCxn id="21" idx="2"/>
            <a:endCxn id="25" idx="0"/>
          </p:cNvCxnSpPr>
          <p:nvPr/>
        </p:nvCxnSpPr>
        <p:spPr bwMode="auto">
          <a:xfrm rot="5400000">
            <a:off x="5723247" y="3797734"/>
            <a:ext cx="846932" cy="145983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29" name="肘形连接符 28"/>
          <p:cNvCxnSpPr>
            <a:stCxn id="7" idx="2"/>
            <a:endCxn id="25" idx="0"/>
          </p:cNvCxnSpPr>
          <p:nvPr/>
        </p:nvCxnSpPr>
        <p:spPr bwMode="auto">
          <a:xfrm rot="16200000" flipH="1">
            <a:off x="4148026" y="3682342"/>
            <a:ext cx="847427" cy="1690117"/>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30" name="文本框 29"/>
          <p:cNvSpPr txBox="1"/>
          <p:nvPr/>
        </p:nvSpPr>
        <p:spPr>
          <a:xfrm>
            <a:off x="2880717" y="4527400"/>
            <a:ext cx="845963" cy="369332"/>
          </a:xfrm>
          <a:prstGeom prst="rect">
            <a:avLst/>
          </a:prstGeom>
          <a:noFill/>
        </p:spPr>
        <p:txBody>
          <a:bodyPr wrap="square" rtlCol="0">
            <a:spAutoFit/>
          </a:bodyPr>
          <a:lstStyle/>
          <a:p>
            <a:r>
              <a:rPr lang="en-US" altLang="zh-CN" dirty="0"/>
              <a:t>95%</a:t>
            </a:r>
            <a:endParaRPr lang="zh-CN" altLang="en-US" dirty="0"/>
          </a:p>
        </p:txBody>
      </p:sp>
      <p:sp>
        <p:nvSpPr>
          <p:cNvPr id="31" name="文本框 30"/>
          <p:cNvSpPr txBox="1"/>
          <p:nvPr/>
        </p:nvSpPr>
        <p:spPr>
          <a:xfrm>
            <a:off x="6948699" y="4573344"/>
            <a:ext cx="845963" cy="369332"/>
          </a:xfrm>
          <a:prstGeom prst="rect">
            <a:avLst/>
          </a:prstGeom>
          <a:noFill/>
        </p:spPr>
        <p:txBody>
          <a:bodyPr wrap="square" rtlCol="0">
            <a:spAutoFit/>
          </a:bodyPr>
          <a:lstStyle/>
          <a:p>
            <a:r>
              <a:rPr lang="en-US" altLang="zh-CN" dirty="0"/>
              <a:t>5%</a:t>
            </a:r>
            <a:endParaRPr lang="zh-CN" altLang="en-US" dirty="0"/>
          </a:p>
        </p:txBody>
      </p:sp>
      <p:sp>
        <p:nvSpPr>
          <p:cNvPr id="32" name="标题 1"/>
          <p:cNvSpPr>
            <a:spLocks noGrp="1"/>
          </p:cNvSpPr>
          <p:nvPr>
            <p:ph type="title"/>
          </p:nvPr>
        </p:nvSpPr>
        <p:spPr>
          <a:xfrm>
            <a:off x="909290" y="339932"/>
            <a:ext cx="7011987" cy="685800"/>
          </a:xfrm>
        </p:spPr>
        <p:txBody>
          <a:bodyPr/>
          <a:lstStyle/>
          <a:p>
            <a:r>
              <a:rPr lang="zh-CN" altLang="en-US" sz="2400" dirty="0">
                <a:latin typeface="Times New Roman" pitchFamily="18" charset="0"/>
                <a:cs typeface="Times New Roman" pitchFamily="18" charset="0"/>
              </a:rPr>
              <a:t>直投结构</a:t>
            </a:r>
            <a:r>
              <a:rPr lang="zh-CN" altLang="en-US" sz="2400" dirty="0"/>
              <a:t>重组步骤</a:t>
            </a:r>
          </a:p>
        </p:txBody>
      </p:sp>
      <p:sp>
        <p:nvSpPr>
          <p:cNvPr id="33" name="圆角矩形 74">
            <a:extLst>
              <a:ext uri="{FF2B5EF4-FFF2-40B4-BE49-F238E27FC236}">
                <a16:creationId xmlns:a16="http://schemas.microsoft.com/office/drawing/2014/main" id="{9F6631D9-75A5-440A-8817-9C30A0F928A4}"/>
              </a:ext>
            </a:extLst>
          </p:cNvPr>
          <p:cNvSpPr/>
          <p:nvPr/>
        </p:nvSpPr>
        <p:spPr>
          <a:xfrm>
            <a:off x="6409108" y="3144394"/>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cxnSp>
        <p:nvCxnSpPr>
          <p:cNvPr id="36" name="直接箭头连接符 35"/>
          <p:cNvCxnSpPr>
            <a:stCxn id="33" idx="2"/>
            <a:endCxn id="21" idx="0"/>
          </p:cNvCxnSpPr>
          <p:nvPr/>
        </p:nvCxnSpPr>
        <p:spPr bwMode="auto">
          <a:xfrm>
            <a:off x="6876627" y="3504757"/>
            <a:ext cx="1" cy="23906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7" name="圆角矩形 36">
            <a:extLst>
              <a:ext uri="{FF2B5EF4-FFF2-40B4-BE49-F238E27FC236}">
                <a16:creationId xmlns:a16="http://schemas.microsoft.com/office/drawing/2014/main" id="{9756D528-73D6-48CA-84DF-CEA3C75E7354}"/>
              </a:ext>
            </a:extLst>
          </p:cNvPr>
          <p:cNvSpPr/>
          <p:nvPr/>
        </p:nvSpPr>
        <p:spPr>
          <a:xfrm>
            <a:off x="2952725" y="3207653"/>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BVI</a:t>
            </a:r>
          </a:p>
        </p:txBody>
      </p:sp>
      <p:cxnSp>
        <p:nvCxnSpPr>
          <p:cNvPr id="41" name="直接箭头连接符 40"/>
          <p:cNvCxnSpPr>
            <a:stCxn id="37" idx="2"/>
            <a:endCxn id="7" idx="0"/>
          </p:cNvCxnSpPr>
          <p:nvPr/>
        </p:nvCxnSpPr>
        <p:spPr bwMode="auto">
          <a:xfrm flipH="1">
            <a:off x="3726681" y="3568016"/>
            <a:ext cx="2332" cy="175309"/>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600226597"/>
      </p:ext>
    </p:extLst>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a:spLocks noGrp="1"/>
          </p:cNvSpPr>
          <p:nvPr>
            <p:ph type="title"/>
          </p:nvPr>
        </p:nvSpPr>
        <p:spPr>
          <a:xfrm>
            <a:off x="960438" y="344488"/>
            <a:ext cx="7011987" cy="685800"/>
          </a:xfrm>
        </p:spPr>
        <p:txBody>
          <a:bodyPr/>
          <a:lstStyle/>
          <a:p>
            <a:r>
              <a:rPr lang="zh-CN" altLang="en-US" sz="2400" dirty="0">
                <a:latin typeface="Times New Roman" pitchFamily="18" charset="0"/>
                <a:cs typeface="Times New Roman" pitchFamily="18" charset="0"/>
              </a:rPr>
              <a:t>直投结构</a:t>
            </a:r>
            <a:r>
              <a:rPr lang="zh-CN" altLang="en-US" sz="2400" dirty="0"/>
              <a:t>重组步骤</a:t>
            </a:r>
          </a:p>
        </p:txBody>
      </p:sp>
      <p:sp>
        <p:nvSpPr>
          <p:cNvPr id="32" name="圆角矩形 31">
            <a:extLst>
              <a:ext uri="{FF2B5EF4-FFF2-40B4-BE49-F238E27FC236}">
                <a16:creationId xmlns:a16="http://schemas.microsoft.com/office/drawing/2014/main" id="{9756D528-73D6-48CA-84DF-CEA3C75E7354}"/>
              </a:ext>
            </a:extLst>
          </p:cNvPr>
          <p:cNvSpPr/>
          <p:nvPr/>
        </p:nvSpPr>
        <p:spPr>
          <a:xfrm>
            <a:off x="4248869" y="2664296"/>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 </a:t>
            </a:r>
          </a:p>
          <a:p>
            <a:pPr algn="ctr" eaLnBrk="1" hangingPunct="1">
              <a:defRPr/>
            </a:pPr>
            <a:r>
              <a:rPr lang="en-US" altLang="zh-CN" sz="1200" dirty="0">
                <a:solidFill>
                  <a:schemeClr val="bg1"/>
                </a:solidFill>
              </a:rPr>
              <a:t>(Cayman)</a:t>
            </a:r>
          </a:p>
        </p:txBody>
      </p:sp>
      <p:sp>
        <p:nvSpPr>
          <p:cNvPr id="33" name="圆角矩形 32">
            <a:extLst>
              <a:ext uri="{FF2B5EF4-FFF2-40B4-BE49-F238E27FC236}">
                <a16:creationId xmlns:a16="http://schemas.microsoft.com/office/drawing/2014/main" id="{A23DD909-59F5-4C8B-A087-7BDE4D4AB196}"/>
              </a:ext>
            </a:extLst>
          </p:cNvPr>
          <p:cNvSpPr/>
          <p:nvPr/>
        </p:nvSpPr>
        <p:spPr>
          <a:xfrm>
            <a:off x="2089696"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cxnSp>
        <p:nvCxnSpPr>
          <p:cNvPr id="34" name="肘形连接符 33">
            <a:extLst>
              <a:ext uri="{FF2B5EF4-FFF2-40B4-BE49-F238E27FC236}">
                <a16:creationId xmlns:a16="http://schemas.microsoft.com/office/drawing/2014/main" id="{DA967D38-0E65-4117-B542-55126BC6ABE0}"/>
              </a:ext>
            </a:extLst>
          </p:cNvPr>
          <p:cNvCxnSpPr>
            <a:stCxn id="33" idx="2"/>
            <a:endCxn id="32" idx="0"/>
          </p:cNvCxnSpPr>
          <p:nvPr/>
        </p:nvCxnSpPr>
        <p:spPr>
          <a:xfrm rot="16200000" flipH="1">
            <a:off x="3611005" y="1250144"/>
            <a:ext cx="360362" cy="2467942"/>
          </a:xfrm>
          <a:prstGeom prst="bentConnector3">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35" name="圆角矩形 34">
            <a:extLst>
              <a:ext uri="{FF2B5EF4-FFF2-40B4-BE49-F238E27FC236}">
                <a16:creationId xmlns:a16="http://schemas.microsoft.com/office/drawing/2014/main" id="{0175A2D7-A3E0-4EDF-BAEE-EFD9343C9FE5}"/>
              </a:ext>
            </a:extLst>
          </p:cNvPr>
          <p:cNvSpPr/>
          <p:nvPr/>
        </p:nvSpPr>
        <p:spPr>
          <a:xfrm>
            <a:off x="2950393" y="3976190"/>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AAA</a:t>
            </a:r>
          </a:p>
          <a:p>
            <a:pPr algn="ctr" eaLnBrk="1" hangingPunct="1">
              <a:defRPr/>
            </a:pPr>
            <a:r>
              <a:rPr lang="en-US" altLang="zh-CN" sz="1200" dirty="0">
                <a:solidFill>
                  <a:schemeClr val="bg1"/>
                </a:solidFill>
              </a:rPr>
              <a:t>(Hong Kong)</a:t>
            </a:r>
          </a:p>
        </p:txBody>
      </p:sp>
      <p:sp>
        <p:nvSpPr>
          <p:cNvPr id="36" name="圆角矩形 35">
            <a:extLst>
              <a:ext uri="{FF2B5EF4-FFF2-40B4-BE49-F238E27FC236}">
                <a16:creationId xmlns:a16="http://schemas.microsoft.com/office/drawing/2014/main" id="{3F4EADBE-52A4-4DAF-9A0C-5968BFB96718}"/>
              </a:ext>
            </a:extLst>
          </p:cNvPr>
          <p:cNvSpPr/>
          <p:nvPr/>
        </p:nvSpPr>
        <p:spPr>
          <a:xfrm>
            <a:off x="2089696" y="12958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 创始人</a:t>
            </a:r>
            <a:r>
              <a:rPr lang="en-US" altLang="zh-CN" sz="1200" dirty="0"/>
              <a:t>1</a:t>
            </a:r>
          </a:p>
        </p:txBody>
      </p:sp>
      <p:cxnSp>
        <p:nvCxnSpPr>
          <p:cNvPr id="37" name="直接箭头连接符 36">
            <a:extLst>
              <a:ext uri="{FF2B5EF4-FFF2-40B4-BE49-F238E27FC236}">
                <a16:creationId xmlns:a16="http://schemas.microsoft.com/office/drawing/2014/main" id="{FB5045F2-D1B2-495A-8679-E156CE078A2A}"/>
              </a:ext>
            </a:extLst>
          </p:cNvPr>
          <p:cNvCxnSpPr>
            <a:stCxn id="36" idx="2"/>
            <a:endCxn id="33" idx="0"/>
          </p:cNvCxnSpPr>
          <p:nvPr/>
        </p:nvCxnSpPr>
        <p:spPr>
          <a:xfrm>
            <a:off x="2556421" y="1656234"/>
            <a:ext cx="1587" cy="287337"/>
          </a:xfrm>
          <a:prstGeom prst="straightConnector1">
            <a:avLst/>
          </a:prstGeom>
          <a:ln w="1905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39" name="文本框 37898"/>
          <p:cNvSpPr txBox="1">
            <a:spLocks noChangeArrowheads="1"/>
          </p:cNvSpPr>
          <p:nvPr/>
        </p:nvSpPr>
        <p:spPr bwMode="auto">
          <a:xfrm>
            <a:off x="8530281" y="4336553"/>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境外</a:t>
            </a:r>
          </a:p>
        </p:txBody>
      </p:sp>
      <p:sp>
        <p:nvSpPr>
          <p:cNvPr id="40" name="文本框 79"/>
          <p:cNvSpPr txBox="1">
            <a:spLocks noChangeArrowheads="1"/>
          </p:cNvSpPr>
          <p:nvPr/>
        </p:nvSpPr>
        <p:spPr bwMode="auto">
          <a:xfrm>
            <a:off x="8530281" y="4749303"/>
            <a:ext cx="111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latin typeface="Times New Roman" panose="02020603050405020304" pitchFamily="18" charset="0"/>
                <a:cs typeface="Times New Roman" panose="02020603050405020304" pitchFamily="18" charset="0"/>
              </a:rPr>
              <a:t>境内</a:t>
            </a:r>
          </a:p>
        </p:txBody>
      </p:sp>
      <p:sp>
        <p:nvSpPr>
          <p:cNvPr id="41" name="圆角矩形 74">
            <a:extLst>
              <a:ext uri="{FF2B5EF4-FFF2-40B4-BE49-F238E27FC236}">
                <a16:creationId xmlns:a16="http://schemas.microsoft.com/office/drawing/2014/main" id="{9F6631D9-75A5-440A-8817-9C30A0F928A4}"/>
              </a:ext>
            </a:extLst>
          </p:cNvPr>
          <p:cNvSpPr/>
          <p:nvPr/>
        </p:nvSpPr>
        <p:spPr>
          <a:xfrm>
            <a:off x="4465960" y="1943571"/>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r>
              <a:rPr lang="zh-CN" altLang="en-US" sz="1200" dirty="0"/>
              <a:t>公司</a:t>
            </a:r>
            <a:endParaRPr lang="en-US" altLang="zh-CN" sz="1200" dirty="0"/>
          </a:p>
        </p:txBody>
      </p:sp>
      <p:sp>
        <p:nvSpPr>
          <p:cNvPr id="42" name="圆角矩形 62">
            <a:extLst>
              <a:ext uri="{FF2B5EF4-FFF2-40B4-BE49-F238E27FC236}">
                <a16:creationId xmlns:a16="http://schemas.microsoft.com/office/drawing/2014/main" id="{76D05F1F-477D-46F0-8D59-4C27D938768D}"/>
              </a:ext>
            </a:extLst>
          </p:cNvPr>
          <p:cNvSpPr/>
          <p:nvPr/>
        </p:nvSpPr>
        <p:spPr>
          <a:xfrm>
            <a:off x="4464372" y="1295871"/>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创始人</a:t>
            </a:r>
            <a:r>
              <a:rPr lang="en-US" altLang="zh-CN" sz="1200" dirty="0"/>
              <a:t>2</a:t>
            </a:r>
          </a:p>
        </p:txBody>
      </p:sp>
      <p:cxnSp>
        <p:nvCxnSpPr>
          <p:cNvPr id="43" name="直接箭头连接符 42">
            <a:extLst>
              <a:ext uri="{FF2B5EF4-FFF2-40B4-BE49-F238E27FC236}">
                <a16:creationId xmlns:a16="http://schemas.microsoft.com/office/drawing/2014/main" id="{9CB03FFB-0A36-48D1-9A42-2C3EC47E1BDC}"/>
              </a:ext>
            </a:extLst>
          </p:cNvPr>
          <p:cNvCxnSpPr>
            <a:stCxn id="42" idx="2"/>
            <a:endCxn id="41" idx="0"/>
          </p:cNvCxnSpPr>
          <p:nvPr/>
        </p:nvCxnSpPr>
        <p:spPr>
          <a:xfrm>
            <a:off x="4932685" y="1656234"/>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10">
            <a:extLst>
              <a:ext uri="{FF2B5EF4-FFF2-40B4-BE49-F238E27FC236}">
                <a16:creationId xmlns:a16="http://schemas.microsoft.com/office/drawing/2014/main" id="{E1C842C2-1D38-4E36-BED4-69D4C45363ED}"/>
              </a:ext>
            </a:extLst>
          </p:cNvPr>
          <p:cNvCxnSpPr>
            <a:stCxn id="41" idx="2"/>
            <a:endCxn id="32" idx="0"/>
          </p:cNvCxnSpPr>
          <p:nvPr/>
        </p:nvCxnSpPr>
        <p:spPr>
          <a:xfrm rot="16200000" flipH="1">
            <a:off x="4799137" y="2438276"/>
            <a:ext cx="360362" cy="91678"/>
          </a:xfrm>
          <a:prstGeom prst="bentConnector3">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45" name="圆角矩形 74">
            <a:extLst>
              <a:ext uri="{FF2B5EF4-FFF2-40B4-BE49-F238E27FC236}">
                <a16:creationId xmlns:a16="http://schemas.microsoft.com/office/drawing/2014/main" id="{9F6631D9-75A5-440A-8817-9C30A0F928A4}"/>
              </a:ext>
            </a:extLst>
          </p:cNvPr>
          <p:cNvSpPr/>
          <p:nvPr/>
        </p:nvSpPr>
        <p:spPr>
          <a:xfrm>
            <a:off x="6409108" y="1918693"/>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sp>
        <p:nvSpPr>
          <p:cNvPr id="46" name="圆角矩形 62">
            <a:extLst>
              <a:ext uri="{FF2B5EF4-FFF2-40B4-BE49-F238E27FC236}">
                <a16:creationId xmlns:a16="http://schemas.microsoft.com/office/drawing/2014/main" id="{76D05F1F-477D-46F0-8D59-4C27D938768D}"/>
              </a:ext>
            </a:extLst>
          </p:cNvPr>
          <p:cNvSpPr/>
          <p:nvPr/>
        </p:nvSpPr>
        <p:spPr>
          <a:xfrm>
            <a:off x="6407520" y="1270993"/>
            <a:ext cx="935038"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外籍个人</a:t>
            </a:r>
            <a:endParaRPr lang="en-US" altLang="zh-CN" sz="1200" dirty="0"/>
          </a:p>
        </p:txBody>
      </p:sp>
      <p:cxnSp>
        <p:nvCxnSpPr>
          <p:cNvPr id="47" name="直接箭头连接符 46">
            <a:extLst>
              <a:ext uri="{FF2B5EF4-FFF2-40B4-BE49-F238E27FC236}">
                <a16:creationId xmlns:a16="http://schemas.microsoft.com/office/drawing/2014/main" id="{9CB03FFB-0A36-48D1-9A42-2C3EC47E1BDC}"/>
              </a:ext>
            </a:extLst>
          </p:cNvPr>
          <p:cNvCxnSpPr>
            <a:stCxn id="46" idx="2"/>
            <a:endCxn id="45" idx="0"/>
          </p:cNvCxnSpPr>
          <p:nvPr/>
        </p:nvCxnSpPr>
        <p:spPr>
          <a:xfrm>
            <a:off x="6875833" y="1631356"/>
            <a:ext cx="0" cy="28733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74">
            <a:extLst>
              <a:ext uri="{FF2B5EF4-FFF2-40B4-BE49-F238E27FC236}">
                <a16:creationId xmlns:a16="http://schemas.microsoft.com/office/drawing/2014/main" id="{9F6631D9-75A5-440A-8817-9C30A0F928A4}"/>
              </a:ext>
            </a:extLst>
          </p:cNvPr>
          <p:cNvSpPr/>
          <p:nvPr/>
        </p:nvSpPr>
        <p:spPr>
          <a:xfrm>
            <a:off x="6409109" y="3976685"/>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t>香港公司</a:t>
            </a:r>
            <a:endParaRPr lang="en-US" altLang="zh-CN" sz="1200" dirty="0"/>
          </a:p>
        </p:txBody>
      </p:sp>
      <p:sp>
        <p:nvSpPr>
          <p:cNvPr id="50" name="圆角矩形 49">
            <a:extLst>
              <a:ext uri="{FF2B5EF4-FFF2-40B4-BE49-F238E27FC236}">
                <a16:creationId xmlns:a16="http://schemas.microsoft.com/office/drawing/2014/main" id="{52863601-60EC-4E8B-B411-D16E936B3D60}"/>
              </a:ext>
            </a:extLst>
          </p:cNvPr>
          <p:cNvSpPr/>
          <p:nvPr/>
        </p:nvSpPr>
        <p:spPr>
          <a:xfrm>
            <a:off x="4640510" y="5183980"/>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1200" dirty="0">
                <a:solidFill>
                  <a:prstClr val="white"/>
                </a:solidFill>
              </a:rPr>
              <a:t>北京</a:t>
            </a:r>
            <a:r>
              <a:rPr lang="en-US" altLang="zh-CN" sz="1200" dirty="0">
                <a:solidFill>
                  <a:prstClr val="white"/>
                </a:solidFill>
              </a:rPr>
              <a:t>AAA</a:t>
            </a:r>
          </a:p>
        </p:txBody>
      </p:sp>
      <p:cxnSp>
        <p:nvCxnSpPr>
          <p:cNvPr id="51" name="肘形连接符 50"/>
          <p:cNvCxnSpPr>
            <a:stCxn id="48" idx="2"/>
            <a:endCxn id="50" idx="0"/>
          </p:cNvCxnSpPr>
          <p:nvPr/>
        </p:nvCxnSpPr>
        <p:spPr bwMode="auto">
          <a:xfrm rot="5400000">
            <a:off x="5723247" y="4030599"/>
            <a:ext cx="846932" cy="145983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52" name="肘形连接符 51"/>
          <p:cNvCxnSpPr>
            <a:stCxn id="35" idx="2"/>
            <a:endCxn id="50" idx="0"/>
          </p:cNvCxnSpPr>
          <p:nvPr/>
        </p:nvCxnSpPr>
        <p:spPr bwMode="auto">
          <a:xfrm rot="16200000" flipH="1">
            <a:off x="4148026" y="3915207"/>
            <a:ext cx="847427" cy="1690117"/>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3" name="文本框 52"/>
          <p:cNvSpPr txBox="1"/>
          <p:nvPr/>
        </p:nvSpPr>
        <p:spPr>
          <a:xfrm>
            <a:off x="2880717" y="4760265"/>
            <a:ext cx="845963" cy="369332"/>
          </a:xfrm>
          <a:prstGeom prst="rect">
            <a:avLst/>
          </a:prstGeom>
          <a:noFill/>
        </p:spPr>
        <p:txBody>
          <a:bodyPr wrap="square" rtlCol="0">
            <a:spAutoFit/>
          </a:bodyPr>
          <a:lstStyle/>
          <a:p>
            <a:r>
              <a:rPr lang="en-US" altLang="zh-CN" dirty="0"/>
              <a:t>95%</a:t>
            </a:r>
            <a:endParaRPr lang="zh-CN" altLang="en-US" dirty="0"/>
          </a:p>
        </p:txBody>
      </p:sp>
      <p:sp>
        <p:nvSpPr>
          <p:cNvPr id="54" name="文本框 53"/>
          <p:cNvSpPr txBox="1"/>
          <p:nvPr/>
        </p:nvSpPr>
        <p:spPr>
          <a:xfrm>
            <a:off x="6948699" y="4806209"/>
            <a:ext cx="845963" cy="369332"/>
          </a:xfrm>
          <a:prstGeom prst="rect">
            <a:avLst/>
          </a:prstGeom>
          <a:noFill/>
        </p:spPr>
        <p:txBody>
          <a:bodyPr wrap="square" rtlCol="0">
            <a:spAutoFit/>
          </a:bodyPr>
          <a:lstStyle/>
          <a:p>
            <a:r>
              <a:rPr lang="en-US" altLang="zh-CN" dirty="0"/>
              <a:t>5%</a:t>
            </a:r>
            <a:endParaRPr lang="zh-CN" altLang="en-US" dirty="0"/>
          </a:p>
        </p:txBody>
      </p:sp>
      <p:sp>
        <p:nvSpPr>
          <p:cNvPr id="55" name="圆角矩形 74">
            <a:extLst>
              <a:ext uri="{FF2B5EF4-FFF2-40B4-BE49-F238E27FC236}">
                <a16:creationId xmlns:a16="http://schemas.microsoft.com/office/drawing/2014/main" id="{9F6631D9-75A5-440A-8817-9C30A0F928A4}"/>
              </a:ext>
            </a:extLst>
          </p:cNvPr>
          <p:cNvSpPr/>
          <p:nvPr/>
        </p:nvSpPr>
        <p:spPr>
          <a:xfrm>
            <a:off x="6409108" y="3383780"/>
            <a:ext cx="935037" cy="360363"/>
          </a:xfrm>
          <a:prstGeom prst="roundRect">
            <a:avLst/>
          </a:prstGeom>
          <a:solidFill>
            <a:schemeClr val="bg1"/>
          </a:solidFill>
          <a:ln w="190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t>BVI</a:t>
            </a:r>
          </a:p>
        </p:txBody>
      </p:sp>
      <p:cxnSp>
        <p:nvCxnSpPr>
          <p:cNvPr id="56" name="直接箭头连接符 55"/>
          <p:cNvCxnSpPr>
            <a:stCxn id="55" idx="2"/>
            <a:endCxn id="48" idx="0"/>
          </p:cNvCxnSpPr>
          <p:nvPr/>
        </p:nvCxnSpPr>
        <p:spPr bwMode="auto">
          <a:xfrm>
            <a:off x="6876627" y="3744143"/>
            <a:ext cx="1" cy="2325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57" name="圆角矩形 56">
            <a:extLst>
              <a:ext uri="{FF2B5EF4-FFF2-40B4-BE49-F238E27FC236}">
                <a16:creationId xmlns:a16="http://schemas.microsoft.com/office/drawing/2014/main" id="{9756D528-73D6-48CA-84DF-CEA3C75E7354}"/>
              </a:ext>
            </a:extLst>
          </p:cNvPr>
          <p:cNvSpPr/>
          <p:nvPr/>
        </p:nvSpPr>
        <p:spPr>
          <a:xfrm>
            <a:off x="2948004" y="3383780"/>
            <a:ext cx="1552575" cy="360363"/>
          </a:xfrm>
          <a:prstGeom prst="roundRect">
            <a:avLst/>
          </a:prstGeom>
          <a:solidFill>
            <a:srgbClr val="002060"/>
          </a:solidFill>
          <a:ln w="19050">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altLang="zh-CN" sz="1200" dirty="0">
                <a:solidFill>
                  <a:schemeClr val="bg1"/>
                </a:solidFill>
              </a:rPr>
              <a:t>BVI</a:t>
            </a:r>
          </a:p>
        </p:txBody>
      </p:sp>
      <p:cxnSp>
        <p:nvCxnSpPr>
          <p:cNvPr id="58" name="直接箭头连接符 57"/>
          <p:cNvCxnSpPr>
            <a:stCxn id="57" idx="2"/>
            <a:endCxn id="35" idx="0"/>
          </p:cNvCxnSpPr>
          <p:nvPr/>
        </p:nvCxnSpPr>
        <p:spPr bwMode="auto">
          <a:xfrm>
            <a:off x="3724292" y="3744143"/>
            <a:ext cx="2389" cy="2320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4" name="肘形连接符 23"/>
          <p:cNvCxnSpPr>
            <a:stCxn id="45" idx="2"/>
            <a:endCxn id="32" idx="0"/>
          </p:cNvCxnSpPr>
          <p:nvPr/>
        </p:nvCxnSpPr>
        <p:spPr bwMode="auto">
          <a:xfrm rot="5400000">
            <a:off x="5758272" y="1545941"/>
            <a:ext cx="385240" cy="185147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62" name="肘形连接符 61"/>
          <p:cNvCxnSpPr>
            <a:stCxn id="32" idx="2"/>
            <a:endCxn id="57" idx="0"/>
          </p:cNvCxnSpPr>
          <p:nvPr/>
        </p:nvCxnSpPr>
        <p:spPr bwMode="auto">
          <a:xfrm rot="5400000">
            <a:off x="4195165" y="2553787"/>
            <a:ext cx="359121" cy="1300865"/>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64" name="肘形连接符 63"/>
          <p:cNvCxnSpPr>
            <a:stCxn id="32" idx="2"/>
            <a:endCxn id="55" idx="0"/>
          </p:cNvCxnSpPr>
          <p:nvPr/>
        </p:nvCxnSpPr>
        <p:spPr bwMode="auto">
          <a:xfrm rot="16200000" flipH="1">
            <a:off x="5771332" y="2278484"/>
            <a:ext cx="359121" cy="185147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1" name="直接连接符 30">
            <a:extLst>
              <a:ext uri="{FF2B5EF4-FFF2-40B4-BE49-F238E27FC236}">
                <a16:creationId xmlns:a16="http://schemas.microsoft.com/office/drawing/2014/main" id="{A2E114DE-C40E-4651-8664-D06F1F193F84}"/>
              </a:ext>
            </a:extLst>
          </p:cNvPr>
          <p:cNvCxnSpPr/>
          <p:nvPr/>
        </p:nvCxnSpPr>
        <p:spPr>
          <a:xfrm>
            <a:off x="960438" y="4608239"/>
            <a:ext cx="8689031" cy="1"/>
          </a:xfrm>
          <a:prstGeom prst="line">
            <a:avLst/>
          </a:prstGeom>
          <a:ln w="9525"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9873447"/>
      </p:ext>
    </p:extLst>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p:txBody>
          <a:bodyPr/>
          <a:lstStyle/>
          <a:p>
            <a:pPr algn="ctr">
              <a:buFont typeface="Wingdings" pitchFamily="2" charset="2"/>
              <a:buNone/>
            </a:pPr>
            <a:endParaRPr lang="en-US" altLang="zh-CN" dirty="0">
              <a:latin typeface="Times New Roman" pitchFamily="18" charset="0"/>
              <a:cs typeface="Times New Roman" pitchFamily="18" charset="0"/>
            </a:endParaRPr>
          </a:p>
          <a:p>
            <a:pPr algn="ctr">
              <a:buFont typeface="Wingdings" pitchFamily="2" charset="2"/>
              <a:buNone/>
            </a:pPr>
            <a:endParaRPr lang="en-US" altLang="zh-CN" dirty="0">
              <a:latin typeface="Times New Roman" pitchFamily="18" charset="0"/>
              <a:cs typeface="Times New Roman" pitchFamily="18" charset="0"/>
            </a:endParaRPr>
          </a:p>
          <a:p>
            <a:pPr algn="ctr">
              <a:buFontTx/>
              <a:buNone/>
            </a:pPr>
            <a:r>
              <a:rPr lang="en-US" altLang="zh-CN" sz="2400" b="1" dirty="0">
                <a:solidFill>
                  <a:srgbClr val="700000"/>
                </a:solidFill>
                <a:latin typeface="Times New Roman" pitchFamily="18" charset="0"/>
                <a:cs typeface="Times New Roman" pitchFamily="18" charset="0"/>
              </a:rPr>
              <a:t>1.1 </a:t>
            </a:r>
            <a:r>
              <a:rPr lang="zh-CN" altLang="en-US" sz="2400" b="1" dirty="0">
                <a:solidFill>
                  <a:srgbClr val="700000"/>
                </a:solidFill>
                <a:latin typeface="Times New Roman" pitchFamily="18" charset="0"/>
                <a:cs typeface="Times New Roman" pitchFamily="18" charset="0"/>
              </a:rPr>
              <a:t>常见融资架构的介绍</a:t>
            </a:r>
            <a:endParaRPr lang="en-US" altLang="zh-CN" sz="2400" b="1" dirty="0">
              <a:solidFill>
                <a:srgbClr val="700000"/>
              </a:solidFill>
              <a:latin typeface="Times New Roman" pitchFamily="18" charset="0"/>
              <a:cs typeface="Times New Roman" pitchFamily="18" charset="0"/>
            </a:endParaRPr>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en-US" altLang="zh-CN" sz="2800">
                <a:latin typeface="Times New Roman" pitchFamily="18" charset="0"/>
                <a:cs typeface="Times New Roman" pitchFamily="18" charset="0"/>
              </a:rPr>
              <a:t>1.2.4 </a:t>
            </a:r>
            <a:r>
              <a:rPr lang="zh-CN" altLang="en-US" sz="2800">
                <a:latin typeface="Times New Roman" pitchFamily="18" charset="0"/>
                <a:cs typeface="Times New Roman" pitchFamily="18" charset="0"/>
              </a:rPr>
              <a:t>境内外架构的转换 </a:t>
            </a:r>
            <a:r>
              <a:rPr lang="en-US" altLang="zh-CN" sz="2800">
                <a:latin typeface="Times New Roman" pitchFamily="18" charset="0"/>
                <a:cs typeface="Times New Roman" pitchFamily="18" charset="0"/>
              </a:rPr>
              <a:t>– </a:t>
            </a:r>
            <a:r>
              <a:rPr lang="zh-CN" altLang="en-US" sz="2800">
                <a:latin typeface="Times New Roman" pitchFamily="18" charset="0"/>
                <a:cs typeface="Times New Roman" pitchFamily="18" charset="0"/>
              </a:rPr>
              <a:t>对比</a:t>
            </a:r>
            <a:endParaRPr lang="zh-CN" altLang="zh-CN" sz="2800">
              <a:latin typeface="Times New Roman" pitchFamily="18" charset="0"/>
              <a:cs typeface="Times New Roman" pitchFamily="18" charset="0"/>
            </a:endParaRPr>
          </a:p>
        </p:txBody>
      </p:sp>
      <p:graphicFrame>
        <p:nvGraphicFramePr>
          <p:cNvPr id="5" name="内容占位符 3"/>
          <p:cNvGraphicFramePr/>
          <p:nvPr/>
        </p:nvGraphicFramePr>
        <p:xfrm>
          <a:off x="864493" y="719807"/>
          <a:ext cx="7992888" cy="5561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6D3BBDE-7C92-48B2-8E7F-78AF8C3B116A}"/>
              </a:ext>
            </a:extLst>
          </p:cNvPr>
          <p:cNvSpPr>
            <a:spLocks noGrp="1"/>
          </p:cNvSpPr>
          <p:nvPr>
            <p:ph type="title"/>
          </p:nvPr>
        </p:nvSpPr>
        <p:spPr>
          <a:xfrm>
            <a:off x="960438" y="344488"/>
            <a:ext cx="7011987" cy="685800"/>
          </a:xfrm>
        </p:spPr>
        <p:txBody>
          <a:bodyPr/>
          <a:lstStyle/>
          <a:p>
            <a:pPr eaLnBrk="1" hangingPunct="1"/>
            <a:r>
              <a:rPr lang="en-US" altLang="zh-CN" sz="2800" dirty="0">
                <a:latin typeface="Times New Roman" pitchFamily="18" charset="0"/>
                <a:cs typeface="Times New Roman" pitchFamily="18" charset="0"/>
              </a:rPr>
              <a:t>1.3 </a:t>
            </a:r>
            <a:r>
              <a:rPr lang="zh-CN" altLang="en-US" sz="2800" dirty="0">
                <a:latin typeface="Times New Roman" pitchFamily="18" charset="0"/>
                <a:cs typeface="Times New Roman" pitchFamily="18" charset="0"/>
              </a:rPr>
              <a:t>科创板红筹结构企业上市</a:t>
            </a:r>
            <a:endParaRPr lang="zh-CN" altLang="zh-CN" sz="2800" dirty="0">
              <a:latin typeface="Times New Roman" pitchFamily="18" charset="0"/>
              <a:cs typeface="Times New Roman" pitchFamily="18" charset="0"/>
            </a:endParaRPr>
          </a:p>
        </p:txBody>
      </p:sp>
      <p:pic>
        <p:nvPicPr>
          <p:cNvPr id="6" name="图片 5">
            <a:extLst>
              <a:ext uri="{FF2B5EF4-FFF2-40B4-BE49-F238E27FC236}">
                <a16:creationId xmlns:a16="http://schemas.microsoft.com/office/drawing/2014/main" id="{E2684395-B366-47E4-8D2A-B8946EDA3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902" y="1619907"/>
            <a:ext cx="7806722" cy="3240360"/>
          </a:xfrm>
          <a:prstGeom prst="rect">
            <a:avLst/>
          </a:prstGeom>
        </p:spPr>
      </p:pic>
    </p:spTree>
    <p:extLst>
      <p:ext uri="{BB962C8B-B14F-4D97-AF65-F5344CB8AC3E}">
        <p14:creationId xmlns:p14="http://schemas.microsoft.com/office/powerpoint/2010/main" val="2920967301"/>
      </p:ext>
    </p:extLst>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F952006-6633-4B87-9D08-F86F03517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367879"/>
            <a:ext cx="8343786" cy="3744416"/>
          </a:xfrm>
          <a:prstGeom prst="rect">
            <a:avLst/>
          </a:prstGeom>
        </p:spPr>
      </p:pic>
      <p:sp>
        <p:nvSpPr>
          <p:cNvPr id="6" name="标题 1">
            <a:extLst>
              <a:ext uri="{FF2B5EF4-FFF2-40B4-BE49-F238E27FC236}">
                <a16:creationId xmlns:a16="http://schemas.microsoft.com/office/drawing/2014/main" id="{F4F2315A-1C53-4057-BBD7-F8D98E04C686}"/>
              </a:ext>
            </a:extLst>
          </p:cNvPr>
          <p:cNvSpPr>
            <a:spLocks noGrp="1"/>
          </p:cNvSpPr>
          <p:nvPr>
            <p:ph type="title"/>
          </p:nvPr>
        </p:nvSpPr>
        <p:spPr>
          <a:xfrm>
            <a:off x="960438" y="344488"/>
            <a:ext cx="7011987" cy="685800"/>
          </a:xfrm>
        </p:spPr>
        <p:txBody>
          <a:bodyPr/>
          <a:lstStyle/>
          <a:p>
            <a:pPr eaLnBrk="1" hangingPunct="1"/>
            <a:r>
              <a:rPr lang="en-US" altLang="zh-CN" sz="2800" dirty="0">
                <a:latin typeface="Times New Roman" pitchFamily="18" charset="0"/>
                <a:cs typeface="Times New Roman" pitchFamily="18" charset="0"/>
              </a:rPr>
              <a:t>1.3 </a:t>
            </a:r>
            <a:r>
              <a:rPr lang="zh-CN" altLang="en-US" sz="2800" dirty="0">
                <a:latin typeface="Times New Roman" pitchFamily="18" charset="0"/>
                <a:cs typeface="Times New Roman" pitchFamily="18" charset="0"/>
              </a:rPr>
              <a:t>科创板红筹结构企业上市</a:t>
            </a:r>
            <a:endParaRPr lang="zh-CN" altLang="zh-CN" sz="2800" dirty="0">
              <a:latin typeface="Times New Roman" pitchFamily="18" charset="0"/>
              <a:cs typeface="Times New Roman" pitchFamily="18" charset="0"/>
            </a:endParaRPr>
          </a:p>
        </p:txBody>
      </p:sp>
    </p:spTree>
    <p:extLst>
      <p:ext uri="{BB962C8B-B14F-4D97-AF65-F5344CB8AC3E}">
        <p14:creationId xmlns:p14="http://schemas.microsoft.com/office/powerpoint/2010/main" val="847941083"/>
      </p:ext>
    </p:extLst>
  </p:cSld>
  <p:clrMapOvr>
    <a:masterClrMapping/>
  </p:clrMapOvr>
  <p:transition>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8D9AB-1D53-47F5-BA12-F89DC8C25298}"/>
              </a:ext>
            </a:extLst>
          </p:cNvPr>
          <p:cNvSpPr>
            <a:spLocks noGrp="1"/>
          </p:cNvSpPr>
          <p:nvPr>
            <p:ph type="title"/>
          </p:nvPr>
        </p:nvSpPr>
        <p:spPr/>
        <p:txBody>
          <a:bodyPr/>
          <a:lstStyle/>
          <a:p>
            <a:r>
              <a:rPr lang="zh-CN" altLang="en-US" dirty="0"/>
              <a:t>红筹结构上市</a:t>
            </a:r>
          </a:p>
        </p:txBody>
      </p:sp>
      <p:pic>
        <p:nvPicPr>
          <p:cNvPr id="40" name="图片 39">
            <a:extLst>
              <a:ext uri="{FF2B5EF4-FFF2-40B4-BE49-F238E27FC236}">
                <a16:creationId xmlns:a16="http://schemas.microsoft.com/office/drawing/2014/main" id="{DE09F580-50C5-4C5D-961A-5B25661C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41" y="1526848"/>
            <a:ext cx="7260681" cy="3426477"/>
          </a:xfrm>
          <a:prstGeom prst="rect">
            <a:avLst/>
          </a:prstGeom>
        </p:spPr>
      </p:pic>
    </p:spTree>
    <p:extLst>
      <p:ext uri="{BB962C8B-B14F-4D97-AF65-F5344CB8AC3E}">
        <p14:creationId xmlns:p14="http://schemas.microsoft.com/office/powerpoint/2010/main" val="4121442405"/>
      </p:ext>
    </p:extLst>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5E90D-1379-4C08-B813-1E5E37BB7FE2}"/>
              </a:ext>
            </a:extLst>
          </p:cNvPr>
          <p:cNvSpPr>
            <a:spLocks noGrp="1"/>
          </p:cNvSpPr>
          <p:nvPr>
            <p:ph type="title"/>
          </p:nvPr>
        </p:nvSpPr>
        <p:spPr/>
        <p:txBody>
          <a:bodyPr/>
          <a:lstStyle/>
          <a:p>
            <a:r>
              <a:rPr lang="zh-CN" altLang="en-US" dirty="0"/>
              <a:t>华润微电子</a:t>
            </a:r>
          </a:p>
        </p:txBody>
      </p:sp>
      <p:pic>
        <p:nvPicPr>
          <p:cNvPr id="5" name="图片 4">
            <a:extLst>
              <a:ext uri="{FF2B5EF4-FFF2-40B4-BE49-F238E27FC236}">
                <a16:creationId xmlns:a16="http://schemas.microsoft.com/office/drawing/2014/main" id="{3B203E4C-E029-49DA-B46D-AE7063ECC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757" y="1223863"/>
            <a:ext cx="3538436" cy="4607496"/>
          </a:xfrm>
          <a:prstGeom prst="rect">
            <a:avLst/>
          </a:prstGeom>
        </p:spPr>
      </p:pic>
    </p:spTree>
    <p:extLst>
      <p:ext uri="{BB962C8B-B14F-4D97-AF65-F5344CB8AC3E}">
        <p14:creationId xmlns:p14="http://schemas.microsoft.com/office/powerpoint/2010/main" val="597832687"/>
      </p:ext>
    </p:extLst>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B633-6EA9-45E5-A7BE-A1A3CB56F676}"/>
              </a:ext>
            </a:extLst>
          </p:cNvPr>
          <p:cNvSpPr>
            <a:spLocks noGrp="1"/>
          </p:cNvSpPr>
          <p:nvPr>
            <p:ph type="title"/>
          </p:nvPr>
        </p:nvSpPr>
        <p:spPr/>
        <p:txBody>
          <a:bodyPr/>
          <a:lstStyle/>
          <a:p>
            <a:r>
              <a:rPr lang="zh-CN" altLang="en-US" dirty="0"/>
              <a:t>九号机器人</a:t>
            </a:r>
          </a:p>
        </p:txBody>
      </p:sp>
      <p:pic>
        <p:nvPicPr>
          <p:cNvPr id="5" name="图片 4">
            <a:extLst>
              <a:ext uri="{FF2B5EF4-FFF2-40B4-BE49-F238E27FC236}">
                <a16:creationId xmlns:a16="http://schemas.microsoft.com/office/drawing/2014/main" id="{83A94890-8C10-4CB3-A89F-DB316BF4E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573" y="1236037"/>
            <a:ext cx="7560840" cy="4923789"/>
          </a:xfrm>
          <a:prstGeom prst="rect">
            <a:avLst/>
          </a:prstGeom>
        </p:spPr>
      </p:pic>
    </p:spTree>
    <p:extLst>
      <p:ext uri="{BB962C8B-B14F-4D97-AF65-F5344CB8AC3E}">
        <p14:creationId xmlns:p14="http://schemas.microsoft.com/office/powerpoint/2010/main" val="1866974037"/>
      </p:ext>
    </p:extLst>
  </p:cSld>
  <p:clrMapOvr>
    <a:masterClrMapping/>
  </p:clrMapOvr>
  <p:transition>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algn="ctr">
              <a:buFont typeface="Wingdings" pitchFamily="2" charset="2"/>
              <a:buNone/>
            </a:pPr>
            <a:endParaRPr lang="en-US" altLang="zh-CN" b="1" dirty="0">
              <a:latin typeface="Times New Roman" pitchFamily="18" charset="0"/>
              <a:cs typeface="Times New Roman" pitchFamily="18" charset="0"/>
            </a:endParaRPr>
          </a:p>
          <a:p>
            <a:pPr algn="ctr">
              <a:buFont typeface="Wingdings" pitchFamily="2" charset="2"/>
              <a:buNone/>
            </a:pPr>
            <a:endParaRPr lang="en-US" altLang="zh-CN" b="1" dirty="0">
              <a:latin typeface="Times New Roman" pitchFamily="18" charset="0"/>
              <a:cs typeface="Times New Roman" pitchFamily="18" charset="0"/>
            </a:endParaRPr>
          </a:p>
          <a:p>
            <a:pPr algn="ctr">
              <a:buFont typeface="Wingdings" pitchFamily="2" charset="2"/>
              <a:buNone/>
            </a:pPr>
            <a:r>
              <a:rPr lang="zh-CN" altLang="en-US" b="1" dirty="0">
                <a:latin typeface="Times New Roman" pitchFamily="18" charset="0"/>
                <a:cs typeface="Times New Roman" pitchFamily="18" charset="0"/>
              </a:rPr>
              <a:t>二、股权安排和创始人控制权</a:t>
            </a:r>
            <a:endParaRPr lang="en-US" altLang="zh-CN" b="1" dirty="0">
              <a:latin typeface="Times New Roman" pitchFamily="18" charset="0"/>
              <a:cs typeface="Times New Roman" pitchFamily="18" charset="0"/>
            </a:endParaRPr>
          </a:p>
        </p:txBody>
      </p:sp>
    </p:spTree>
  </p:cSld>
  <p:clrMapOvr>
    <a:masterClrMapping/>
  </p:clrMapOvr>
  <p:transition>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p:txBody>
          <a:bodyPr/>
          <a:lstStyle/>
          <a:p>
            <a:pPr algn="ctr">
              <a:buFont typeface="Wingdings" pitchFamily="2" charset="2"/>
              <a:buNone/>
            </a:pPr>
            <a:endParaRPr lang="en-US" altLang="zh-CN">
              <a:latin typeface="Times New Roman" pitchFamily="18" charset="0"/>
              <a:cs typeface="Times New Roman" pitchFamily="18" charset="0"/>
            </a:endParaRPr>
          </a:p>
          <a:p>
            <a:pPr algn="ctr">
              <a:buFont typeface="Wingdings" pitchFamily="2" charset="2"/>
              <a:buNone/>
            </a:pPr>
            <a:endParaRPr lang="en-US" altLang="zh-CN">
              <a:latin typeface="Times New Roman" pitchFamily="18" charset="0"/>
              <a:cs typeface="Times New Roman" pitchFamily="18" charset="0"/>
            </a:endParaRPr>
          </a:p>
          <a:p>
            <a:pPr algn="ctr">
              <a:buFontTx/>
              <a:buNone/>
            </a:pPr>
            <a:r>
              <a:rPr lang="en-US" altLang="zh-CN" sz="2400" b="1">
                <a:solidFill>
                  <a:srgbClr val="700000"/>
                </a:solidFill>
                <a:latin typeface="Times New Roman" pitchFamily="18" charset="0"/>
                <a:cs typeface="Times New Roman" pitchFamily="18" charset="0"/>
              </a:rPr>
              <a:t>2.1 </a:t>
            </a:r>
            <a:r>
              <a:rPr lang="zh-CN" altLang="en-US" sz="2400" b="1">
                <a:solidFill>
                  <a:srgbClr val="700000"/>
                </a:solidFill>
                <a:latin typeface="Times New Roman" pitchFamily="18" charset="0"/>
                <a:cs typeface="Times New Roman" pitchFamily="18" charset="0"/>
              </a:rPr>
              <a:t>创业企业股权安排</a:t>
            </a:r>
            <a:endParaRPr lang="en-US" altLang="zh-CN" sz="2400" b="1">
              <a:solidFill>
                <a:srgbClr val="700000"/>
              </a:solidFill>
              <a:latin typeface="Times New Roman" pitchFamily="18" charset="0"/>
              <a:cs typeface="Times New Roman" pitchFamily="18" charset="0"/>
            </a:endParaRPr>
          </a:p>
        </p:txBody>
      </p:sp>
    </p:spTree>
  </p:cSld>
  <p:clrMapOvr>
    <a:masterClrMapping/>
  </p:clrMapOvr>
  <p:transition>
    <p:strips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960438" y="344488"/>
            <a:ext cx="70119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2pPr>
            <a:lvl3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3pPr>
            <a:lvl4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4pPr>
            <a:lvl5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5pPr>
            <a:lvl6pPr marL="457200" algn="l" rtl="0" fontAlgn="base">
              <a:spcBef>
                <a:spcPct val="0"/>
              </a:spcBef>
              <a:spcAft>
                <a:spcPct val="0"/>
              </a:spcAft>
              <a:defRPr sz="2600" b="1">
                <a:solidFill>
                  <a:schemeClr val="bg1"/>
                </a:solidFill>
                <a:latin typeface="华文细黑" pitchFamily="2" charset="-122"/>
                <a:ea typeface="华文细黑" pitchFamily="2" charset="-122"/>
              </a:defRPr>
            </a:lvl6pPr>
            <a:lvl7pPr marL="914400" algn="l" rtl="0" fontAlgn="base">
              <a:spcBef>
                <a:spcPct val="0"/>
              </a:spcBef>
              <a:spcAft>
                <a:spcPct val="0"/>
              </a:spcAft>
              <a:defRPr sz="2600" b="1">
                <a:solidFill>
                  <a:schemeClr val="bg1"/>
                </a:solidFill>
                <a:latin typeface="华文细黑" pitchFamily="2" charset="-122"/>
                <a:ea typeface="华文细黑" pitchFamily="2" charset="-122"/>
              </a:defRPr>
            </a:lvl7pPr>
            <a:lvl8pPr marL="1371600" algn="l" rtl="0" fontAlgn="base">
              <a:spcBef>
                <a:spcPct val="0"/>
              </a:spcBef>
              <a:spcAft>
                <a:spcPct val="0"/>
              </a:spcAft>
              <a:defRPr sz="2600" b="1">
                <a:solidFill>
                  <a:schemeClr val="bg1"/>
                </a:solidFill>
                <a:latin typeface="华文细黑" pitchFamily="2" charset="-122"/>
                <a:ea typeface="华文细黑" pitchFamily="2" charset="-122"/>
              </a:defRPr>
            </a:lvl8pPr>
            <a:lvl9pPr marL="1828800" algn="l" rtl="0" fontAlgn="base">
              <a:spcBef>
                <a:spcPct val="0"/>
              </a:spcBef>
              <a:spcAft>
                <a:spcPct val="0"/>
              </a:spcAft>
              <a:defRPr sz="2600" b="1">
                <a:solidFill>
                  <a:schemeClr val="bg1"/>
                </a:solidFill>
                <a:latin typeface="华文细黑" pitchFamily="2" charset="-122"/>
                <a:ea typeface="华文细黑" pitchFamily="2" charset="-122"/>
              </a:defRPr>
            </a:lvl9pPr>
          </a:lstStyle>
          <a:p>
            <a:pPr>
              <a:defRPr/>
            </a:pPr>
            <a:r>
              <a:rPr lang="en-US" altLang="zh-CN" sz="2800" kern="0" dirty="0">
                <a:latin typeface="Times New Roman" pitchFamily="18" charset="0"/>
                <a:ea typeface="+mn-ea"/>
                <a:cs typeface="Times New Roman" pitchFamily="18" charset="0"/>
              </a:rPr>
              <a:t>2.1.1 </a:t>
            </a:r>
            <a:r>
              <a:rPr lang="zh-CN" altLang="en-US" sz="2800" kern="0" dirty="0">
                <a:latin typeface="Times New Roman" pitchFamily="18" charset="0"/>
                <a:ea typeface="+mn-ea"/>
                <a:cs typeface="Times New Roman" pitchFamily="18" charset="0"/>
              </a:rPr>
              <a:t>创业企业股权安排 </a:t>
            </a:r>
            <a:r>
              <a:rPr lang="en-US" altLang="zh-CN" sz="2800" kern="0" dirty="0">
                <a:latin typeface="Times New Roman" pitchFamily="18" charset="0"/>
                <a:ea typeface="+mn-ea"/>
                <a:cs typeface="Times New Roman" pitchFamily="18" charset="0"/>
              </a:rPr>
              <a:t>– </a:t>
            </a:r>
            <a:r>
              <a:rPr lang="zh-CN" altLang="en-US" sz="2800" kern="0" dirty="0">
                <a:latin typeface="Times New Roman" pitchFamily="18" charset="0"/>
                <a:ea typeface="+mn-ea"/>
                <a:cs typeface="Times New Roman" pitchFamily="18" charset="0"/>
              </a:rPr>
              <a:t>如何分配</a:t>
            </a:r>
            <a:endParaRPr lang="zh-CN" altLang="en-US" kern="0" dirty="0">
              <a:latin typeface="Times New Roman" pitchFamily="18" charset="0"/>
              <a:ea typeface="+mn-ea"/>
              <a:cs typeface="Times New Roman" pitchFamily="18" charset="0"/>
            </a:endParaRPr>
          </a:p>
        </p:txBody>
      </p:sp>
      <p:pic>
        <p:nvPicPr>
          <p:cNvPr id="6" name="图片 5"/>
          <p:cNvPicPr>
            <a:picLocks noChangeAspect="1"/>
          </p:cNvPicPr>
          <p:nvPr/>
        </p:nvPicPr>
        <p:blipFill>
          <a:blip r:embed="rId2" cstate="print"/>
          <a:stretch>
            <a:fillRect/>
          </a:stretch>
        </p:blipFill>
        <p:spPr>
          <a:xfrm>
            <a:off x="3202656" y="1411288"/>
            <a:ext cx="4475163" cy="4473575"/>
          </a:xfrm>
          <a:prstGeom prst="rect">
            <a:avLst/>
          </a:prstGeom>
          <a:effectLst>
            <a:outerShdw blurRad="254000" dist="190500" dir="2700000" sx="102000" sy="102000" algn="tl" rotWithShape="0">
              <a:prstClr val="black">
                <a:alpha val="28000"/>
              </a:prstClr>
            </a:outerShdw>
          </a:effectLst>
        </p:spPr>
      </p:pic>
      <p:pic>
        <p:nvPicPr>
          <p:cNvPr id="7" name="图片 6"/>
          <p:cNvPicPr>
            <a:picLocks noChangeAspect="1"/>
          </p:cNvPicPr>
          <p:nvPr/>
        </p:nvPicPr>
        <p:blipFill>
          <a:blip r:embed="rId3" cstate="print"/>
          <a:stretch>
            <a:fillRect/>
          </a:stretch>
        </p:blipFill>
        <p:spPr>
          <a:xfrm>
            <a:off x="4412331" y="2667000"/>
            <a:ext cx="1962150" cy="1962150"/>
          </a:xfrm>
          <a:prstGeom prst="rect">
            <a:avLst/>
          </a:prstGeom>
          <a:effectLst>
            <a:outerShdw blurRad="254000" dist="25400" dir="2700000" sx="102000" sy="102000" algn="tl" rotWithShape="0">
              <a:prstClr val="black">
                <a:alpha val="28000"/>
              </a:prstClr>
            </a:outerShdw>
          </a:effectLst>
        </p:spPr>
      </p:pic>
      <p:sp>
        <p:nvSpPr>
          <p:cNvPr id="12" name="文本框 11"/>
          <p:cNvSpPr txBox="1"/>
          <p:nvPr/>
        </p:nvSpPr>
        <p:spPr>
          <a:xfrm>
            <a:off x="3278856" y="2144713"/>
            <a:ext cx="2005013" cy="523875"/>
          </a:xfrm>
          <a:prstGeom prst="rect">
            <a:avLst/>
          </a:prstGeom>
          <a:noFill/>
        </p:spPr>
        <p:txBody>
          <a:bodyPr>
            <a:spAutoFit/>
          </a:bodyPr>
          <a:lstStyle/>
          <a:p>
            <a:pPr>
              <a:defRPr/>
            </a:pPr>
            <a:r>
              <a:rPr lang="zh-CN" altLang="en-US" sz="1400" dirty="0">
                <a:solidFill>
                  <a:srgbClr val="002A54"/>
                </a:solidFill>
                <a:latin typeface="+mn-ea"/>
                <a:ea typeface="+mn-ea"/>
              </a:rPr>
              <a:t>没有定规，结合创业者实际情况而定</a:t>
            </a:r>
          </a:p>
        </p:txBody>
      </p:sp>
      <p:sp>
        <p:nvSpPr>
          <p:cNvPr id="13" name="文本框 12"/>
          <p:cNvSpPr txBox="1"/>
          <p:nvPr/>
        </p:nvSpPr>
        <p:spPr>
          <a:xfrm>
            <a:off x="3255044" y="4527550"/>
            <a:ext cx="2006600" cy="738188"/>
          </a:xfrm>
          <a:prstGeom prst="rect">
            <a:avLst/>
          </a:prstGeom>
          <a:noFill/>
        </p:spPr>
        <p:txBody>
          <a:bodyPr>
            <a:spAutoFit/>
          </a:bodyPr>
          <a:lstStyle/>
          <a:p>
            <a:pPr>
              <a:defRPr/>
            </a:pPr>
            <a:r>
              <a:rPr lang="zh-CN" altLang="en-US" sz="1400" dirty="0">
                <a:solidFill>
                  <a:srgbClr val="002A54"/>
                </a:solidFill>
                <a:latin typeface="+mn-ea"/>
                <a:ea typeface="+mn-ea"/>
              </a:rPr>
              <a:t>一股独大还是平分？建议一股独大，或者至少要有大股东</a:t>
            </a:r>
            <a:endParaRPr lang="zh-CN" altLang="en-US" sz="1400" dirty="0">
              <a:solidFill>
                <a:srgbClr val="002A54"/>
              </a:solidFill>
              <a:latin typeface="+mn-ea"/>
              <a:ea typeface="+mn-ea"/>
              <a:cs typeface="Arial Unicode MS" pitchFamily="34" charset="-122"/>
            </a:endParaRPr>
          </a:p>
        </p:txBody>
      </p:sp>
      <p:sp>
        <p:nvSpPr>
          <p:cNvPr id="14" name="文本框 13"/>
          <p:cNvSpPr txBox="1"/>
          <p:nvPr/>
        </p:nvSpPr>
        <p:spPr>
          <a:xfrm>
            <a:off x="5444206" y="1495425"/>
            <a:ext cx="2405063" cy="1212850"/>
          </a:xfrm>
          <a:prstGeom prst="rect">
            <a:avLst/>
          </a:prstGeom>
          <a:noFill/>
        </p:spPr>
        <p:txBody>
          <a:bodyPr>
            <a:spAutoFit/>
          </a:bodyPr>
          <a:lstStyle/>
          <a:p>
            <a:pPr>
              <a:lnSpc>
                <a:spcPct val="130000"/>
              </a:lnSpc>
              <a:defRPr/>
            </a:pPr>
            <a:r>
              <a:rPr lang="zh-CN" altLang="en-US" sz="1400" dirty="0">
                <a:solidFill>
                  <a:srgbClr val="002A54"/>
                </a:solidFill>
                <a:latin typeface="+mn-ea"/>
                <a:ea typeface="+mn-ea"/>
              </a:rPr>
              <a:t>都要实际出资，知识产权等可以作价出资；尽量避免所谓劳务、资源、技术出资，尽量避免拿“干股”；</a:t>
            </a:r>
          </a:p>
        </p:txBody>
      </p:sp>
      <p:sp>
        <p:nvSpPr>
          <p:cNvPr id="15" name="文本框 14"/>
          <p:cNvSpPr txBox="1"/>
          <p:nvPr/>
        </p:nvSpPr>
        <p:spPr>
          <a:xfrm>
            <a:off x="5571206" y="4516438"/>
            <a:ext cx="2006600" cy="623887"/>
          </a:xfrm>
          <a:prstGeom prst="rect">
            <a:avLst/>
          </a:prstGeom>
          <a:noFill/>
        </p:spPr>
        <p:txBody>
          <a:bodyPr>
            <a:spAutoFit/>
          </a:bodyPr>
          <a:lstStyle/>
          <a:p>
            <a:pPr>
              <a:lnSpc>
                <a:spcPct val="130000"/>
              </a:lnSpc>
              <a:defRPr/>
            </a:pPr>
            <a:r>
              <a:rPr lang="zh-CN" altLang="en-US" sz="1400" dirty="0">
                <a:solidFill>
                  <a:srgbClr val="002A54"/>
                </a:solidFill>
                <a:latin typeface="+mn-ea"/>
                <a:ea typeface="+mn-ea"/>
              </a:rPr>
              <a:t>公平最重要，没有绝对公平，只能适当公平</a:t>
            </a:r>
          </a:p>
        </p:txBody>
      </p:sp>
      <p:sp>
        <p:nvSpPr>
          <p:cNvPr id="39" name="矩形 38"/>
          <p:cNvSpPr/>
          <p:nvPr/>
        </p:nvSpPr>
        <p:spPr>
          <a:xfrm>
            <a:off x="4577153" y="3134078"/>
            <a:ext cx="1800493" cy="874407"/>
          </a:xfrm>
          <a:prstGeom prst="rect">
            <a:avLst/>
          </a:prstGeom>
          <a:effectLst>
            <a:outerShdw blurRad="38100" dist="254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rPr>
              <a:t>几个投资人，</a:t>
            </a:r>
            <a:endParaRPr lang="en-US" altLang="zh-CN"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endParaRPr>
          </a:p>
          <a:p>
            <a:pPr eaLnBrk="1" hangingPunct="1">
              <a:lnSpc>
                <a:spcPct val="150000"/>
              </a:lnSpc>
              <a:spcBef>
                <a:spcPts val="0"/>
              </a:spcBef>
              <a:spcAft>
                <a:spcPts val="0"/>
              </a:spcAft>
              <a:defRPr/>
            </a:pPr>
            <a:r>
              <a:rPr lang="zh-CN" altLang="en-US"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rPr>
              <a:t>各占多少比例？</a:t>
            </a:r>
            <a:endParaRPr lang="en-US" altLang="zh-CN"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endParaRPr>
          </a:p>
        </p:txBody>
      </p:sp>
      <p:sp>
        <p:nvSpPr>
          <p:cNvPr id="62483" name="Freeform 31"/>
          <p:cNvSpPr>
            <a:spLocks noEditPoints="1"/>
          </p:cNvSpPr>
          <p:nvPr/>
        </p:nvSpPr>
        <p:spPr bwMode="auto">
          <a:xfrm>
            <a:off x="6457031" y="2667000"/>
            <a:ext cx="682625" cy="600075"/>
          </a:xfrm>
          <a:custGeom>
            <a:avLst/>
            <a:gdLst>
              <a:gd name="T0" fmla="*/ 2147483646 w 742"/>
              <a:gd name="T1" fmla="*/ 2147483646 h 598"/>
              <a:gd name="T2" fmla="*/ 2147483646 w 742"/>
              <a:gd name="T3" fmla="*/ 2147483646 h 598"/>
              <a:gd name="T4" fmla="*/ 2147483646 w 742"/>
              <a:gd name="T5" fmla="*/ 2147483646 h 598"/>
              <a:gd name="T6" fmla="*/ 2147483646 w 742"/>
              <a:gd name="T7" fmla="*/ 2147483646 h 598"/>
              <a:gd name="T8" fmla="*/ 2147483646 w 742"/>
              <a:gd name="T9" fmla="*/ 2147483646 h 598"/>
              <a:gd name="T10" fmla="*/ 2147483646 w 742"/>
              <a:gd name="T11" fmla="*/ 2147483646 h 598"/>
              <a:gd name="T12" fmla="*/ 2147483646 w 742"/>
              <a:gd name="T13" fmla="*/ 2147483646 h 598"/>
              <a:gd name="T14" fmla="*/ 2147483646 w 742"/>
              <a:gd name="T15" fmla="*/ 2147483646 h 598"/>
              <a:gd name="T16" fmla="*/ 2147483646 w 742"/>
              <a:gd name="T17" fmla="*/ 2147483646 h 598"/>
              <a:gd name="T18" fmla="*/ 2147483646 w 742"/>
              <a:gd name="T19" fmla="*/ 2147483646 h 598"/>
              <a:gd name="T20" fmla="*/ 2147483646 w 742"/>
              <a:gd name="T21" fmla="*/ 2147483646 h 598"/>
              <a:gd name="T22" fmla="*/ 2147483646 w 742"/>
              <a:gd name="T23" fmla="*/ 2147483646 h 598"/>
              <a:gd name="T24" fmla="*/ 2147483646 w 742"/>
              <a:gd name="T25" fmla="*/ 2147483646 h 598"/>
              <a:gd name="T26" fmla="*/ 2147483646 w 742"/>
              <a:gd name="T27" fmla="*/ 2147483646 h 598"/>
              <a:gd name="T28" fmla="*/ 2147483646 w 742"/>
              <a:gd name="T29" fmla="*/ 2147483646 h 598"/>
              <a:gd name="T30" fmla="*/ 0 w 742"/>
              <a:gd name="T31" fmla="*/ 2147483646 h 598"/>
              <a:gd name="T32" fmla="*/ 2147483646 w 742"/>
              <a:gd name="T33" fmla="*/ 2147483646 h 598"/>
              <a:gd name="T34" fmla="*/ 2147483646 w 742"/>
              <a:gd name="T35" fmla="*/ 2147483646 h 598"/>
              <a:gd name="T36" fmla="*/ 2147483646 w 742"/>
              <a:gd name="T37" fmla="*/ 2147483646 h 598"/>
              <a:gd name="T38" fmla="*/ 2147483646 w 742"/>
              <a:gd name="T39" fmla="*/ 2147483646 h 598"/>
              <a:gd name="T40" fmla="*/ 2147483646 w 742"/>
              <a:gd name="T41" fmla="*/ 2147483646 h 598"/>
              <a:gd name="T42" fmla="*/ 2147483646 w 742"/>
              <a:gd name="T43" fmla="*/ 2147483646 h 598"/>
              <a:gd name="T44" fmla="*/ 2147483646 w 742"/>
              <a:gd name="T45" fmla="*/ 2147483646 h 598"/>
              <a:gd name="T46" fmla="*/ 2147483646 w 742"/>
              <a:gd name="T47" fmla="*/ 2147483646 h 598"/>
              <a:gd name="T48" fmla="*/ 2147483646 w 742"/>
              <a:gd name="T49" fmla="*/ 2147483646 h 598"/>
              <a:gd name="T50" fmla="*/ 2147483646 w 742"/>
              <a:gd name="T51" fmla="*/ 2147483646 h 598"/>
              <a:gd name="T52" fmla="*/ 2147483646 w 742"/>
              <a:gd name="T53" fmla="*/ 2147483646 h 598"/>
              <a:gd name="T54" fmla="*/ 2147483646 w 742"/>
              <a:gd name="T55" fmla="*/ 2147483646 h 598"/>
              <a:gd name="T56" fmla="*/ 2147483646 w 742"/>
              <a:gd name="T57" fmla="*/ 2147483646 h 598"/>
              <a:gd name="T58" fmla="*/ 2147483646 w 742"/>
              <a:gd name="T59" fmla="*/ 2147483646 h 598"/>
              <a:gd name="T60" fmla="*/ 2147483646 w 742"/>
              <a:gd name="T61" fmla="*/ 2147483646 h 598"/>
              <a:gd name="T62" fmla="*/ 2147483646 w 742"/>
              <a:gd name="T63" fmla="*/ 2147483646 h 598"/>
              <a:gd name="T64" fmla="*/ 2147483646 w 742"/>
              <a:gd name="T65" fmla="*/ 2147483646 h 598"/>
              <a:gd name="T66" fmla="*/ 2147483646 w 742"/>
              <a:gd name="T67" fmla="*/ 2147483646 h 598"/>
              <a:gd name="T68" fmla="*/ 2147483646 w 742"/>
              <a:gd name="T69" fmla="*/ 2147483646 h 598"/>
              <a:gd name="T70" fmla="*/ 2147483646 w 742"/>
              <a:gd name="T71" fmla="*/ 2147483646 h 598"/>
              <a:gd name="T72" fmla="*/ 2147483646 w 742"/>
              <a:gd name="T73" fmla="*/ 2147483646 h 598"/>
              <a:gd name="T74" fmla="*/ 2147483646 w 742"/>
              <a:gd name="T75" fmla="*/ 2147483646 h 598"/>
              <a:gd name="T76" fmla="*/ 2147483646 w 742"/>
              <a:gd name="T77" fmla="*/ 2147483646 h 598"/>
              <a:gd name="T78" fmla="*/ 2147483646 w 742"/>
              <a:gd name="T79" fmla="*/ 2147483646 h 598"/>
              <a:gd name="T80" fmla="*/ 2147483646 w 742"/>
              <a:gd name="T81" fmla="*/ 2147483646 h 598"/>
              <a:gd name="T82" fmla="*/ 2147483646 w 742"/>
              <a:gd name="T83" fmla="*/ 2147483646 h 598"/>
              <a:gd name="T84" fmla="*/ 2147483646 w 742"/>
              <a:gd name="T85" fmla="*/ 2147483646 h 598"/>
              <a:gd name="T86" fmla="*/ 2147483646 w 742"/>
              <a:gd name="T87" fmla="*/ 2147483646 h 598"/>
              <a:gd name="T88" fmla="*/ 2147483646 w 742"/>
              <a:gd name="T89" fmla="*/ 2147483646 h 598"/>
              <a:gd name="T90" fmla="*/ 2147483646 w 742"/>
              <a:gd name="T91" fmla="*/ 2147483646 h 598"/>
              <a:gd name="T92" fmla="*/ 2147483646 w 742"/>
              <a:gd name="T93" fmla="*/ 2147483646 h 598"/>
              <a:gd name="T94" fmla="*/ 2147483646 w 742"/>
              <a:gd name="T95" fmla="*/ 2147483646 h 598"/>
              <a:gd name="T96" fmla="*/ 2147483646 w 742"/>
              <a:gd name="T97" fmla="*/ 2147483646 h 598"/>
              <a:gd name="T98" fmla="*/ 2147483646 w 742"/>
              <a:gd name="T99" fmla="*/ 2147483646 h 598"/>
              <a:gd name="T100" fmla="*/ 2147483646 w 742"/>
              <a:gd name="T101" fmla="*/ 2147483646 h 598"/>
              <a:gd name="T102" fmla="*/ 2147483646 w 742"/>
              <a:gd name="T103" fmla="*/ 2147483646 h 598"/>
              <a:gd name="T104" fmla="*/ 2147483646 w 742"/>
              <a:gd name="T105" fmla="*/ 2147483646 h 5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2" h="598">
                <a:moveTo>
                  <a:pt x="718" y="247"/>
                </a:moveTo>
                <a:cubicBezTo>
                  <a:pt x="672" y="247"/>
                  <a:pt x="672" y="247"/>
                  <a:pt x="672" y="247"/>
                </a:cubicBezTo>
                <a:cubicBezTo>
                  <a:pt x="662" y="204"/>
                  <a:pt x="640" y="166"/>
                  <a:pt x="606" y="135"/>
                </a:cubicBezTo>
                <a:cubicBezTo>
                  <a:pt x="623" y="91"/>
                  <a:pt x="646" y="20"/>
                  <a:pt x="628" y="14"/>
                </a:cubicBezTo>
                <a:cubicBezTo>
                  <a:pt x="577" y="0"/>
                  <a:pt x="518" y="46"/>
                  <a:pt x="488" y="73"/>
                </a:cubicBezTo>
                <a:cubicBezTo>
                  <a:pt x="459" y="66"/>
                  <a:pt x="427" y="61"/>
                  <a:pt x="392" y="61"/>
                </a:cubicBezTo>
                <a:cubicBezTo>
                  <a:pt x="263" y="61"/>
                  <a:pt x="170" y="117"/>
                  <a:pt x="129" y="198"/>
                </a:cubicBezTo>
                <a:cubicBezTo>
                  <a:pt x="79" y="198"/>
                  <a:pt x="79" y="198"/>
                  <a:pt x="79" y="198"/>
                </a:cubicBezTo>
                <a:cubicBezTo>
                  <a:pt x="67" y="198"/>
                  <a:pt x="56" y="193"/>
                  <a:pt x="48" y="185"/>
                </a:cubicBezTo>
                <a:cubicBezTo>
                  <a:pt x="39" y="177"/>
                  <a:pt x="35" y="166"/>
                  <a:pt x="35" y="154"/>
                </a:cubicBezTo>
                <a:cubicBezTo>
                  <a:pt x="35" y="130"/>
                  <a:pt x="55" y="110"/>
                  <a:pt x="79" y="110"/>
                </a:cubicBezTo>
                <a:cubicBezTo>
                  <a:pt x="91" y="110"/>
                  <a:pt x="102" y="114"/>
                  <a:pt x="110" y="123"/>
                </a:cubicBezTo>
                <a:cubicBezTo>
                  <a:pt x="117" y="130"/>
                  <a:pt x="128" y="130"/>
                  <a:pt x="135" y="123"/>
                </a:cubicBezTo>
                <a:cubicBezTo>
                  <a:pt x="142" y="116"/>
                  <a:pt x="142" y="105"/>
                  <a:pt x="135" y="98"/>
                </a:cubicBezTo>
                <a:cubicBezTo>
                  <a:pt x="120" y="83"/>
                  <a:pt x="100" y="75"/>
                  <a:pt x="79" y="75"/>
                </a:cubicBezTo>
                <a:cubicBezTo>
                  <a:pt x="35" y="75"/>
                  <a:pt x="0" y="110"/>
                  <a:pt x="0" y="154"/>
                </a:cubicBezTo>
                <a:cubicBezTo>
                  <a:pt x="0" y="175"/>
                  <a:pt x="8" y="195"/>
                  <a:pt x="23" y="210"/>
                </a:cubicBezTo>
                <a:cubicBezTo>
                  <a:pt x="38" y="225"/>
                  <a:pt x="58" y="233"/>
                  <a:pt x="79" y="233"/>
                </a:cubicBezTo>
                <a:cubicBezTo>
                  <a:pt x="115" y="233"/>
                  <a:pt x="115" y="233"/>
                  <a:pt x="115" y="233"/>
                </a:cubicBezTo>
                <a:cubicBezTo>
                  <a:pt x="109" y="253"/>
                  <a:pt x="106" y="275"/>
                  <a:pt x="106" y="297"/>
                </a:cubicBezTo>
                <a:cubicBezTo>
                  <a:pt x="106" y="353"/>
                  <a:pt x="126" y="405"/>
                  <a:pt x="164" y="446"/>
                </a:cubicBezTo>
                <a:cubicBezTo>
                  <a:pt x="139" y="581"/>
                  <a:pt x="139" y="581"/>
                  <a:pt x="139" y="581"/>
                </a:cubicBezTo>
                <a:cubicBezTo>
                  <a:pt x="137" y="591"/>
                  <a:pt x="143" y="598"/>
                  <a:pt x="153" y="598"/>
                </a:cubicBezTo>
                <a:cubicBezTo>
                  <a:pt x="254" y="598"/>
                  <a:pt x="254" y="598"/>
                  <a:pt x="254" y="598"/>
                </a:cubicBezTo>
                <a:cubicBezTo>
                  <a:pt x="264" y="598"/>
                  <a:pt x="272" y="591"/>
                  <a:pt x="273" y="581"/>
                </a:cubicBezTo>
                <a:cubicBezTo>
                  <a:pt x="278" y="515"/>
                  <a:pt x="278" y="515"/>
                  <a:pt x="278" y="515"/>
                </a:cubicBezTo>
                <a:cubicBezTo>
                  <a:pt x="312" y="526"/>
                  <a:pt x="350" y="532"/>
                  <a:pt x="392" y="532"/>
                </a:cubicBezTo>
                <a:cubicBezTo>
                  <a:pt x="423" y="532"/>
                  <a:pt x="452" y="529"/>
                  <a:pt x="479" y="523"/>
                </a:cubicBezTo>
                <a:cubicBezTo>
                  <a:pt x="483" y="581"/>
                  <a:pt x="483" y="581"/>
                  <a:pt x="483" y="581"/>
                </a:cubicBezTo>
                <a:cubicBezTo>
                  <a:pt x="484" y="591"/>
                  <a:pt x="493" y="598"/>
                  <a:pt x="502" y="598"/>
                </a:cubicBezTo>
                <a:cubicBezTo>
                  <a:pt x="603" y="598"/>
                  <a:pt x="603" y="598"/>
                  <a:pt x="603" y="598"/>
                </a:cubicBezTo>
                <a:cubicBezTo>
                  <a:pt x="613" y="598"/>
                  <a:pt x="619" y="591"/>
                  <a:pt x="617" y="581"/>
                </a:cubicBezTo>
                <a:cubicBezTo>
                  <a:pt x="596" y="468"/>
                  <a:pt x="596" y="468"/>
                  <a:pt x="596" y="468"/>
                </a:cubicBezTo>
                <a:cubicBezTo>
                  <a:pt x="621" y="447"/>
                  <a:pt x="640" y="423"/>
                  <a:pt x="654" y="396"/>
                </a:cubicBezTo>
                <a:cubicBezTo>
                  <a:pt x="718" y="396"/>
                  <a:pt x="718" y="396"/>
                  <a:pt x="718" y="396"/>
                </a:cubicBezTo>
                <a:cubicBezTo>
                  <a:pt x="731" y="396"/>
                  <a:pt x="742" y="385"/>
                  <a:pt x="742" y="371"/>
                </a:cubicBezTo>
                <a:cubicBezTo>
                  <a:pt x="742" y="272"/>
                  <a:pt x="742" y="272"/>
                  <a:pt x="742" y="272"/>
                </a:cubicBezTo>
                <a:cubicBezTo>
                  <a:pt x="742" y="258"/>
                  <a:pt x="731" y="247"/>
                  <a:pt x="718" y="247"/>
                </a:cubicBezTo>
                <a:close/>
                <a:moveTo>
                  <a:pt x="493" y="140"/>
                </a:moveTo>
                <a:cubicBezTo>
                  <a:pt x="490" y="149"/>
                  <a:pt x="480" y="155"/>
                  <a:pt x="471" y="152"/>
                </a:cubicBezTo>
                <a:cubicBezTo>
                  <a:pt x="447" y="145"/>
                  <a:pt x="420" y="141"/>
                  <a:pt x="392" y="141"/>
                </a:cubicBezTo>
                <a:cubicBezTo>
                  <a:pt x="358" y="141"/>
                  <a:pt x="326" y="146"/>
                  <a:pt x="298" y="156"/>
                </a:cubicBezTo>
                <a:cubicBezTo>
                  <a:pt x="296" y="157"/>
                  <a:pt x="294" y="157"/>
                  <a:pt x="292" y="157"/>
                </a:cubicBezTo>
                <a:cubicBezTo>
                  <a:pt x="285" y="157"/>
                  <a:pt x="278" y="153"/>
                  <a:pt x="276" y="146"/>
                </a:cubicBezTo>
                <a:cubicBezTo>
                  <a:pt x="273" y="137"/>
                  <a:pt x="277" y="127"/>
                  <a:pt x="286" y="124"/>
                </a:cubicBezTo>
                <a:cubicBezTo>
                  <a:pt x="318" y="112"/>
                  <a:pt x="354" y="107"/>
                  <a:pt x="392" y="107"/>
                </a:cubicBezTo>
                <a:cubicBezTo>
                  <a:pt x="423" y="107"/>
                  <a:pt x="453" y="111"/>
                  <a:pt x="481" y="118"/>
                </a:cubicBezTo>
                <a:cubicBezTo>
                  <a:pt x="490" y="121"/>
                  <a:pt x="495" y="131"/>
                  <a:pt x="493" y="140"/>
                </a:cubicBezTo>
                <a:close/>
                <a:moveTo>
                  <a:pt x="574" y="271"/>
                </a:moveTo>
                <a:cubicBezTo>
                  <a:pt x="554" y="271"/>
                  <a:pt x="538" y="255"/>
                  <a:pt x="538" y="235"/>
                </a:cubicBezTo>
                <a:cubicBezTo>
                  <a:pt x="538" y="214"/>
                  <a:pt x="554" y="198"/>
                  <a:pt x="574" y="198"/>
                </a:cubicBezTo>
                <a:cubicBezTo>
                  <a:pt x="594" y="198"/>
                  <a:pt x="611" y="214"/>
                  <a:pt x="611" y="235"/>
                </a:cubicBezTo>
                <a:cubicBezTo>
                  <a:pt x="611" y="255"/>
                  <a:pt x="594" y="271"/>
                  <a:pt x="574" y="271"/>
                </a:cubicBezTo>
                <a:close/>
              </a:path>
            </a:pathLst>
          </a:custGeom>
          <a:solidFill>
            <a:srgbClr val="ED1B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2484" name="组合 63"/>
          <p:cNvGrpSpPr/>
          <p:nvPr/>
        </p:nvGrpSpPr>
        <p:grpSpPr bwMode="auto">
          <a:xfrm>
            <a:off x="3624931" y="3784600"/>
            <a:ext cx="541338" cy="635000"/>
            <a:chOff x="1674813" y="1797050"/>
            <a:chExt cx="381001" cy="469900"/>
          </a:xfrm>
        </p:grpSpPr>
        <p:sp>
          <p:nvSpPr>
            <p:cNvPr id="62490" name="Freeform 72"/>
            <p:cNvSpPr>
              <a:spLocks noEditPoints="1"/>
            </p:cNvSpPr>
            <p:nvPr/>
          </p:nvSpPr>
          <p:spPr bwMode="auto">
            <a:xfrm>
              <a:off x="1674813" y="1978025"/>
              <a:ext cx="90488" cy="288925"/>
            </a:xfrm>
            <a:custGeom>
              <a:avLst/>
              <a:gdLst>
                <a:gd name="T0" fmla="*/ 2147483646 w 24"/>
                <a:gd name="T1" fmla="*/ 0 h 76"/>
                <a:gd name="T2" fmla="*/ 0 w 24"/>
                <a:gd name="T3" fmla="*/ 2147483646 h 76"/>
                <a:gd name="T4" fmla="*/ 2147483646 w 24"/>
                <a:gd name="T5" fmla="*/ 2147483646 h 76"/>
                <a:gd name="T6" fmla="*/ 2147483646 w 24"/>
                <a:gd name="T7" fmla="*/ 2147483646 h 76"/>
                <a:gd name="T8" fmla="*/ 2147483646 w 24"/>
                <a:gd name="T9" fmla="*/ 2147483646 h 76"/>
                <a:gd name="T10" fmla="*/ 2147483646 w 24"/>
                <a:gd name="T11" fmla="*/ 2147483646 h 76"/>
                <a:gd name="T12" fmla="*/ 2147483646 w 24"/>
                <a:gd name="T13" fmla="*/ 2147483646 h 76"/>
                <a:gd name="T14" fmla="*/ 2147483646 w 24"/>
                <a:gd name="T15" fmla="*/ 2147483646 h 76"/>
                <a:gd name="T16" fmla="*/ 2147483646 w 24"/>
                <a:gd name="T17" fmla="*/ 2147483646 h 76"/>
                <a:gd name="T18" fmla="*/ 2147483646 w 24"/>
                <a:gd name="T19" fmla="*/ 2147483646 h 76"/>
                <a:gd name="T20" fmla="*/ 2147483646 w 24"/>
                <a:gd name="T21" fmla="*/ 2147483646 h 76"/>
                <a:gd name="T22" fmla="*/ 2147483646 w 24"/>
                <a:gd name="T23" fmla="*/ 2147483646 h 76"/>
                <a:gd name="T24" fmla="*/ 2147483646 w 24"/>
                <a:gd name="T25" fmla="*/ 2147483646 h 76"/>
                <a:gd name="T26" fmla="*/ 2147483646 w 24"/>
                <a:gd name="T27" fmla="*/ 2147483646 h 76"/>
                <a:gd name="T28" fmla="*/ 2147483646 w 24"/>
                <a:gd name="T29" fmla="*/ 2147483646 h 76"/>
                <a:gd name="T30" fmla="*/ 2147483646 w 24"/>
                <a:gd name="T31" fmla="*/ 2147483646 h 76"/>
                <a:gd name="T32" fmla="*/ 2147483646 w 24"/>
                <a:gd name="T33" fmla="*/ 2147483646 h 76"/>
                <a:gd name="T34" fmla="*/ 2147483646 w 24"/>
                <a:gd name="T35" fmla="*/ 2147483646 h 76"/>
                <a:gd name="T36" fmla="*/ 2147483646 w 24"/>
                <a:gd name="T37" fmla="*/ 2147483646 h 76"/>
                <a:gd name="T38" fmla="*/ 2147483646 w 24"/>
                <a:gd name="T39" fmla="*/ 2147483646 h 76"/>
                <a:gd name="T40" fmla="*/ 2147483646 w 24"/>
                <a:gd name="T41" fmla="*/ 2147483646 h 76"/>
                <a:gd name="T42" fmla="*/ 2147483646 w 24"/>
                <a:gd name="T43" fmla="*/ 2147483646 h 76"/>
                <a:gd name="T44" fmla="*/ 2147483646 w 24"/>
                <a:gd name="T45" fmla="*/ 2147483646 h 76"/>
                <a:gd name="T46" fmla="*/ 2147483646 w 24"/>
                <a:gd name="T47" fmla="*/ 2147483646 h 76"/>
                <a:gd name="T48" fmla="*/ 2147483646 w 24"/>
                <a:gd name="T49" fmla="*/ 2147483646 h 76"/>
                <a:gd name="T50" fmla="*/ 2147483646 w 24"/>
                <a:gd name="T51" fmla="*/ 2147483646 h 76"/>
                <a:gd name="T52" fmla="*/ 2147483646 w 24"/>
                <a:gd name="T53" fmla="*/ 2147483646 h 76"/>
                <a:gd name="T54" fmla="*/ 2147483646 w 24"/>
                <a:gd name="T55" fmla="*/ 2147483646 h 76"/>
                <a:gd name="T56" fmla="*/ 2147483646 w 24"/>
                <a:gd name="T57" fmla="*/ 2147483646 h 76"/>
                <a:gd name="T58" fmla="*/ 2147483646 w 24"/>
                <a:gd name="T59" fmla="*/ 2147483646 h 76"/>
                <a:gd name="T60" fmla="*/ 2147483646 w 24"/>
                <a:gd name="T61" fmla="*/ 2147483646 h 76"/>
                <a:gd name="T62" fmla="*/ 2147483646 w 24"/>
                <a:gd name="T63" fmla="*/ 2147483646 h 76"/>
                <a:gd name="T64" fmla="*/ 2147483646 w 24"/>
                <a:gd name="T65" fmla="*/ 2147483646 h 76"/>
                <a:gd name="T66" fmla="*/ 2147483646 w 24"/>
                <a:gd name="T67" fmla="*/ 2147483646 h 76"/>
                <a:gd name="T68" fmla="*/ 2147483646 w 24"/>
                <a:gd name="T69" fmla="*/ 2147483646 h 76"/>
                <a:gd name="T70" fmla="*/ 2147483646 w 24"/>
                <a:gd name="T71" fmla="*/ 2147483646 h 76"/>
                <a:gd name="T72" fmla="*/ 2147483646 w 24"/>
                <a:gd name="T73" fmla="*/ 2147483646 h 76"/>
                <a:gd name="T74" fmla="*/ 2147483646 w 24"/>
                <a:gd name="T75" fmla="*/ 2147483646 h 76"/>
                <a:gd name="T76" fmla="*/ 2147483646 w 24"/>
                <a:gd name="T77" fmla="*/ 2147483646 h 76"/>
                <a:gd name="T78" fmla="*/ 2147483646 w 24"/>
                <a:gd name="T79" fmla="*/ 2147483646 h 76"/>
                <a:gd name="T80" fmla="*/ 2147483646 w 24"/>
                <a:gd name="T81" fmla="*/ 2147483646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 h="76">
                  <a:moveTo>
                    <a:pt x="22" y="0"/>
                  </a:moveTo>
                  <a:cubicBezTo>
                    <a:pt x="2" y="0"/>
                    <a:pt x="2" y="0"/>
                    <a:pt x="2" y="0"/>
                  </a:cubicBezTo>
                  <a:cubicBezTo>
                    <a:pt x="1" y="0"/>
                    <a:pt x="0" y="1"/>
                    <a:pt x="0" y="1"/>
                  </a:cubicBezTo>
                  <a:cubicBezTo>
                    <a:pt x="0" y="75"/>
                    <a:pt x="0" y="75"/>
                    <a:pt x="0" y="75"/>
                  </a:cubicBezTo>
                  <a:cubicBezTo>
                    <a:pt x="0" y="75"/>
                    <a:pt x="1" y="76"/>
                    <a:pt x="2" y="76"/>
                  </a:cubicBezTo>
                  <a:cubicBezTo>
                    <a:pt x="2" y="76"/>
                    <a:pt x="2" y="76"/>
                    <a:pt x="2" y="76"/>
                  </a:cubicBezTo>
                  <a:cubicBezTo>
                    <a:pt x="2" y="66"/>
                    <a:pt x="2" y="66"/>
                    <a:pt x="2" y="66"/>
                  </a:cubicBezTo>
                  <a:cubicBezTo>
                    <a:pt x="8" y="66"/>
                    <a:pt x="8" y="66"/>
                    <a:pt x="8" y="66"/>
                  </a:cubicBezTo>
                  <a:cubicBezTo>
                    <a:pt x="8" y="76"/>
                    <a:pt x="8" y="76"/>
                    <a:pt x="8" y="76"/>
                  </a:cubicBezTo>
                  <a:cubicBezTo>
                    <a:pt x="22" y="76"/>
                    <a:pt x="22" y="76"/>
                    <a:pt x="22" y="76"/>
                  </a:cubicBezTo>
                  <a:cubicBezTo>
                    <a:pt x="23" y="76"/>
                    <a:pt x="24" y="75"/>
                    <a:pt x="24" y="75"/>
                  </a:cubicBezTo>
                  <a:cubicBezTo>
                    <a:pt x="24" y="1"/>
                    <a:pt x="24" y="1"/>
                    <a:pt x="24" y="1"/>
                  </a:cubicBezTo>
                  <a:cubicBezTo>
                    <a:pt x="24" y="1"/>
                    <a:pt x="23" y="0"/>
                    <a:pt x="22" y="0"/>
                  </a:cubicBezTo>
                  <a:close/>
                  <a:moveTo>
                    <a:pt x="11" y="60"/>
                  </a:moveTo>
                  <a:cubicBezTo>
                    <a:pt x="3" y="60"/>
                    <a:pt x="3" y="60"/>
                    <a:pt x="3" y="60"/>
                  </a:cubicBezTo>
                  <a:cubicBezTo>
                    <a:pt x="3" y="55"/>
                    <a:pt x="3" y="55"/>
                    <a:pt x="3" y="55"/>
                  </a:cubicBezTo>
                  <a:cubicBezTo>
                    <a:pt x="11" y="55"/>
                    <a:pt x="11" y="55"/>
                    <a:pt x="11" y="55"/>
                  </a:cubicBezTo>
                  <a:lnTo>
                    <a:pt x="11" y="60"/>
                  </a:lnTo>
                  <a:close/>
                  <a:moveTo>
                    <a:pt x="11" y="51"/>
                  </a:moveTo>
                  <a:cubicBezTo>
                    <a:pt x="3" y="51"/>
                    <a:pt x="3" y="51"/>
                    <a:pt x="3" y="51"/>
                  </a:cubicBezTo>
                  <a:cubicBezTo>
                    <a:pt x="3" y="46"/>
                    <a:pt x="3" y="46"/>
                    <a:pt x="3" y="46"/>
                  </a:cubicBezTo>
                  <a:cubicBezTo>
                    <a:pt x="11" y="46"/>
                    <a:pt x="11" y="46"/>
                    <a:pt x="11" y="46"/>
                  </a:cubicBezTo>
                  <a:lnTo>
                    <a:pt x="11" y="51"/>
                  </a:lnTo>
                  <a:close/>
                  <a:moveTo>
                    <a:pt x="11" y="43"/>
                  </a:moveTo>
                  <a:cubicBezTo>
                    <a:pt x="3" y="43"/>
                    <a:pt x="3" y="43"/>
                    <a:pt x="3" y="43"/>
                  </a:cubicBezTo>
                  <a:cubicBezTo>
                    <a:pt x="3" y="38"/>
                    <a:pt x="3" y="38"/>
                    <a:pt x="3" y="38"/>
                  </a:cubicBezTo>
                  <a:cubicBezTo>
                    <a:pt x="11" y="38"/>
                    <a:pt x="11" y="38"/>
                    <a:pt x="11" y="38"/>
                  </a:cubicBezTo>
                  <a:lnTo>
                    <a:pt x="11" y="43"/>
                  </a:lnTo>
                  <a:close/>
                  <a:moveTo>
                    <a:pt x="11" y="34"/>
                  </a:moveTo>
                  <a:cubicBezTo>
                    <a:pt x="3" y="34"/>
                    <a:pt x="3" y="34"/>
                    <a:pt x="3" y="34"/>
                  </a:cubicBezTo>
                  <a:cubicBezTo>
                    <a:pt x="3" y="29"/>
                    <a:pt x="3" y="29"/>
                    <a:pt x="3" y="29"/>
                  </a:cubicBezTo>
                  <a:cubicBezTo>
                    <a:pt x="11" y="29"/>
                    <a:pt x="11" y="29"/>
                    <a:pt x="11" y="29"/>
                  </a:cubicBezTo>
                  <a:lnTo>
                    <a:pt x="11" y="34"/>
                  </a:lnTo>
                  <a:close/>
                  <a:moveTo>
                    <a:pt x="11" y="26"/>
                  </a:moveTo>
                  <a:cubicBezTo>
                    <a:pt x="3" y="26"/>
                    <a:pt x="3" y="26"/>
                    <a:pt x="3" y="26"/>
                  </a:cubicBezTo>
                  <a:cubicBezTo>
                    <a:pt x="3" y="21"/>
                    <a:pt x="3" y="21"/>
                    <a:pt x="3" y="21"/>
                  </a:cubicBezTo>
                  <a:cubicBezTo>
                    <a:pt x="11" y="21"/>
                    <a:pt x="11" y="21"/>
                    <a:pt x="11" y="21"/>
                  </a:cubicBezTo>
                  <a:lnTo>
                    <a:pt x="11" y="26"/>
                  </a:lnTo>
                  <a:close/>
                  <a:moveTo>
                    <a:pt x="11" y="17"/>
                  </a:moveTo>
                  <a:cubicBezTo>
                    <a:pt x="3" y="17"/>
                    <a:pt x="3" y="17"/>
                    <a:pt x="3" y="17"/>
                  </a:cubicBezTo>
                  <a:cubicBezTo>
                    <a:pt x="3" y="12"/>
                    <a:pt x="3" y="12"/>
                    <a:pt x="3" y="12"/>
                  </a:cubicBezTo>
                  <a:cubicBezTo>
                    <a:pt x="11" y="12"/>
                    <a:pt x="11" y="12"/>
                    <a:pt x="11" y="12"/>
                  </a:cubicBezTo>
                  <a:lnTo>
                    <a:pt x="11" y="17"/>
                  </a:lnTo>
                  <a:close/>
                  <a:moveTo>
                    <a:pt x="11" y="9"/>
                  </a:moveTo>
                  <a:cubicBezTo>
                    <a:pt x="3" y="9"/>
                    <a:pt x="3" y="9"/>
                    <a:pt x="3" y="9"/>
                  </a:cubicBezTo>
                  <a:cubicBezTo>
                    <a:pt x="3" y="3"/>
                    <a:pt x="3" y="3"/>
                    <a:pt x="3" y="3"/>
                  </a:cubicBezTo>
                  <a:cubicBezTo>
                    <a:pt x="11" y="3"/>
                    <a:pt x="11" y="3"/>
                    <a:pt x="11" y="3"/>
                  </a:cubicBezTo>
                  <a:lnTo>
                    <a:pt x="11" y="9"/>
                  </a:lnTo>
                  <a:close/>
                  <a:moveTo>
                    <a:pt x="21" y="60"/>
                  </a:moveTo>
                  <a:cubicBezTo>
                    <a:pt x="13" y="60"/>
                    <a:pt x="13" y="60"/>
                    <a:pt x="13" y="60"/>
                  </a:cubicBezTo>
                  <a:cubicBezTo>
                    <a:pt x="13" y="55"/>
                    <a:pt x="13" y="55"/>
                    <a:pt x="13" y="55"/>
                  </a:cubicBezTo>
                  <a:cubicBezTo>
                    <a:pt x="21" y="55"/>
                    <a:pt x="21" y="55"/>
                    <a:pt x="21" y="55"/>
                  </a:cubicBezTo>
                  <a:lnTo>
                    <a:pt x="21" y="60"/>
                  </a:lnTo>
                  <a:close/>
                  <a:moveTo>
                    <a:pt x="21" y="51"/>
                  </a:moveTo>
                  <a:cubicBezTo>
                    <a:pt x="13" y="51"/>
                    <a:pt x="13" y="51"/>
                    <a:pt x="13" y="51"/>
                  </a:cubicBezTo>
                  <a:cubicBezTo>
                    <a:pt x="13" y="46"/>
                    <a:pt x="13" y="46"/>
                    <a:pt x="13" y="46"/>
                  </a:cubicBezTo>
                  <a:cubicBezTo>
                    <a:pt x="21" y="46"/>
                    <a:pt x="21" y="46"/>
                    <a:pt x="21" y="46"/>
                  </a:cubicBezTo>
                  <a:lnTo>
                    <a:pt x="21" y="51"/>
                  </a:lnTo>
                  <a:close/>
                  <a:moveTo>
                    <a:pt x="21" y="43"/>
                  </a:moveTo>
                  <a:cubicBezTo>
                    <a:pt x="13" y="43"/>
                    <a:pt x="13" y="43"/>
                    <a:pt x="13" y="43"/>
                  </a:cubicBezTo>
                  <a:cubicBezTo>
                    <a:pt x="13" y="38"/>
                    <a:pt x="13" y="38"/>
                    <a:pt x="13" y="38"/>
                  </a:cubicBezTo>
                  <a:cubicBezTo>
                    <a:pt x="21" y="38"/>
                    <a:pt x="21" y="38"/>
                    <a:pt x="21" y="38"/>
                  </a:cubicBezTo>
                  <a:lnTo>
                    <a:pt x="21" y="43"/>
                  </a:lnTo>
                  <a:close/>
                  <a:moveTo>
                    <a:pt x="21" y="34"/>
                  </a:moveTo>
                  <a:cubicBezTo>
                    <a:pt x="13" y="34"/>
                    <a:pt x="13" y="34"/>
                    <a:pt x="13" y="34"/>
                  </a:cubicBezTo>
                  <a:cubicBezTo>
                    <a:pt x="13" y="29"/>
                    <a:pt x="13" y="29"/>
                    <a:pt x="13" y="29"/>
                  </a:cubicBezTo>
                  <a:cubicBezTo>
                    <a:pt x="21" y="29"/>
                    <a:pt x="21" y="29"/>
                    <a:pt x="21" y="29"/>
                  </a:cubicBezTo>
                  <a:lnTo>
                    <a:pt x="21" y="34"/>
                  </a:lnTo>
                  <a:close/>
                  <a:moveTo>
                    <a:pt x="21" y="26"/>
                  </a:moveTo>
                  <a:cubicBezTo>
                    <a:pt x="13" y="26"/>
                    <a:pt x="13" y="26"/>
                    <a:pt x="13" y="26"/>
                  </a:cubicBezTo>
                  <a:cubicBezTo>
                    <a:pt x="13" y="21"/>
                    <a:pt x="13" y="21"/>
                    <a:pt x="13" y="21"/>
                  </a:cubicBezTo>
                  <a:cubicBezTo>
                    <a:pt x="21" y="21"/>
                    <a:pt x="21" y="21"/>
                    <a:pt x="21" y="21"/>
                  </a:cubicBezTo>
                  <a:lnTo>
                    <a:pt x="21" y="26"/>
                  </a:lnTo>
                  <a:close/>
                  <a:moveTo>
                    <a:pt x="21" y="17"/>
                  </a:moveTo>
                  <a:cubicBezTo>
                    <a:pt x="13" y="17"/>
                    <a:pt x="13" y="17"/>
                    <a:pt x="13" y="17"/>
                  </a:cubicBezTo>
                  <a:cubicBezTo>
                    <a:pt x="13" y="12"/>
                    <a:pt x="13" y="12"/>
                    <a:pt x="13" y="12"/>
                  </a:cubicBezTo>
                  <a:cubicBezTo>
                    <a:pt x="21" y="12"/>
                    <a:pt x="21" y="12"/>
                    <a:pt x="21" y="12"/>
                  </a:cubicBezTo>
                  <a:lnTo>
                    <a:pt x="21" y="17"/>
                  </a:lnTo>
                  <a:close/>
                  <a:moveTo>
                    <a:pt x="21" y="9"/>
                  </a:moveTo>
                  <a:cubicBezTo>
                    <a:pt x="13" y="9"/>
                    <a:pt x="13" y="9"/>
                    <a:pt x="13" y="9"/>
                  </a:cubicBezTo>
                  <a:cubicBezTo>
                    <a:pt x="13" y="3"/>
                    <a:pt x="13" y="3"/>
                    <a:pt x="13" y="3"/>
                  </a:cubicBezTo>
                  <a:cubicBezTo>
                    <a:pt x="21" y="3"/>
                    <a:pt x="21" y="3"/>
                    <a:pt x="21" y="3"/>
                  </a:cubicBezTo>
                  <a:lnTo>
                    <a:pt x="21" y="9"/>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91" name="Freeform 73"/>
            <p:cNvSpPr>
              <a:spLocks noEditPoints="1"/>
            </p:cNvSpPr>
            <p:nvPr/>
          </p:nvSpPr>
          <p:spPr bwMode="auto">
            <a:xfrm>
              <a:off x="1927226" y="2100263"/>
              <a:ext cx="128588" cy="166687"/>
            </a:xfrm>
            <a:custGeom>
              <a:avLst/>
              <a:gdLst>
                <a:gd name="T0" fmla="*/ 2147483646 w 34"/>
                <a:gd name="T1" fmla="*/ 0 h 44"/>
                <a:gd name="T2" fmla="*/ 2147483646 w 34"/>
                <a:gd name="T3" fmla="*/ 0 h 44"/>
                <a:gd name="T4" fmla="*/ 0 w 34"/>
                <a:gd name="T5" fmla="*/ 2147483646 h 44"/>
                <a:gd name="T6" fmla="*/ 0 w 34"/>
                <a:gd name="T7" fmla="*/ 2147483646 h 44"/>
                <a:gd name="T8" fmla="*/ 2147483646 w 34"/>
                <a:gd name="T9" fmla="*/ 2147483646 h 44"/>
                <a:gd name="T10" fmla="*/ 2147483646 w 34"/>
                <a:gd name="T11" fmla="*/ 2147483646 h 44"/>
                <a:gd name="T12" fmla="*/ 2147483646 w 34"/>
                <a:gd name="T13" fmla="*/ 2147483646 h 44"/>
                <a:gd name="T14" fmla="*/ 2147483646 w 34"/>
                <a:gd name="T15" fmla="*/ 2147483646 h 44"/>
                <a:gd name="T16" fmla="*/ 2147483646 w 34"/>
                <a:gd name="T17" fmla="*/ 0 h 44"/>
                <a:gd name="T18" fmla="*/ 2147483646 w 34"/>
                <a:gd name="T19" fmla="*/ 2147483646 h 44"/>
                <a:gd name="T20" fmla="*/ 2147483646 w 34"/>
                <a:gd name="T21" fmla="*/ 2147483646 h 44"/>
                <a:gd name="T22" fmla="*/ 2147483646 w 34"/>
                <a:gd name="T23" fmla="*/ 2147483646 h 44"/>
                <a:gd name="T24" fmla="*/ 2147483646 w 34"/>
                <a:gd name="T25" fmla="*/ 2147483646 h 44"/>
                <a:gd name="T26" fmla="*/ 2147483646 w 34"/>
                <a:gd name="T27" fmla="*/ 2147483646 h 44"/>
                <a:gd name="T28" fmla="*/ 2147483646 w 34"/>
                <a:gd name="T29" fmla="*/ 2147483646 h 44"/>
                <a:gd name="T30" fmla="*/ 2147483646 w 34"/>
                <a:gd name="T31" fmla="*/ 2147483646 h 44"/>
                <a:gd name="T32" fmla="*/ 2147483646 w 34"/>
                <a:gd name="T33" fmla="*/ 2147483646 h 44"/>
                <a:gd name="T34" fmla="*/ 2147483646 w 34"/>
                <a:gd name="T35" fmla="*/ 2147483646 h 44"/>
                <a:gd name="T36" fmla="*/ 2147483646 w 34"/>
                <a:gd name="T37" fmla="*/ 2147483646 h 44"/>
                <a:gd name="T38" fmla="*/ 2147483646 w 34"/>
                <a:gd name="T39" fmla="*/ 2147483646 h 44"/>
                <a:gd name="T40" fmla="*/ 2147483646 w 34"/>
                <a:gd name="T41" fmla="*/ 2147483646 h 44"/>
                <a:gd name="T42" fmla="*/ 2147483646 w 34"/>
                <a:gd name="T43" fmla="*/ 2147483646 h 44"/>
                <a:gd name="T44" fmla="*/ 2147483646 w 34"/>
                <a:gd name="T45" fmla="*/ 2147483646 h 44"/>
                <a:gd name="T46" fmla="*/ 2147483646 w 34"/>
                <a:gd name="T47" fmla="*/ 2147483646 h 44"/>
                <a:gd name="T48" fmla="*/ 2147483646 w 34"/>
                <a:gd name="T49" fmla="*/ 2147483646 h 44"/>
                <a:gd name="T50" fmla="*/ 2147483646 w 34"/>
                <a:gd name="T51" fmla="*/ 2147483646 h 44"/>
                <a:gd name="T52" fmla="*/ 2147483646 w 34"/>
                <a:gd name="T53" fmla="*/ 2147483646 h 44"/>
                <a:gd name="T54" fmla="*/ 2147483646 w 34"/>
                <a:gd name="T55" fmla="*/ 2147483646 h 44"/>
                <a:gd name="T56" fmla="*/ 2147483646 w 34"/>
                <a:gd name="T57" fmla="*/ 2147483646 h 44"/>
                <a:gd name="T58" fmla="*/ 2147483646 w 34"/>
                <a:gd name="T59" fmla="*/ 2147483646 h 44"/>
                <a:gd name="T60" fmla="*/ 2147483646 w 34"/>
                <a:gd name="T61" fmla="*/ 2147483646 h 44"/>
                <a:gd name="T62" fmla="*/ 2147483646 w 34"/>
                <a:gd name="T63" fmla="*/ 2147483646 h 44"/>
                <a:gd name="T64" fmla="*/ 2147483646 w 34"/>
                <a:gd name="T65" fmla="*/ 2147483646 h 44"/>
                <a:gd name="T66" fmla="*/ 2147483646 w 34"/>
                <a:gd name="T67" fmla="*/ 2147483646 h 44"/>
                <a:gd name="T68" fmla="*/ 2147483646 w 34"/>
                <a:gd name="T69" fmla="*/ 2147483646 h 44"/>
                <a:gd name="T70" fmla="*/ 2147483646 w 34"/>
                <a:gd name="T71" fmla="*/ 2147483646 h 44"/>
                <a:gd name="T72" fmla="*/ 2147483646 w 34"/>
                <a:gd name="T73" fmla="*/ 2147483646 h 44"/>
                <a:gd name="T74" fmla="*/ 2147483646 w 34"/>
                <a:gd name="T75" fmla="*/ 2147483646 h 44"/>
                <a:gd name="T76" fmla="*/ 2147483646 w 34"/>
                <a:gd name="T77" fmla="*/ 2147483646 h 44"/>
                <a:gd name="T78" fmla="*/ 2147483646 w 34"/>
                <a:gd name="T79" fmla="*/ 2147483646 h 44"/>
                <a:gd name="T80" fmla="*/ 2147483646 w 34"/>
                <a:gd name="T81" fmla="*/ 2147483646 h 44"/>
                <a:gd name="T82" fmla="*/ 2147483646 w 34"/>
                <a:gd name="T83" fmla="*/ 2147483646 h 44"/>
                <a:gd name="T84" fmla="*/ 2147483646 w 34"/>
                <a:gd name="T85" fmla="*/ 2147483646 h 44"/>
                <a:gd name="T86" fmla="*/ 2147483646 w 34"/>
                <a:gd name="T87" fmla="*/ 2147483646 h 44"/>
                <a:gd name="T88" fmla="*/ 2147483646 w 34"/>
                <a:gd name="T89" fmla="*/ 2147483646 h 44"/>
                <a:gd name="T90" fmla="*/ 2147483646 w 34"/>
                <a:gd name="T91" fmla="*/ 2147483646 h 44"/>
                <a:gd name="T92" fmla="*/ 2147483646 w 34"/>
                <a:gd name="T93" fmla="*/ 2147483646 h 44"/>
                <a:gd name="T94" fmla="*/ 2147483646 w 34"/>
                <a:gd name="T95" fmla="*/ 2147483646 h 44"/>
                <a:gd name="T96" fmla="*/ 2147483646 w 34"/>
                <a:gd name="T97" fmla="*/ 2147483646 h 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4" h="44">
                  <a:moveTo>
                    <a:pt x="33" y="0"/>
                  </a:moveTo>
                  <a:cubicBezTo>
                    <a:pt x="1" y="0"/>
                    <a:pt x="1" y="0"/>
                    <a:pt x="1" y="0"/>
                  </a:cubicBezTo>
                  <a:cubicBezTo>
                    <a:pt x="1" y="0"/>
                    <a:pt x="0" y="1"/>
                    <a:pt x="0" y="1"/>
                  </a:cubicBezTo>
                  <a:cubicBezTo>
                    <a:pt x="0" y="43"/>
                    <a:pt x="0" y="43"/>
                    <a:pt x="0" y="43"/>
                  </a:cubicBezTo>
                  <a:cubicBezTo>
                    <a:pt x="0" y="44"/>
                    <a:pt x="1" y="44"/>
                    <a:pt x="1" y="44"/>
                  </a:cubicBezTo>
                  <a:cubicBezTo>
                    <a:pt x="33" y="44"/>
                    <a:pt x="33" y="44"/>
                    <a:pt x="33" y="44"/>
                  </a:cubicBezTo>
                  <a:cubicBezTo>
                    <a:pt x="33" y="44"/>
                    <a:pt x="34" y="44"/>
                    <a:pt x="34" y="43"/>
                  </a:cubicBezTo>
                  <a:cubicBezTo>
                    <a:pt x="34" y="1"/>
                    <a:pt x="34" y="1"/>
                    <a:pt x="34" y="1"/>
                  </a:cubicBezTo>
                  <a:cubicBezTo>
                    <a:pt x="34" y="1"/>
                    <a:pt x="33" y="0"/>
                    <a:pt x="33" y="0"/>
                  </a:cubicBezTo>
                  <a:close/>
                  <a:moveTo>
                    <a:pt x="15" y="37"/>
                  </a:moveTo>
                  <a:cubicBezTo>
                    <a:pt x="2" y="37"/>
                    <a:pt x="2" y="37"/>
                    <a:pt x="2" y="37"/>
                  </a:cubicBezTo>
                  <a:cubicBezTo>
                    <a:pt x="2" y="32"/>
                    <a:pt x="2" y="32"/>
                    <a:pt x="2" y="32"/>
                  </a:cubicBezTo>
                  <a:cubicBezTo>
                    <a:pt x="15" y="32"/>
                    <a:pt x="15" y="32"/>
                    <a:pt x="15" y="32"/>
                  </a:cubicBezTo>
                  <a:lnTo>
                    <a:pt x="15" y="37"/>
                  </a:lnTo>
                  <a:close/>
                  <a:moveTo>
                    <a:pt x="15" y="28"/>
                  </a:moveTo>
                  <a:cubicBezTo>
                    <a:pt x="2" y="28"/>
                    <a:pt x="2" y="28"/>
                    <a:pt x="2" y="28"/>
                  </a:cubicBezTo>
                  <a:cubicBezTo>
                    <a:pt x="2" y="22"/>
                    <a:pt x="2" y="22"/>
                    <a:pt x="2" y="22"/>
                  </a:cubicBezTo>
                  <a:cubicBezTo>
                    <a:pt x="15" y="22"/>
                    <a:pt x="15" y="22"/>
                    <a:pt x="15" y="22"/>
                  </a:cubicBezTo>
                  <a:lnTo>
                    <a:pt x="15" y="28"/>
                  </a:lnTo>
                  <a:close/>
                  <a:moveTo>
                    <a:pt x="15" y="18"/>
                  </a:moveTo>
                  <a:cubicBezTo>
                    <a:pt x="2" y="18"/>
                    <a:pt x="2" y="18"/>
                    <a:pt x="2" y="18"/>
                  </a:cubicBezTo>
                  <a:cubicBezTo>
                    <a:pt x="2" y="13"/>
                    <a:pt x="2" y="13"/>
                    <a:pt x="2" y="13"/>
                  </a:cubicBezTo>
                  <a:cubicBezTo>
                    <a:pt x="15" y="13"/>
                    <a:pt x="15" y="13"/>
                    <a:pt x="15" y="13"/>
                  </a:cubicBezTo>
                  <a:lnTo>
                    <a:pt x="15" y="18"/>
                  </a:lnTo>
                  <a:close/>
                  <a:moveTo>
                    <a:pt x="15" y="9"/>
                  </a:moveTo>
                  <a:cubicBezTo>
                    <a:pt x="2" y="9"/>
                    <a:pt x="2" y="9"/>
                    <a:pt x="2" y="9"/>
                  </a:cubicBezTo>
                  <a:cubicBezTo>
                    <a:pt x="2" y="3"/>
                    <a:pt x="2" y="3"/>
                    <a:pt x="2" y="3"/>
                  </a:cubicBezTo>
                  <a:cubicBezTo>
                    <a:pt x="15" y="3"/>
                    <a:pt x="15" y="3"/>
                    <a:pt x="15" y="3"/>
                  </a:cubicBezTo>
                  <a:lnTo>
                    <a:pt x="15" y="9"/>
                  </a:lnTo>
                  <a:close/>
                  <a:moveTo>
                    <a:pt x="32" y="37"/>
                  </a:moveTo>
                  <a:cubicBezTo>
                    <a:pt x="19" y="37"/>
                    <a:pt x="19" y="37"/>
                    <a:pt x="19" y="37"/>
                  </a:cubicBezTo>
                  <a:cubicBezTo>
                    <a:pt x="19" y="32"/>
                    <a:pt x="19" y="32"/>
                    <a:pt x="19" y="32"/>
                  </a:cubicBezTo>
                  <a:cubicBezTo>
                    <a:pt x="32" y="32"/>
                    <a:pt x="32" y="32"/>
                    <a:pt x="32" y="32"/>
                  </a:cubicBezTo>
                  <a:lnTo>
                    <a:pt x="32" y="37"/>
                  </a:lnTo>
                  <a:close/>
                  <a:moveTo>
                    <a:pt x="32" y="28"/>
                  </a:moveTo>
                  <a:cubicBezTo>
                    <a:pt x="19" y="28"/>
                    <a:pt x="19" y="28"/>
                    <a:pt x="19" y="28"/>
                  </a:cubicBezTo>
                  <a:cubicBezTo>
                    <a:pt x="19" y="22"/>
                    <a:pt x="19" y="22"/>
                    <a:pt x="19" y="22"/>
                  </a:cubicBezTo>
                  <a:cubicBezTo>
                    <a:pt x="32" y="22"/>
                    <a:pt x="32" y="22"/>
                    <a:pt x="32" y="22"/>
                  </a:cubicBezTo>
                  <a:lnTo>
                    <a:pt x="32" y="28"/>
                  </a:lnTo>
                  <a:close/>
                  <a:moveTo>
                    <a:pt x="32" y="18"/>
                  </a:moveTo>
                  <a:cubicBezTo>
                    <a:pt x="19" y="18"/>
                    <a:pt x="19" y="18"/>
                    <a:pt x="19" y="18"/>
                  </a:cubicBezTo>
                  <a:cubicBezTo>
                    <a:pt x="19" y="13"/>
                    <a:pt x="19" y="13"/>
                    <a:pt x="19" y="13"/>
                  </a:cubicBezTo>
                  <a:cubicBezTo>
                    <a:pt x="32" y="13"/>
                    <a:pt x="32" y="13"/>
                    <a:pt x="32" y="13"/>
                  </a:cubicBezTo>
                  <a:lnTo>
                    <a:pt x="32" y="18"/>
                  </a:lnTo>
                  <a:close/>
                  <a:moveTo>
                    <a:pt x="32" y="9"/>
                  </a:moveTo>
                  <a:cubicBezTo>
                    <a:pt x="19" y="9"/>
                    <a:pt x="19" y="9"/>
                    <a:pt x="19" y="9"/>
                  </a:cubicBezTo>
                  <a:cubicBezTo>
                    <a:pt x="19" y="3"/>
                    <a:pt x="19" y="3"/>
                    <a:pt x="19" y="3"/>
                  </a:cubicBezTo>
                  <a:cubicBezTo>
                    <a:pt x="32" y="3"/>
                    <a:pt x="32" y="3"/>
                    <a:pt x="32" y="3"/>
                  </a:cubicBezTo>
                  <a:lnTo>
                    <a:pt x="32" y="9"/>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92" name="Freeform 74"/>
            <p:cNvSpPr>
              <a:spLocks noEditPoints="1"/>
            </p:cNvSpPr>
            <p:nvPr/>
          </p:nvSpPr>
          <p:spPr bwMode="auto">
            <a:xfrm>
              <a:off x="1781176" y="1797050"/>
              <a:ext cx="131763" cy="469900"/>
            </a:xfrm>
            <a:custGeom>
              <a:avLst/>
              <a:gdLst>
                <a:gd name="T0" fmla="*/ 2147483646 w 35"/>
                <a:gd name="T1" fmla="*/ 2147483646 h 124"/>
                <a:gd name="T2" fmla="*/ 2147483646 w 35"/>
                <a:gd name="T3" fmla="*/ 0 h 124"/>
                <a:gd name="T4" fmla="*/ 2147483646 w 35"/>
                <a:gd name="T5" fmla="*/ 2147483646 h 124"/>
                <a:gd name="T6" fmla="*/ 2147483646 w 35"/>
                <a:gd name="T7" fmla="*/ 2147483646 h 124"/>
                <a:gd name="T8" fmla="*/ 2147483646 w 35"/>
                <a:gd name="T9" fmla="*/ 2147483646 h 124"/>
                <a:gd name="T10" fmla="*/ 2147483646 w 35"/>
                <a:gd name="T11" fmla="*/ 2147483646 h 124"/>
                <a:gd name="T12" fmla="*/ 0 w 35"/>
                <a:gd name="T13" fmla="*/ 2147483646 h 124"/>
                <a:gd name="T14" fmla="*/ 2147483646 w 35"/>
                <a:gd name="T15" fmla="*/ 2147483646 h 124"/>
                <a:gd name="T16" fmla="*/ 2147483646 w 35"/>
                <a:gd name="T17" fmla="*/ 2147483646 h 124"/>
                <a:gd name="T18" fmla="*/ 2147483646 w 35"/>
                <a:gd name="T19" fmla="*/ 2147483646 h 124"/>
                <a:gd name="T20" fmla="*/ 2147483646 w 35"/>
                <a:gd name="T21" fmla="*/ 2147483646 h 124"/>
                <a:gd name="T22" fmla="*/ 2147483646 w 35"/>
                <a:gd name="T23" fmla="*/ 2147483646 h 124"/>
                <a:gd name="T24" fmla="*/ 2147483646 w 35"/>
                <a:gd name="T25" fmla="*/ 2147483646 h 124"/>
                <a:gd name="T26" fmla="*/ 2147483646 w 35"/>
                <a:gd name="T27" fmla="*/ 2147483646 h 124"/>
                <a:gd name="T28" fmla="*/ 2147483646 w 35"/>
                <a:gd name="T29" fmla="*/ 2147483646 h 124"/>
                <a:gd name="T30" fmla="*/ 2147483646 w 35"/>
                <a:gd name="T31" fmla="*/ 2147483646 h 124"/>
                <a:gd name="T32" fmla="*/ 2147483646 w 35"/>
                <a:gd name="T33" fmla="*/ 2147483646 h 124"/>
                <a:gd name="T34" fmla="*/ 2147483646 w 35"/>
                <a:gd name="T35" fmla="*/ 2147483646 h 124"/>
                <a:gd name="T36" fmla="*/ 2147483646 w 35"/>
                <a:gd name="T37" fmla="*/ 2147483646 h 124"/>
                <a:gd name="T38" fmla="*/ 2147483646 w 35"/>
                <a:gd name="T39" fmla="*/ 2147483646 h 124"/>
                <a:gd name="T40" fmla="*/ 2147483646 w 35"/>
                <a:gd name="T41" fmla="*/ 2147483646 h 124"/>
                <a:gd name="T42" fmla="*/ 2147483646 w 35"/>
                <a:gd name="T43" fmla="*/ 2147483646 h 124"/>
                <a:gd name="T44" fmla="*/ 2147483646 w 35"/>
                <a:gd name="T45" fmla="*/ 2147483646 h 124"/>
                <a:gd name="T46" fmla="*/ 2147483646 w 35"/>
                <a:gd name="T47" fmla="*/ 2147483646 h 124"/>
                <a:gd name="T48" fmla="*/ 2147483646 w 35"/>
                <a:gd name="T49" fmla="*/ 2147483646 h 124"/>
                <a:gd name="T50" fmla="*/ 2147483646 w 35"/>
                <a:gd name="T51" fmla="*/ 2147483646 h 124"/>
                <a:gd name="T52" fmla="*/ 2147483646 w 35"/>
                <a:gd name="T53" fmla="*/ 2147483646 h 124"/>
                <a:gd name="T54" fmla="*/ 2147483646 w 35"/>
                <a:gd name="T55" fmla="*/ 2147483646 h 124"/>
                <a:gd name="T56" fmla="*/ 2147483646 w 35"/>
                <a:gd name="T57" fmla="*/ 2147483646 h 124"/>
                <a:gd name="T58" fmla="*/ 2147483646 w 35"/>
                <a:gd name="T59" fmla="*/ 2147483646 h 124"/>
                <a:gd name="T60" fmla="*/ 2147483646 w 35"/>
                <a:gd name="T61" fmla="*/ 2147483646 h 124"/>
                <a:gd name="T62" fmla="*/ 2147483646 w 35"/>
                <a:gd name="T63" fmla="*/ 2147483646 h 124"/>
                <a:gd name="T64" fmla="*/ 2147483646 w 35"/>
                <a:gd name="T65" fmla="*/ 2147483646 h 124"/>
                <a:gd name="T66" fmla="*/ 2147483646 w 35"/>
                <a:gd name="T67" fmla="*/ 2147483646 h 124"/>
                <a:gd name="T68" fmla="*/ 2147483646 w 35"/>
                <a:gd name="T69" fmla="*/ 2147483646 h 124"/>
                <a:gd name="T70" fmla="*/ 2147483646 w 35"/>
                <a:gd name="T71" fmla="*/ 2147483646 h 124"/>
                <a:gd name="T72" fmla="*/ 2147483646 w 35"/>
                <a:gd name="T73" fmla="*/ 2147483646 h 124"/>
                <a:gd name="T74" fmla="*/ 2147483646 w 35"/>
                <a:gd name="T75" fmla="*/ 2147483646 h 124"/>
                <a:gd name="T76" fmla="*/ 2147483646 w 35"/>
                <a:gd name="T77" fmla="*/ 2147483646 h 124"/>
                <a:gd name="T78" fmla="*/ 2147483646 w 35"/>
                <a:gd name="T79" fmla="*/ 2147483646 h 124"/>
                <a:gd name="T80" fmla="*/ 2147483646 w 35"/>
                <a:gd name="T81" fmla="*/ 2147483646 h 124"/>
                <a:gd name="T82" fmla="*/ 2147483646 w 35"/>
                <a:gd name="T83" fmla="*/ 2147483646 h 124"/>
                <a:gd name="T84" fmla="*/ 2147483646 w 35"/>
                <a:gd name="T85" fmla="*/ 2147483646 h 124"/>
                <a:gd name="T86" fmla="*/ 2147483646 w 35"/>
                <a:gd name="T87" fmla="*/ 2147483646 h 124"/>
                <a:gd name="T88" fmla="*/ 2147483646 w 35"/>
                <a:gd name="T89" fmla="*/ 2147483646 h 124"/>
                <a:gd name="T90" fmla="*/ 2147483646 w 35"/>
                <a:gd name="T91" fmla="*/ 2147483646 h 124"/>
                <a:gd name="T92" fmla="*/ 2147483646 w 35"/>
                <a:gd name="T93" fmla="*/ 2147483646 h 1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5" h="124">
                  <a:moveTo>
                    <a:pt x="32" y="11"/>
                  </a:moveTo>
                  <a:cubicBezTo>
                    <a:pt x="23" y="11"/>
                    <a:pt x="23" y="11"/>
                    <a:pt x="23" y="11"/>
                  </a:cubicBezTo>
                  <a:cubicBezTo>
                    <a:pt x="23" y="1"/>
                    <a:pt x="23" y="1"/>
                    <a:pt x="23" y="1"/>
                  </a:cubicBezTo>
                  <a:cubicBezTo>
                    <a:pt x="23" y="1"/>
                    <a:pt x="22" y="0"/>
                    <a:pt x="22" y="0"/>
                  </a:cubicBezTo>
                  <a:cubicBezTo>
                    <a:pt x="21" y="0"/>
                    <a:pt x="21" y="1"/>
                    <a:pt x="21" y="1"/>
                  </a:cubicBezTo>
                  <a:cubicBezTo>
                    <a:pt x="21" y="11"/>
                    <a:pt x="21" y="11"/>
                    <a:pt x="21" y="11"/>
                  </a:cubicBezTo>
                  <a:cubicBezTo>
                    <a:pt x="8" y="11"/>
                    <a:pt x="8" y="11"/>
                    <a:pt x="8" y="11"/>
                  </a:cubicBezTo>
                  <a:cubicBezTo>
                    <a:pt x="8" y="9"/>
                    <a:pt x="8" y="9"/>
                    <a:pt x="8" y="9"/>
                  </a:cubicBezTo>
                  <a:cubicBezTo>
                    <a:pt x="8" y="8"/>
                    <a:pt x="7" y="7"/>
                    <a:pt x="6" y="7"/>
                  </a:cubicBezTo>
                  <a:cubicBezTo>
                    <a:pt x="4" y="7"/>
                    <a:pt x="4" y="7"/>
                    <a:pt x="4" y="7"/>
                  </a:cubicBezTo>
                  <a:cubicBezTo>
                    <a:pt x="3" y="7"/>
                    <a:pt x="3" y="8"/>
                    <a:pt x="3" y="9"/>
                  </a:cubicBezTo>
                  <a:cubicBezTo>
                    <a:pt x="3" y="11"/>
                    <a:pt x="3" y="11"/>
                    <a:pt x="3" y="11"/>
                  </a:cubicBezTo>
                  <a:cubicBezTo>
                    <a:pt x="2" y="11"/>
                    <a:pt x="2" y="11"/>
                    <a:pt x="2" y="11"/>
                  </a:cubicBezTo>
                  <a:cubicBezTo>
                    <a:pt x="1" y="11"/>
                    <a:pt x="0" y="12"/>
                    <a:pt x="0" y="13"/>
                  </a:cubicBezTo>
                  <a:cubicBezTo>
                    <a:pt x="0" y="122"/>
                    <a:pt x="0" y="122"/>
                    <a:pt x="0" y="122"/>
                  </a:cubicBezTo>
                  <a:cubicBezTo>
                    <a:pt x="0" y="123"/>
                    <a:pt x="1" y="124"/>
                    <a:pt x="2" y="124"/>
                  </a:cubicBezTo>
                  <a:cubicBezTo>
                    <a:pt x="3" y="124"/>
                    <a:pt x="3" y="124"/>
                    <a:pt x="3" y="124"/>
                  </a:cubicBezTo>
                  <a:cubicBezTo>
                    <a:pt x="3" y="109"/>
                    <a:pt x="3" y="109"/>
                    <a:pt x="3" y="109"/>
                  </a:cubicBezTo>
                  <a:cubicBezTo>
                    <a:pt x="12" y="109"/>
                    <a:pt x="12" y="109"/>
                    <a:pt x="12" y="109"/>
                  </a:cubicBezTo>
                  <a:cubicBezTo>
                    <a:pt x="12" y="124"/>
                    <a:pt x="12" y="124"/>
                    <a:pt x="12" y="124"/>
                  </a:cubicBezTo>
                  <a:cubicBezTo>
                    <a:pt x="32" y="124"/>
                    <a:pt x="32" y="124"/>
                    <a:pt x="32" y="124"/>
                  </a:cubicBezTo>
                  <a:cubicBezTo>
                    <a:pt x="34" y="124"/>
                    <a:pt x="35" y="123"/>
                    <a:pt x="35" y="122"/>
                  </a:cubicBezTo>
                  <a:cubicBezTo>
                    <a:pt x="35" y="13"/>
                    <a:pt x="35" y="13"/>
                    <a:pt x="35" y="13"/>
                  </a:cubicBezTo>
                  <a:cubicBezTo>
                    <a:pt x="35" y="12"/>
                    <a:pt x="34" y="11"/>
                    <a:pt x="32" y="11"/>
                  </a:cubicBezTo>
                  <a:close/>
                  <a:moveTo>
                    <a:pt x="16" y="100"/>
                  </a:moveTo>
                  <a:cubicBezTo>
                    <a:pt x="4" y="100"/>
                    <a:pt x="4" y="100"/>
                    <a:pt x="4" y="100"/>
                  </a:cubicBezTo>
                  <a:cubicBezTo>
                    <a:pt x="4" y="93"/>
                    <a:pt x="4" y="93"/>
                    <a:pt x="4" y="93"/>
                  </a:cubicBezTo>
                  <a:cubicBezTo>
                    <a:pt x="16" y="93"/>
                    <a:pt x="16" y="93"/>
                    <a:pt x="16" y="93"/>
                  </a:cubicBezTo>
                  <a:lnTo>
                    <a:pt x="16" y="100"/>
                  </a:lnTo>
                  <a:close/>
                  <a:moveTo>
                    <a:pt x="16" y="87"/>
                  </a:moveTo>
                  <a:cubicBezTo>
                    <a:pt x="4" y="87"/>
                    <a:pt x="4" y="87"/>
                    <a:pt x="4" y="87"/>
                  </a:cubicBezTo>
                  <a:cubicBezTo>
                    <a:pt x="4" y="80"/>
                    <a:pt x="4" y="80"/>
                    <a:pt x="4" y="80"/>
                  </a:cubicBezTo>
                  <a:cubicBezTo>
                    <a:pt x="16" y="80"/>
                    <a:pt x="16" y="80"/>
                    <a:pt x="16" y="80"/>
                  </a:cubicBezTo>
                  <a:lnTo>
                    <a:pt x="16" y="87"/>
                  </a:lnTo>
                  <a:close/>
                  <a:moveTo>
                    <a:pt x="16" y="75"/>
                  </a:moveTo>
                  <a:cubicBezTo>
                    <a:pt x="4" y="75"/>
                    <a:pt x="4" y="75"/>
                    <a:pt x="4" y="75"/>
                  </a:cubicBezTo>
                  <a:cubicBezTo>
                    <a:pt x="4" y="67"/>
                    <a:pt x="4" y="67"/>
                    <a:pt x="4" y="67"/>
                  </a:cubicBezTo>
                  <a:cubicBezTo>
                    <a:pt x="16" y="67"/>
                    <a:pt x="16" y="67"/>
                    <a:pt x="16" y="67"/>
                  </a:cubicBezTo>
                  <a:lnTo>
                    <a:pt x="16" y="75"/>
                  </a:lnTo>
                  <a:close/>
                  <a:moveTo>
                    <a:pt x="16" y="62"/>
                  </a:moveTo>
                  <a:cubicBezTo>
                    <a:pt x="4" y="62"/>
                    <a:pt x="4" y="62"/>
                    <a:pt x="4" y="62"/>
                  </a:cubicBezTo>
                  <a:cubicBezTo>
                    <a:pt x="4" y="54"/>
                    <a:pt x="4" y="54"/>
                    <a:pt x="4" y="54"/>
                  </a:cubicBezTo>
                  <a:cubicBezTo>
                    <a:pt x="16" y="54"/>
                    <a:pt x="16" y="54"/>
                    <a:pt x="16" y="54"/>
                  </a:cubicBezTo>
                  <a:lnTo>
                    <a:pt x="16" y="62"/>
                  </a:lnTo>
                  <a:close/>
                  <a:moveTo>
                    <a:pt x="16" y="49"/>
                  </a:moveTo>
                  <a:cubicBezTo>
                    <a:pt x="4" y="49"/>
                    <a:pt x="4" y="49"/>
                    <a:pt x="4" y="49"/>
                  </a:cubicBezTo>
                  <a:cubicBezTo>
                    <a:pt x="4" y="41"/>
                    <a:pt x="4" y="41"/>
                    <a:pt x="4" y="41"/>
                  </a:cubicBezTo>
                  <a:cubicBezTo>
                    <a:pt x="16" y="41"/>
                    <a:pt x="16" y="41"/>
                    <a:pt x="16" y="41"/>
                  </a:cubicBezTo>
                  <a:lnTo>
                    <a:pt x="16" y="49"/>
                  </a:lnTo>
                  <a:close/>
                  <a:moveTo>
                    <a:pt x="16" y="36"/>
                  </a:moveTo>
                  <a:cubicBezTo>
                    <a:pt x="4" y="36"/>
                    <a:pt x="4" y="36"/>
                    <a:pt x="4" y="36"/>
                  </a:cubicBezTo>
                  <a:cubicBezTo>
                    <a:pt x="4" y="29"/>
                    <a:pt x="4" y="29"/>
                    <a:pt x="4" y="29"/>
                  </a:cubicBezTo>
                  <a:cubicBezTo>
                    <a:pt x="16" y="29"/>
                    <a:pt x="16" y="29"/>
                    <a:pt x="16" y="29"/>
                  </a:cubicBezTo>
                  <a:lnTo>
                    <a:pt x="16" y="36"/>
                  </a:lnTo>
                  <a:close/>
                  <a:moveTo>
                    <a:pt x="16" y="24"/>
                  </a:moveTo>
                  <a:cubicBezTo>
                    <a:pt x="4" y="24"/>
                    <a:pt x="4" y="24"/>
                    <a:pt x="4" y="24"/>
                  </a:cubicBezTo>
                  <a:cubicBezTo>
                    <a:pt x="4" y="16"/>
                    <a:pt x="4" y="16"/>
                    <a:pt x="4" y="16"/>
                  </a:cubicBezTo>
                  <a:cubicBezTo>
                    <a:pt x="16" y="16"/>
                    <a:pt x="16" y="16"/>
                    <a:pt x="16" y="16"/>
                  </a:cubicBezTo>
                  <a:lnTo>
                    <a:pt x="16" y="24"/>
                  </a:lnTo>
                  <a:close/>
                  <a:moveTo>
                    <a:pt x="30" y="100"/>
                  </a:moveTo>
                  <a:cubicBezTo>
                    <a:pt x="18" y="100"/>
                    <a:pt x="18" y="100"/>
                    <a:pt x="18" y="100"/>
                  </a:cubicBezTo>
                  <a:cubicBezTo>
                    <a:pt x="18" y="93"/>
                    <a:pt x="18" y="93"/>
                    <a:pt x="18" y="93"/>
                  </a:cubicBezTo>
                  <a:cubicBezTo>
                    <a:pt x="30" y="93"/>
                    <a:pt x="30" y="93"/>
                    <a:pt x="30" y="93"/>
                  </a:cubicBezTo>
                  <a:lnTo>
                    <a:pt x="30" y="100"/>
                  </a:lnTo>
                  <a:close/>
                  <a:moveTo>
                    <a:pt x="30" y="87"/>
                  </a:moveTo>
                  <a:cubicBezTo>
                    <a:pt x="18" y="87"/>
                    <a:pt x="18" y="87"/>
                    <a:pt x="18" y="87"/>
                  </a:cubicBezTo>
                  <a:cubicBezTo>
                    <a:pt x="18" y="80"/>
                    <a:pt x="18" y="80"/>
                    <a:pt x="18" y="80"/>
                  </a:cubicBezTo>
                  <a:cubicBezTo>
                    <a:pt x="30" y="80"/>
                    <a:pt x="30" y="80"/>
                    <a:pt x="30" y="80"/>
                  </a:cubicBezTo>
                  <a:lnTo>
                    <a:pt x="30" y="87"/>
                  </a:lnTo>
                  <a:close/>
                  <a:moveTo>
                    <a:pt x="30" y="75"/>
                  </a:moveTo>
                  <a:cubicBezTo>
                    <a:pt x="18" y="75"/>
                    <a:pt x="18" y="75"/>
                    <a:pt x="18" y="75"/>
                  </a:cubicBezTo>
                  <a:cubicBezTo>
                    <a:pt x="18" y="67"/>
                    <a:pt x="18" y="67"/>
                    <a:pt x="18" y="67"/>
                  </a:cubicBezTo>
                  <a:cubicBezTo>
                    <a:pt x="30" y="67"/>
                    <a:pt x="30" y="67"/>
                    <a:pt x="30" y="67"/>
                  </a:cubicBezTo>
                  <a:lnTo>
                    <a:pt x="30" y="75"/>
                  </a:lnTo>
                  <a:close/>
                  <a:moveTo>
                    <a:pt x="30" y="62"/>
                  </a:moveTo>
                  <a:cubicBezTo>
                    <a:pt x="18" y="62"/>
                    <a:pt x="18" y="62"/>
                    <a:pt x="18" y="62"/>
                  </a:cubicBezTo>
                  <a:cubicBezTo>
                    <a:pt x="18" y="54"/>
                    <a:pt x="18" y="54"/>
                    <a:pt x="18" y="54"/>
                  </a:cubicBezTo>
                  <a:cubicBezTo>
                    <a:pt x="30" y="54"/>
                    <a:pt x="30" y="54"/>
                    <a:pt x="30" y="54"/>
                  </a:cubicBezTo>
                  <a:lnTo>
                    <a:pt x="30" y="62"/>
                  </a:lnTo>
                  <a:close/>
                  <a:moveTo>
                    <a:pt x="30" y="49"/>
                  </a:moveTo>
                  <a:cubicBezTo>
                    <a:pt x="18" y="49"/>
                    <a:pt x="18" y="49"/>
                    <a:pt x="18" y="49"/>
                  </a:cubicBezTo>
                  <a:cubicBezTo>
                    <a:pt x="18" y="41"/>
                    <a:pt x="18" y="41"/>
                    <a:pt x="18" y="41"/>
                  </a:cubicBezTo>
                  <a:cubicBezTo>
                    <a:pt x="30" y="41"/>
                    <a:pt x="30" y="41"/>
                    <a:pt x="30" y="41"/>
                  </a:cubicBezTo>
                  <a:lnTo>
                    <a:pt x="30" y="49"/>
                  </a:lnTo>
                  <a:close/>
                  <a:moveTo>
                    <a:pt x="30" y="36"/>
                  </a:moveTo>
                  <a:cubicBezTo>
                    <a:pt x="18" y="36"/>
                    <a:pt x="18" y="36"/>
                    <a:pt x="18" y="36"/>
                  </a:cubicBezTo>
                  <a:cubicBezTo>
                    <a:pt x="18" y="29"/>
                    <a:pt x="18" y="29"/>
                    <a:pt x="18" y="29"/>
                  </a:cubicBezTo>
                  <a:cubicBezTo>
                    <a:pt x="30" y="29"/>
                    <a:pt x="30" y="29"/>
                    <a:pt x="30" y="29"/>
                  </a:cubicBezTo>
                  <a:lnTo>
                    <a:pt x="30" y="36"/>
                  </a:lnTo>
                  <a:close/>
                  <a:moveTo>
                    <a:pt x="30" y="24"/>
                  </a:moveTo>
                  <a:cubicBezTo>
                    <a:pt x="18" y="24"/>
                    <a:pt x="18" y="24"/>
                    <a:pt x="18" y="24"/>
                  </a:cubicBezTo>
                  <a:cubicBezTo>
                    <a:pt x="18" y="16"/>
                    <a:pt x="18" y="16"/>
                    <a:pt x="18" y="16"/>
                  </a:cubicBezTo>
                  <a:cubicBezTo>
                    <a:pt x="30" y="16"/>
                    <a:pt x="30" y="16"/>
                    <a:pt x="30" y="16"/>
                  </a:cubicBezTo>
                  <a:lnTo>
                    <a:pt x="30" y="24"/>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93" name="Freeform 75"/>
            <p:cNvSpPr/>
            <p:nvPr/>
          </p:nvSpPr>
          <p:spPr bwMode="auto">
            <a:xfrm>
              <a:off x="1927226" y="2035175"/>
              <a:ext cx="128588" cy="60325"/>
            </a:xfrm>
            <a:custGeom>
              <a:avLst/>
              <a:gdLst>
                <a:gd name="T0" fmla="*/ 2147483646 w 34"/>
                <a:gd name="T1" fmla="*/ 2147483646 h 16"/>
                <a:gd name="T2" fmla="*/ 2147483646 w 34"/>
                <a:gd name="T3" fmla="*/ 2147483646 h 16"/>
                <a:gd name="T4" fmla="*/ 2147483646 w 34"/>
                <a:gd name="T5" fmla="*/ 2147483646 h 16"/>
                <a:gd name="T6" fmla="*/ 2147483646 w 34"/>
                <a:gd name="T7" fmla="*/ 2147483646 h 16"/>
                <a:gd name="T8" fmla="*/ 2147483646 w 34"/>
                <a:gd name="T9" fmla="*/ 2147483646 h 16"/>
                <a:gd name="T10" fmla="*/ 2147483646 w 34"/>
                <a:gd name="T11" fmla="*/ 2147483646 h 16"/>
                <a:gd name="T12" fmla="*/ 2147483646 w 34"/>
                <a:gd name="T13" fmla="*/ 2147483646 h 16"/>
                <a:gd name="T14" fmla="*/ 2147483646 w 34"/>
                <a:gd name="T15" fmla="*/ 0 h 16"/>
                <a:gd name="T16" fmla="*/ 2147483646 w 34"/>
                <a:gd name="T17" fmla="*/ 0 h 16"/>
                <a:gd name="T18" fmla="*/ 2147483646 w 34"/>
                <a:gd name="T19" fmla="*/ 2147483646 h 16"/>
                <a:gd name="T20" fmla="*/ 2147483646 w 34"/>
                <a:gd name="T21" fmla="*/ 2147483646 h 16"/>
                <a:gd name="T22" fmla="*/ 2147483646 w 34"/>
                <a:gd name="T23" fmla="*/ 2147483646 h 16"/>
                <a:gd name="T24" fmla="*/ 2147483646 w 34"/>
                <a:gd name="T25" fmla="*/ 2147483646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16">
                  <a:moveTo>
                    <a:pt x="33" y="15"/>
                  </a:moveTo>
                  <a:cubicBezTo>
                    <a:pt x="28" y="10"/>
                    <a:pt x="28" y="10"/>
                    <a:pt x="28" y="10"/>
                  </a:cubicBezTo>
                  <a:cubicBezTo>
                    <a:pt x="28" y="3"/>
                    <a:pt x="28" y="3"/>
                    <a:pt x="28" y="3"/>
                  </a:cubicBezTo>
                  <a:cubicBezTo>
                    <a:pt x="28" y="2"/>
                    <a:pt x="27" y="2"/>
                    <a:pt x="26" y="2"/>
                  </a:cubicBezTo>
                  <a:cubicBezTo>
                    <a:pt x="24" y="2"/>
                    <a:pt x="24" y="2"/>
                    <a:pt x="24" y="2"/>
                  </a:cubicBezTo>
                  <a:cubicBezTo>
                    <a:pt x="23" y="2"/>
                    <a:pt x="22" y="2"/>
                    <a:pt x="22" y="3"/>
                  </a:cubicBezTo>
                  <a:cubicBezTo>
                    <a:pt x="22" y="5"/>
                    <a:pt x="22" y="5"/>
                    <a:pt x="22" y="5"/>
                  </a:cubicBezTo>
                  <a:cubicBezTo>
                    <a:pt x="18" y="0"/>
                    <a:pt x="18" y="0"/>
                    <a:pt x="18" y="0"/>
                  </a:cubicBezTo>
                  <a:cubicBezTo>
                    <a:pt x="17" y="0"/>
                    <a:pt x="17" y="0"/>
                    <a:pt x="16" y="0"/>
                  </a:cubicBezTo>
                  <a:cubicBezTo>
                    <a:pt x="1" y="15"/>
                    <a:pt x="1" y="15"/>
                    <a:pt x="1" y="15"/>
                  </a:cubicBezTo>
                  <a:cubicBezTo>
                    <a:pt x="0" y="16"/>
                    <a:pt x="0" y="16"/>
                    <a:pt x="1" y="16"/>
                  </a:cubicBezTo>
                  <a:cubicBezTo>
                    <a:pt x="33" y="16"/>
                    <a:pt x="33" y="16"/>
                    <a:pt x="33" y="16"/>
                  </a:cubicBezTo>
                  <a:cubicBezTo>
                    <a:pt x="34" y="16"/>
                    <a:pt x="34" y="16"/>
                    <a:pt x="33" y="15"/>
                  </a:cubicBez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6" name="组合 85"/>
          <p:cNvGrpSpPr/>
          <p:nvPr/>
        </p:nvGrpSpPr>
        <p:grpSpPr>
          <a:xfrm>
            <a:off x="6454876" y="3881933"/>
            <a:ext cx="642938" cy="669925"/>
            <a:chOff x="1946275" y="85725"/>
            <a:chExt cx="642938" cy="669925"/>
          </a:xfrm>
          <a:solidFill>
            <a:srgbClr val="F3698A"/>
          </a:solidFill>
        </p:grpSpPr>
        <p:sp>
          <p:nvSpPr>
            <p:cNvPr id="87" name="Freeform 337"/>
            <p:cNvSpPr/>
            <p:nvPr/>
          </p:nvSpPr>
          <p:spPr bwMode="auto">
            <a:xfrm>
              <a:off x="2282825" y="115888"/>
              <a:ext cx="306388" cy="615950"/>
            </a:xfrm>
            <a:custGeom>
              <a:avLst/>
              <a:gdLst>
                <a:gd name="T0" fmla="*/ 121 w 121"/>
                <a:gd name="T1" fmla="*/ 122 h 244"/>
                <a:gd name="T2" fmla="*/ 0 w 121"/>
                <a:gd name="T3" fmla="*/ 0 h 244"/>
                <a:gd name="T4" fmla="*/ 0 w 121"/>
                <a:gd name="T5" fmla="*/ 8 h 244"/>
                <a:gd name="T6" fmla="*/ 113 w 121"/>
                <a:gd name="T7" fmla="*/ 122 h 244"/>
                <a:gd name="T8" fmla="*/ 0 w 121"/>
                <a:gd name="T9" fmla="*/ 236 h 244"/>
                <a:gd name="T10" fmla="*/ 0 w 121"/>
                <a:gd name="T11" fmla="*/ 244 h 244"/>
                <a:gd name="T12" fmla="*/ 121 w 121"/>
                <a:gd name="T13" fmla="*/ 122 h 244"/>
              </a:gdLst>
              <a:ahLst/>
              <a:cxnLst>
                <a:cxn ang="0">
                  <a:pos x="T0" y="T1"/>
                </a:cxn>
                <a:cxn ang="0">
                  <a:pos x="T2" y="T3"/>
                </a:cxn>
                <a:cxn ang="0">
                  <a:pos x="T4" y="T5"/>
                </a:cxn>
                <a:cxn ang="0">
                  <a:pos x="T6" y="T7"/>
                </a:cxn>
                <a:cxn ang="0">
                  <a:pos x="T8" y="T9"/>
                </a:cxn>
                <a:cxn ang="0">
                  <a:pos x="T10" y="T11"/>
                </a:cxn>
                <a:cxn ang="0">
                  <a:pos x="T12" y="T13"/>
                </a:cxn>
              </a:cxnLst>
              <a:rect l="0" t="0" r="r" b="b"/>
              <a:pathLst>
                <a:path w="121" h="244">
                  <a:moveTo>
                    <a:pt x="121" y="122"/>
                  </a:moveTo>
                  <a:cubicBezTo>
                    <a:pt x="121" y="55"/>
                    <a:pt x="67" y="0"/>
                    <a:pt x="0" y="0"/>
                  </a:cubicBezTo>
                  <a:cubicBezTo>
                    <a:pt x="0" y="8"/>
                    <a:pt x="0" y="8"/>
                    <a:pt x="0" y="8"/>
                  </a:cubicBezTo>
                  <a:cubicBezTo>
                    <a:pt x="62" y="8"/>
                    <a:pt x="113" y="59"/>
                    <a:pt x="113" y="122"/>
                  </a:cubicBezTo>
                  <a:cubicBezTo>
                    <a:pt x="113" y="184"/>
                    <a:pt x="62" y="235"/>
                    <a:pt x="0" y="236"/>
                  </a:cubicBezTo>
                  <a:cubicBezTo>
                    <a:pt x="0" y="244"/>
                    <a:pt x="0" y="244"/>
                    <a:pt x="0" y="244"/>
                  </a:cubicBezTo>
                  <a:cubicBezTo>
                    <a:pt x="67" y="243"/>
                    <a:pt x="121" y="189"/>
                    <a:pt x="121"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8" name="Freeform 338"/>
            <p:cNvSpPr/>
            <p:nvPr/>
          </p:nvSpPr>
          <p:spPr bwMode="auto">
            <a:xfrm>
              <a:off x="1946275" y="85725"/>
              <a:ext cx="336550" cy="669925"/>
            </a:xfrm>
            <a:custGeom>
              <a:avLst/>
              <a:gdLst>
                <a:gd name="T0" fmla="*/ 9 w 133"/>
                <a:gd name="T1" fmla="*/ 134 h 265"/>
                <a:gd name="T2" fmla="*/ 132 w 133"/>
                <a:gd name="T3" fmla="*/ 11 h 265"/>
                <a:gd name="T4" fmla="*/ 133 w 133"/>
                <a:gd name="T5" fmla="*/ 12 h 265"/>
                <a:gd name="T6" fmla="*/ 133 w 133"/>
                <a:gd name="T7" fmla="*/ 0 h 265"/>
                <a:gd name="T8" fmla="*/ 0 w 133"/>
                <a:gd name="T9" fmla="*/ 133 h 265"/>
                <a:gd name="T10" fmla="*/ 133 w 133"/>
                <a:gd name="T11" fmla="*/ 265 h 265"/>
                <a:gd name="T12" fmla="*/ 133 w 133"/>
                <a:gd name="T13" fmla="*/ 256 h 265"/>
                <a:gd name="T14" fmla="*/ 132 w 133"/>
                <a:gd name="T15" fmla="*/ 256 h 265"/>
                <a:gd name="T16" fmla="*/ 9 w 133"/>
                <a:gd name="T17" fmla="*/ 1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65">
                  <a:moveTo>
                    <a:pt x="9" y="134"/>
                  </a:moveTo>
                  <a:cubicBezTo>
                    <a:pt x="9" y="66"/>
                    <a:pt x="64" y="11"/>
                    <a:pt x="132" y="11"/>
                  </a:cubicBezTo>
                  <a:cubicBezTo>
                    <a:pt x="133" y="12"/>
                    <a:pt x="133" y="12"/>
                    <a:pt x="133" y="12"/>
                  </a:cubicBezTo>
                  <a:cubicBezTo>
                    <a:pt x="133" y="0"/>
                    <a:pt x="133" y="0"/>
                    <a:pt x="133" y="0"/>
                  </a:cubicBezTo>
                  <a:cubicBezTo>
                    <a:pt x="59" y="0"/>
                    <a:pt x="0" y="59"/>
                    <a:pt x="0" y="133"/>
                  </a:cubicBezTo>
                  <a:cubicBezTo>
                    <a:pt x="0" y="206"/>
                    <a:pt x="59" y="265"/>
                    <a:pt x="133" y="265"/>
                  </a:cubicBezTo>
                  <a:cubicBezTo>
                    <a:pt x="133" y="256"/>
                    <a:pt x="133" y="256"/>
                    <a:pt x="133" y="256"/>
                  </a:cubicBezTo>
                  <a:cubicBezTo>
                    <a:pt x="132" y="256"/>
                    <a:pt x="132" y="256"/>
                    <a:pt x="132" y="256"/>
                  </a:cubicBezTo>
                  <a:cubicBezTo>
                    <a:pt x="64" y="256"/>
                    <a:pt x="9" y="201"/>
                    <a:pt x="9"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9" name="Freeform 339"/>
            <p:cNvSpPr/>
            <p:nvPr/>
          </p:nvSpPr>
          <p:spPr bwMode="auto">
            <a:xfrm>
              <a:off x="1992313" y="136525"/>
              <a:ext cx="290513" cy="576263"/>
            </a:xfrm>
            <a:custGeom>
              <a:avLst/>
              <a:gdLst>
                <a:gd name="T0" fmla="*/ 80 w 115"/>
                <a:gd name="T1" fmla="*/ 122 h 228"/>
                <a:gd name="T2" fmla="*/ 82 w 115"/>
                <a:gd name="T3" fmla="*/ 111 h 228"/>
                <a:gd name="T4" fmla="*/ 94 w 115"/>
                <a:gd name="T5" fmla="*/ 113 h 228"/>
                <a:gd name="T6" fmla="*/ 113 w 115"/>
                <a:gd name="T7" fmla="*/ 141 h 228"/>
                <a:gd name="T8" fmla="*/ 115 w 115"/>
                <a:gd name="T9" fmla="*/ 139 h 228"/>
                <a:gd name="T10" fmla="*/ 115 w 115"/>
                <a:gd name="T11" fmla="*/ 0 h 228"/>
                <a:gd name="T12" fmla="*/ 114 w 115"/>
                <a:gd name="T13" fmla="*/ 0 h 228"/>
                <a:gd name="T14" fmla="*/ 0 w 115"/>
                <a:gd name="T15" fmla="*/ 114 h 228"/>
                <a:gd name="T16" fmla="*/ 114 w 115"/>
                <a:gd name="T17" fmla="*/ 228 h 228"/>
                <a:gd name="T18" fmla="*/ 115 w 115"/>
                <a:gd name="T19" fmla="*/ 228 h 228"/>
                <a:gd name="T20" fmla="*/ 115 w 115"/>
                <a:gd name="T21" fmla="*/ 168 h 228"/>
                <a:gd name="T22" fmla="*/ 113 w 115"/>
                <a:gd name="T23" fmla="*/ 170 h 228"/>
                <a:gd name="T24" fmla="*/ 80 w 115"/>
                <a:gd name="T25" fmla="*/ 1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228">
                  <a:moveTo>
                    <a:pt x="80" y="122"/>
                  </a:moveTo>
                  <a:cubicBezTo>
                    <a:pt x="78" y="118"/>
                    <a:pt x="79" y="113"/>
                    <a:pt x="82" y="111"/>
                  </a:cubicBezTo>
                  <a:cubicBezTo>
                    <a:pt x="86" y="108"/>
                    <a:pt x="91" y="109"/>
                    <a:pt x="94" y="113"/>
                  </a:cubicBezTo>
                  <a:cubicBezTo>
                    <a:pt x="113" y="141"/>
                    <a:pt x="113" y="141"/>
                    <a:pt x="113" y="141"/>
                  </a:cubicBezTo>
                  <a:cubicBezTo>
                    <a:pt x="115" y="139"/>
                    <a:pt x="115" y="139"/>
                    <a:pt x="115" y="139"/>
                  </a:cubicBezTo>
                  <a:cubicBezTo>
                    <a:pt x="115" y="0"/>
                    <a:pt x="115" y="0"/>
                    <a:pt x="115" y="0"/>
                  </a:cubicBezTo>
                  <a:cubicBezTo>
                    <a:pt x="114" y="0"/>
                    <a:pt x="114" y="0"/>
                    <a:pt x="114" y="0"/>
                  </a:cubicBezTo>
                  <a:cubicBezTo>
                    <a:pt x="51" y="0"/>
                    <a:pt x="0" y="51"/>
                    <a:pt x="0" y="114"/>
                  </a:cubicBezTo>
                  <a:cubicBezTo>
                    <a:pt x="0" y="177"/>
                    <a:pt x="51" y="228"/>
                    <a:pt x="114" y="228"/>
                  </a:cubicBezTo>
                  <a:cubicBezTo>
                    <a:pt x="115" y="228"/>
                    <a:pt x="115" y="228"/>
                    <a:pt x="115" y="228"/>
                  </a:cubicBezTo>
                  <a:cubicBezTo>
                    <a:pt x="115" y="168"/>
                    <a:pt x="115" y="168"/>
                    <a:pt x="115" y="168"/>
                  </a:cubicBezTo>
                  <a:cubicBezTo>
                    <a:pt x="113" y="170"/>
                    <a:pt x="113" y="170"/>
                    <a:pt x="113" y="170"/>
                  </a:cubicBezTo>
                  <a:lnTo>
                    <a:pt x="80"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90" name="Freeform 340"/>
            <p:cNvSpPr/>
            <p:nvPr/>
          </p:nvSpPr>
          <p:spPr bwMode="auto">
            <a:xfrm>
              <a:off x="2282825" y="277813"/>
              <a:ext cx="179388" cy="282575"/>
            </a:xfrm>
            <a:custGeom>
              <a:avLst/>
              <a:gdLst>
                <a:gd name="T0" fmla="*/ 66 w 71"/>
                <a:gd name="T1" fmla="*/ 3 h 112"/>
                <a:gd name="T2" fmla="*/ 55 w 71"/>
                <a:gd name="T3" fmla="*/ 5 h 112"/>
                <a:gd name="T4" fmla="*/ 0 w 71"/>
                <a:gd name="T5" fmla="*/ 83 h 112"/>
                <a:gd name="T6" fmla="*/ 0 w 71"/>
                <a:gd name="T7" fmla="*/ 112 h 112"/>
                <a:gd name="T8" fmla="*/ 68 w 71"/>
                <a:gd name="T9" fmla="*/ 15 h 112"/>
                <a:gd name="T10" fmla="*/ 66 w 71"/>
                <a:gd name="T11" fmla="*/ 3 h 112"/>
              </a:gdLst>
              <a:ahLst/>
              <a:cxnLst>
                <a:cxn ang="0">
                  <a:pos x="T0" y="T1"/>
                </a:cxn>
                <a:cxn ang="0">
                  <a:pos x="T2" y="T3"/>
                </a:cxn>
                <a:cxn ang="0">
                  <a:pos x="T4" y="T5"/>
                </a:cxn>
                <a:cxn ang="0">
                  <a:pos x="T6" y="T7"/>
                </a:cxn>
                <a:cxn ang="0">
                  <a:pos x="T8" y="T9"/>
                </a:cxn>
                <a:cxn ang="0">
                  <a:pos x="T10" y="T11"/>
                </a:cxn>
              </a:cxnLst>
              <a:rect l="0" t="0" r="r" b="b"/>
              <a:pathLst>
                <a:path w="71" h="112">
                  <a:moveTo>
                    <a:pt x="66" y="3"/>
                  </a:moveTo>
                  <a:cubicBezTo>
                    <a:pt x="62" y="0"/>
                    <a:pt x="57" y="1"/>
                    <a:pt x="55" y="5"/>
                  </a:cubicBezTo>
                  <a:cubicBezTo>
                    <a:pt x="0" y="83"/>
                    <a:pt x="0" y="83"/>
                    <a:pt x="0" y="83"/>
                  </a:cubicBezTo>
                  <a:cubicBezTo>
                    <a:pt x="0" y="112"/>
                    <a:pt x="0" y="112"/>
                    <a:pt x="0" y="112"/>
                  </a:cubicBezTo>
                  <a:cubicBezTo>
                    <a:pt x="68" y="15"/>
                    <a:pt x="68" y="15"/>
                    <a:pt x="68" y="15"/>
                  </a:cubicBezTo>
                  <a:cubicBezTo>
                    <a:pt x="71" y="11"/>
                    <a:pt x="70" y="6"/>
                    <a:pt x="6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62489" name="Freeform 20"/>
          <p:cNvSpPr>
            <a:spLocks noEditPoints="1"/>
          </p:cNvSpPr>
          <p:nvPr/>
        </p:nvSpPr>
        <p:spPr bwMode="auto">
          <a:xfrm>
            <a:off x="3642394" y="2903538"/>
            <a:ext cx="444500" cy="433387"/>
          </a:xfrm>
          <a:custGeom>
            <a:avLst/>
            <a:gdLst>
              <a:gd name="T0" fmla="*/ 2147483646 w 86"/>
              <a:gd name="T1" fmla="*/ 0 h 90"/>
              <a:gd name="T2" fmla="*/ 2147483646 w 86"/>
              <a:gd name="T3" fmla="*/ 2147483646 h 90"/>
              <a:gd name="T4" fmla="*/ 2147483646 w 86"/>
              <a:gd name="T5" fmla="*/ 2147483646 h 90"/>
              <a:gd name="T6" fmla="*/ 2147483646 w 86"/>
              <a:gd name="T7" fmla="*/ 2147483646 h 90"/>
              <a:gd name="T8" fmla="*/ 0 w 86"/>
              <a:gd name="T9" fmla="*/ 2147483646 h 90"/>
              <a:gd name="T10" fmla="*/ 2147483646 w 86"/>
              <a:gd name="T11" fmla="*/ 2147483646 h 90"/>
              <a:gd name="T12" fmla="*/ 2147483646 w 86"/>
              <a:gd name="T13" fmla="*/ 2147483646 h 90"/>
              <a:gd name="T14" fmla="*/ 2147483646 w 86"/>
              <a:gd name="T15" fmla="*/ 2147483646 h 90"/>
              <a:gd name="T16" fmla="*/ 2147483646 w 86"/>
              <a:gd name="T17" fmla="*/ 2147483646 h 90"/>
              <a:gd name="T18" fmla="*/ 2147483646 w 86"/>
              <a:gd name="T19" fmla="*/ 2147483646 h 90"/>
              <a:gd name="T20" fmla="*/ 2147483646 w 86"/>
              <a:gd name="T21" fmla="*/ 0 h 90"/>
              <a:gd name="T22" fmla="*/ 2147483646 w 86"/>
              <a:gd name="T23" fmla="*/ 2147483646 h 90"/>
              <a:gd name="T24" fmla="*/ 2147483646 w 86"/>
              <a:gd name="T25" fmla="*/ 2147483646 h 90"/>
              <a:gd name="T26" fmla="*/ 2147483646 w 86"/>
              <a:gd name="T27" fmla="*/ 2147483646 h 90"/>
              <a:gd name="T28" fmla="*/ 2147483646 w 86"/>
              <a:gd name="T29" fmla="*/ 2147483646 h 90"/>
              <a:gd name="T30" fmla="*/ 2147483646 w 86"/>
              <a:gd name="T31" fmla="*/ 2147483646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 h="90">
                <a:moveTo>
                  <a:pt x="50" y="0"/>
                </a:moveTo>
                <a:cubicBezTo>
                  <a:pt x="30" y="0"/>
                  <a:pt x="14" y="16"/>
                  <a:pt x="14" y="36"/>
                </a:cubicBezTo>
                <a:cubicBezTo>
                  <a:pt x="14" y="45"/>
                  <a:pt x="18" y="54"/>
                  <a:pt x="23" y="60"/>
                </a:cubicBezTo>
                <a:cubicBezTo>
                  <a:pt x="2" y="82"/>
                  <a:pt x="2" y="82"/>
                  <a:pt x="2" y="82"/>
                </a:cubicBezTo>
                <a:cubicBezTo>
                  <a:pt x="1" y="83"/>
                  <a:pt x="0" y="84"/>
                  <a:pt x="0" y="85"/>
                </a:cubicBezTo>
                <a:cubicBezTo>
                  <a:pt x="0" y="86"/>
                  <a:pt x="1" y="88"/>
                  <a:pt x="2" y="88"/>
                </a:cubicBezTo>
                <a:cubicBezTo>
                  <a:pt x="3" y="90"/>
                  <a:pt x="6" y="90"/>
                  <a:pt x="8" y="88"/>
                </a:cubicBezTo>
                <a:cubicBezTo>
                  <a:pt x="30" y="66"/>
                  <a:pt x="30" y="66"/>
                  <a:pt x="30" y="66"/>
                </a:cubicBezTo>
                <a:cubicBezTo>
                  <a:pt x="36" y="70"/>
                  <a:pt x="43" y="72"/>
                  <a:pt x="50" y="72"/>
                </a:cubicBezTo>
                <a:cubicBezTo>
                  <a:pt x="70" y="72"/>
                  <a:pt x="86" y="56"/>
                  <a:pt x="86" y="36"/>
                </a:cubicBezTo>
                <a:cubicBezTo>
                  <a:pt x="86" y="16"/>
                  <a:pt x="70" y="0"/>
                  <a:pt x="50" y="0"/>
                </a:cubicBezTo>
                <a:close/>
                <a:moveTo>
                  <a:pt x="50" y="6"/>
                </a:moveTo>
                <a:cubicBezTo>
                  <a:pt x="67" y="6"/>
                  <a:pt x="80" y="20"/>
                  <a:pt x="80" y="36"/>
                </a:cubicBezTo>
                <a:cubicBezTo>
                  <a:pt x="80" y="53"/>
                  <a:pt x="67" y="66"/>
                  <a:pt x="50" y="66"/>
                </a:cubicBezTo>
                <a:cubicBezTo>
                  <a:pt x="34" y="66"/>
                  <a:pt x="20" y="53"/>
                  <a:pt x="20" y="36"/>
                </a:cubicBezTo>
                <a:cubicBezTo>
                  <a:pt x="20" y="20"/>
                  <a:pt x="34" y="6"/>
                  <a:pt x="50" y="6"/>
                </a:cubicBez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p:strips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960438" y="344488"/>
            <a:ext cx="70119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2pPr>
            <a:lvl3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3pPr>
            <a:lvl4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4pPr>
            <a:lvl5pPr algn="l" rtl="0" eaLnBrk="0" fontAlgn="base" hangingPunct="0">
              <a:spcBef>
                <a:spcPct val="0"/>
              </a:spcBef>
              <a:spcAft>
                <a:spcPct val="0"/>
              </a:spcAft>
              <a:defRPr sz="2600" b="1">
                <a:solidFill>
                  <a:schemeClr val="bg1"/>
                </a:solidFill>
                <a:latin typeface="华文细黑" pitchFamily="2" charset="-122"/>
                <a:ea typeface="华文细黑" pitchFamily="2" charset="-122"/>
              </a:defRPr>
            </a:lvl5pPr>
            <a:lvl6pPr marL="457200" algn="l" rtl="0" fontAlgn="base">
              <a:spcBef>
                <a:spcPct val="0"/>
              </a:spcBef>
              <a:spcAft>
                <a:spcPct val="0"/>
              </a:spcAft>
              <a:defRPr sz="2600" b="1">
                <a:solidFill>
                  <a:schemeClr val="bg1"/>
                </a:solidFill>
                <a:latin typeface="华文细黑" pitchFamily="2" charset="-122"/>
                <a:ea typeface="华文细黑" pitchFamily="2" charset="-122"/>
              </a:defRPr>
            </a:lvl6pPr>
            <a:lvl7pPr marL="914400" algn="l" rtl="0" fontAlgn="base">
              <a:spcBef>
                <a:spcPct val="0"/>
              </a:spcBef>
              <a:spcAft>
                <a:spcPct val="0"/>
              </a:spcAft>
              <a:defRPr sz="2600" b="1">
                <a:solidFill>
                  <a:schemeClr val="bg1"/>
                </a:solidFill>
                <a:latin typeface="华文细黑" pitchFamily="2" charset="-122"/>
                <a:ea typeface="华文细黑" pitchFamily="2" charset="-122"/>
              </a:defRPr>
            </a:lvl7pPr>
            <a:lvl8pPr marL="1371600" algn="l" rtl="0" fontAlgn="base">
              <a:spcBef>
                <a:spcPct val="0"/>
              </a:spcBef>
              <a:spcAft>
                <a:spcPct val="0"/>
              </a:spcAft>
              <a:defRPr sz="2600" b="1">
                <a:solidFill>
                  <a:schemeClr val="bg1"/>
                </a:solidFill>
                <a:latin typeface="华文细黑" pitchFamily="2" charset="-122"/>
                <a:ea typeface="华文细黑" pitchFamily="2" charset="-122"/>
              </a:defRPr>
            </a:lvl8pPr>
            <a:lvl9pPr marL="1828800" algn="l" rtl="0" fontAlgn="base">
              <a:spcBef>
                <a:spcPct val="0"/>
              </a:spcBef>
              <a:spcAft>
                <a:spcPct val="0"/>
              </a:spcAft>
              <a:defRPr sz="2600" b="1">
                <a:solidFill>
                  <a:schemeClr val="bg1"/>
                </a:solidFill>
                <a:latin typeface="华文细黑" pitchFamily="2" charset="-122"/>
                <a:ea typeface="华文细黑" pitchFamily="2" charset="-122"/>
              </a:defRPr>
            </a:lvl9pPr>
          </a:lstStyle>
          <a:p>
            <a:pPr>
              <a:defRPr/>
            </a:pPr>
            <a:r>
              <a:rPr lang="en-US" altLang="zh-CN" sz="2800" kern="0" dirty="0">
                <a:latin typeface="Times New Roman" pitchFamily="18" charset="0"/>
                <a:ea typeface="+mn-ea"/>
                <a:cs typeface="Times New Roman" pitchFamily="18" charset="0"/>
              </a:rPr>
              <a:t>2.1.1 </a:t>
            </a:r>
            <a:r>
              <a:rPr lang="zh-CN" altLang="en-US" sz="2800" kern="0" dirty="0">
                <a:latin typeface="Times New Roman" pitchFamily="18" charset="0"/>
                <a:ea typeface="+mn-ea"/>
                <a:cs typeface="Times New Roman" pitchFamily="18" charset="0"/>
              </a:rPr>
              <a:t>创业企业股权安排 </a:t>
            </a:r>
            <a:r>
              <a:rPr lang="en-US" altLang="zh-CN" sz="2800" kern="0" dirty="0">
                <a:latin typeface="Times New Roman" pitchFamily="18" charset="0"/>
                <a:ea typeface="+mn-ea"/>
                <a:cs typeface="Times New Roman" pitchFamily="18" charset="0"/>
              </a:rPr>
              <a:t>– </a:t>
            </a:r>
            <a:r>
              <a:rPr lang="zh-CN" altLang="en-US" sz="2800" kern="0" dirty="0">
                <a:latin typeface="Times New Roman" pitchFamily="18" charset="0"/>
                <a:ea typeface="+mn-ea"/>
                <a:cs typeface="Times New Roman" pitchFamily="18" charset="0"/>
              </a:rPr>
              <a:t>如何分配</a:t>
            </a:r>
            <a:endParaRPr lang="zh-CN" altLang="en-US" kern="0" dirty="0">
              <a:latin typeface="Times New Roman" pitchFamily="18" charset="0"/>
              <a:ea typeface="+mn-ea"/>
              <a:cs typeface="Times New Roman" pitchFamily="18" charset="0"/>
            </a:endParaRPr>
          </a:p>
        </p:txBody>
      </p:sp>
      <p:pic>
        <p:nvPicPr>
          <p:cNvPr id="40" name="图片 39"/>
          <p:cNvPicPr>
            <a:picLocks noChangeAspect="1"/>
          </p:cNvPicPr>
          <p:nvPr/>
        </p:nvPicPr>
        <p:blipFill>
          <a:blip r:embed="rId2" cstate="print"/>
          <a:stretch>
            <a:fillRect/>
          </a:stretch>
        </p:blipFill>
        <p:spPr>
          <a:xfrm>
            <a:off x="3240757" y="1411288"/>
            <a:ext cx="4297363" cy="4297362"/>
          </a:xfrm>
          <a:prstGeom prst="rect">
            <a:avLst/>
          </a:prstGeom>
          <a:effectLst>
            <a:outerShdw blurRad="254000" dist="190500" dir="2700000" sx="102000" sy="102000" algn="tl" rotWithShape="0">
              <a:prstClr val="black">
                <a:alpha val="28000"/>
              </a:prstClr>
            </a:outerShdw>
          </a:effectLst>
        </p:spPr>
      </p:pic>
      <p:pic>
        <p:nvPicPr>
          <p:cNvPr id="41" name="图片 40"/>
          <p:cNvPicPr>
            <a:picLocks noChangeAspect="1"/>
          </p:cNvPicPr>
          <p:nvPr/>
        </p:nvPicPr>
        <p:blipFill>
          <a:blip r:embed="rId3" cstate="print"/>
          <a:stretch>
            <a:fillRect/>
          </a:stretch>
        </p:blipFill>
        <p:spPr>
          <a:xfrm>
            <a:off x="4496470" y="2667000"/>
            <a:ext cx="1962150" cy="1962150"/>
          </a:xfrm>
          <a:prstGeom prst="rect">
            <a:avLst/>
          </a:prstGeom>
          <a:effectLst>
            <a:outerShdw blurRad="254000" dist="25400" dir="2700000" sx="102000" sy="102000" algn="tl" rotWithShape="0">
              <a:prstClr val="black">
                <a:alpha val="28000"/>
              </a:prstClr>
            </a:outerShdw>
          </a:effectLst>
        </p:spPr>
      </p:pic>
      <p:sp>
        <p:nvSpPr>
          <p:cNvPr id="42" name="文本框 41"/>
          <p:cNvSpPr txBox="1"/>
          <p:nvPr/>
        </p:nvSpPr>
        <p:spPr>
          <a:xfrm>
            <a:off x="3302670" y="1739889"/>
            <a:ext cx="2006600" cy="523220"/>
          </a:xfrm>
          <a:prstGeom prst="rect">
            <a:avLst/>
          </a:prstGeom>
          <a:noFill/>
        </p:spPr>
        <p:txBody>
          <a:bodyPr wrap="square">
            <a:spAutoFit/>
          </a:bodyPr>
          <a:lstStyle/>
          <a:p>
            <a:pPr>
              <a:defRPr/>
            </a:pPr>
            <a:r>
              <a:rPr lang="zh-CN" altLang="en-US" sz="1400" dirty="0">
                <a:solidFill>
                  <a:srgbClr val="002A54"/>
                </a:solidFill>
                <a:latin typeface="+mn-ea"/>
                <a:ea typeface="+mn-ea"/>
              </a:rPr>
              <a:t>股东在公司创立之初及运营时投入的资金</a:t>
            </a:r>
          </a:p>
        </p:txBody>
      </p:sp>
      <p:sp>
        <p:nvSpPr>
          <p:cNvPr id="43" name="文本框 42"/>
          <p:cNvSpPr txBox="1"/>
          <p:nvPr/>
        </p:nvSpPr>
        <p:spPr>
          <a:xfrm>
            <a:off x="3266157" y="4525971"/>
            <a:ext cx="2005013" cy="830263"/>
          </a:xfrm>
          <a:prstGeom prst="rect">
            <a:avLst/>
          </a:prstGeom>
          <a:noFill/>
        </p:spPr>
        <p:txBody>
          <a:bodyPr>
            <a:spAutoFit/>
          </a:bodyPr>
          <a:lstStyle/>
          <a:p>
            <a:pPr>
              <a:defRPr/>
            </a:pPr>
            <a:r>
              <a:rPr lang="zh-CN" altLang="en-US" sz="1200" dirty="0">
                <a:solidFill>
                  <a:srgbClr val="002A54"/>
                </a:solidFill>
                <a:latin typeface="+mn-ea"/>
                <a:ea typeface="+mn-ea"/>
              </a:rPr>
              <a:t>股东个人的专业能力：技术、管理、市场，每一部分对公司业务的影响力大小</a:t>
            </a:r>
          </a:p>
        </p:txBody>
      </p:sp>
      <p:sp>
        <p:nvSpPr>
          <p:cNvPr id="44" name="文本框 43"/>
          <p:cNvSpPr txBox="1"/>
          <p:nvPr/>
        </p:nvSpPr>
        <p:spPr>
          <a:xfrm>
            <a:off x="5582320" y="1617663"/>
            <a:ext cx="2017712" cy="1054100"/>
          </a:xfrm>
          <a:prstGeom prst="rect">
            <a:avLst/>
          </a:prstGeom>
          <a:noFill/>
        </p:spPr>
        <p:txBody>
          <a:bodyPr>
            <a:spAutoFit/>
          </a:bodyPr>
          <a:lstStyle/>
          <a:p>
            <a:pPr>
              <a:lnSpc>
                <a:spcPct val="130000"/>
              </a:lnSpc>
              <a:defRPr/>
            </a:pPr>
            <a:r>
              <a:rPr lang="zh-CN" altLang="en-US" sz="1200" dirty="0">
                <a:solidFill>
                  <a:srgbClr val="002A54"/>
                </a:solidFill>
                <a:latin typeface="+mn-ea"/>
                <a:ea typeface="+mn-ea"/>
              </a:rPr>
              <a:t>股东对公司长久持股意愿：希望尽快变现的和长久经营公司的持股比例差异比较大。股东是否全职为公司工作</a:t>
            </a:r>
          </a:p>
        </p:txBody>
      </p:sp>
      <p:sp>
        <p:nvSpPr>
          <p:cNvPr id="45" name="文本框 44"/>
          <p:cNvSpPr txBox="1"/>
          <p:nvPr/>
        </p:nvSpPr>
        <p:spPr>
          <a:xfrm>
            <a:off x="5683920" y="4584700"/>
            <a:ext cx="2005012" cy="573088"/>
          </a:xfrm>
          <a:prstGeom prst="rect">
            <a:avLst/>
          </a:prstGeom>
          <a:noFill/>
        </p:spPr>
        <p:txBody>
          <a:bodyPr>
            <a:spAutoFit/>
          </a:bodyPr>
          <a:lstStyle/>
          <a:p>
            <a:pPr>
              <a:lnSpc>
                <a:spcPct val="130000"/>
              </a:lnSpc>
              <a:defRPr/>
            </a:pPr>
            <a:r>
              <a:rPr lang="zh-CN" altLang="en-US" sz="1200" dirty="0">
                <a:solidFill>
                  <a:srgbClr val="002A54"/>
                </a:solidFill>
                <a:latin typeface="+mn-ea"/>
                <a:ea typeface="+mn-ea"/>
              </a:rPr>
              <a:t>股东可以为公司带来的资源：比如客户或融资</a:t>
            </a:r>
          </a:p>
        </p:txBody>
      </p:sp>
      <p:sp>
        <p:nvSpPr>
          <p:cNvPr id="60" name="矩形 59"/>
          <p:cNvSpPr/>
          <p:nvPr/>
        </p:nvSpPr>
        <p:spPr>
          <a:xfrm>
            <a:off x="4661106" y="3134078"/>
            <a:ext cx="1800493" cy="923330"/>
          </a:xfrm>
          <a:prstGeom prst="rect">
            <a:avLst/>
          </a:prstGeom>
          <a:effectLst>
            <a:outerShdw blurRad="38100" dist="254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rPr>
              <a:t>几个朋友创业，</a:t>
            </a:r>
            <a:endParaRPr lang="en-US" altLang="zh-CN"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endParaRPr>
          </a:p>
          <a:p>
            <a:pPr eaLnBrk="1" hangingPunct="1">
              <a:lnSpc>
                <a:spcPct val="150000"/>
              </a:lnSpc>
              <a:spcBef>
                <a:spcPts val="0"/>
              </a:spcBef>
              <a:spcAft>
                <a:spcPts val="0"/>
              </a:spcAft>
              <a:defRPr/>
            </a:pPr>
            <a:r>
              <a:rPr lang="zh-CN" altLang="en-US"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rPr>
              <a:t>如何分配股权？</a:t>
            </a:r>
            <a:endParaRPr lang="en-US" altLang="zh-CN"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endParaRPr>
          </a:p>
        </p:txBody>
      </p:sp>
      <p:sp>
        <p:nvSpPr>
          <p:cNvPr id="62481" name="Freeform 43"/>
          <p:cNvSpPr>
            <a:spLocks noEditPoints="1"/>
          </p:cNvSpPr>
          <p:nvPr/>
        </p:nvSpPr>
        <p:spPr bwMode="auto">
          <a:xfrm>
            <a:off x="6541170" y="3908425"/>
            <a:ext cx="692150" cy="530225"/>
          </a:xfrm>
          <a:custGeom>
            <a:avLst/>
            <a:gdLst>
              <a:gd name="T0" fmla="*/ 2147483646 w 721"/>
              <a:gd name="T1" fmla="*/ 2147483646 h 533"/>
              <a:gd name="T2" fmla="*/ 2147483646 w 721"/>
              <a:gd name="T3" fmla="*/ 2147483646 h 533"/>
              <a:gd name="T4" fmla="*/ 2147483646 w 721"/>
              <a:gd name="T5" fmla="*/ 2147483646 h 533"/>
              <a:gd name="T6" fmla="*/ 2147483646 w 721"/>
              <a:gd name="T7" fmla="*/ 2147483646 h 533"/>
              <a:gd name="T8" fmla="*/ 2147483646 w 721"/>
              <a:gd name="T9" fmla="*/ 2147483646 h 533"/>
              <a:gd name="T10" fmla="*/ 2147483646 w 721"/>
              <a:gd name="T11" fmla="*/ 2147483646 h 533"/>
              <a:gd name="T12" fmla="*/ 2147483646 w 721"/>
              <a:gd name="T13" fmla="*/ 2147483646 h 533"/>
              <a:gd name="T14" fmla="*/ 2147483646 w 721"/>
              <a:gd name="T15" fmla="*/ 2147483646 h 533"/>
              <a:gd name="T16" fmla="*/ 2147483646 w 721"/>
              <a:gd name="T17" fmla="*/ 2147483646 h 533"/>
              <a:gd name="T18" fmla="*/ 2147483646 w 721"/>
              <a:gd name="T19" fmla="*/ 2147483646 h 533"/>
              <a:gd name="T20" fmla="*/ 2147483646 w 721"/>
              <a:gd name="T21" fmla="*/ 2147483646 h 533"/>
              <a:gd name="T22" fmla="*/ 2147483646 w 721"/>
              <a:gd name="T23" fmla="*/ 2147483646 h 533"/>
              <a:gd name="T24" fmla="*/ 2147483646 w 721"/>
              <a:gd name="T25" fmla="*/ 2147483646 h 533"/>
              <a:gd name="T26" fmla="*/ 2147483646 w 721"/>
              <a:gd name="T27" fmla="*/ 2147483646 h 533"/>
              <a:gd name="T28" fmla="*/ 2147483646 w 721"/>
              <a:gd name="T29" fmla="*/ 2147483646 h 533"/>
              <a:gd name="T30" fmla="*/ 2147483646 w 721"/>
              <a:gd name="T31" fmla="*/ 2147483646 h 533"/>
              <a:gd name="T32" fmla="*/ 2147483646 w 721"/>
              <a:gd name="T33" fmla="*/ 2147483646 h 533"/>
              <a:gd name="T34" fmla="*/ 2147483646 w 721"/>
              <a:gd name="T35" fmla="*/ 2147483646 h 533"/>
              <a:gd name="T36" fmla="*/ 2147483646 w 721"/>
              <a:gd name="T37" fmla="*/ 2147483646 h 533"/>
              <a:gd name="T38" fmla="*/ 2147483646 w 721"/>
              <a:gd name="T39" fmla="*/ 2147483646 h 533"/>
              <a:gd name="T40" fmla="*/ 2147483646 w 721"/>
              <a:gd name="T41" fmla="*/ 2147483646 h 533"/>
              <a:gd name="T42" fmla="*/ 2147483646 w 721"/>
              <a:gd name="T43" fmla="*/ 2147483646 h 533"/>
              <a:gd name="T44" fmla="*/ 2147483646 w 721"/>
              <a:gd name="T45" fmla="*/ 2147483646 h 533"/>
              <a:gd name="T46" fmla="*/ 2147483646 w 721"/>
              <a:gd name="T47" fmla="*/ 2147483646 h 533"/>
              <a:gd name="T48" fmla="*/ 2147483646 w 721"/>
              <a:gd name="T49" fmla="*/ 2147483646 h 533"/>
              <a:gd name="T50" fmla="*/ 2147483646 w 721"/>
              <a:gd name="T51" fmla="*/ 2147483646 h 533"/>
              <a:gd name="T52" fmla="*/ 2147483646 w 721"/>
              <a:gd name="T53" fmla="*/ 0 h 533"/>
              <a:gd name="T54" fmla="*/ 2147483646 w 721"/>
              <a:gd name="T55" fmla="*/ 2147483646 h 533"/>
              <a:gd name="T56" fmla="*/ 2147483646 w 721"/>
              <a:gd name="T57" fmla="*/ 2147483646 h 533"/>
              <a:gd name="T58" fmla="*/ 2147483646 w 721"/>
              <a:gd name="T59" fmla="*/ 2147483646 h 533"/>
              <a:gd name="T60" fmla="*/ 2147483646 w 721"/>
              <a:gd name="T61" fmla="*/ 2147483646 h 533"/>
              <a:gd name="T62" fmla="*/ 2147483646 w 721"/>
              <a:gd name="T63" fmla="*/ 2147483646 h 533"/>
              <a:gd name="T64" fmla="*/ 2147483646 w 721"/>
              <a:gd name="T65" fmla="*/ 2147483646 h 533"/>
              <a:gd name="T66" fmla="*/ 2147483646 w 721"/>
              <a:gd name="T67" fmla="*/ 2147483646 h 533"/>
              <a:gd name="T68" fmla="*/ 2147483646 w 721"/>
              <a:gd name="T69" fmla="*/ 2147483646 h 533"/>
              <a:gd name="T70" fmla="*/ 2147483646 w 721"/>
              <a:gd name="T71" fmla="*/ 2147483646 h 533"/>
              <a:gd name="T72" fmla="*/ 2147483646 w 721"/>
              <a:gd name="T73" fmla="*/ 2147483646 h 533"/>
              <a:gd name="T74" fmla="*/ 2147483646 w 721"/>
              <a:gd name="T75" fmla="*/ 2147483646 h 533"/>
              <a:gd name="T76" fmla="*/ 2147483646 w 721"/>
              <a:gd name="T77" fmla="*/ 2147483646 h 533"/>
              <a:gd name="T78" fmla="*/ 2147483646 w 721"/>
              <a:gd name="T79" fmla="*/ 2147483646 h 533"/>
              <a:gd name="T80" fmla="*/ 2147483646 w 721"/>
              <a:gd name="T81" fmla="*/ 2147483646 h 533"/>
              <a:gd name="T82" fmla="*/ 2147483646 w 721"/>
              <a:gd name="T83" fmla="*/ 2147483646 h 533"/>
              <a:gd name="T84" fmla="*/ 2147483646 w 721"/>
              <a:gd name="T85" fmla="*/ 2147483646 h 533"/>
              <a:gd name="T86" fmla="*/ 2147483646 w 721"/>
              <a:gd name="T87" fmla="*/ 2147483646 h 533"/>
              <a:gd name="T88" fmla="*/ 2147483646 w 721"/>
              <a:gd name="T89" fmla="*/ 2147483646 h 533"/>
              <a:gd name="T90" fmla="*/ 2147483646 w 721"/>
              <a:gd name="T91" fmla="*/ 2147483646 h 533"/>
              <a:gd name="T92" fmla="*/ 2147483646 w 721"/>
              <a:gd name="T93" fmla="*/ 2147483646 h 533"/>
              <a:gd name="T94" fmla="*/ 2147483646 w 721"/>
              <a:gd name="T95" fmla="*/ 2147483646 h 5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21" h="533">
                <a:moveTo>
                  <a:pt x="393" y="211"/>
                </a:moveTo>
                <a:cubicBezTo>
                  <a:pt x="370" y="323"/>
                  <a:pt x="370" y="323"/>
                  <a:pt x="370" y="323"/>
                </a:cubicBezTo>
                <a:cubicBezTo>
                  <a:pt x="367" y="338"/>
                  <a:pt x="377" y="350"/>
                  <a:pt x="392" y="350"/>
                </a:cubicBezTo>
                <a:cubicBezTo>
                  <a:pt x="574" y="350"/>
                  <a:pt x="574" y="350"/>
                  <a:pt x="574" y="350"/>
                </a:cubicBezTo>
                <a:cubicBezTo>
                  <a:pt x="589" y="350"/>
                  <a:pt x="599" y="338"/>
                  <a:pt x="596" y="323"/>
                </a:cubicBezTo>
                <a:cubicBezTo>
                  <a:pt x="573" y="211"/>
                  <a:pt x="573" y="211"/>
                  <a:pt x="573" y="211"/>
                </a:cubicBezTo>
                <a:cubicBezTo>
                  <a:pt x="570" y="196"/>
                  <a:pt x="555" y="183"/>
                  <a:pt x="539" y="183"/>
                </a:cubicBezTo>
                <a:cubicBezTo>
                  <a:pt x="427" y="183"/>
                  <a:pt x="427" y="183"/>
                  <a:pt x="427" y="183"/>
                </a:cubicBezTo>
                <a:cubicBezTo>
                  <a:pt x="411" y="183"/>
                  <a:pt x="396" y="196"/>
                  <a:pt x="393" y="211"/>
                </a:cubicBezTo>
                <a:close/>
                <a:moveTo>
                  <a:pt x="549" y="215"/>
                </a:moveTo>
                <a:cubicBezTo>
                  <a:pt x="556" y="249"/>
                  <a:pt x="556" y="249"/>
                  <a:pt x="556" y="249"/>
                </a:cubicBezTo>
                <a:cubicBezTo>
                  <a:pt x="410" y="249"/>
                  <a:pt x="410" y="249"/>
                  <a:pt x="410" y="249"/>
                </a:cubicBezTo>
                <a:cubicBezTo>
                  <a:pt x="417" y="215"/>
                  <a:pt x="417" y="215"/>
                  <a:pt x="417" y="215"/>
                </a:cubicBezTo>
                <a:cubicBezTo>
                  <a:pt x="418" y="212"/>
                  <a:pt x="423" y="207"/>
                  <a:pt x="427" y="207"/>
                </a:cubicBezTo>
                <a:cubicBezTo>
                  <a:pt x="539" y="207"/>
                  <a:pt x="539" y="207"/>
                  <a:pt x="539" y="207"/>
                </a:cubicBezTo>
                <a:cubicBezTo>
                  <a:pt x="543" y="207"/>
                  <a:pt x="548" y="212"/>
                  <a:pt x="549" y="215"/>
                </a:cubicBezTo>
                <a:close/>
                <a:moveTo>
                  <a:pt x="206" y="394"/>
                </a:moveTo>
                <a:cubicBezTo>
                  <a:pt x="203" y="379"/>
                  <a:pt x="188" y="367"/>
                  <a:pt x="173" y="367"/>
                </a:cubicBezTo>
                <a:cubicBezTo>
                  <a:pt x="60" y="367"/>
                  <a:pt x="60" y="367"/>
                  <a:pt x="60" y="367"/>
                </a:cubicBezTo>
                <a:cubicBezTo>
                  <a:pt x="45" y="367"/>
                  <a:pt x="30" y="379"/>
                  <a:pt x="27" y="394"/>
                </a:cubicBezTo>
                <a:cubicBezTo>
                  <a:pt x="3" y="506"/>
                  <a:pt x="3" y="506"/>
                  <a:pt x="3" y="506"/>
                </a:cubicBezTo>
                <a:cubicBezTo>
                  <a:pt x="0" y="521"/>
                  <a:pt x="10" y="533"/>
                  <a:pt x="25" y="533"/>
                </a:cubicBezTo>
                <a:cubicBezTo>
                  <a:pt x="207" y="533"/>
                  <a:pt x="207" y="533"/>
                  <a:pt x="207" y="533"/>
                </a:cubicBezTo>
                <a:cubicBezTo>
                  <a:pt x="223" y="533"/>
                  <a:pt x="233" y="521"/>
                  <a:pt x="229" y="506"/>
                </a:cubicBezTo>
                <a:lnTo>
                  <a:pt x="206" y="394"/>
                </a:lnTo>
                <a:close/>
                <a:moveTo>
                  <a:pt x="43" y="433"/>
                </a:moveTo>
                <a:cubicBezTo>
                  <a:pt x="50" y="399"/>
                  <a:pt x="50" y="399"/>
                  <a:pt x="50" y="399"/>
                </a:cubicBezTo>
                <a:cubicBezTo>
                  <a:pt x="51" y="395"/>
                  <a:pt x="56" y="391"/>
                  <a:pt x="60" y="391"/>
                </a:cubicBezTo>
                <a:cubicBezTo>
                  <a:pt x="173" y="391"/>
                  <a:pt x="173" y="391"/>
                  <a:pt x="173" y="391"/>
                </a:cubicBezTo>
                <a:cubicBezTo>
                  <a:pt x="177" y="391"/>
                  <a:pt x="182" y="395"/>
                  <a:pt x="183" y="399"/>
                </a:cubicBezTo>
                <a:cubicBezTo>
                  <a:pt x="190" y="433"/>
                  <a:pt x="190" y="433"/>
                  <a:pt x="190" y="433"/>
                </a:cubicBezTo>
                <a:lnTo>
                  <a:pt x="43" y="433"/>
                </a:lnTo>
                <a:close/>
                <a:moveTo>
                  <a:pt x="718" y="506"/>
                </a:moveTo>
                <a:cubicBezTo>
                  <a:pt x="695" y="394"/>
                  <a:pt x="695" y="394"/>
                  <a:pt x="695" y="394"/>
                </a:cubicBezTo>
                <a:cubicBezTo>
                  <a:pt x="692" y="379"/>
                  <a:pt x="677" y="367"/>
                  <a:pt x="661" y="367"/>
                </a:cubicBezTo>
                <a:cubicBezTo>
                  <a:pt x="549" y="367"/>
                  <a:pt x="549" y="367"/>
                  <a:pt x="549" y="367"/>
                </a:cubicBezTo>
                <a:cubicBezTo>
                  <a:pt x="534" y="367"/>
                  <a:pt x="519" y="379"/>
                  <a:pt x="515" y="394"/>
                </a:cubicBezTo>
                <a:cubicBezTo>
                  <a:pt x="492" y="506"/>
                  <a:pt x="492" y="506"/>
                  <a:pt x="492" y="506"/>
                </a:cubicBezTo>
                <a:cubicBezTo>
                  <a:pt x="489" y="521"/>
                  <a:pt x="499" y="533"/>
                  <a:pt x="514" y="533"/>
                </a:cubicBezTo>
                <a:cubicBezTo>
                  <a:pt x="696" y="533"/>
                  <a:pt x="696" y="533"/>
                  <a:pt x="696" y="533"/>
                </a:cubicBezTo>
                <a:cubicBezTo>
                  <a:pt x="711" y="533"/>
                  <a:pt x="721" y="521"/>
                  <a:pt x="718" y="506"/>
                </a:cubicBezTo>
                <a:close/>
                <a:moveTo>
                  <a:pt x="532" y="433"/>
                </a:moveTo>
                <a:cubicBezTo>
                  <a:pt x="539" y="399"/>
                  <a:pt x="539" y="399"/>
                  <a:pt x="539" y="399"/>
                </a:cubicBezTo>
                <a:cubicBezTo>
                  <a:pt x="540" y="395"/>
                  <a:pt x="545" y="391"/>
                  <a:pt x="549" y="391"/>
                </a:cubicBezTo>
                <a:cubicBezTo>
                  <a:pt x="661" y="391"/>
                  <a:pt x="661" y="391"/>
                  <a:pt x="661" y="391"/>
                </a:cubicBezTo>
                <a:cubicBezTo>
                  <a:pt x="665" y="391"/>
                  <a:pt x="671" y="395"/>
                  <a:pt x="671" y="399"/>
                </a:cubicBezTo>
                <a:cubicBezTo>
                  <a:pt x="678" y="433"/>
                  <a:pt x="678" y="433"/>
                  <a:pt x="678" y="433"/>
                </a:cubicBezTo>
                <a:lnTo>
                  <a:pt x="532" y="433"/>
                </a:lnTo>
                <a:close/>
                <a:moveTo>
                  <a:pt x="270" y="167"/>
                </a:moveTo>
                <a:cubicBezTo>
                  <a:pt x="452" y="167"/>
                  <a:pt x="452" y="167"/>
                  <a:pt x="452" y="167"/>
                </a:cubicBezTo>
                <a:cubicBezTo>
                  <a:pt x="467" y="167"/>
                  <a:pt x="477" y="155"/>
                  <a:pt x="474" y="140"/>
                </a:cubicBezTo>
                <a:cubicBezTo>
                  <a:pt x="450" y="27"/>
                  <a:pt x="450" y="27"/>
                  <a:pt x="450" y="27"/>
                </a:cubicBezTo>
                <a:cubicBezTo>
                  <a:pt x="447" y="12"/>
                  <a:pt x="432" y="0"/>
                  <a:pt x="417" y="0"/>
                </a:cubicBezTo>
                <a:cubicBezTo>
                  <a:pt x="304" y="0"/>
                  <a:pt x="304" y="0"/>
                  <a:pt x="304" y="0"/>
                </a:cubicBezTo>
                <a:cubicBezTo>
                  <a:pt x="289" y="0"/>
                  <a:pt x="274" y="12"/>
                  <a:pt x="271" y="27"/>
                </a:cubicBezTo>
                <a:cubicBezTo>
                  <a:pt x="248" y="140"/>
                  <a:pt x="248" y="140"/>
                  <a:pt x="248" y="140"/>
                </a:cubicBezTo>
                <a:cubicBezTo>
                  <a:pt x="245" y="155"/>
                  <a:pt x="254" y="167"/>
                  <a:pt x="270" y="167"/>
                </a:cubicBezTo>
                <a:close/>
                <a:moveTo>
                  <a:pt x="295" y="32"/>
                </a:moveTo>
                <a:cubicBezTo>
                  <a:pt x="295" y="28"/>
                  <a:pt x="300" y="24"/>
                  <a:pt x="304" y="24"/>
                </a:cubicBezTo>
                <a:cubicBezTo>
                  <a:pt x="417" y="24"/>
                  <a:pt x="417" y="24"/>
                  <a:pt x="417" y="24"/>
                </a:cubicBezTo>
                <a:cubicBezTo>
                  <a:pt x="421" y="24"/>
                  <a:pt x="426" y="28"/>
                  <a:pt x="427" y="32"/>
                </a:cubicBezTo>
                <a:cubicBezTo>
                  <a:pt x="434" y="66"/>
                  <a:pt x="434" y="66"/>
                  <a:pt x="434" y="66"/>
                </a:cubicBezTo>
                <a:cubicBezTo>
                  <a:pt x="287" y="66"/>
                  <a:pt x="287" y="66"/>
                  <a:pt x="287" y="66"/>
                </a:cubicBezTo>
                <a:lnTo>
                  <a:pt x="295" y="32"/>
                </a:lnTo>
                <a:close/>
                <a:moveTo>
                  <a:pt x="450" y="394"/>
                </a:moveTo>
                <a:cubicBezTo>
                  <a:pt x="447" y="379"/>
                  <a:pt x="432" y="367"/>
                  <a:pt x="417" y="367"/>
                </a:cubicBezTo>
                <a:cubicBezTo>
                  <a:pt x="304" y="367"/>
                  <a:pt x="304" y="367"/>
                  <a:pt x="304" y="367"/>
                </a:cubicBezTo>
                <a:cubicBezTo>
                  <a:pt x="289" y="367"/>
                  <a:pt x="274" y="379"/>
                  <a:pt x="271" y="394"/>
                </a:cubicBezTo>
                <a:cubicBezTo>
                  <a:pt x="248" y="506"/>
                  <a:pt x="248" y="506"/>
                  <a:pt x="248" y="506"/>
                </a:cubicBezTo>
                <a:cubicBezTo>
                  <a:pt x="245" y="521"/>
                  <a:pt x="254" y="533"/>
                  <a:pt x="270" y="533"/>
                </a:cubicBezTo>
                <a:cubicBezTo>
                  <a:pt x="452" y="533"/>
                  <a:pt x="452" y="533"/>
                  <a:pt x="452" y="533"/>
                </a:cubicBezTo>
                <a:cubicBezTo>
                  <a:pt x="467" y="533"/>
                  <a:pt x="477" y="521"/>
                  <a:pt x="474" y="506"/>
                </a:cubicBezTo>
                <a:lnTo>
                  <a:pt x="450" y="394"/>
                </a:lnTo>
                <a:close/>
                <a:moveTo>
                  <a:pt x="287" y="433"/>
                </a:moveTo>
                <a:cubicBezTo>
                  <a:pt x="295" y="399"/>
                  <a:pt x="295" y="399"/>
                  <a:pt x="295" y="399"/>
                </a:cubicBezTo>
                <a:cubicBezTo>
                  <a:pt x="295" y="395"/>
                  <a:pt x="300" y="391"/>
                  <a:pt x="304" y="391"/>
                </a:cubicBezTo>
                <a:cubicBezTo>
                  <a:pt x="417" y="391"/>
                  <a:pt x="417" y="391"/>
                  <a:pt x="417" y="391"/>
                </a:cubicBezTo>
                <a:cubicBezTo>
                  <a:pt x="421" y="391"/>
                  <a:pt x="426" y="395"/>
                  <a:pt x="427" y="399"/>
                </a:cubicBezTo>
                <a:cubicBezTo>
                  <a:pt x="434" y="433"/>
                  <a:pt x="434" y="433"/>
                  <a:pt x="434" y="433"/>
                </a:cubicBezTo>
                <a:lnTo>
                  <a:pt x="287" y="433"/>
                </a:lnTo>
                <a:close/>
                <a:moveTo>
                  <a:pt x="148" y="350"/>
                </a:moveTo>
                <a:cubicBezTo>
                  <a:pt x="330" y="350"/>
                  <a:pt x="330" y="350"/>
                  <a:pt x="330" y="350"/>
                </a:cubicBezTo>
                <a:cubicBezTo>
                  <a:pt x="345" y="350"/>
                  <a:pt x="355" y="338"/>
                  <a:pt x="352" y="323"/>
                </a:cubicBezTo>
                <a:cubicBezTo>
                  <a:pt x="328" y="211"/>
                  <a:pt x="328" y="211"/>
                  <a:pt x="328" y="211"/>
                </a:cubicBezTo>
                <a:cubicBezTo>
                  <a:pt x="325" y="196"/>
                  <a:pt x="310" y="183"/>
                  <a:pt x="295" y="183"/>
                </a:cubicBezTo>
                <a:cubicBezTo>
                  <a:pt x="182" y="183"/>
                  <a:pt x="182" y="183"/>
                  <a:pt x="182" y="183"/>
                </a:cubicBezTo>
                <a:cubicBezTo>
                  <a:pt x="167" y="183"/>
                  <a:pt x="152" y="196"/>
                  <a:pt x="149" y="211"/>
                </a:cubicBezTo>
                <a:cubicBezTo>
                  <a:pt x="125" y="323"/>
                  <a:pt x="125" y="323"/>
                  <a:pt x="125" y="323"/>
                </a:cubicBezTo>
                <a:cubicBezTo>
                  <a:pt x="122" y="338"/>
                  <a:pt x="132" y="350"/>
                  <a:pt x="148" y="350"/>
                </a:cubicBezTo>
                <a:close/>
                <a:moveTo>
                  <a:pt x="172" y="215"/>
                </a:moveTo>
                <a:cubicBezTo>
                  <a:pt x="173" y="212"/>
                  <a:pt x="178" y="207"/>
                  <a:pt x="182" y="207"/>
                </a:cubicBezTo>
                <a:cubicBezTo>
                  <a:pt x="295" y="207"/>
                  <a:pt x="295" y="207"/>
                  <a:pt x="295" y="207"/>
                </a:cubicBezTo>
                <a:cubicBezTo>
                  <a:pt x="299" y="207"/>
                  <a:pt x="304" y="212"/>
                  <a:pt x="305" y="215"/>
                </a:cubicBezTo>
                <a:cubicBezTo>
                  <a:pt x="312" y="249"/>
                  <a:pt x="312" y="249"/>
                  <a:pt x="312" y="249"/>
                </a:cubicBezTo>
                <a:cubicBezTo>
                  <a:pt x="165" y="249"/>
                  <a:pt x="165" y="249"/>
                  <a:pt x="165" y="249"/>
                </a:cubicBezTo>
                <a:lnTo>
                  <a:pt x="172" y="215"/>
                </a:lnTo>
                <a:close/>
              </a:path>
            </a:pathLst>
          </a:custGeom>
          <a:solidFill>
            <a:srgbClr val="FDB8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82" name="Freeform 31"/>
          <p:cNvSpPr>
            <a:spLocks noEditPoints="1"/>
          </p:cNvSpPr>
          <p:nvPr/>
        </p:nvSpPr>
        <p:spPr bwMode="auto">
          <a:xfrm>
            <a:off x="3732882" y="2667000"/>
            <a:ext cx="681038" cy="600075"/>
          </a:xfrm>
          <a:custGeom>
            <a:avLst/>
            <a:gdLst>
              <a:gd name="T0" fmla="*/ 2147483646 w 742"/>
              <a:gd name="T1" fmla="*/ 2147483646 h 598"/>
              <a:gd name="T2" fmla="*/ 2147483646 w 742"/>
              <a:gd name="T3" fmla="*/ 2147483646 h 598"/>
              <a:gd name="T4" fmla="*/ 2147483646 w 742"/>
              <a:gd name="T5" fmla="*/ 2147483646 h 598"/>
              <a:gd name="T6" fmla="*/ 2147483646 w 742"/>
              <a:gd name="T7" fmla="*/ 2147483646 h 598"/>
              <a:gd name="T8" fmla="*/ 2147483646 w 742"/>
              <a:gd name="T9" fmla="*/ 2147483646 h 598"/>
              <a:gd name="T10" fmla="*/ 2147483646 w 742"/>
              <a:gd name="T11" fmla="*/ 2147483646 h 598"/>
              <a:gd name="T12" fmla="*/ 2147483646 w 742"/>
              <a:gd name="T13" fmla="*/ 2147483646 h 598"/>
              <a:gd name="T14" fmla="*/ 2147483646 w 742"/>
              <a:gd name="T15" fmla="*/ 2147483646 h 598"/>
              <a:gd name="T16" fmla="*/ 2147483646 w 742"/>
              <a:gd name="T17" fmla="*/ 2147483646 h 598"/>
              <a:gd name="T18" fmla="*/ 2147483646 w 742"/>
              <a:gd name="T19" fmla="*/ 2147483646 h 598"/>
              <a:gd name="T20" fmla="*/ 2147483646 w 742"/>
              <a:gd name="T21" fmla="*/ 2147483646 h 598"/>
              <a:gd name="T22" fmla="*/ 2147483646 w 742"/>
              <a:gd name="T23" fmla="*/ 2147483646 h 598"/>
              <a:gd name="T24" fmla="*/ 2147483646 w 742"/>
              <a:gd name="T25" fmla="*/ 2147483646 h 598"/>
              <a:gd name="T26" fmla="*/ 2147483646 w 742"/>
              <a:gd name="T27" fmla="*/ 2147483646 h 598"/>
              <a:gd name="T28" fmla="*/ 2147483646 w 742"/>
              <a:gd name="T29" fmla="*/ 2147483646 h 598"/>
              <a:gd name="T30" fmla="*/ 0 w 742"/>
              <a:gd name="T31" fmla="*/ 2147483646 h 598"/>
              <a:gd name="T32" fmla="*/ 2147483646 w 742"/>
              <a:gd name="T33" fmla="*/ 2147483646 h 598"/>
              <a:gd name="T34" fmla="*/ 2147483646 w 742"/>
              <a:gd name="T35" fmla="*/ 2147483646 h 598"/>
              <a:gd name="T36" fmla="*/ 2147483646 w 742"/>
              <a:gd name="T37" fmla="*/ 2147483646 h 598"/>
              <a:gd name="T38" fmla="*/ 2147483646 w 742"/>
              <a:gd name="T39" fmla="*/ 2147483646 h 598"/>
              <a:gd name="T40" fmla="*/ 2147483646 w 742"/>
              <a:gd name="T41" fmla="*/ 2147483646 h 598"/>
              <a:gd name="T42" fmla="*/ 2147483646 w 742"/>
              <a:gd name="T43" fmla="*/ 2147483646 h 598"/>
              <a:gd name="T44" fmla="*/ 2147483646 w 742"/>
              <a:gd name="T45" fmla="*/ 2147483646 h 598"/>
              <a:gd name="T46" fmla="*/ 2147483646 w 742"/>
              <a:gd name="T47" fmla="*/ 2147483646 h 598"/>
              <a:gd name="T48" fmla="*/ 2147483646 w 742"/>
              <a:gd name="T49" fmla="*/ 2147483646 h 598"/>
              <a:gd name="T50" fmla="*/ 2147483646 w 742"/>
              <a:gd name="T51" fmla="*/ 2147483646 h 598"/>
              <a:gd name="T52" fmla="*/ 2147483646 w 742"/>
              <a:gd name="T53" fmla="*/ 2147483646 h 598"/>
              <a:gd name="T54" fmla="*/ 2147483646 w 742"/>
              <a:gd name="T55" fmla="*/ 2147483646 h 598"/>
              <a:gd name="T56" fmla="*/ 2147483646 w 742"/>
              <a:gd name="T57" fmla="*/ 2147483646 h 598"/>
              <a:gd name="T58" fmla="*/ 2147483646 w 742"/>
              <a:gd name="T59" fmla="*/ 2147483646 h 598"/>
              <a:gd name="T60" fmla="*/ 2147483646 w 742"/>
              <a:gd name="T61" fmla="*/ 2147483646 h 598"/>
              <a:gd name="T62" fmla="*/ 2147483646 w 742"/>
              <a:gd name="T63" fmla="*/ 2147483646 h 598"/>
              <a:gd name="T64" fmla="*/ 2147483646 w 742"/>
              <a:gd name="T65" fmla="*/ 2147483646 h 598"/>
              <a:gd name="T66" fmla="*/ 2147483646 w 742"/>
              <a:gd name="T67" fmla="*/ 2147483646 h 598"/>
              <a:gd name="T68" fmla="*/ 2147483646 w 742"/>
              <a:gd name="T69" fmla="*/ 2147483646 h 598"/>
              <a:gd name="T70" fmla="*/ 2147483646 w 742"/>
              <a:gd name="T71" fmla="*/ 2147483646 h 598"/>
              <a:gd name="T72" fmla="*/ 2147483646 w 742"/>
              <a:gd name="T73" fmla="*/ 2147483646 h 598"/>
              <a:gd name="T74" fmla="*/ 2147483646 w 742"/>
              <a:gd name="T75" fmla="*/ 2147483646 h 598"/>
              <a:gd name="T76" fmla="*/ 2147483646 w 742"/>
              <a:gd name="T77" fmla="*/ 2147483646 h 598"/>
              <a:gd name="T78" fmla="*/ 2147483646 w 742"/>
              <a:gd name="T79" fmla="*/ 2147483646 h 598"/>
              <a:gd name="T80" fmla="*/ 2147483646 w 742"/>
              <a:gd name="T81" fmla="*/ 2147483646 h 598"/>
              <a:gd name="T82" fmla="*/ 2147483646 w 742"/>
              <a:gd name="T83" fmla="*/ 2147483646 h 598"/>
              <a:gd name="T84" fmla="*/ 2147483646 w 742"/>
              <a:gd name="T85" fmla="*/ 2147483646 h 598"/>
              <a:gd name="T86" fmla="*/ 2147483646 w 742"/>
              <a:gd name="T87" fmla="*/ 2147483646 h 598"/>
              <a:gd name="T88" fmla="*/ 2147483646 w 742"/>
              <a:gd name="T89" fmla="*/ 2147483646 h 598"/>
              <a:gd name="T90" fmla="*/ 2147483646 w 742"/>
              <a:gd name="T91" fmla="*/ 2147483646 h 598"/>
              <a:gd name="T92" fmla="*/ 2147483646 w 742"/>
              <a:gd name="T93" fmla="*/ 2147483646 h 598"/>
              <a:gd name="T94" fmla="*/ 2147483646 w 742"/>
              <a:gd name="T95" fmla="*/ 2147483646 h 598"/>
              <a:gd name="T96" fmla="*/ 2147483646 w 742"/>
              <a:gd name="T97" fmla="*/ 2147483646 h 598"/>
              <a:gd name="T98" fmla="*/ 2147483646 w 742"/>
              <a:gd name="T99" fmla="*/ 2147483646 h 598"/>
              <a:gd name="T100" fmla="*/ 2147483646 w 742"/>
              <a:gd name="T101" fmla="*/ 2147483646 h 598"/>
              <a:gd name="T102" fmla="*/ 2147483646 w 742"/>
              <a:gd name="T103" fmla="*/ 2147483646 h 598"/>
              <a:gd name="T104" fmla="*/ 2147483646 w 742"/>
              <a:gd name="T105" fmla="*/ 2147483646 h 5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2" h="598">
                <a:moveTo>
                  <a:pt x="718" y="247"/>
                </a:moveTo>
                <a:cubicBezTo>
                  <a:pt x="672" y="247"/>
                  <a:pt x="672" y="247"/>
                  <a:pt x="672" y="247"/>
                </a:cubicBezTo>
                <a:cubicBezTo>
                  <a:pt x="662" y="204"/>
                  <a:pt x="640" y="166"/>
                  <a:pt x="606" y="135"/>
                </a:cubicBezTo>
                <a:cubicBezTo>
                  <a:pt x="623" y="91"/>
                  <a:pt x="646" y="20"/>
                  <a:pt x="628" y="14"/>
                </a:cubicBezTo>
                <a:cubicBezTo>
                  <a:pt x="577" y="0"/>
                  <a:pt x="518" y="46"/>
                  <a:pt x="488" y="73"/>
                </a:cubicBezTo>
                <a:cubicBezTo>
                  <a:pt x="459" y="66"/>
                  <a:pt x="427" y="61"/>
                  <a:pt x="392" y="61"/>
                </a:cubicBezTo>
                <a:cubicBezTo>
                  <a:pt x="263" y="61"/>
                  <a:pt x="170" y="117"/>
                  <a:pt x="129" y="198"/>
                </a:cubicBezTo>
                <a:cubicBezTo>
                  <a:pt x="79" y="198"/>
                  <a:pt x="79" y="198"/>
                  <a:pt x="79" y="198"/>
                </a:cubicBezTo>
                <a:cubicBezTo>
                  <a:pt x="67" y="198"/>
                  <a:pt x="56" y="193"/>
                  <a:pt x="48" y="185"/>
                </a:cubicBezTo>
                <a:cubicBezTo>
                  <a:pt x="39" y="177"/>
                  <a:pt x="35" y="166"/>
                  <a:pt x="35" y="154"/>
                </a:cubicBezTo>
                <a:cubicBezTo>
                  <a:pt x="35" y="130"/>
                  <a:pt x="55" y="110"/>
                  <a:pt x="79" y="110"/>
                </a:cubicBezTo>
                <a:cubicBezTo>
                  <a:pt x="91" y="110"/>
                  <a:pt x="102" y="114"/>
                  <a:pt x="110" y="123"/>
                </a:cubicBezTo>
                <a:cubicBezTo>
                  <a:pt x="117" y="130"/>
                  <a:pt x="128" y="130"/>
                  <a:pt x="135" y="123"/>
                </a:cubicBezTo>
                <a:cubicBezTo>
                  <a:pt x="142" y="116"/>
                  <a:pt x="142" y="105"/>
                  <a:pt x="135" y="98"/>
                </a:cubicBezTo>
                <a:cubicBezTo>
                  <a:pt x="120" y="83"/>
                  <a:pt x="100" y="75"/>
                  <a:pt x="79" y="75"/>
                </a:cubicBezTo>
                <a:cubicBezTo>
                  <a:pt x="35" y="75"/>
                  <a:pt x="0" y="110"/>
                  <a:pt x="0" y="154"/>
                </a:cubicBezTo>
                <a:cubicBezTo>
                  <a:pt x="0" y="175"/>
                  <a:pt x="8" y="195"/>
                  <a:pt x="23" y="210"/>
                </a:cubicBezTo>
                <a:cubicBezTo>
                  <a:pt x="38" y="225"/>
                  <a:pt x="58" y="233"/>
                  <a:pt x="79" y="233"/>
                </a:cubicBezTo>
                <a:cubicBezTo>
                  <a:pt x="115" y="233"/>
                  <a:pt x="115" y="233"/>
                  <a:pt x="115" y="233"/>
                </a:cubicBezTo>
                <a:cubicBezTo>
                  <a:pt x="109" y="253"/>
                  <a:pt x="106" y="275"/>
                  <a:pt x="106" y="297"/>
                </a:cubicBezTo>
                <a:cubicBezTo>
                  <a:pt x="106" y="353"/>
                  <a:pt x="126" y="405"/>
                  <a:pt x="164" y="446"/>
                </a:cubicBezTo>
                <a:cubicBezTo>
                  <a:pt x="139" y="581"/>
                  <a:pt x="139" y="581"/>
                  <a:pt x="139" y="581"/>
                </a:cubicBezTo>
                <a:cubicBezTo>
                  <a:pt x="137" y="591"/>
                  <a:pt x="143" y="598"/>
                  <a:pt x="153" y="598"/>
                </a:cubicBezTo>
                <a:cubicBezTo>
                  <a:pt x="254" y="598"/>
                  <a:pt x="254" y="598"/>
                  <a:pt x="254" y="598"/>
                </a:cubicBezTo>
                <a:cubicBezTo>
                  <a:pt x="264" y="598"/>
                  <a:pt x="272" y="591"/>
                  <a:pt x="273" y="581"/>
                </a:cubicBezTo>
                <a:cubicBezTo>
                  <a:pt x="278" y="515"/>
                  <a:pt x="278" y="515"/>
                  <a:pt x="278" y="515"/>
                </a:cubicBezTo>
                <a:cubicBezTo>
                  <a:pt x="312" y="526"/>
                  <a:pt x="350" y="532"/>
                  <a:pt x="392" y="532"/>
                </a:cubicBezTo>
                <a:cubicBezTo>
                  <a:pt x="423" y="532"/>
                  <a:pt x="452" y="529"/>
                  <a:pt x="479" y="523"/>
                </a:cubicBezTo>
                <a:cubicBezTo>
                  <a:pt x="483" y="581"/>
                  <a:pt x="483" y="581"/>
                  <a:pt x="483" y="581"/>
                </a:cubicBezTo>
                <a:cubicBezTo>
                  <a:pt x="484" y="591"/>
                  <a:pt x="493" y="598"/>
                  <a:pt x="502" y="598"/>
                </a:cubicBezTo>
                <a:cubicBezTo>
                  <a:pt x="603" y="598"/>
                  <a:pt x="603" y="598"/>
                  <a:pt x="603" y="598"/>
                </a:cubicBezTo>
                <a:cubicBezTo>
                  <a:pt x="613" y="598"/>
                  <a:pt x="619" y="591"/>
                  <a:pt x="617" y="581"/>
                </a:cubicBezTo>
                <a:cubicBezTo>
                  <a:pt x="596" y="468"/>
                  <a:pt x="596" y="468"/>
                  <a:pt x="596" y="468"/>
                </a:cubicBezTo>
                <a:cubicBezTo>
                  <a:pt x="621" y="447"/>
                  <a:pt x="640" y="423"/>
                  <a:pt x="654" y="396"/>
                </a:cubicBezTo>
                <a:cubicBezTo>
                  <a:pt x="718" y="396"/>
                  <a:pt x="718" y="396"/>
                  <a:pt x="718" y="396"/>
                </a:cubicBezTo>
                <a:cubicBezTo>
                  <a:pt x="731" y="396"/>
                  <a:pt x="742" y="385"/>
                  <a:pt x="742" y="371"/>
                </a:cubicBezTo>
                <a:cubicBezTo>
                  <a:pt x="742" y="272"/>
                  <a:pt x="742" y="272"/>
                  <a:pt x="742" y="272"/>
                </a:cubicBezTo>
                <a:cubicBezTo>
                  <a:pt x="742" y="258"/>
                  <a:pt x="731" y="247"/>
                  <a:pt x="718" y="247"/>
                </a:cubicBezTo>
                <a:close/>
                <a:moveTo>
                  <a:pt x="493" y="140"/>
                </a:moveTo>
                <a:cubicBezTo>
                  <a:pt x="490" y="149"/>
                  <a:pt x="480" y="155"/>
                  <a:pt x="471" y="152"/>
                </a:cubicBezTo>
                <a:cubicBezTo>
                  <a:pt x="447" y="145"/>
                  <a:pt x="420" y="141"/>
                  <a:pt x="392" y="141"/>
                </a:cubicBezTo>
                <a:cubicBezTo>
                  <a:pt x="358" y="141"/>
                  <a:pt x="326" y="146"/>
                  <a:pt x="298" y="156"/>
                </a:cubicBezTo>
                <a:cubicBezTo>
                  <a:pt x="296" y="157"/>
                  <a:pt x="294" y="157"/>
                  <a:pt x="292" y="157"/>
                </a:cubicBezTo>
                <a:cubicBezTo>
                  <a:pt x="285" y="157"/>
                  <a:pt x="278" y="153"/>
                  <a:pt x="276" y="146"/>
                </a:cubicBezTo>
                <a:cubicBezTo>
                  <a:pt x="273" y="137"/>
                  <a:pt x="277" y="127"/>
                  <a:pt x="286" y="124"/>
                </a:cubicBezTo>
                <a:cubicBezTo>
                  <a:pt x="318" y="112"/>
                  <a:pt x="354" y="107"/>
                  <a:pt x="392" y="107"/>
                </a:cubicBezTo>
                <a:cubicBezTo>
                  <a:pt x="423" y="107"/>
                  <a:pt x="453" y="111"/>
                  <a:pt x="481" y="118"/>
                </a:cubicBezTo>
                <a:cubicBezTo>
                  <a:pt x="490" y="121"/>
                  <a:pt x="495" y="131"/>
                  <a:pt x="493" y="140"/>
                </a:cubicBezTo>
                <a:close/>
                <a:moveTo>
                  <a:pt x="574" y="271"/>
                </a:moveTo>
                <a:cubicBezTo>
                  <a:pt x="554" y="271"/>
                  <a:pt x="538" y="255"/>
                  <a:pt x="538" y="235"/>
                </a:cubicBezTo>
                <a:cubicBezTo>
                  <a:pt x="538" y="214"/>
                  <a:pt x="554" y="198"/>
                  <a:pt x="574" y="198"/>
                </a:cubicBezTo>
                <a:cubicBezTo>
                  <a:pt x="594" y="198"/>
                  <a:pt x="611" y="214"/>
                  <a:pt x="611" y="235"/>
                </a:cubicBezTo>
                <a:cubicBezTo>
                  <a:pt x="611" y="255"/>
                  <a:pt x="594" y="271"/>
                  <a:pt x="574" y="271"/>
                </a:cubicBezTo>
                <a:close/>
              </a:path>
            </a:pathLst>
          </a:custGeom>
          <a:solidFill>
            <a:srgbClr val="ED1B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85" name="Freeform 27"/>
          <p:cNvSpPr/>
          <p:nvPr/>
        </p:nvSpPr>
        <p:spPr bwMode="auto">
          <a:xfrm>
            <a:off x="3631282" y="4114800"/>
            <a:ext cx="561975" cy="255588"/>
          </a:xfrm>
          <a:custGeom>
            <a:avLst/>
            <a:gdLst>
              <a:gd name="T0" fmla="*/ 0 w 75"/>
              <a:gd name="T1" fmla="*/ 2147483646 h 34"/>
              <a:gd name="T2" fmla="*/ 2147483646 w 75"/>
              <a:gd name="T3" fmla="*/ 2147483646 h 34"/>
              <a:gd name="T4" fmla="*/ 2147483646 w 75"/>
              <a:gd name="T5" fmla="*/ 0 h 34"/>
              <a:gd name="T6" fmla="*/ 2147483646 w 75"/>
              <a:gd name="T7" fmla="*/ 2147483646 h 34"/>
              <a:gd name="T8" fmla="*/ 2147483646 w 75"/>
              <a:gd name="T9" fmla="*/ 0 h 34"/>
              <a:gd name="T10" fmla="*/ 2147483646 w 75"/>
              <a:gd name="T11" fmla="*/ 2147483646 h 34"/>
              <a:gd name="T12" fmla="*/ 2147483646 w 75"/>
              <a:gd name="T13" fmla="*/ 2147483646 h 34"/>
              <a:gd name="T14" fmla="*/ 2147483646 w 75"/>
              <a:gd name="T15" fmla="*/ 2147483646 h 34"/>
              <a:gd name="T16" fmla="*/ 2147483646 w 75"/>
              <a:gd name="T17" fmla="*/ 2147483646 h 34"/>
              <a:gd name="T18" fmla="*/ 0 w 75"/>
              <a:gd name="T19" fmla="*/ 2147483646 h 34"/>
              <a:gd name="T20" fmla="*/ 0 w 75"/>
              <a:gd name="T21" fmla="*/ 2147483646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
                <a:moveTo>
                  <a:pt x="0" y="16"/>
                </a:moveTo>
                <a:cubicBezTo>
                  <a:pt x="0" y="11"/>
                  <a:pt x="2" y="7"/>
                  <a:pt x="7" y="5"/>
                </a:cubicBezTo>
                <a:cubicBezTo>
                  <a:pt x="25" y="0"/>
                  <a:pt x="25" y="0"/>
                  <a:pt x="25" y="0"/>
                </a:cubicBezTo>
                <a:cubicBezTo>
                  <a:pt x="37" y="21"/>
                  <a:pt x="37" y="21"/>
                  <a:pt x="37" y="21"/>
                </a:cubicBezTo>
                <a:cubicBezTo>
                  <a:pt x="50" y="0"/>
                  <a:pt x="50" y="0"/>
                  <a:pt x="50" y="0"/>
                </a:cubicBezTo>
                <a:cubicBezTo>
                  <a:pt x="67" y="5"/>
                  <a:pt x="67" y="5"/>
                  <a:pt x="67" y="5"/>
                </a:cubicBezTo>
                <a:cubicBezTo>
                  <a:pt x="72" y="7"/>
                  <a:pt x="75" y="11"/>
                  <a:pt x="75" y="16"/>
                </a:cubicBezTo>
                <a:cubicBezTo>
                  <a:pt x="75" y="34"/>
                  <a:pt x="75" y="34"/>
                  <a:pt x="75" y="34"/>
                </a:cubicBezTo>
                <a:cubicBezTo>
                  <a:pt x="37" y="34"/>
                  <a:pt x="37" y="34"/>
                  <a:pt x="37" y="34"/>
                </a:cubicBezTo>
                <a:cubicBezTo>
                  <a:pt x="0" y="34"/>
                  <a:pt x="0" y="34"/>
                  <a:pt x="0" y="34"/>
                </a:cubicBezTo>
                <a:cubicBezTo>
                  <a:pt x="0" y="16"/>
                  <a:pt x="0" y="16"/>
                  <a:pt x="0" y="16"/>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86" name="Freeform 28"/>
          <p:cNvSpPr/>
          <p:nvPr/>
        </p:nvSpPr>
        <p:spPr bwMode="auto">
          <a:xfrm>
            <a:off x="3780507" y="3806825"/>
            <a:ext cx="263525" cy="307975"/>
          </a:xfrm>
          <a:custGeom>
            <a:avLst/>
            <a:gdLst>
              <a:gd name="T0" fmla="*/ 2147483646 w 35"/>
              <a:gd name="T1" fmla="*/ 2147483646 h 41"/>
              <a:gd name="T2" fmla="*/ 2147483646 w 35"/>
              <a:gd name="T3" fmla="*/ 2147483646 h 41"/>
              <a:gd name="T4" fmla="*/ 2147483646 w 35"/>
              <a:gd name="T5" fmla="*/ 2147483646 h 41"/>
              <a:gd name="T6" fmla="*/ 2147483646 w 35"/>
              <a:gd name="T7" fmla="*/ 0 h 41"/>
              <a:gd name="T8" fmla="*/ 2147483646 w 35"/>
              <a:gd name="T9" fmla="*/ 2147483646 h 41"/>
              <a:gd name="T10" fmla="*/ 2147483646 w 35"/>
              <a:gd name="T11" fmla="*/ 2147483646 h 41"/>
              <a:gd name="T12" fmla="*/ 2147483646 w 35"/>
              <a:gd name="T13" fmla="*/ 2147483646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41">
                <a:moveTo>
                  <a:pt x="17" y="41"/>
                </a:moveTo>
                <a:cubicBezTo>
                  <a:pt x="12" y="41"/>
                  <a:pt x="8" y="37"/>
                  <a:pt x="5" y="32"/>
                </a:cubicBezTo>
                <a:cubicBezTo>
                  <a:pt x="1" y="26"/>
                  <a:pt x="0" y="18"/>
                  <a:pt x="1" y="12"/>
                </a:cubicBezTo>
                <a:cubicBezTo>
                  <a:pt x="3" y="5"/>
                  <a:pt x="8" y="0"/>
                  <a:pt x="17" y="0"/>
                </a:cubicBezTo>
                <a:cubicBezTo>
                  <a:pt x="26" y="0"/>
                  <a:pt x="31" y="5"/>
                  <a:pt x="33" y="12"/>
                </a:cubicBezTo>
                <a:cubicBezTo>
                  <a:pt x="35" y="18"/>
                  <a:pt x="33" y="26"/>
                  <a:pt x="29" y="32"/>
                </a:cubicBezTo>
                <a:cubicBezTo>
                  <a:pt x="26" y="37"/>
                  <a:pt x="22" y="41"/>
                  <a:pt x="17" y="41"/>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6" name="组合 75"/>
          <p:cNvGrpSpPr/>
          <p:nvPr/>
        </p:nvGrpSpPr>
        <p:grpSpPr>
          <a:xfrm>
            <a:off x="6654751" y="2809371"/>
            <a:ext cx="512239" cy="421891"/>
            <a:chOff x="1716088" y="1390650"/>
            <a:chExt cx="495300" cy="371475"/>
          </a:xfrm>
          <a:solidFill>
            <a:srgbClr val="369CAB"/>
          </a:solidFill>
        </p:grpSpPr>
        <p:sp>
          <p:nvSpPr>
            <p:cNvPr id="77" name="Freeform 63"/>
            <p:cNvSpPr>
              <a:spLocks noEditPoints="1"/>
            </p:cNvSpPr>
            <p:nvPr/>
          </p:nvSpPr>
          <p:spPr bwMode="auto">
            <a:xfrm>
              <a:off x="1716088" y="1390650"/>
              <a:ext cx="106363" cy="368300"/>
            </a:xfrm>
            <a:custGeom>
              <a:avLst/>
              <a:gdLst>
                <a:gd name="T0" fmla="*/ 27 w 28"/>
                <a:gd name="T1" fmla="*/ 0 h 97"/>
                <a:gd name="T2" fmla="*/ 1 w 28"/>
                <a:gd name="T3" fmla="*/ 0 h 97"/>
                <a:gd name="T4" fmla="*/ 0 w 28"/>
                <a:gd name="T5" fmla="*/ 1 h 97"/>
                <a:gd name="T6" fmla="*/ 0 w 28"/>
                <a:gd name="T7" fmla="*/ 96 h 97"/>
                <a:gd name="T8" fmla="*/ 1 w 28"/>
                <a:gd name="T9" fmla="*/ 97 h 97"/>
                <a:gd name="T10" fmla="*/ 27 w 28"/>
                <a:gd name="T11" fmla="*/ 97 h 97"/>
                <a:gd name="T12" fmla="*/ 28 w 28"/>
                <a:gd name="T13" fmla="*/ 96 h 97"/>
                <a:gd name="T14" fmla="*/ 28 w 28"/>
                <a:gd name="T15" fmla="*/ 1 h 97"/>
                <a:gd name="T16" fmla="*/ 27 w 28"/>
                <a:gd name="T17" fmla="*/ 0 h 97"/>
                <a:gd name="T18" fmla="*/ 14 w 28"/>
                <a:gd name="T19" fmla="*/ 94 h 97"/>
                <a:gd name="T20" fmla="*/ 7 w 28"/>
                <a:gd name="T21" fmla="*/ 87 h 97"/>
                <a:gd name="T22" fmla="*/ 14 w 28"/>
                <a:gd name="T23" fmla="*/ 80 h 97"/>
                <a:gd name="T24" fmla="*/ 21 w 28"/>
                <a:gd name="T25" fmla="*/ 87 h 97"/>
                <a:gd name="T26" fmla="*/ 14 w 28"/>
                <a:gd name="T27" fmla="*/ 94 h 97"/>
                <a:gd name="T28" fmla="*/ 24 w 28"/>
                <a:gd name="T29" fmla="*/ 54 h 97"/>
                <a:gd name="T30" fmla="*/ 23 w 28"/>
                <a:gd name="T31" fmla="*/ 55 h 97"/>
                <a:gd name="T32" fmla="*/ 5 w 28"/>
                <a:gd name="T33" fmla="*/ 55 h 97"/>
                <a:gd name="T34" fmla="*/ 4 w 28"/>
                <a:gd name="T35" fmla="*/ 54 h 97"/>
                <a:gd name="T36" fmla="*/ 4 w 28"/>
                <a:gd name="T37" fmla="*/ 6 h 97"/>
                <a:gd name="T38" fmla="*/ 5 w 28"/>
                <a:gd name="T39" fmla="*/ 5 h 97"/>
                <a:gd name="T40" fmla="*/ 23 w 28"/>
                <a:gd name="T41" fmla="*/ 5 h 97"/>
                <a:gd name="T42" fmla="*/ 24 w 28"/>
                <a:gd name="T43" fmla="*/ 6 h 97"/>
                <a:gd name="T44" fmla="*/ 24 w 28"/>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8" y="97"/>
                    <a:pt x="28" y="96"/>
                  </a:cubicBezTo>
                  <a:cubicBezTo>
                    <a:pt x="28" y="1"/>
                    <a:pt x="28" y="1"/>
                    <a:pt x="28" y="1"/>
                  </a:cubicBezTo>
                  <a:cubicBezTo>
                    <a:pt x="28"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8" name="Freeform 64"/>
            <p:cNvSpPr/>
            <p:nvPr/>
          </p:nvSpPr>
          <p:spPr bwMode="auto">
            <a:xfrm>
              <a:off x="1743076" y="1436688"/>
              <a:ext cx="55563"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79" name="Freeform 65"/>
            <p:cNvSpPr/>
            <p:nvPr/>
          </p:nvSpPr>
          <p:spPr bwMode="auto">
            <a:xfrm>
              <a:off x="1743076" y="1455738"/>
              <a:ext cx="55563" cy="14287"/>
            </a:xfrm>
            <a:custGeom>
              <a:avLst/>
              <a:gdLst>
                <a:gd name="T0" fmla="*/ 15 w 15"/>
                <a:gd name="T1" fmla="*/ 3 h 4"/>
                <a:gd name="T2" fmla="*/ 14 w 15"/>
                <a:gd name="T3" fmla="*/ 4 h 4"/>
                <a:gd name="T4" fmla="*/ 1 w 15"/>
                <a:gd name="T5" fmla="*/ 4 h 4"/>
                <a:gd name="T6" fmla="*/ 0 w 15"/>
                <a:gd name="T7" fmla="*/ 3 h 4"/>
                <a:gd name="T8" fmla="*/ 0 w 15"/>
                <a:gd name="T9" fmla="*/ 1 h 4"/>
                <a:gd name="T10" fmla="*/ 1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1" y="4"/>
                    <a:pt x="1" y="4"/>
                    <a:pt x="1" y="4"/>
                  </a:cubicBezTo>
                  <a:cubicBezTo>
                    <a:pt x="0" y="4"/>
                    <a:pt x="0" y="3"/>
                    <a:pt x="0" y="3"/>
                  </a:cubicBezTo>
                  <a:cubicBezTo>
                    <a:pt x="0" y="1"/>
                    <a:pt x="0" y="1"/>
                    <a:pt x="0" y="1"/>
                  </a:cubicBezTo>
                  <a:cubicBezTo>
                    <a:pt x="0" y="0"/>
                    <a:pt x="0" y="0"/>
                    <a:pt x="1"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0" name="Freeform 66"/>
            <p:cNvSpPr>
              <a:spLocks noEditPoints="1"/>
            </p:cNvSpPr>
            <p:nvPr/>
          </p:nvSpPr>
          <p:spPr bwMode="auto">
            <a:xfrm>
              <a:off x="1841501" y="1390650"/>
              <a:ext cx="101600" cy="368300"/>
            </a:xfrm>
            <a:custGeom>
              <a:avLst/>
              <a:gdLst>
                <a:gd name="T0" fmla="*/ 27 w 27"/>
                <a:gd name="T1" fmla="*/ 0 h 97"/>
                <a:gd name="T2" fmla="*/ 1 w 27"/>
                <a:gd name="T3" fmla="*/ 0 h 97"/>
                <a:gd name="T4" fmla="*/ 0 w 27"/>
                <a:gd name="T5" fmla="*/ 1 h 97"/>
                <a:gd name="T6" fmla="*/ 0 w 27"/>
                <a:gd name="T7" fmla="*/ 96 h 97"/>
                <a:gd name="T8" fmla="*/ 1 w 27"/>
                <a:gd name="T9" fmla="*/ 97 h 97"/>
                <a:gd name="T10" fmla="*/ 27 w 27"/>
                <a:gd name="T11" fmla="*/ 97 h 97"/>
                <a:gd name="T12" fmla="*/ 27 w 27"/>
                <a:gd name="T13" fmla="*/ 96 h 97"/>
                <a:gd name="T14" fmla="*/ 27 w 27"/>
                <a:gd name="T15" fmla="*/ 1 h 97"/>
                <a:gd name="T16" fmla="*/ 27 w 27"/>
                <a:gd name="T17" fmla="*/ 0 h 97"/>
                <a:gd name="T18" fmla="*/ 14 w 27"/>
                <a:gd name="T19" fmla="*/ 94 h 97"/>
                <a:gd name="T20" fmla="*/ 7 w 27"/>
                <a:gd name="T21" fmla="*/ 87 h 97"/>
                <a:gd name="T22" fmla="*/ 14 w 27"/>
                <a:gd name="T23" fmla="*/ 80 h 97"/>
                <a:gd name="T24" fmla="*/ 21 w 27"/>
                <a:gd name="T25" fmla="*/ 87 h 97"/>
                <a:gd name="T26" fmla="*/ 14 w 27"/>
                <a:gd name="T27" fmla="*/ 94 h 97"/>
                <a:gd name="T28" fmla="*/ 24 w 27"/>
                <a:gd name="T29" fmla="*/ 54 h 97"/>
                <a:gd name="T30" fmla="*/ 23 w 27"/>
                <a:gd name="T31" fmla="*/ 55 h 97"/>
                <a:gd name="T32" fmla="*/ 5 w 27"/>
                <a:gd name="T33" fmla="*/ 55 h 97"/>
                <a:gd name="T34" fmla="*/ 4 w 27"/>
                <a:gd name="T35" fmla="*/ 54 h 97"/>
                <a:gd name="T36" fmla="*/ 4 w 27"/>
                <a:gd name="T37" fmla="*/ 6 h 97"/>
                <a:gd name="T38" fmla="*/ 5 w 27"/>
                <a:gd name="T39" fmla="*/ 5 h 97"/>
                <a:gd name="T40" fmla="*/ 23 w 27"/>
                <a:gd name="T41" fmla="*/ 5 h 97"/>
                <a:gd name="T42" fmla="*/ 24 w 27"/>
                <a:gd name="T43" fmla="*/ 6 h 97"/>
                <a:gd name="T44" fmla="*/ 24 w 27"/>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7" y="97"/>
                    <a:pt x="27" y="96"/>
                  </a:cubicBezTo>
                  <a:cubicBezTo>
                    <a:pt x="27" y="1"/>
                    <a:pt x="27" y="1"/>
                    <a:pt x="27" y="1"/>
                  </a:cubicBezTo>
                  <a:cubicBezTo>
                    <a:pt x="27"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1" name="Freeform 67"/>
            <p:cNvSpPr/>
            <p:nvPr/>
          </p:nvSpPr>
          <p:spPr bwMode="auto">
            <a:xfrm>
              <a:off x="1866901" y="1436688"/>
              <a:ext cx="53975" cy="14287"/>
            </a:xfrm>
            <a:custGeom>
              <a:avLst/>
              <a:gdLst>
                <a:gd name="T0" fmla="*/ 14 w 14"/>
                <a:gd name="T1" fmla="*/ 3 h 4"/>
                <a:gd name="T2" fmla="*/ 14 w 14"/>
                <a:gd name="T3" fmla="*/ 4 h 4"/>
                <a:gd name="T4" fmla="*/ 0 w 14"/>
                <a:gd name="T5" fmla="*/ 4 h 4"/>
                <a:gd name="T6" fmla="*/ 0 w 14"/>
                <a:gd name="T7" fmla="*/ 3 h 4"/>
                <a:gd name="T8" fmla="*/ 0 w 14"/>
                <a:gd name="T9" fmla="*/ 1 h 4"/>
                <a:gd name="T10" fmla="*/ 0 w 14"/>
                <a:gd name="T11" fmla="*/ 0 h 4"/>
                <a:gd name="T12" fmla="*/ 14 w 14"/>
                <a:gd name="T13" fmla="*/ 0 h 4"/>
                <a:gd name="T14" fmla="*/ 14 w 14"/>
                <a:gd name="T15" fmla="*/ 1 h 4"/>
                <a:gd name="T16" fmla="*/ 14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3"/>
                  </a:moveTo>
                  <a:cubicBezTo>
                    <a:pt x="14"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4" y="0"/>
                    <a:pt x="14" y="1"/>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2" name="Freeform 68"/>
            <p:cNvSpPr/>
            <p:nvPr/>
          </p:nvSpPr>
          <p:spPr bwMode="auto">
            <a:xfrm>
              <a:off x="1866901" y="1455738"/>
              <a:ext cx="57150"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3" name="Freeform 69"/>
            <p:cNvSpPr>
              <a:spLocks noEditPoints="1"/>
            </p:cNvSpPr>
            <p:nvPr/>
          </p:nvSpPr>
          <p:spPr bwMode="auto">
            <a:xfrm>
              <a:off x="1954213" y="1390650"/>
              <a:ext cx="257175" cy="371475"/>
            </a:xfrm>
            <a:custGeom>
              <a:avLst/>
              <a:gdLst>
                <a:gd name="T0" fmla="*/ 23 w 68"/>
                <a:gd name="T1" fmla="*/ 0 h 98"/>
                <a:gd name="T2" fmla="*/ 0 w 68"/>
                <a:gd name="T3" fmla="*/ 12 h 98"/>
                <a:gd name="T4" fmla="*/ 0 w 68"/>
                <a:gd name="T5" fmla="*/ 13 h 98"/>
                <a:gd name="T6" fmla="*/ 44 w 68"/>
                <a:gd name="T7" fmla="*/ 97 h 98"/>
                <a:gd name="T8" fmla="*/ 45 w 68"/>
                <a:gd name="T9" fmla="*/ 98 h 98"/>
                <a:gd name="T10" fmla="*/ 67 w 68"/>
                <a:gd name="T11" fmla="*/ 86 h 98"/>
                <a:gd name="T12" fmla="*/ 68 w 68"/>
                <a:gd name="T13" fmla="*/ 85 h 98"/>
                <a:gd name="T14" fmla="*/ 24 w 68"/>
                <a:gd name="T15" fmla="*/ 0 h 98"/>
                <a:gd name="T16" fmla="*/ 23 w 68"/>
                <a:gd name="T17" fmla="*/ 0 h 98"/>
                <a:gd name="T18" fmla="*/ 54 w 68"/>
                <a:gd name="T19" fmla="*/ 89 h 98"/>
                <a:gd name="T20" fmla="*/ 45 w 68"/>
                <a:gd name="T21" fmla="*/ 86 h 98"/>
                <a:gd name="T22" fmla="*/ 48 w 68"/>
                <a:gd name="T23" fmla="*/ 77 h 98"/>
                <a:gd name="T24" fmla="*/ 57 w 68"/>
                <a:gd name="T25" fmla="*/ 80 h 98"/>
                <a:gd name="T26" fmla="*/ 54 w 68"/>
                <a:gd name="T27" fmla="*/ 89 h 98"/>
                <a:gd name="T28" fmla="*/ 45 w 68"/>
                <a:gd name="T29" fmla="*/ 49 h 98"/>
                <a:gd name="T30" fmla="*/ 45 w 68"/>
                <a:gd name="T31" fmla="*/ 50 h 98"/>
                <a:gd name="T32" fmla="*/ 29 w 68"/>
                <a:gd name="T33" fmla="*/ 59 h 98"/>
                <a:gd name="T34" fmla="*/ 28 w 68"/>
                <a:gd name="T35" fmla="*/ 58 h 98"/>
                <a:gd name="T36" fmla="*/ 6 w 68"/>
                <a:gd name="T37" fmla="*/ 15 h 98"/>
                <a:gd name="T38" fmla="*/ 6 w 68"/>
                <a:gd name="T39" fmla="*/ 14 h 98"/>
                <a:gd name="T40" fmla="*/ 22 w 68"/>
                <a:gd name="T41" fmla="*/ 6 h 98"/>
                <a:gd name="T42" fmla="*/ 23 w 68"/>
                <a:gd name="T43" fmla="*/ 6 h 98"/>
                <a:gd name="T44" fmla="*/ 45 w 68"/>
                <a:gd name="T4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98">
                  <a:moveTo>
                    <a:pt x="23" y="0"/>
                  </a:moveTo>
                  <a:cubicBezTo>
                    <a:pt x="0" y="12"/>
                    <a:pt x="0" y="12"/>
                    <a:pt x="0" y="12"/>
                  </a:cubicBezTo>
                  <a:cubicBezTo>
                    <a:pt x="0" y="12"/>
                    <a:pt x="0" y="12"/>
                    <a:pt x="0" y="13"/>
                  </a:cubicBezTo>
                  <a:cubicBezTo>
                    <a:pt x="44" y="97"/>
                    <a:pt x="44" y="97"/>
                    <a:pt x="44" y="97"/>
                  </a:cubicBezTo>
                  <a:cubicBezTo>
                    <a:pt x="44" y="98"/>
                    <a:pt x="44" y="98"/>
                    <a:pt x="45" y="98"/>
                  </a:cubicBezTo>
                  <a:cubicBezTo>
                    <a:pt x="67" y="86"/>
                    <a:pt x="67" y="86"/>
                    <a:pt x="67" y="86"/>
                  </a:cubicBezTo>
                  <a:cubicBezTo>
                    <a:pt x="68" y="86"/>
                    <a:pt x="68" y="85"/>
                    <a:pt x="68" y="85"/>
                  </a:cubicBezTo>
                  <a:cubicBezTo>
                    <a:pt x="24" y="0"/>
                    <a:pt x="24" y="0"/>
                    <a:pt x="24" y="0"/>
                  </a:cubicBezTo>
                  <a:cubicBezTo>
                    <a:pt x="24" y="0"/>
                    <a:pt x="23" y="0"/>
                    <a:pt x="23" y="0"/>
                  </a:cubicBezTo>
                  <a:close/>
                  <a:moveTo>
                    <a:pt x="54" y="89"/>
                  </a:moveTo>
                  <a:cubicBezTo>
                    <a:pt x="51" y="90"/>
                    <a:pt x="47" y="89"/>
                    <a:pt x="45" y="86"/>
                  </a:cubicBezTo>
                  <a:cubicBezTo>
                    <a:pt x="44" y="83"/>
                    <a:pt x="45" y="79"/>
                    <a:pt x="48" y="77"/>
                  </a:cubicBezTo>
                  <a:cubicBezTo>
                    <a:pt x="52" y="75"/>
                    <a:pt x="56" y="76"/>
                    <a:pt x="57" y="80"/>
                  </a:cubicBezTo>
                  <a:cubicBezTo>
                    <a:pt x="59" y="83"/>
                    <a:pt x="58" y="87"/>
                    <a:pt x="54" y="89"/>
                  </a:cubicBezTo>
                  <a:close/>
                  <a:moveTo>
                    <a:pt x="45" y="49"/>
                  </a:moveTo>
                  <a:cubicBezTo>
                    <a:pt x="46" y="50"/>
                    <a:pt x="45" y="50"/>
                    <a:pt x="45" y="50"/>
                  </a:cubicBezTo>
                  <a:cubicBezTo>
                    <a:pt x="29" y="59"/>
                    <a:pt x="29" y="59"/>
                    <a:pt x="29" y="59"/>
                  </a:cubicBezTo>
                  <a:cubicBezTo>
                    <a:pt x="29" y="59"/>
                    <a:pt x="28" y="59"/>
                    <a:pt x="28" y="58"/>
                  </a:cubicBezTo>
                  <a:cubicBezTo>
                    <a:pt x="6" y="15"/>
                    <a:pt x="6" y="15"/>
                    <a:pt x="6" y="15"/>
                  </a:cubicBezTo>
                  <a:cubicBezTo>
                    <a:pt x="6" y="15"/>
                    <a:pt x="6" y="14"/>
                    <a:pt x="6" y="14"/>
                  </a:cubicBezTo>
                  <a:cubicBezTo>
                    <a:pt x="22" y="6"/>
                    <a:pt x="22" y="6"/>
                    <a:pt x="22" y="6"/>
                  </a:cubicBezTo>
                  <a:cubicBezTo>
                    <a:pt x="22" y="6"/>
                    <a:pt x="23" y="6"/>
                    <a:pt x="23" y="6"/>
                  </a:cubicBezTo>
                  <a:lnTo>
                    <a:pt x="4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4" name="Freeform 70"/>
            <p:cNvSpPr/>
            <p:nvPr/>
          </p:nvSpPr>
          <p:spPr bwMode="auto">
            <a:xfrm>
              <a:off x="1995488" y="1439863"/>
              <a:ext cx="52388" cy="38100"/>
            </a:xfrm>
            <a:custGeom>
              <a:avLst/>
              <a:gdLst>
                <a:gd name="T0" fmla="*/ 14 w 14"/>
                <a:gd name="T1" fmla="*/ 2 h 10"/>
                <a:gd name="T2" fmla="*/ 14 w 14"/>
                <a:gd name="T3" fmla="*/ 3 h 10"/>
                <a:gd name="T4" fmla="*/ 2 w 14"/>
                <a:gd name="T5" fmla="*/ 9 h 10"/>
                <a:gd name="T6" fmla="*/ 1 w 14"/>
                <a:gd name="T7" fmla="*/ 9 h 10"/>
                <a:gd name="T8" fmla="*/ 0 w 14"/>
                <a:gd name="T9" fmla="*/ 7 h 10"/>
                <a:gd name="T10" fmla="*/ 0 w 14"/>
                <a:gd name="T11" fmla="*/ 6 h 10"/>
                <a:gd name="T12" fmla="*/ 12 w 14"/>
                <a:gd name="T13" fmla="*/ 0 h 10"/>
                <a:gd name="T14" fmla="*/ 13 w 14"/>
                <a:gd name="T15" fmla="*/ 0 h 10"/>
                <a:gd name="T16" fmla="*/ 14 w 14"/>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4" y="2"/>
                  </a:moveTo>
                  <a:cubicBezTo>
                    <a:pt x="14" y="3"/>
                    <a:pt x="14" y="3"/>
                    <a:pt x="14" y="3"/>
                  </a:cubicBezTo>
                  <a:cubicBezTo>
                    <a:pt x="2" y="9"/>
                    <a:pt x="2" y="9"/>
                    <a:pt x="2" y="9"/>
                  </a:cubicBezTo>
                  <a:cubicBezTo>
                    <a:pt x="1" y="10"/>
                    <a:pt x="1" y="9"/>
                    <a:pt x="1" y="9"/>
                  </a:cubicBezTo>
                  <a:cubicBezTo>
                    <a:pt x="0" y="7"/>
                    <a:pt x="0" y="7"/>
                    <a:pt x="0" y="7"/>
                  </a:cubicBezTo>
                  <a:cubicBezTo>
                    <a:pt x="0" y="7"/>
                    <a:pt x="0" y="6"/>
                    <a:pt x="0" y="6"/>
                  </a:cubicBezTo>
                  <a:cubicBezTo>
                    <a:pt x="12" y="0"/>
                    <a:pt x="12" y="0"/>
                    <a:pt x="12" y="0"/>
                  </a:cubicBezTo>
                  <a:cubicBezTo>
                    <a:pt x="12" y="0"/>
                    <a:pt x="13" y="0"/>
                    <a:pt x="13"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85" name="Freeform 71"/>
            <p:cNvSpPr/>
            <p:nvPr/>
          </p:nvSpPr>
          <p:spPr bwMode="auto">
            <a:xfrm>
              <a:off x="2003426" y="1455738"/>
              <a:ext cx="57150" cy="38100"/>
            </a:xfrm>
            <a:custGeom>
              <a:avLst/>
              <a:gdLst>
                <a:gd name="T0" fmla="*/ 14 w 15"/>
                <a:gd name="T1" fmla="*/ 3 h 10"/>
                <a:gd name="T2" fmla="*/ 14 w 15"/>
                <a:gd name="T3" fmla="*/ 4 h 10"/>
                <a:gd name="T4" fmla="*/ 2 w 15"/>
                <a:gd name="T5" fmla="*/ 10 h 10"/>
                <a:gd name="T6" fmla="*/ 1 w 15"/>
                <a:gd name="T7" fmla="*/ 9 h 10"/>
                <a:gd name="T8" fmla="*/ 0 w 15"/>
                <a:gd name="T9" fmla="*/ 8 h 10"/>
                <a:gd name="T10" fmla="*/ 1 w 15"/>
                <a:gd name="T11" fmla="*/ 6 h 10"/>
                <a:gd name="T12" fmla="*/ 12 w 15"/>
                <a:gd name="T13" fmla="*/ 0 h 10"/>
                <a:gd name="T14" fmla="*/ 13 w 15"/>
                <a:gd name="T15" fmla="*/ 1 h 10"/>
                <a:gd name="T16" fmla="*/ 14 w 1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4" y="3"/>
                  </a:moveTo>
                  <a:cubicBezTo>
                    <a:pt x="15" y="3"/>
                    <a:pt x="14" y="3"/>
                    <a:pt x="14" y="4"/>
                  </a:cubicBezTo>
                  <a:cubicBezTo>
                    <a:pt x="2" y="10"/>
                    <a:pt x="2" y="10"/>
                    <a:pt x="2" y="10"/>
                  </a:cubicBezTo>
                  <a:cubicBezTo>
                    <a:pt x="2" y="10"/>
                    <a:pt x="1" y="10"/>
                    <a:pt x="1" y="9"/>
                  </a:cubicBezTo>
                  <a:cubicBezTo>
                    <a:pt x="0" y="8"/>
                    <a:pt x="0" y="8"/>
                    <a:pt x="0" y="8"/>
                  </a:cubicBezTo>
                  <a:cubicBezTo>
                    <a:pt x="0" y="7"/>
                    <a:pt x="0" y="7"/>
                    <a:pt x="1" y="6"/>
                  </a:cubicBezTo>
                  <a:cubicBezTo>
                    <a:pt x="12" y="0"/>
                    <a:pt x="12" y="0"/>
                    <a:pt x="12" y="0"/>
                  </a:cubicBezTo>
                  <a:cubicBezTo>
                    <a:pt x="13" y="0"/>
                    <a:pt x="13" y="0"/>
                    <a:pt x="13" y="1"/>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Tree>
    <p:extLst>
      <p:ext uri="{BB962C8B-B14F-4D97-AF65-F5344CB8AC3E}">
        <p14:creationId xmlns:p14="http://schemas.microsoft.com/office/powerpoint/2010/main" val="2531354157"/>
      </p:ext>
    </p:extLst>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 </a:t>
            </a:r>
            <a:r>
              <a:rPr lang="zh-CN" altLang="en-US" sz="2800" dirty="0">
                <a:latin typeface="Times New Roman" pitchFamily="18" charset="0"/>
                <a:cs typeface="Times New Roman" pitchFamily="18" charset="0"/>
              </a:rPr>
              <a:t>常见融资架构介绍</a:t>
            </a:r>
            <a:endParaRPr lang="zh-CN" altLang="zh-CN" sz="2800" dirty="0">
              <a:latin typeface="Times New Roman" pitchFamily="18" charset="0"/>
              <a:cs typeface="Times New Roman" pitchFamily="18" charset="0"/>
            </a:endParaRPr>
          </a:p>
        </p:txBody>
      </p:sp>
      <p:grpSp>
        <p:nvGrpSpPr>
          <p:cNvPr id="26627" name="组合 6"/>
          <p:cNvGrpSpPr/>
          <p:nvPr/>
        </p:nvGrpSpPr>
        <p:grpSpPr bwMode="auto">
          <a:xfrm rot="5340000">
            <a:off x="3747294" y="3434556"/>
            <a:ext cx="1949450" cy="2617788"/>
            <a:chOff x="2730734" y="5122078"/>
            <a:chExt cx="2148448" cy="2840856"/>
          </a:xfrm>
        </p:grpSpPr>
        <p:sp>
          <p:nvSpPr>
            <p:cNvPr id="6" name="Freeform 34"/>
            <p:cNvSpPr/>
            <p:nvPr/>
          </p:nvSpPr>
          <p:spPr bwMode="auto">
            <a:xfrm rot="10860000">
              <a:off x="2730734" y="5122078"/>
              <a:ext cx="2028825" cy="2840038"/>
            </a:xfrm>
            <a:custGeom>
              <a:avLst/>
              <a:gdLst>
                <a:gd name="T0" fmla="*/ 568 w 1243"/>
                <a:gd name="T1" fmla="*/ 0 h 1740"/>
                <a:gd name="T2" fmla="*/ 0 w 1243"/>
                <a:gd name="T3" fmla="*/ 1054 h 1740"/>
                <a:gd name="T4" fmla="*/ 203 w 1243"/>
                <a:gd name="T5" fmla="*/ 1740 h 1740"/>
                <a:gd name="T6" fmla="*/ 1243 w 1243"/>
                <a:gd name="T7" fmla="*/ 1021 h 1740"/>
                <a:gd name="T8" fmla="*/ 568 w 1243"/>
                <a:gd name="T9" fmla="*/ 0 h 1740"/>
              </a:gdLst>
              <a:ahLst/>
              <a:cxnLst>
                <a:cxn ang="0">
                  <a:pos x="T0" y="T1"/>
                </a:cxn>
                <a:cxn ang="0">
                  <a:pos x="T2" y="T3"/>
                </a:cxn>
                <a:cxn ang="0">
                  <a:pos x="T4" y="T5"/>
                </a:cxn>
                <a:cxn ang="0">
                  <a:pos x="T6" y="T7"/>
                </a:cxn>
                <a:cxn ang="0">
                  <a:pos x="T8" y="T9"/>
                </a:cxn>
              </a:cxnLst>
              <a:rect l="0" t="0" r="r" b="b"/>
              <a:pathLst>
                <a:path w="1243" h="1740">
                  <a:moveTo>
                    <a:pt x="568" y="0"/>
                  </a:moveTo>
                  <a:cubicBezTo>
                    <a:pt x="226" y="225"/>
                    <a:pt x="0" y="613"/>
                    <a:pt x="0" y="1054"/>
                  </a:cubicBezTo>
                  <a:cubicBezTo>
                    <a:pt x="0" y="1307"/>
                    <a:pt x="75" y="1543"/>
                    <a:pt x="203" y="1740"/>
                  </a:cubicBezTo>
                  <a:cubicBezTo>
                    <a:pt x="1243" y="1021"/>
                    <a:pt x="1243" y="1021"/>
                    <a:pt x="1243" y="1021"/>
                  </a:cubicBezTo>
                  <a:lnTo>
                    <a:pt x="568" y="0"/>
                  </a:lnTo>
                  <a:close/>
                </a:path>
              </a:pathLst>
            </a:custGeom>
            <a:gradFill>
              <a:gsLst>
                <a:gs pos="0">
                  <a:srgbClr val="0070C0"/>
                </a:gs>
                <a:gs pos="81000">
                  <a:srgbClr val="002060"/>
                </a:gs>
              </a:gsLst>
              <a:lin ang="2700000" scaled="1"/>
            </a:gradFill>
            <a:ln>
              <a:noFill/>
            </a:ln>
            <a:effectLst>
              <a:outerShdw blurRad="228600" sx="102000" sy="102000" algn="ctr" rotWithShape="0">
                <a:prstClr val="black">
                  <a:alpha val="30000"/>
                </a:prstClr>
              </a:outerShdw>
            </a:effectLst>
            <a:scene3d>
              <a:camera prst="orthographicFront"/>
              <a:lightRig rig="threePt" dir="t"/>
            </a:scene3d>
            <a:sp3d prstMaterial="softEdge">
              <a:bevelT h="19050"/>
            </a:sp3d>
          </p:spPr>
          <p:txBody>
            <a:bodyPr/>
            <a:lstStyle/>
            <a:p>
              <a:pPr eaLnBrk="1" hangingPunct="1">
                <a:spcBef>
                  <a:spcPts val="0"/>
                </a:spcBef>
                <a:spcAft>
                  <a:spcPts val="0"/>
                </a:spcAft>
                <a:defRPr/>
              </a:pPr>
              <a:endParaRPr lang="zh-CN" altLang="en-US">
                <a:latin typeface="+mn-lt"/>
                <a:ea typeface="+mn-ea"/>
              </a:endParaRPr>
            </a:p>
          </p:txBody>
        </p:sp>
        <p:sp>
          <p:nvSpPr>
            <p:cNvPr id="7" name="任意多边形 6"/>
            <p:cNvSpPr/>
            <p:nvPr/>
          </p:nvSpPr>
          <p:spPr>
            <a:xfrm rot="13185668">
              <a:off x="3450750" y="5305231"/>
              <a:ext cx="1371648" cy="2570380"/>
            </a:xfrm>
            <a:custGeom>
              <a:avLst/>
              <a:gdLst>
                <a:gd name="connsiteX0" fmla="*/ 99713 w 1369984"/>
                <a:gd name="connsiteY0" fmla="*/ 0 h 2571598"/>
                <a:gd name="connsiteX1" fmla="*/ 934767 w 1369984"/>
                <a:gd name="connsiteY1" fmla="*/ 267618 h 2571598"/>
                <a:gd name="connsiteX2" fmla="*/ 922443 w 1369984"/>
                <a:gd name="connsiteY2" fmla="*/ 306081 h 2571598"/>
                <a:gd name="connsiteX3" fmla="*/ 830839 w 1369984"/>
                <a:gd name="connsiteY3" fmla="*/ 998222 h 2571598"/>
                <a:gd name="connsiteX4" fmla="*/ 1296118 w 1369984"/>
                <a:gd name="connsiteY4" fmla="*/ 2478757 h 2571598"/>
                <a:gd name="connsiteX5" fmla="*/ 1369984 w 1369984"/>
                <a:gd name="connsiteY5" fmla="*/ 2571598 h 2571598"/>
                <a:gd name="connsiteX6" fmla="*/ 1278053 w 1369984"/>
                <a:gd name="connsiteY6" fmla="*/ 2537715 h 2571598"/>
                <a:gd name="connsiteX7" fmla="*/ 453867 w 1369984"/>
                <a:gd name="connsiteY7" fmla="*/ 1921889 h 2571598"/>
                <a:gd name="connsiteX8" fmla="*/ 99713 w 1369984"/>
                <a:gd name="connsiteY8" fmla="*/ 0 h 25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984" h="2571598">
                  <a:moveTo>
                    <a:pt x="99713" y="0"/>
                  </a:moveTo>
                  <a:lnTo>
                    <a:pt x="934767" y="267618"/>
                  </a:lnTo>
                  <a:lnTo>
                    <a:pt x="922443" y="306081"/>
                  </a:lnTo>
                  <a:cubicBezTo>
                    <a:pt x="862910" y="524729"/>
                    <a:pt x="830839" y="757197"/>
                    <a:pt x="830839" y="998222"/>
                  </a:cubicBezTo>
                  <a:cubicBezTo>
                    <a:pt x="830839" y="1560615"/>
                    <a:pt x="1005449" y="2076420"/>
                    <a:pt x="1296118" y="2478757"/>
                  </a:cubicBezTo>
                  <a:lnTo>
                    <a:pt x="1369984" y="2571598"/>
                  </a:lnTo>
                  <a:lnTo>
                    <a:pt x="1278053" y="2537715"/>
                  </a:lnTo>
                  <a:cubicBezTo>
                    <a:pt x="966088" y="2410148"/>
                    <a:pt x="680087" y="2203640"/>
                    <a:pt x="453867" y="1921889"/>
                  </a:cubicBezTo>
                  <a:cubicBezTo>
                    <a:pt x="3217" y="1360613"/>
                    <a:pt x="-105638" y="635848"/>
                    <a:pt x="99713" y="0"/>
                  </a:cubicBezTo>
                  <a:close/>
                </a:path>
              </a:pathLst>
            </a:custGeom>
            <a:gradFill>
              <a:gsLst>
                <a:gs pos="0">
                  <a:schemeClr val="bg1">
                    <a:alpha val="0"/>
                  </a:schemeClr>
                </a:gs>
                <a:gs pos="81000">
                  <a:schemeClr val="bg1">
                    <a:alpha val="34000"/>
                  </a:schemeClr>
                </a:gs>
              </a:gsLst>
              <a:lin ang="15000000" scaled="0"/>
            </a:gradFill>
            <a:ln>
              <a:noFill/>
            </a:ln>
          </p:spPr>
          <p:txBody>
            <a:bodyPr/>
            <a:lstStyle/>
            <a:p>
              <a:pPr eaLnBrk="1" hangingPunct="1">
                <a:spcBef>
                  <a:spcPts val="0"/>
                </a:spcBef>
                <a:spcAft>
                  <a:spcPts val="0"/>
                </a:spcAft>
                <a:defRPr/>
              </a:pPr>
              <a:endParaRPr lang="zh-CN" altLang="en-US">
                <a:latin typeface="+mn-lt"/>
                <a:ea typeface="+mn-ea"/>
              </a:endParaRPr>
            </a:p>
          </p:txBody>
        </p:sp>
        <p:sp>
          <p:nvSpPr>
            <p:cNvPr id="8" name="任意多边形 7"/>
            <p:cNvSpPr/>
            <p:nvPr/>
          </p:nvSpPr>
          <p:spPr bwMode="auto">
            <a:xfrm rot="10860000">
              <a:off x="3481661" y="5104617"/>
              <a:ext cx="1221186" cy="2839133"/>
            </a:xfrm>
            <a:custGeom>
              <a:avLst/>
              <a:gdLst>
                <a:gd name="connsiteX0" fmla="*/ 927090 w 1220548"/>
                <a:gd name="connsiteY0" fmla="*/ 0 h 2840038"/>
                <a:gd name="connsiteX1" fmla="*/ 1220548 w 1220548"/>
                <a:gd name="connsiteY1" fmla="*/ 443885 h 2840038"/>
                <a:gd name="connsiteX2" fmla="*/ 1198360 w 1220548"/>
                <a:gd name="connsiteY2" fmla="*/ 458537 h 2840038"/>
                <a:gd name="connsiteX3" fmla="*/ 346302 w 1220548"/>
                <a:gd name="connsiteY3" fmla="*/ 1841317 h 2840038"/>
                <a:gd name="connsiteX4" fmla="*/ 363130 w 1220548"/>
                <a:gd name="connsiteY4" fmla="*/ 2687071 h 2840038"/>
                <a:gd name="connsiteX5" fmla="*/ 392805 w 1220548"/>
                <a:gd name="connsiteY5" fmla="*/ 2797542 h 2840038"/>
                <a:gd name="connsiteX6" fmla="*/ 331337 w 1220548"/>
                <a:gd name="connsiteY6" fmla="*/ 2840038 h 2840038"/>
                <a:gd name="connsiteX7" fmla="*/ 0 w 1220548"/>
                <a:gd name="connsiteY7" fmla="*/ 1720345 h 2840038"/>
                <a:gd name="connsiteX8" fmla="*/ 927090 w 1220548"/>
                <a:gd name="connsiteY8" fmla="*/ 0 h 284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548" h="2840038">
                  <a:moveTo>
                    <a:pt x="927090" y="0"/>
                  </a:moveTo>
                  <a:lnTo>
                    <a:pt x="1220548" y="443885"/>
                  </a:lnTo>
                  <a:lnTo>
                    <a:pt x="1198360" y="458537"/>
                  </a:lnTo>
                  <a:cubicBezTo>
                    <a:pt x="765530" y="775040"/>
                    <a:pt x="447314" y="1260973"/>
                    <a:pt x="346302" y="1841317"/>
                  </a:cubicBezTo>
                  <a:cubicBezTo>
                    <a:pt x="295796" y="2131489"/>
                    <a:pt x="304372" y="2417793"/>
                    <a:pt x="363130" y="2687071"/>
                  </a:cubicBezTo>
                  <a:lnTo>
                    <a:pt x="392805" y="2797542"/>
                  </a:lnTo>
                  <a:lnTo>
                    <a:pt x="331337" y="2840038"/>
                  </a:lnTo>
                  <a:cubicBezTo>
                    <a:pt x="122415" y="2518494"/>
                    <a:pt x="0" y="2133293"/>
                    <a:pt x="0" y="1720345"/>
                  </a:cubicBezTo>
                  <a:cubicBezTo>
                    <a:pt x="0" y="1000542"/>
                    <a:pt x="368877" y="367246"/>
                    <a:pt x="927090" y="0"/>
                  </a:cubicBezTo>
                  <a:close/>
                </a:path>
              </a:pathLst>
            </a:custGeom>
            <a:gradFill>
              <a:gsLst>
                <a:gs pos="0">
                  <a:schemeClr val="bg1">
                    <a:alpha val="0"/>
                  </a:schemeClr>
                </a:gs>
                <a:gs pos="81000">
                  <a:schemeClr val="bg1">
                    <a:alpha val="34000"/>
                  </a:schemeClr>
                </a:gs>
              </a:gsLst>
              <a:lin ang="21594000" scaled="0"/>
            </a:gradFill>
            <a:ln>
              <a:noFill/>
            </a:ln>
          </p:spPr>
          <p:txBody>
            <a:bodyPr/>
            <a:lstStyle/>
            <a:p>
              <a:pPr eaLnBrk="1" hangingPunct="1">
                <a:spcBef>
                  <a:spcPts val="0"/>
                </a:spcBef>
                <a:spcAft>
                  <a:spcPts val="0"/>
                </a:spcAft>
                <a:defRPr/>
              </a:pPr>
              <a:endParaRPr lang="zh-CN" altLang="en-US" dirty="0">
                <a:latin typeface="+mn-lt"/>
                <a:ea typeface="+mn-ea"/>
              </a:endParaRPr>
            </a:p>
          </p:txBody>
        </p:sp>
      </p:grpSp>
      <p:grpSp>
        <p:nvGrpSpPr>
          <p:cNvPr id="26628" name="组合 10"/>
          <p:cNvGrpSpPr/>
          <p:nvPr/>
        </p:nvGrpSpPr>
        <p:grpSpPr bwMode="auto">
          <a:xfrm>
            <a:off x="5686425" y="3525838"/>
            <a:ext cx="2058988" cy="2697162"/>
            <a:chOff x="7476753" y="3115386"/>
            <a:chExt cx="2139529" cy="2848139"/>
          </a:xfrm>
        </p:grpSpPr>
        <p:sp>
          <p:nvSpPr>
            <p:cNvPr id="10" name="Freeform 34"/>
            <p:cNvSpPr/>
            <p:nvPr/>
          </p:nvSpPr>
          <p:spPr bwMode="auto">
            <a:xfrm rot="10860000">
              <a:off x="7476753" y="3123487"/>
              <a:ext cx="2028825" cy="2840038"/>
            </a:xfrm>
            <a:custGeom>
              <a:avLst/>
              <a:gdLst>
                <a:gd name="T0" fmla="*/ 568 w 1243"/>
                <a:gd name="T1" fmla="*/ 0 h 1740"/>
                <a:gd name="T2" fmla="*/ 0 w 1243"/>
                <a:gd name="T3" fmla="*/ 1054 h 1740"/>
                <a:gd name="T4" fmla="*/ 203 w 1243"/>
                <a:gd name="T5" fmla="*/ 1740 h 1740"/>
                <a:gd name="T6" fmla="*/ 1243 w 1243"/>
                <a:gd name="T7" fmla="*/ 1021 h 1740"/>
                <a:gd name="T8" fmla="*/ 568 w 1243"/>
                <a:gd name="T9" fmla="*/ 0 h 1740"/>
              </a:gdLst>
              <a:ahLst/>
              <a:cxnLst>
                <a:cxn ang="0">
                  <a:pos x="T0" y="T1"/>
                </a:cxn>
                <a:cxn ang="0">
                  <a:pos x="T2" y="T3"/>
                </a:cxn>
                <a:cxn ang="0">
                  <a:pos x="T4" y="T5"/>
                </a:cxn>
                <a:cxn ang="0">
                  <a:pos x="T6" y="T7"/>
                </a:cxn>
                <a:cxn ang="0">
                  <a:pos x="T8" y="T9"/>
                </a:cxn>
              </a:cxnLst>
              <a:rect l="0" t="0" r="r" b="b"/>
              <a:pathLst>
                <a:path w="1243" h="1740">
                  <a:moveTo>
                    <a:pt x="568" y="0"/>
                  </a:moveTo>
                  <a:cubicBezTo>
                    <a:pt x="226" y="225"/>
                    <a:pt x="0" y="613"/>
                    <a:pt x="0" y="1054"/>
                  </a:cubicBezTo>
                  <a:cubicBezTo>
                    <a:pt x="0" y="1307"/>
                    <a:pt x="75" y="1543"/>
                    <a:pt x="203" y="1740"/>
                  </a:cubicBezTo>
                  <a:cubicBezTo>
                    <a:pt x="1243" y="1021"/>
                    <a:pt x="1243" y="1021"/>
                    <a:pt x="1243" y="1021"/>
                  </a:cubicBezTo>
                  <a:lnTo>
                    <a:pt x="568" y="0"/>
                  </a:lnTo>
                  <a:close/>
                </a:path>
              </a:pathLst>
            </a:custGeom>
            <a:gradFill>
              <a:gsLst>
                <a:gs pos="0">
                  <a:srgbClr val="00B9FA"/>
                </a:gs>
                <a:gs pos="81000">
                  <a:srgbClr val="007AD6"/>
                </a:gs>
              </a:gsLst>
              <a:lin ang="2700000" scaled="1"/>
            </a:gradFill>
            <a:ln>
              <a:noFill/>
            </a:ln>
            <a:effectLst>
              <a:outerShdw blurRad="228600" sx="102000" sy="102000" algn="ctr" rotWithShape="0">
                <a:prstClr val="black">
                  <a:alpha val="30000"/>
                </a:prstClr>
              </a:outerShdw>
            </a:effectLst>
            <a:scene3d>
              <a:camera prst="orthographicFront"/>
              <a:lightRig rig="threePt" dir="t"/>
            </a:scene3d>
            <a:sp3d prstMaterial="softEdge">
              <a:bevelT h="19050"/>
            </a:sp3d>
          </p:spPr>
          <p:txBody>
            <a:bodyPr/>
            <a:lstStyle/>
            <a:p>
              <a:pPr eaLnBrk="1" hangingPunct="1">
                <a:spcBef>
                  <a:spcPts val="0"/>
                </a:spcBef>
                <a:spcAft>
                  <a:spcPts val="0"/>
                </a:spcAft>
                <a:defRPr/>
              </a:pPr>
              <a:endParaRPr lang="zh-CN" altLang="en-US">
                <a:latin typeface="+mn-lt"/>
                <a:ea typeface="+mn-ea"/>
              </a:endParaRPr>
            </a:p>
          </p:txBody>
        </p:sp>
        <p:sp>
          <p:nvSpPr>
            <p:cNvPr id="11" name="任意多边形 10"/>
            <p:cNvSpPr/>
            <p:nvPr/>
          </p:nvSpPr>
          <p:spPr>
            <a:xfrm rot="13185668">
              <a:off x="8247116" y="3306491"/>
              <a:ext cx="1369166" cy="2571540"/>
            </a:xfrm>
            <a:custGeom>
              <a:avLst/>
              <a:gdLst>
                <a:gd name="connsiteX0" fmla="*/ 99713 w 1369984"/>
                <a:gd name="connsiteY0" fmla="*/ 0 h 2571598"/>
                <a:gd name="connsiteX1" fmla="*/ 934767 w 1369984"/>
                <a:gd name="connsiteY1" fmla="*/ 267618 h 2571598"/>
                <a:gd name="connsiteX2" fmla="*/ 922443 w 1369984"/>
                <a:gd name="connsiteY2" fmla="*/ 306081 h 2571598"/>
                <a:gd name="connsiteX3" fmla="*/ 830839 w 1369984"/>
                <a:gd name="connsiteY3" fmla="*/ 998222 h 2571598"/>
                <a:gd name="connsiteX4" fmla="*/ 1296118 w 1369984"/>
                <a:gd name="connsiteY4" fmla="*/ 2478757 h 2571598"/>
                <a:gd name="connsiteX5" fmla="*/ 1369984 w 1369984"/>
                <a:gd name="connsiteY5" fmla="*/ 2571598 h 2571598"/>
                <a:gd name="connsiteX6" fmla="*/ 1278053 w 1369984"/>
                <a:gd name="connsiteY6" fmla="*/ 2537715 h 2571598"/>
                <a:gd name="connsiteX7" fmla="*/ 453867 w 1369984"/>
                <a:gd name="connsiteY7" fmla="*/ 1921889 h 2571598"/>
                <a:gd name="connsiteX8" fmla="*/ 99713 w 1369984"/>
                <a:gd name="connsiteY8" fmla="*/ 0 h 25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984" h="2571598">
                  <a:moveTo>
                    <a:pt x="99713" y="0"/>
                  </a:moveTo>
                  <a:lnTo>
                    <a:pt x="934767" y="267618"/>
                  </a:lnTo>
                  <a:lnTo>
                    <a:pt x="922443" y="306081"/>
                  </a:lnTo>
                  <a:cubicBezTo>
                    <a:pt x="862910" y="524729"/>
                    <a:pt x="830839" y="757197"/>
                    <a:pt x="830839" y="998222"/>
                  </a:cubicBezTo>
                  <a:cubicBezTo>
                    <a:pt x="830839" y="1560615"/>
                    <a:pt x="1005449" y="2076420"/>
                    <a:pt x="1296118" y="2478757"/>
                  </a:cubicBezTo>
                  <a:lnTo>
                    <a:pt x="1369984" y="2571598"/>
                  </a:lnTo>
                  <a:lnTo>
                    <a:pt x="1278053" y="2537715"/>
                  </a:lnTo>
                  <a:cubicBezTo>
                    <a:pt x="966088" y="2410148"/>
                    <a:pt x="680087" y="2203640"/>
                    <a:pt x="453867" y="1921889"/>
                  </a:cubicBezTo>
                  <a:cubicBezTo>
                    <a:pt x="3217" y="1360613"/>
                    <a:pt x="-105638" y="635848"/>
                    <a:pt x="99713" y="0"/>
                  </a:cubicBezTo>
                  <a:close/>
                </a:path>
              </a:pathLst>
            </a:custGeom>
            <a:gradFill>
              <a:gsLst>
                <a:gs pos="0">
                  <a:schemeClr val="bg1">
                    <a:alpha val="0"/>
                  </a:schemeClr>
                </a:gs>
                <a:gs pos="81000">
                  <a:schemeClr val="bg1">
                    <a:alpha val="34000"/>
                  </a:schemeClr>
                </a:gs>
              </a:gsLst>
              <a:lin ang="15000000" scaled="0"/>
            </a:gradFill>
            <a:ln>
              <a:noFill/>
            </a:ln>
          </p:spPr>
          <p:txBody>
            <a:bodyPr/>
            <a:lstStyle/>
            <a:p>
              <a:pPr eaLnBrk="1" hangingPunct="1">
                <a:spcBef>
                  <a:spcPts val="0"/>
                </a:spcBef>
                <a:spcAft>
                  <a:spcPts val="0"/>
                </a:spcAft>
                <a:defRPr/>
              </a:pPr>
              <a:endParaRPr lang="zh-CN" altLang="en-US">
                <a:latin typeface="+mn-lt"/>
                <a:ea typeface="+mn-ea"/>
              </a:endParaRPr>
            </a:p>
          </p:txBody>
        </p:sp>
        <p:sp>
          <p:nvSpPr>
            <p:cNvPr id="12" name="任意多边形 11"/>
            <p:cNvSpPr/>
            <p:nvPr/>
          </p:nvSpPr>
          <p:spPr bwMode="auto">
            <a:xfrm rot="10860000">
              <a:off x="8281757" y="3115386"/>
              <a:ext cx="1220702" cy="2839758"/>
            </a:xfrm>
            <a:custGeom>
              <a:avLst/>
              <a:gdLst>
                <a:gd name="connsiteX0" fmla="*/ 927090 w 1220548"/>
                <a:gd name="connsiteY0" fmla="*/ 0 h 2840038"/>
                <a:gd name="connsiteX1" fmla="*/ 1220548 w 1220548"/>
                <a:gd name="connsiteY1" fmla="*/ 443885 h 2840038"/>
                <a:gd name="connsiteX2" fmla="*/ 1198360 w 1220548"/>
                <a:gd name="connsiteY2" fmla="*/ 458537 h 2840038"/>
                <a:gd name="connsiteX3" fmla="*/ 346302 w 1220548"/>
                <a:gd name="connsiteY3" fmla="*/ 1841317 h 2840038"/>
                <a:gd name="connsiteX4" fmla="*/ 363130 w 1220548"/>
                <a:gd name="connsiteY4" fmla="*/ 2687071 h 2840038"/>
                <a:gd name="connsiteX5" fmla="*/ 392805 w 1220548"/>
                <a:gd name="connsiteY5" fmla="*/ 2797542 h 2840038"/>
                <a:gd name="connsiteX6" fmla="*/ 331337 w 1220548"/>
                <a:gd name="connsiteY6" fmla="*/ 2840038 h 2840038"/>
                <a:gd name="connsiteX7" fmla="*/ 0 w 1220548"/>
                <a:gd name="connsiteY7" fmla="*/ 1720345 h 2840038"/>
                <a:gd name="connsiteX8" fmla="*/ 927090 w 1220548"/>
                <a:gd name="connsiteY8" fmla="*/ 0 h 284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548" h="2840038">
                  <a:moveTo>
                    <a:pt x="927090" y="0"/>
                  </a:moveTo>
                  <a:lnTo>
                    <a:pt x="1220548" y="443885"/>
                  </a:lnTo>
                  <a:lnTo>
                    <a:pt x="1198360" y="458537"/>
                  </a:lnTo>
                  <a:cubicBezTo>
                    <a:pt x="765530" y="775040"/>
                    <a:pt x="447314" y="1260973"/>
                    <a:pt x="346302" y="1841317"/>
                  </a:cubicBezTo>
                  <a:cubicBezTo>
                    <a:pt x="295796" y="2131489"/>
                    <a:pt x="304372" y="2417793"/>
                    <a:pt x="363130" y="2687071"/>
                  </a:cubicBezTo>
                  <a:lnTo>
                    <a:pt x="392805" y="2797542"/>
                  </a:lnTo>
                  <a:lnTo>
                    <a:pt x="331337" y="2840038"/>
                  </a:lnTo>
                  <a:cubicBezTo>
                    <a:pt x="122415" y="2518494"/>
                    <a:pt x="0" y="2133293"/>
                    <a:pt x="0" y="1720345"/>
                  </a:cubicBezTo>
                  <a:cubicBezTo>
                    <a:pt x="0" y="1000542"/>
                    <a:pt x="368877" y="367246"/>
                    <a:pt x="927090" y="0"/>
                  </a:cubicBezTo>
                  <a:close/>
                </a:path>
              </a:pathLst>
            </a:custGeom>
            <a:gradFill>
              <a:gsLst>
                <a:gs pos="0">
                  <a:schemeClr val="bg1">
                    <a:alpha val="0"/>
                  </a:schemeClr>
                </a:gs>
                <a:gs pos="81000">
                  <a:schemeClr val="bg1">
                    <a:alpha val="34000"/>
                  </a:schemeClr>
                </a:gs>
              </a:gsLst>
              <a:lin ang="21594000" scaled="0"/>
            </a:gradFill>
            <a:ln>
              <a:noFill/>
            </a:ln>
          </p:spPr>
          <p:txBody>
            <a:bodyPr/>
            <a:lstStyle/>
            <a:p>
              <a:pPr eaLnBrk="1" hangingPunct="1">
                <a:spcBef>
                  <a:spcPts val="0"/>
                </a:spcBef>
                <a:spcAft>
                  <a:spcPts val="0"/>
                </a:spcAft>
                <a:defRPr/>
              </a:pPr>
              <a:endParaRPr lang="zh-CN" altLang="en-US" dirty="0">
                <a:latin typeface="+mn-lt"/>
                <a:ea typeface="+mn-ea"/>
              </a:endParaRPr>
            </a:p>
          </p:txBody>
        </p:sp>
      </p:grpSp>
      <p:grpSp>
        <p:nvGrpSpPr>
          <p:cNvPr id="26629" name="组合 14"/>
          <p:cNvGrpSpPr/>
          <p:nvPr/>
        </p:nvGrpSpPr>
        <p:grpSpPr bwMode="auto">
          <a:xfrm>
            <a:off x="5497513" y="1728788"/>
            <a:ext cx="2819400" cy="2171700"/>
            <a:chOff x="5661283" y="1545365"/>
            <a:chExt cx="2848139" cy="2139529"/>
          </a:xfrm>
        </p:grpSpPr>
        <p:sp>
          <p:nvSpPr>
            <p:cNvPr id="14" name="Freeform 34"/>
            <p:cNvSpPr/>
            <p:nvPr/>
          </p:nvSpPr>
          <p:spPr bwMode="auto">
            <a:xfrm rot="5460000">
              <a:off x="6074990" y="1250463"/>
              <a:ext cx="2028825" cy="2840038"/>
            </a:xfrm>
            <a:custGeom>
              <a:avLst/>
              <a:gdLst>
                <a:gd name="T0" fmla="*/ 568 w 1243"/>
                <a:gd name="T1" fmla="*/ 0 h 1740"/>
                <a:gd name="T2" fmla="*/ 0 w 1243"/>
                <a:gd name="T3" fmla="*/ 1054 h 1740"/>
                <a:gd name="T4" fmla="*/ 203 w 1243"/>
                <a:gd name="T5" fmla="*/ 1740 h 1740"/>
                <a:gd name="T6" fmla="*/ 1243 w 1243"/>
                <a:gd name="T7" fmla="*/ 1021 h 1740"/>
                <a:gd name="T8" fmla="*/ 568 w 1243"/>
                <a:gd name="T9" fmla="*/ 0 h 1740"/>
              </a:gdLst>
              <a:ahLst/>
              <a:cxnLst>
                <a:cxn ang="0">
                  <a:pos x="T0" y="T1"/>
                </a:cxn>
                <a:cxn ang="0">
                  <a:pos x="T2" y="T3"/>
                </a:cxn>
                <a:cxn ang="0">
                  <a:pos x="T4" y="T5"/>
                </a:cxn>
                <a:cxn ang="0">
                  <a:pos x="T6" y="T7"/>
                </a:cxn>
                <a:cxn ang="0">
                  <a:pos x="T8" y="T9"/>
                </a:cxn>
              </a:cxnLst>
              <a:rect l="0" t="0" r="r" b="b"/>
              <a:pathLst>
                <a:path w="1243" h="1740">
                  <a:moveTo>
                    <a:pt x="568" y="0"/>
                  </a:moveTo>
                  <a:cubicBezTo>
                    <a:pt x="226" y="225"/>
                    <a:pt x="0" y="613"/>
                    <a:pt x="0" y="1054"/>
                  </a:cubicBezTo>
                  <a:cubicBezTo>
                    <a:pt x="0" y="1307"/>
                    <a:pt x="75" y="1543"/>
                    <a:pt x="203" y="1740"/>
                  </a:cubicBezTo>
                  <a:cubicBezTo>
                    <a:pt x="1243" y="1021"/>
                    <a:pt x="1243" y="1021"/>
                    <a:pt x="1243" y="1021"/>
                  </a:cubicBezTo>
                  <a:lnTo>
                    <a:pt x="568" y="0"/>
                  </a:lnTo>
                  <a:close/>
                </a:path>
              </a:pathLst>
            </a:custGeom>
            <a:gradFill>
              <a:gsLst>
                <a:gs pos="0">
                  <a:srgbClr val="00B0F0"/>
                </a:gs>
                <a:gs pos="81000">
                  <a:srgbClr val="0070C0"/>
                </a:gs>
              </a:gsLst>
              <a:lin ang="2700000" scaled="1"/>
            </a:gradFill>
            <a:ln>
              <a:noFill/>
            </a:ln>
            <a:effectLst>
              <a:outerShdw blurRad="228600" sx="102000" sy="102000" algn="ctr" rotWithShape="0">
                <a:prstClr val="black">
                  <a:alpha val="30000"/>
                </a:prstClr>
              </a:outerShdw>
            </a:effectLst>
            <a:scene3d>
              <a:camera prst="orthographicFront"/>
              <a:lightRig rig="threePt" dir="t"/>
            </a:scene3d>
            <a:sp3d prstMaterial="softEdge">
              <a:bevelT h="19050"/>
            </a:sp3d>
          </p:spPr>
          <p:txBody>
            <a:bodyPr/>
            <a:lstStyle/>
            <a:p>
              <a:pPr eaLnBrk="1" hangingPunct="1">
                <a:spcBef>
                  <a:spcPts val="0"/>
                </a:spcBef>
                <a:spcAft>
                  <a:spcPts val="0"/>
                </a:spcAft>
                <a:defRPr/>
              </a:pPr>
              <a:endParaRPr lang="zh-CN" altLang="en-US">
                <a:latin typeface="+mn-lt"/>
                <a:ea typeface="+mn-ea"/>
              </a:endParaRPr>
            </a:p>
          </p:txBody>
        </p:sp>
        <p:sp>
          <p:nvSpPr>
            <p:cNvPr id="15" name="任意多边形 14"/>
            <p:cNvSpPr/>
            <p:nvPr/>
          </p:nvSpPr>
          <p:spPr>
            <a:xfrm rot="7785668">
              <a:off x="6453249" y="944237"/>
              <a:ext cx="1370049" cy="2572306"/>
            </a:xfrm>
            <a:custGeom>
              <a:avLst/>
              <a:gdLst>
                <a:gd name="connsiteX0" fmla="*/ 99713 w 1369984"/>
                <a:gd name="connsiteY0" fmla="*/ 0 h 2571598"/>
                <a:gd name="connsiteX1" fmla="*/ 934767 w 1369984"/>
                <a:gd name="connsiteY1" fmla="*/ 267618 h 2571598"/>
                <a:gd name="connsiteX2" fmla="*/ 922443 w 1369984"/>
                <a:gd name="connsiteY2" fmla="*/ 306081 h 2571598"/>
                <a:gd name="connsiteX3" fmla="*/ 830839 w 1369984"/>
                <a:gd name="connsiteY3" fmla="*/ 998222 h 2571598"/>
                <a:gd name="connsiteX4" fmla="*/ 1296118 w 1369984"/>
                <a:gd name="connsiteY4" fmla="*/ 2478757 h 2571598"/>
                <a:gd name="connsiteX5" fmla="*/ 1369984 w 1369984"/>
                <a:gd name="connsiteY5" fmla="*/ 2571598 h 2571598"/>
                <a:gd name="connsiteX6" fmla="*/ 1278053 w 1369984"/>
                <a:gd name="connsiteY6" fmla="*/ 2537715 h 2571598"/>
                <a:gd name="connsiteX7" fmla="*/ 453867 w 1369984"/>
                <a:gd name="connsiteY7" fmla="*/ 1921889 h 2571598"/>
                <a:gd name="connsiteX8" fmla="*/ 99713 w 1369984"/>
                <a:gd name="connsiteY8" fmla="*/ 0 h 25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984" h="2571598">
                  <a:moveTo>
                    <a:pt x="99713" y="0"/>
                  </a:moveTo>
                  <a:lnTo>
                    <a:pt x="934767" y="267618"/>
                  </a:lnTo>
                  <a:lnTo>
                    <a:pt x="922443" y="306081"/>
                  </a:lnTo>
                  <a:cubicBezTo>
                    <a:pt x="862910" y="524729"/>
                    <a:pt x="830839" y="757197"/>
                    <a:pt x="830839" y="998222"/>
                  </a:cubicBezTo>
                  <a:cubicBezTo>
                    <a:pt x="830839" y="1560615"/>
                    <a:pt x="1005449" y="2076420"/>
                    <a:pt x="1296118" y="2478757"/>
                  </a:cubicBezTo>
                  <a:lnTo>
                    <a:pt x="1369984" y="2571598"/>
                  </a:lnTo>
                  <a:lnTo>
                    <a:pt x="1278053" y="2537715"/>
                  </a:lnTo>
                  <a:cubicBezTo>
                    <a:pt x="966088" y="2410148"/>
                    <a:pt x="680087" y="2203640"/>
                    <a:pt x="453867" y="1921889"/>
                  </a:cubicBezTo>
                  <a:cubicBezTo>
                    <a:pt x="3217" y="1360613"/>
                    <a:pt x="-105638" y="635848"/>
                    <a:pt x="99713" y="0"/>
                  </a:cubicBezTo>
                  <a:close/>
                </a:path>
              </a:pathLst>
            </a:custGeom>
            <a:gradFill>
              <a:gsLst>
                <a:gs pos="0">
                  <a:schemeClr val="bg1">
                    <a:alpha val="0"/>
                  </a:schemeClr>
                </a:gs>
                <a:gs pos="81000">
                  <a:schemeClr val="bg1">
                    <a:alpha val="34000"/>
                  </a:schemeClr>
                </a:gs>
              </a:gsLst>
              <a:lin ang="15000000" scaled="0"/>
            </a:gradFill>
            <a:ln>
              <a:noFill/>
            </a:ln>
          </p:spPr>
          <p:txBody>
            <a:bodyPr/>
            <a:lstStyle/>
            <a:p>
              <a:pPr eaLnBrk="1" hangingPunct="1">
                <a:spcBef>
                  <a:spcPts val="0"/>
                </a:spcBef>
                <a:spcAft>
                  <a:spcPts val="0"/>
                </a:spcAft>
                <a:defRPr/>
              </a:pPr>
              <a:endParaRPr lang="zh-CN" altLang="en-US">
                <a:latin typeface="+mn-lt"/>
                <a:ea typeface="+mn-ea"/>
              </a:endParaRPr>
            </a:p>
          </p:txBody>
        </p:sp>
        <p:sp>
          <p:nvSpPr>
            <p:cNvPr id="16" name="任意多边形 15"/>
            <p:cNvSpPr/>
            <p:nvPr/>
          </p:nvSpPr>
          <p:spPr bwMode="auto">
            <a:xfrm rot="5460000">
              <a:off x="6471390" y="849429"/>
              <a:ext cx="1219907" cy="2840120"/>
            </a:xfrm>
            <a:custGeom>
              <a:avLst/>
              <a:gdLst>
                <a:gd name="connsiteX0" fmla="*/ 927090 w 1220548"/>
                <a:gd name="connsiteY0" fmla="*/ 0 h 2840038"/>
                <a:gd name="connsiteX1" fmla="*/ 1220548 w 1220548"/>
                <a:gd name="connsiteY1" fmla="*/ 443885 h 2840038"/>
                <a:gd name="connsiteX2" fmla="*/ 1198360 w 1220548"/>
                <a:gd name="connsiteY2" fmla="*/ 458537 h 2840038"/>
                <a:gd name="connsiteX3" fmla="*/ 346302 w 1220548"/>
                <a:gd name="connsiteY3" fmla="*/ 1841317 h 2840038"/>
                <a:gd name="connsiteX4" fmla="*/ 363130 w 1220548"/>
                <a:gd name="connsiteY4" fmla="*/ 2687071 h 2840038"/>
                <a:gd name="connsiteX5" fmla="*/ 392805 w 1220548"/>
                <a:gd name="connsiteY5" fmla="*/ 2797542 h 2840038"/>
                <a:gd name="connsiteX6" fmla="*/ 331337 w 1220548"/>
                <a:gd name="connsiteY6" fmla="*/ 2840038 h 2840038"/>
                <a:gd name="connsiteX7" fmla="*/ 0 w 1220548"/>
                <a:gd name="connsiteY7" fmla="*/ 1720345 h 2840038"/>
                <a:gd name="connsiteX8" fmla="*/ 927090 w 1220548"/>
                <a:gd name="connsiteY8" fmla="*/ 0 h 284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548" h="2840038">
                  <a:moveTo>
                    <a:pt x="927090" y="0"/>
                  </a:moveTo>
                  <a:lnTo>
                    <a:pt x="1220548" y="443885"/>
                  </a:lnTo>
                  <a:lnTo>
                    <a:pt x="1198360" y="458537"/>
                  </a:lnTo>
                  <a:cubicBezTo>
                    <a:pt x="765530" y="775040"/>
                    <a:pt x="447314" y="1260973"/>
                    <a:pt x="346302" y="1841317"/>
                  </a:cubicBezTo>
                  <a:cubicBezTo>
                    <a:pt x="295796" y="2131489"/>
                    <a:pt x="304372" y="2417793"/>
                    <a:pt x="363130" y="2687071"/>
                  </a:cubicBezTo>
                  <a:lnTo>
                    <a:pt x="392805" y="2797542"/>
                  </a:lnTo>
                  <a:lnTo>
                    <a:pt x="331337" y="2840038"/>
                  </a:lnTo>
                  <a:cubicBezTo>
                    <a:pt x="122415" y="2518494"/>
                    <a:pt x="0" y="2133293"/>
                    <a:pt x="0" y="1720345"/>
                  </a:cubicBezTo>
                  <a:cubicBezTo>
                    <a:pt x="0" y="1000542"/>
                    <a:pt x="368877" y="367246"/>
                    <a:pt x="927090" y="0"/>
                  </a:cubicBezTo>
                  <a:close/>
                </a:path>
              </a:pathLst>
            </a:custGeom>
            <a:gradFill>
              <a:gsLst>
                <a:gs pos="0">
                  <a:schemeClr val="bg1">
                    <a:alpha val="0"/>
                  </a:schemeClr>
                </a:gs>
                <a:gs pos="81000">
                  <a:schemeClr val="bg1">
                    <a:alpha val="34000"/>
                  </a:schemeClr>
                </a:gs>
              </a:gsLst>
              <a:lin ang="21594000" scaled="0"/>
            </a:gradFill>
            <a:ln>
              <a:noFill/>
            </a:ln>
          </p:spPr>
          <p:txBody>
            <a:bodyPr/>
            <a:lstStyle/>
            <a:p>
              <a:pPr eaLnBrk="1" hangingPunct="1">
                <a:spcBef>
                  <a:spcPts val="0"/>
                </a:spcBef>
                <a:spcAft>
                  <a:spcPts val="0"/>
                </a:spcAft>
                <a:defRPr/>
              </a:pPr>
              <a:endParaRPr lang="zh-CN" altLang="en-US" dirty="0">
                <a:latin typeface="+mn-lt"/>
                <a:ea typeface="+mn-ea"/>
              </a:endParaRPr>
            </a:p>
          </p:txBody>
        </p:sp>
      </p:grpSp>
      <p:grpSp>
        <p:nvGrpSpPr>
          <p:cNvPr id="26630" name="组合 18"/>
          <p:cNvGrpSpPr/>
          <p:nvPr/>
        </p:nvGrpSpPr>
        <p:grpSpPr bwMode="auto">
          <a:xfrm>
            <a:off x="3919538" y="1443038"/>
            <a:ext cx="2005012" cy="2592387"/>
            <a:chOff x="4000133" y="984250"/>
            <a:chExt cx="2140317" cy="2855118"/>
          </a:xfrm>
        </p:grpSpPr>
        <p:sp>
          <p:nvSpPr>
            <p:cNvPr id="18" name="Freeform 34"/>
            <p:cNvSpPr/>
            <p:nvPr/>
          </p:nvSpPr>
          <p:spPr bwMode="auto">
            <a:xfrm>
              <a:off x="4111625" y="984250"/>
              <a:ext cx="2028825" cy="2840038"/>
            </a:xfrm>
            <a:custGeom>
              <a:avLst/>
              <a:gdLst>
                <a:gd name="T0" fmla="*/ 568 w 1243"/>
                <a:gd name="T1" fmla="*/ 0 h 1740"/>
                <a:gd name="T2" fmla="*/ 0 w 1243"/>
                <a:gd name="T3" fmla="*/ 1054 h 1740"/>
                <a:gd name="T4" fmla="*/ 203 w 1243"/>
                <a:gd name="T5" fmla="*/ 1740 h 1740"/>
                <a:gd name="T6" fmla="*/ 1243 w 1243"/>
                <a:gd name="T7" fmla="*/ 1021 h 1740"/>
                <a:gd name="T8" fmla="*/ 568 w 1243"/>
                <a:gd name="T9" fmla="*/ 0 h 1740"/>
              </a:gdLst>
              <a:ahLst/>
              <a:cxnLst>
                <a:cxn ang="0">
                  <a:pos x="T0" y="T1"/>
                </a:cxn>
                <a:cxn ang="0">
                  <a:pos x="T2" y="T3"/>
                </a:cxn>
                <a:cxn ang="0">
                  <a:pos x="T4" y="T5"/>
                </a:cxn>
                <a:cxn ang="0">
                  <a:pos x="T6" y="T7"/>
                </a:cxn>
                <a:cxn ang="0">
                  <a:pos x="T8" y="T9"/>
                </a:cxn>
              </a:cxnLst>
              <a:rect l="0" t="0" r="r" b="b"/>
              <a:pathLst>
                <a:path w="1243" h="1740">
                  <a:moveTo>
                    <a:pt x="568" y="0"/>
                  </a:moveTo>
                  <a:cubicBezTo>
                    <a:pt x="226" y="225"/>
                    <a:pt x="0" y="613"/>
                    <a:pt x="0" y="1054"/>
                  </a:cubicBezTo>
                  <a:cubicBezTo>
                    <a:pt x="0" y="1307"/>
                    <a:pt x="75" y="1543"/>
                    <a:pt x="203" y="1740"/>
                  </a:cubicBezTo>
                  <a:cubicBezTo>
                    <a:pt x="1243" y="1021"/>
                    <a:pt x="1243" y="1021"/>
                    <a:pt x="1243" y="1021"/>
                  </a:cubicBezTo>
                  <a:lnTo>
                    <a:pt x="568" y="0"/>
                  </a:lnTo>
                  <a:close/>
                </a:path>
              </a:pathLst>
            </a:custGeom>
            <a:gradFill>
              <a:gsLst>
                <a:gs pos="0">
                  <a:srgbClr val="0070C0"/>
                </a:gs>
                <a:gs pos="81000">
                  <a:srgbClr val="002D86"/>
                </a:gs>
              </a:gsLst>
              <a:lin ang="2700000" scaled="1"/>
            </a:gradFill>
            <a:ln>
              <a:noFill/>
            </a:ln>
            <a:effectLst>
              <a:outerShdw blurRad="228600" sx="102000" sy="102000" algn="ctr" rotWithShape="0">
                <a:prstClr val="black">
                  <a:alpha val="30000"/>
                </a:prstClr>
              </a:outerShdw>
            </a:effectLst>
            <a:scene3d>
              <a:camera prst="orthographicFront"/>
              <a:lightRig rig="threePt" dir="t"/>
            </a:scene3d>
            <a:sp3d prstMaterial="softEdge">
              <a:bevelT h="19050"/>
            </a:sp3d>
          </p:spPr>
          <p:txBody>
            <a:bodyPr/>
            <a:lstStyle/>
            <a:p>
              <a:pPr eaLnBrk="1" hangingPunct="1">
                <a:spcBef>
                  <a:spcPts val="0"/>
                </a:spcBef>
                <a:spcAft>
                  <a:spcPts val="0"/>
                </a:spcAft>
                <a:defRPr/>
              </a:pPr>
              <a:endParaRPr lang="zh-CN" altLang="en-US">
                <a:latin typeface="+mn-lt"/>
                <a:ea typeface="+mn-ea"/>
              </a:endParaRPr>
            </a:p>
          </p:txBody>
        </p:sp>
        <p:sp>
          <p:nvSpPr>
            <p:cNvPr id="19" name="任意多边形 18"/>
            <p:cNvSpPr/>
            <p:nvPr/>
          </p:nvSpPr>
          <p:spPr>
            <a:xfrm rot="2325668">
              <a:off x="4000133" y="1078663"/>
              <a:ext cx="1370955" cy="2570131"/>
            </a:xfrm>
            <a:custGeom>
              <a:avLst/>
              <a:gdLst>
                <a:gd name="connsiteX0" fmla="*/ 99713 w 1369984"/>
                <a:gd name="connsiteY0" fmla="*/ 0 h 2571598"/>
                <a:gd name="connsiteX1" fmla="*/ 934767 w 1369984"/>
                <a:gd name="connsiteY1" fmla="*/ 267618 h 2571598"/>
                <a:gd name="connsiteX2" fmla="*/ 922443 w 1369984"/>
                <a:gd name="connsiteY2" fmla="*/ 306081 h 2571598"/>
                <a:gd name="connsiteX3" fmla="*/ 830839 w 1369984"/>
                <a:gd name="connsiteY3" fmla="*/ 998222 h 2571598"/>
                <a:gd name="connsiteX4" fmla="*/ 1296118 w 1369984"/>
                <a:gd name="connsiteY4" fmla="*/ 2478757 h 2571598"/>
                <a:gd name="connsiteX5" fmla="*/ 1369984 w 1369984"/>
                <a:gd name="connsiteY5" fmla="*/ 2571598 h 2571598"/>
                <a:gd name="connsiteX6" fmla="*/ 1278053 w 1369984"/>
                <a:gd name="connsiteY6" fmla="*/ 2537715 h 2571598"/>
                <a:gd name="connsiteX7" fmla="*/ 453867 w 1369984"/>
                <a:gd name="connsiteY7" fmla="*/ 1921889 h 2571598"/>
                <a:gd name="connsiteX8" fmla="*/ 99713 w 1369984"/>
                <a:gd name="connsiteY8" fmla="*/ 0 h 25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984" h="2571598">
                  <a:moveTo>
                    <a:pt x="99713" y="0"/>
                  </a:moveTo>
                  <a:lnTo>
                    <a:pt x="934767" y="267618"/>
                  </a:lnTo>
                  <a:lnTo>
                    <a:pt x="922443" y="306081"/>
                  </a:lnTo>
                  <a:cubicBezTo>
                    <a:pt x="862910" y="524729"/>
                    <a:pt x="830839" y="757197"/>
                    <a:pt x="830839" y="998222"/>
                  </a:cubicBezTo>
                  <a:cubicBezTo>
                    <a:pt x="830839" y="1560615"/>
                    <a:pt x="1005449" y="2076420"/>
                    <a:pt x="1296118" y="2478757"/>
                  </a:cubicBezTo>
                  <a:lnTo>
                    <a:pt x="1369984" y="2571598"/>
                  </a:lnTo>
                  <a:lnTo>
                    <a:pt x="1278053" y="2537715"/>
                  </a:lnTo>
                  <a:cubicBezTo>
                    <a:pt x="966088" y="2410148"/>
                    <a:pt x="680087" y="2203640"/>
                    <a:pt x="453867" y="1921889"/>
                  </a:cubicBezTo>
                  <a:cubicBezTo>
                    <a:pt x="3217" y="1360613"/>
                    <a:pt x="-105638" y="635848"/>
                    <a:pt x="99713" y="0"/>
                  </a:cubicBezTo>
                  <a:close/>
                </a:path>
              </a:pathLst>
            </a:custGeom>
            <a:gradFill>
              <a:gsLst>
                <a:gs pos="0">
                  <a:schemeClr val="bg1">
                    <a:alpha val="0"/>
                  </a:schemeClr>
                </a:gs>
                <a:gs pos="81000">
                  <a:schemeClr val="bg1">
                    <a:alpha val="34000"/>
                  </a:schemeClr>
                </a:gs>
              </a:gsLst>
              <a:lin ang="15000000" scaled="0"/>
            </a:gradFill>
            <a:ln>
              <a:noFill/>
            </a:ln>
          </p:spPr>
          <p:txBody>
            <a:bodyPr/>
            <a:lstStyle/>
            <a:p>
              <a:pPr eaLnBrk="1" hangingPunct="1">
                <a:spcBef>
                  <a:spcPts val="0"/>
                </a:spcBef>
                <a:spcAft>
                  <a:spcPts val="0"/>
                </a:spcAft>
                <a:defRPr/>
              </a:pPr>
              <a:endParaRPr lang="zh-CN" altLang="en-US">
                <a:latin typeface="+mn-lt"/>
                <a:ea typeface="+mn-ea"/>
              </a:endParaRPr>
            </a:p>
          </p:txBody>
        </p:sp>
        <p:sp>
          <p:nvSpPr>
            <p:cNvPr id="20" name="任意多边形 19"/>
            <p:cNvSpPr/>
            <p:nvPr/>
          </p:nvSpPr>
          <p:spPr bwMode="auto">
            <a:xfrm>
              <a:off x="4115368" y="998237"/>
              <a:ext cx="1221828" cy="2841131"/>
            </a:xfrm>
            <a:custGeom>
              <a:avLst/>
              <a:gdLst>
                <a:gd name="connsiteX0" fmla="*/ 927090 w 1220548"/>
                <a:gd name="connsiteY0" fmla="*/ 0 h 2840038"/>
                <a:gd name="connsiteX1" fmla="*/ 1220548 w 1220548"/>
                <a:gd name="connsiteY1" fmla="*/ 443885 h 2840038"/>
                <a:gd name="connsiteX2" fmla="*/ 1198360 w 1220548"/>
                <a:gd name="connsiteY2" fmla="*/ 458537 h 2840038"/>
                <a:gd name="connsiteX3" fmla="*/ 346302 w 1220548"/>
                <a:gd name="connsiteY3" fmla="*/ 1841317 h 2840038"/>
                <a:gd name="connsiteX4" fmla="*/ 363130 w 1220548"/>
                <a:gd name="connsiteY4" fmla="*/ 2687071 h 2840038"/>
                <a:gd name="connsiteX5" fmla="*/ 392805 w 1220548"/>
                <a:gd name="connsiteY5" fmla="*/ 2797542 h 2840038"/>
                <a:gd name="connsiteX6" fmla="*/ 331337 w 1220548"/>
                <a:gd name="connsiteY6" fmla="*/ 2840038 h 2840038"/>
                <a:gd name="connsiteX7" fmla="*/ 0 w 1220548"/>
                <a:gd name="connsiteY7" fmla="*/ 1720345 h 2840038"/>
                <a:gd name="connsiteX8" fmla="*/ 927090 w 1220548"/>
                <a:gd name="connsiteY8" fmla="*/ 0 h 284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548" h="2840038">
                  <a:moveTo>
                    <a:pt x="927090" y="0"/>
                  </a:moveTo>
                  <a:lnTo>
                    <a:pt x="1220548" y="443885"/>
                  </a:lnTo>
                  <a:lnTo>
                    <a:pt x="1198360" y="458537"/>
                  </a:lnTo>
                  <a:cubicBezTo>
                    <a:pt x="765530" y="775040"/>
                    <a:pt x="447314" y="1260973"/>
                    <a:pt x="346302" y="1841317"/>
                  </a:cubicBezTo>
                  <a:cubicBezTo>
                    <a:pt x="295796" y="2131489"/>
                    <a:pt x="304372" y="2417793"/>
                    <a:pt x="363130" y="2687071"/>
                  </a:cubicBezTo>
                  <a:lnTo>
                    <a:pt x="392805" y="2797542"/>
                  </a:lnTo>
                  <a:lnTo>
                    <a:pt x="331337" y="2840038"/>
                  </a:lnTo>
                  <a:cubicBezTo>
                    <a:pt x="122415" y="2518494"/>
                    <a:pt x="0" y="2133293"/>
                    <a:pt x="0" y="1720345"/>
                  </a:cubicBezTo>
                  <a:cubicBezTo>
                    <a:pt x="0" y="1000542"/>
                    <a:pt x="368877" y="367246"/>
                    <a:pt x="927090" y="0"/>
                  </a:cubicBezTo>
                  <a:close/>
                </a:path>
              </a:pathLst>
            </a:custGeom>
            <a:gradFill>
              <a:gsLst>
                <a:gs pos="0">
                  <a:schemeClr val="bg1">
                    <a:alpha val="0"/>
                  </a:schemeClr>
                </a:gs>
                <a:gs pos="81000">
                  <a:schemeClr val="bg1">
                    <a:alpha val="34000"/>
                  </a:schemeClr>
                </a:gs>
              </a:gsLst>
              <a:lin ang="21594000" scaled="0"/>
            </a:gradFill>
            <a:ln>
              <a:noFill/>
            </a:ln>
          </p:spPr>
          <p:txBody>
            <a:bodyPr/>
            <a:lstStyle/>
            <a:p>
              <a:pPr eaLnBrk="1" hangingPunct="1">
                <a:spcBef>
                  <a:spcPts val="0"/>
                </a:spcBef>
                <a:spcAft>
                  <a:spcPts val="0"/>
                </a:spcAft>
                <a:defRPr/>
              </a:pPr>
              <a:endParaRPr lang="zh-CN" altLang="en-US" dirty="0">
                <a:latin typeface="+mn-lt"/>
                <a:ea typeface="+mn-ea"/>
              </a:endParaRPr>
            </a:p>
          </p:txBody>
        </p:sp>
      </p:grpSp>
      <p:sp>
        <p:nvSpPr>
          <p:cNvPr id="21" name="Freeform 32"/>
          <p:cNvSpPr/>
          <p:nvPr/>
        </p:nvSpPr>
        <p:spPr bwMode="auto">
          <a:xfrm>
            <a:off x="5007536" y="3034439"/>
            <a:ext cx="1589088" cy="1565275"/>
          </a:xfrm>
          <a:custGeom>
            <a:avLst/>
            <a:gdLst>
              <a:gd name="T0" fmla="*/ 1001 w 1001"/>
              <a:gd name="T1" fmla="*/ 564 h 986"/>
              <a:gd name="T2" fmla="*/ 387 w 1001"/>
              <a:gd name="T3" fmla="*/ 986 h 986"/>
              <a:gd name="T4" fmla="*/ 0 w 1001"/>
              <a:gd name="T5" fmla="*/ 421 h 986"/>
              <a:gd name="T6" fmla="*/ 615 w 1001"/>
              <a:gd name="T7" fmla="*/ 0 h 986"/>
              <a:gd name="T8" fmla="*/ 1001 w 1001"/>
              <a:gd name="T9" fmla="*/ 564 h 986"/>
            </a:gdLst>
            <a:ahLst/>
            <a:cxnLst>
              <a:cxn ang="0">
                <a:pos x="T0" y="T1"/>
              </a:cxn>
              <a:cxn ang="0">
                <a:pos x="T2" y="T3"/>
              </a:cxn>
              <a:cxn ang="0">
                <a:pos x="T4" y="T5"/>
              </a:cxn>
              <a:cxn ang="0">
                <a:pos x="T6" y="T7"/>
              </a:cxn>
              <a:cxn ang="0">
                <a:pos x="T8" y="T9"/>
              </a:cxn>
            </a:cxnLst>
            <a:rect l="0" t="0" r="r" b="b"/>
            <a:pathLst>
              <a:path w="1001" h="986">
                <a:moveTo>
                  <a:pt x="1001" y="564"/>
                </a:moveTo>
                <a:lnTo>
                  <a:pt x="387" y="986"/>
                </a:lnTo>
                <a:lnTo>
                  <a:pt x="0" y="421"/>
                </a:lnTo>
                <a:lnTo>
                  <a:pt x="615" y="0"/>
                </a:lnTo>
                <a:lnTo>
                  <a:pt x="1001" y="564"/>
                </a:lnTo>
                <a:close/>
              </a:path>
            </a:pathLst>
          </a:custGeom>
          <a:gradFill>
            <a:gsLst>
              <a:gs pos="0">
                <a:schemeClr val="bg1">
                  <a:lumMod val="95000"/>
                </a:schemeClr>
              </a:gs>
              <a:gs pos="81000">
                <a:schemeClr val="bg1">
                  <a:lumMod val="85000"/>
                </a:schemeClr>
              </a:gs>
            </a:gsLst>
            <a:lin ang="2700000" scaled="1"/>
          </a:gradFill>
          <a:ln>
            <a:noFill/>
          </a:ln>
          <a:effectLst>
            <a:outerShdw blurRad="228600" sx="102000" sy="102000" algn="ctr" rotWithShape="0">
              <a:prstClr val="black">
                <a:alpha val="30000"/>
              </a:prstClr>
            </a:outerShdw>
          </a:effectLst>
          <a:scene3d>
            <a:camera prst="orthographicFront"/>
            <a:lightRig rig="threePt" dir="t"/>
          </a:scene3d>
          <a:sp3d prstMaterial="softEdge">
            <a:bevelT h="19050"/>
          </a:sp3d>
        </p:spPr>
        <p:txBody>
          <a:bodyPr/>
          <a:lstStyle/>
          <a:p>
            <a:pPr eaLnBrk="1" hangingPunct="1">
              <a:spcBef>
                <a:spcPts val="0"/>
              </a:spcBef>
              <a:spcAft>
                <a:spcPts val="0"/>
              </a:spcAft>
              <a:defRPr/>
            </a:pPr>
            <a:endParaRPr lang="zh-CN" altLang="en-US">
              <a:latin typeface="+mn-lt"/>
              <a:ea typeface="+mn-ea"/>
            </a:endParaRPr>
          </a:p>
        </p:txBody>
      </p:sp>
      <p:sp>
        <p:nvSpPr>
          <p:cNvPr id="26634" name="Freeform 45"/>
          <p:cNvSpPr/>
          <p:nvPr/>
        </p:nvSpPr>
        <p:spPr bwMode="auto">
          <a:xfrm>
            <a:off x="4027488" y="4379913"/>
            <a:ext cx="7937" cy="7937"/>
          </a:xfrm>
          <a:custGeom>
            <a:avLst/>
            <a:gdLst>
              <a:gd name="T0" fmla="*/ 2147483646 w 5"/>
              <a:gd name="T1" fmla="*/ 2147483646 h 5"/>
              <a:gd name="T2" fmla="*/ 2147483646 w 5"/>
              <a:gd name="T3" fmla="*/ 0 h 5"/>
              <a:gd name="T4" fmla="*/ 0 w 5"/>
              <a:gd name="T5" fmla="*/ 2147483646 h 5"/>
              <a:gd name="T6" fmla="*/ 2147483646 w 5"/>
              <a:gd name="T7" fmla="*/ 2147483646 h 5"/>
              <a:gd name="T8" fmla="*/ 2147483646 w 5"/>
              <a:gd name="T9" fmla="*/ 214748364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1"/>
                </a:moveTo>
                <a:lnTo>
                  <a:pt x="4" y="0"/>
                </a:lnTo>
                <a:lnTo>
                  <a:pt x="0" y="4"/>
                </a:lnTo>
                <a:lnTo>
                  <a:pt x="2" y="5"/>
                </a:lnTo>
                <a:lnTo>
                  <a:pt x="5" y="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35" name="Rectangle 49"/>
          <p:cNvSpPr>
            <a:spLocks noChangeArrowheads="1"/>
          </p:cNvSpPr>
          <p:nvPr/>
        </p:nvSpPr>
        <p:spPr bwMode="auto">
          <a:xfrm>
            <a:off x="6294438" y="2182813"/>
            <a:ext cx="7937" cy="1011237"/>
          </a:xfrm>
          <a:prstGeom prst="rect">
            <a:avLst/>
          </a:prstGeom>
          <a:solidFill>
            <a:srgbClr val="3D9E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24" name="矩形 23"/>
          <p:cNvSpPr/>
          <p:nvPr/>
        </p:nvSpPr>
        <p:spPr>
          <a:xfrm>
            <a:off x="6280150" y="2257425"/>
            <a:ext cx="1004888" cy="830263"/>
          </a:xfrm>
          <a:prstGeom prst="rect">
            <a:avLst/>
          </a:prstGeom>
          <a:effectLst>
            <a:outerShdw blurRad="50800" dist="381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sz="1600" dirty="0">
                <a:solidFill>
                  <a:schemeClr val="bg1"/>
                </a:solidFill>
                <a:latin typeface="微软雅黑" pitchFamily="34" charset="-122"/>
                <a:ea typeface="微软雅黑" pitchFamily="34" charset="-122"/>
              </a:rPr>
              <a:t>架构选择</a:t>
            </a:r>
            <a:endParaRPr lang="en-US" altLang="zh-CN" sz="1600" dirty="0">
              <a:solidFill>
                <a:schemeClr val="bg1"/>
              </a:solidFill>
              <a:latin typeface="微软雅黑" pitchFamily="34" charset="-122"/>
              <a:ea typeface="微软雅黑" pitchFamily="34" charset="-122"/>
            </a:endParaRPr>
          </a:p>
          <a:p>
            <a:pPr eaLnBrk="1" hangingPunct="1">
              <a:lnSpc>
                <a:spcPct val="150000"/>
              </a:lnSpc>
              <a:spcBef>
                <a:spcPts val="0"/>
              </a:spcBef>
              <a:spcAft>
                <a:spcPts val="0"/>
              </a:spcAft>
              <a:defRPr/>
            </a:pPr>
            <a:r>
              <a:rPr lang="zh-CN" altLang="en-US" sz="1600" dirty="0">
                <a:solidFill>
                  <a:schemeClr val="bg1"/>
                </a:solidFill>
                <a:latin typeface="微软雅黑" pitchFamily="34" charset="-122"/>
                <a:ea typeface="微软雅黑" pitchFamily="34" charset="-122"/>
              </a:rPr>
              <a:t>的因素</a:t>
            </a:r>
            <a:endParaRPr lang="en-US" altLang="zh-CN" sz="1600" dirty="0">
              <a:solidFill>
                <a:schemeClr val="bg1"/>
              </a:solidFill>
              <a:latin typeface="微软雅黑" pitchFamily="34" charset="-122"/>
              <a:ea typeface="微软雅黑" pitchFamily="34" charset="-122"/>
            </a:endParaRPr>
          </a:p>
        </p:txBody>
      </p:sp>
      <p:sp>
        <p:nvSpPr>
          <p:cNvPr id="25" name="矩形 24"/>
          <p:cNvSpPr/>
          <p:nvPr/>
        </p:nvSpPr>
        <p:spPr>
          <a:xfrm>
            <a:off x="6621463" y="4265613"/>
            <a:ext cx="1004887" cy="1200150"/>
          </a:xfrm>
          <a:prstGeom prst="rect">
            <a:avLst/>
          </a:prstGeom>
          <a:effectLst>
            <a:outerShdw blurRad="38100" dist="25400" dir="2700000" algn="tl" rotWithShape="0">
              <a:prstClr val="black">
                <a:alpha val="40000"/>
              </a:prstClr>
            </a:outerShdw>
          </a:effectLst>
        </p:spPr>
        <p:txBody>
          <a:bodyPr wrap="none">
            <a:spAutoFit/>
          </a:bodyPr>
          <a:lstStyle/>
          <a:p>
            <a:pPr marL="0" lvl="1" eaLnBrk="1" hangingPunct="1">
              <a:lnSpc>
                <a:spcPct val="150000"/>
              </a:lnSpc>
              <a:spcBef>
                <a:spcPts val="0"/>
              </a:spcBef>
              <a:spcAft>
                <a:spcPts val="0"/>
              </a:spcAft>
              <a:defRPr/>
            </a:pPr>
            <a:r>
              <a:rPr lang="zh-CN" altLang="en-US" sz="1600" dirty="0">
                <a:solidFill>
                  <a:schemeClr val="bg1"/>
                </a:solidFill>
                <a:latin typeface="微软雅黑" pitchFamily="34" charset="-122"/>
                <a:ea typeface="微软雅黑" pitchFamily="34" charset="-122"/>
              </a:rPr>
              <a:t>境内外架</a:t>
            </a:r>
            <a:endParaRPr lang="en-US" altLang="zh-CN" sz="1600" dirty="0">
              <a:solidFill>
                <a:schemeClr val="bg1"/>
              </a:solidFill>
              <a:latin typeface="微软雅黑" pitchFamily="34" charset="-122"/>
              <a:ea typeface="微软雅黑" pitchFamily="34" charset="-122"/>
            </a:endParaRPr>
          </a:p>
          <a:p>
            <a:pPr marL="0" lvl="1" eaLnBrk="1" hangingPunct="1">
              <a:lnSpc>
                <a:spcPct val="150000"/>
              </a:lnSpc>
              <a:spcBef>
                <a:spcPts val="0"/>
              </a:spcBef>
              <a:spcAft>
                <a:spcPts val="0"/>
              </a:spcAft>
              <a:defRPr/>
            </a:pPr>
            <a:r>
              <a:rPr lang="zh-CN" altLang="en-US" sz="1600" dirty="0">
                <a:solidFill>
                  <a:schemeClr val="bg1"/>
                </a:solidFill>
                <a:latin typeface="微软雅黑" pitchFamily="34" charset="-122"/>
                <a:ea typeface="微软雅黑" pitchFamily="34" charset="-122"/>
              </a:rPr>
              <a:t>构转换</a:t>
            </a:r>
            <a:endParaRPr lang="en-US" altLang="zh-CN" sz="1600" dirty="0">
              <a:solidFill>
                <a:schemeClr val="bg1"/>
              </a:solidFill>
              <a:latin typeface="微软雅黑" pitchFamily="34" charset="-122"/>
              <a:ea typeface="微软雅黑" pitchFamily="34" charset="-122"/>
            </a:endParaRPr>
          </a:p>
          <a:p>
            <a:pPr eaLnBrk="1" hangingPunct="1">
              <a:lnSpc>
                <a:spcPct val="150000"/>
              </a:lnSpc>
              <a:spcBef>
                <a:spcPts val="0"/>
              </a:spcBef>
              <a:spcAft>
                <a:spcPts val="0"/>
              </a:spcAft>
              <a:defRPr/>
            </a:pPr>
            <a:endParaRPr lang="en-US" altLang="zh-CN" sz="1600" dirty="0">
              <a:solidFill>
                <a:schemeClr val="bg1"/>
              </a:solidFill>
              <a:latin typeface="微软雅黑" pitchFamily="34" charset="-122"/>
              <a:ea typeface="微软雅黑" pitchFamily="34" charset="-122"/>
            </a:endParaRPr>
          </a:p>
        </p:txBody>
      </p:sp>
      <p:sp>
        <p:nvSpPr>
          <p:cNvPr id="26" name="矩形 25"/>
          <p:cNvSpPr/>
          <p:nvPr/>
        </p:nvSpPr>
        <p:spPr>
          <a:xfrm>
            <a:off x="3703638" y="4786313"/>
            <a:ext cx="2032000" cy="461962"/>
          </a:xfrm>
          <a:prstGeom prst="rect">
            <a:avLst/>
          </a:prstGeom>
          <a:effectLst>
            <a:outerShdw blurRad="50800" dist="381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sz="1600" dirty="0">
                <a:solidFill>
                  <a:schemeClr val="bg1"/>
                </a:solidFill>
                <a:latin typeface="微软雅黑" pitchFamily="34" charset="-122"/>
                <a:ea typeface="微软雅黑" pitchFamily="34" charset="-122"/>
              </a:rPr>
              <a:t>境内境外架构的分析</a:t>
            </a:r>
            <a:endParaRPr lang="en-US" altLang="zh-CN" sz="1600" dirty="0">
              <a:solidFill>
                <a:schemeClr val="bg1"/>
              </a:solidFill>
              <a:latin typeface="微软雅黑" pitchFamily="34" charset="-122"/>
              <a:ea typeface="微软雅黑" pitchFamily="34" charset="-122"/>
            </a:endParaRPr>
          </a:p>
        </p:txBody>
      </p:sp>
      <p:sp>
        <p:nvSpPr>
          <p:cNvPr id="27" name="矩形 26"/>
          <p:cNvSpPr/>
          <p:nvPr/>
        </p:nvSpPr>
        <p:spPr>
          <a:xfrm>
            <a:off x="4068763" y="2651125"/>
            <a:ext cx="1800225" cy="508000"/>
          </a:xfrm>
          <a:prstGeom prst="rect">
            <a:avLst/>
          </a:prstGeom>
          <a:effectLst>
            <a:outerShdw blurRad="50800" dist="381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dirty="0">
                <a:solidFill>
                  <a:schemeClr val="bg1"/>
                </a:solidFill>
                <a:latin typeface="微软雅黑" pitchFamily="34" charset="-122"/>
                <a:ea typeface="微软雅黑" pitchFamily="34" charset="-122"/>
                <a:cs typeface="Times New Roman" pitchFamily="18" charset="0"/>
              </a:rPr>
              <a:t>搭建</a:t>
            </a:r>
            <a:r>
              <a:rPr lang="zh-CN" altLang="en-US" sz="1600" dirty="0">
                <a:solidFill>
                  <a:schemeClr val="bg1"/>
                </a:solidFill>
                <a:latin typeface="微软雅黑" pitchFamily="34" charset="-122"/>
                <a:ea typeface="微软雅黑" pitchFamily="34" charset="-122"/>
                <a:cs typeface="Times New Roman" pitchFamily="18" charset="0"/>
              </a:rPr>
              <a:t>架构</a:t>
            </a:r>
            <a:r>
              <a:rPr lang="zh-CN" altLang="en-US" dirty="0">
                <a:solidFill>
                  <a:schemeClr val="bg1"/>
                </a:solidFill>
                <a:latin typeface="微软雅黑" pitchFamily="34" charset="-122"/>
                <a:ea typeface="微软雅黑" pitchFamily="34" charset="-122"/>
                <a:cs typeface="Times New Roman" pitchFamily="18" charset="0"/>
              </a:rPr>
              <a:t>的时机</a:t>
            </a:r>
            <a:endParaRPr lang="en-US" altLang="zh-CN" dirty="0">
              <a:solidFill>
                <a:schemeClr val="bg1"/>
              </a:solidFill>
              <a:latin typeface="微软雅黑" pitchFamily="34" charset="-122"/>
              <a:ea typeface="微软雅黑" pitchFamily="34" charset="-122"/>
            </a:endParaRPr>
          </a:p>
        </p:txBody>
      </p:sp>
      <p:sp>
        <p:nvSpPr>
          <p:cNvPr id="26640" name="Rectangle 48"/>
          <p:cNvSpPr>
            <a:spLocks noChangeArrowheads="1"/>
          </p:cNvSpPr>
          <p:nvPr/>
        </p:nvSpPr>
        <p:spPr bwMode="auto">
          <a:xfrm>
            <a:off x="6588125" y="4265613"/>
            <a:ext cx="7938" cy="1011237"/>
          </a:xfrm>
          <a:prstGeom prst="rect">
            <a:avLst/>
          </a:prstGeom>
          <a:solidFill>
            <a:srgbClr val="A20D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26641" name="Rectangle 48"/>
          <p:cNvSpPr>
            <a:spLocks noChangeArrowheads="1"/>
          </p:cNvSpPr>
          <p:nvPr/>
        </p:nvSpPr>
        <p:spPr bwMode="auto">
          <a:xfrm>
            <a:off x="6573838" y="4265613"/>
            <a:ext cx="7937" cy="1012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26642" name="Rectangle 50"/>
          <p:cNvSpPr>
            <a:spLocks noChangeArrowheads="1"/>
          </p:cNvSpPr>
          <p:nvPr/>
        </p:nvSpPr>
        <p:spPr bwMode="auto">
          <a:xfrm>
            <a:off x="3829050" y="4779963"/>
            <a:ext cx="1638300" cy="7937"/>
          </a:xfrm>
          <a:prstGeom prst="rect">
            <a:avLst/>
          </a:prstGeom>
          <a:solidFill>
            <a:srgbClr val="D356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26643" name="Rectangle 50"/>
          <p:cNvSpPr>
            <a:spLocks noChangeArrowheads="1"/>
          </p:cNvSpPr>
          <p:nvPr/>
        </p:nvSpPr>
        <p:spPr bwMode="auto">
          <a:xfrm>
            <a:off x="3829050" y="4764088"/>
            <a:ext cx="1638300" cy="7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26644" name="Rectangle 51"/>
          <p:cNvSpPr>
            <a:spLocks noChangeArrowheads="1"/>
          </p:cNvSpPr>
          <p:nvPr/>
        </p:nvSpPr>
        <p:spPr bwMode="auto">
          <a:xfrm>
            <a:off x="4014788" y="2627313"/>
            <a:ext cx="1638300" cy="7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grpSp>
        <p:nvGrpSpPr>
          <p:cNvPr id="26645" name="组合 53"/>
          <p:cNvGrpSpPr/>
          <p:nvPr/>
        </p:nvGrpSpPr>
        <p:grpSpPr bwMode="auto">
          <a:xfrm>
            <a:off x="6434138" y="1577975"/>
            <a:ext cx="2527300" cy="163513"/>
            <a:chOff x="6674826" y="1276841"/>
            <a:chExt cx="3696664" cy="130630"/>
          </a:xfrm>
        </p:grpSpPr>
        <p:cxnSp>
          <p:nvCxnSpPr>
            <p:cNvPr id="35" name="直接连接符 34"/>
            <p:cNvCxnSpPr/>
            <p:nvPr/>
          </p:nvCxnSpPr>
          <p:spPr>
            <a:xfrm>
              <a:off x="6772351" y="1341522"/>
              <a:ext cx="3599139" cy="0"/>
            </a:xfrm>
            <a:prstGeom prst="line">
              <a:avLst/>
            </a:prstGeom>
            <a:ln w="28575">
              <a:solidFill>
                <a:srgbClr val="47C69F"/>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6674826" y="1276841"/>
              <a:ext cx="130033" cy="130630"/>
            </a:xfrm>
            <a:prstGeom prst="ellipse">
              <a:avLst/>
            </a:prstGeom>
            <a:solidFill>
              <a:srgbClr val="47C6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grpSp>
        <p:nvGrpSpPr>
          <p:cNvPr id="37" name="组合 56"/>
          <p:cNvGrpSpPr/>
          <p:nvPr/>
        </p:nvGrpSpPr>
        <p:grpSpPr>
          <a:xfrm rot="5400000" flipV="1">
            <a:off x="6514913" y="4676004"/>
            <a:ext cx="2557464" cy="130630"/>
            <a:chOff x="6674826" y="1276841"/>
            <a:chExt cx="2557464" cy="130630"/>
          </a:xfrm>
          <a:solidFill>
            <a:srgbClr val="D7094B"/>
          </a:solidFill>
        </p:grpSpPr>
        <p:cxnSp>
          <p:nvCxnSpPr>
            <p:cNvPr id="38" name="直接连接符 37"/>
            <p:cNvCxnSpPr/>
            <p:nvPr/>
          </p:nvCxnSpPr>
          <p:spPr>
            <a:xfrm rot="5400000" flipV="1">
              <a:off x="8001891" y="111758"/>
              <a:ext cx="0" cy="2460799"/>
            </a:xfrm>
            <a:prstGeom prst="line">
              <a:avLst/>
            </a:prstGeom>
            <a:grpFill/>
            <a:ln w="28575">
              <a:solidFill>
                <a:srgbClr val="D6094A"/>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6674826" y="1276841"/>
              <a:ext cx="130630" cy="1306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grpSp>
        <p:nvGrpSpPr>
          <p:cNvPr id="40" name="组合 59"/>
          <p:cNvGrpSpPr/>
          <p:nvPr/>
        </p:nvGrpSpPr>
        <p:grpSpPr>
          <a:xfrm rot="10800000" flipV="1">
            <a:off x="2506331" y="5645371"/>
            <a:ext cx="3164930" cy="205162"/>
            <a:chOff x="6674826" y="1276841"/>
            <a:chExt cx="3722062" cy="130630"/>
          </a:xfrm>
          <a:solidFill>
            <a:srgbClr val="FF7036"/>
          </a:solidFill>
        </p:grpSpPr>
        <p:cxnSp>
          <p:nvCxnSpPr>
            <p:cNvPr id="41" name="直接连接符 40"/>
            <p:cNvCxnSpPr/>
            <p:nvPr/>
          </p:nvCxnSpPr>
          <p:spPr>
            <a:xfrm rot="10800000" flipH="1" flipV="1">
              <a:off x="6796888" y="1342158"/>
              <a:ext cx="3600000" cy="0"/>
            </a:xfrm>
            <a:prstGeom prst="line">
              <a:avLst/>
            </a:prstGeom>
            <a:grpFill/>
            <a:ln w="28575">
              <a:solidFill>
                <a:srgbClr val="FF7037"/>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674826" y="1276841"/>
              <a:ext cx="130630" cy="1306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grpSp>
        <p:nvGrpSpPr>
          <p:cNvPr id="43" name="组合 62"/>
          <p:cNvGrpSpPr/>
          <p:nvPr/>
        </p:nvGrpSpPr>
        <p:grpSpPr>
          <a:xfrm rot="16200000" flipV="1">
            <a:off x="2571844" y="2586537"/>
            <a:ext cx="2292828" cy="130630"/>
            <a:chOff x="6674826" y="1276841"/>
            <a:chExt cx="2292828" cy="130630"/>
          </a:xfrm>
          <a:solidFill>
            <a:srgbClr val="FFB702"/>
          </a:solidFill>
        </p:grpSpPr>
        <p:cxnSp>
          <p:nvCxnSpPr>
            <p:cNvPr id="44" name="直接连接符 43"/>
            <p:cNvCxnSpPr/>
            <p:nvPr/>
          </p:nvCxnSpPr>
          <p:spPr>
            <a:xfrm rot="16200000">
              <a:off x="7869572" y="244075"/>
              <a:ext cx="0" cy="2196164"/>
            </a:xfrm>
            <a:prstGeom prst="line">
              <a:avLst/>
            </a:prstGeom>
            <a:grpFill/>
            <a:ln w="28575">
              <a:solidFill>
                <a:srgbClr val="FFB702"/>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6674826" y="1276841"/>
              <a:ext cx="130630" cy="1306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grpSp>
      <p:sp>
        <p:nvSpPr>
          <p:cNvPr id="26649" name="Rectangle 48"/>
          <p:cNvSpPr>
            <a:spLocks noChangeArrowheads="1"/>
          </p:cNvSpPr>
          <p:nvPr/>
        </p:nvSpPr>
        <p:spPr bwMode="auto">
          <a:xfrm>
            <a:off x="6294438" y="2249488"/>
            <a:ext cx="7937" cy="1012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latin typeface="Calibri" pitchFamily="34" charset="0"/>
              <a:ea typeface="宋体" pitchFamily="2" charset="-122"/>
            </a:endParaRPr>
          </a:p>
        </p:txBody>
      </p:sp>
      <p:sp>
        <p:nvSpPr>
          <p:cNvPr id="47" name="矩形 46"/>
          <p:cNvSpPr/>
          <p:nvPr/>
        </p:nvSpPr>
        <p:spPr>
          <a:xfrm>
            <a:off x="5183465" y="3544887"/>
            <a:ext cx="1415772" cy="646331"/>
          </a:xfrm>
          <a:prstGeom prst="rect">
            <a:avLst/>
          </a:prstGeom>
          <a:effectLst>
            <a:outerShdw blurRad="38100" dist="25400" dir="2700000" algn="tl" rotWithShape="0">
              <a:prstClr val="black">
                <a:alpha val="40000"/>
              </a:prstClr>
            </a:outerShdw>
          </a:effectLst>
        </p:spPr>
        <p:txBody>
          <a:bodyPr wrap="none">
            <a:spAutoFit/>
          </a:bodyPr>
          <a:lstStyle/>
          <a:p>
            <a:pPr eaLnBrk="1" hangingPunct="1">
              <a:lnSpc>
                <a:spcPct val="150000"/>
              </a:lnSpc>
              <a:spcBef>
                <a:spcPts val="0"/>
              </a:spcBef>
              <a:spcAft>
                <a:spcPts val="0"/>
              </a:spcAft>
              <a:defRPr/>
            </a:pPr>
            <a:r>
              <a:rPr lang="zh-CN" altLang="en-US" sz="2400"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rPr>
              <a:t>融资架构</a:t>
            </a:r>
            <a:endParaRPr lang="en-US" altLang="zh-CN" sz="2400" dirty="0">
              <a:ln w="9525">
                <a:solidFill>
                  <a:schemeClr val="bg1"/>
                </a:solidFill>
                <a:prstDash val="solid"/>
              </a:ln>
              <a:solidFill>
                <a:srgbClr val="DC0A4D"/>
              </a:solidFill>
              <a:effectLst>
                <a:outerShdw blurRad="12700" dist="38100" dir="2700000" algn="tl" rotWithShape="0">
                  <a:schemeClr val="accent5">
                    <a:lumMod val="60000"/>
                    <a:lumOff val="40000"/>
                  </a:schemeClr>
                </a:outerShdw>
              </a:effectLst>
              <a:latin typeface="微软雅黑" pitchFamily="34" charset="-122"/>
              <a:ea typeface="微软雅黑" pitchFamily="34" charset="-122"/>
            </a:endParaRPr>
          </a:p>
        </p:txBody>
      </p:sp>
    </p:spTree>
  </p:cSld>
  <p:clrMapOvr>
    <a:masterClrMapping/>
  </p:clrMapOvr>
  <p:transition>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2800">
                <a:latin typeface="Times New Roman" pitchFamily="18" charset="0"/>
                <a:cs typeface="Times New Roman" pitchFamily="18" charset="0"/>
              </a:rPr>
              <a:t>2.1.2 </a:t>
            </a:r>
            <a:r>
              <a:rPr lang="zh-CN" altLang="en-US" sz="2800">
                <a:latin typeface="Times New Roman" pitchFamily="18" charset="0"/>
                <a:cs typeface="Times New Roman" pitchFamily="18" charset="0"/>
              </a:rPr>
              <a:t>创业企业股权安排 </a:t>
            </a:r>
            <a:r>
              <a:rPr lang="en-US" altLang="zh-CN" sz="2800">
                <a:latin typeface="Times New Roman" pitchFamily="18" charset="0"/>
                <a:cs typeface="Times New Roman" pitchFamily="18" charset="0"/>
              </a:rPr>
              <a:t>– </a:t>
            </a:r>
            <a:r>
              <a:rPr lang="zh-CN" altLang="en-US" sz="2800">
                <a:latin typeface="Times New Roman" pitchFamily="18" charset="0"/>
                <a:cs typeface="Times New Roman" pitchFamily="18" charset="0"/>
              </a:rPr>
              <a:t>实践操作</a:t>
            </a:r>
            <a:endParaRPr lang="zh-CN" altLang="en-US" sz="2800"/>
          </a:p>
        </p:txBody>
      </p:sp>
      <p:sp>
        <p:nvSpPr>
          <p:cNvPr id="7" name="矩形 6"/>
          <p:cNvSpPr/>
          <p:nvPr/>
        </p:nvSpPr>
        <p:spPr>
          <a:xfrm>
            <a:off x="5580063" y="3636963"/>
            <a:ext cx="4648200" cy="1882775"/>
          </a:xfrm>
          <a:prstGeom prst="rect">
            <a:avLst/>
          </a:prstGeom>
          <a:ln w="28575">
            <a:solidFill>
              <a:srgbClr val="990033"/>
            </a:solidFill>
            <a:prstDash val="lgDash"/>
          </a:ln>
        </p:spPr>
        <p:txBody>
          <a:bodyPr>
            <a:spAutoFit/>
          </a:bodyPr>
          <a:lstStyle/>
          <a:p>
            <a:pPr eaLnBrk="1" hangingPunct="1">
              <a:defRPr/>
            </a:pPr>
            <a:endParaRPr lang="en-US" altLang="zh-CN" sz="1400" dirty="0">
              <a:latin typeface="Times New Roman" pitchFamily="18" charset="0"/>
              <a:ea typeface="+mn-ea"/>
              <a:cs typeface="Times New Roman" pitchFamily="18" charset="0"/>
            </a:endParaRPr>
          </a:p>
          <a:p>
            <a:pPr marL="285750" lvl="2" indent="-285750" eaLnBrk="1" hangingPunct="1">
              <a:lnSpc>
                <a:spcPct val="150000"/>
              </a:lnSpc>
              <a:buFont typeface="Wingdings" pitchFamily="2" charset="2"/>
              <a:buChar char="l"/>
              <a:defRPr/>
            </a:pP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轮融资后，创始人持股比例为</a:t>
            </a:r>
            <a:r>
              <a:rPr lang="en-US" altLang="zh-CN" sz="1400" b="0" dirty="0">
                <a:latin typeface="Times New Roman" pitchFamily="18" charset="0"/>
                <a:ea typeface="+mn-ea"/>
                <a:cs typeface="Times New Roman" pitchFamily="18" charset="0"/>
              </a:rPr>
              <a:t>48.99%</a:t>
            </a:r>
            <a:r>
              <a:rPr lang="zh-CN" altLang="en-US" sz="1400" b="0" dirty="0">
                <a:latin typeface="Times New Roman" pitchFamily="18" charset="0"/>
                <a:ea typeface="+mn-ea"/>
                <a:cs typeface="Times New Roman" pitchFamily="18" charset="0"/>
              </a:rPr>
              <a:t>；</a:t>
            </a:r>
            <a:r>
              <a:rPr lang="en-US" altLang="zh-CN" sz="1400" b="0" dirty="0">
                <a:latin typeface="Times New Roman" pitchFamily="18" charset="0"/>
                <a:ea typeface="+mn-ea"/>
                <a:cs typeface="Times New Roman" pitchFamily="18" charset="0"/>
              </a:rPr>
              <a:t>B</a:t>
            </a:r>
            <a:r>
              <a:rPr lang="zh-CN" altLang="en-US" sz="1400" b="0" dirty="0">
                <a:latin typeface="Times New Roman" pitchFamily="18" charset="0"/>
                <a:ea typeface="+mn-ea"/>
                <a:cs typeface="Times New Roman" pitchFamily="18" charset="0"/>
              </a:rPr>
              <a:t>轮后，创始人持股比例不少于</a:t>
            </a:r>
            <a:r>
              <a:rPr lang="en-US" altLang="zh-CN" sz="1400" b="0" dirty="0">
                <a:latin typeface="Times New Roman" pitchFamily="18" charset="0"/>
                <a:ea typeface="+mn-ea"/>
                <a:cs typeface="Times New Roman" pitchFamily="18" charset="0"/>
              </a:rPr>
              <a:t>33.83%</a:t>
            </a:r>
            <a:r>
              <a:rPr lang="zh-CN" altLang="en-US" sz="1400" b="0" dirty="0">
                <a:latin typeface="Times New Roman" pitchFamily="18" charset="0"/>
                <a:ea typeface="+mn-ea"/>
                <a:cs typeface="Times New Roman" pitchFamily="18" charset="0"/>
              </a:rPr>
              <a:t>，且并无单个投资人单独超过此比例；上市后，创始人持股比例为</a:t>
            </a:r>
            <a:r>
              <a:rPr lang="en-US" altLang="zh-CN" sz="1400" b="0" dirty="0">
                <a:latin typeface="Times New Roman" pitchFamily="18" charset="0"/>
                <a:ea typeface="+mn-ea"/>
                <a:cs typeface="Times New Roman" pitchFamily="18" charset="0"/>
              </a:rPr>
              <a:t>28.44%</a:t>
            </a:r>
            <a:r>
              <a:rPr lang="zh-CN" altLang="en-US" sz="1400" b="0" dirty="0">
                <a:latin typeface="Times New Roman" pitchFamily="18" charset="0"/>
                <a:ea typeface="+mn-ea"/>
                <a:cs typeface="Times New Roman" pitchFamily="18" charset="0"/>
              </a:rPr>
              <a:t>，且并无单个投资人超过此比例（投资人共占</a:t>
            </a:r>
            <a:r>
              <a:rPr lang="en-US" altLang="zh-CN" sz="1400" b="0" dirty="0">
                <a:latin typeface="Times New Roman" pitchFamily="18" charset="0"/>
                <a:ea typeface="+mn-ea"/>
                <a:cs typeface="Times New Roman" pitchFamily="18" charset="0"/>
              </a:rPr>
              <a:t>61.9%</a:t>
            </a:r>
            <a:r>
              <a:rPr lang="zh-CN" altLang="en-US" sz="1400" b="0" dirty="0">
                <a:latin typeface="Times New Roman" pitchFamily="18" charset="0"/>
                <a:ea typeface="+mn-ea"/>
                <a:cs typeface="Times New Roman" pitchFamily="18" charset="0"/>
              </a:rPr>
              <a:t>，最高一位投资人持股</a:t>
            </a:r>
            <a:r>
              <a:rPr lang="en-US" altLang="zh-CN" sz="1400" b="0" dirty="0">
                <a:latin typeface="Times New Roman" pitchFamily="18" charset="0"/>
                <a:ea typeface="+mn-ea"/>
                <a:cs typeface="Times New Roman" pitchFamily="18" charset="0"/>
              </a:rPr>
              <a:t>25.4%</a:t>
            </a:r>
            <a:r>
              <a:rPr lang="zh-CN" altLang="en-US" sz="1400" b="0" dirty="0">
                <a:latin typeface="Times New Roman" pitchFamily="18" charset="0"/>
                <a:ea typeface="+mn-ea"/>
                <a:cs typeface="Times New Roman" pitchFamily="18" charset="0"/>
              </a:rPr>
              <a:t>） 。</a:t>
            </a:r>
            <a:endParaRPr lang="en-US" altLang="zh-CN" sz="1400" b="0" dirty="0">
              <a:latin typeface="Times New Roman" pitchFamily="18" charset="0"/>
              <a:ea typeface="+mn-ea"/>
              <a:cs typeface="Times New Roman" pitchFamily="18" charset="0"/>
            </a:endParaRPr>
          </a:p>
        </p:txBody>
      </p:sp>
      <p:sp>
        <p:nvSpPr>
          <p:cNvPr id="8" name="五边形 7"/>
          <p:cNvSpPr/>
          <p:nvPr/>
        </p:nvSpPr>
        <p:spPr>
          <a:xfrm>
            <a:off x="5324475" y="3471863"/>
            <a:ext cx="2554288" cy="363537"/>
          </a:xfrm>
          <a:prstGeom prst="homePlate">
            <a:avLst/>
          </a:prstGeom>
          <a:solidFill>
            <a:srgbClr val="A5002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9" name="TextBox 3"/>
          <p:cNvSpPr txBox="1">
            <a:spLocks noChangeArrowheads="1"/>
          </p:cNvSpPr>
          <p:nvPr/>
        </p:nvSpPr>
        <p:spPr bwMode="auto">
          <a:xfrm>
            <a:off x="801688" y="1649413"/>
            <a:ext cx="4038600" cy="4184650"/>
          </a:xfrm>
          <a:prstGeom prst="rect">
            <a:avLst/>
          </a:prstGeom>
          <a:noFill/>
          <a:ln w="28575">
            <a:solidFill>
              <a:srgbClr val="002060"/>
            </a:solidFill>
            <a:prstDash val="dash"/>
            <a:miter lim="800000"/>
          </a:ln>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indent="-3429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2" indent="0" eaLnBrk="1" hangingPunct="1">
              <a:defRPr/>
            </a:pP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r>
              <a:rPr lang="zh-CN" altLang="en-US" sz="1400" b="0" dirty="0">
                <a:latin typeface="Times New Roman" pitchFamily="18" charset="0"/>
                <a:ea typeface="+mn-ea"/>
                <a:cs typeface="Times New Roman" pitchFamily="18" charset="0"/>
              </a:rPr>
              <a:t>股权安排会涉及境内上市和境外上市模式。阶段又会涉及天使、</a:t>
            </a: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轮、</a:t>
            </a:r>
            <a:r>
              <a:rPr lang="en-US" altLang="zh-CN" sz="1400" b="0" dirty="0">
                <a:latin typeface="Times New Roman" pitchFamily="18" charset="0"/>
                <a:ea typeface="+mn-ea"/>
                <a:cs typeface="Times New Roman" pitchFamily="18" charset="0"/>
              </a:rPr>
              <a:t>B</a:t>
            </a:r>
            <a:r>
              <a:rPr lang="zh-CN" altLang="en-US" sz="1400" b="0" dirty="0">
                <a:latin typeface="Times New Roman" pitchFamily="18" charset="0"/>
                <a:ea typeface="+mn-ea"/>
                <a:cs typeface="Times New Roman" pitchFamily="18" charset="0"/>
              </a:rPr>
              <a:t>轮等直到</a:t>
            </a:r>
            <a:r>
              <a:rPr lang="en-US" altLang="zh-CN" sz="1400" b="0" dirty="0">
                <a:latin typeface="Times New Roman" pitchFamily="18" charset="0"/>
                <a:ea typeface="+mn-ea"/>
                <a:cs typeface="Times New Roman" pitchFamily="18" charset="0"/>
              </a:rPr>
              <a:t>IPO</a:t>
            </a:r>
            <a:r>
              <a:rPr lang="zh-CN" altLang="en-US" sz="1400" b="0" dirty="0">
                <a:latin typeface="Times New Roman" pitchFamily="18" charset="0"/>
                <a:ea typeface="+mn-ea"/>
                <a:cs typeface="Times New Roman" pitchFamily="18" charset="0"/>
              </a:rPr>
              <a:t>。最理想的状态是直到</a:t>
            </a:r>
            <a:r>
              <a:rPr lang="en-US" altLang="zh-CN" sz="1400" b="0" dirty="0">
                <a:latin typeface="Times New Roman" pitchFamily="18" charset="0"/>
                <a:ea typeface="+mn-ea"/>
                <a:cs typeface="Times New Roman" pitchFamily="18" charset="0"/>
              </a:rPr>
              <a:t>IPO</a:t>
            </a:r>
            <a:r>
              <a:rPr lang="zh-CN" altLang="en-US" sz="1400" b="0" dirty="0">
                <a:latin typeface="Times New Roman" pitchFamily="18" charset="0"/>
                <a:ea typeface="+mn-ea"/>
                <a:cs typeface="Times New Roman" pitchFamily="18" charset="0"/>
              </a:rPr>
              <a:t>，创始人还是控股股东，至少是最大股东。</a:t>
            </a: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r>
              <a:rPr lang="zh-CN" altLang="en-US" sz="1400" dirty="0">
                <a:latin typeface="Times New Roman" pitchFamily="18" charset="0"/>
                <a:ea typeface="+mn-ea"/>
                <a:cs typeface="Times New Roman" pitchFamily="18" charset="0"/>
              </a:rPr>
              <a:t>境外上市模式</a:t>
            </a:r>
            <a:r>
              <a:rPr lang="zh-CN" altLang="en-US" sz="1400" b="0" dirty="0">
                <a:latin typeface="Times New Roman" pitchFamily="18" charset="0"/>
                <a:ea typeface="+mn-ea"/>
                <a:cs typeface="Times New Roman" pitchFamily="18" charset="0"/>
              </a:rPr>
              <a:t>：天使最好不要超过</a:t>
            </a:r>
            <a:r>
              <a:rPr lang="en-US" altLang="zh-CN" sz="1400" b="0">
                <a:latin typeface="Times New Roman" pitchFamily="18" charset="0"/>
                <a:ea typeface="+mn-ea"/>
                <a:cs typeface="Times New Roman" pitchFamily="18" charset="0"/>
              </a:rPr>
              <a:t>20</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；没有天使，直接</a:t>
            </a: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轮，则最好不要超过</a:t>
            </a:r>
            <a:r>
              <a:rPr lang="en-US" altLang="zh-CN" sz="1400" b="0" dirty="0">
                <a:latin typeface="Times New Roman" pitchFamily="18" charset="0"/>
                <a:ea typeface="+mn-ea"/>
                <a:cs typeface="Times New Roman" pitchFamily="18" charset="0"/>
              </a:rPr>
              <a:t>20%</a:t>
            </a:r>
            <a:r>
              <a:rPr lang="zh-CN" altLang="en-US" sz="1400" b="0" dirty="0">
                <a:latin typeface="Times New Roman" pitchFamily="18" charset="0"/>
                <a:ea typeface="+mn-ea"/>
                <a:cs typeface="Times New Roman" pitchFamily="18" charset="0"/>
              </a:rPr>
              <a:t>；</a:t>
            </a:r>
            <a:r>
              <a:rPr lang="en-US" altLang="zh-CN" sz="1400" b="0" dirty="0">
                <a:latin typeface="Times New Roman" pitchFamily="18" charset="0"/>
                <a:ea typeface="+mn-ea"/>
                <a:cs typeface="Times New Roman" pitchFamily="18" charset="0"/>
              </a:rPr>
              <a:t>A+B</a:t>
            </a:r>
            <a:r>
              <a:rPr lang="zh-CN" altLang="en-US" sz="1400" b="0" dirty="0">
                <a:latin typeface="Times New Roman" pitchFamily="18" charset="0"/>
                <a:ea typeface="+mn-ea"/>
                <a:cs typeface="Times New Roman" pitchFamily="18" charset="0"/>
              </a:rPr>
              <a:t>轮不要超过</a:t>
            </a:r>
            <a:r>
              <a:rPr lang="en-US" altLang="zh-CN" sz="1400" b="0" dirty="0">
                <a:latin typeface="Times New Roman" pitchFamily="18" charset="0"/>
                <a:ea typeface="+mn-ea"/>
                <a:cs typeface="Times New Roman" pitchFamily="18" charset="0"/>
              </a:rPr>
              <a:t>30%</a:t>
            </a:r>
            <a:r>
              <a:rPr lang="zh-CN" altLang="en-US" sz="1400" b="0" dirty="0">
                <a:latin typeface="Times New Roman" pitchFamily="18" charset="0"/>
                <a:ea typeface="+mn-ea"/>
                <a:cs typeface="Times New Roman" pitchFamily="18" charset="0"/>
              </a:rPr>
              <a:t>；依此类推，到</a:t>
            </a:r>
            <a:r>
              <a:rPr lang="en-US" altLang="zh-CN" sz="1400" b="0" dirty="0">
                <a:latin typeface="Times New Roman" pitchFamily="18" charset="0"/>
                <a:ea typeface="+mn-ea"/>
                <a:cs typeface="Times New Roman" pitchFamily="18" charset="0"/>
              </a:rPr>
              <a:t>IPO</a:t>
            </a:r>
            <a:r>
              <a:rPr lang="zh-CN" altLang="en-US" sz="1400" b="0" dirty="0">
                <a:latin typeface="Times New Roman" pitchFamily="18" charset="0"/>
                <a:ea typeface="+mn-ea"/>
                <a:cs typeface="Times New Roman" pitchFamily="18" charset="0"/>
              </a:rPr>
              <a:t>时，投资人最好不要超过</a:t>
            </a:r>
            <a:r>
              <a:rPr lang="en-US" altLang="zh-CN" sz="1400" b="0" dirty="0">
                <a:latin typeface="Times New Roman" pitchFamily="18" charset="0"/>
                <a:ea typeface="+mn-ea"/>
                <a:cs typeface="Times New Roman" pitchFamily="18" charset="0"/>
              </a:rPr>
              <a:t>50%</a:t>
            </a:r>
            <a:r>
              <a:rPr lang="zh-CN" altLang="en-US" sz="1400" b="0" dirty="0">
                <a:latin typeface="Times New Roman" pitchFamily="18" charset="0"/>
                <a:ea typeface="+mn-ea"/>
                <a:cs typeface="Times New Roman" pitchFamily="18" charset="0"/>
              </a:rPr>
              <a:t>，而</a:t>
            </a:r>
            <a:r>
              <a:rPr lang="en-US" altLang="zh-CN" sz="1400" b="0" dirty="0">
                <a:latin typeface="Times New Roman" pitchFamily="18" charset="0"/>
                <a:ea typeface="+mn-ea"/>
                <a:cs typeface="Times New Roman" pitchFamily="18" charset="0"/>
              </a:rPr>
              <a:t>IPO</a:t>
            </a:r>
            <a:r>
              <a:rPr lang="zh-CN" altLang="en-US" sz="1400" b="0" dirty="0">
                <a:latin typeface="Times New Roman" pitchFamily="18" charset="0"/>
                <a:ea typeface="+mn-ea"/>
                <a:cs typeface="Times New Roman" pitchFamily="18" charset="0"/>
              </a:rPr>
              <a:t>往往又会增发</a:t>
            </a:r>
            <a:r>
              <a:rPr lang="en-US" altLang="zh-CN" sz="1400" b="0" dirty="0">
                <a:latin typeface="Times New Roman" pitchFamily="18" charset="0"/>
                <a:ea typeface="+mn-ea"/>
                <a:cs typeface="Times New Roman" pitchFamily="18" charset="0"/>
              </a:rPr>
              <a:t>10-20%</a:t>
            </a:r>
            <a:r>
              <a:rPr lang="zh-CN" altLang="en-US" sz="1400" b="0" dirty="0">
                <a:latin typeface="Times New Roman" pitchFamily="18" charset="0"/>
                <a:ea typeface="+mn-ea"/>
                <a:cs typeface="Times New Roman" pitchFamily="18" charset="0"/>
              </a:rPr>
              <a:t>，又会稀释，最终上市后，创始人持股可能在</a:t>
            </a:r>
            <a:r>
              <a:rPr lang="en-US" altLang="zh-CN" sz="1400" b="0" dirty="0">
                <a:latin typeface="Times New Roman" pitchFamily="18" charset="0"/>
                <a:ea typeface="+mn-ea"/>
                <a:cs typeface="Times New Roman" pitchFamily="18" charset="0"/>
              </a:rPr>
              <a:t>40%</a:t>
            </a:r>
            <a:r>
              <a:rPr lang="zh-CN" altLang="en-US" sz="1400" b="0" dirty="0">
                <a:latin typeface="Times New Roman" pitchFamily="18" charset="0"/>
                <a:ea typeface="+mn-ea"/>
                <a:cs typeface="Times New Roman" pitchFamily="18" charset="0"/>
              </a:rPr>
              <a:t>左右。</a:t>
            </a: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r>
              <a:rPr lang="zh-CN" altLang="en-US" sz="1400" dirty="0">
                <a:latin typeface="Times New Roman" pitchFamily="18" charset="0"/>
                <a:ea typeface="+mn-ea"/>
                <a:cs typeface="Times New Roman" pitchFamily="18" charset="0"/>
              </a:rPr>
              <a:t>境内上市模式</a:t>
            </a:r>
            <a:r>
              <a:rPr lang="en-US" altLang="zh-CN" sz="1400" dirty="0">
                <a:latin typeface="Times New Roman" pitchFamily="18" charset="0"/>
                <a:ea typeface="+mn-ea"/>
                <a:cs typeface="Times New Roman" pitchFamily="18" charset="0"/>
              </a:rPr>
              <a:t>: </a:t>
            </a:r>
            <a:r>
              <a:rPr lang="zh-CN" altLang="en-US" sz="1400" b="0" dirty="0">
                <a:latin typeface="Times New Roman" pitchFamily="18" charset="0"/>
                <a:ea typeface="+mn-ea"/>
                <a:cs typeface="Times New Roman" pitchFamily="18" charset="0"/>
              </a:rPr>
              <a:t>与上述类似，最好几个创始人还处于控股地位，作为实际控制人并将签署一致行动协议，或者投资人等将股权的投票权授权创始人的方式（</a:t>
            </a:r>
            <a:r>
              <a:rPr lang="zh-CN" altLang="en-US" sz="1400" b="0" u="sng" dirty="0">
                <a:latin typeface="Times New Roman" pitchFamily="18" charset="0"/>
                <a:ea typeface="+mn-ea"/>
                <a:cs typeface="Times New Roman" pitchFamily="18" charset="0"/>
              </a:rPr>
              <a:t>即将经济权益和投票表决权分开；美国上市可以弄</a:t>
            </a:r>
            <a:r>
              <a:rPr lang="en-US" altLang="zh-CN" sz="1400" b="0" u="sng" dirty="0">
                <a:latin typeface="Times New Roman" pitchFamily="18" charset="0"/>
                <a:ea typeface="+mn-ea"/>
                <a:cs typeface="Times New Roman" pitchFamily="18" charset="0"/>
              </a:rPr>
              <a:t>A</a:t>
            </a:r>
            <a:r>
              <a:rPr lang="zh-CN" altLang="en-US" sz="1400" b="0" u="sng" dirty="0">
                <a:latin typeface="Times New Roman" pitchFamily="18" charset="0"/>
                <a:ea typeface="+mn-ea"/>
                <a:cs typeface="Times New Roman" pitchFamily="18" charset="0"/>
              </a:rPr>
              <a:t>、</a:t>
            </a:r>
            <a:r>
              <a:rPr lang="en-US" altLang="zh-CN" sz="1400" b="0" u="sng" dirty="0">
                <a:latin typeface="Times New Roman" pitchFamily="18" charset="0"/>
                <a:ea typeface="+mn-ea"/>
                <a:cs typeface="Times New Roman" pitchFamily="18" charset="0"/>
              </a:rPr>
              <a:t>B</a:t>
            </a:r>
            <a:r>
              <a:rPr lang="zh-CN" altLang="en-US" sz="1400" b="0" u="sng" dirty="0">
                <a:latin typeface="Times New Roman" pitchFamily="18" charset="0"/>
                <a:ea typeface="+mn-ea"/>
                <a:cs typeface="Times New Roman" pitchFamily="18" charset="0"/>
              </a:rPr>
              <a:t>股，创始人</a:t>
            </a:r>
            <a:r>
              <a:rPr lang="en-US" altLang="zh-CN" sz="1400" b="0" u="sng" dirty="0">
                <a:latin typeface="Times New Roman" pitchFamily="18" charset="0"/>
                <a:ea typeface="+mn-ea"/>
                <a:cs typeface="Times New Roman" pitchFamily="18" charset="0"/>
              </a:rPr>
              <a:t>1</a:t>
            </a:r>
            <a:r>
              <a:rPr lang="zh-CN" altLang="en-US" sz="1400" b="0" u="sng" dirty="0">
                <a:latin typeface="Times New Roman" pitchFamily="18" charset="0"/>
                <a:ea typeface="+mn-ea"/>
                <a:cs typeface="Times New Roman" pitchFamily="18" charset="0"/>
              </a:rPr>
              <a:t>股可有</a:t>
            </a:r>
            <a:r>
              <a:rPr lang="en-US" altLang="zh-CN" sz="1400" b="0" u="sng" dirty="0">
                <a:latin typeface="Times New Roman" pitchFamily="18" charset="0"/>
                <a:ea typeface="+mn-ea"/>
                <a:cs typeface="Times New Roman" pitchFamily="18" charset="0"/>
              </a:rPr>
              <a:t>10</a:t>
            </a:r>
            <a:r>
              <a:rPr lang="zh-CN" altLang="en-US" sz="1400" b="0" u="sng" dirty="0">
                <a:latin typeface="Times New Roman" pitchFamily="18" charset="0"/>
                <a:ea typeface="+mn-ea"/>
                <a:cs typeface="Times New Roman" pitchFamily="18" charset="0"/>
              </a:rPr>
              <a:t>个投票权</a:t>
            </a:r>
            <a:r>
              <a:rPr lang="zh-CN" altLang="en-US" sz="1400" b="0" dirty="0">
                <a:latin typeface="Times New Roman" pitchFamily="18" charset="0"/>
                <a:ea typeface="+mn-ea"/>
                <a:cs typeface="Times New Roman" pitchFamily="18" charset="0"/>
              </a:rPr>
              <a:t>）。</a:t>
            </a:r>
          </a:p>
        </p:txBody>
      </p:sp>
      <p:sp>
        <p:nvSpPr>
          <p:cNvPr id="10" name="五边形 9"/>
          <p:cNvSpPr/>
          <p:nvPr/>
        </p:nvSpPr>
        <p:spPr>
          <a:xfrm>
            <a:off x="679450" y="1517650"/>
            <a:ext cx="3222625" cy="369888"/>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1" name="TextBox 4"/>
          <p:cNvSpPr txBox="1"/>
          <p:nvPr/>
        </p:nvSpPr>
        <p:spPr>
          <a:xfrm>
            <a:off x="679450" y="1503363"/>
            <a:ext cx="2868613" cy="584200"/>
          </a:xfrm>
          <a:prstGeom prst="rect">
            <a:avLst/>
          </a:prstGeom>
          <a:noFill/>
        </p:spPr>
        <p:txBody>
          <a:bodyPr>
            <a:spAutoFit/>
          </a:bodyPr>
          <a:lstStyle/>
          <a:p>
            <a:pPr marL="342900" lvl="1" indent="-342900" eaLnBrk="1" hangingPunct="1">
              <a:buFont typeface="Wingdings" pitchFamily="2" charset="2"/>
              <a:buChar char="Ø"/>
              <a:defRPr/>
            </a:pPr>
            <a:r>
              <a:rPr lang="zh-CN" altLang="en-US" sz="1600" dirty="0">
                <a:solidFill>
                  <a:schemeClr val="bg1"/>
                </a:solidFill>
                <a:latin typeface="Times New Roman" pitchFamily="18" charset="0"/>
                <a:ea typeface="+mn-ea"/>
                <a:cs typeface="Times New Roman" pitchFamily="18" charset="0"/>
              </a:rPr>
              <a:t>实践经验</a:t>
            </a:r>
            <a:endParaRPr lang="en-US" altLang="zh-CN" sz="1600" dirty="0">
              <a:solidFill>
                <a:schemeClr val="bg1"/>
              </a:solidFill>
              <a:latin typeface="Times New Roman" pitchFamily="18" charset="0"/>
              <a:ea typeface="+mn-ea"/>
              <a:cs typeface="Times New Roman" pitchFamily="18" charset="0"/>
            </a:endParaRPr>
          </a:p>
          <a:p>
            <a:pPr marL="342900" lvl="1" indent="-342900" eaLnBrk="1" hangingPunct="1">
              <a:buFont typeface="Wingdings" pitchFamily="2" charset="2"/>
              <a:buChar char="Ø"/>
              <a:defRPr/>
            </a:pPr>
            <a:endParaRPr lang="en-US" altLang="zh-CN" sz="1600" dirty="0">
              <a:solidFill>
                <a:schemeClr val="bg1"/>
              </a:solidFill>
              <a:latin typeface="Times New Roman" pitchFamily="18" charset="0"/>
              <a:ea typeface="+mn-ea"/>
              <a:cs typeface="Times New Roman" pitchFamily="18" charset="0"/>
            </a:endParaRPr>
          </a:p>
        </p:txBody>
      </p:sp>
      <p:sp>
        <p:nvSpPr>
          <p:cNvPr id="12" name="TextBox 2"/>
          <p:cNvSpPr txBox="1">
            <a:spLocks noChangeArrowheads="1"/>
          </p:cNvSpPr>
          <p:nvPr/>
        </p:nvSpPr>
        <p:spPr bwMode="auto">
          <a:xfrm>
            <a:off x="5562600" y="1649413"/>
            <a:ext cx="4648200" cy="1276350"/>
          </a:xfrm>
          <a:prstGeom prst="rect">
            <a:avLst/>
          </a:prstGeom>
          <a:noFill/>
          <a:ln w="28575">
            <a:solidFill>
              <a:srgbClr val="FFC000"/>
            </a:solidFill>
            <a:prstDash val="dash"/>
            <a:miter lim="800000"/>
          </a:ln>
        </p:spPr>
        <p:txBody>
          <a:bodyPr>
            <a:spAutoFit/>
          </a:bodyPr>
          <a:lstStyle>
            <a:lvl1pPr eaLnBrk="0" hangingPunct="0">
              <a:defRPr>
                <a:solidFill>
                  <a:schemeClr val="tx1"/>
                </a:solidFill>
                <a:latin typeface="Arial" pitchFamily="34" charset="0"/>
                <a:ea typeface="宋体" pitchFamily="2" charset="-122"/>
              </a:defRPr>
            </a:lvl1pPr>
            <a:lvl2pPr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en-US" altLang="zh-CN" sz="1400" b="0" dirty="0">
              <a:latin typeface="Times New Roman" pitchFamily="18" charset="0"/>
              <a:ea typeface="+mn-ea"/>
              <a:cs typeface="Times New Roman" pitchFamily="18" charset="0"/>
            </a:endParaRPr>
          </a:p>
          <a:p>
            <a:pPr marL="285750" indent="-285750" eaLnBrk="1" hangingPunct="1">
              <a:lnSpc>
                <a:spcPct val="150000"/>
              </a:lnSpc>
              <a:buFont typeface="Wingdings" pitchFamily="2" charset="2"/>
              <a:buChar char="l"/>
              <a:defRPr/>
            </a:pPr>
            <a:r>
              <a:rPr lang="en-US" altLang="zh-CN" sz="1400" b="0" dirty="0">
                <a:latin typeface="Times New Roman" pitchFamily="18" charset="0"/>
                <a:ea typeface="+mn-ea"/>
                <a:cs typeface="Times New Roman" pitchFamily="18" charset="0"/>
              </a:rPr>
              <a:t>A</a:t>
            </a:r>
            <a:r>
              <a:rPr lang="zh-CN" altLang="en-US" sz="1400" b="0" dirty="0">
                <a:latin typeface="Times New Roman" pitchFamily="18" charset="0"/>
                <a:ea typeface="+mn-ea"/>
                <a:cs typeface="Times New Roman" pitchFamily="18" charset="0"/>
              </a:rPr>
              <a:t>轮融资后：创始人持股比例为</a:t>
            </a:r>
            <a:r>
              <a:rPr lang="en-US" altLang="zh-CN" sz="1400" b="0" dirty="0">
                <a:latin typeface="Times New Roman" pitchFamily="18" charset="0"/>
                <a:ea typeface="+mn-ea"/>
                <a:cs typeface="Times New Roman" pitchFamily="18" charset="0"/>
              </a:rPr>
              <a:t>70.27%</a:t>
            </a:r>
            <a:r>
              <a:rPr lang="zh-CN" altLang="en-US" sz="1400" b="0" dirty="0">
                <a:latin typeface="Times New Roman" pitchFamily="18" charset="0"/>
                <a:ea typeface="+mn-ea"/>
                <a:cs typeface="Times New Roman" pitchFamily="18" charset="0"/>
              </a:rPr>
              <a:t>；</a:t>
            </a:r>
            <a:r>
              <a:rPr lang="en-US" altLang="zh-CN" sz="1400" b="0" dirty="0">
                <a:latin typeface="Times New Roman" pitchFamily="18" charset="0"/>
                <a:ea typeface="+mn-ea"/>
                <a:cs typeface="Times New Roman" pitchFamily="18" charset="0"/>
              </a:rPr>
              <a:t>B</a:t>
            </a:r>
            <a:r>
              <a:rPr lang="zh-CN" altLang="en-US" sz="1400" b="0" dirty="0">
                <a:latin typeface="Times New Roman" pitchFamily="18" charset="0"/>
                <a:ea typeface="+mn-ea"/>
                <a:cs typeface="Times New Roman" pitchFamily="18" charset="0"/>
              </a:rPr>
              <a:t>轮融资后，创始人持股比例为：</a:t>
            </a:r>
            <a:r>
              <a:rPr lang="en-US" altLang="zh-CN" sz="1400" b="0" dirty="0">
                <a:latin typeface="Times New Roman" pitchFamily="18" charset="0"/>
                <a:ea typeface="+mn-ea"/>
                <a:cs typeface="Times New Roman" pitchFamily="18" charset="0"/>
              </a:rPr>
              <a:t>62.73%</a:t>
            </a:r>
            <a:r>
              <a:rPr lang="zh-CN" altLang="en-US" sz="1400" b="0" dirty="0">
                <a:latin typeface="Times New Roman" pitchFamily="18" charset="0"/>
                <a:ea typeface="+mn-ea"/>
                <a:cs typeface="Times New Roman" pitchFamily="18" charset="0"/>
              </a:rPr>
              <a:t>；上市后，创始人持股比例为</a:t>
            </a:r>
            <a:r>
              <a:rPr lang="en-US" altLang="zh-CN" sz="1400" b="0" dirty="0">
                <a:latin typeface="Times New Roman" pitchFamily="18" charset="0"/>
                <a:ea typeface="+mn-ea"/>
                <a:cs typeface="Times New Roman" pitchFamily="18" charset="0"/>
              </a:rPr>
              <a:t>45.71%</a:t>
            </a:r>
            <a:r>
              <a:rPr lang="zh-CN" altLang="en-US" sz="1400" b="0" dirty="0">
                <a:latin typeface="Times New Roman" pitchFamily="18" charset="0"/>
                <a:ea typeface="+mn-ea"/>
                <a:cs typeface="Times New Roman" pitchFamily="18" charset="0"/>
              </a:rPr>
              <a:t>，投资人共同持股比例为</a:t>
            </a:r>
            <a:r>
              <a:rPr lang="en-US" altLang="zh-CN" sz="1400" b="0" dirty="0">
                <a:latin typeface="Times New Roman" pitchFamily="18" charset="0"/>
                <a:ea typeface="+mn-ea"/>
                <a:cs typeface="Times New Roman" pitchFamily="18" charset="0"/>
              </a:rPr>
              <a:t>32.52%</a:t>
            </a:r>
            <a:r>
              <a:rPr lang="zh-CN" altLang="en-US" sz="1400" b="0" dirty="0">
                <a:latin typeface="Times New Roman" pitchFamily="18" charset="0"/>
                <a:ea typeface="+mn-ea"/>
                <a:cs typeface="Times New Roman" pitchFamily="18" charset="0"/>
              </a:rPr>
              <a:t>。</a:t>
            </a:r>
            <a:endParaRPr lang="en-US" altLang="zh-CN" sz="1400" b="0" dirty="0">
              <a:latin typeface="Times New Roman" pitchFamily="18" charset="0"/>
              <a:ea typeface="+mn-ea"/>
              <a:cs typeface="Times New Roman" pitchFamily="18" charset="0"/>
            </a:endParaRPr>
          </a:p>
        </p:txBody>
      </p:sp>
      <p:sp>
        <p:nvSpPr>
          <p:cNvPr id="13" name="五边形 12"/>
          <p:cNvSpPr/>
          <p:nvPr/>
        </p:nvSpPr>
        <p:spPr>
          <a:xfrm>
            <a:off x="5211763" y="1503363"/>
            <a:ext cx="2613025" cy="363537"/>
          </a:xfrm>
          <a:prstGeom prst="homePlat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4" name="TextBox 8"/>
          <p:cNvSpPr txBox="1"/>
          <p:nvPr/>
        </p:nvSpPr>
        <p:spPr>
          <a:xfrm>
            <a:off x="5176838" y="1503363"/>
            <a:ext cx="2413000" cy="338137"/>
          </a:xfrm>
          <a:prstGeom prst="rect">
            <a:avLst/>
          </a:prstGeom>
          <a:noFill/>
        </p:spPr>
        <p:txBody>
          <a:bodyPr>
            <a:spAutoFit/>
          </a:bodyPr>
          <a:lstStyle/>
          <a:p>
            <a:pPr marL="342900" lvl="1" indent="-342900" eaLnBrk="1" hangingPunct="1">
              <a:buFont typeface="Wingdings" pitchFamily="2" charset="2"/>
              <a:buChar char="Ø"/>
              <a:defRPr/>
            </a:pPr>
            <a:r>
              <a:rPr lang="zh-CN" altLang="en-US" sz="1600" dirty="0">
                <a:solidFill>
                  <a:schemeClr val="bg1"/>
                </a:solidFill>
                <a:latin typeface="Times New Roman" pitchFamily="18" charset="0"/>
                <a:ea typeface="+mn-ea"/>
                <a:cs typeface="Times New Roman" pitchFamily="18" charset="0"/>
              </a:rPr>
              <a:t>唯品会境外上市案例</a:t>
            </a:r>
            <a:endParaRPr lang="en-US" altLang="zh-CN" sz="1600" dirty="0">
              <a:solidFill>
                <a:schemeClr val="bg1"/>
              </a:solidFill>
              <a:latin typeface="Times New Roman" pitchFamily="18" charset="0"/>
              <a:ea typeface="+mn-ea"/>
              <a:cs typeface="Times New Roman" pitchFamily="18" charset="0"/>
            </a:endParaRPr>
          </a:p>
        </p:txBody>
      </p:sp>
      <p:sp>
        <p:nvSpPr>
          <p:cNvPr id="15" name="燕尾形 4"/>
          <p:cNvSpPr/>
          <p:nvPr/>
        </p:nvSpPr>
        <p:spPr bwMode="auto">
          <a:xfrm>
            <a:off x="5318125" y="3487738"/>
            <a:ext cx="2271713" cy="331787"/>
          </a:xfrm>
          <a:prstGeom prst="rect">
            <a:avLst/>
          </a:prstGeom>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marL="285750" lvl="2" indent="-285750" algn="ctr" defTabSz="711200" eaLnBrk="1" hangingPunct="1">
              <a:lnSpc>
                <a:spcPct val="90000"/>
              </a:lnSpc>
              <a:spcAft>
                <a:spcPct val="35000"/>
              </a:spcAft>
              <a:buFont typeface="Wingdings" pitchFamily="2" charset="2"/>
              <a:buChar char="Ø"/>
              <a:defRPr/>
            </a:pPr>
            <a:r>
              <a:rPr lang="en-US" altLang="zh-CN" sz="1600" dirty="0">
                <a:latin typeface="Times New Roman" pitchFamily="18" charset="0"/>
                <a:cs typeface="Times New Roman" pitchFamily="18" charset="0"/>
              </a:rPr>
              <a:t>58</a:t>
            </a:r>
            <a:r>
              <a:rPr lang="zh-CN" altLang="en-US" sz="1600" dirty="0">
                <a:latin typeface="Times New Roman" pitchFamily="18" charset="0"/>
                <a:cs typeface="Times New Roman" pitchFamily="18" charset="0"/>
              </a:rPr>
              <a:t>同城境外上市案例</a:t>
            </a:r>
            <a:endParaRPr lang="en-US" altLang="zh-CN" sz="1600" dirty="0">
              <a:latin typeface="Times New Roman" pitchFamily="18" charset="0"/>
              <a:cs typeface="Times New Roman" pitchFamily="18" charset="0"/>
            </a:endParaRPr>
          </a:p>
        </p:txBody>
      </p:sp>
    </p:spTree>
  </p:cSld>
  <p:clrMapOvr>
    <a:masterClrMapping/>
  </p:clrMapOvr>
  <p:transition>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2800">
                <a:latin typeface="Times New Roman" pitchFamily="18" charset="0"/>
                <a:cs typeface="Times New Roman" pitchFamily="18" charset="0"/>
              </a:rPr>
              <a:t>2.1.3 </a:t>
            </a:r>
            <a:r>
              <a:rPr lang="zh-CN" altLang="en-US" sz="2800">
                <a:latin typeface="Times New Roman" pitchFamily="18" charset="0"/>
                <a:cs typeface="Times New Roman" pitchFamily="18" charset="0"/>
              </a:rPr>
              <a:t>创业企业股权安排 </a:t>
            </a:r>
            <a:r>
              <a:rPr lang="en-US" altLang="zh-CN" sz="2800">
                <a:latin typeface="Times New Roman" pitchFamily="18" charset="0"/>
                <a:cs typeface="Times New Roman" pitchFamily="18" charset="0"/>
              </a:rPr>
              <a:t>– </a:t>
            </a:r>
            <a:r>
              <a:rPr lang="zh-CN" altLang="en-US" sz="2800">
                <a:latin typeface="Times New Roman" pitchFamily="18" charset="0"/>
                <a:cs typeface="Times New Roman" pitchFamily="18" charset="0"/>
              </a:rPr>
              <a:t>注意事项</a:t>
            </a:r>
            <a:endParaRPr lang="zh-CN" altLang="en-US" sz="2800"/>
          </a:p>
        </p:txBody>
      </p:sp>
      <p:sp>
        <p:nvSpPr>
          <p:cNvPr id="64515" name="Freeform 7"/>
          <p:cNvSpPr/>
          <p:nvPr/>
        </p:nvSpPr>
        <p:spPr bwMode="auto">
          <a:xfrm>
            <a:off x="914400" y="1231900"/>
            <a:ext cx="1981200" cy="4724400"/>
          </a:xfrm>
          <a:custGeom>
            <a:avLst/>
            <a:gdLst>
              <a:gd name="T0" fmla="*/ 2147483646 w 230"/>
              <a:gd name="T1" fmla="*/ 0 h 621"/>
              <a:gd name="T2" fmla="*/ 2147483646 w 230"/>
              <a:gd name="T3" fmla="*/ 0 h 621"/>
              <a:gd name="T4" fmla="*/ 2147483646 w 230"/>
              <a:gd name="T5" fmla="*/ 2147483646 h 621"/>
              <a:gd name="T6" fmla="*/ 2147483646 w 230"/>
              <a:gd name="T7" fmla="*/ 2147483646 h 621"/>
              <a:gd name="T8" fmla="*/ 0 w 230"/>
              <a:gd name="T9" fmla="*/ 2147483646 h 621"/>
              <a:gd name="T10" fmla="*/ 0 w 230"/>
              <a:gd name="T11" fmla="*/ 2147483646 h 621"/>
              <a:gd name="T12" fmla="*/ 2147483646 w 230"/>
              <a:gd name="T13" fmla="*/ 0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 h="621">
                <a:moveTo>
                  <a:pt x="115" y="0"/>
                </a:moveTo>
                <a:cubicBezTo>
                  <a:pt x="115" y="0"/>
                  <a:pt x="115" y="0"/>
                  <a:pt x="115" y="0"/>
                </a:cubicBezTo>
                <a:cubicBezTo>
                  <a:pt x="178" y="0"/>
                  <a:pt x="230" y="52"/>
                  <a:pt x="230" y="115"/>
                </a:cubicBezTo>
                <a:cubicBezTo>
                  <a:pt x="230" y="287"/>
                  <a:pt x="230" y="449"/>
                  <a:pt x="230" y="621"/>
                </a:cubicBezTo>
                <a:cubicBezTo>
                  <a:pt x="153" y="621"/>
                  <a:pt x="77" y="621"/>
                  <a:pt x="0" y="621"/>
                </a:cubicBezTo>
                <a:cubicBezTo>
                  <a:pt x="0" y="449"/>
                  <a:pt x="0" y="287"/>
                  <a:pt x="0" y="115"/>
                </a:cubicBezTo>
                <a:cubicBezTo>
                  <a:pt x="0" y="52"/>
                  <a:pt x="52" y="0"/>
                  <a:pt x="115" y="0"/>
                </a:cubicBezTo>
                <a:close/>
              </a:path>
            </a:pathLst>
          </a:custGeom>
          <a:solidFill>
            <a:srgbClr val="F4B4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516" name="Oval 12"/>
          <p:cNvSpPr>
            <a:spLocks noChangeArrowheads="1"/>
          </p:cNvSpPr>
          <p:nvPr/>
        </p:nvSpPr>
        <p:spPr bwMode="auto">
          <a:xfrm>
            <a:off x="1277938" y="1419225"/>
            <a:ext cx="1292225"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4517" name="Oval 17"/>
          <p:cNvSpPr>
            <a:spLocks noChangeArrowheads="1"/>
          </p:cNvSpPr>
          <p:nvPr/>
        </p:nvSpPr>
        <p:spPr bwMode="auto">
          <a:xfrm>
            <a:off x="1376363" y="1516063"/>
            <a:ext cx="1096962" cy="1098550"/>
          </a:xfrm>
          <a:prstGeom prst="ellipse">
            <a:avLst/>
          </a:prstGeom>
          <a:solidFill>
            <a:srgbClr val="4B5754"/>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4518" name="Oval 19"/>
          <p:cNvSpPr>
            <a:spLocks noChangeArrowheads="1"/>
          </p:cNvSpPr>
          <p:nvPr/>
        </p:nvSpPr>
        <p:spPr bwMode="auto">
          <a:xfrm>
            <a:off x="1458913" y="1598613"/>
            <a:ext cx="931862" cy="9413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4519" name="Freeform 23"/>
          <p:cNvSpPr/>
          <p:nvPr/>
        </p:nvSpPr>
        <p:spPr bwMode="auto">
          <a:xfrm>
            <a:off x="1624013" y="1779588"/>
            <a:ext cx="563562" cy="557212"/>
          </a:xfrm>
          <a:custGeom>
            <a:avLst/>
            <a:gdLst>
              <a:gd name="T0" fmla="*/ 2147483646 w 355"/>
              <a:gd name="T1" fmla="*/ 2147483646 h 351"/>
              <a:gd name="T2" fmla="*/ 2147483646 w 355"/>
              <a:gd name="T3" fmla="*/ 2147483646 h 351"/>
              <a:gd name="T4" fmla="*/ 2147483646 w 355"/>
              <a:gd name="T5" fmla="*/ 2147483646 h 351"/>
              <a:gd name="T6" fmla="*/ 2147483646 w 355"/>
              <a:gd name="T7" fmla="*/ 2147483646 h 351"/>
              <a:gd name="T8" fmla="*/ 2147483646 w 355"/>
              <a:gd name="T9" fmla="*/ 2147483646 h 351"/>
              <a:gd name="T10" fmla="*/ 2147483646 w 355"/>
              <a:gd name="T11" fmla="*/ 2147483646 h 351"/>
              <a:gd name="T12" fmla="*/ 2147483646 w 355"/>
              <a:gd name="T13" fmla="*/ 2147483646 h 351"/>
              <a:gd name="T14" fmla="*/ 2147483646 w 355"/>
              <a:gd name="T15" fmla="*/ 2147483646 h 351"/>
              <a:gd name="T16" fmla="*/ 2147483646 w 355"/>
              <a:gd name="T17" fmla="*/ 2147483646 h 351"/>
              <a:gd name="T18" fmla="*/ 2147483646 w 355"/>
              <a:gd name="T19" fmla="*/ 2147483646 h 351"/>
              <a:gd name="T20" fmla="*/ 2147483646 w 355"/>
              <a:gd name="T21" fmla="*/ 2147483646 h 351"/>
              <a:gd name="T22" fmla="*/ 2147483646 w 355"/>
              <a:gd name="T23" fmla="*/ 2147483646 h 351"/>
              <a:gd name="T24" fmla="*/ 2147483646 w 355"/>
              <a:gd name="T25" fmla="*/ 2147483646 h 351"/>
              <a:gd name="T26" fmla="*/ 2147483646 w 355"/>
              <a:gd name="T27" fmla="*/ 2147483646 h 351"/>
              <a:gd name="T28" fmla="*/ 2147483646 w 355"/>
              <a:gd name="T29" fmla="*/ 2147483646 h 351"/>
              <a:gd name="T30" fmla="*/ 2147483646 w 355"/>
              <a:gd name="T31" fmla="*/ 2147483646 h 351"/>
              <a:gd name="T32" fmla="*/ 2147483646 w 355"/>
              <a:gd name="T33" fmla="*/ 2147483646 h 351"/>
              <a:gd name="T34" fmla="*/ 2147483646 w 355"/>
              <a:gd name="T35" fmla="*/ 2147483646 h 351"/>
              <a:gd name="T36" fmla="*/ 2147483646 w 355"/>
              <a:gd name="T37" fmla="*/ 2147483646 h 351"/>
              <a:gd name="T38" fmla="*/ 0 w 355"/>
              <a:gd name="T39" fmla="*/ 2147483646 h 351"/>
              <a:gd name="T40" fmla="*/ 2147483646 w 355"/>
              <a:gd name="T41" fmla="*/ 2147483646 h 351"/>
              <a:gd name="T42" fmla="*/ 2147483646 w 355"/>
              <a:gd name="T43" fmla="*/ 2147483646 h 351"/>
              <a:gd name="T44" fmla="*/ 2147483646 w 355"/>
              <a:gd name="T45" fmla="*/ 2147483646 h 351"/>
              <a:gd name="T46" fmla="*/ 2147483646 w 355"/>
              <a:gd name="T47" fmla="*/ 2147483646 h 351"/>
              <a:gd name="T48" fmla="*/ 2147483646 w 355"/>
              <a:gd name="T49" fmla="*/ 2147483646 h 351"/>
              <a:gd name="T50" fmla="*/ 2147483646 w 355"/>
              <a:gd name="T51" fmla="*/ 2147483646 h 351"/>
              <a:gd name="T52" fmla="*/ 2147483646 w 355"/>
              <a:gd name="T53" fmla="*/ 0 h 351"/>
              <a:gd name="T54" fmla="*/ 2147483646 w 355"/>
              <a:gd name="T55" fmla="*/ 2147483646 h 351"/>
              <a:gd name="T56" fmla="*/ 2147483646 w 355"/>
              <a:gd name="T57" fmla="*/ 2147483646 h 351"/>
              <a:gd name="T58" fmla="*/ 2147483646 w 355"/>
              <a:gd name="T59" fmla="*/ 2147483646 h 351"/>
              <a:gd name="T60" fmla="*/ 2147483646 w 355"/>
              <a:gd name="T61" fmla="*/ 2147483646 h 351"/>
              <a:gd name="T62" fmla="*/ 2147483646 w 355"/>
              <a:gd name="T63" fmla="*/ 2147483646 h 351"/>
              <a:gd name="T64" fmla="*/ 2147483646 w 355"/>
              <a:gd name="T65" fmla="*/ 2147483646 h 351"/>
              <a:gd name="T66" fmla="*/ 2147483646 w 355"/>
              <a:gd name="T67" fmla="*/ 2147483646 h 351"/>
              <a:gd name="T68" fmla="*/ 2147483646 w 355"/>
              <a:gd name="T69" fmla="*/ 2147483646 h 351"/>
              <a:gd name="T70" fmla="*/ 2147483646 w 355"/>
              <a:gd name="T71" fmla="*/ 2147483646 h 3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5" h="351">
                <a:moveTo>
                  <a:pt x="345" y="48"/>
                </a:moveTo>
                <a:lnTo>
                  <a:pt x="345" y="48"/>
                </a:lnTo>
                <a:lnTo>
                  <a:pt x="355" y="76"/>
                </a:lnTo>
                <a:lnTo>
                  <a:pt x="312" y="123"/>
                </a:lnTo>
                <a:lnTo>
                  <a:pt x="279" y="114"/>
                </a:lnTo>
                <a:lnTo>
                  <a:pt x="114" y="275"/>
                </a:lnTo>
                <a:lnTo>
                  <a:pt x="114" y="280"/>
                </a:lnTo>
                <a:lnTo>
                  <a:pt x="123" y="313"/>
                </a:lnTo>
                <a:lnTo>
                  <a:pt x="76" y="351"/>
                </a:lnTo>
                <a:lnTo>
                  <a:pt x="47" y="346"/>
                </a:lnTo>
                <a:lnTo>
                  <a:pt x="47" y="341"/>
                </a:lnTo>
                <a:lnTo>
                  <a:pt x="80" y="313"/>
                </a:lnTo>
                <a:lnTo>
                  <a:pt x="66" y="289"/>
                </a:lnTo>
                <a:lnTo>
                  <a:pt x="43" y="275"/>
                </a:lnTo>
                <a:lnTo>
                  <a:pt x="14" y="308"/>
                </a:lnTo>
                <a:lnTo>
                  <a:pt x="9" y="308"/>
                </a:lnTo>
                <a:lnTo>
                  <a:pt x="0" y="275"/>
                </a:lnTo>
                <a:lnTo>
                  <a:pt x="43" y="232"/>
                </a:lnTo>
                <a:lnTo>
                  <a:pt x="76" y="242"/>
                </a:lnTo>
                <a:lnTo>
                  <a:pt x="80" y="242"/>
                </a:lnTo>
                <a:lnTo>
                  <a:pt x="241" y="81"/>
                </a:lnTo>
                <a:lnTo>
                  <a:pt x="241" y="76"/>
                </a:lnTo>
                <a:lnTo>
                  <a:pt x="232" y="43"/>
                </a:lnTo>
                <a:lnTo>
                  <a:pt x="279" y="0"/>
                </a:lnTo>
                <a:lnTo>
                  <a:pt x="308" y="10"/>
                </a:lnTo>
                <a:lnTo>
                  <a:pt x="274" y="43"/>
                </a:lnTo>
                <a:lnTo>
                  <a:pt x="289" y="67"/>
                </a:lnTo>
                <a:lnTo>
                  <a:pt x="312" y="81"/>
                </a:lnTo>
                <a:lnTo>
                  <a:pt x="345" y="48"/>
                </a:ln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520" name="Freeform 24"/>
          <p:cNvSpPr/>
          <p:nvPr/>
        </p:nvSpPr>
        <p:spPr bwMode="auto">
          <a:xfrm>
            <a:off x="1654175" y="1787525"/>
            <a:ext cx="569913" cy="571500"/>
          </a:xfrm>
          <a:custGeom>
            <a:avLst/>
            <a:gdLst>
              <a:gd name="T0" fmla="*/ 2147483646 w 76"/>
              <a:gd name="T1" fmla="*/ 2147483646 h 76"/>
              <a:gd name="T2" fmla="*/ 2147483646 w 76"/>
              <a:gd name="T3" fmla="*/ 2147483646 h 76"/>
              <a:gd name="T4" fmla="*/ 2147483646 w 76"/>
              <a:gd name="T5" fmla="*/ 2147483646 h 76"/>
              <a:gd name="T6" fmla="*/ 2147483646 w 76"/>
              <a:gd name="T7" fmla="*/ 2147483646 h 76"/>
              <a:gd name="T8" fmla="*/ 2147483646 w 76"/>
              <a:gd name="T9" fmla="*/ 2147483646 h 76"/>
              <a:gd name="T10" fmla="*/ 2147483646 w 76"/>
              <a:gd name="T11" fmla="*/ 2147483646 h 76"/>
              <a:gd name="T12" fmla="*/ 2147483646 w 76"/>
              <a:gd name="T13" fmla="*/ 2147483646 h 76"/>
              <a:gd name="T14" fmla="*/ 2147483646 w 76"/>
              <a:gd name="T15" fmla="*/ 2147483646 h 76"/>
              <a:gd name="T16" fmla="*/ 2147483646 w 76"/>
              <a:gd name="T17" fmla="*/ 2147483646 h 76"/>
              <a:gd name="T18" fmla="*/ 2147483646 w 76"/>
              <a:gd name="T19" fmla="*/ 2147483646 h 76"/>
              <a:gd name="T20" fmla="*/ 2147483646 w 76"/>
              <a:gd name="T21" fmla="*/ 2147483646 h 76"/>
              <a:gd name="T22" fmla="*/ 2147483646 w 76"/>
              <a:gd name="T23" fmla="*/ 2147483646 h 76"/>
              <a:gd name="T24" fmla="*/ 2147483646 w 76"/>
              <a:gd name="T25" fmla="*/ 2147483646 h 76"/>
              <a:gd name="T26" fmla="*/ 2147483646 w 76"/>
              <a:gd name="T27" fmla="*/ 2147483646 h 76"/>
              <a:gd name="T28" fmla="*/ 2147483646 w 76"/>
              <a:gd name="T29" fmla="*/ 2147483646 h 76"/>
              <a:gd name="T30" fmla="*/ 0 w 76"/>
              <a:gd name="T31" fmla="*/ 2147483646 h 76"/>
              <a:gd name="T32" fmla="*/ 2147483646 w 76"/>
              <a:gd name="T33" fmla="*/ 0 h 76"/>
              <a:gd name="T34" fmla="*/ 2147483646 w 76"/>
              <a:gd name="T35" fmla="*/ 2147483646 h 76"/>
              <a:gd name="T36" fmla="*/ 2147483646 w 76"/>
              <a:gd name="T37" fmla="*/ 2147483646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6">
                <a:moveTo>
                  <a:pt x="21" y="18"/>
                </a:moveTo>
                <a:cubicBezTo>
                  <a:pt x="46" y="43"/>
                  <a:pt x="46" y="43"/>
                  <a:pt x="46" y="43"/>
                </a:cubicBezTo>
                <a:cubicBezTo>
                  <a:pt x="52" y="37"/>
                  <a:pt x="52" y="37"/>
                  <a:pt x="52" y="37"/>
                </a:cubicBezTo>
                <a:cubicBezTo>
                  <a:pt x="55" y="40"/>
                  <a:pt x="55" y="40"/>
                  <a:pt x="55" y="40"/>
                </a:cubicBezTo>
                <a:cubicBezTo>
                  <a:pt x="53" y="42"/>
                  <a:pt x="53" y="42"/>
                  <a:pt x="53" y="42"/>
                </a:cubicBezTo>
                <a:cubicBezTo>
                  <a:pt x="74" y="63"/>
                  <a:pt x="74" y="63"/>
                  <a:pt x="74" y="63"/>
                </a:cubicBezTo>
                <a:cubicBezTo>
                  <a:pt x="76" y="65"/>
                  <a:pt x="76" y="70"/>
                  <a:pt x="73" y="73"/>
                </a:cubicBezTo>
                <a:cubicBezTo>
                  <a:pt x="73" y="73"/>
                  <a:pt x="73" y="73"/>
                  <a:pt x="73" y="73"/>
                </a:cubicBezTo>
                <a:cubicBezTo>
                  <a:pt x="70" y="76"/>
                  <a:pt x="65" y="76"/>
                  <a:pt x="63" y="74"/>
                </a:cubicBezTo>
                <a:cubicBezTo>
                  <a:pt x="56" y="67"/>
                  <a:pt x="49" y="60"/>
                  <a:pt x="42" y="53"/>
                </a:cubicBezTo>
                <a:cubicBezTo>
                  <a:pt x="40" y="55"/>
                  <a:pt x="40" y="55"/>
                  <a:pt x="40" y="55"/>
                </a:cubicBezTo>
                <a:cubicBezTo>
                  <a:pt x="37" y="52"/>
                  <a:pt x="37" y="52"/>
                  <a:pt x="37" y="52"/>
                </a:cubicBezTo>
                <a:cubicBezTo>
                  <a:pt x="43" y="46"/>
                  <a:pt x="43" y="46"/>
                  <a:pt x="43" y="46"/>
                </a:cubicBezTo>
                <a:cubicBezTo>
                  <a:pt x="18" y="21"/>
                  <a:pt x="18" y="21"/>
                  <a:pt x="18" y="21"/>
                </a:cubicBezTo>
                <a:cubicBezTo>
                  <a:pt x="11" y="20"/>
                  <a:pt x="11" y="20"/>
                  <a:pt x="11" y="20"/>
                </a:cubicBezTo>
                <a:cubicBezTo>
                  <a:pt x="0" y="9"/>
                  <a:pt x="0" y="9"/>
                  <a:pt x="0" y="9"/>
                </a:cubicBezTo>
                <a:cubicBezTo>
                  <a:pt x="9" y="0"/>
                  <a:pt x="9" y="0"/>
                  <a:pt x="9" y="0"/>
                </a:cubicBezTo>
                <a:cubicBezTo>
                  <a:pt x="21" y="11"/>
                  <a:pt x="21" y="11"/>
                  <a:pt x="21" y="11"/>
                </a:cubicBezTo>
                <a:cubicBezTo>
                  <a:pt x="21" y="18"/>
                  <a:pt x="21" y="18"/>
                  <a:pt x="21" y="18"/>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文本框 24"/>
          <p:cNvSpPr txBox="1"/>
          <p:nvPr/>
        </p:nvSpPr>
        <p:spPr>
          <a:xfrm>
            <a:off x="1301750" y="2647950"/>
            <a:ext cx="1209675" cy="400050"/>
          </a:xfrm>
          <a:prstGeom prst="rect">
            <a:avLst/>
          </a:prstGeom>
          <a:noFill/>
        </p:spPr>
        <p:txBody>
          <a:bodyPr wrap="none">
            <a:spAutoFit/>
          </a:bodyPr>
          <a:lstStyle/>
          <a:p>
            <a:pPr>
              <a:defRPr/>
            </a:pPr>
            <a:r>
              <a:rPr lang="zh-CN" altLang="en-US" sz="2000" dirty="0">
                <a:solidFill>
                  <a:schemeClr val="bg1"/>
                </a:solidFill>
                <a:latin typeface="+mn-ea"/>
                <a:ea typeface="+mn-ea"/>
              </a:rPr>
              <a:t>注意事项</a:t>
            </a:r>
          </a:p>
        </p:txBody>
      </p:sp>
      <p:sp>
        <p:nvSpPr>
          <p:cNvPr id="26" name="文本框 25"/>
          <p:cNvSpPr txBox="1"/>
          <p:nvPr/>
        </p:nvSpPr>
        <p:spPr>
          <a:xfrm>
            <a:off x="990600" y="3087688"/>
            <a:ext cx="1981200" cy="2160587"/>
          </a:xfrm>
          <a:prstGeom prst="rect">
            <a:avLst/>
          </a:prstGeom>
          <a:noFill/>
        </p:spPr>
        <p:txBody>
          <a:bodyPr>
            <a:spAutoFit/>
          </a:bodyPr>
          <a:lstStyle/>
          <a:p>
            <a:pPr>
              <a:lnSpc>
                <a:spcPct val="120000"/>
              </a:lnSpc>
              <a:defRPr/>
            </a:pPr>
            <a:r>
              <a:rPr lang="zh-CN" altLang="en-US" sz="1400" dirty="0">
                <a:solidFill>
                  <a:schemeClr val="bg1"/>
                </a:solidFill>
                <a:latin typeface="Times New Roman" pitchFamily="18" charset="0"/>
                <a:ea typeface="+mn-ea"/>
                <a:cs typeface="Times New Roman" pitchFamily="18" charset="0"/>
              </a:rPr>
              <a:t>这问题很大，需要注意的东西很多，本</a:t>
            </a:r>
            <a:r>
              <a:rPr lang="en-US" altLang="zh-CN" sz="1400" dirty="0">
                <a:solidFill>
                  <a:schemeClr val="bg1"/>
                </a:solidFill>
                <a:latin typeface="Times New Roman" pitchFamily="18" charset="0"/>
                <a:ea typeface="+mn-ea"/>
                <a:cs typeface="Times New Roman" pitchFamily="18" charset="0"/>
              </a:rPr>
              <a:t>PPT</a:t>
            </a:r>
            <a:r>
              <a:rPr lang="zh-CN" altLang="en-US" sz="1400" dirty="0">
                <a:solidFill>
                  <a:schemeClr val="bg1"/>
                </a:solidFill>
                <a:latin typeface="Times New Roman" pitchFamily="18" charset="0"/>
                <a:ea typeface="+mn-ea"/>
                <a:cs typeface="Times New Roman" pitchFamily="18" charset="0"/>
              </a:rPr>
              <a:t>重点介绍</a:t>
            </a:r>
            <a:r>
              <a:rPr lang="zh-CN" altLang="en-US" sz="1400" dirty="0">
                <a:solidFill>
                  <a:srgbClr val="FF0000"/>
                </a:solidFill>
                <a:latin typeface="Times New Roman" pitchFamily="18" charset="0"/>
                <a:ea typeface="+mn-ea"/>
                <a:cs typeface="Times New Roman" pitchFamily="18" charset="0"/>
              </a:rPr>
              <a:t>法律安排</a:t>
            </a:r>
            <a:r>
              <a:rPr lang="zh-CN" altLang="en-US" sz="1400" dirty="0">
                <a:solidFill>
                  <a:schemeClr val="bg1"/>
                </a:solidFill>
                <a:latin typeface="Times New Roman" pitchFamily="18" charset="0"/>
                <a:ea typeface="+mn-ea"/>
                <a:cs typeface="Times New Roman" pitchFamily="18" charset="0"/>
              </a:rPr>
              <a:t>，主要就是融资架构、股权是否有限制、股东权利分配、董事会、运营管理权限制，期权是否要安排等等。</a:t>
            </a:r>
          </a:p>
        </p:txBody>
      </p:sp>
      <p:sp>
        <p:nvSpPr>
          <p:cNvPr id="27" name="矩形 26"/>
          <p:cNvSpPr/>
          <p:nvPr/>
        </p:nvSpPr>
        <p:spPr>
          <a:xfrm>
            <a:off x="3398838" y="1231900"/>
            <a:ext cx="7696200" cy="5003800"/>
          </a:xfrm>
          <a:prstGeom prst="rect">
            <a:avLst/>
          </a:prstGeom>
          <a:ln w="28575">
            <a:solidFill>
              <a:srgbClr val="990033"/>
            </a:solidFill>
            <a:prstDash val="dash"/>
          </a:ln>
        </p:spPr>
        <p:txBody>
          <a:bodyPr>
            <a:spAutoFit/>
          </a:bodyPr>
          <a:lstStyle/>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股权结构：</a:t>
            </a:r>
            <a:r>
              <a:rPr lang="zh-CN" altLang="en-US" sz="1400" b="0" dirty="0">
                <a:latin typeface="Times New Roman" pitchFamily="18" charset="0"/>
                <a:ea typeface="+mn-ea"/>
                <a:cs typeface="Times New Roman" pitchFamily="18" charset="0"/>
              </a:rPr>
              <a:t>包括境内及境外的，境外主要是股权分配及安排，包括各个创始人如何分配股权、股权转让的限制及</a:t>
            </a:r>
            <a:r>
              <a:rPr lang="en-US" altLang="zh-CN" sz="1400" b="0" dirty="0">
                <a:latin typeface="Times New Roman" pitchFamily="18" charset="0"/>
                <a:ea typeface="+mn-ea"/>
                <a:cs typeface="Times New Roman" pitchFamily="18" charset="0"/>
              </a:rPr>
              <a:t>Vesting Schedule</a:t>
            </a:r>
            <a:r>
              <a:rPr lang="zh-CN" altLang="en-US" sz="1400" b="0" dirty="0">
                <a:latin typeface="Times New Roman" pitchFamily="18" charset="0"/>
                <a:ea typeface="+mn-ea"/>
                <a:cs typeface="Times New Roman" pitchFamily="18" charset="0"/>
              </a:rPr>
              <a:t>、未来期权的安排；</a:t>
            </a:r>
            <a:r>
              <a:rPr lang="en-US" altLang="zh-CN" sz="1400" dirty="0">
                <a:solidFill>
                  <a:srgbClr val="FF0000"/>
                </a:solidFill>
                <a:latin typeface="Times New Roman" pitchFamily="18" charset="0"/>
                <a:ea typeface="+mn-ea"/>
                <a:cs typeface="Times New Roman" pitchFamily="18" charset="0"/>
              </a:rPr>
              <a:t>37</a:t>
            </a:r>
            <a:r>
              <a:rPr lang="zh-CN" altLang="en-US" sz="1400" dirty="0">
                <a:solidFill>
                  <a:srgbClr val="FF0000"/>
                </a:solidFill>
                <a:latin typeface="Times New Roman" pitchFamily="18" charset="0"/>
                <a:ea typeface="+mn-ea"/>
                <a:cs typeface="Times New Roman" pitchFamily="18" charset="0"/>
              </a:rPr>
              <a:t>号文登记</a:t>
            </a:r>
            <a:r>
              <a:rPr lang="zh-CN" altLang="en-US" sz="1400" b="0" dirty="0">
                <a:latin typeface="Times New Roman" pitchFamily="18" charset="0"/>
                <a:ea typeface="+mn-ea"/>
                <a:cs typeface="Times New Roman" pitchFamily="18" charset="0"/>
              </a:rPr>
              <a:t>安排；</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估值：</a:t>
            </a:r>
            <a:r>
              <a:rPr lang="zh-CN" altLang="en-US" sz="1400" b="0" dirty="0">
                <a:latin typeface="Times New Roman" pitchFamily="18" charset="0"/>
                <a:ea typeface="+mn-ea"/>
                <a:cs typeface="Times New Roman" pitchFamily="18" charset="0"/>
              </a:rPr>
              <a:t>投资人投资的数量以及所要占的比例；</a:t>
            </a:r>
          </a:p>
          <a:p>
            <a:pPr marL="285750" lvl="2" indent="-285750" eaLnBrk="1" hangingPunct="1">
              <a:lnSpc>
                <a:spcPct val="150000"/>
              </a:lnSpc>
              <a:spcBef>
                <a:spcPct val="30000"/>
              </a:spcBef>
              <a:buFont typeface="Wingdings" pitchFamily="2" charset="2"/>
              <a:buChar char="l"/>
              <a:defRPr/>
            </a:pPr>
            <a:r>
              <a:rPr lang="zh-CN" altLang="en-US" sz="1400" b="0" dirty="0">
                <a:latin typeface="Times New Roman" pitchFamily="18" charset="0"/>
                <a:ea typeface="+mn-ea"/>
                <a:cs typeface="Times New Roman" pitchFamily="18" charset="0"/>
              </a:rPr>
              <a:t>考虑是否要求在融资前要求提供</a:t>
            </a:r>
            <a:r>
              <a:rPr lang="zh-CN" altLang="en-US" sz="1400" dirty="0">
                <a:solidFill>
                  <a:srgbClr val="FF0000"/>
                </a:solidFill>
                <a:latin typeface="Times New Roman" pitchFamily="18" charset="0"/>
                <a:ea typeface="+mn-ea"/>
                <a:cs typeface="Times New Roman" pitchFamily="18" charset="0"/>
              </a:rPr>
              <a:t>过桥借款</a:t>
            </a:r>
            <a:r>
              <a:rPr lang="zh-CN" altLang="en-US" sz="1400" b="0" dirty="0">
                <a:latin typeface="Times New Roman" pitchFamily="18" charset="0"/>
                <a:ea typeface="+mn-ea"/>
                <a:cs typeface="Times New Roman" pitchFamily="18" charset="0"/>
              </a:rPr>
              <a:t>：根据公司需求及投资人意愿；投资人的选择以及各个投资人的</a:t>
            </a:r>
            <a:r>
              <a:rPr lang="zh-CN" altLang="en-US" sz="1400" dirty="0">
                <a:solidFill>
                  <a:srgbClr val="FF0000"/>
                </a:solidFill>
                <a:latin typeface="Times New Roman" pitchFamily="18" charset="0"/>
                <a:ea typeface="+mn-ea"/>
                <a:cs typeface="Times New Roman" pitchFamily="18" charset="0"/>
              </a:rPr>
              <a:t>持股比例</a:t>
            </a:r>
            <a:r>
              <a:rPr lang="zh-CN" altLang="en-US" sz="1400" b="0" dirty="0">
                <a:latin typeface="Times New Roman" pitchFamily="18" charset="0"/>
                <a:ea typeface="+mn-ea"/>
                <a:cs typeface="Times New Roman" pitchFamily="18" charset="0"/>
              </a:rPr>
              <a:t>；</a:t>
            </a:r>
            <a:r>
              <a:rPr lang="zh-CN" altLang="en-US" sz="1400" dirty="0">
                <a:solidFill>
                  <a:srgbClr val="FF0000"/>
                </a:solidFill>
                <a:latin typeface="Times New Roman" pitchFamily="18" charset="0"/>
                <a:ea typeface="+mn-ea"/>
                <a:cs typeface="Times New Roman" pitchFamily="18" charset="0"/>
              </a:rPr>
              <a:t>期权安排</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需要与投资人讨论比例、时间、计划、人员</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a:t>
            </a:r>
          </a:p>
          <a:p>
            <a:pPr marL="285750" lvl="2" indent="-285750" eaLnBrk="1" hangingPunct="1">
              <a:lnSpc>
                <a:spcPct val="150000"/>
              </a:lnSpc>
              <a:spcBef>
                <a:spcPct val="30000"/>
              </a:spcBef>
              <a:buFont typeface="Wingdings" pitchFamily="2" charset="2"/>
              <a:buChar char="l"/>
              <a:defRPr/>
            </a:pPr>
            <a:r>
              <a:rPr lang="zh-CN" altLang="en-US" sz="1400" b="0" dirty="0">
                <a:latin typeface="Times New Roman" pitchFamily="18" charset="0"/>
                <a:ea typeface="+mn-ea"/>
                <a:cs typeface="Times New Roman" pitchFamily="18" charset="0"/>
              </a:rPr>
              <a:t>投资人可享有哪些</a:t>
            </a:r>
            <a:r>
              <a:rPr lang="zh-CN" altLang="en-US" sz="1400" dirty="0">
                <a:solidFill>
                  <a:srgbClr val="FF0000"/>
                </a:solidFill>
                <a:latin typeface="Times New Roman" pitchFamily="18" charset="0"/>
                <a:ea typeface="+mn-ea"/>
                <a:cs typeface="Times New Roman" pitchFamily="18" charset="0"/>
              </a:rPr>
              <a:t>优先权</a:t>
            </a:r>
            <a:r>
              <a:rPr lang="zh-CN" altLang="en-US" sz="1400" b="0" dirty="0">
                <a:latin typeface="Times New Roman" pitchFamily="18" charset="0"/>
                <a:ea typeface="+mn-ea"/>
                <a:cs typeface="Times New Roman" pitchFamily="18" charset="0"/>
              </a:rPr>
              <a:t>：优先购买权与共售权、优先分红权、优先清算权、赎回权、领售权，涉及比例的优先权数字怎么定；</a:t>
            </a:r>
            <a:endParaRPr lang="en-US" altLang="zh-CN" sz="1400" b="0" dirty="0">
              <a:latin typeface="Times New Roman" pitchFamily="18" charset="0"/>
              <a:ea typeface="+mn-ea"/>
              <a:cs typeface="Times New Roman" pitchFamily="18" charset="0"/>
            </a:endParaRPr>
          </a:p>
          <a:p>
            <a:pPr marL="285750" lvl="2" indent="-285750" eaLnBrk="1" hangingPunct="1">
              <a:lnSpc>
                <a:spcPct val="150000"/>
              </a:lnSpc>
              <a:spcBef>
                <a:spcPct val="30000"/>
              </a:spcBef>
              <a:buFont typeface="Wingdings" pitchFamily="2" charset="2"/>
              <a:buChar char="l"/>
              <a:defRPr/>
            </a:pPr>
            <a:r>
              <a:rPr lang="zh-CN" altLang="en-US" sz="1400" b="0" dirty="0">
                <a:latin typeface="Times New Roman" pitchFamily="18" charset="0"/>
                <a:ea typeface="+mn-ea"/>
                <a:cs typeface="Times New Roman" pitchFamily="18" charset="0"/>
              </a:rPr>
              <a:t>投资人</a:t>
            </a:r>
            <a:r>
              <a:rPr lang="zh-CN" altLang="en-US" sz="1400" dirty="0">
                <a:solidFill>
                  <a:srgbClr val="FF0000"/>
                </a:solidFill>
                <a:latin typeface="Times New Roman" pitchFamily="18" charset="0"/>
                <a:ea typeface="+mn-ea"/>
                <a:cs typeface="Times New Roman" pitchFamily="18" charset="0"/>
              </a:rPr>
              <a:t>一票否决</a:t>
            </a:r>
            <a:r>
              <a:rPr lang="zh-CN" altLang="en-US" sz="1400" b="0" dirty="0">
                <a:latin typeface="Times New Roman" pitchFamily="18" charset="0"/>
                <a:ea typeface="+mn-ea"/>
                <a:cs typeface="Times New Roman" pitchFamily="18" charset="0"/>
              </a:rPr>
              <a:t>事项的范围；创始人的</a:t>
            </a:r>
            <a:r>
              <a:rPr lang="zh-CN" altLang="en-US" sz="1400" dirty="0">
                <a:solidFill>
                  <a:srgbClr val="FF0000"/>
                </a:solidFill>
                <a:latin typeface="Times New Roman" pitchFamily="18" charset="0"/>
                <a:ea typeface="+mn-ea"/>
                <a:cs typeface="Times New Roman" pitchFamily="18" charset="0"/>
              </a:rPr>
              <a:t>股权受到哪些限制</a:t>
            </a:r>
            <a:r>
              <a:rPr lang="zh-CN" altLang="en-US" sz="1400" b="0" dirty="0">
                <a:latin typeface="Times New Roman" pitchFamily="18" charset="0"/>
                <a:ea typeface="+mn-ea"/>
                <a:cs typeface="Times New Roman" pitchFamily="18" charset="0"/>
              </a:rPr>
              <a:t>，是否保留一定比例的自由处置权的股权，最好不受限制；</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公司的组织机构：</a:t>
            </a:r>
            <a:r>
              <a:rPr lang="zh-CN" altLang="en-US" sz="1400" b="0" dirty="0">
                <a:latin typeface="Times New Roman" pitchFamily="18" charset="0"/>
                <a:ea typeface="+mn-ea"/>
                <a:cs typeface="Times New Roman" pitchFamily="18" charset="0"/>
              </a:rPr>
              <a:t>境外公司的董事是如何组成，一般由</a:t>
            </a:r>
            <a:r>
              <a:rPr lang="en-US" altLang="zh-CN" sz="1400" b="0" dirty="0">
                <a:latin typeface="Times New Roman" pitchFamily="18" charset="0"/>
                <a:ea typeface="+mn-ea"/>
                <a:cs typeface="Times New Roman" pitchFamily="18" charset="0"/>
              </a:rPr>
              <a:t>1</a:t>
            </a:r>
            <a:r>
              <a:rPr lang="zh-CN" altLang="en-US" sz="1400" b="0" dirty="0">
                <a:latin typeface="Times New Roman" pitchFamily="18" charset="0"/>
                <a:ea typeface="+mn-ea"/>
                <a:cs typeface="Times New Roman" pitchFamily="18" charset="0"/>
              </a:rPr>
              <a:t>名或全部的创始人来做董事；境内公司的实际运营管理非常重要，境内公司的组织机构显得更为重要，股东会有哪些权限，哪些可以授权给董事会，董事会由哪些成员组成，以及表决比例；投资人是否有权委派董事，是否针对有权委派董事的投资人以持股比例做一下门槛性的限制；</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交割条件</a:t>
            </a:r>
            <a:r>
              <a:rPr lang="zh-CN" altLang="en-US" sz="1400" b="0" dirty="0">
                <a:latin typeface="Times New Roman" pitchFamily="18" charset="0"/>
                <a:ea typeface="+mn-ea"/>
                <a:cs typeface="Times New Roman" pitchFamily="18" charset="0"/>
              </a:rPr>
              <a:t>：根据拟完成交割的时间确定交割条件。</a:t>
            </a:r>
          </a:p>
        </p:txBody>
      </p:sp>
    </p:spTree>
  </p:cSld>
  <p:clrMapOvr>
    <a:masterClrMapping/>
  </p:clrMapOvr>
  <p:transition>
    <p:strips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2800" dirty="0">
                <a:latin typeface="Times New Roman" pitchFamily="18" charset="0"/>
                <a:cs typeface="Times New Roman" pitchFamily="18" charset="0"/>
              </a:rPr>
              <a:t>2.1.4 </a:t>
            </a:r>
            <a:r>
              <a:rPr lang="zh-CN" altLang="en-US" sz="2800" dirty="0">
                <a:latin typeface="Times New Roman" pitchFamily="18" charset="0"/>
                <a:cs typeface="Times New Roman" pitchFamily="18" charset="0"/>
              </a:rPr>
              <a:t>创业企业股权安排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公司估值</a:t>
            </a:r>
            <a:endParaRPr lang="zh-CN" altLang="en-US" sz="2800" dirty="0"/>
          </a:p>
        </p:txBody>
      </p:sp>
      <p:sp>
        <p:nvSpPr>
          <p:cNvPr id="65539" name="Freeform 5"/>
          <p:cNvSpPr/>
          <p:nvPr/>
        </p:nvSpPr>
        <p:spPr bwMode="auto">
          <a:xfrm>
            <a:off x="1347788" y="1327150"/>
            <a:ext cx="1974850" cy="4749800"/>
          </a:xfrm>
          <a:custGeom>
            <a:avLst/>
            <a:gdLst>
              <a:gd name="T0" fmla="*/ 2147483646 w 230"/>
              <a:gd name="T1" fmla="*/ 0 h 621"/>
              <a:gd name="T2" fmla="*/ 2147483646 w 230"/>
              <a:gd name="T3" fmla="*/ 0 h 621"/>
              <a:gd name="T4" fmla="*/ 2147483646 w 230"/>
              <a:gd name="T5" fmla="*/ 2147483646 h 621"/>
              <a:gd name="T6" fmla="*/ 2147483646 w 230"/>
              <a:gd name="T7" fmla="*/ 2147483646 h 621"/>
              <a:gd name="T8" fmla="*/ 0 w 230"/>
              <a:gd name="T9" fmla="*/ 2147483646 h 621"/>
              <a:gd name="T10" fmla="*/ 0 w 230"/>
              <a:gd name="T11" fmla="*/ 2147483646 h 621"/>
              <a:gd name="T12" fmla="*/ 2147483646 w 230"/>
              <a:gd name="T13" fmla="*/ 0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 h="621">
                <a:moveTo>
                  <a:pt x="115" y="0"/>
                </a:moveTo>
                <a:cubicBezTo>
                  <a:pt x="115" y="0"/>
                  <a:pt x="115" y="0"/>
                  <a:pt x="115" y="0"/>
                </a:cubicBezTo>
                <a:cubicBezTo>
                  <a:pt x="178" y="0"/>
                  <a:pt x="230" y="52"/>
                  <a:pt x="230" y="115"/>
                </a:cubicBezTo>
                <a:cubicBezTo>
                  <a:pt x="230" y="621"/>
                  <a:pt x="230" y="621"/>
                  <a:pt x="230" y="621"/>
                </a:cubicBezTo>
                <a:cubicBezTo>
                  <a:pt x="0" y="621"/>
                  <a:pt x="0" y="621"/>
                  <a:pt x="0" y="621"/>
                </a:cubicBezTo>
                <a:cubicBezTo>
                  <a:pt x="0" y="115"/>
                  <a:pt x="0" y="115"/>
                  <a:pt x="0" y="115"/>
                </a:cubicBezTo>
                <a:cubicBezTo>
                  <a:pt x="0" y="52"/>
                  <a:pt x="52" y="0"/>
                  <a:pt x="115" y="0"/>
                </a:cubicBez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540" name="Oval 9"/>
          <p:cNvSpPr>
            <a:spLocks noChangeArrowheads="1"/>
          </p:cNvSpPr>
          <p:nvPr/>
        </p:nvSpPr>
        <p:spPr bwMode="auto">
          <a:xfrm>
            <a:off x="1622425" y="1477963"/>
            <a:ext cx="1300163"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5541" name="Oval 13"/>
          <p:cNvSpPr>
            <a:spLocks noChangeArrowheads="1"/>
          </p:cNvSpPr>
          <p:nvPr/>
        </p:nvSpPr>
        <p:spPr bwMode="auto">
          <a:xfrm>
            <a:off x="1720850" y="1574800"/>
            <a:ext cx="1095375" cy="1098550"/>
          </a:xfrm>
          <a:prstGeom prst="ellipse">
            <a:avLst/>
          </a:pr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5542" name="Oval 14"/>
          <p:cNvSpPr>
            <a:spLocks noChangeArrowheads="1"/>
          </p:cNvSpPr>
          <p:nvPr/>
        </p:nvSpPr>
        <p:spPr bwMode="auto">
          <a:xfrm>
            <a:off x="1803400" y="1657350"/>
            <a:ext cx="938213" cy="9413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65543" name="Freeform 25"/>
          <p:cNvSpPr/>
          <p:nvPr/>
        </p:nvSpPr>
        <p:spPr bwMode="auto">
          <a:xfrm>
            <a:off x="2111375" y="1800225"/>
            <a:ext cx="330200" cy="180975"/>
          </a:xfrm>
          <a:custGeom>
            <a:avLst/>
            <a:gdLst>
              <a:gd name="T0" fmla="*/ 2147483646 w 208"/>
              <a:gd name="T1" fmla="*/ 0 h 114"/>
              <a:gd name="T2" fmla="*/ 2147483646 w 208"/>
              <a:gd name="T3" fmla="*/ 2147483646 h 114"/>
              <a:gd name="T4" fmla="*/ 2147483646 w 208"/>
              <a:gd name="T5" fmla="*/ 2147483646 h 114"/>
              <a:gd name="T6" fmla="*/ 0 w 208"/>
              <a:gd name="T7" fmla="*/ 2147483646 h 114"/>
              <a:gd name="T8" fmla="*/ 2147483646 w 208"/>
              <a:gd name="T9" fmla="*/ 0 h 114"/>
              <a:gd name="T10" fmla="*/ 2147483646 w 208"/>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114">
                <a:moveTo>
                  <a:pt x="170" y="0"/>
                </a:moveTo>
                <a:lnTo>
                  <a:pt x="208" y="114"/>
                </a:lnTo>
                <a:lnTo>
                  <a:pt x="18" y="114"/>
                </a:lnTo>
                <a:lnTo>
                  <a:pt x="0" y="62"/>
                </a:lnTo>
                <a:lnTo>
                  <a:pt x="170" y="0"/>
                </a:lnTo>
                <a:close/>
              </a:path>
            </a:pathLst>
          </a:custGeom>
          <a:solidFill>
            <a:srgbClr val="E84A1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544" name="Freeform 26"/>
          <p:cNvSpPr>
            <a:spLocks noEditPoints="1"/>
          </p:cNvSpPr>
          <p:nvPr/>
        </p:nvSpPr>
        <p:spPr bwMode="auto">
          <a:xfrm>
            <a:off x="1878013" y="1898650"/>
            <a:ext cx="668337" cy="565150"/>
          </a:xfrm>
          <a:custGeom>
            <a:avLst/>
            <a:gdLst>
              <a:gd name="T0" fmla="*/ 2147483646 w 89"/>
              <a:gd name="T1" fmla="*/ 2147483646 h 75"/>
              <a:gd name="T2" fmla="*/ 2147483646 w 89"/>
              <a:gd name="T3" fmla="*/ 0 h 75"/>
              <a:gd name="T4" fmla="*/ 2147483646 w 89"/>
              <a:gd name="T5" fmla="*/ 2147483646 h 75"/>
              <a:gd name="T6" fmla="*/ 2147483646 w 89"/>
              <a:gd name="T7" fmla="*/ 2147483646 h 75"/>
              <a:gd name="T8" fmla="*/ 2147483646 w 89"/>
              <a:gd name="T9" fmla="*/ 2147483646 h 75"/>
              <a:gd name="T10" fmla="*/ 2147483646 w 89"/>
              <a:gd name="T11" fmla="*/ 2147483646 h 75"/>
              <a:gd name="T12" fmla="*/ 2147483646 w 89"/>
              <a:gd name="T13" fmla="*/ 2147483646 h 75"/>
              <a:gd name="T14" fmla="*/ 2147483646 w 89"/>
              <a:gd name="T15" fmla="*/ 2147483646 h 75"/>
              <a:gd name="T16" fmla="*/ 2147483646 w 89"/>
              <a:gd name="T17" fmla="*/ 2147483646 h 75"/>
              <a:gd name="T18" fmla="*/ 2147483646 w 89"/>
              <a:gd name="T19" fmla="*/ 2147483646 h 75"/>
              <a:gd name="T20" fmla="*/ 2147483646 w 89"/>
              <a:gd name="T21" fmla="*/ 2147483646 h 75"/>
              <a:gd name="T22" fmla="*/ 2147483646 w 89"/>
              <a:gd name="T23" fmla="*/ 2147483646 h 75"/>
              <a:gd name="T24" fmla="*/ 2147483646 w 89"/>
              <a:gd name="T25" fmla="*/ 2147483646 h 75"/>
              <a:gd name="T26" fmla="*/ 2147483646 w 89"/>
              <a:gd name="T27" fmla="*/ 2147483646 h 75"/>
              <a:gd name="T28" fmla="*/ 2147483646 w 89"/>
              <a:gd name="T29" fmla="*/ 2147483646 h 75"/>
              <a:gd name="T30" fmla="*/ 2147483646 w 89"/>
              <a:gd name="T31" fmla="*/ 2147483646 h 75"/>
              <a:gd name="T32" fmla="*/ 2147483646 w 89"/>
              <a:gd name="T33" fmla="*/ 2147483646 h 75"/>
              <a:gd name="T34" fmla="*/ 2147483646 w 89"/>
              <a:gd name="T35" fmla="*/ 2147483646 h 75"/>
              <a:gd name="T36" fmla="*/ 2147483646 w 89"/>
              <a:gd name="T37" fmla="*/ 2147483646 h 75"/>
              <a:gd name="T38" fmla="*/ 2147483646 w 89"/>
              <a:gd name="T39" fmla="*/ 2147483646 h 75"/>
              <a:gd name="T40" fmla="*/ 2147483646 w 89"/>
              <a:gd name="T41" fmla="*/ 2147483646 h 75"/>
              <a:gd name="T42" fmla="*/ 2147483646 w 89"/>
              <a:gd name="T43" fmla="*/ 2147483646 h 75"/>
              <a:gd name="T44" fmla="*/ 2147483646 w 89"/>
              <a:gd name="T45" fmla="*/ 2147483646 h 75"/>
              <a:gd name="T46" fmla="*/ 2147483646 w 89"/>
              <a:gd name="T47" fmla="*/ 2147483646 h 75"/>
              <a:gd name="T48" fmla="*/ 2147483646 w 89"/>
              <a:gd name="T49" fmla="*/ 2147483646 h 75"/>
              <a:gd name="T50" fmla="*/ 2147483646 w 89"/>
              <a:gd name="T51" fmla="*/ 2147483646 h 75"/>
              <a:gd name="T52" fmla="*/ 2147483646 w 89"/>
              <a:gd name="T53" fmla="*/ 2147483646 h 75"/>
              <a:gd name="T54" fmla="*/ 2147483646 w 89"/>
              <a:gd name="T55" fmla="*/ 2147483646 h 75"/>
              <a:gd name="T56" fmla="*/ 2147483646 w 89"/>
              <a:gd name="T57" fmla="*/ 2147483646 h 75"/>
              <a:gd name="T58" fmla="*/ 2147483646 w 89"/>
              <a:gd name="T59" fmla="*/ 2147483646 h 75"/>
              <a:gd name="T60" fmla="*/ 2147483646 w 89"/>
              <a:gd name="T61" fmla="*/ 2147483646 h 75"/>
              <a:gd name="T62" fmla="*/ 2147483646 w 89"/>
              <a:gd name="T63" fmla="*/ 2147483646 h 75"/>
              <a:gd name="T64" fmla="*/ 2147483646 w 89"/>
              <a:gd name="T65" fmla="*/ 2147483646 h 75"/>
              <a:gd name="T66" fmla="*/ 2147483646 w 89"/>
              <a:gd name="T67" fmla="*/ 2147483646 h 75"/>
              <a:gd name="T68" fmla="*/ 2147483646 w 89"/>
              <a:gd name="T69" fmla="*/ 2147483646 h 75"/>
              <a:gd name="T70" fmla="*/ 2147483646 w 89"/>
              <a:gd name="T71" fmla="*/ 2147483646 h 75"/>
              <a:gd name="T72" fmla="*/ 2147483646 w 89"/>
              <a:gd name="T73" fmla="*/ 2147483646 h 75"/>
              <a:gd name="T74" fmla="*/ 2147483646 w 89"/>
              <a:gd name="T75" fmla="*/ 2147483646 h 75"/>
              <a:gd name="T76" fmla="*/ 2147483646 w 89"/>
              <a:gd name="T77" fmla="*/ 2147483646 h 75"/>
              <a:gd name="T78" fmla="*/ 2147483646 w 89"/>
              <a:gd name="T79" fmla="*/ 2147483646 h 75"/>
              <a:gd name="T80" fmla="*/ 2147483646 w 89"/>
              <a:gd name="T81" fmla="*/ 2147483646 h 75"/>
              <a:gd name="T82" fmla="*/ 2147483646 w 89"/>
              <a:gd name="T83" fmla="*/ 2147483646 h 75"/>
              <a:gd name="T84" fmla="*/ 2147483646 w 89"/>
              <a:gd name="T85" fmla="*/ 2147483646 h 75"/>
              <a:gd name="T86" fmla="*/ 2147483646 w 89"/>
              <a:gd name="T87" fmla="*/ 2147483646 h 75"/>
              <a:gd name="T88" fmla="*/ 2147483646 w 89"/>
              <a:gd name="T89" fmla="*/ 2147483646 h 75"/>
              <a:gd name="T90" fmla="*/ 2147483646 w 89"/>
              <a:gd name="T91" fmla="*/ 2147483646 h 75"/>
              <a:gd name="T92" fmla="*/ 2147483646 w 89"/>
              <a:gd name="T93" fmla="*/ 2147483646 h 75"/>
              <a:gd name="T94" fmla="*/ 2147483646 w 89"/>
              <a:gd name="T95" fmla="*/ 2147483646 h 75"/>
              <a:gd name="T96" fmla="*/ 2147483646 w 89"/>
              <a:gd name="T97" fmla="*/ 2147483646 h 75"/>
              <a:gd name="T98" fmla="*/ 2147483646 w 89"/>
              <a:gd name="T99" fmla="*/ 2147483646 h 75"/>
              <a:gd name="T100" fmla="*/ 2147483646 w 89"/>
              <a:gd name="T101" fmla="*/ 2147483646 h 75"/>
              <a:gd name="T102" fmla="*/ 2147483646 w 89"/>
              <a:gd name="T103" fmla="*/ 2147483646 h 75"/>
              <a:gd name="T104" fmla="*/ 2147483646 w 89"/>
              <a:gd name="T105" fmla="*/ 2147483646 h 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 h="75">
                <a:moveTo>
                  <a:pt x="32" y="41"/>
                </a:moveTo>
                <a:cubicBezTo>
                  <a:pt x="43" y="41"/>
                  <a:pt x="43" y="41"/>
                  <a:pt x="43" y="41"/>
                </a:cubicBezTo>
                <a:cubicBezTo>
                  <a:pt x="43" y="39"/>
                  <a:pt x="43" y="37"/>
                  <a:pt x="42" y="36"/>
                </a:cubicBezTo>
                <a:cubicBezTo>
                  <a:pt x="38" y="36"/>
                  <a:pt x="34" y="36"/>
                  <a:pt x="30" y="36"/>
                </a:cubicBezTo>
                <a:cubicBezTo>
                  <a:pt x="31" y="37"/>
                  <a:pt x="31" y="39"/>
                  <a:pt x="32" y="41"/>
                </a:cubicBezTo>
                <a:close/>
                <a:moveTo>
                  <a:pt x="0" y="0"/>
                </a:moveTo>
                <a:cubicBezTo>
                  <a:pt x="12" y="0"/>
                  <a:pt x="12" y="0"/>
                  <a:pt x="12" y="0"/>
                </a:cubicBezTo>
                <a:cubicBezTo>
                  <a:pt x="17" y="0"/>
                  <a:pt x="17" y="0"/>
                  <a:pt x="17" y="0"/>
                </a:cubicBezTo>
                <a:cubicBezTo>
                  <a:pt x="17" y="0"/>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7" y="1"/>
                  <a:pt x="17" y="1"/>
                  <a:pt x="17"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4"/>
                  <a:pt x="18" y="4"/>
                </a:cubicBezTo>
                <a:cubicBezTo>
                  <a:pt x="18" y="4"/>
                  <a:pt x="18" y="4"/>
                  <a:pt x="18" y="4"/>
                </a:cubicBezTo>
                <a:cubicBezTo>
                  <a:pt x="18" y="4"/>
                  <a:pt x="18" y="4"/>
                  <a:pt x="18" y="4"/>
                </a:cubicBezTo>
                <a:cubicBezTo>
                  <a:pt x="18" y="4"/>
                  <a:pt x="19" y="4"/>
                  <a:pt x="19" y="4"/>
                </a:cubicBezTo>
                <a:cubicBezTo>
                  <a:pt x="19" y="4"/>
                  <a:pt x="19" y="4"/>
                  <a:pt x="19" y="4"/>
                </a:cubicBezTo>
                <a:cubicBezTo>
                  <a:pt x="19" y="4"/>
                  <a:pt x="19" y="5"/>
                  <a:pt x="19" y="5"/>
                </a:cubicBezTo>
                <a:cubicBezTo>
                  <a:pt x="20" y="8"/>
                  <a:pt x="21" y="10"/>
                  <a:pt x="22" y="13"/>
                </a:cubicBezTo>
                <a:cubicBezTo>
                  <a:pt x="39" y="13"/>
                  <a:pt x="39" y="13"/>
                  <a:pt x="39" y="13"/>
                </a:cubicBezTo>
                <a:cubicBezTo>
                  <a:pt x="44" y="13"/>
                  <a:pt x="44" y="13"/>
                  <a:pt x="44" y="13"/>
                </a:cubicBezTo>
                <a:cubicBezTo>
                  <a:pt x="62" y="13"/>
                  <a:pt x="62" y="13"/>
                  <a:pt x="62" y="13"/>
                </a:cubicBezTo>
                <a:cubicBezTo>
                  <a:pt x="67" y="13"/>
                  <a:pt x="67" y="13"/>
                  <a:pt x="67" y="13"/>
                </a:cubicBezTo>
                <a:cubicBezTo>
                  <a:pt x="84" y="13"/>
                  <a:pt x="84" y="13"/>
                  <a:pt x="84" y="13"/>
                </a:cubicBezTo>
                <a:cubicBezTo>
                  <a:pt x="85" y="13"/>
                  <a:pt x="85" y="13"/>
                  <a:pt x="85" y="13"/>
                </a:cubicBezTo>
                <a:cubicBezTo>
                  <a:pt x="89" y="13"/>
                  <a:pt x="89" y="13"/>
                  <a:pt x="89" y="13"/>
                </a:cubicBezTo>
                <a:cubicBezTo>
                  <a:pt x="85" y="24"/>
                  <a:pt x="81" y="34"/>
                  <a:pt x="77" y="45"/>
                </a:cubicBezTo>
                <a:cubicBezTo>
                  <a:pt x="74" y="45"/>
                  <a:pt x="74" y="45"/>
                  <a:pt x="74" y="45"/>
                </a:cubicBezTo>
                <a:cubicBezTo>
                  <a:pt x="72" y="45"/>
                  <a:pt x="72" y="45"/>
                  <a:pt x="72" y="45"/>
                </a:cubicBezTo>
                <a:cubicBezTo>
                  <a:pt x="62" y="45"/>
                  <a:pt x="62" y="45"/>
                  <a:pt x="62" y="45"/>
                </a:cubicBezTo>
                <a:cubicBezTo>
                  <a:pt x="58" y="45"/>
                  <a:pt x="58" y="45"/>
                  <a:pt x="58" y="45"/>
                </a:cubicBezTo>
                <a:cubicBezTo>
                  <a:pt x="48" y="45"/>
                  <a:pt x="48" y="45"/>
                  <a:pt x="48" y="45"/>
                </a:cubicBezTo>
                <a:cubicBezTo>
                  <a:pt x="44" y="45"/>
                  <a:pt x="44" y="45"/>
                  <a:pt x="44" y="45"/>
                </a:cubicBezTo>
                <a:cubicBezTo>
                  <a:pt x="33" y="45"/>
                  <a:pt x="33" y="45"/>
                  <a:pt x="33" y="45"/>
                </a:cubicBezTo>
                <a:cubicBezTo>
                  <a:pt x="34" y="48"/>
                  <a:pt x="35" y="51"/>
                  <a:pt x="36" y="54"/>
                </a:cubicBezTo>
                <a:cubicBezTo>
                  <a:pt x="74" y="54"/>
                  <a:pt x="74" y="54"/>
                  <a:pt x="74" y="54"/>
                </a:cubicBezTo>
                <a:cubicBezTo>
                  <a:pt x="73" y="58"/>
                  <a:pt x="73" y="58"/>
                  <a:pt x="73" y="58"/>
                </a:cubicBezTo>
                <a:cubicBezTo>
                  <a:pt x="38" y="58"/>
                  <a:pt x="38" y="58"/>
                  <a:pt x="38" y="58"/>
                </a:cubicBezTo>
                <a:cubicBezTo>
                  <a:pt x="33" y="58"/>
                  <a:pt x="33" y="58"/>
                  <a:pt x="33" y="58"/>
                </a:cubicBezTo>
                <a:cubicBezTo>
                  <a:pt x="33" y="58"/>
                  <a:pt x="33" y="58"/>
                  <a:pt x="33" y="58"/>
                </a:cubicBezTo>
                <a:cubicBezTo>
                  <a:pt x="33" y="58"/>
                  <a:pt x="33" y="58"/>
                  <a:pt x="33" y="58"/>
                </a:cubicBezTo>
                <a:cubicBezTo>
                  <a:pt x="32" y="54"/>
                  <a:pt x="30" y="50"/>
                  <a:pt x="29" y="45"/>
                </a:cubicBezTo>
                <a:cubicBezTo>
                  <a:pt x="28" y="45"/>
                  <a:pt x="28" y="45"/>
                  <a:pt x="28" y="45"/>
                </a:cubicBezTo>
                <a:cubicBezTo>
                  <a:pt x="24" y="32"/>
                  <a:pt x="19" y="18"/>
                  <a:pt x="14" y="5"/>
                </a:cubicBezTo>
                <a:cubicBezTo>
                  <a:pt x="0" y="5"/>
                  <a:pt x="0" y="5"/>
                  <a:pt x="0" y="5"/>
                </a:cubicBezTo>
                <a:cubicBezTo>
                  <a:pt x="0" y="0"/>
                  <a:pt x="0" y="0"/>
                  <a:pt x="0" y="0"/>
                </a:cubicBezTo>
                <a:close/>
                <a:moveTo>
                  <a:pt x="67" y="63"/>
                </a:moveTo>
                <a:cubicBezTo>
                  <a:pt x="69" y="63"/>
                  <a:pt x="71" y="65"/>
                  <a:pt x="71" y="67"/>
                </a:cubicBezTo>
                <a:cubicBezTo>
                  <a:pt x="71" y="69"/>
                  <a:pt x="69" y="70"/>
                  <a:pt x="67" y="70"/>
                </a:cubicBezTo>
                <a:cubicBezTo>
                  <a:pt x="65" y="70"/>
                  <a:pt x="63" y="69"/>
                  <a:pt x="63" y="67"/>
                </a:cubicBezTo>
                <a:cubicBezTo>
                  <a:pt x="63" y="65"/>
                  <a:pt x="65" y="63"/>
                  <a:pt x="67" y="63"/>
                </a:cubicBezTo>
                <a:close/>
                <a:moveTo>
                  <a:pt x="67" y="59"/>
                </a:moveTo>
                <a:cubicBezTo>
                  <a:pt x="71" y="59"/>
                  <a:pt x="75" y="62"/>
                  <a:pt x="75" y="67"/>
                </a:cubicBezTo>
                <a:cubicBezTo>
                  <a:pt x="75" y="71"/>
                  <a:pt x="71" y="75"/>
                  <a:pt x="67" y="75"/>
                </a:cubicBezTo>
                <a:cubicBezTo>
                  <a:pt x="63" y="75"/>
                  <a:pt x="59" y="71"/>
                  <a:pt x="59" y="67"/>
                </a:cubicBezTo>
                <a:cubicBezTo>
                  <a:pt x="59" y="62"/>
                  <a:pt x="63" y="59"/>
                  <a:pt x="67" y="59"/>
                </a:cubicBezTo>
                <a:close/>
                <a:moveTo>
                  <a:pt x="25" y="21"/>
                </a:moveTo>
                <a:cubicBezTo>
                  <a:pt x="25" y="21"/>
                  <a:pt x="25" y="21"/>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1"/>
                  <a:pt x="25" y="21"/>
                  <a:pt x="25" y="21"/>
                </a:cubicBezTo>
                <a:close/>
                <a:moveTo>
                  <a:pt x="25" y="22"/>
                </a:moveTo>
                <a:cubicBezTo>
                  <a:pt x="25" y="22"/>
                  <a:pt x="25" y="22"/>
                  <a:pt x="25" y="22"/>
                </a:cubicBezTo>
                <a:cubicBezTo>
                  <a:pt x="30" y="22"/>
                  <a:pt x="35" y="22"/>
                  <a:pt x="40" y="22"/>
                </a:cubicBezTo>
                <a:cubicBezTo>
                  <a:pt x="40" y="21"/>
                  <a:pt x="40" y="19"/>
                  <a:pt x="40" y="17"/>
                </a:cubicBezTo>
                <a:cubicBezTo>
                  <a:pt x="23" y="17"/>
                  <a:pt x="23" y="17"/>
                  <a:pt x="23" y="17"/>
                </a:cubicBezTo>
                <a:cubicBezTo>
                  <a:pt x="23" y="17"/>
                  <a:pt x="23" y="18"/>
                  <a:pt x="23" y="18"/>
                </a:cubicBezTo>
                <a:cubicBezTo>
                  <a:pt x="23" y="18"/>
                  <a:pt x="23"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4" y="20"/>
                  <a:pt x="24" y="20"/>
                  <a:pt x="24" y="20"/>
                </a:cubicBezTo>
                <a:cubicBezTo>
                  <a:pt x="25" y="22"/>
                  <a:pt x="25" y="22"/>
                  <a:pt x="25" y="22"/>
                </a:cubicBezTo>
                <a:close/>
                <a:moveTo>
                  <a:pt x="27" y="27"/>
                </a:move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7" y="28"/>
                  <a:pt x="27" y="28"/>
                  <a:pt x="27" y="28"/>
                </a:cubicBezTo>
                <a:cubicBezTo>
                  <a:pt x="28" y="29"/>
                  <a:pt x="28" y="30"/>
                  <a:pt x="28" y="31"/>
                </a:cubicBezTo>
                <a:cubicBezTo>
                  <a:pt x="33" y="31"/>
                  <a:pt x="37" y="31"/>
                  <a:pt x="42" y="31"/>
                </a:cubicBezTo>
                <a:cubicBezTo>
                  <a:pt x="41" y="30"/>
                  <a:pt x="41" y="28"/>
                  <a:pt x="41" y="27"/>
                </a:cubicBezTo>
                <a:cubicBezTo>
                  <a:pt x="36" y="27"/>
                  <a:pt x="31" y="27"/>
                  <a:pt x="27" y="27"/>
                </a:cubicBezTo>
                <a:close/>
                <a:moveTo>
                  <a:pt x="17" y="0"/>
                </a:moveTo>
                <a:cubicBezTo>
                  <a:pt x="17" y="0"/>
                  <a:pt x="17" y="1"/>
                  <a:pt x="17" y="1"/>
                </a:cubicBezTo>
                <a:cubicBezTo>
                  <a:pt x="17" y="0"/>
                  <a:pt x="17" y="0"/>
                  <a:pt x="17" y="0"/>
                </a:cubicBezTo>
                <a:close/>
                <a:moveTo>
                  <a:pt x="18" y="2"/>
                </a:moveTo>
                <a:cubicBezTo>
                  <a:pt x="18" y="2"/>
                  <a:pt x="18" y="2"/>
                  <a:pt x="18" y="2"/>
                </a:cubicBezTo>
                <a:cubicBezTo>
                  <a:pt x="18" y="2"/>
                  <a:pt x="18" y="2"/>
                  <a:pt x="18" y="2"/>
                </a:cubicBezTo>
                <a:close/>
                <a:moveTo>
                  <a:pt x="18" y="2"/>
                </a:moveTo>
                <a:cubicBezTo>
                  <a:pt x="18" y="2"/>
                  <a:pt x="18" y="2"/>
                  <a:pt x="18" y="2"/>
                </a:cubicBezTo>
                <a:cubicBezTo>
                  <a:pt x="18" y="2"/>
                  <a:pt x="18" y="2"/>
                  <a:pt x="18" y="2"/>
                </a:cubicBezTo>
                <a:close/>
                <a:moveTo>
                  <a:pt x="18" y="4"/>
                </a:moveTo>
                <a:cubicBezTo>
                  <a:pt x="18" y="4"/>
                  <a:pt x="19" y="4"/>
                  <a:pt x="19" y="4"/>
                </a:cubicBezTo>
                <a:cubicBezTo>
                  <a:pt x="18" y="4"/>
                  <a:pt x="18" y="4"/>
                  <a:pt x="18" y="4"/>
                </a:cubicBezTo>
                <a:close/>
                <a:moveTo>
                  <a:pt x="39" y="63"/>
                </a:moveTo>
                <a:cubicBezTo>
                  <a:pt x="41" y="63"/>
                  <a:pt x="42" y="65"/>
                  <a:pt x="42" y="67"/>
                </a:cubicBezTo>
                <a:cubicBezTo>
                  <a:pt x="42" y="69"/>
                  <a:pt x="41" y="70"/>
                  <a:pt x="39" y="70"/>
                </a:cubicBezTo>
                <a:cubicBezTo>
                  <a:pt x="37" y="70"/>
                  <a:pt x="35" y="69"/>
                  <a:pt x="35" y="67"/>
                </a:cubicBezTo>
                <a:cubicBezTo>
                  <a:pt x="35" y="65"/>
                  <a:pt x="37" y="63"/>
                  <a:pt x="39" y="63"/>
                </a:cubicBezTo>
                <a:close/>
                <a:moveTo>
                  <a:pt x="39" y="59"/>
                </a:moveTo>
                <a:cubicBezTo>
                  <a:pt x="43" y="59"/>
                  <a:pt x="46" y="62"/>
                  <a:pt x="46" y="67"/>
                </a:cubicBezTo>
                <a:cubicBezTo>
                  <a:pt x="46" y="71"/>
                  <a:pt x="43" y="75"/>
                  <a:pt x="39" y="75"/>
                </a:cubicBezTo>
                <a:cubicBezTo>
                  <a:pt x="34" y="75"/>
                  <a:pt x="31" y="71"/>
                  <a:pt x="31" y="67"/>
                </a:cubicBezTo>
                <a:cubicBezTo>
                  <a:pt x="31" y="62"/>
                  <a:pt x="34" y="59"/>
                  <a:pt x="39" y="59"/>
                </a:cubicBezTo>
                <a:close/>
                <a:moveTo>
                  <a:pt x="47" y="41"/>
                </a:moveTo>
                <a:cubicBezTo>
                  <a:pt x="58" y="41"/>
                  <a:pt x="58" y="41"/>
                  <a:pt x="58" y="41"/>
                </a:cubicBezTo>
                <a:cubicBezTo>
                  <a:pt x="58" y="39"/>
                  <a:pt x="59" y="37"/>
                  <a:pt x="59" y="36"/>
                </a:cubicBezTo>
                <a:cubicBezTo>
                  <a:pt x="55" y="36"/>
                  <a:pt x="51" y="36"/>
                  <a:pt x="47" y="36"/>
                </a:cubicBezTo>
                <a:cubicBezTo>
                  <a:pt x="47" y="37"/>
                  <a:pt x="47" y="39"/>
                  <a:pt x="47" y="41"/>
                </a:cubicBezTo>
                <a:close/>
                <a:moveTo>
                  <a:pt x="63" y="41"/>
                </a:moveTo>
                <a:cubicBezTo>
                  <a:pt x="74" y="41"/>
                  <a:pt x="74" y="41"/>
                  <a:pt x="74" y="41"/>
                </a:cubicBezTo>
                <a:cubicBezTo>
                  <a:pt x="75" y="39"/>
                  <a:pt x="75" y="37"/>
                  <a:pt x="76" y="36"/>
                </a:cubicBezTo>
                <a:cubicBezTo>
                  <a:pt x="72" y="36"/>
                  <a:pt x="68" y="36"/>
                  <a:pt x="63" y="36"/>
                </a:cubicBezTo>
                <a:cubicBezTo>
                  <a:pt x="63" y="37"/>
                  <a:pt x="63" y="39"/>
                  <a:pt x="63" y="41"/>
                </a:cubicBezTo>
                <a:close/>
                <a:moveTo>
                  <a:pt x="27" y="27"/>
                </a:moveTo>
                <a:cubicBezTo>
                  <a:pt x="27" y="27"/>
                  <a:pt x="27" y="27"/>
                  <a:pt x="27" y="27"/>
                </a:cubicBezTo>
                <a:cubicBezTo>
                  <a:pt x="27" y="27"/>
                  <a:pt x="27" y="27"/>
                  <a:pt x="27" y="27"/>
                </a:cubicBezTo>
                <a:close/>
                <a:moveTo>
                  <a:pt x="25" y="21"/>
                </a:move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ubicBezTo>
                  <a:pt x="25" y="21"/>
                  <a:pt x="25" y="21"/>
                  <a:pt x="25" y="21"/>
                </a:cubicBezTo>
                <a:close/>
                <a:moveTo>
                  <a:pt x="25" y="22"/>
                </a:moveTo>
                <a:cubicBezTo>
                  <a:pt x="25" y="22"/>
                  <a:pt x="25" y="22"/>
                  <a:pt x="25" y="22"/>
                </a:cubicBezTo>
                <a:cubicBezTo>
                  <a:pt x="25" y="22"/>
                  <a:pt x="25" y="22"/>
                  <a:pt x="25" y="22"/>
                </a:cubicBezTo>
                <a:close/>
                <a:moveTo>
                  <a:pt x="44" y="17"/>
                </a:moveTo>
                <a:cubicBezTo>
                  <a:pt x="44" y="19"/>
                  <a:pt x="45" y="21"/>
                  <a:pt x="45" y="22"/>
                </a:cubicBezTo>
                <a:cubicBezTo>
                  <a:pt x="50" y="22"/>
                  <a:pt x="55" y="22"/>
                  <a:pt x="61" y="22"/>
                </a:cubicBezTo>
                <a:cubicBezTo>
                  <a:pt x="61" y="21"/>
                  <a:pt x="61" y="19"/>
                  <a:pt x="61" y="17"/>
                </a:cubicBezTo>
                <a:cubicBezTo>
                  <a:pt x="44" y="17"/>
                  <a:pt x="44" y="17"/>
                  <a:pt x="44" y="17"/>
                </a:cubicBezTo>
                <a:close/>
                <a:moveTo>
                  <a:pt x="46" y="27"/>
                </a:moveTo>
                <a:cubicBezTo>
                  <a:pt x="46" y="28"/>
                  <a:pt x="46" y="30"/>
                  <a:pt x="46" y="31"/>
                </a:cubicBezTo>
                <a:cubicBezTo>
                  <a:pt x="51" y="31"/>
                  <a:pt x="55" y="31"/>
                  <a:pt x="59" y="31"/>
                </a:cubicBezTo>
                <a:cubicBezTo>
                  <a:pt x="60" y="30"/>
                  <a:pt x="60" y="28"/>
                  <a:pt x="60" y="27"/>
                </a:cubicBezTo>
                <a:cubicBezTo>
                  <a:pt x="55" y="27"/>
                  <a:pt x="50" y="27"/>
                  <a:pt x="46" y="27"/>
                </a:cubicBezTo>
                <a:close/>
                <a:moveTo>
                  <a:pt x="64" y="31"/>
                </a:moveTo>
                <a:cubicBezTo>
                  <a:pt x="64" y="30"/>
                  <a:pt x="64" y="28"/>
                  <a:pt x="65" y="27"/>
                </a:cubicBezTo>
                <a:cubicBezTo>
                  <a:pt x="70" y="27"/>
                  <a:pt x="74" y="27"/>
                  <a:pt x="79" y="27"/>
                </a:cubicBezTo>
                <a:cubicBezTo>
                  <a:pt x="78" y="28"/>
                  <a:pt x="78" y="30"/>
                  <a:pt x="77" y="31"/>
                </a:cubicBezTo>
                <a:cubicBezTo>
                  <a:pt x="73" y="31"/>
                  <a:pt x="69" y="31"/>
                  <a:pt x="64" y="31"/>
                </a:cubicBezTo>
                <a:close/>
                <a:moveTo>
                  <a:pt x="65" y="22"/>
                </a:moveTo>
                <a:cubicBezTo>
                  <a:pt x="65" y="21"/>
                  <a:pt x="66" y="19"/>
                  <a:pt x="66" y="17"/>
                </a:cubicBezTo>
                <a:cubicBezTo>
                  <a:pt x="82" y="17"/>
                  <a:pt x="82" y="17"/>
                  <a:pt x="82" y="17"/>
                </a:cubicBezTo>
                <a:cubicBezTo>
                  <a:pt x="82" y="19"/>
                  <a:pt x="81" y="21"/>
                  <a:pt x="81" y="22"/>
                </a:cubicBezTo>
                <a:cubicBezTo>
                  <a:pt x="76" y="22"/>
                  <a:pt x="71" y="22"/>
                  <a:pt x="65" y="22"/>
                </a:cubicBez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文本框 9"/>
          <p:cNvSpPr txBox="1"/>
          <p:nvPr/>
        </p:nvSpPr>
        <p:spPr>
          <a:xfrm>
            <a:off x="1557338" y="2684463"/>
            <a:ext cx="1422400" cy="460375"/>
          </a:xfrm>
          <a:prstGeom prst="rect">
            <a:avLst/>
          </a:prstGeom>
          <a:noFill/>
        </p:spPr>
        <p:txBody>
          <a:bodyPr wrap="none">
            <a:spAutoFit/>
          </a:bodyPr>
          <a:lstStyle/>
          <a:p>
            <a:pPr>
              <a:defRPr/>
            </a:pPr>
            <a:r>
              <a:rPr lang="zh-CN" altLang="en-US" sz="2400" dirty="0">
                <a:solidFill>
                  <a:schemeClr val="bg1"/>
                </a:solidFill>
                <a:latin typeface="+mn-ea"/>
                <a:ea typeface="+mn-ea"/>
              </a:rPr>
              <a:t>公司估值</a:t>
            </a:r>
          </a:p>
        </p:txBody>
      </p:sp>
      <p:sp>
        <p:nvSpPr>
          <p:cNvPr id="65546" name="文本框 10"/>
          <p:cNvSpPr txBox="1">
            <a:spLocks noChangeArrowheads="1"/>
          </p:cNvSpPr>
          <p:nvPr/>
        </p:nvSpPr>
        <p:spPr bwMode="auto">
          <a:xfrm>
            <a:off x="1347788" y="3105150"/>
            <a:ext cx="20574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20000"/>
              </a:lnSpc>
              <a:spcBef>
                <a:spcPct val="0"/>
              </a:spcBef>
              <a:buClrTx/>
              <a:buFontTx/>
              <a:buNone/>
            </a:pPr>
            <a:r>
              <a:rPr lang="zh-CN" altLang="en-US" sz="1400">
                <a:solidFill>
                  <a:schemeClr val="bg1"/>
                </a:solidFill>
                <a:latin typeface="华文细黑" pitchFamily="2" charset="-122"/>
                <a:cs typeface="Times New Roman" pitchFamily="18" charset="0"/>
              </a:rPr>
              <a:t>有时候，初创企业的估值一般是创始人和投资人拍脑袋拍的，比较主观，但还是会参考估值方法拍个数字，双方谈，什么价格合适卖，什么价格愿意买，和日常买卖东西很类似条目内容</a:t>
            </a:r>
          </a:p>
        </p:txBody>
      </p:sp>
      <p:sp>
        <p:nvSpPr>
          <p:cNvPr id="12" name="矩形 11"/>
          <p:cNvSpPr/>
          <p:nvPr/>
        </p:nvSpPr>
        <p:spPr>
          <a:xfrm>
            <a:off x="4922838" y="1749425"/>
            <a:ext cx="5410200" cy="3905250"/>
          </a:xfrm>
          <a:prstGeom prst="rect">
            <a:avLst/>
          </a:prstGeom>
          <a:ln w="28575">
            <a:solidFill>
              <a:srgbClr val="990033"/>
            </a:solidFill>
            <a:prstDash val="dash"/>
          </a:ln>
        </p:spPr>
        <p:txBody>
          <a:bodyPr>
            <a:spAutoFit/>
          </a:bodyPr>
          <a:lstStyle/>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公司净利润估值</a:t>
            </a:r>
            <a:r>
              <a:rPr lang="zh-CN" altLang="en-US" sz="1400" b="0" dirty="0">
                <a:latin typeface="Times New Roman" pitchFamily="18" charset="0"/>
                <a:ea typeface="+mn-ea"/>
                <a:cs typeface="Times New Roman" pitchFamily="18" charset="0"/>
              </a:rPr>
              <a:t>：</a:t>
            </a:r>
            <a:r>
              <a:rPr lang="en-US" altLang="zh-CN" sz="1400" b="0" dirty="0">
                <a:latin typeface="Times New Roman" pitchFamily="18" charset="0"/>
                <a:ea typeface="+mn-ea"/>
                <a:cs typeface="Times New Roman" pitchFamily="18" charset="0"/>
              </a:rPr>
              <a:t>PE</a:t>
            </a:r>
            <a:r>
              <a:rPr lang="zh-CN" altLang="en-US" sz="1400" b="0" dirty="0">
                <a:latin typeface="Times New Roman" pitchFamily="18" charset="0"/>
                <a:ea typeface="+mn-ea"/>
                <a:cs typeface="Times New Roman" pitchFamily="18" charset="0"/>
              </a:rPr>
              <a:t>估值法较常见，一般按照当前市值</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公司当前年度预计利润计算得出， 一般</a:t>
            </a:r>
            <a:r>
              <a:rPr lang="en-US" altLang="zh-CN" sz="1400" b="0" dirty="0">
                <a:latin typeface="Times New Roman" pitchFamily="18" charset="0"/>
                <a:ea typeface="+mn-ea"/>
                <a:cs typeface="Times New Roman" pitchFamily="18" charset="0"/>
              </a:rPr>
              <a:t>10-20</a:t>
            </a:r>
            <a:r>
              <a:rPr lang="zh-CN" altLang="en-US" sz="1400" b="0" dirty="0">
                <a:latin typeface="Times New Roman" pitchFamily="18" charset="0"/>
                <a:ea typeface="+mn-ea"/>
                <a:cs typeface="Times New Roman" pitchFamily="18" charset="0"/>
              </a:rPr>
              <a:t>倍；公司估值</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预测市盈率</a:t>
            </a:r>
            <a:r>
              <a:rPr lang="en-US" altLang="zh-CN" sz="1400" b="0" dirty="0">
                <a:latin typeface="Times New Roman" pitchFamily="18" charset="0"/>
                <a:ea typeface="+mn-ea"/>
                <a:cs typeface="Times New Roman" pitchFamily="18" charset="0"/>
              </a:rPr>
              <a:t>X</a:t>
            </a:r>
            <a:r>
              <a:rPr lang="zh-CN" altLang="en-US" sz="1400" b="0" dirty="0">
                <a:latin typeface="Times New Roman" pitchFamily="18" charset="0"/>
                <a:ea typeface="+mn-ea"/>
                <a:cs typeface="Times New Roman" pitchFamily="18" charset="0"/>
              </a:rPr>
              <a:t>公司未来</a:t>
            </a:r>
            <a:r>
              <a:rPr lang="en-US" altLang="zh-CN" sz="1400" b="0" dirty="0">
                <a:latin typeface="Times New Roman" pitchFamily="18" charset="0"/>
                <a:ea typeface="+mn-ea"/>
                <a:cs typeface="Times New Roman" pitchFamily="18" charset="0"/>
              </a:rPr>
              <a:t>12</a:t>
            </a:r>
            <a:r>
              <a:rPr lang="zh-CN" altLang="en-US" sz="1400" b="0" dirty="0">
                <a:latin typeface="Times New Roman" pitchFamily="18" charset="0"/>
                <a:ea typeface="+mn-ea"/>
                <a:cs typeface="Times New Roman" pitchFamily="18" charset="0"/>
              </a:rPr>
              <a:t>个月利润；</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可比公司法</a:t>
            </a:r>
            <a:r>
              <a:rPr lang="zh-CN" altLang="en-US" sz="1400" b="0" dirty="0">
                <a:latin typeface="Times New Roman" pitchFamily="18" charset="0"/>
                <a:ea typeface="+mn-ea"/>
                <a:cs typeface="Times New Roman" pitchFamily="18" charset="0"/>
              </a:rPr>
              <a:t>：以同行业可比或可参照的非上市公司或上市公司为参考，按同类公司的股价与财务数据为依据，计算出主要财务比率，用这些比率作为市场价格乘数来推算出目标公司的估值，市盈率（</a:t>
            </a:r>
            <a:r>
              <a:rPr lang="en-US" altLang="zh-CN" sz="1400" b="0" dirty="0">
                <a:latin typeface="Times New Roman" pitchFamily="18" charset="0"/>
                <a:ea typeface="+mn-ea"/>
                <a:cs typeface="Times New Roman" pitchFamily="18" charset="0"/>
              </a:rPr>
              <a:t>PE</a:t>
            </a:r>
            <a:r>
              <a:rPr lang="zh-CN" altLang="en-US" sz="1400" b="0" dirty="0">
                <a:latin typeface="Times New Roman" pitchFamily="18" charset="0"/>
                <a:ea typeface="+mn-ea"/>
                <a:cs typeface="Times New Roman" pitchFamily="18" charset="0"/>
              </a:rPr>
              <a:t>）、市销率（</a:t>
            </a:r>
            <a:r>
              <a:rPr lang="en-US" altLang="zh-CN" sz="1400" b="0" dirty="0">
                <a:latin typeface="Times New Roman" pitchFamily="18" charset="0"/>
                <a:ea typeface="+mn-ea"/>
                <a:cs typeface="Times New Roman" pitchFamily="18" charset="0"/>
              </a:rPr>
              <a:t>PS</a:t>
            </a:r>
            <a:r>
              <a:rPr lang="zh-CN" altLang="en-US" sz="1400" b="0" dirty="0">
                <a:latin typeface="Times New Roman" pitchFamily="18" charset="0"/>
                <a:ea typeface="+mn-ea"/>
                <a:cs typeface="Times New Roman" pitchFamily="18" charset="0"/>
              </a:rPr>
              <a:t>）；</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可比交易法</a:t>
            </a:r>
            <a:r>
              <a:rPr lang="zh-CN" altLang="en-US" sz="1400" b="0" dirty="0">
                <a:latin typeface="Times New Roman" pitchFamily="18" charset="0"/>
                <a:ea typeface="+mn-ea"/>
                <a:cs typeface="Times New Roman" pitchFamily="18" charset="0"/>
              </a:rPr>
              <a:t>：以近期被投资、并购的同行业公司定价为参考，获取财务或非财务数据，得出合适的计算依据；</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现金流折现</a:t>
            </a:r>
            <a:r>
              <a:rPr lang="zh-CN" altLang="en-US" sz="1400" b="0" dirty="0">
                <a:latin typeface="Times New Roman" pitchFamily="18" charset="0"/>
                <a:ea typeface="+mn-ea"/>
                <a:cs typeface="Times New Roman" pitchFamily="18" charset="0"/>
              </a:rPr>
              <a:t>：比较适合成熟、偏后期的公司；</a:t>
            </a:r>
          </a:p>
          <a:p>
            <a:pPr marL="285750" lvl="2" indent="-285750" eaLnBrk="1" hangingPunct="1">
              <a:lnSpc>
                <a:spcPct val="150000"/>
              </a:lnSpc>
              <a:spcBef>
                <a:spcPct val="30000"/>
              </a:spcBef>
              <a:buFont typeface="Wingdings" pitchFamily="2" charset="2"/>
              <a:buChar char="l"/>
              <a:defRPr/>
            </a:pPr>
            <a:r>
              <a:rPr lang="zh-CN" altLang="en-US" sz="1400" dirty="0">
                <a:latin typeface="Times New Roman" pitchFamily="18" charset="0"/>
                <a:ea typeface="+mn-ea"/>
                <a:cs typeface="Times New Roman" pitchFamily="18" charset="0"/>
              </a:rPr>
              <a:t>资产法</a:t>
            </a:r>
            <a:r>
              <a:rPr lang="zh-CN" altLang="en-US" sz="1400" b="0" dirty="0">
                <a:latin typeface="Times New Roman" pitchFamily="18" charset="0"/>
                <a:ea typeface="+mn-ea"/>
                <a:cs typeface="Times New Roman" pitchFamily="18" charset="0"/>
              </a:rPr>
              <a:t>：通常是以公司发展所支出的资金为基础。</a:t>
            </a:r>
          </a:p>
        </p:txBody>
      </p:sp>
      <p:sp>
        <p:nvSpPr>
          <p:cNvPr id="13" name="五边形 12"/>
          <p:cNvSpPr/>
          <p:nvPr/>
        </p:nvSpPr>
        <p:spPr>
          <a:xfrm>
            <a:off x="4765675" y="1476375"/>
            <a:ext cx="2973388" cy="363538"/>
          </a:xfrm>
          <a:prstGeom prst="homePlate">
            <a:avLst/>
          </a:prstGeom>
          <a:solidFill>
            <a:srgbClr val="A5002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4" name="燕尾形 4"/>
          <p:cNvSpPr/>
          <p:nvPr/>
        </p:nvSpPr>
        <p:spPr bwMode="auto">
          <a:xfrm>
            <a:off x="4805363" y="1490663"/>
            <a:ext cx="1270000" cy="331787"/>
          </a:xfrm>
          <a:prstGeom prst="rect">
            <a:avLst/>
          </a:prstGeom>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marL="285750" lvl="2" indent="-285750" algn="ctr" defTabSz="711200" eaLnBrk="1" hangingPunct="1">
              <a:lnSpc>
                <a:spcPct val="90000"/>
              </a:lnSpc>
              <a:spcAft>
                <a:spcPct val="35000"/>
              </a:spcAft>
              <a:buFont typeface="Wingdings" pitchFamily="2" charset="2"/>
              <a:buChar char="Ø"/>
              <a:defRPr/>
            </a:pPr>
            <a:r>
              <a:rPr lang="zh-CN" altLang="en-US" sz="1600" dirty="0">
                <a:latin typeface="Times New Roman" pitchFamily="18" charset="0"/>
                <a:cs typeface="Times New Roman" pitchFamily="18" charset="0"/>
              </a:rPr>
              <a:t>主要方法</a:t>
            </a:r>
            <a:endParaRPr lang="en-US" altLang="zh-CN" sz="1600" dirty="0">
              <a:latin typeface="Times New Roman" pitchFamily="18" charset="0"/>
              <a:cs typeface="Times New Roman" pitchFamily="18" charset="0"/>
            </a:endParaRPr>
          </a:p>
        </p:txBody>
      </p:sp>
    </p:spTree>
  </p:cSld>
  <p:clrMapOvr>
    <a:masterClrMapping/>
  </p:clrMapOvr>
  <p:transition>
    <p:strips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2800" dirty="0">
                <a:latin typeface="Times New Roman" pitchFamily="18" charset="0"/>
                <a:cs typeface="Times New Roman" pitchFamily="18" charset="0"/>
              </a:rPr>
              <a:t>2.1.5 </a:t>
            </a:r>
            <a:r>
              <a:rPr lang="zh-CN" altLang="en-US" sz="2800" dirty="0">
                <a:latin typeface="Times New Roman" pitchFamily="18" charset="0"/>
                <a:cs typeface="Times New Roman" pitchFamily="18" charset="0"/>
              </a:rPr>
              <a:t>创业企业股权安排 </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合伙创业的协议</a:t>
            </a:r>
            <a:endParaRPr lang="zh-CN" altLang="en-US" sz="2800" dirty="0"/>
          </a:p>
        </p:txBody>
      </p:sp>
      <p:sp>
        <p:nvSpPr>
          <p:cNvPr id="10" name="文本框 9"/>
          <p:cNvSpPr txBox="1"/>
          <p:nvPr/>
        </p:nvSpPr>
        <p:spPr>
          <a:xfrm>
            <a:off x="3475021" y="2025641"/>
            <a:ext cx="1415772" cy="461665"/>
          </a:xfrm>
          <a:prstGeom prst="rect">
            <a:avLst/>
          </a:prstGeom>
          <a:noFill/>
        </p:spPr>
        <p:txBody>
          <a:bodyPr wrap="none">
            <a:spAutoFit/>
          </a:bodyPr>
          <a:lstStyle/>
          <a:p>
            <a:pPr>
              <a:defRPr/>
            </a:pPr>
            <a:r>
              <a:rPr lang="zh-CN" altLang="en-US" sz="2400" dirty="0">
                <a:solidFill>
                  <a:schemeClr val="bg1"/>
                </a:solidFill>
                <a:latin typeface="+mn-ea"/>
                <a:ea typeface="+mn-ea"/>
              </a:rPr>
              <a:t>合伙协议</a:t>
            </a:r>
          </a:p>
        </p:txBody>
      </p:sp>
      <p:sp>
        <p:nvSpPr>
          <p:cNvPr id="65546" name="文本框 10"/>
          <p:cNvSpPr txBox="1">
            <a:spLocks noChangeArrowheads="1"/>
          </p:cNvSpPr>
          <p:nvPr/>
        </p:nvSpPr>
        <p:spPr bwMode="auto">
          <a:xfrm>
            <a:off x="1687413" y="3105150"/>
            <a:ext cx="20574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20000"/>
              </a:lnSpc>
              <a:spcBef>
                <a:spcPct val="0"/>
              </a:spcBef>
              <a:buClrTx/>
              <a:buFontTx/>
              <a:buNone/>
            </a:pPr>
            <a:r>
              <a:rPr lang="zh-CN" altLang="en-US" sz="1400" dirty="0">
                <a:solidFill>
                  <a:schemeClr val="bg1"/>
                </a:solidFill>
                <a:latin typeface="华文细黑" pitchFamily="2" charset="-122"/>
                <a:cs typeface="Times New Roman" pitchFamily="18" charset="0"/>
              </a:rPr>
              <a:t>有时候，初创企业的估值一般是创始人和投资人拍脑袋拍的，比较主观，但还是会参考估值方法拍个数字，双方谈，什么价格合适卖，什么价格愿意买，和日常买卖东西很类似条目内容</a:t>
            </a:r>
          </a:p>
        </p:txBody>
      </p:sp>
      <p:sp>
        <p:nvSpPr>
          <p:cNvPr id="12" name="矩形 11"/>
          <p:cNvSpPr/>
          <p:nvPr/>
        </p:nvSpPr>
        <p:spPr>
          <a:xfrm>
            <a:off x="4922838" y="1749425"/>
            <a:ext cx="5410200" cy="3933384"/>
          </a:xfrm>
          <a:prstGeom prst="rect">
            <a:avLst/>
          </a:prstGeom>
          <a:ln w="28575">
            <a:solidFill>
              <a:srgbClr val="990033"/>
            </a:solidFill>
            <a:prstDash val="dash"/>
          </a:ln>
        </p:spPr>
        <p:txBody>
          <a:bodyPr>
            <a:spAutoFit/>
          </a:bodyPr>
          <a:lstStyle/>
          <a:p>
            <a:pPr marL="285750" lvl="2" indent="-285750" eaLnBrk="1" hangingPunct="1">
              <a:lnSpc>
                <a:spcPct val="150000"/>
              </a:lnSpc>
              <a:spcBef>
                <a:spcPct val="30000"/>
              </a:spcBef>
              <a:buFont typeface="Wingdings" pitchFamily="2" charset="2"/>
              <a:buChar char="l"/>
              <a:defRPr/>
            </a:pPr>
            <a:r>
              <a:rPr lang="zh-CN" altLang="en-US" sz="1600" dirty="0">
                <a:latin typeface="+mn-ea"/>
                <a:ea typeface="+mn-ea"/>
                <a:cs typeface="Times New Roman" pitchFamily="18" charset="0"/>
              </a:rPr>
              <a:t>股权预留和调整</a:t>
            </a:r>
            <a:r>
              <a:rPr lang="zh-CN" altLang="en-US" sz="1600" b="0" dirty="0">
                <a:latin typeface="+mn-ea"/>
                <a:ea typeface="+mn-ea"/>
                <a:cs typeface="Times New Roman" pitchFamily="18" charset="0"/>
              </a:rPr>
              <a:t>：</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600" b="0" dirty="0">
                <a:latin typeface="+mn-ea"/>
                <a:ea typeface="+mn-ea"/>
                <a:cs typeface="Times New Roman" pitchFamily="18" charset="0"/>
              </a:rPr>
              <a:t>后续加盟合伙人（股东）；</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600" b="0" dirty="0">
                <a:latin typeface="+mn-ea"/>
                <a:ea typeface="+mn-ea"/>
                <a:cs typeface="Times New Roman" pitchFamily="18" charset="0"/>
              </a:rPr>
              <a:t>员工激励</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600" b="0" dirty="0">
                <a:latin typeface="+mn-ea"/>
                <a:ea typeface="+mn-ea"/>
                <a:cs typeface="Times New Roman" pitchFamily="18" charset="0"/>
              </a:rPr>
              <a:t>合伙股东之间的股权调整</a:t>
            </a:r>
          </a:p>
          <a:p>
            <a:pPr marL="285750" lvl="2" indent="-285750" eaLnBrk="1" hangingPunct="1">
              <a:lnSpc>
                <a:spcPct val="150000"/>
              </a:lnSpc>
              <a:spcBef>
                <a:spcPct val="30000"/>
              </a:spcBef>
              <a:buFont typeface="Wingdings" pitchFamily="2" charset="2"/>
              <a:buChar char="l"/>
              <a:defRPr/>
            </a:pPr>
            <a:r>
              <a:rPr lang="zh-CN" altLang="en-US" sz="1600" dirty="0">
                <a:latin typeface="+mn-ea"/>
                <a:ea typeface="+mn-ea"/>
                <a:cs typeface="Times New Roman" pitchFamily="18" charset="0"/>
              </a:rPr>
              <a:t>合伙人（股东）离职</a:t>
            </a:r>
            <a:r>
              <a:rPr lang="zh-CN" altLang="en-US" sz="1600" b="0" dirty="0">
                <a:latin typeface="+mn-ea"/>
                <a:ea typeface="+mn-ea"/>
                <a:cs typeface="Times New Roman" pitchFamily="18" charset="0"/>
              </a:rPr>
              <a:t>：</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600" b="0" dirty="0">
                <a:latin typeface="+mn-ea"/>
                <a:ea typeface="+mn-ea"/>
                <a:cs typeface="Times New Roman" pitchFamily="18" charset="0"/>
              </a:rPr>
              <a:t>成熟期（</a:t>
            </a:r>
            <a:r>
              <a:rPr lang="en-US" altLang="zh-CN" sz="1600" b="0" dirty="0">
                <a:latin typeface="+mn-ea"/>
                <a:ea typeface="+mn-ea"/>
                <a:cs typeface="Times New Roman" pitchFamily="18" charset="0"/>
              </a:rPr>
              <a:t>vesting</a:t>
            </a:r>
            <a:r>
              <a:rPr lang="zh-CN" altLang="en-US" sz="1600" b="0" dirty="0">
                <a:latin typeface="+mn-ea"/>
                <a:ea typeface="+mn-ea"/>
                <a:cs typeface="Times New Roman" pitchFamily="18" charset="0"/>
              </a:rPr>
              <a:t>）；</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600" b="0" dirty="0">
                <a:latin typeface="+mn-ea"/>
                <a:ea typeface="+mn-ea"/>
                <a:cs typeface="Times New Roman" pitchFamily="18" charset="0"/>
              </a:rPr>
              <a:t>离职股东成熟和未成熟股权的收回</a:t>
            </a: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endParaRPr lang="en-US" altLang="zh-CN" sz="1600" b="0" dirty="0">
              <a:latin typeface="+mn-ea"/>
              <a:ea typeface="+mn-ea"/>
              <a:cs typeface="Times New Roman" pitchFamily="18" charset="0"/>
            </a:endParaRPr>
          </a:p>
          <a:p>
            <a:pPr marL="571500" lvl="2" indent="-288290" eaLnBrk="1" hangingPunct="1">
              <a:lnSpc>
                <a:spcPct val="150000"/>
              </a:lnSpc>
              <a:buClr>
                <a:srgbClr val="A50021"/>
              </a:buClr>
              <a:defRPr/>
            </a:pPr>
            <a:endParaRPr lang="en-US" altLang="zh-CN" sz="1600" b="0" dirty="0">
              <a:latin typeface="+mn-ea"/>
              <a:ea typeface="+mn-ea"/>
              <a:cs typeface="Times New Roman" pitchFamily="18" charset="0"/>
            </a:endParaRPr>
          </a:p>
          <a:p>
            <a:pPr marL="742950" lvl="3" indent="-285750" eaLnBrk="1" hangingPunct="1">
              <a:lnSpc>
                <a:spcPct val="150000"/>
              </a:lnSpc>
              <a:spcBef>
                <a:spcPct val="30000"/>
              </a:spcBef>
              <a:buFont typeface="Wingdings" pitchFamily="2" charset="2"/>
              <a:buChar char="l"/>
              <a:defRPr/>
            </a:pPr>
            <a:endParaRPr lang="zh-CN" altLang="en-US" sz="1600" b="0" dirty="0">
              <a:latin typeface="+mn-ea"/>
              <a:ea typeface="+mn-ea"/>
              <a:cs typeface="Times New Roman" pitchFamily="18" charset="0"/>
            </a:endParaRPr>
          </a:p>
        </p:txBody>
      </p:sp>
      <p:sp>
        <p:nvSpPr>
          <p:cNvPr id="13" name="五边形 12"/>
          <p:cNvSpPr/>
          <p:nvPr/>
        </p:nvSpPr>
        <p:spPr>
          <a:xfrm>
            <a:off x="4765675" y="1476375"/>
            <a:ext cx="2973388" cy="363538"/>
          </a:xfrm>
          <a:prstGeom prst="homePlate">
            <a:avLst/>
          </a:prstGeom>
          <a:solidFill>
            <a:srgbClr val="A5002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4" name="燕尾形 4"/>
          <p:cNvSpPr/>
          <p:nvPr/>
        </p:nvSpPr>
        <p:spPr bwMode="auto">
          <a:xfrm>
            <a:off x="4805363" y="1490663"/>
            <a:ext cx="1270000" cy="331787"/>
          </a:xfrm>
          <a:prstGeom prst="rect">
            <a:avLst/>
          </a:prstGeom>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marL="285750" lvl="2" indent="-285750" algn="ctr" defTabSz="711200" eaLnBrk="1" hangingPunct="1">
              <a:lnSpc>
                <a:spcPct val="90000"/>
              </a:lnSpc>
              <a:spcAft>
                <a:spcPct val="35000"/>
              </a:spcAft>
              <a:buFont typeface="Wingdings" pitchFamily="2" charset="2"/>
              <a:buChar char="Ø"/>
              <a:defRPr/>
            </a:pPr>
            <a:r>
              <a:rPr lang="zh-CN" altLang="en-US" sz="1600" dirty="0">
                <a:latin typeface="Times New Roman" pitchFamily="18" charset="0"/>
                <a:cs typeface="Times New Roman" pitchFamily="18" charset="0"/>
              </a:rPr>
              <a:t>主要问题</a:t>
            </a:r>
            <a:endParaRPr lang="en-US" altLang="zh-CN" sz="1600" dirty="0">
              <a:latin typeface="Times New Roman" pitchFamily="18" charset="0"/>
              <a:cs typeface="Times New Roman" pitchFamily="18" charset="0"/>
            </a:endParaRPr>
          </a:p>
        </p:txBody>
      </p:sp>
      <p:sp>
        <p:nvSpPr>
          <p:cNvPr id="22" name="Freeform 7"/>
          <p:cNvSpPr/>
          <p:nvPr/>
        </p:nvSpPr>
        <p:spPr bwMode="auto">
          <a:xfrm>
            <a:off x="1254025" y="1231900"/>
            <a:ext cx="1981200" cy="4724400"/>
          </a:xfrm>
          <a:custGeom>
            <a:avLst/>
            <a:gdLst>
              <a:gd name="T0" fmla="*/ 2147483646 w 230"/>
              <a:gd name="T1" fmla="*/ 0 h 621"/>
              <a:gd name="T2" fmla="*/ 2147483646 w 230"/>
              <a:gd name="T3" fmla="*/ 0 h 621"/>
              <a:gd name="T4" fmla="*/ 2147483646 w 230"/>
              <a:gd name="T5" fmla="*/ 2147483646 h 621"/>
              <a:gd name="T6" fmla="*/ 2147483646 w 230"/>
              <a:gd name="T7" fmla="*/ 2147483646 h 621"/>
              <a:gd name="T8" fmla="*/ 0 w 230"/>
              <a:gd name="T9" fmla="*/ 2147483646 h 621"/>
              <a:gd name="T10" fmla="*/ 0 w 230"/>
              <a:gd name="T11" fmla="*/ 2147483646 h 621"/>
              <a:gd name="T12" fmla="*/ 2147483646 w 230"/>
              <a:gd name="T13" fmla="*/ 0 h 6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0" h="621">
                <a:moveTo>
                  <a:pt x="115" y="0"/>
                </a:moveTo>
                <a:cubicBezTo>
                  <a:pt x="115" y="0"/>
                  <a:pt x="115" y="0"/>
                  <a:pt x="115" y="0"/>
                </a:cubicBezTo>
                <a:cubicBezTo>
                  <a:pt x="178" y="0"/>
                  <a:pt x="230" y="52"/>
                  <a:pt x="230" y="115"/>
                </a:cubicBezTo>
                <a:cubicBezTo>
                  <a:pt x="230" y="287"/>
                  <a:pt x="230" y="449"/>
                  <a:pt x="230" y="621"/>
                </a:cubicBezTo>
                <a:cubicBezTo>
                  <a:pt x="153" y="621"/>
                  <a:pt x="77" y="621"/>
                  <a:pt x="0" y="621"/>
                </a:cubicBezTo>
                <a:cubicBezTo>
                  <a:pt x="0" y="449"/>
                  <a:pt x="0" y="287"/>
                  <a:pt x="0" y="115"/>
                </a:cubicBezTo>
                <a:cubicBezTo>
                  <a:pt x="0" y="52"/>
                  <a:pt x="52" y="0"/>
                  <a:pt x="115" y="0"/>
                </a:cubicBezTo>
                <a:close/>
              </a:path>
            </a:pathLst>
          </a:custGeom>
          <a:solidFill>
            <a:srgbClr val="F4B4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Oval 12"/>
          <p:cNvSpPr>
            <a:spLocks noChangeArrowheads="1"/>
          </p:cNvSpPr>
          <p:nvPr/>
        </p:nvSpPr>
        <p:spPr bwMode="auto">
          <a:xfrm>
            <a:off x="1617563" y="1419225"/>
            <a:ext cx="1292225" cy="1301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4" name="Freeform 23"/>
          <p:cNvSpPr/>
          <p:nvPr/>
        </p:nvSpPr>
        <p:spPr bwMode="auto">
          <a:xfrm>
            <a:off x="1963638" y="1779588"/>
            <a:ext cx="563562" cy="557212"/>
          </a:xfrm>
          <a:custGeom>
            <a:avLst/>
            <a:gdLst>
              <a:gd name="T0" fmla="*/ 2147483646 w 355"/>
              <a:gd name="T1" fmla="*/ 2147483646 h 351"/>
              <a:gd name="T2" fmla="*/ 2147483646 w 355"/>
              <a:gd name="T3" fmla="*/ 2147483646 h 351"/>
              <a:gd name="T4" fmla="*/ 2147483646 w 355"/>
              <a:gd name="T5" fmla="*/ 2147483646 h 351"/>
              <a:gd name="T6" fmla="*/ 2147483646 w 355"/>
              <a:gd name="T7" fmla="*/ 2147483646 h 351"/>
              <a:gd name="T8" fmla="*/ 2147483646 w 355"/>
              <a:gd name="T9" fmla="*/ 2147483646 h 351"/>
              <a:gd name="T10" fmla="*/ 2147483646 w 355"/>
              <a:gd name="T11" fmla="*/ 2147483646 h 351"/>
              <a:gd name="T12" fmla="*/ 2147483646 w 355"/>
              <a:gd name="T13" fmla="*/ 2147483646 h 351"/>
              <a:gd name="T14" fmla="*/ 2147483646 w 355"/>
              <a:gd name="T15" fmla="*/ 2147483646 h 351"/>
              <a:gd name="T16" fmla="*/ 2147483646 w 355"/>
              <a:gd name="T17" fmla="*/ 2147483646 h 351"/>
              <a:gd name="T18" fmla="*/ 2147483646 w 355"/>
              <a:gd name="T19" fmla="*/ 2147483646 h 351"/>
              <a:gd name="T20" fmla="*/ 2147483646 w 355"/>
              <a:gd name="T21" fmla="*/ 2147483646 h 351"/>
              <a:gd name="T22" fmla="*/ 2147483646 w 355"/>
              <a:gd name="T23" fmla="*/ 2147483646 h 351"/>
              <a:gd name="T24" fmla="*/ 2147483646 w 355"/>
              <a:gd name="T25" fmla="*/ 2147483646 h 351"/>
              <a:gd name="T26" fmla="*/ 2147483646 w 355"/>
              <a:gd name="T27" fmla="*/ 2147483646 h 351"/>
              <a:gd name="T28" fmla="*/ 2147483646 w 355"/>
              <a:gd name="T29" fmla="*/ 2147483646 h 351"/>
              <a:gd name="T30" fmla="*/ 2147483646 w 355"/>
              <a:gd name="T31" fmla="*/ 2147483646 h 351"/>
              <a:gd name="T32" fmla="*/ 2147483646 w 355"/>
              <a:gd name="T33" fmla="*/ 2147483646 h 351"/>
              <a:gd name="T34" fmla="*/ 2147483646 w 355"/>
              <a:gd name="T35" fmla="*/ 2147483646 h 351"/>
              <a:gd name="T36" fmla="*/ 2147483646 w 355"/>
              <a:gd name="T37" fmla="*/ 2147483646 h 351"/>
              <a:gd name="T38" fmla="*/ 0 w 355"/>
              <a:gd name="T39" fmla="*/ 2147483646 h 351"/>
              <a:gd name="T40" fmla="*/ 2147483646 w 355"/>
              <a:gd name="T41" fmla="*/ 2147483646 h 351"/>
              <a:gd name="T42" fmla="*/ 2147483646 w 355"/>
              <a:gd name="T43" fmla="*/ 2147483646 h 351"/>
              <a:gd name="T44" fmla="*/ 2147483646 w 355"/>
              <a:gd name="T45" fmla="*/ 2147483646 h 351"/>
              <a:gd name="T46" fmla="*/ 2147483646 w 355"/>
              <a:gd name="T47" fmla="*/ 2147483646 h 351"/>
              <a:gd name="T48" fmla="*/ 2147483646 w 355"/>
              <a:gd name="T49" fmla="*/ 2147483646 h 351"/>
              <a:gd name="T50" fmla="*/ 2147483646 w 355"/>
              <a:gd name="T51" fmla="*/ 2147483646 h 351"/>
              <a:gd name="T52" fmla="*/ 2147483646 w 355"/>
              <a:gd name="T53" fmla="*/ 0 h 351"/>
              <a:gd name="T54" fmla="*/ 2147483646 w 355"/>
              <a:gd name="T55" fmla="*/ 2147483646 h 351"/>
              <a:gd name="T56" fmla="*/ 2147483646 w 355"/>
              <a:gd name="T57" fmla="*/ 2147483646 h 351"/>
              <a:gd name="T58" fmla="*/ 2147483646 w 355"/>
              <a:gd name="T59" fmla="*/ 2147483646 h 351"/>
              <a:gd name="T60" fmla="*/ 2147483646 w 355"/>
              <a:gd name="T61" fmla="*/ 2147483646 h 351"/>
              <a:gd name="T62" fmla="*/ 2147483646 w 355"/>
              <a:gd name="T63" fmla="*/ 2147483646 h 351"/>
              <a:gd name="T64" fmla="*/ 2147483646 w 355"/>
              <a:gd name="T65" fmla="*/ 2147483646 h 351"/>
              <a:gd name="T66" fmla="*/ 2147483646 w 355"/>
              <a:gd name="T67" fmla="*/ 2147483646 h 351"/>
              <a:gd name="T68" fmla="*/ 2147483646 w 355"/>
              <a:gd name="T69" fmla="*/ 2147483646 h 351"/>
              <a:gd name="T70" fmla="*/ 2147483646 w 355"/>
              <a:gd name="T71" fmla="*/ 2147483646 h 3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5" h="351">
                <a:moveTo>
                  <a:pt x="345" y="48"/>
                </a:moveTo>
                <a:lnTo>
                  <a:pt x="345" y="48"/>
                </a:lnTo>
                <a:lnTo>
                  <a:pt x="355" y="76"/>
                </a:lnTo>
                <a:lnTo>
                  <a:pt x="312" y="123"/>
                </a:lnTo>
                <a:lnTo>
                  <a:pt x="279" y="114"/>
                </a:lnTo>
                <a:lnTo>
                  <a:pt x="114" y="275"/>
                </a:lnTo>
                <a:lnTo>
                  <a:pt x="114" y="280"/>
                </a:lnTo>
                <a:lnTo>
                  <a:pt x="123" y="313"/>
                </a:lnTo>
                <a:lnTo>
                  <a:pt x="76" y="351"/>
                </a:lnTo>
                <a:lnTo>
                  <a:pt x="47" y="346"/>
                </a:lnTo>
                <a:lnTo>
                  <a:pt x="47" y="341"/>
                </a:lnTo>
                <a:lnTo>
                  <a:pt x="80" y="313"/>
                </a:lnTo>
                <a:lnTo>
                  <a:pt x="66" y="289"/>
                </a:lnTo>
                <a:lnTo>
                  <a:pt x="43" y="275"/>
                </a:lnTo>
                <a:lnTo>
                  <a:pt x="14" y="308"/>
                </a:lnTo>
                <a:lnTo>
                  <a:pt x="9" y="308"/>
                </a:lnTo>
                <a:lnTo>
                  <a:pt x="0" y="275"/>
                </a:lnTo>
                <a:lnTo>
                  <a:pt x="43" y="232"/>
                </a:lnTo>
                <a:lnTo>
                  <a:pt x="76" y="242"/>
                </a:lnTo>
                <a:lnTo>
                  <a:pt x="80" y="242"/>
                </a:lnTo>
                <a:lnTo>
                  <a:pt x="241" y="81"/>
                </a:lnTo>
                <a:lnTo>
                  <a:pt x="241" y="76"/>
                </a:lnTo>
                <a:lnTo>
                  <a:pt x="232" y="43"/>
                </a:lnTo>
                <a:lnTo>
                  <a:pt x="279" y="0"/>
                </a:lnTo>
                <a:lnTo>
                  <a:pt x="308" y="10"/>
                </a:lnTo>
                <a:lnTo>
                  <a:pt x="274" y="43"/>
                </a:lnTo>
                <a:lnTo>
                  <a:pt x="289" y="67"/>
                </a:lnTo>
                <a:lnTo>
                  <a:pt x="312" y="81"/>
                </a:lnTo>
                <a:lnTo>
                  <a:pt x="345" y="48"/>
                </a:lnTo>
                <a:close/>
              </a:path>
            </a:pathLst>
          </a:custGeom>
          <a:solidFill>
            <a:srgbClr val="369C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 name="文本框 24"/>
          <p:cNvSpPr txBox="1"/>
          <p:nvPr/>
        </p:nvSpPr>
        <p:spPr>
          <a:xfrm>
            <a:off x="1254025" y="2647950"/>
            <a:ext cx="2367379" cy="400110"/>
          </a:xfrm>
          <a:prstGeom prst="rect">
            <a:avLst/>
          </a:prstGeom>
          <a:noFill/>
        </p:spPr>
        <p:txBody>
          <a:bodyPr wrap="square">
            <a:spAutoFit/>
          </a:bodyPr>
          <a:lstStyle/>
          <a:p>
            <a:pPr>
              <a:defRPr/>
            </a:pPr>
            <a:r>
              <a:rPr lang="zh-CN" altLang="en-US" sz="2000" dirty="0">
                <a:solidFill>
                  <a:schemeClr val="bg1"/>
                </a:solidFill>
                <a:latin typeface="+mn-ea"/>
                <a:ea typeface="+mn-ea"/>
              </a:rPr>
              <a:t>合伙人之间协议</a:t>
            </a:r>
          </a:p>
        </p:txBody>
      </p:sp>
      <p:sp>
        <p:nvSpPr>
          <p:cNvPr id="26" name="文本框 25"/>
          <p:cNvSpPr txBox="1"/>
          <p:nvPr/>
        </p:nvSpPr>
        <p:spPr>
          <a:xfrm>
            <a:off x="1330225" y="3087688"/>
            <a:ext cx="1981200" cy="2936188"/>
          </a:xfrm>
          <a:prstGeom prst="rect">
            <a:avLst/>
          </a:prstGeom>
          <a:noFill/>
        </p:spPr>
        <p:txBody>
          <a:bodyPr>
            <a:spAutoFit/>
          </a:bodyPr>
          <a:lstStyle/>
          <a:p>
            <a:pPr>
              <a:lnSpc>
                <a:spcPct val="120000"/>
              </a:lnSpc>
              <a:defRPr/>
            </a:pPr>
            <a:r>
              <a:rPr lang="zh-CN" altLang="en-US" sz="1400" dirty="0">
                <a:solidFill>
                  <a:schemeClr val="bg1"/>
                </a:solidFill>
                <a:latin typeface="Times New Roman" pitchFamily="18" charset="0"/>
                <a:cs typeface="Times New Roman" pitchFamily="18" charset="0"/>
              </a:rPr>
              <a:t>即</a:t>
            </a:r>
            <a:r>
              <a:rPr lang="zh-CN" altLang="en-US" sz="1400" dirty="0">
                <a:solidFill>
                  <a:srgbClr val="FFFF00"/>
                </a:solidFill>
                <a:latin typeface="Times New Roman" pitchFamily="18" charset="0"/>
                <a:cs typeface="Times New Roman" pitchFamily="18" charset="0"/>
              </a:rPr>
              <a:t>股东协议</a:t>
            </a:r>
            <a:r>
              <a:rPr lang="zh-CN" altLang="en-US" sz="1400" dirty="0">
                <a:solidFill>
                  <a:schemeClr val="bg1"/>
                </a:solidFill>
                <a:latin typeface="Times New Roman" pitchFamily="18" charset="0"/>
                <a:cs typeface="Times New Roman" pitchFamily="18" charset="0"/>
              </a:rPr>
              <a:t>，原本为引入专业投资人时保护投资人权益的文件，没有获得投资的企业也开始采用，有助于</a:t>
            </a:r>
            <a:r>
              <a:rPr lang="zh-CN" altLang="en-US" sz="1400" dirty="0">
                <a:solidFill>
                  <a:schemeClr val="bg1"/>
                </a:solidFill>
                <a:latin typeface="Times New Roman" pitchFamily="18" charset="0"/>
                <a:ea typeface="+mn-ea"/>
                <a:cs typeface="Times New Roman" pitchFamily="18" charset="0"/>
              </a:rPr>
              <a:t>初创企业</a:t>
            </a:r>
            <a:r>
              <a:rPr lang="zh-CN" altLang="en-US" sz="1400" u="sng" dirty="0">
                <a:solidFill>
                  <a:schemeClr val="bg1"/>
                </a:solidFill>
                <a:latin typeface="Times New Roman" pitchFamily="18" charset="0"/>
                <a:ea typeface="+mn-ea"/>
                <a:cs typeface="Times New Roman" pitchFamily="18" charset="0"/>
              </a:rPr>
              <a:t>股权的稳定性和灵活性</a:t>
            </a:r>
            <a:r>
              <a:rPr lang="zh-CN" altLang="en-US" sz="1400" dirty="0">
                <a:solidFill>
                  <a:schemeClr val="bg1"/>
                </a:solidFill>
                <a:latin typeface="Times New Roman" pitchFamily="18" charset="0"/>
                <a:ea typeface="+mn-ea"/>
                <a:cs typeface="Times New Roman" pitchFamily="18" charset="0"/>
              </a:rPr>
              <a:t>：引入</a:t>
            </a:r>
            <a:r>
              <a:rPr lang="en-US" altLang="zh-CN" sz="1400" dirty="0">
                <a:solidFill>
                  <a:schemeClr val="bg1"/>
                </a:solidFill>
                <a:latin typeface="Times New Roman" pitchFamily="18" charset="0"/>
                <a:ea typeface="+mn-ea"/>
                <a:cs typeface="Times New Roman" pitchFamily="18" charset="0"/>
              </a:rPr>
              <a:t>vesting </a:t>
            </a:r>
            <a:r>
              <a:rPr lang="zh-CN" altLang="en-US" sz="1400" dirty="0">
                <a:solidFill>
                  <a:schemeClr val="bg1"/>
                </a:solidFill>
                <a:latin typeface="Times New Roman" pitchFamily="18" charset="0"/>
                <a:ea typeface="+mn-ea"/>
                <a:cs typeface="Times New Roman" pitchFamily="18" charset="0"/>
              </a:rPr>
              <a:t>机制锁定创始人的服务期；预留股权给后续加盟合股东等情形下的股权调整以及员工激励；</a:t>
            </a:r>
          </a:p>
        </p:txBody>
      </p:sp>
    </p:spTree>
  </p:cSld>
  <p:clrMapOvr>
    <a:masterClrMapping/>
  </p:clrMapOvr>
  <p:transition>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p:txBody>
          <a:bodyPr/>
          <a:lstStyle/>
          <a:p>
            <a:pPr algn="ctr">
              <a:buFont typeface="Wingdings" pitchFamily="2" charset="2"/>
              <a:buNone/>
            </a:pPr>
            <a:endParaRPr lang="en-US" altLang="zh-CN" dirty="0">
              <a:latin typeface="Times New Roman" pitchFamily="18" charset="0"/>
              <a:cs typeface="Times New Roman" pitchFamily="18" charset="0"/>
            </a:endParaRPr>
          </a:p>
          <a:p>
            <a:pPr algn="ctr">
              <a:buFont typeface="Wingdings" pitchFamily="2" charset="2"/>
              <a:buNone/>
            </a:pPr>
            <a:endParaRPr lang="en-US" altLang="zh-CN" dirty="0">
              <a:latin typeface="Times New Roman" pitchFamily="18" charset="0"/>
              <a:cs typeface="Times New Roman" pitchFamily="18" charset="0"/>
            </a:endParaRPr>
          </a:p>
          <a:p>
            <a:pPr algn="ctr">
              <a:buFontTx/>
              <a:buNone/>
            </a:pPr>
            <a:r>
              <a:rPr lang="en-US" altLang="zh-CN" sz="2400" b="1" dirty="0">
                <a:solidFill>
                  <a:srgbClr val="700000"/>
                </a:solidFill>
                <a:latin typeface="Times New Roman" pitchFamily="18" charset="0"/>
                <a:cs typeface="Times New Roman" pitchFamily="18" charset="0"/>
              </a:rPr>
              <a:t>2.2</a:t>
            </a:r>
            <a:r>
              <a:rPr lang="zh-CN" altLang="en-US" sz="2400" b="1" dirty="0">
                <a:solidFill>
                  <a:srgbClr val="700000"/>
                </a:solidFill>
                <a:latin typeface="Times New Roman" pitchFamily="18" charset="0"/>
                <a:cs typeface="Times New Roman" pitchFamily="18" charset="0"/>
              </a:rPr>
              <a:t>创始人控制权</a:t>
            </a:r>
            <a:endParaRPr lang="en-US" altLang="zh-CN" sz="2400" b="1" dirty="0">
              <a:solidFill>
                <a:srgbClr val="700000"/>
              </a:solidFill>
              <a:latin typeface="Times New Roman" pitchFamily="18" charset="0"/>
              <a:cs typeface="Times New Roman" pitchFamily="18" charset="0"/>
            </a:endParaRPr>
          </a:p>
        </p:txBody>
      </p:sp>
    </p:spTree>
  </p:cSld>
  <p:clrMapOvr>
    <a:masterClrMapping/>
  </p:clrMapOvr>
  <p:transition>
    <p:strips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en-US" dirty="0"/>
              <a:t>创始人应该如何牢牢把握公司的控制权</a:t>
            </a:r>
          </a:p>
        </p:txBody>
      </p:sp>
      <p:sp>
        <p:nvSpPr>
          <p:cNvPr id="5" name="矩形 4"/>
          <p:cNvSpPr/>
          <p:nvPr/>
        </p:nvSpPr>
        <p:spPr>
          <a:xfrm>
            <a:off x="792485" y="1367879"/>
            <a:ext cx="4368504" cy="369332"/>
          </a:xfrm>
          <a:prstGeom prst="rect">
            <a:avLst/>
          </a:prstGeom>
        </p:spPr>
        <p:txBody>
          <a:bodyPr wrap="none">
            <a:spAutoFit/>
          </a:bodyPr>
          <a:lstStyle/>
          <a:p>
            <a:pPr>
              <a:buNone/>
            </a:pPr>
            <a:r>
              <a:rPr lang="zh-CN" altLang="en-US" dirty="0">
                <a:latin typeface="+mn-ea"/>
                <a:ea typeface="+mn-ea"/>
              </a:rPr>
              <a:t>除了股权比例，常见的途径有以下两种：</a:t>
            </a:r>
            <a:endParaRPr lang="en-US" altLang="zh-CN" dirty="0">
              <a:latin typeface="+mn-ea"/>
              <a:ea typeface="+mn-ea"/>
            </a:endParaRPr>
          </a:p>
        </p:txBody>
      </p:sp>
      <p:sp>
        <p:nvSpPr>
          <p:cNvPr id="6" name="矩形 5"/>
          <p:cNvSpPr/>
          <p:nvPr/>
        </p:nvSpPr>
        <p:spPr>
          <a:xfrm>
            <a:off x="792485" y="2420704"/>
            <a:ext cx="8208912" cy="1815882"/>
          </a:xfrm>
          <a:prstGeom prst="rect">
            <a:avLst/>
          </a:prstGeom>
        </p:spPr>
        <p:txBody>
          <a:bodyPr wrap="square">
            <a:spAutoFit/>
          </a:bodyPr>
          <a:lstStyle/>
          <a:p>
            <a:pPr lvl="1">
              <a:buFont typeface="Wingdings" pitchFamily="2" charset="2"/>
              <a:buChar char="l"/>
            </a:pPr>
            <a:r>
              <a:rPr lang="zh-CN" altLang="en-US" sz="1600" dirty="0">
                <a:latin typeface="+mn-ea"/>
                <a:ea typeface="+mn-ea"/>
              </a:rPr>
              <a:t>股权架构（典型案例：蚂蚁金服</a:t>
            </a:r>
            <a:r>
              <a:rPr lang="en-US" altLang="zh-CN" sz="1600" dirty="0">
                <a:latin typeface="+mn-ea"/>
                <a:ea typeface="+mn-ea"/>
              </a:rPr>
              <a:t>--</a:t>
            </a:r>
            <a:r>
              <a:rPr lang="zh-CN" altLang="en-US" sz="1600" dirty="0">
                <a:latin typeface="+mn-ea"/>
                <a:ea typeface="+mn-ea"/>
              </a:rPr>
              <a:t>有限合伙）</a:t>
            </a:r>
            <a:endParaRPr lang="en-US" altLang="zh-CN" sz="1600" dirty="0">
              <a:latin typeface="+mn-ea"/>
              <a:ea typeface="+mn-ea"/>
            </a:endParaRPr>
          </a:p>
          <a:p>
            <a:pPr lvl="1">
              <a:buFont typeface="Wingdings" pitchFamily="2" charset="2"/>
              <a:buChar char="l"/>
            </a:pPr>
            <a:endParaRPr lang="zh-CN" altLang="en-US" sz="1600" dirty="0">
              <a:latin typeface="+mn-ea"/>
              <a:ea typeface="+mn-ea"/>
            </a:endParaRPr>
          </a:p>
          <a:p>
            <a:pPr lvl="1">
              <a:buFont typeface="Wingdings" pitchFamily="2" charset="2"/>
              <a:buChar char="l"/>
            </a:pPr>
            <a:r>
              <a:rPr lang="zh-CN" altLang="en-US" sz="1600" dirty="0">
                <a:latin typeface="+mn-ea"/>
                <a:ea typeface="+mn-ea"/>
              </a:rPr>
              <a:t>投票权委托（上市前）（典型案例：京东）</a:t>
            </a:r>
            <a:endParaRPr lang="en-US" altLang="zh-CN" sz="1600" dirty="0">
              <a:latin typeface="+mn-ea"/>
              <a:ea typeface="+mn-ea"/>
            </a:endParaRPr>
          </a:p>
          <a:p>
            <a:pPr lvl="1">
              <a:buFont typeface="Wingdings" pitchFamily="2" charset="2"/>
              <a:buChar char="l"/>
            </a:pPr>
            <a:endParaRPr lang="en-US" altLang="zh-CN" sz="1600" dirty="0">
              <a:latin typeface="+mn-ea"/>
              <a:ea typeface="+mn-ea"/>
            </a:endParaRPr>
          </a:p>
          <a:p>
            <a:pPr lvl="1">
              <a:buFont typeface="Wingdings" pitchFamily="2" charset="2"/>
              <a:buChar char="l"/>
            </a:pPr>
            <a:r>
              <a:rPr lang="zh-CN" altLang="en-US" sz="1600" dirty="0">
                <a:latin typeface="+mn-ea"/>
              </a:rPr>
              <a:t></a:t>
            </a:r>
            <a:r>
              <a:rPr lang="en-US" altLang="zh-CN" sz="1600" dirty="0">
                <a:latin typeface="+mn-ea"/>
              </a:rPr>
              <a:t>AB</a:t>
            </a:r>
            <a:r>
              <a:rPr lang="zh-CN" altLang="en-US" sz="1600" dirty="0">
                <a:latin typeface="+mn-ea"/>
              </a:rPr>
              <a:t>股安排（上市后）（典型案例：百度、京东等）</a:t>
            </a:r>
            <a:endParaRPr lang="en-US" altLang="zh-CN" sz="1600" dirty="0">
              <a:latin typeface="+mn-ea"/>
            </a:endParaRPr>
          </a:p>
          <a:p>
            <a:pPr lvl="1">
              <a:buFont typeface="Wingdings" pitchFamily="2" charset="2"/>
              <a:buChar char="l"/>
            </a:pPr>
            <a:endParaRPr lang="zh-CN" altLang="en-US" sz="1600" dirty="0">
              <a:latin typeface="+mn-ea"/>
              <a:ea typeface="+mn-ea"/>
            </a:endParaRPr>
          </a:p>
          <a:p>
            <a:pPr lvl="1">
              <a:buFont typeface="Wingdings" pitchFamily="2" charset="2"/>
              <a:buChar char="l"/>
            </a:pPr>
            <a:r>
              <a:rPr lang="zh-CN" altLang="en-US" sz="1600" dirty="0">
                <a:latin typeface="+mn-ea"/>
                <a:ea typeface="+mn-ea"/>
              </a:rPr>
              <a:t>一致行动协议（典型案例：腾讯）</a:t>
            </a:r>
          </a:p>
        </p:txBody>
      </p:sp>
      <p:sp>
        <p:nvSpPr>
          <p:cNvPr id="8" name="矩形 7"/>
          <p:cNvSpPr/>
          <p:nvPr/>
        </p:nvSpPr>
        <p:spPr bwMode="auto">
          <a:xfrm>
            <a:off x="792485" y="2159967"/>
            <a:ext cx="8568952" cy="2232248"/>
          </a:xfrm>
          <a:prstGeom prst="rect">
            <a:avLst/>
          </a:prstGeom>
          <a:noFill/>
          <a:ln w="28575" cap="flat" cmpd="sng" algn="ctr">
            <a:solidFill>
              <a:schemeClr val="accent2">
                <a:lumMod val="75000"/>
              </a:schemeClr>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0" name="矩形 9"/>
          <p:cNvSpPr/>
          <p:nvPr/>
        </p:nvSpPr>
        <p:spPr bwMode="auto">
          <a:xfrm>
            <a:off x="756481" y="4664580"/>
            <a:ext cx="8640960" cy="1080120"/>
          </a:xfrm>
          <a:prstGeom prst="rect">
            <a:avLst/>
          </a:prstGeom>
          <a:noFill/>
          <a:ln w="28575" cap="flat" cmpd="sng" algn="ctr">
            <a:solidFill>
              <a:schemeClr val="accent2">
                <a:lumMod val="75000"/>
              </a:schemeClr>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4" name="五边形 3"/>
          <p:cNvSpPr/>
          <p:nvPr/>
        </p:nvSpPr>
        <p:spPr>
          <a:xfrm>
            <a:off x="752286" y="1963395"/>
            <a:ext cx="3222625" cy="369888"/>
          </a:xfrm>
          <a:prstGeom prst="homePlat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Wingdings" pitchFamily="2" charset="2"/>
              <a:buChar char="Ø"/>
            </a:pPr>
            <a:r>
              <a:rPr lang="zh-CN" altLang="en-US" dirty="0">
                <a:solidFill>
                  <a:schemeClr val="bg1"/>
                </a:solidFill>
                <a:latin typeface="+mn-ea"/>
              </a:rPr>
              <a:t>     在投票权上做文章</a:t>
            </a:r>
          </a:p>
        </p:txBody>
      </p:sp>
      <p:sp>
        <p:nvSpPr>
          <p:cNvPr id="9" name="五边形 8"/>
          <p:cNvSpPr/>
          <p:nvPr/>
        </p:nvSpPr>
        <p:spPr>
          <a:xfrm>
            <a:off x="720476" y="4479636"/>
            <a:ext cx="3222625" cy="369888"/>
          </a:xfrm>
          <a:prstGeom prst="homePlat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itchFamily="2" charset="2"/>
              <a:buChar char="Ø"/>
            </a:pPr>
            <a:r>
              <a:rPr lang="zh-CN" altLang="en-US" dirty="0">
                <a:solidFill>
                  <a:schemeClr val="bg1"/>
                </a:solidFill>
                <a:latin typeface="+mn-ea"/>
              </a:rPr>
              <a:t>      维持董事会的多数席位</a:t>
            </a:r>
            <a:endParaRPr lang="en-US" altLang="zh-CN" dirty="0">
              <a:solidFill>
                <a:schemeClr val="bg1"/>
              </a:solidFill>
              <a:latin typeface="+mn-ea"/>
            </a:endParaRPr>
          </a:p>
        </p:txBody>
      </p:sp>
      <p:sp>
        <p:nvSpPr>
          <p:cNvPr id="13" name="TextBox 12"/>
          <p:cNvSpPr txBox="1"/>
          <p:nvPr/>
        </p:nvSpPr>
        <p:spPr>
          <a:xfrm>
            <a:off x="1152525" y="5030439"/>
            <a:ext cx="4903907" cy="338554"/>
          </a:xfrm>
          <a:prstGeom prst="rect">
            <a:avLst/>
          </a:prstGeom>
          <a:noFill/>
        </p:spPr>
        <p:txBody>
          <a:bodyPr wrap="none" rtlCol="0">
            <a:spAutoFit/>
          </a:bodyPr>
          <a:lstStyle/>
          <a:p>
            <a:pPr>
              <a:buFont typeface="Wingdings" pitchFamily="2" charset="2"/>
              <a:buChar char="l"/>
            </a:pPr>
            <a:r>
              <a:rPr lang="zh-CN" altLang="en-US" sz="1600" dirty="0">
                <a:latin typeface="华文细黑" pitchFamily="2" charset="-122"/>
                <a:ea typeface="华文细黑" pitchFamily="2" charset="-122"/>
              </a:rPr>
              <a:t> （典型案例：上市前的京东和上市后的阿里巴巴）</a:t>
            </a:r>
            <a:endParaRPr lang="zh-CN" altLang="en-US" sz="1600" dirty="0"/>
          </a:p>
        </p:txBody>
      </p:sp>
    </p:spTree>
  </p:cSld>
  <p:clrMapOvr>
    <a:masterClrMapping/>
  </p:clrMapOvr>
  <p:transition>
    <p:strips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en-US" dirty="0"/>
              <a:t>公司的控制权</a:t>
            </a:r>
            <a:r>
              <a:rPr lang="en-US" altLang="zh-CN" dirty="0"/>
              <a:t>——</a:t>
            </a:r>
            <a:r>
              <a:rPr lang="zh-CN" altLang="en-US" dirty="0"/>
              <a:t>股权架构（有限合伙）</a:t>
            </a:r>
          </a:p>
        </p:txBody>
      </p:sp>
      <p:sp>
        <p:nvSpPr>
          <p:cNvPr id="5" name="矩形 4"/>
          <p:cNvSpPr/>
          <p:nvPr/>
        </p:nvSpPr>
        <p:spPr>
          <a:xfrm>
            <a:off x="2304653" y="2756502"/>
            <a:ext cx="1440000" cy="311754"/>
          </a:xfrm>
          <a:prstGeom prst="rect">
            <a:avLst/>
          </a:prstGeom>
          <a:solidFill>
            <a:srgbClr val="00206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君济（有限合伙）</a:t>
            </a:r>
            <a:endParaRPr lang="zh-CN" altLang="en-US" sz="1200" b="1" dirty="0">
              <a:solidFill>
                <a:schemeClr val="tx1"/>
              </a:solidFill>
              <a:latin typeface="微软雅黑" charset="0"/>
              <a:ea typeface="微软雅黑" charset="0"/>
            </a:endParaRPr>
          </a:p>
        </p:txBody>
      </p:sp>
      <p:sp>
        <p:nvSpPr>
          <p:cNvPr id="6" name="矩形 5"/>
          <p:cNvSpPr/>
          <p:nvPr/>
        </p:nvSpPr>
        <p:spPr>
          <a:xfrm>
            <a:off x="4104853" y="1992228"/>
            <a:ext cx="1440000" cy="311754"/>
          </a:xfrm>
          <a:prstGeom prst="rect">
            <a:avLst/>
          </a:prstGeom>
          <a:solidFill>
            <a:srgbClr val="FFFF0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1A6DF"/>
                </a:solidFill>
                <a:latin typeface="微软雅黑" charset="0"/>
                <a:ea typeface="微软雅黑" charset="0"/>
              </a:rPr>
              <a:t>马云</a:t>
            </a:r>
          </a:p>
        </p:txBody>
      </p:sp>
      <p:sp>
        <p:nvSpPr>
          <p:cNvPr id="7" name="矩形 6"/>
          <p:cNvSpPr/>
          <p:nvPr/>
        </p:nvSpPr>
        <p:spPr>
          <a:xfrm>
            <a:off x="4104853" y="2756502"/>
            <a:ext cx="1440000" cy="311754"/>
          </a:xfrm>
          <a:prstGeom prst="rect">
            <a:avLst/>
          </a:prstGeom>
          <a:solidFill>
            <a:srgbClr val="FFFF0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1A6DF"/>
                </a:solidFill>
                <a:latin typeface="微软雅黑" charset="0"/>
                <a:ea typeface="微软雅黑" charset="0"/>
              </a:rPr>
              <a:t>杭州云铂</a:t>
            </a:r>
            <a:endParaRPr lang="zh-CN" altLang="en-US" sz="1200" b="1" dirty="0">
              <a:solidFill>
                <a:srgbClr val="31A6DF"/>
              </a:solidFill>
              <a:latin typeface="微软雅黑" charset="0"/>
              <a:ea typeface="微软雅黑" charset="0"/>
            </a:endParaRPr>
          </a:p>
        </p:txBody>
      </p:sp>
      <p:sp>
        <p:nvSpPr>
          <p:cNvPr id="8" name="矩形 7"/>
          <p:cNvSpPr/>
          <p:nvPr/>
        </p:nvSpPr>
        <p:spPr>
          <a:xfrm>
            <a:off x="6324375" y="2756502"/>
            <a:ext cx="1440000" cy="3117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2"/>
                </a:solidFill>
                <a:latin typeface="微软雅黑" charset="0"/>
                <a:ea typeface="微软雅黑" charset="0"/>
              </a:rPr>
              <a:t>谢世煌</a:t>
            </a:r>
          </a:p>
        </p:txBody>
      </p:sp>
      <p:sp>
        <p:nvSpPr>
          <p:cNvPr id="9" name="矩形 8"/>
          <p:cNvSpPr/>
          <p:nvPr/>
        </p:nvSpPr>
        <p:spPr>
          <a:xfrm>
            <a:off x="2506843" y="3672135"/>
            <a:ext cx="1800000" cy="311754"/>
          </a:xfrm>
          <a:prstGeom prst="rect">
            <a:avLst/>
          </a:prstGeom>
          <a:solidFill>
            <a:srgbClr val="CCECFF">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FF"/>
                </a:solidFill>
                <a:latin typeface="微软雅黑" charset="0"/>
                <a:ea typeface="微软雅黑" charset="0"/>
              </a:rPr>
              <a:t>君澳（有限合伙）</a:t>
            </a:r>
          </a:p>
        </p:txBody>
      </p:sp>
      <p:sp>
        <p:nvSpPr>
          <p:cNvPr id="10" name="矩形 9"/>
          <p:cNvSpPr/>
          <p:nvPr/>
        </p:nvSpPr>
        <p:spPr>
          <a:xfrm>
            <a:off x="5033634" y="3672135"/>
            <a:ext cx="1800000" cy="311754"/>
          </a:xfrm>
          <a:prstGeom prst="rect">
            <a:avLst/>
          </a:prstGeom>
          <a:solidFill>
            <a:srgbClr val="CCECFF">
              <a:alpha val="49804"/>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B050"/>
                </a:solidFill>
                <a:latin typeface="微软雅黑" charset="0"/>
                <a:ea typeface="微软雅黑" charset="0"/>
              </a:rPr>
              <a:t>君瀚（有限合伙）</a:t>
            </a:r>
            <a:endParaRPr lang="zh-CN" altLang="en-US" sz="1200" b="1" dirty="0">
              <a:solidFill>
                <a:srgbClr val="00B050"/>
              </a:solidFill>
              <a:latin typeface="微软雅黑" charset="0"/>
              <a:ea typeface="微软雅黑" charset="0"/>
            </a:endParaRPr>
          </a:p>
        </p:txBody>
      </p:sp>
      <p:sp>
        <p:nvSpPr>
          <p:cNvPr id="11" name="矩形 10"/>
          <p:cNvSpPr/>
          <p:nvPr/>
        </p:nvSpPr>
        <p:spPr>
          <a:xfrm>
            <a:off x="4945127" y="4440501"/>
            <a:ext cx="1535990" cy="311754"/>
          </a:xfrm>
          <a:prstGeom prst="rect">
            <a:avLst/>
          </a:prstGeom>
          <a:solidFill>
            <a:srgbClr val="FFFF0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FF2A00"/>
                </a:solidFill>
                <a:latin typeface="微软雅黑" charset="0"/>
                <a:ea typeface="微软雅黑" charset="0"/>
              </a:rPr>
              <a:t>蚂蚁金服</a:t>
            </a:r>
            <a:endParaRPr lang="zh-CN" altLang="en-US" sz="1200" b="1" dirty="0">
              <a:solidFill>
                <a:srgbClr val="FF2A00"/>
              </a:solidFill>
              <a:latin typeface="微软雅黑" charset="0"/>
              <a:ea typeface="微软雅黑" charset="0"/>
            </a:endParaRPr>
          </a:p>
        </p:txBody>
      </p:sp>
      <p:sp>
        <p:nvSpPr>
          <p:cNvPr id="12" name="矩形 11"/>
          <p:cNvSpPr/>
          <p:nvPr/>
        </p:nvSpPr>
        <p:spPr>
          <a:xfrm>
            <a:off x="2304653" y="1992228"/>
            <a:ext cx="1440000" cy="311754"/>
          </a:xfrm>
          <a:prstGeom prst="rect">
            <a:avLst/>
          </a:prstGeom>
          <a:solidFill>
            <a:srgbClr val="00206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蚂蚁员工</a:t>
            </a:r>
            <a:endParaRPr lang="zh-CN" altLang="en-US" sz="1200" b="1" dirty="0">
              <a:solidFill>
                <a:schemeClr val="tx1"/>
              </a:solidFill>
              <a:latin typeface="微软雅黑" charset="0"/>
              <a:ea typeface="微软雅黑" charset="0"/>
            </a:endParaRPr>
          </a:p>
        </p:txBody>
      </p:sp>
      <p:sp>
        <p:nvSpPr>
          <p:cNvPr id="13" name="TextBox 119"/>
          <p:cNvSpPr txBox="1"/>
          <p:nvPr/>
        </p:nvSpPr>
        <p:spPr>
          <a:xfrm>
            <a:off x="2593375" y="1247778"/>
            <a:ext cx="4967050" cy="432982"/>
          </a:xfrm>
          <a:prstGeom prst="rect">
            <a:avLst/>
          </a:prstGeom>
          <a:noFill/>
        </p:spPr>
        <p:txBody>
          <a:bodyPr wrap="square" lIns="145143" tIns="72571" rIns="145143" bIns="72571" rtlCol="0">
            <a:spAutoFit/>
          </a:bodyPr>
          <a:lstStyle/>
          <a:p>
            <a:pPr algn="ctr"/>
            <a:r>
              <a:rPr lang="zh-CN" altLang="zh-CN" b="1" dirty="0">
                <a:latin typeface="微软雅黑 Light" panose="020B0502040204020203" pitchFamily="34" charset="-122"/>
                <a:ea typeface="微软雅黑 Light" panose="020B0502040204020203" pitchFamily="34" charset="-122"/>
              </a:rPr>
              <a:t>境内架构</a:t>
            </a:r>
            <a:r>
              <a:rPr lang="en-US" altLang="zh-CN" b="1" dirty="0">
                <a:latin typeface="微软雅黑 Light" panose="020B0502040204020203" pitchFamily="34" charset="-122"/>
                <a:ea typeface="微软雅黑 Light" panose="020B0502040204020203" pitchFamily="34" charset="-122"/>
              </a:rPr>
              <a:t>——</a:t>
            </a:r>
            <a:r>
              <a:rPr lang="zh-CN" altLang="en-US" b="1" dirty="0">
                <a:latin typeface="微软雅黑 Light" panose="020B0502040204020203" pitchFamily="34" charset="-122"/>
                <a:ea typeface="微软雅黑 Light" panose="020B0502040204020203" pitchFamily="34" charset="-122"/>
              </a:rPr>
              <a:t>蚂蚁金服</a:t>
            </a:r>
          </a:p>
        </p:txBody>
      </p:sp>
      <p:sp>
        <p:nvSpPr>
          <p:cNvPr id="14" name="矩形 13"/>
          <p:cNvSpPr/>
          <p:nvPr/>
        </p:nvSpPr>
        <p:spPr>
          <a:xfrm>
            <a:off x="1163687"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支付宝</a:t>
            </a:r>
            <a:endParaRPr lang="zh-CN" altLang="en-US" sz="1200" b="1" dirty="0">
              <a:solidFill>
                <a:schemeClr val="tx1"/>
              </a:solidFill>
              <a:latin typeface="微软雅黑" charset="0"/>
              <a:ea typeface="微软雅黑" charset="0"/>
            </a:endParaRPr>
          </a:p>
        </p:txBody>
      </p:sp>
      <p:sp>
        <p:nvSpPr>
          <p:cNvPr id="15" name="矩形 14"/>
          <p:cNvSpPr/>
          <p:nvPr/>
        </p:nvSpPr>
        <p:spPr>
          <a:xfrm>
            <a:off x="2716851"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芝麻信用</a:t>
            </a:r>
            <a:endParaRPr lang="zh-CN" altLang="en-US" sz="1200" b="1" dirty="0">
              <a:solidFill>
                <a:schemeClr val="tx1"/>
              </a:solidFill>
              <a:latin typeface="微软雅黑" charset="0"/>
              <a:ea typeface="微软雅黑" charset="0"/>
            </a:endParaRPr>
          </a:p>
        </p:txBody>
      </p:sp>
      <p:sp>
        <p:nvSpPr>
          <p:cNvPr id="16" name="矩形 15"/>
          <p:cNvSpPr/>
          <p:nvPr/>
        </p:nvSpPr>
        <p:spPr>
          <a:xfrm>
            <a:off x="4270015"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网商银行</a:t>
            </a:r>
            <a:endParaRPr lang="zh-CN" altLang="en-US" sz="1200" b="1" dirty="0">
              <a:solidFill>
                <a:schemeClr val="tx1"/>
              </a:solidFill>
              <a:latin typeface="微软雅黑" charset="0"/>
              <a:ea typeface="微软雅黑" charset="0"/>
            </a:endParaRPr>
          </a:p>
        </p:txBody>
      </p:sp>
      <p:sp>
        <p:nvSpPr>
          <p:cNvPr id="17" name="矩形 16"/>
          <p:cNvSpPr/>
          <p:nvPr/>
        </p:nvSpPr>
        <p:spPr>
          <a:xfrm>
            <a:off x="8929509"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a:t>
            </a:r>
            <a:endParaRPr lang="zh-CN" altLang="en-US" sz="1200" b="1" dirty="0">
              <a:solidFill>
                <a:schemeClr val="tx1"/>
              </a:solidFill>
              <a:latin typeface="微软雅黑" charset="0"/>
              <a:ea typeface="微软雅黑" charset="0"/>
            </a:endParaRPr>
          </a:p>
        </p:txBody>
      </p:sp>
      <p:sp>
        <p:nvSpPr>
          <p:cNvPr id="18" name="文本框 28"/>
          <p:cNvSpPr txBox="1"/>
          <p:nvPr/>
        </p:nvSpPr>
        <p:spPr>
          <a:xfrm>
            <a:off x="3376313" y="3960167"/>
            <a:ext cx="829035" cy="246221"/>
          </a:xfrm>
          <a:prstGeom prst="rect">
            <a:avLst/>
          </a:prstGeom>
          <a:noFill/>
        </p:spPr>
        <p:txBody>
          <a:bodyPr wrap="square" rtlCol="0">
            <a:spAutoFit/>
          </a:bodyPr>
          <a:lstStyle/>
          <a:p>
            <a:r>
              <a:rPr lang="en-US" altLang="zh-CN" sz="1000" dirty="0">
                <a:latin typeface="微软雅黑" charset="0"/>
                <a:ea typeface="微软雅黑" charset="0"/>
              </a:rPr>
              <a:t>42.46%</a:t>
            </a:r>
          </a:p>
        </p:txBody>
      </p:sp>
      <p:sp>
        <p:nvSpPr>
          <p:cNvPr id="19" name="文本框 29"/>
          <p:cNvSpPr txBox="1"/>
          <p:nvPr/>
        </p:nvSpPr>
        <p:spPr>
          <a:xfrm>
            <a:off x="5908650" y="3960167"/>
            <a:ext cx="753483" cy="246221"/>
          </a:xfrm>
          <a:prstGeom prst="rect">
            <a:avLst/>
          </a:prstGeom>
          <a:noFill/>
        </p:spPr>
        <p:txBody>
          <a:bodyPr wrap="square" rtlCol="0">
            <a:spAutoFit/>
          </a:bodyPr>
          <a:lstStyle/>
          <a:p>
            <a:r>
              <a:rPr lang="en-US" altLang="zh-CN" sz="1000" dirty="0">
                <a:latin typeface="微软雅黑" charset="0"/>
                <a:ea typeface="微软雅黑" charset="0"/>
              </a:rPr>
              <a:t>32.14%</a:t>
            </a:r>
          </a:p>
        </p:txBody>
      </p:sp>
      <p:sp>
        <p:nvSpPr>
          <p:cNvPr id="20" name="文本框 39"/>
          <p:cNvSpPr txBox="1"/>
          <p:nvPr/>
        </p:nvSpPr>
        <p:spPr>
          <a:xfrm>
            <a:off x="4767233" y="3050485"/>
            <a:ext cx="648007" cy="253916"/>
          </a:xfrm>
          <a:prstGeom prst="rect">
            <a:avLst/>
          </a:prstGeom>
          <a:noFill/>
        </p:spPr>
        <p:txBody>
          <a:bodyPr wrap="square" rtlCol="0">
            <a:spAutoFit/>
          </a:bodyPr>
          <a:lstStyle/>
          <a:p>
            <a:r>
              <a:rPr lang="en-US" altLang="zh-CN" sz="1050" dirty="0">
                <a:latin typeface="微软雅黑" charset="0"/>
                <a:ea typeface="微软雅黑" charset="0"/>
              </a:rPr>
              <a:t>GP</a:t>
            </a:r>
          </a:p>
        </p:txBody>
      </p:sp>
      <p:sp>
        <p:nvSpPr>
          <p:cNvPr id="21" name="文本框 40"/>
          <p:cNvSpPr txBox="1"/>
          <p:nvPr/>
        </p:nvSpPr>
        <p:spPr>
          <a:xfrm>
            <a:off x="5523672" y="2660370"/>
            <a:ext cx="570175" cy="253916"/>
          </a:xfrm>
          <a:prstGeom prst="rect">
            <a:avLst/>
          </a:prstGeom>
          <a:noFill/>
          <a:ln w="9525">
            <a:noFill/>
          </a:ln>
        </p:spPr>
        <p:txBody>
          <a:bodyPr wrap="square" rtlCol="0">
            <a:spAutoFit/>
          </a:bodyPr>
          <a:lstStyle/>
          <a:p>
            <a:r>
              <a:rPr lang="en-US" altLang="zh-CN" sz="1050" dirty="0">
                <a:latin typeface="微软雅黑" charset="0"/>
                <a:ea typeface="微软雅黑" charset="0"/>
              </a:rPr>
              <a:t>GP</a:t>
            </a:r>
          </a:p>
        </p:txBody>
      </p:sp>
      <p:sp>
        <p:nvSpPr>
          <p:cNvPr id="22" name="文本框 46"/>
          <p:cNvSpPr txBox="1"/>
          <p:nvPr/>
        </p:nvSpPr>
        <p:spPr>
          <a:xfrm>
            <a:off x="1188824" y="3050485"/>
            <a:ext cx="417820" cy="261610"/>
          </a:xfrm>
          <a:prstGeom prst="rect">
            <a:avLst/>
          </a:prstGeom>
          <a:noFill/>
        </p:spPr>
        <p:txBody>
          <a:bodyPr wrap="square" rtlCol="0">
            <a:spAutoFit/>
          </a:bodyPr>
          <a:lstStyle/>
          <a:p>
            <a:r>
              <a:rPr lang="en-US" altLang="zh-CN" sz="1050" dirty="0">
                <a:latin typeface="微软雅黑" charset="0"/>
                <a:ea typeface="微软雅黑" charset="0"/>
              </a:rPr>
              <a:t>LP</a:t>
            </a:r>
          </a:p>
        </p:txBody>
      </p:sp>
      <p:sp>
        <p:nvSpPr>
          <p:cNvPr id="23" name="文本框 47"/>
          <p:cNvSpPr txBox="1"/>
          <p:nvPr/>
        </p:nvSpPr>
        <p:spPr>
          <a:xfrm>
            <a:off x="3018122" y="3055796"/>
            <a:ext cx="503547" cy="253916"/>
          </a:xfrm>
          <a:prstGeom prst="rect">
            <a:avLst/>
          </a:prstGeom>
          <a:noFill/>
        </p:spPr>
        <p:txBody>
          <a:bodyPr wrap="square" rtlCol="0">
            <a:spAutoFit/>
          </a:bodyPr>
          <a:lstStyle/>
          <a:p>
            <a:r>
              <a:rPr lang="en-US" altLang="zh-CN" sz="1050" dirty="0">
                <a:latin typeface="微软雅黑" charset="0"/>
                <a:ea typeface="微软雅黑" charset="0"/>
              </a:rPr>
              <a:t>LP</a:t>
            </a:r>
          </a:p>
        </p:txBody>
      </p:sp>
      <p:sp>
        <p:nvSpPr>
          <p:cNvPr id="25" name="文本框 56"/>
          <p:cNvSpPr txBox="1"/>
          <p:nvPr/>
        </p:nvSpPr>
        <p:spPr>
          <a:xfrm>
            <a:off x="4786743" y="2325900"/>
            <a:ext cx="679561" cy="246221"/>
          </a:xfrm>
          <a:prstGeom prst="rect">
            <a:avLst/>
          </a:prstGeom>
          <a:noFill/>
        </p:spPr>
        <p:txBody>
          <a:bodyPr wrap="square" rtlCol="0">
            <a:spAutoFit/>
          </a:bodyPr>
          <a:lstStyle/>
          <a:p>
            <a:r>
              <a:rPr lang="en-US" altLang="zh-CN" sz="1000" dirty="0">
                <a:latin typeface="微软雅黑" charset="0"/>
                <a:ea typeface="微软雅黑" charset="0"/>
              </a:rPr>
              <a:t>100%</a:t>
            </a:r>
          </a:p>
        </p:txBody>
      </p:sp>
      <p:sp>
        <p:nvSpPr>
          <p:cNvPr id="26" name="文本框 60"/>
          <p:cNvSpPr txBox="1"/>
          <p:nvPr/>
        </p:nvSpPr>
        <p:spPr>
          <a:xfrm>
            <a:off x="8620358" y="1354780"/>
            <a:ext cx="2706173" cy="430887"/>
          </a:xfrm>
          <a:prstGeom prst="rect">
            <a:avLst/>
          </a:prstGeom>
          <a:noFill/>
        </p:spPr>
        <p:txBody>
          <a:bodyPr wrap="square" rtlCol="0">
            <a:spAutoFit/>
          </a:bodyPr>
          <a:lstStyle/>
          <a:p>
            <a:r>
              <a:rPr lang="zh-CN" altLang="en-US" sz="1100" dirty="0">
                <a:solidFill>
                  <a:srgbClr val="FF0000"/>
                </a:solidFill>
                <a:latin typeface="微软雅黑" charset="0"/>
                <a:ea typeface="微软雅黑" charset="0"/>
              </a:rPr>
              <a:t>注：</a:t>
            </a:r>
            <a:r>
              <a:rPr lang="zh-CN" altLang="en-US" sz="1100" dirty="0">
                <a:solidFill>
                  <a:srgbClr val="0000FF"/>
                </a:solidFill>
                <a:latin typeface="微软雅黑" charset="0"/>
                <a:ea typeface="微软雅黑" charset="0"/>
              </a:rPr>
              <a:t>马云在蚂蚁金服上市前经济持股</a:t>
            </a:r>
            <a:r>
              <a:rPr lang="en-US" altLang="zh-CN" sz="1100" dirty="0">
                <a:solidFill>
                  <a:srgbClr val="0000FF"/>
                </a:solidFill>
                <a:latin typeface="微软雅黑" charset="0"/>
                <a:ea typeface="微软雅黑" charset="0"/>
              </a:rPr>
              <a:t>≤8.8%</a:t>
            </a:r>
            <a:r>
              <a:rPr lang="zh-CN" altLang="en-US" sz="1100" dirty="0">
                <a:solidFill>
                  <a:srgbClr val="0000FF"/>
                </a:solidFill>
                <a:latin typeface="微软雅黑" charset="0"/>
                <a:ea typeface="微软雅黑" charset="0"/>
              </a:rPr>
              <a:t>，但控制一半以上的股权</a:t>
            </a:r>
          </a:p>
        </p:txBody>
      </p:sp>
      <p:sp>
        <p:nvSpPr>
          <p:cNvPr id="27" name="文本框 3"/>
          <p:cNvSpPr txBox="1"/>
          <p:nvPr/>
        </p:nvSpPr>
        <p:spPr>
          <a:xfrm>
            <a:off x="5903216" y="2123749"/>
            <a:ext cx="477365" cy="261610"/>
          </a:xfrm>
          <a:prstGeom prst="rect">
            <a:avLst/>
          </a:prstGeom>
          <a:noFill/>
        </p:spPr>
        <p:txBody>
          <a:bodyPr wrap="square" rtlCol="0">
            <a:spAutoFit/>
          </a:bodyPr>
          <a:lstStyle/>
          <a:p>
            <a:r>
              <a:rPr lang="en-US" altLang="zh-CN" sz="1050" dirty="0">
                <a:latin typeface="微软雅黑" charset="0"/>
                <a:ea typeface="微软雅黑" charset="0"/>
                <a:sym typeface="+mn-ea"/>
              </a:rPr>
              <a:t>LP</a:t>
            </a:r>
            <a:endParaRPr lang="zh-CN" altLang="en-US" sz="1050" dirty="0"/>
          </a:p>
        </p:txBody>
      </p:sp>
      <p:sp>
        <p:nvSpPr>
          <p:cNvPr id="28" name="矩形 27"/>
          <p:cNvSpPr/>
          <p:nvPr/>
        </p:nvSpPr>
        <p:spPr>
          <a:xfrm>
            <a:off x="504453" y="2756502"/>
            <a:ext cx="1440000" cy="311754"/>
          </a:xfrm>
          <a:prstGeom prst="rect">
            <a:avLst/>
          </a:prstGeom>
          <a:solidFill>
            <a:schemeClr val="accent6">
              <a:lumMod val="20000"/>
              <a:lumOff val="80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charset="0"/>
                <a:ea typeface="微软雅黑" charset="0"/>
              </a:rPr>
              <a:t>湖畔合伙人</a:t>
            </a:r>
          </a:p>
        </p:txBody>
      </p:sp>
      <p:cxnSp>
        <p:nvCxnSpPr>
          <p:cNvPr id="29" name="直接箭头连接符 28"/>
          <p:cNvCxnSpPr>
            <a:stCxn id="6" idx="2"/>
            <a:endCxn id="7" idx="0"/>
          </p:cNvCxnSpPr>
          <p:nvPr/>
        </p:nvCxnSpPr>
        <p:spPr bwMode="auto">
          <a:xfrm>
            <a:off x="4824853" y="2303982"/>
            <a:ext cx="0" cy="45252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2" name="直接箭头连接符 31"/>
          <p:cNvCxnSpPr>
            <a:stCxn id="94" idx="2"/>
            <a:endCxn id="93" idx="0"/>
          </p:cNvCxnSpPr>
          <p:nvPr/>
        </p:nvCxnSpPr>
        <p:spPr bwMode="auto">
          <a:xfrm>
            <a:off x="8620358" y="2303982"/>
            <a:ext cx="0" cy="45252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3" name="直接箭头连接符 32"/>
          <p:cNvCxnSpPr>
            <a:stCxn id="12" idx="2"/>
            <a:endCxn id="5" idx="0"/>
          </p:cNvCxnSpPr>
          <p:nvPr/>
        </p:nvCxnSpPr>
        <p:spPr bwMode="auto">
          <a:xfrm>
            <a:off x="3024653" y="2303982"/>
            <a:ext cx="0" cy="45252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4" name="肘形连接符 33"/>
          <p:cNvCxnSpPr>
            <a:stCxn id="7" idx="2"/>
            <a:endCxn id="9" idx="0"/>
          </p:cNvCxnSpPr>
          <p:nvPr/>
        </p:nvCxnSpPr>
        <p:spPr bwMode="auto">
          <a:xfrm rot="5400000">
            <a:off x="3813909" y="2661190"/>
            <a:ext cx="603879" cy="141801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5" name="肘形连接符 34"/>
          <p:cNvCxnSpPr>
            <a:stCxn id="5" idx="2"/>
            <a:endCxn id="9" idx="0"/>
          </p:cNvCxnSpPr>
          <p:nvPr/>
        </p:nvCxnSpPr>
        <p:spPr bwMode="auto">
          <a:xfrm rot="16200000" flipH="1">
            <a:off x="2913809" y="3179100"/>
            <a:ext cx="603879" cy="38219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6" name="肘形连接符 35"/>
          <p:cNvCxnSpPr>
            <a:stCxn id="28" idx="2"/>
            <a:endCxn id="9" idx="0"/>
          </p:cNvCxnSpPr>
          <p:nvPr/>
        </p:nvCxnSpPr>
        <p:spPr bwMode="auto">
          <a:xfrm rot="16200000" flipH="1">
            <a:off x="2013709" y="2279000"/>
            <a:ext cx="603879" cy="2182390"/>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7" name="肘形连接符 36"/>
          <p:cNvCxnSpPr>
            <a:stCxn id="11" idx="2"/>
            <a:endCxn id="17" idx="0"/>
          </p:cNvCxnSpPr>
          <p:nvPr/>
        </p:nvCxnSpPr>
        <p:spPr bwMode="auto">
          <a:xfrm rot="16200000" flipH="1">
            <a:off x="7346276" y="3119100"/>
            <a:ext cx="490079" cy="3756387"/>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8" name="肘形连接符 37"/>
          <p:cNvCxnSpPr>
            <a:stCxn id="11" idx="2"/>
            <a:endCxn id="16" idx="0"/>
          </p:cNvCxnSpPr>
          <p:nvPr/>
        </p:nvCxnSpPr>
        <p:spPr bwMode="auto">
          <a:xfrm rot="5400000">
            <a:off x="5016530" y="4545741"/>
            <a:ext cx="490079" cy="903107"/>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39" name="肘形连接符 38"/>
          <p:cNvCxnSpPr>
            <a:stCxn id="11" idx="2"/>
            <a:endCxn id="15" idx="0"/>
          </p:cNvCxnSpPr>
          <p:nvPr/>
        </p:nvCxnSpPr>
        <p:spPr bwMode="auto">
          <a:xfrm rot="5400000">
            <a:off x="4239948" y="3769159"/>
            <a:ext cx="490079" cy="2456271"/>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40" name="肘形连接符 39"/>
          <p:cNvCxnSpPr>
            <a:stCxn id="11" idx="2"/>
            <a:endCxn id="14" idx="0"/>
          </p:cNvCxnSpPr>
          <p:nvPr/>
        </p:nvCxnSpPr>
        <p:spPr bwMode="auto">
          <a:xfrm rot="5400000">
            <a:off x="3463366" y="2992577"/>
            <a:ext cx="490079" cy="4009435"/>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44" name="矩形 43"/>
          <p:cNvSpPr/>
          <p:nvPr/>
        </p:nvSpPr>
        <p:spPr>
          <a:xfrm>
            <a:off x="5823179"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招财宝</a:t>
            </a:r>
          </a:p>
        </p:txBody>
      </p:sp>
      <p:sp>
        <p:nvSpPr>
          <p:cNvPr id="48" name="矩形 47"/>
          <p:cNvSpPr/>
          <p:nvPr/>
        </p:nvSpPr>
        <p:spPr>
          <a:xfrm>
            <a:off x="7376343" y="5242334"/>
            <a:ext cx="1080000" cy="302009"/>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蚂蚁保保</a:t>
            </a:r>
          </a:p>
        </p:txBody>
      </p:sp>
      <p:cxnSp>
        <p:nvCxnSpPr>
          <p:cNvPr id="49" name="肘形连接符 48"/>
          <p:cNvCxnSpPr>
            <a:stCxn id="11" idx="2"/>
            <a:endCxn id="44" idx="0"/>
          </p:cNvCxnSpPr>
          <p:nvPr/>
        </p:nvCxnSpPr>
        <p:spPr bwMode="auto">
          <a:xfrm rot="16200000" flipH="1">
            <a:off x="5793111" y="4672265"/>
            <a:ext cx="490079" cy="650057"/>
          </a:xfrm>
          <a:prstGeom prst="bentConnector3">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肘形连接符 51"/>
          <p:cNvCxnSpPr>
            <a:stCxn id="11" idx="2"/>
            <a:endCxn id="48" idx="0"/>
          </p:cNvCxnSpPr>
          <p:nvPr/>
        </p:nvCxnSpPr>
        <p:spPr bwMode="auto">
          <a:xfrm rot="16200000" flipH="1">
            <a:off x="6569693" y="3895683"/>
            <a:ext cx="490079" cy="2203221"/>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71" name="肘形连接符 70"/>
          <p:cNvCxnSpPr>
            <a:stCxn id="9" idx="2"/>
            <a:endCxn id="11" idx="0"/>
          </p:cNvCxnSpPr>
          <p:nvPr/>
        </p:nvCxnSpPr>
        <p:spPr bwMode="auto">
          <a:xfrm rot="16200000" flipH="1">
            <a:off x="4331676" y="3059055"/>
            <a:ext cx="456612" cy="2306279"/>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74" name="肘形连接符 73"/>
          <p:cNvCxnSpPr>
            <a:stCxn id="10" idx="2"/>
            <a:endCxn id="11" idx="0"/>
          </p:cNvCxnSpPr>
          <p:nvPr/>
        </p:nvCxnSpPr>
        <p:spPr bwMode="auto">
          <a:xfrm rot="5400000">
            <a:off x="5595072" y="4101939"/>
            <a:ext cx="456612" cy="220512"/>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
        <p:nvSpPr>
          <p:cNvPr id="85" name="矩形 84"/>
          <p:cNvSpPr/>
          <p:nvPr/>
        </p:nvSpPr>
        <p:spPr>
          <a:xfrm>
            <a:off x="7560425" y="3672135"/>
            <a:ext cx="1800000" cy="3117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0"/>
                <a:solidFill>
                  <a:schemeClr val="tx1"/>
                </a:solidFill>
                <a:latin typeface="微软雅黑" charset="0"/>
                <a:ea typeface="微软雅黑" charset="0"/>
              </a:rPr>
              <a:t>其他股东</a:t>
            </a:r>
          </a:p>
        </p:txBody>
      </p:sp>
      <p:cxnSp>
        <p:nvCxnSpPr>
          <p:cNvPr id="86" name="肘形连接符 85"/>
          <p:cNvCxnSpPr>
            <a:stCxn id="85" idx="2"/>
            <a:endCxn id="11" idx="0"/>
          </p:cNvCxnSpPr>
          <p:nvPr/>
        </p:nvCxnSpPr>
        <p:spPr bwMode="auto">
          <a:xfrm rot="5400000">
            <a:off x="6858468" y="2838544"/>
            <a:ext cx="456612" cy="274730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
        <p:nvSpPr>
          <p:cNvPr id="91" name="文本框 29"/>
          <p:cNvSpPr txBox="1"/>
          <p:nvPr/>
        </p:nvSpPr>
        <p:spPr>
          <a:xfrm>
            <a:off x="8463938" y="3960167"/>
            <a:ext cx="753483" cy="246221"/>
          </a:xfrm>
          <a:prstGeom prst="rect">
            <a:avLst/>
          </a:prstGeom>
          <a:noFill/>
        </p:spPr>
        <p:txBody>
          <a:bodyPr wrap="square" rtlCol="0">
            <a:spAutoFit/>
          </a:bodyPr>
          <a:lstStyle/>
          <a:p>
            <a:r>
              <a:rPr lang="en-US" altLang="zh-CN" sz="1000" dirty="0">
                <a:latin typeface="微软雅黑" charset="0"/>
                <a:ea typeface="微软雅黑" charset="0"/>
              </a:rPr>
              <a:t>25.40%</a:t>
            </a:r>
          </a:p>
        </p:txBody>
      </p:sp>
      <p:sp>
        <p:nvSpPr>
          <p:cNvPr id="93" name="矩形 92"/>
          <p:cNvSpPr/>
          <p:nvPr/>
        </p:nvSpPr>
        <p:spPr>
          <a:xfrm>
            <a:off x="7900358" y="2756502"/>
            <a:ext cx="1440000" cy="311754"/>
          </a:xfrm>
          <a:prstGeom prst="rect">
            <a:avLst/>
          </a:prstGeom>
          <a:solidFill>
            <a:srgbClr val="00206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君洁（有限合伙）</a:t>
            </a:r>
          </a:p>
        </p:txBody>
      </p:sp>
      <p:sp>
        <p:nvSpPr>
          <p:cNvPr id="94" name="矩形 93"/>
          <p:cNvSpPr/>
          <p:nvPr/>
        </p:nvSpPr>
        <p:spPr>
          <a:xfrm>
            <a:off x="7900358" y="1992228"/>
            <a:ext cx="1440000" cy="311754"/>
          </a:xfrm>
          <a:prstGeom prst="rect">
            <a:avLst/>
          </a:prstGeom>
          <a:solidFill>
            <a:srgbClr val="002060">
              <a:alpha val="5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charset="0"/>
                <a:ea typeface="微软雅黑" charset="0"/>
              </a:rPr>
              <a:t>蚂蚁员工</a:t>
            </a:r>
          </a:p>
        </p:txBody>
      </p:sp>
      <p:cxnSp>
        <p:nvCxnSpPr>
          <p:cNvPr id="95" name="肘形连接符 94"/>
          <p:cNvCxnSpPr>
            <a:stCxn id="7" idx="3"/>
            <a:endCxn id="10" idx="0"/>
          </p:cNvCxnSpPr>
          <p:nvPr/>
        </p:nvCxnSpPr>
        <p:spPr bwMode="auto">
          <a:xfrm>
            <a:off x="5544853" y="2912379"/>
            <a:ext cx="388781" cy="759756"/>
          </a:xfrm>
          <a:prstGeom prst="bentConnector2">
            <a:avLst/>
          </a:prstGeom>
          <a:solidFill>
            <a:schemeClr val="accent1"/>
          </a:solidFill>
          <a:ln w="9525" cap="flat" cmpd="sng" algn="ctr">
            <a:solidFill>
              <a:schemeClr val="tx1"/>
            </a:solidFill>
            <a:prstDash val="solid"/>
            <a:round/>
            <a:headEnd type="none" w="med" len="med"/>
            <a:tailEnd type="triangle"/>
          </a:ln>
        </p:spPr>
      </p:cxnSp>
      <p:cxnSp>
        <p:nvCxnSpPr>
          <p:cNvPr id="100" name="肘形连接符 99"/>
          <p:cNvCxnSpPr>
            <a:stCxn id="6" idx="3"/>
            <a:endCxn id="10" idx="0"/>
          </p:cNvCxnSpPr>
          <p:nvPr/>
        </p:nvCxnSpPr>
        <p:spPr bwMode="auto">
          <a:xfrm>
            <a:off x="5544853" y="2148105"/>
            <a:ext cx="388781" cy="1524030"/>
          </a:xfrm>
          <a:prstGeom prst="bentConnector2">
            <a:avLst/>
          </a:prstGeom>
          <a:solidFill>
            <a:schemeClr val="accent1"/>
          </a:solidFill>
          <a:ln w="9525" cap="flat" cmpd="sng" algn="ctr">
            <a:solidFill>
              <a:schemeClr val="tx1"/>
            </a:solidFill>
            <a:prstDash val="solid"/>
            <a:round/>
            <a:headEnd type="none" w="med" len="med"/>
            <a:tailEnd type="triangle"/>
          </a:ln>
        </p:spPr>
      </p:cxnSp>
      <p:cxnSp>
        <p:nvCxnSpPr>
          <p:cNvPr id="103" name="肘形连接符 102"/>
          <p:cNvCxnSpPr>
            <a:stCxn id="8" idx="2"/>
            <a:endCxn id="10" idx="0"/>
          </p:cNvCxnSpPr>
          <p:nvPr/>
        </p:nvCxnSpPr>
        <p:spPr bwMode="auto">
          <a:xfrm rot="5400000">
            <a:off x="6187066" y="2814825"/>
            <a:ext cx="603879" cy="111074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106" name="肘形连接符 105"/>
          <p:cNvCxnSpPr>
            <a:stCxn id="93" idx="2"/>
            <a:endCxn id="10" idx="0"/>
          </p:cNvCxnSpPr>
          <p:nvPr/>
        </p:nvCxnSpPr>
        <p:spPr bwMode="auto">
          <a:xfrm rot="5400000">
            <a:off x="6975057" y="2026833"/>
            <a:ext cx="603879" cy="268672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
        <p:nvSpPr>
          <p:cNvPr id="111" name="文本框 3"/>
          <p:cNvSpPr txBox="1"/>
          <p:nvPr/>
        </p:nvSpPr>
        <p:spPr>
          <a:xfrm>
            <a:off x="6993644" y="3022002"/>
            <a:ext cx="477365" cy="261610"/>
          </a:xfrm>
          <a:prstGeom prst="rect">
            <a:avLst/>
          </a:prstGeom>
          <a:noFill/>
        </p:spPr>
        <p:txBody>
          <a:bodyPr wrap="square" rtlCol="0">
            <a:spAutoFit/>
          </a:bodyPr>
          <a:lstStyle/>
          <a:p>
            <a:r>
              <a:rPr lang="en-US" altLang="zh-CN" sz="1050" dirty="0">
                <a:latin typeface="微软雅黑" charset="0"/>
                <a:ea typeface="微软雅黑" charset="0"/>
                <a:sym typeface="+mn-ea"/>
              </a:rPr>
              <a:t>LP</a:t>
            </a:r>
            <a:endParaRPr lang="zh-CN" altLang="en-US" sz="1050" dirty="0"/>
          </a:p>
        </p:txBody>
      </p:sp>
      <p:sp>
        <p:nvSpPr>
          <p:cNvPr id="112" name="文本框 3"/>
          <p:cNvSpPr txBox="1"/>
          <p:nvPr/>
        </p:nvSpPr>
        <p:spPr>
          <a:xfrm>
            <a:off x="8546810" y="3022002"/>
            <a:ext cx="477365" cy="261610"/>
          </a:xfrm>
          <a:prstGeom prst="rect">
            <a:avLst/>
          </a:prstGeom>
          <a:noFill/>
        </p:spPr>
        <p:txBody>
          <a:bodyPr wrap="square" rtlCol="0">
            <a:spAutoFit/>
          </a:bodyPr>
          <a:lstStyle/>
          <a:p>
            <a:r>
              <a:rPr lang="en-US" altLang="zh-CN" sz="1050" dirty="0">
                <a:latin typeface="微软雅黑" charset="0"/>
                <a:ea typeface="微软雅黑" charset="0"/>
                <a:sym typeface="+mn-ea"/>
              </a:rPr>
              <a:t>LP</a:t>
            </a:r>
            <a:endParaRPr lang="zh-CN" altLang="en-US" sz="1050" dirty="0"/>
          </a:p>
        </p:txBody>
      </p:sp>
    </p:spTree>
    <p:extLst>
      <p:ext uri="{BB962C8B-B14F-4D97-AF65-F5344CB8AC3E}">
        <p14:creationId xmlns:p14="http://schemas.microsoft.com/office/powerpoint/2010/main" val="3480459565"/>
      </p:ext>
    </p:extLst>
  </p:cSld>
  <p:clrMapOvr>
    <a:masterClrMapping/>
  </p:clrMapOvr>
  <p:transition>
    <p:strips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en-US" dirty="0"/>
              <a:t>公司的控制权</a:t>
            </a:r>
            <a:r>
              <a:rPr lang="en-US" altLang="zh-CN" dirty="0"/>
              <a:t>——</a:t>
            </a:r>
            <a:r>
              <a:rPr lang="zh-CN" altLang="en-US" dirty="0"/>
              <a:t>投票权委托</a:t>
            </a:r>
          </a:p>
        </p:txBody>
      </p:sp>
      <p:graphicFrame>
        <p:nvGraphicFramePr>
          <p:cNvPr id="4" name="表格 3"/>
          <p:cNvGraphicFramePr>
            <a:graphicFrameLocks noGrp="1"/>
          </p:cNvGraphicFramePr>
          <p:nvPr>
            <p:extLst>
              <p:ext uri="{D42A27DB-BD31-4B8C-83A1-F6EECF244321}">
                <p14:modId xmlns:p14="http://schemas.microsoft.com/office/powerpoint/2010/main" val="4089458999"/>
              </p:ext>
            </p:extLst>
          </p:nvPr>
        </p:nvGraphicFramePr>
        <p:xfrm>
          <a:off x="864493" y="1168385"/>
          <a:ext cx="9433048" cy="3917516"/>
        </p:xfrm>
        <a:graphic>
          <a:graphicData uri="http://schemas.openxmlformats.org/drawingml/2006/table">
            <a:tbl>
              <a:tblPr firstRow="1" bandRow="1">
                <a:tableStyleId>{21E4AEA4-8DFA-4A89-87EB-49C32662AFE0}</a:tableStyleId>
              </a:tblPr>
              <a:tblGrid>
                <a:gridCol w="4941120">
                  <a:extLst>
                    <a:ext uri="{9D8B030D-6E8A-4147-A177-3AD203B41FA5}">
                      <a16:colId xmlns:a16="http://schemas.microsoft.com/office/drawing/2014/main" val="20000"/>
                    </a:ext>
                  </a:extLst>
                </a:gridCol>
                <a:gridCol w="1979870">
                  <a:extLst>
                    <a:ext uri="{9D8B030D-6E8A-4147-A177-3AD203B41FA5}">
                      <a16:colId xmlns:a16="http://schemas.microsoft.com/office/drawing/2014/main" val="20001"/>
                    </a:ext>
                  </a:extLst>
                </a:gridCol>
                <a:gridCol w="2512058">
                  <a:extLst>
                    <a:ext uri="{9D8B030D-6E8A-4147-A177-3AD203B41FA5}">
                      <a16:colId xmlns:a16="http://schemas.microsoft.com/office/drawing/2014/main" val="20002"/>
                    </a:ext>
                  </a:extLst>
                </a:gridCol>
              </a:tblGrid>
              <a:tr h="372777">
                <a:tc gridSpan="3">
                  <a:txBody>
                    <a:bodyPr/>
                    <a:lstStyle/>
                    <a:p>
                      <a:pPr algn="ctr"/>
                      <a:r>
                        <a:rPr lang="zh-CN" altLang="en-US" sz="2000" dirty="0">
                          <a:latin typeface="华文细黑" pitchFamily="2" charset="-122"/>
                          <a:ea typeface="华文细黑" pitchFamily="2" charset="-122"/>
                        </a:rPr>
                        <a:t>京东股权分布及投票权一览表（</a:t>
                      </a:r>
                      <a:r>
                        <a:rPr lang="en-US" altLang="zh-CN" sz="2000" dirty="0">
                          <a:latin typeface="华文细黑" pitchFamily="2" charset="-122"/>
                          <a:ea typeface="华文细黑" pitchFamily="2" charset="-122"/>
                        </a:rPr>
                        <a:t>2014.4.14—</a:t>
                      </a:r>
                      <a:r>
                        <a:rPr lang="zh-CN" altLang="en-US" sz="2000" dirty="0">
                          <a:latin typeface="华文细黑" pitchFamily="2" charset="-122"/>
                          <a:ea typeface="华文细黑" pitchFamily="2" charset="-122"/>
                        </a:rPr>
                        <a:t>上市前）</a:t>
                      </a:r>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8881">
                <a:tc>
                  <a:txBody>
                    <a:bodyPr/>
                    <a:lstStyle/>
                    <a:p>
                      <a:pPr algn="ctr"/>
                      <a:r>
                        <a:rPr lang="zh-CN" altLang="en-US" sz="1800" b="1" dirty="0">
                          <a:latin typeface="华文细黑" pitchFamily="2" charset="-122"/>
                          <a:ea typeface="华文细黑" pitchFamily="2" charset="-122"/>
                        </a:rPr>
                        <a:t>公司主要股东</a:t>
                      </a:r>
                    </a:p>
                  </a:txBody>
                  <a:tcPr/>
                </a:tc>
                <a:tc>
                  <a:txBody>
                    <a:bodyPr/>
                    <a:lstStyle/>
                    <a:p>
                      <a:pPr algn="ctr"/>
                      <a:r>
                        <a:rPr lang="zh-CN" altLang="en-US" sz="1800" b="1" dirty="0">
                          <a:latin typeface="华文细黑" pitchFamily="2" charset="-122"/>
                          <a:ea typeface="华文细黑" pitchFamily="2" charset="-122"/>
                        </a:rPr>
                        <a:t>股份</a:t>
                      </a:r>
                    </a:p>
                  </a:txBody>
                  <a:tcPr/>
                </a:tc>
                <a:tc>
                  <a:txBody>
                    <a:bodyPr/>
                    <a:lstStyle/>
                    <a:p>
                      <a:pPr algn="ctr"/>
                      <a:r>
                        <a:rPr lang="zh-CN" altLang="en-US" sz="1800" b="1" dirty="0">
                          <a:latin typeface="华文细黑" pitchFamily="2" charset="-122"/>
                          <a:ea typeface="华文细黑" pitchFamily="2" charset="-122"/>
                        </a:rPr>
                        <a:t>投票权</a:t>
                      </a:r>
                    </a:p>
                  </a:txBody>
                  <a:tcPr/>
                </a:tc>
                <a:extLst>
                  <a:ext uri="{0D108BD9-81ED-4DB2-BD59-A6C34878D82A}">
                    <a16:rowId xmlns:a16="http://schemas.microsoft.com/office/drawing/2014/main" val="10001"/>
                  </a:ext>
                </a:extLst>
              </a:tr>
              <a:tr h="348881">
                <a:tc>
                  <a:txBody>
                    <a:bodyPr/>
                    <a:lstStyle/>
                    <a:p>
                      <a:r>
                        <a:rPr lang="en-US" altLang="zh-CN" sz="1600" dirty="0">
                          <a:latin typeface="华文细黑" pitchFamily="2" charset="-122"/>
                          <a:ea typeface="华文细黑" pitchFamily="2" charset="-122"/>
                        </a:rPr>
                        <a:t>Max Smart</a:t>
                      </a:r>
                      <a:r>
                        <a:rPr lang="zh-CN" altLang="en-US" sz="1600" dirty="0">
                          <a:latin typeface="华文细黑" pitchFamily="2" charset="-122"/>
                          <a:ea typeface="华文细黑" pitchFamily="2" charset="-122"/>
                        </a:rPr>
                        <a:t>（刘强东控制公司）</a:t>
                      </a:r>
                    </a:p>
                  </a:txBody>
                  <a:tcPr/>
                </a:tc>
                <a:tc>
                  <a:txBody>
                    <a:bodyPr/>
                    <a:lstStyle/>
                    <a:p>
                      <a:pPr algn="ctr"/>
                      <a:r>
                        <a:rPr lang="en-US" altLang="zh-CN" sz="1600" dirty="0">
                          <a:latin typeface="华文细黑" pitchFamily="2" charset="-122"/>
                          <a:ea typeface="华文细黑" pitchFamily="2" charset="-122"/>
                        </a:rPr>
                        <a:t>18.8%</a:t>
                      </a:r>
                      <a:endParaRPr lang="zh-CN" altLang="en-US" sz="1600" dirty="0">
                        <a:latin typeface="华文细黑" pitchFamily="2" charset="-122"/>
                        <a:ea typeface="华文细黑" pitchFamily="2" charset="-122"/>
                      </a:endParaRPr>
                    </a:p>
                  </a:txBody>
                  <a:tcPr/>
                </a:tc>
                <a:tc>
                  <a:txBody>
                    <a:bodyPr/>
                    <a:lstStyle/>
                    <a:p>
                      <a:pPr algn="ctr"/>
                      <a:r>
                        <a:rPr lang="en-US" altLang="zh-CN" sz="1600" dirty="0">
                          <a:latin typeface="华文细黑" pitchFamily="2" charset="-122"/>
                          <a:ea typeface="华文细黑" pitchFamily="2" charset="-122"/>
                        </a:rPr>
                        <a:t>67.6%</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2"/>
                  </a:ext>
                </a:extLst>
              </a:tr>
              <a:tr h="348881">
                <a:tc>
                  <a:txBody>
                    <a:bodyPr/>
                    <a:lstStyle/>
                    <a:p>
                      <a:r>
                        <a:rPr lang="en-US" altLang="zh-CN" sz="1600" dirty="0">
                          <a:latin typeface="华文细黑" pitchFamily="2" charset="-122"/>
                          <a:ea typeface="华文细黑" pitchFamily="2" charset="-122"/>
                        </a:rPr>
                        <a:t>Fortune Rising </a:t>
                      </a:r>
                      <a:r>
                        <a:rPr lang="zh-CN" altLang="en-US" sz="1600" dirty="0">
                          <a:latin typeface="华文细黑" pitchFamily="2" charset="-122"/>
                          <a:ea typeface="华文细黑" pitchFamily="2" charset="-122"/>
                        </a:rPr>
                        <a:t>（刘强东控制的员工激励持股公司）</a:t>
                      </a:r>
                    </a:p>
                  </a:txBody>
                  <a:tcPr/>
                </a:tc>
                <a:tc>
                  <a:txBody>
                    <a:bodyPr/>
                    <a:lstStyle/>
                    <a:p>
                      <a:pPr algn="ctr"/>
                      <a:r>
                        <a:rPr lang="en-US" altLang="zh-CN" sz="1600" dirty="0">
                          <a:latin typeface="华文细黑" pitchFamily="2" charset="-122"/>
                          <a:ea typeface="华文细黑" pitchFamily="2" charset="-122"/>
                        </a:rPr>
                        <a:t>4.3%</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16.1%</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3"/>
                  </a:ext>
                </a:extLst>
              </a:tr>
              <a:tr h="315758">
                <a:tc>
                  <a:txBody>
                    <a:bodyPr/>
                    <a:lstStyle/>
                    <a:p>
                      <a:r>
                        <a:rPr lang="zh-CN" altLang="en-US" sz="1600" dirty="0">
                          <a:latin typeface="华文细黑" pitchFamily="2" charset="-122"/>
                          <a:ea typeface="华文细黑" pitchFamily="2" charset="-122"/>
                        </a:rPr>
                        <a:t>老虎基金</a:t>
                      </a:r>
                    </a:p>
                  </a:txBody>
                  <a:tcPr/>
                </a:tc>
                <a:tc>
                  <a:txBody>
                    <a:bodyPr/>
                    <a:lstStyle/>
                    <a:p>
                      <a:pPr algn="ctr"/>
                      <a:r>
                        <a:rPr lang="en-US" altLang="zh-CN" sz="1600" dirty="0">
                          <a:latin typeface="华文细黑" pitchFamily="2" charset="-122"/>
                          <a:ea typeface="华文细黑" pitchFamily="2" charset="-122"/>
                        </a:rPr>
                        <a:t>18.1%</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3.2%</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4"/>
                  </a:ext>
                </a:extLst>
              </a:tr>
              <a:tr h="348881">
                <a:tc>
                  <a:txBody>
                    <a:bodyPr/>
                    <a:lstStyle/>
                    <a:p>
                      <a:r>
                        <a:rPr lang="zh-CN" altLang="en-US" sz="1600" dirty="0">
                          <a:latin typeface="华文细黑" pitchFamily="2" charset="-122"/>
                          <a:ea typeface="华文细黑" pitchFamily="2" charset="-122"/>
                        </a:rPr>
                        <a:t>腾讯控股公司</a:t>
                      </a:r>
                    </a:p>
                  </a:txBody>
                  <a:tcPr/>
                </a:tc>
                <a:tc>
                  <a:txBody>
                    <a:bodyPr/>
                    <a:lstStyle/>
                    <a:p>
                      <a:pPr algn="ctr"/>
                      <a:r>
                        <a:rPr lang="en-US" altLang="zh-CN" sz="1600" dirty="0">
                          <a:latin typeface="华文细黑" pitchFamily="2" charset="-122"/>
                          <a:ea typeface="华文细黑" pitchFamily="2" charset="-122"/>
                        </a:rPr>
                        <a:t>14.3%</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3.7%</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5"/>
                  </a:ext>
                </a:extLst>
              </a:tr>
              <a:tr h="348881">
                <a:tc>
                  <a:txBody>
                    <a:bodyPr/>
                    <a:lstStyle/>
                    <a:p>
                      <a:r>
                        <a:rPr lang="zh-CN" altLang="en-US" sz="1600" dirty="0">
                          <a:latin typeface="华文细黑" pitchFamily="2" charset="-122"/>
                          <a:ea typeface="华文细黑" pitchFamily="2" charset="-122"/>
                        </a:rPr>
                        <a:t>高瓴资本</a:t>
                      </a:r>
                    </a:p>
                  </a:txBody>
                  <a:tcPr/>
                </a:tc>
                <a:tc>
                  <a:txBody>
                    <a:bodyPr/>
                    <a:lstStyle/>
                    <a:p>
                      <a:pPr algn="ctr"/>
                      <a:r>
                        <a:rPr lang="en-US" altLang="zh-CN" sz="1600" dirty="0">
                          <a:latin typeface="华文细黑" pitchFamily="2" charset="-122"/>
                          <a:ea typeface="华文细黑" pitchFamily="2" charset="-122"/>
                        </a:rPr>
                        <a:t>13%</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2.3%</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6"/>
                  </a:ext>
                </a:extLst>
              </a:tr>
              <a:tr h="348881">
                <a:tc>
                  <a:txBody>
                    <a:bodyPr/>
                    <a:lstStyle/>
                    <a:p>
                      <a:r>
                        <a:rPr lang="en-US" altLang="zh-CN" sz="1600" dirty="0">
                          <a:latin typeface="华文细黑" pitchFamily="2" charset="-122"/>
                          <a:ea typeface="华文细黑" pitchFamily="2" charset="-122"/>
                        </a:rPr>
                        <a:t>DST</a:t>
                      </a:r>
                      <a:endParaRPr lang="zh-CN" altLang="en-US" sz="1600" dirty="0">
                        <a:latin typeface="华文细黑" pitchFamily="2" charset="-122"/>
                        <a:ea typeface="华文细黑" pitchFamily="2" charset="-122"/>
                      </a:endParaRPr>
                    </a:p>
                  </a:txBody>
                  <a:tcPr/>
                </a:tc>
                <a:tc>
                  <a:txBody>
                    <a:bodyPr/>
                    <a:lstStyle/>
                    <a:p>
                      <a:pPr algn="ctr"/>
                      <a:r>
                        <a:rPr lang="en-US" altLang="zh-CN" sz="1600" dirty="0">
                          <a:latin typeface="华文细黑" pitchFamily="2" charset="-122"/>
                          <a:ea typeface="华文细黑" pitchFamily="2" charset="-122"/>
                        </a:rPr>
                        <a:t>9.2%</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1.6%</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7"/>
                  </a:ext>
                </a:extLst>
              </a:tr>
              <a:tr h="378069">
                <a:tc>
                  <a:txBody>
                    <a:bodyPr/>
                    <a:lstStyle/>
                    <a:p>
                      <a:r>
                        <a:rPr lang="zh-CN" altLang="en-US" sz="1600" dirty="0">
                          <a:latin typeface="华文细黑" pitchFamily="2" charset="-122"/>
                          <a:ea typeface="华文细黑" pitchFamily="2" charset="-122"/>
                        </a:rPr>
                        <a:t>今日资本</a:t>
                      </a:r>
                    </a:p>
                  </a:txBody>
                  <a:tcPr/>
                </a:tc>
                <a:tc>
                  <a:txBody>
                    <a:bodyPr/>
                    <a:lstStyle/>
                    <a:p>
                      <a:pPr algn="ctr"/>
                      <a:r>
                        <a:rPr lang="en-US" altLang="zh-CN" sz="1600" dirty="0">
                          <a:latin typeface="华文细黑" pitchFamily="2" charset="-122"/>
                          <a:ea typeface="华文细黑" pitchFamily="2" charset="-122"/>
                        </a:rPr>
                        <a:t>7.8%</a:t>
                      </a:r>
                      <a:endParaRPr lang="zh-CN" altLang="en-US" sz="1600" dirty="0">
                        <a:latin typeface="华文细黑" pitchFamily="2" charset="-122"/>
                        <a:ea typeface="华文细黑" pitchFamily="2" charset="-122"/>
                      </a:endParaRPr>
                    </a:p>
                  </a:txBody>
                  <a:tcPr/>
                </a:tc>
                <a:tc>
                  <a:txBody>
                    <a:bodyPr/>
                    <a:lstStyle/>
                    <a:p>
                      <a:pPr algn="ctr"/>
                      <a:r>
                        <a:rPr lang="en-US" altLang="zh-CN" sz="1600" dirty="0">
                          <a:latin typeface="华文细黑" pitchFamily="2" charset="-122"/>
                          <a:ea typeface="华文细黑" pitchFamily="2" charset="-122"/>
                        </a:rPr>
                        <a:t>1.4%</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8"/>
                  </a:ext>
                </a:extLst>
              </a:tr>
              <a:tr h="348881">
                <a:tc>
                  <a:txBody>
                    <a:bodyPr/>
                    <a:lstStyle/>
                    <a:p>
                      <a:r>
                        <a:rPr lang="zh-CN" altLang="en-US" sz="1600" dirty="0">
                          <a:latin typeface="华文细黑" pitchFamily="2" charset="-122"/>
                          <a:ea typeface="华文细黑" pitchFamily="2" charset="-122"/>
                        </a:rPr>
                        <a:t>雄牛资本</a:t>
                      </a:r>
                    </a:p>
                  </a:txBody>
                  <a:tcPr/>
                </a:tc>
                <a:tc>
                  <a:txBody>
                    <a:bodyPr/>
                    <a:lstStyle/>
                    <a:p>
                      <a:pPr algn="ctr"/>
                      <a:r>
                        <a:rPr lang="en-US" altLang="zh-CN" sz="1600" dirty="0">
                          <a:latin typeface="华文细黑" pitchFamily="2" charset="-122"/>
                          <a:ea typeface="华文细黑" pitchFamily="2" charset="-122"/>
                        </a:rPr>
                        <a:t>2.2%</a:t>
                      </a:r>
                      <a:endParaRPr lang="zh-CN" altLang="en-US" sz="1600" dirty="0">
                        <a:latin typeface="华文细黑" pitchFamily="2" charset="-122"/>
                        <a:ea typeface="华文细黑" pitchFamily="2" charset="-122"/>
                      </a:endParaRPr>
                    </a:p>
                  </a:txBody>
                  <a:tcPr/>
                </a:tc>
                <a:tc>
                  <a:txBody>
                    <a:bodyPr/>
                    <a:lstStyle/>
                    <a:p>
                      <a:pPr marL="0" marR="0" indent="0" algn="ctr" defTabSz="914400" rtl="0" eaLnBrk="1" latinLnBrk="0" hangingPunct="1">
                        <a:spcBef>
                          <a:spcPts val="0"/>
                        </a:spcBef>
                        <a:spcAft>
                          <a:spcPts val="0"/>
                        </a:spcAft>
                        <a:buClrTx/>
                        <a:buSzTx/>
                        <a:buFontTx/>
                        <a:buNone/>
                        <a:defRPr/>
                      </a:pPr>
                      <a:r>
                        <a:rPr lang="en-US" altLang="zh-CN" sz="1600" dirty="0">
                          <a:latin typeface="华文细黑" pitchFamily="2" charset="-122"/>
                          <a:ea typeface="华文细黑" pitchFamily="2" charset="-122"/>
                        </a:rPr>
                        <a:t>0.4%</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09"/>
                  </a:ext>
                </a:extLst>
              </a:tr>
              <a:tr h="348881">
                <a:tc>
                  <a:txBody>
                    <a:bodyPr/>
                    <a:lstStyle/>
                    <a:p>
                      <a:r>
                        <a:rPr lang="zh-CN" altLang="en-US" sz="1600" dirty="0">
                          <a:latin typeface="华文细黑" pitchFamily="2" charset="-122"/>
                          <a:ea typeface="华文细黑" pitchFamily="2" charset="-122"/>
                        </a:rPr>
                        <a:t>红杉资本</a:t>
                      </a:r>
                    </a:p>
                  </a:txBody>
                  <a:tcPr/>
                </a:tc>
                <a:tc>
                  <a:txBody>
                    <a:bodyPr/>
                    <a:lstStyle/>
                    <a:p>
                      <a:pPr algn="ctr"/>
                      <a:r>
                        <a:rPr lang="en-US" altLang="zh-CN" sz="1600" dirty="0">
                          <a:latin typeface="华文细黑" pitchFamily="2" charset="-122"/>
                          <a:ea typeface="华文细黑" pitchFamily="2" charset="-122"/>
                        </a:rPr>
                        <a:t>1.6%</a:t>
                      </a:r>
                      <a:endParaRPr lang="zh-CN" altLang="en-US" sz="1600" dirty="0">
                        <a:latin typeface="华文细黑" pitchFamily="2" charset="-122"/>
                        <a:ea typeface="华文细黑" pitchFamily="2" charset="-122"/>
                      </a:endParaRPr>
                    </a:p>
                  </a:txBody>
                  <a:tcPr/>
                </a:tc>
                <a:tc>
                  <a:txBody>
                    <a:bodyPr/>
                    <a:lstStyle/>
                    <a:p>
                      <a:pPr algn="ctr"/>
                      <a:r>
                        <a:rPr lang="en-US" altLang="zh-CN" sz="1600" dirty="0">
                          <a:latin typeface="华文细黑" pitchFamily="2" charset="-122"/>
                          <a:ea typeface="华文细黑" pitchFamily="2" charset="-122"/>
                        </a:rPr>
                        <a:t>0.3%</a:t>
                      </a:r>
                      <a:endParaRPr lang="zh-CN" altLang="en-US" sz="1600" dirty="0">
                        <a:latin typeface="华文细黑" pitchFamily="2" charset="-122"/>
                        <a:ea typeface="华文细黑" pitchFamily="2" charset="-122"/>
                      </a:endParaRPr>
                    </a:p>
                  </a:txBody>
                  <a:tcPr/>
                </a:tc>
                <a:extLst>
                  <a:ext uri="{0D108BD9-81ED-4DB2-BD59-A6C34878D82A}">
                    <a16:rowId xmlns:a16="http://schemas.microsoft.com/office/drawing/2014/main" val="10010"/>
                  </a:ext>
                </a:extLst>
              </a:tr>
            </a:tbl>
          </a:graphicData>
        </a:graphic>
      </p:graphicFrame>
      <p:sp>
        <p:nvSpPr>
          <p:cNvPr id="5" name="文本框 60"/>
          <p:cNvSpPr txBox="1"/>
          <p:nvPr/>
        </p:nvSpPr>
        <p:spPr>
          <a:xfrm>
            <a:off x="792485" y="5256311"/>
            <a:ext cx="9501254" cy="338554"/>
          </a:xfrm>
          <a:prstGeom prst="rect">
            <a:avLst/>
          </a:prstGeom>
          <a:noFill/>
        </p:spPr>
        <p:txBody>
          <a:bodyPr wrap="square" rtlCol="0">
            <a:spAutoFit/>
          </a:bodyPr>
          <a:lstStyle/>
          <a:p>
            <a:r>
              <a:rPr lang="zh-CN" altLang="en-US" sz="1600" dirty="0">
                <a:latin typeface="微软雅黑" charset="0"/>
                <a:ea typeface="微软雅黑" charset="0"/>
              </a:rPr>
              <a:t>注：</a:t>
            </a:r>
            <a:r>
              <a:rPr lang="zh-CN" altLang="en-US" sz="1600" dirty="0">
                <a:solidFill>
                  <a:srgbClr val="FF0000"/>
                </a:solidFill>
                <a:latin typeface="微软雅黑" charset="0"/>
                <a:ea typeface="微软雅黑" charset="0"/>
              </a:rPr>
              <a:t>上图为京东上市前</a:t>
            </a:r>
            <a:r>
              <a:rPr lang="zh-CN" altLang="en-US" sz="1600" dirty="0">
                <a:latin typeface="微软雅黑" charset="0"/>
                <a:ea typeface="微软雅黑" charset="0"/>
              </a:rPr>
              <a:t>结构，刘通过投票权委托取得一半以上投票权</a:t>
            </a:r>
          </a:p>
        </p:txBody>
      </p:sp>
    </p:spTree>
    <p:extLst>
      <p:ext uri="{BB962C8B-B14F-4D97-AF65-F5344CB8AC3E}">
        <p14:creationId xmlns:p14="http://schemas.microsoft.com/office/powerpoint/2010/main" val="449060876"/>
      </p:ext>
    </p:extLst>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a:t>
            </a:r>
            <a:r>
              <a:rPr lang="zh-CN" altLang="en-US" dirty="0"/>
              <a:t>公司的控制权</a:t>
            </a:r>
            <a:r>
              <a:rPr lang="en-US" altLang="zh-CN" dirty="0"/>
              <a:t>——AB</a:t>
            </a:r>
            <a:r>
              <a:rPr lang="zh-CN" altLang="en-US" dirty="0"/>
              <a:t>股安排</a:t>
            </a:r>
          </a:p>
        </p:txBody>
      </p:sp>
      <p:sp>
        <p:nvSpPr>
          <p:cNvPr id="56" name="矩形 55"/>
          <p:cNvSpPr/>
          <p:nvPr/>
        </p:nvSpPr>
        <p:spPr>
          <a:xfrm>
            <a:off x="792485" y="1367879"/>
            <a:ext cx="10369152" cy="369332"/>
          </a:xfrm>
          <a:prstGeom prst="rect">
            <a:avLst/>
          </a:prstGeom>
        </p:spPr>
        <p:txBody>
          <a:bodyPr wrap="square">
            <a:spAutoFit/>
          </a:bodyPr>
          <a:lstStyle/>
          <a:p>
            <a:r>
              <a:rPr lang="zh-CN" altLang="en-US" dirty="0">
                <a:latin typeface="微软雅黑" charset="0"/>
                <a:ea typeface="微软雅黑" charset="0"/>
              </a:rPr>
              <a:t>美国允许同股同权的例外，实行</a:t>
            </a:r>
            <a:r>
              <a:rPr lang="en-US" altLang="zh-CN" dirty="0">
                <a:latin typeface="微软雅黑" charset="0"/>
                <a:ea typeface="微软雅黑" charset="0"/>
              </a:rPr>
              <a:t>A</a:t>
            </a:r>
            <a:r>
              <a:rPr lang="zh-CN" altLang="en-US" dirty="0">
                <a:latin typeface="微软雅黑" charset="0"/>
                <a:ea typeface="微软雅黑" charset="0"/>
              </a:rPr>
              <a:t>、</a:t>
            </a:r>
            <a:r>
              <a:rPr lang="en-US" altLang="zh-CN" dirty="0">
                <a:latin typeface="微软雅黑" charset="0"/>
                <a:ea typeface="微软雅黑" charset="0"/>
              </a:rPr>
              <a:t>B</a:t>
            </a:r>
            <a:r>
              <a:rPr lang="zh-CN" altLang="en-US" dirty="0">
                <a:latin typeface="微软雅黑" charset="0"/>
                <a:ea typeface="微软雅黑" charset="0"/>
              </a:rPr>
              <a:t>两种股；很多科技公司美国上市后使用</a:t>
            </a:r>
            <a:r>
              <a:rPr lang="en-US" altLang="zh-CN" dirty="0">
                <a:latin typeface="微软雅黑" charset="0"/>
                <a:ea typeface="微软雅黑" charset="0"/>
              </a:rPr>
              <a:t>AB</a:t>
            </a:r>
            <a:r>
              <a:rPr lang="zh-CN" altLang="en-US" dirty="0">
                <a:latin typeface="微软雅黑" charset="0"/>
                <a:ea typeface="微软雅黑" charset="0"/>
              </a:rPr>
              <a:t>股制度</a:t>
            </a:r>
            <a:r>
              <a:rPr lang="zh-CN" altLang="en-US" dirty="0">
                <a:latin typeface="+mn-ea"/>
                <a:ea typeface="+mn-ea"/>
              </a:rPr>
              <a:t>：</a:t>
            </a:r>
            <a:endParaRPr lang="en-US" altLang="zh-CN" dirty="0">
              <a:latin typeface="+mn-ea"/>
              <a:ea typeface="+mn-ea"/>
            </a:endParaRPr>
          </a:p>
        </p:txBody>
      </p:sp>
      <p:sp>
        <p:nvSpPr>
          <p:cNvPr id="57" name="矩形 56"/>
          <p:cNvSpPr/>
          <p:nvPr/>
        </p:nvSpPr>
        <p:spPr>
          <a:xfrm>
            <a:off x="792485" y="2569442"/>
            <a:ext cx="8208912" cy="2062103"/>
          </a:xfrm>
          <a:prstGeom prst="rect">
            <a:avLst/>
          </a:prstGeom>
        </p:spPr>
        <p:txBody>
          <a:bodyPr wrap="square">
            <a:spAutoFit/>
          </a:bodyPr>
          <a:lstStyle/>
          <a:p>
            <a:pPr lvl="1">
              <a:buFont typeface="Wingdings" pitchFamily="2" charset="2"/>
              <a:buChar char="l"/>
            </a:pPr>
            <a:r>
              <a:rPr lang="zh-CN" altLang="en-US" sz="3200" dirty="0">
                <a:latin typeface="+mn-ea"/>
                <a:ea typeface="+mn-ea"/>
              </a:rPr>
              <a:t>百度：创始人</a:t>
            </a:r>
            <a:r>
              <a:rPr lang="en-US" altLang="zh-CN" sz="3200" dirty="0">
                <a:latin typeface="+mn-ea"/>
                <a:ea typeface="+mn-ea"/>
              </a:rPr>
              <a:t>B</a:t>
            </a:r>
            <a:r>
              <a:rPr lang="zh-CN" altLang="en-US" sz="3200" dirty="0">
                <a:latin typeface="+mn-ea"/>
                <a:ea typeface="+mn-ea"/>
              </a:rPr>
              <a:t>股，</a:t>
            </a:r>
            <a:r>
              <a:rPr lang="en-US" altLang="zh-CN" sz="3200" dirty="0">
                <a:latin typeface="+mn-ea"/>
                <a:ea typeface="+mn-ea"/>
              </a:rPr>
              <a:t>1</a:t>
            </a:r>
            <a:r>
              <a:rPr lang="zh-CN" altLang="en-US" sz="3200" dirty="0">
                <a:latin typeface="+mn-ea"/>
                <a:ea typeface="+mn-ea"/>
              </a:rPr>
              <a:t>股</a:t>
            </a:r>
            <a:r>
              <a:rPr lang="en-US" altLang="zh-CN" sz="3200" dirty="0">
                <a:latin typeface="+mn-ea"/>
                <a:ea typeface="+mn-ea"/>
              </a:rPr>
              <a:t>=</a:t>
            </a:r>
            <a:r>
              <a:rPr lang="en-US" altLang="zh-CN" sz="3200" dirty="0">
                <a:solidFill>
                  <a:srgbClr val="0000FF"/>
                </a:solidFill>
                <a:latin typeface="+mn-ea"/>
                <a:ea typeface="+mn-ea"/>
              </a:rPr>
              <a:t>10</a:t>
            </a:r>
            <a:r>
              <a:rPr lang="zh-CN" altLang="en-US" sz="3200" dirty="0">
                <a:latin typeface="+mn-ea"/>
                <a:ea typeface="+mn-ea"/>
              </a:rPr>
              <a:t>个投票权</a:t>
            </a:r>
            <a:endParaRPr lang="en-US" altLang="zh-CN" sz="3200" dirty="0">
              <a:latin typeface="+mn-ea"/>
              <a:ea typeface="+mn-ea"/>
            </a:endParaRPr>
          </a:p>
          <a:p>
            <a:pPr lvl="1">
              <a:buFont typeface="Wingdings" pitchFamily="2" charset="2"/>
              <a:buChar char="l"/>
            </a:pPr>
            <a:endParaRPr lang="zh-CN" altLang="en-US" sz="3200" dirty="0">
              <a:latin typeface="+mn-ea"/>
              <a:ea typeface="+mn-ea"/>
            </a:endParaRPr>
          </a:p>
          <a:p>
            <a:pPr lvl="1">
              <a:buFont typeface="Wingdings" pitchFamily="2" charset="2"/>
              <a:buChar char="l"/>
            </a:pPr>
            <a:r>
              <a:rPr lang="zh-CN" altLang="en-US" sz="3200" dirty="0">
                <a:latin typeface="+mn-ea"/>
                <a:ea typeface="+mn-ea"/>
              </a:rPr>
              <a:t>京东：</a:t>
            </a:r>
            <a:r>
              <a:rPr lang="zh-CN" altLang="en-US" sz="3200" dirty="0">
                <a:latin typeface="+mn-ea"/>
              </a:rPr>
              <a:t>创始人</a:t>
            </a:r>
            <a:r>
              <a:rPr lang="en-US" altLang="zh-CN" sz="3200" dirty="0">
                <a:latin typeface="+mn-ea"/>
              </a:rPr>
              <a:t>B</a:t>
            </a:r>
            <a:r>
              <a:rPr lang="zh-CN" altLang="en-US" sz="3200" dirty="0">
                <a:latin typeface="+mn-ea"/>
              </a:rPr>
              <a:t>股，</a:t>
            </a:r>
            <a:r>
              <a:rPr lang="en-US" altLang="zh-CN" sz="3200" dirty="0">
                <a:latin typeface="+mn-ea"/>
              </a:rPr>
              <a:t>1</a:t>
            </a:r>
            <a:r>
              <a:rPr lang="zh-CN" altLang="en-US" sz="3200" dirty="0">
                <a:latin typeface="+mn-ea"/>
              </a:rPr>
              <a:t>股</a:t>
            </a:r>
            <a:r>
              <a:rPr lang="en-US" altLang="zh-CN" sz="3200" dirty="0">
                <a:latin typeface="+mn-ea"/>
              </a:rPr>
              <a:t>=</a:t>
            </a:r>
            <a:r>
              <a:rPr lang="en-US" altLang="zh-CN" sz="3200" dirty="0">
                <a:solidFill>
                  <a:srgbClr val="0000FF"/>
                </a:solidFill>
                <a:latin typeface="+mn-ea"/>
              </a:rPr>
              <a:t>20</a:t>
            </a:r>
            <a:r>
              <a:rPr lang="zh-CN" altLang="en-US" sz="3200" dirty="0">
                <a:latin typeface="+mn-ea"/>
              </a:rPr>
              <a:t>个投票权</a:t>
            </a:r>
            <a:endParaRPr lang="en-US" altLang="zh-CN" sz="3200" dirty="0">
              <a:latin typeface="+mn-ea"/>
            </a:endParaRPr>
          </a:p>
          <a:p>
            <a:pPr lvl="1">
              <a:buFont typeface="Wingdings" pitchFamily="2" charset="2"/>
              <a:buChar char="l"/>
            </a:pPr>
            <a:endParaRPr lang="en-US" altLang="zh-CN" sz="1600" dirty="0">
              <a:latin typeface="+mn-ea"/>
              <a:ea typeface="+mn-ea"/>
            </a:endParaRPr>
          </a:p>
          <a:p>
            <a:pPr lvl="1"/>
            <a:endParaRPr lang="zh-CN" altLang="en-US" sz="1600" dirty="0">
              <a:latin typeface="+mn-ea"/>
              <a:ea typeface="+mn-ea"/>
            </a:endParaRPr>
          </a:p>
        </p:txBody>
      </p:sp>
      <p:sp>
        <p:nvSpPr>
          <p:cNvPr id="58" name="矩形 57"/>
          <p:cNvSpPr/>
          <p:nvPr/>
        </p:nvSpPr>
        <p:spPr bwMode="auto">
          <a:xfrm>
            <a:off x="792485" y="2159967"/>
            <a:ext cx="8568952" cy="2232248"/>
          </a:xfrm>
          <a:prstGeom prst="rect">
            <a:avLst/>
          </a:prstGeom>
          <a:noFill/>
          <a:ln w="28575" cap="flat" cmpd="sng" algn="ctr">
            <a:solidFill>
              <a:schemeClr val="accent2">
                <a:lumMod val="75000"/>
              </a:schemeClr>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60" name="五边形 59"/>
          <p:cNvSpPr/>
          <p:nvPr/>
        </p:nvSpPr>
        <p:spPr>
          <a:xfrm>
            <a:off x="752286" y="1963395"/>
            <a:ext cx="3568591" cy="369888"/>
          </a:xfrm>
          <a:prstGeom prst="homePlat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Wingdings" pitchFamily="2" charset="2"/>
              <a:buChar char="Ø"/>
              <a:defRPr/>
            </a:pPr>
            <a:r>
              <a:rPr lang="zh-CN" altLang="en-US" dirty="0">
                <a:solidFill>
                  <a:schemeClr val="bg1"/>
                </a:solidFill>
                <a:latin typeface="+mn-ea"/>
              </a:rPr>
              <a:t>     创始人</a:t>
            </a:r>
            <a:r>
              <a:rPr lang="en-US" altLang="zh-CN" dirty="0">
                <a:solidFill>
                  <a:schemeClr val="bg1"/>
                </a:solidFill>
                <a:latin typeface="+mn-ea"/>
              </a:rPr>
              <a:t>1</a:t>
            </a:r>
            <a:r>
              <a:rPr lang="zh-CN" altLang="en-US" dirty="0">
                <a:solidFill>
                  <a:schemeClr val="bg1"/>
                </a:solidFill>
                <a:latin typeface="+mn-ea"/>
              </a:rPr>
              <a:t>股</a:t>
            </a:r>
            <a:r>
              <a:rPr lang="en-US" altLang="zh-CN" dirty="0">
                <a:solidFill>
                  <a:schemeClr val="bg1"/>
                </a:solidFill>
                <a:latin typeface="+mn-ea"/>
              </a:rPr>
              <a:t>=10</a:t>
            </a:r>
            <a:r>
              <a:rPr lang="zh-CN" altLang="en-US" dirty="0">
                <a:solidFill>
                  <a:schemeClr val="bg1"/>
                </a:solidFill>
                <a:latin typeface="+mn-ea"/>
              </a:rPr>
              <a:t>或更多投票权</a:t>
            </a:r>
            <a:endParaRPr lang="zh-CN" altLang="en-US" dirty="0">
              <a:ln w="28575">
                <a:solidFill>
                  <a:schemeClr val="accent1">
                    <a:lumMod val="75000"/>
                  </a:schemeClr>
                </a:solidFill>
              </a:ln>
              <a:solidFill>
                <a:schemeClr val="bg1"/>
              </a:solidFill>
              <a:latin typeface="Times New Roman" pitchFamily="18" charset="0"/>
              <a:cs typeface="Times New Roman" pitchFamily="18" charset="0"/>
            </a:endParaRP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bwMode="auto">
          <a:xfrm>
            <a:off x="7896271" y="4295530"/>
            <a:ext cx="1368152" cy="356749"/>
          </a:xfrm>
          <a:prstGeom prst="rect">
            <a:avLst/>
          </a:prstGeom>
          <a:solidFill>
            <a:srgbClr val="FFFF00"/>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lstStyle/>
          <a:p>
            <a:pPr algn="ctr" eaLnBrk="1" hangingPunct="1"/>
            <a:r>
              <a:rPr lang="zh-CN" altLang="en-US" dirty="0">
                <a:solidFill>
                  <a:srgbClr val="FF2A00"/>
                </a:solidFill>
                <a:latin typeface="华文细黑" pitchFamily="2" charset="-122"/>
                <a:ea typeface="华文细黑" pitchFamily="2" charset="-122"/>
              </a:rPr>
              <a:t>腾讯</a:t>
            </a:r>
            <a:endParaRPr kumimoji="0" lang="zh-CN" altLang="en-US" sz="1800" b="1" i="0" u="none" strike="noStrike" cap="none" normalizeH="0" baseline="0" dirty="0">
              <a:ln>
                <a:noFill/>
              </a:ln>
              <a:solidFill>
                <a:srgbClr val="FF2A00"/>
              </a:solidFill>
              <a:effectLst/>
              <a:latin typeface="Arial" charset="0"/>
            </a:endParaRPr>
          </a:p>
        </p:txBody>
      </p:sp>
      <p:sp>
        <p:nvSpPr>
          <p:cNvPr id="2" name="标题 1"/>
          <p:cNvSpPr>
            <a:spLocks noGrp="1"/>
          </p:cNvSpPr>
          <p:nvPr>
            <p:ph type="title"/>
          </p:nvPr>
        </p:nvSpPr>
        <p:spPr/>
        <p:txBody>
          <a:bodyPr/>
          <a:lstStyle/>
          <a:p>
            <a:r>
              <a:rPr lang="en-US" altLang="zh-CN" dirty="0"/>
              <a:t>2.2.5 </a:t>
            </a:r>
            <a:r>
              <a:rPr lang="zh-CN" altLang="en-US" dirty="0"/>
              <a:t>公司的控制权</a:t>
            </a:r>
            <a:r>
              <a:rPr lang="en-US" altLang="zh-CN" dirty="0"/>
              <a:t>——</a:t>
            </a:r>
            <a:r>
              <a:rPr lang="zh-CN" altLang="en-US" dirty="0"/>
              <a:t>一致行动协议</a:t>
            </a:r>
          </a:p>
        </p:txBody>
      </p:sp>
      <p:sp>
        <p:nvSpPr>
          <p:cNvPr id="3" name="内容占位符 2"/>
          <p:cNvSpPr>
            <a:spLocks noGrp="1"/>
          </p:cNvSpPr>
          <p:nvPr>
            <p:ph idx="1"/>
          </p:nvPr>
        </p:nvSpPr>
        <p:spPr>
          <a:xfrm>
            <a:off x="792485" y="2447999"/>
            <a:ext cx="4752528" cy="2088232"/>
          </a:xfrm>
        </p:spPr>
        <p:txBody>
          <a:bodyPr/>
          <a:lstStyle/>
          <a:p>
            <a:pPr>
              <a:buClr>
                <a:schemeClr val="tx1"/>
              </a:buClr>
              <a:buFont typeface="Wingdings" pitchFamily="2" charset="2"/>
              <a:buChar char="l"/>
            </a:pPr>
            <a:r>
              <a:rPr lang="zh-CN" altLang="en-US" sz="1600" dirty="0">
                <a:latin typeface="华文细黑" pitchFamily="2" charset="-122"/>
                <a:ea typeface="华文细黑" pitchFamily="2" charset="-122"/>
              </a:rPr>
              <a:t>腾讯各创始人与</a:t>
            </a:r>
            <a:r>
              <a:rPr lang="en-US" sz="1600" dirty="0">
                <a:latin typeface="华文细黑" pitchFamily="2" charset="-122"/>
                <a:ea typeface="华文细黑" pitchFamily="2" charset="-122"/>
              </a:rPr>
              <a:t>MIH</a:t>
            </a:r>
            <a:r>
              <a:rPr lang="zh-CN" altLang="en-US" sz="1600" dirty="0">
                <a:latin typeface="华文细黑" pitchFamily="2" charset="-122"/>
                <a:ea typeface="华文细黑" pitchFamily="2" charset="-122"/>
              </a:rPr>
              <a:t>在</a:t>
            </a:r>
            <a:r>
              <a:rPr lang="en-US" sz="1600" dirty="0">
                <a:latin typeface="华文细黑" pitchFamily="2" charset="-122"/>
                <a:ea typeface="华文细黑" pitchFamily="2" charset="-122"/>
              </a:rPr>
              <a:t>2004</a:t>
            </a:r>
            <a:r>
              <a:rPr lang="zh-CN" altLang="en-US" sz="1600" dirty="0">
                <a:latin typeface="华文细黑" pitchFamily="2" charset="-122"/>
                <a:ea typeface="华文细黑" pitchFamily="2" charset="-122"/>
              </a:rPr>
              <a:t>年股东协议中有一致行动协议约定：双方任命等额董事，总和构成董事会的多数。</a:t>
            </a:r>
            <a:endParaRPr lang="en-US" altLang="zh-CN" sz="1600" dirty="0">
              <a:latin typeface="华文细黑" pitchFamily="2" charset="-122"/>
              <a:ea typeface="华文细黑" pitchFamily="2" charset="-122"/>
            </a:endParaRPr>
          </a:p>
          <a:p>
            <a:pPr>
              <a:buClr>
                <a:schemeClr val="tx1"/>
              </a:buClr>
              <a:buFont typeface="Wingdings" pitchFamily="2" charset="2"/>
              <a:buChar char="l"/>
            </a:pPr>
            <a:endParaRPr lang="en-US" altLang="zh-CN" sz="1600" dirty="0">
              <a:latin typeface="华文细黑" pitchFamily="2" charset="-122"/>
              <a:ea typeface="华文细黑" pitchFamily="2" charset="-122"/>
            </a:endParaRPr>
          </a:p>
          <a:p>
            <a:pPr>
              <a:buClr>
                <a:schemeClr val="tx1"/>
              </a:buClr>
              <a:buFont typeface="Wingdings" pitchFamily="2" charset="2"/>
              <a:buChar char="l"/>
            </a:pPr>
            <a:endParaRPr lang="zh-CN" altLang="en-US" sz="1600" dirty="0">
              <a:latin typeface="华文细黑" pitchFamily="2" charset="-122"/>
              <a:ea typeface="华文细黑" pitchFamily="2" charset="-122"/>
            </a:endParaRPr>
          </a:p>
          <a:p>
            <a:pPr>
              <a:buClr>
                <a:schemeClr val="tx1"/>
              </a:buClr>
              <a:buFont typeface="Wingdings" pitchFamily="2" charset="2"/>
              <a:buChar char="l"/>
            </a:pPr>
            <a:r>
              <a:rPr lang="zh-CN" altLang="en-US" sz="1600" dirty="0">
                <a:latin typeface="华文细黑" pitchFamily="2" charset="-122"/>
                <a:ea typeface="华文细黑" pitchFamily="2" charset="-122"/>
              </a:rPr>
              <a:t>要修改公司章程需要</a:t>
            </a:r>
            <a:r>
              <a:rPr lang="en-US" sz="1600" dirty="0">
                <a:latin typeface="华文细黑" pitchFamily="2" charset="-122"/>
                <a:ea typeface="华文细黑" pitchFamily="2" charset="-122"/>
              </a:rPr>
              <a:t>75%</a:t>
            </a:r>
            <a:r>
              <a:rPr lang="zh-CN" altLang="en-US" sz="1600" dirty="0">
                <a:latin typeface="华文细黑" pitchFamily="2" charset="-122"/>
                <a:ea typeface="华文细黑" pitchFamily="2" charset="-122"/>
              </a:rPr>
              <a:t>的股东会或董事会投票同意方可通过。</a:t>
            </a:r>
            <a:endParaRPr lang="zh-CN" altLang="en-US" sz="2800" dirty="0"/>
          </a:p>
        </p:txBody>
      </p:sp>
      <p:sp>
        <p:nvSpPr>
          <p:cNvPr id="7" name="矩形 6"/>
          <p:cNvSpPr/>
          <p:nvPr/>
        </p:nvSpPr>
        <p:spPr bwMode="auto">
          <a:xfrm>
            <a:off x="792485" y="1943943"/>
            <a:ext cx="4896544" cy="3168352"/>
          </a:xfrm>
          <a:prstGeom prst="rect">
            <a:avLst/>
          </a:prstGeom>
          <a:noFill/>
          <a:ln w="28575" cap="flat" cmpd="sng" algn="ctr">
            <a:solidFill>
              <a:schemeClr val="accent2">
                <a:lumMod val="75000"/>
              </a:schemeClr>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6" name="五边形 5"/>
          <p:cNvSpPr/>
          <p:nvPr/>
        </p:nvSpPr>
        <p:spPr>
          <a:xfrm>
            <a:off x="792485" y="1727919"/>
            <a:ext cx="3222625" cy="369888"/>
          </a:xfrm>
          <a:prstGeom prst="homePlat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Wingdings" pitchFamily="2" charset="2"/>
              <a:buChar char="Ø"/>
            </a:pPr>
            <a:r>
              <a:rPr lang="zh-CN" altLang="en-US" dirty="0">
                <a:solidFill>
                  <a:schemeClr val="bg1"/>
                </a:solidFill>
                <a:latin typeface="+mn-ea"/>
              </a:rPr>
              <a:t>  腾讯招股书披露</a:t>
            </a:r>
          </a:p>
        </p:txBody>
      </p:sp>
      <p:sp>
        <p:nvSpPr>
          <p:cNvPr id="26" name="矩形 25"/>
          <p:cNvSpPr/>
          <p:nvPr/>
        </p:nvSpPr>
        <p:spPr bwMode="auto">
          <a:xfrm>
            <a:off x="8857381" y="2880047"/>
            <a:ext cx="1368152" cy="404080"/>
          </a:xfrm>
          <a:prstGeom prst="rect">
            <a:avLst/>
          </a:prstGeom>
          <a:solidFill>
            <a:schemeClr val="accent1"/>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err="1">
                <a:latin typeface="华文细黑" pitchFamily="2" charset="-122"/>
                <a:ea typeface="华文细黑" pitchFamily="2" charset="-122"/>
              </a:rPr>
              <a:t>MIH</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南非</a:t>
            </a:r>
            <a:r>
              <a:rPr lang="en-US" altLang="zh-CN" dirty="0">
                <a:latin typeface="华文细黑" pitchFamily="2" charset="-122"/>
                <a:ea typeface="华文细黑" pitchFamily="2" charset="-122"/>
              </a:rPr>
              <a:t>)</a:t>
            </a:r>
            <a:endParaRPr lang="zh-CN" altLang="en-US" dirty="0">
              <a:latin typeface="华文细黑" pitchFamily="2" charset="-122"/>
              <a:ea typeface="华文细黑" pitchFamily="2" charset="-122"/>
            </a:endParaRPr>
          </a:p>
        </p:txBody>
      </p:sp>
      <p:sp>
        <p:nvSpPr>
          <p:cNvPr id="24" name="矩形 23"/>
          <p:cNvSpPr/>
          <p:nvPr/>
        </p:nvSpPr>
        <p:spPr bwMode="auto">
          <a:xfrm>
            <a:off x="6769149" y="2880047"/>
            <a:ext cx="1584176" cy="404080"/>
          </a:xfrm>
          <a:prstGeom prst="rect">
            <a:avLst/>
          </a:prstGeom>
          <a:solidFill>
            <a:schemeClr val="accent1"/>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dirty="0">
                <a:latin typeface="华文细黑" pitchFamily="2" charset="-122"/>
                <a:ea typeface="华文细黑" pitchFamily="2" charset="-122"/>
              </a:rPr>
              <a:t>创始团队</a:t>
            </a:r>
          </a:p>
        </p:txBody>
      </p:sp>
      <p:grpSp>
        <p:nvGrpSpPr>
          <p:cNvPr id="22" name="组合 21"/>
          <p:cNvGrpSpPr/>
          <p:nvPr/>
        </p:nvGrpSpPr>
        <p:grpSpPr>
          <a:xfrm>
            <a:off x="6769149" y="1943943"/>
            <a:ext cx="3168853" cy="2251412"/>
            <a:chOff x="2433320" y="766410"/>
            <a:chExt cx="4862599" cy="3407903"/>
          </a:xfrm>
        </p:grpSpPr>
        <p:sp>
          <p:nvSpPr>
            <p:cNvPr id="16" name="文本框 9"/>
            <p:cNvSpPr txBox="1"/>
            <p:nvPr/>
          </p:nvSpPr>
          <p:spPr>
            <a:xfrm>
              <a:off x="4511871" y="3274269"/>
              <a:ext cx="913283" cy="419286"/>
            </a:xfrm>
            <a:prstGeom prst="rect">
              <a:avLst/>
            </a:prstGeom>
            <a:noFill/>
          </p:spPr>
          <p:txBody>
            <a:bodyPr wrap="square" rtlCol="0">
              <a:spAutoFit/>
            </a:bodyPr>
            <a:lstStyle/>
            <a:p>
              <a:r>
                <a:rPr lang="en-US" altLang="zh-CN" sz="1200" dirty="0">
                  <a:latin typeface="华文细黑" pitchFamily="2" charset="-122"/>
                  <a:ea typeface="华文细黑" pitchFamily="2" charset="-122"/>
                </a:rPr>
                <a:t>50%</a:t>
              </a:r>
            </a:p>
          </p:txBody>
        </p:sp>
        <p:sp>
          <p:nvSpPr>
            <p:cNvPr id="17" name="文本框 10"/>
            <p:cNvSpPr txBox="1"/>
            <p:nvPr/>
          </p:nvSpPr>
          <p:spPr>
            <a:xfrm>
              <a:off x="6419619" y="3273284"/>
              <a:ext cx="876300" cy="419286"/>
            </a:xfrm>
            <a:prstGeom prst="rect">
              <a:avLst/>
            </a:prstGeom>
            <a:noFill/>
          </p:spPr>
          <p:txBody>
            <a:bodyPr wrap="square" rtlCol="0">
              <a:spAutoFit/>
            </a:bodyPr>
            <a:lstStyle/>
            <a:p>
              <a:r>
                <a:rPr lang="en-US" altLang="zh-CN" sz="1200" dirty="0">
                  <a:latin typeface="华文细黑" pitchFamily="2" charset="-122"/>
                  <a:ea typeface="华文细黑" pitchFamily="2" charset="-122"/>
                </a:rPr>
                <a:t>50%</a:t>
              </a:r>
            </a:p>
          </p:txBody>
        </p:sp>
        <p:sp>
          <p:nvSpPr>
            <p:cNvPr id="18" name="文本框 11"/>
            <p:cNvSpPr txBox="1"/>
            <p:nvPr/>
          </p:nvSpPr>
          <p:spPr>
            <a:xfrm>
              <a:off x="2433320" y="3382329"/>
              <a:ext cx="1657442" cy="791984"/>
            </a:xfrm>
            <a:prstGeom prst="rect">
              <a:avLst/>
            </a:prstGeom>
            <a:noFill/>
          </p:spPr>
          <p:txBody>
            <a:bodyPr wrap="square" rtlCol="0">
              <a:spAutoFit/>
            </a:bodyPr>
            <a:lstStyle/>
            <a:p>
              <a:r>
                <a:rPr lang="zh-CN" altLang="en-US" sz="1400" dirty="0">
                  <a:latin typeface="华文细黑" pitchFamily="2" charset="-122"/>
                  <a:ea typeface="华文细黑" pitchFamily="2" charset="-122"/>
                </a:rPr>
                <a:t>其中马化腾持股</a:t>
              </a:r>
              <a:r>
                <a:rPr lang="en-US" altLang="zh-CN" sz="1400" dirty="0">
                  <a:latin typeface="华文细黑" pitchFamily="2" charset="-122"/>
                  <a:ea typeface="华文细黑" pitchFamily="2" charset="-122"/>
                </a:rPr>
                <a:t>19%</a:t>
              </a:r>
            </a:p>
          </p:txBody>
        </p:sp>
        <p:sp>
          <p:nvSpPr>
            <p:cNvPr id="20" name="文本框 13"/>
            <p:cNvSpPr txBox="1"/>
            <p:nvPr/>
          </p:nvSpPr>
          <p:spPr>
            <a:xfrm>
              <a:off x="3206793" y="766410"/>
              <a:ext cx="3977861" cy="605636"/>
            </a:xfrm>
            <a:prstGeom prst="rect">
              <a:avLst/>
            </a:prstGeom>
            <a:noFill/>
          </p:spPr>
          <p:txBody>
            <a:bodyPr wrap="square" rtlCol="0">
              <a:spAutoFit/>
            </a:bodyPr>
            <a:lstStyle/>
            <a:p>
              <a:r>
                <a:rPr lang="zh-CN" altLang="en-US" sz="2000" b="1" dirty="0">
                  <a:latin typeface="华文细黑" pitchFamily="2" charset="-122"/>
                  <a:ea typeface="华文细黑" pitchFamily="2" charset="-122"/>
                </a:rPr>
                <a:t>腾讯上市前股权结构</a:t>
              </a:r>
            </a:p>
          </p:txBody>
        </p:sp>
      </p:grpSp>
      <p:sp>
        <p:nvSpPr>
          <p:cNvPr id="28" name="矩形 27"/>
          <p:cNvSpPr/>
          <p:nvPr/>
        </p:nvSpPr>
        <p:spPr bwMode="auto">
          <a:xfrm>
            <a:off x="6337101" y="1799927"/>
            <a:ext cx="4392488" cy="3312368"/>
          </a:xfrm>
          <a:prstGeom prst="rect">
            <a:avLst/>
          </a:prstGeom>
          <a:noFill/>
          <a:ln w="28575" cap="flat" cmpd="sng" algn="ctr">
            <a:solidFill>
              <a:schemeClr val="accent2">
                <a:lumMod val="75000"/>
              </a:schemeClr>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8" name="直接箭头连接符 7"/>
          <p:cNvCxnSpPr>
            <a:stCxn id="24" idx="2"/>
            <a:endCxn id="27" idx="0"/>
          </p:cNvCxnSpPr>
          <p:nvPr/>
        </p:nvCxnSpPr>
        <p:spPr bwMode="auto">
          <a:xfrm>
            <a:off x="7561237" y="3284127"/>
            <a:ext cx="1019110" cy="1011403"/>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1" name="直接箭头连接符 10"/>
          <p:cNvCxnSpPr>
            <a:stCxn id="26" idx="2"/>
            <a:endCxn id="27" idx="0"/>
          </p:cNvCxnSpPr>
          <p:nvPr/>
        </p:nvCxnSpPr>
        <p:spPr bwMode="auto">
          <a:xfrm flipH="1">
            <a:off x="8580347" y="3284127"/>
            <a:ext cx="961110" cy="1011403"/>
          </a:xfrm>
          <a:prstGeom prst="straightConnector1">
            <a:avLst/>
          </a:prstGeom>
          <a:solidFill>
            <a:schemeClr val="accent1"/>
          </a:solidFill>
          <a:ln w="9525" cap="flat" cmpd="sng" algn="ctr">
            <a:solidFill>
              <a:schemeClr val="tx1"/>
            </a:solidFill>
            <a:prstDash val="solid"/>
            <a:round/>
            <a:headEnd type="none" w="med" len="med"/>
            <a:tailEnd type="triangle"/>
          </a:ln>
        </p:spPr>
      </p:cxn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1.1.1 </a:t>
            </a:r>
            <a:r>
              <a:rPr lang="zh-CN" altLang="en-US" sz="2800" dirty="0">
                <a:latin typeface="Times New Roman" pitchFamily="18" charset="0"/>
                <a:cs typeface="Times New Roman" pitchFamily="18" charset="0"/>
              </a:rPr>
              <a:t>搭建架构的时机</a:t>
            </a:r>
            <a:endParaRPr lang="zh-CN" altLang="zh-CN" sz="2800" dirty="0">
              <a:latin typeface="Times New Roman" pitchFamily="18" charset="0"/>
              <a:cs typeface="Times New Roman" pitchFamily="18" charset="0"/>
            </a:endParaRPr>
          </a:p>
        </p:txBody>
      </p:sp>
      <p:sp>
        <p:nvSpPr>
          <p:cNvPr id="21507" name="内容占位符 2"/>
          <p:cNvSpPr>
            <a:spLocks noGrp="1"/>
          </p:cNvSpPr>
          <p:nvPr>
            <p:ph idx="1"/>
          </p:nvPr>
        </p:nvSpPr>
        <p:spPr>
          <a:xfrm>
            <a:off x="350838" y="1182688"/>
            <a:ext cx="9912350" cy="4352925"/>
          </a:xfrm>
        </p:spPr>
        <p:txBody>
          <a:bodyPr/>
          <a:lstStyle/>
          <a:p>
            <a:pPr eaLnBrk="1" hangingPunct="1">
              <a:buFontTx/>
              <a:buNone/>
              <a:defRPr/>
            </a:pPr>
            <a:endParaRPr lang="en-US" altLang="zh-CN" sz="1800" dirty="0">
              <a:solidFill>
                <a:schemeClr val="tx1"/>
              </a:solidFill>
              <a:latin typeface="+mj-lt"/>
            </a:endParaRPr>
          </a:p>
          <a:p>
            <a:pPr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eaLnBrk="1" hangingPunct="1">
              <a:buFont typeface="Arial" pitchFamily="34" charset="0"/>
              <a:buChar char="•"/>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1887855" indent="-1887855" eaLnBrk="1" hangingPunct="1">
              <a:buFontTx/>
              <a:buNone/>
              <a:defRPr/>
            </a:pPr>
            <a:endParaRPr lang="en-US" altLang="zh-CN" sz="1800" dirty="0">
              <a:solidFill>
                <a:schemeClr val="tx1"/>
              </a:solidFill>
              <a:latin typeface="+mj-lt"/>
            </a:endParaRPr>
          </a:p>
          <a:p>
            <a:pPr marL="1887855" indent="-1887855" eaLnBrk="1" hangingPunct="1">
              <a:buFontTx/>
              <a:buNone/>
              <a:defRPr/>
            </a:pPr>
            <a:endParaRPr lang="en-US" altLang="zh-CN" sz="1800" b="1" dirty="0">
              <a:solidFill>
                <a:schemeClr val="tx1"/>
              </a:solidFill>
            </a:endParaRPr>
          </a:p>
          <a:p>
            <a:pPr marL="1887855" indent="-1887855" eaLnBrk="1" hangingPunct="1">
              <a:buFontTx/>
              <a:buNone/>
              <a:defRPr/>
            </a:pPr>
            <a:endParaRPr lang="en-US" altLang="zh-CN" sz="1800" dirty="0">
              <a:solidFill>
                <a:schemeClr val="tx1"/>
              </a:solidFill>
              <a:latin typeface="+mj-lt"/>
            </a:endParaRPr>
          </a:p>
          <a:p>
            <a:pPr marL="1887855" indent="-1887855" eaLnBrk="1" hangingPunct="1">
              <a:buFontTx/>
              <a:buNone/>
              <a:defRPr/>
            </a:pPr>
            <a:endParaRPr lang="en-US" altLang="zh-CN" sz="1800" dirty="0">
              <a:solidFill>
                <a:schemeClr val="tx1"/>
              </a:solidFill>
              <a:latin typeface="+mj-lt"/>
            </a:endParaRPr>
          </a:p>
          <a:p>
            <a:pPr eaLnBrk="1" hangingPunct="1">
              <a:buFont typeface="Wingdings" pitchFamily="2" charset="2"/>
              <a:buChar char="l"/>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eaLnBrk="1" hangingPunct="1">
              <a:buFont typeface="Arial" pitchFamily="34" charset="0"/>
              <a:buChar char="•"/>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marL="0" indent="0" eaLnBrk="1" hangingPunct="1">
              <a:buFontTx/>
              <a:buNone/>
              <a:defRPr/>
            </a:pPr>
            <a:endParaRPr lang="en-US" altLang="zh-CN" sz="1800" dirty="0">
              <a:solidFill>
                <a:schemeClr val="tx1"/>
              </a:solidFill>
              <a:latin typeface="+mj-lt"/>
            </a:endParaRPr>
          </a:p>
          <a:p>
            <a:pPr eaLnBrk="1" hangingPunct="1">
              <a:buFontTx/>
              <a:buNone/>
              <a:defRPr/>
            </a:pPr>
            <a:endParaRPr lang="zh-CN" altLang="en-US" sz="1800" b="1" dirty="0">
              <a:latin typeface="+mj-lt"/>
            </a:endParaRPr>
          </a:p>
          <a:p>
            <a:pPr eaLnBrk="1" hangingPunct="1">
              <a:buFontTx/>
              <a:buNone/>
              <a:defRPr/>
            </a:pPr>
            <a:r>
              <a:rPr lang="en-US" altLang="zh-CN" sz="1800" dirty="0">
                <a:latin typeface="+mj-lt"/>
              </a:rPr>
              <a:t>		</a:t>
            </a:r>
            <a:endParaRPr lang="zh-CN" altLang="en-US" sz="1400" dirty="0">
              <a:latin typeface="+mj-lt"/>
            </a:endParaRPr>
          </a:p>
        </p:txBody>
      </p:sp>
      <p:graphicFrame>
        <p:nvGraphicFramePr>
          <p:cNvPr id="96" name="图示 95"/>
          <p:cNvGraphicFramePr/>
          <p:nvPr/>
        </p:nvGraphicFramePr>
        <p:xfrm>
          <a:off x="384843" y="1659608"/>
          <a:ext cx="10307053" cy="3723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五边形 5"/>
          <p:cNvSpPr/>
          <p:nvPr/>
        </p:nvSpPr>
        <p:spPr>
          <a:xfrm>
            <a:off x="320675" y="1147763"/>
            <a:ext cx="4876800" cy="457200"/>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7" name="TextBox 23"/>
          <p:cNvSpPr txBox="1"/>
          <p:nvPr/>
        </p:nvSpPr>
        <p:spPr>
          <a:xfrm>
            <a:off x="320675" y="1147763"/>
            <a:ext cx="4343400" cy="400050"/>
          </a:xfrm>
          <a:prstGeom prst="rect">
            <a:avLst/>
          </a:prstGeom>
          <a:noFill/>
        </p:spPr>
        <p:txBody>
          <a:bodyPr>
            <a:spAutoFit/>
          </a:bodyPr>
          <a:lstStyle/>
          <a:p>
            <a:pPr marL="342900" lvl="1" indent="-342900" eaLnBrk="1" hangingPunct="1">
              <a:buFont typeface="Wingdings" pitchFamily="2" charset="2"/>
              <a:buChar char="Ø"/>
              <a:defRPr/>
            </a:pPr>
            <a:r>
              <a:rPr kumimoji="1" lang="zh-CN" altLang="en-US" sz="2000" dirty="0">
                <a:solidFill>
                  <a:schemeClr val="bg1"/>
                </a:solidFill>
                <a:latin typeface="Times New Roman" pitchFamily="18" charset="0"/>
                <a:ea typeface="+mn-ea"/>
                <a:cs typeface="Times New Roman" pitchFamily="18" charset="0"/>
              </a:rPr>
              <a:t>搭建架构的有利时机及优势对比</a:t>
            </a:r>
            <a:endParaRPr kumimoji="1" lang="en-US" altLang="zh-CN" sz="2000" dirty="0">
              <a:solidFill>
                <a:schemeClr val="bg1"/>
              </a:solidFill>
              <a:latin typeface="Times New Roman" pitchFamily="18" charset="0"/>
              <a:ea typeface="+mn-ea"/>
              <a:cs typeface="Times New Roman" pitchFamily="18" charset="0"/>
            </a:endParaRPr>
          </a:p>
        </p:txBody>
      </p:sp>
    </p:spTree>
  </p:cSld>
  <p:clrMapOvr>
    <a:masterClrMapping/>
  </p:clrMapOvr>
  <p:transition>
    <p:strips dir="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2.2.6 </a:t>
            </a:r>
            <a:r>
              <a:rPr lang="zh-CN" altLang="en-US" dirty="0"/>
              <a:t>董事会控制</a:t>
            </a:r>
          </a:p>
        </p:txBody>
      </p:sp>
      <p:sp>
        <p:nvSpPr>
          <p:cNvPr id="3" name="内容占位符 2"/>
          <p:cNvSpPr>
            <a:spLocks noGrp="1"/>
          </p:cNvSpPr>
          <p:nvPr>
            <p:ph idx="1"/>
          </p:nvPr>
        </p:nvSpPr>
        <p:spPr>
          <a:xfrm>
            <a:off x="792485" y="2159967"/>
            <a:ext cx="5328592" cy="3312368"/>
          </a:xfrm>
        </p:spPr>
        <p:txBody>
          <a:bodyPr/>
          <a:lstStyle/>
          <a:p>
            <a:pPr>
              <a:buClrTx/>
              <a:buFont typeface="Wingdings" pitchFamily="2" charset="2"/>
              <a:buChar char="l"/>
            </a:pPr>
            <a:r>
              <a:rPr lang="zh-CN" altLang="en-US" sz="1600" b="1" u="sng" dirty="0">
                <a:latin typeface="+mn-ea"/>
              </a:rPr>
              <a:t>上市前</a:t>
            </a:r>
            <a:r>
              <a:rPr lang="zh-CN" altLang="en-US" sz="1600" dirty="0">
                <a:latin typeface="+mn-ea"/>
              </a:rPr>
              <a:t>：</a:t>
            </a:r>
            <a:endParaRPr lang="en-US" altLang="zh-CN" sz="1600" dirty="0">
              <a:latin typeface="+mn-ea"/>
            </a:endParaRPr>
          </a:p>
          <a:p>
            <a:pPr>
              <a:buClrTx/>
              <a:buNone/>
            </a:pPr>
            <a:r>
              <a:rPr lang="en-US" altLang="zh-CN" sz="1600" dirty="0">
                <a:latin typeface="+mn-ea"/>
              </a:rPr>
              <a:t>       </a:t>
            </a:r>
            <a:r>
              <a:rPr lang="zh-CN" altLang="en-US" sz="1600" dirty="0">
                <a:latin typeface="+mn-ea"/>
              </a:rPr>
              <a:t>最多</a:t>
            </a:r>
            <a:r>
              <a:rPr lang="en-US" sz="1600" dirty="0">
                <a:latin typeface="+mn-ea"/>
              </a:rPr>
              <a:t>5</a:t>
            </a:r>
            <a:r>
              <a:rPr lang="zh-CN" altLang="en-US" sz="1600" dirty="0">
                <a:latin typeface="+mn-ea"/>
              </a:rPr>
              <a:t>名：软银和雅虎各</a:t>
            </a:r>
            <a:r>
              <a:rPr lang="en-US" sz="1600" dirty="0">
                <a:latin typeface="+mn-ea"/>
              </a:rPr>
              <a:t>1</a:t>
            </a:r>
            <a:r>
              <a:rPr lang="zh-CN" altLang="en-US" sz="1600" dirty="0">
                <a:latin typeface="+mn-ea"/>
              </a:rPr>
              <a:t>名</a:t>
            </a:r>
            <a:endParaRPr lang="en-US" altLang="zh-CN" sz="1600" dirty="0">
              <a:latin typeface="+mn-ea"/>
            </a:endParaRPr>
          </a:p>
          <a:p>
            <a:pPr>
              <a:buClrTx/>
              <a:buNone/>
            </a:pPr>
            <a:r>
              <a:rPr lang="en-US" altLang="zh-CN" sz="1600" dirty="0">
                <a:latin typeface="+mn-ea"/>
              </a:rPr>
              <a:t>		       </a:t>
            </a:r>
            <a:r>
              <a:rPr lang="zh-CN" altLang="en-US" sz="1600" dirty="0">
                <a:latin typeface="+mn-ea"/>
              </a:rPr>
              <a:t>阿里创始人</a:t>
            </a:r>
            <a:r>
              <a:rPr lang="en-US" sz="1600" dirty="0">
                <a:latin typeface="+mn-ea"/>
              </a:rPr>
              <a:t>2</a:t>
            </a:r>
            <a:r>
              <a:rPr lang="zh-CN" altLang="en-US" sz="1600" dirty="0">
                <a:latin typeface="+mn-ea"/>
              </a:rPr>
              <a:t>名；</a:t>
            </a:r>
            <a:endParaRPr lang="en-US" altLang="zh-CN" sz="1600" dirty="0">
              <a:latin typeface="+mn-ea"/>
            </a:endParaRPr>
          </a:p>
          <a:p>
            <a:pPr>
              <a:buClrTx/>
              <a:buNone/>
            </a:pPr>
            <a:endParaRPr lang="zh-CN" altLang="en-US" sz="1600" dirty="0">
              <a:latin typeface="+mn-ea"/>
            </a:endParaRPr>
          </a:p>
          <a:p>
            <a:pPr>
              <a:buClrTx/>
              <a:buFont typeface="Wingdings" pitchFamily="2" charset="2"/>
              <a:buChar char="l"/>
            </a:pPr>
            <a:r>
              <a:rPr lang="zh-CN" altLang="en-US" sz="1600" b="1" u="sng" dirty="0">
                <a:latin typeface="+mn-ea"/>
              </a:rPr>
              <a:t>上市后</a:t>
            </a:r>
            <a:r>
              <a:rPr lang="zh-CN" altLang="en-US" sz="1600" b="1" dirty="0">
                <a:latin typeface="+mn-ea"/>
              </a:rPr>
              <a:t>：</a:t>
            </a:r>
            <a:endParaRPr lang="en-US" altLang="zh-CN" sz="1600" b="1" dirty="0">
              <a:latin typeface="+mn-ea"/>
            </a:endParaRPr>
          </a:p>
          <a:p>
            <a:pPr>
              <a:buClrTx/>
              <a:buNone/>
            </a:pPr>
            <a:r>
              <a:rPr lang="en-US" sz="1600" dirty="0">
                <a:latin typeface="+mn-ea"/>
              </a:rPr>
              <a:t>       1</a:t>
            </a:r>
            <a:r>
              <a:rPr lang="zh-CN" altLang="en-US" sz="1600" dirty="0">
                <a:latin typeface="+mn-ea"/>
              </a:rPr>
              <a:t>、上市后通过一致行动协议约定在股东大会决议支持</a:t>
            </a:r>
            <a:r>
              <a:rPr lang="zh-CN" altLang="en-US" sz="1600" b="1" dirty="0">
                <a:solidFill>
                  <a:srgbClr val="FF2A00"/>
                </a:solidFill>
                <a:latin typeface="+mn-ea"/>
              </a:rPr>
              <a:t>湖畔合伙人</a:t>
            </a:r>
            <a:r>
              <a:rPr lang="zh-CN" altLang="en-US" sz="1600" dirty="0">
                <a:latin typeface="+mn-ea"/>
              </a:rPr>
              <a:t>向公司提名多数的董事，以及软银委派的一名董事；上市后签署投票权委托协议的这三方持股接近</a:t>
            </a:r>
            <a:r>
              <a:rPr lang="en-US" sz="1600" dirty="0">
                <a:latin typeface="+mn-ea"/>
              </a:rPr>
              <a:t>60%</a:t>
            </a:r>
            <a:r>
              <a:rPr lang="zh-CN" altLang="en-US" sz="1600" dirty="0">
                <a:latin typeface="+mn-ea"/>
              </a:rPr>
              <a:t>，保证了董事会的控制；</a:t>
            </a:r>
            <a:endParaRPr lang="en-US" altLang="zh-CN" sz="1600" dirty="0">
              <a:latin typeface="+mn-ea"/>
            </a:endParaRPr>
          </a:p>
          <a:p>
            <a:pPr>
              <a:buClrTx/>
              <a:buNone/>
            </a:pPr>
            <a:endParaRPr lang="en-US" altLang="zh-CN" sz="1600" dirty="0">
              <a:latin typeface="+mn-ea"/>
            </a:endParaRPr>
          </a:p>
          <a:p>
            <a:pPr>
              <a:buClrTx/>
              <a:buNone/>
            </a:pPr>
            <a:r>
              <a:rPr lang="en-US" sz="1600" dirty="0">
                <a:latin typeface="+mn-ea"/>
              </a:rPr>
              <a:t>       2</a:t>
            </a:r>
            <a:r>
              <a:rPr lang="zh-CN" altLang="en-US" sz="1600" dirty="0">
                <a:latin typeface="+mn-ea"/>
              </a:rPr>
              <a:t>、</a:t>
            </a:r>
            <a:r>
              <a:rPr lang="zh-CN" altLang="en-US" sz="1600" b="1" dirty="0">
                <a:solidFill>
                  <a:srgbClr val="FF2A00"/>
                </a:solidFill>
                <a:latin typeface="+mn-ea"/>
              </a:rPr>
              <a:t>湖畔合伙人</a:t>
            </a:r>
            <a:r>
              <a:rPr lang="zh-CN" altLang="en-US" sz="1600" dirty="0">
                <a:latin typeface="+mn-ea"/>
              </a:rPr>
              <a:t>对公司董事会的控制永久存续，除非股东大会以</a:t>
            </a:r>
            <a:r>
              <a:rPr lang="en-US" sz="1600" dirty="0">
                <a:latin typeface="+mn-ea"/>
              </a:rPr>
              <a:t>95%</a:t>
            </a:r>
            <a:r>
              <a:rPr lang="zh-CN" altLang="en-US" sz="1600" dirty="0">
                <a:latin typeface="+mn-ea"/>
              </a:rPr>
              <a:t>的股东投票权修改章程。</a:t>
            </a:r>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9149" y="1030289"/>
            <a:ext cx="4536504" cy="4802086"/>
          </a:xfrm>
          <a:prstGeom prst="rect">
            <a:avLst/>
          </a:prstGeom>
          <a:noFill/>
          <a:ln w="9525">
            <a:noFill/>
            <a:miter lim="800000"/>
            <a:headEnd/>
            <a:tailEnd/>
          </a:ln>
          <a:effectLst/>
        </p:spPr>
      </p:pic>
      <p:sp>
        <p:nvSpPr>
          <p:cNvPr id="6" name="矩形 5"/>
          <p:cNvSpPr/>
          <p:nvPr/>
        </p:nvSpPr>
        <p:spPr bwMode="auto">
          <a:xfrm>
            <a:off x="792485" y="1799927"/>
            <a:ext cx="5472608" cy="4032448"/>
          </a:xfrm>
          <a:prstGeom prst="rect">
            <a:avLst/>
          </a:prstGeom>
          <a:noFill/>
          <a:ln w="28575" cap="flat" cmpd="sng" algn="ctr">
            <a:solidFill>
              <a:schemeClr val="accent6"/>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5" name="五边形 4"/>
          <p:cNvSpPr/>
          <p:nvPr/>
        </p:nvSpPr>
        <p:spPr>
          <a:xfrm>
            <a:off x="792485" y="1583903"/>
            <a:ext cx="3222625" cy="369888"/>
          </a:xfrm>
          <a:prstGeom prst="homePlat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Wingdings" pitchFamily="2" charset="2"/>
              <a:buChar char="Ø"/>
            </a:pPr>
            <a:r>
              <a:rPr lang="zh-CN" altLang="en-US" dirty="0">
                <a:solidFill>
                  <a:schemeClr val="bg1"/>
                </a:solidFill>
                <a:latin typeface="+mn-ea"/>
              </a:rPr>
              <a:t>   阿里巴巴案例</a:t>
            </a:r>
            <a:endParaRPr lang="en-US" altLang="zh-CN" dirty="0">
              <a:solidFill>
                <a:schemeClr val="bg1"/>
              </a:solidFill>
              <a:latin typeface="+mn-ea"/>
            </a:endParaRPr>
          </a:p>
        </p:txBody>
      </p:sp>
    </p:spTree>
    <p:extLst>
      <p:ext uri="{BB962C8B-B14F-4D97-AF65-F5344CB8AC3E}">
        <p14:creationId xmlns:p14="http://schemas.microsoft.com/office/powerpoint/2010/main" val="3196213565"/>
      </p:ext>
    </p:extLst>
  </p:cSld>
  <p:clrMapOvr>
    <a:masterClrMapping/>
  </p:clrMapOvr>
  <p:transition>
    <p:strips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z="3600" dirty="0"/>
              <a:t>提问</a:t>
            </a:r>
            <a:r>
              <a:rPr lang="en-US" altLang="zh-CN" sz="3600" dirty="0"/>
              <a:t>.</a:t>
            </a:r>
            <a:r>
              <a:rPr lang="zh-CN" altLang="en-US" sz="3600" dirty="0"/>
              <a:t>讨论</a:t>
            </a:r>
            <a:r>
              <a:rPr lang="en-US" altLang="zh-CN" sz="3600" dirty="0"/>
              <a:t>.</a:t>
            </a:r>
            <a:r>
              <a:rPr lang="zh-CN" altLang="en-US" sz="3600" dirty="0"/>
              <a:t>交流</a:t>
            </a:r>
          </a:p>
        </p:txBody>
      </p:sp>
      <p:grpSp>
        <p:nvGrpSpPr>
          <p:cNvPr id="77827" name="Group 218"/>
          <p:cNvGrpSpPr>
            <a:grpSpLocks noChangeAspect="1"/>
          </p:cNvGrpSpPr>
          <p:nvPr/>
        </p:nvGrpSpPr>
        <p:grpSpPr bwMode="auto">
          <a:xfrm>
            <a:off x="3322638" y="1335088"/>
            <a:ext cx="4949825" cy="4281487"/>
            <a:chOff x="2327" y="1033"/>
            <a:chExt cx="2598" cy="2248"/>
          </a:xfrm>
        </p:grpSpPr>
        <p:sp>
          <p:nvSpPr>
            <p:cNvPr id="77828" name="AutoShape 47"/>
            <p:cNvSpPr>
              <a:spLocks noChangeAspect="1" noChangeArrowheads="1"/>
            </p:cNvSpPr>
            <p:nvPr/>
          </p:nvSpPr>
          <p:spPr bwMode="gray">
            <a:xfrm rot="308465">
              <a:off x="3485" y="1349"/>
              <a:ext cx="1002" cy="10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9 w 21600"/>
                <a:gd name="T19" fmla="*/ 3163 h 21600"/>
                <a:gd name="T20" fmla="*/ 18431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rgbClr val="003366">
                    <a:alpha val="78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7632" name="Oval 48"/>
            <p:cNvSpPr>
              <a:spLocks noChangeAspect="1" noChangeArrowheads="1"/>
            </p:cNvSpPr>
            <p:nvPr/>
          </p:nvSpPr>
          <p:spPr bwMode="gray">
            <a:xfrm>
              <a:off x="3116" y="1033"/>
              <a:ext cx="831" cy="831"/>
            </a:xfrm>
            <a:prstGeom prst="ellipse">
              <a:avLst/>
            </a:prstGeom>
            <a:gradFill rotWithShape="0">
              <a:gsLst>
                <a:gs pos="0">
                  <a:schemeClr val="accent2">
                    <a:gamma/>
                    <a:shade val="66275"/>
                    <a:invGamma/>
                  </a:schemeClr>
                </a:gs>
                <a:gs pos="50000">
                  <a:schemeClr val="accent2"/>
                </a:gs>
                <a:gs pos="100000">
                  <a:schemeClr val="accent2">
                    <a:gamma/>
                    <a:shade val="66275"/>
                    <a:invGamma/>
                  </a:schemeClr>
                </a:gs>
              </a:gsLst>
              <a:lin ang="2700000" scaled="1"/>
            </a:gradFill>
            <a:ln w="57150">
              <a:solidFill>
                <a:schemeClr val="bg2"/>
              </a:solidFill>
              <a:round/>
            </a:ln>
            <a:effectLst/>
          </p:spPr>
          <p:txBody>
            <a:bodyPr wrap="none" anchor="ctr"/>
            <a:lstStyle/>
            <a:p>
              <a:pPr eaLnBrk="1" hangingPunct="1">
                <a:defRPr/>
              </a:pPr>
              <a:endParaRPr lang="zh-CN" altLang="en-US">
                <a:latin typeface="Arial" charset="0"/>
              </a:endParaRPr>
            </a:p>
          </p:txBody>
        </p:sp>
        <p:sp>
          <p:nvSpPr>
            <p:cNvPr id="77830" name="Oval 49"/>
            <p:cNvSpPr>
              <a:spLocks noChangeAspect="1" noChangeArrowheads="1"/>
            </p:cNvSpPr>
            <p:nvPr/>
          </p:nvSpPr>
          <p:spPr bwMode="gray">
            <a:xfrm>
              <a:off x="3908" y="2175"/>
              <a:ext cx="832" cy="832"/>
            </a:xfrm>
            <a:prstGeom prst="ellipse">
              <a:avLst/>
            </a:prstGeom>
            <a:solidFill>
              <a:srgbClr val="000028"/>
            </a:solidFill>
            <a:ln w="57150">
              <a:solidFill>
                <a:schemeClr val="bg2"/>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31" name="AutoShape 50"/>
            <p:cNvSpPr>
              <a:spLocks noChangeAspect="1" noChangeArrowheads="1"/>
            </p:cNvSpPr>
            <p:nvPr/>
          </p:nvSpPr>
          <p:spPr bwMode="gray">
            <a:xfrm rot="7527986">
              <a:off x="3060" y="2245"/>
              <a:ext cx="1001" cy="10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2 w 21600"/>
                <a:gd name="T19" fmla="*/ 3163 h 21600"/>
                <a:gd name="T20" fmla="*/ 18428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rgbClr val="003366">
                    <a:alpha val="78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32" name="AutoShape 51"/>
            <p:cNvSpPr>
              <a:spLocks noChangeAspect="1" noChangeArrowheads="1"/>
            </p:cNvSpPr>
            <p:nvPr/>
          </p:nvSpPr>
          <p:spPr bwMode="gray">
            <a:xfrm rot="-6384000">
              <a:off x="2475" y="1469"/>
              <a:ext cx="1001" cy="10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2 w 21600"/>
                <a:gd name="T19" fmla="*/ 3160 h 21600"/>
                <a:gd name="T20" fmla="*/ 18428 w 21600"/>
                <a:gd name="T21" fmla="*/ 1844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rgbClr val="003366">
                    <a:alpha val="78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33" name="Oval 52"/>
            <p:cNvSpPr>
              <a:spLocks noChangeAspect="1" noChangeArrowheads="1"/>
            </p:cNvSpPr>
            <p:nvPr/>
          </p:nvSpPr>
          <p:spPr bwMode="gray">
            <a:xfrm>
              <a:off x="2422" y="2178"/>
              <a:ext cx="832" cy="831"/>
            </a:xfrm>
            <a:prstGeom prst="ellipse">
              <a:avLst/>
            </a:prstGeom>
            <a:solidFill>
              <a:srgbClr val="990033"/>
            </a:solidFill>
            <a:ln w="57150">
              <a:solidFill>
                <a:schemeClr val="bg2"/>
              </a:solidFill>
              <a:round/>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nvGrpSpPr>
            <p:cNvPr id="77834" name="Group 53"/>
            <p:cNvGrpSpPr>
              <a:grpSpLocks noChangeAspect="1"/>
            </p:cNvGrpSpPr>
            <p:nvPr/>
          </p:nvGrpSpPr>
          <p:grpSpPr bwMode="auto">
            <a:xfrm rot="10082854">
              <a:off x="3017" y="1635"/>
              <a:ext cx="754" cy="191"/>
              <a:chOff x="2598" y="1026"/>
              <a:chExt cx="957" cy="242"/>
            </a:xfrm>
          </p:grpSpPr>
          <p:grpSp>
            <p:nvGrpSpPr>
              <p:cNvPr id="77977" name="Group 54"/>
              <p:cNvGrpSpPr>
                <a:grpSpLocks noChangeAspect="1"/>
              </p:cNvGrpSpPr>
              <p:nvPr/>
            </p:nvGrpSpPr>
            <p:grpSpPr bwMode="auto">
              <a:xfrm rot="-9970459" flipH="1" flipV="1">
                <a:off x="2598" y="1026"/>
                <a:ext cx="957" cy="242"/>
                <a:chOff x="2532" y="1051"/>
                <a:chExt cx="893" cy="246"/>
              </a:xfrm>
            </p:grpSpPr>
            <p:grpSp>
              <p:nvGrpSpPr>
                <p:cNvPr id="77989" name="Group 55"/>
                <p:cNvGrpSpPr>
                  <a:grpSpLocks noChangeAspect="1"/>
                </p:cNvGrpSpPr>
                <p:nvPr/>
              </p:nvGrpSpPr>
              <p:grpSpPr bwMode="auto">
                <a:xfrm>
                  <a:off x="2532" y="1051"/>
                  <a:ext cx="743" cy="185"/>
                  <a:chOff x="1565" y="2568"/>
                  <a:chExt cx="1118" cy="279"/>
                </a:xfrm>
              </p:grpSpPr>
              <p:sp>
                <p:nvSpPr>
                  <p:cNvPr id="77995" name="AutoShape 56"/>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6" name="AutoShape 57"/>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7" name="AutoShape 58"/>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8" name="AutoShape 59"/>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90" name="Group 60"/>
                <p:cNvGrpSpPr>
                  <a:grpSpLocks noChangeAspect="1"/>
                </p:cNvGrpSpPr>
                <p:nvPr/>
              </p:nvGrpSpPr>
              <p:grpSpPr bwMode="auto">
                <a:xfrm rot="1353540">
                  <a:off x="2682" y="1111"/>
                  <a:ext cx="743" cy="186"/>
                  <a:chOff x="1565" y="2568"/>
                  <a:chExt cx="1118" cy="279"/>
                </a:xfrm>
              </p:grpSpPr>
              <p:sp>
                <p:nvSpPr>
                  <p:cNvPr id="77991" name="AutoShape 61"/>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2" name="AutoShape 62"/>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3" name="AutoShape 63"/>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94" name="AutoShape 64"/>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978" name="Group 65"/>
              <p:cNvGrpSpPr>
                <a:grpSpLocks noChangeAspect="1"/>
              </p:cNvGrpSpPr>
              <p:nvPr/>
            </p:nvGrpSpPr>
            <p:grpSpPr bwMode="auto">
              <a:xfrm rot="-9970459" flipH="1" flipV="1">
                <a:off x="2688" y="1056"/>
                <a:ext cx="784" cy="198"/>
                <a:chOff x="2532" y="1051"/>
                <a:chExt cx="893" cy="246"/>
              </a:xfrm>
            </p:grpSpPr>
            <p:grpSp>
              <p:nvGrpSpPr>
                <p:cNvPr id="77979" name="Group 66"/>
                <p:cNvGrpSpPr>
                  <a:grpSpLocks noChangeAspect="1"/>
                </p:cNvGrpSpPr>
                <p:nvPr/>
              </p:nvGrpSpPr>
              <p:grpSpPr bwMode="auto">
                <a:xfrm>
                  <a:off x="2532" y="1051"/>
                  <a:ext cx="743" cy="185"/>
                  <a:chOff x="1565" y="2568"/>
                  <a:chExt cx="1118" cy="279"/>
                </a:xfrm>
              </p:grpSpPr>
              <p:sp>
                <p:nvSpPr>
                  <p:cNvPr id="77985" name="AutoShape 67"/>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6" name="AutoShape 68"/>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7" name="AutoShape 69"/>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8" name="AutoShape 70"/>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80" name="Group 71"/>
                <p:cNvGrpSpPr>
                  <a:grpSpLocks noChangeAspect="1"/>
                </p:cNvGrpSpPr>
                <p:nvPr/>
              </p:nvGrpSpPr>
              <p:grpSpPr bwMode="auto">
                <a:xfrm rot="1353540">
                  <a:off x="2682" y="1111"/>
                  <a:ext cx="743" cy="186"/>
                  <a:chOff x="1565" y="2568"/>
                  <a:chExt cx="1118" cy="279"/>
                </a:xfrm>
              </p:grpSpPr>
              <p:sp>
                <p:nvSpPr>
                  <p:cNvPr id="77981" name="AutoShape 72"/>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2" name="AutoShape 73"/>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3" name="AutoShape 74"/>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84" name="AutoShape 75"/>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35" name="Group 76"/>
            <p:cNvGrpSpPr>
              <a:grpSpLocks noChangeAspect="1"/>
            </p:cNvGrpSpPr>
            <p:nvPr/>
          </p:nvGrpSpPr>
          <p:grpSpPr bwMode="auto">
            <a:xfrm rot="10082854">
              <a:off x="2327" y="2782"/>
              <a:ext cx="755" cy="191"/>
              <a:chOff x="2598" y="1026"/>
              <a:chExt cx="957" cy="242"/>
            </a:xfrm>
          </p:grpSpPr>
          <p:grpSp>
            <p:nvGrpSpPr>
              <p:cNvPr id="77955" name="Group 77"/>
              <p:cNvGrpSpPr>
                <a:grpSpLocks noChangeAspect="1"/>
              </p:cNvGrpSpPr>
              <p:nvPr/>
            </p:nvGrpSpPr>
            <p:grpSpPr bwMode="auto">
              <a:xfrm rot="-9970459" flipH="1" flipV="1">
                <a:off x="2598" y="1026"/>
                <a:ext cx="957" cy="242"/>
                <a:chOff x="2532" y="1051"/>
                <a:chExt cx="893" cy="246"/>
              </a:xfrm>
            </p:grpSpPr>
            <p:grpSp>
              <p:nvGrpSpPr>
                <p:cNvPr id="77967" name="Group 78"/>
                <p:cNvGrpSpPr>
                  <a:grpSpLocks noChangeAspect="1"/>
                </p:cNvGrpSpPr>
                <p:nvPr/>
              </p:nvGrpSpPr>
              <p:grpSpPr bwMode="auto">
                <a:xfrm>
                  <a:off x="2532" y="1051"/>
                  <a:ext cx="743" cy="185"/>
                  <a:chOff x="1565" y="2568"/>
                  <a:chExt cx="1118" cy="279"/>
                </a:xfrm>
              </p:grpSpPr>
              <p:sp>
                <p:nvSpPr>
                  <p:cNvPr id="77973" name="AutoShape 79"/>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4" name="AutoShape 80"/>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5" name="AutoShape 81"/>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6" name="AutoShape 82"/>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68" name="Group 83"/>
                <p:cNvGrpSpPr>
                  <a:grpSpLocks noChangeAspect="1"/>
                </p:cNvGrpSpPr>
                <p:nvPr/>
              </p:nvGrpSpPr>
              <p:grpSpPr bwMode="auto">
                <a:xfrm rot="1353540">
                  <a:off x="2682" y="1111"/>
                  <a:ext cx="743" cy="186"/>
                  <a:chOff x="1565" y="2568"/>
                  <a:chExt cx="1118" cy="279"/>
                </a:xfrm>
              </p:grpSpPr>
              <p:sp>
                <p:nvSpPr>
                  <p:cNvPr id="77969" name="AutoShape 84"/>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0" name="AutoShape 85"/>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1" name="AutoShape 86"/>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72" name="AutoShape 87"/>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956" name="Group 88"/>
              <p:cNvGrpSpPr>
                <a:grpSpLocks noChangeAspect="1"/>
              </p:cNvGrpSpPr>
              <p:nvPr/>
            </p:nvGrpSpPr>
            <p:grpSpPr bwMode="auto">
              <a:xfrm rot="-9970459" flipH="1" flipV="1">
                <a:off x="2688" y="1056"/>
                <a:ext cx="784" cy="198"/>
                <a:chOff x="2532" y="1051"/>
                <a:chExt cx="893" cy="246"/>
              </a:xfrm>
            </p:grpSpPr>
            <p:grpSp>
              <p:nvGrpSpPr>
                <p:cNvPr id="77957" name="Group 89"/>
                <p:cNvGrpSpPr>
                  <a:grpSpLocks noChangeAspect="1"/>
                </p:cNvGrpSpPr>
                <p:nvPr/>
              </p:nvGrpSpPr>
              <p:grpSpPr bwMode="auto">
                <a:xfrm>
                  <a:off x="2532" y="1051"/>
                  <a:ext cx="743" cy="185"/>
                  <a:chOff x="1565" y="2568"/>
                  <a:chExt cx="1118" cy="279"/>
                </a:xfrm>
              </p:grpSpPr>
              <p:sp>
                <p:nvSpPr>
                  <p:cNvPr id="77963" name="AutoShape 90"/>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4" name="AutoShape 91"/>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5" name="AutoShape 92"/>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6" name="AutoShape 93"/>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58" name="Group 94"/>
                <p:cNvGrpSpPr>
                  <a:grpSpLocks noChangeAspect="1"/>
                </p:cNvGrpSpPr>
                <p:nvPr/>
              </p:nvGrpSpPr>
              <p:grpSpPr bwMode="auto">
                <a:xfrm rot="1353540">
                  <a:off x="2682" y="1111"/>
                  <a:ext cx="743" cy="186"/>
                  <a:chOff x="1565" y="2568"/>
                  <a:chExt cx="1118" cy="279"/>
                </a:xfrm>
              </p:grpSpPr>
              <p:sp>
                <p:nvSpPr>
                  <p:cNvPr id="77959" name="AutoShape 95"/>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0" name="AutoShape 96"/>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1" name="AutoShape 97"/>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62" name="AutoShape 98"/>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36" name="Group 99"/>
            <p:cNvGrpSpPr>
              <a:grpSpLocks noChangeAspect="1"/>
            </p:cNvGrpSpPr>
            <p:nvPr/>
          </p:nvGrpSpPr>
          <p:grpSpPr bwMode="auto">
            <a:xfrm rot="10082854">
              <a:off x="3823" y="2781"/>
              <a:ext cx="754" cy="191"/>
              <a:chOff x="2598" y="1026"/>
              <a:chExt cx="957" cy="242"/>
            </a:xfrm>
          </p:grpSpPr>
          <p:grpSp>
            <p:nvGrpSpPr>
              <p:cNvPr id="77933" name="Group 100"/>
              <p:cNvGrpSpPr>
                <a:grpSpLocks noChangeAspect="1"/>
              </p:cNvGrpSpPr>
              <p:nvPr/>
            </p:nvGrpSpPr>
            <p:grpSpPr bwMode="auto">
              <a:xfrm rot="-9970459" flipH="1" flipV="1">
                <a:off x="2598" y="1026"/>
                <a:ext cx="957" cy="242"/>
                <a:chOff x="2532" y="1051"/>
                <a:chExt cx="893" cy="246"/>
              </a:xfrm>
            </p:grpSpPr>
            <p:grpSp>
              <p:nvGrpSpPr>
                <p:cNvPr id="77945" name="Group 101"/>
                <p:cNvGrpSpPr>
                  <a:grpSpLocks noChangeAspect="1"/>
                </p:cNvGrpSpPr>
                <p:nvPr/>
              </p:nvGrpSpPr>
              <p:grpSpPr bwMode="auto">
                <a:xfrm>
                  <a:off x="2532" y="1051"/>
                  <a:ext cx="743" cy="185"/>
                  <a:chOff x="1565" y="2568"/>
                  <a:chExt cx="1118" cy="279"/>
                </a:xfrm>
              </p:grpSpPr>
              <p:sp>
                <p:nvSpPr>
                  <p:cNvPr id="77951" name="AutoShape 102"/>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52" name="AutoShape 103"/>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53" name="AutoShape 104"/>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54" name="AutoShape 105"/>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46" name="Group 106"/>
                <p:cNvGrpSpPr>
                  <a:grpSpLocks noChangeAspect="1"/>
                </p:cNvGrpSpPr>
                <p:nvPr/>
              </p:nvGrpSpPr>
              <p:grpSpPr bwMode="auto">
                <a:xfrm rot="1353540">
                  <a:off x="2682" y="1111"/>
                  <a:ext cx="743" cy="186"/>
                  <a:chOff x="1565" y="2568"/>
                  <a:chExt cx="1118" cy="279"/>
                </a:xfrm>
              </p:grpSpPr>
              <p:sp>
                <p:nvSpPr>
                  <p:cNvPr id="77947" name="AutoShape 107"/>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8" name="AutoShape 108"/>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9" name="AutoShape 109"/>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50" name="AutoShape 110"/>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934" name="Group 111"/>
              <p:cNvGrpSpPr>
                <a:grpSpLocks noChangeAspect="1"/>
              </p:cNvGrpSpPr>
              <p:nvPr/>
            </p:nvGrpSpPr>
            <p:grpSpPr bwMode="auto">
              <a:xfrm rot="-9970459" flipH="1" flipV="1">
                <a:off x="2688" y="1056"/>
                <a:ext cx="784" cy="198"/>
                <a:chOff x="2532" y="1051"/>
                <a:chExt cx="893" cy="246"/>
              </a:xfrm>
            </p:grpSpPr>
            <p:grpSp>
              <p:nvGrpSpPr>
                <p:cNvPr id="77935" name="Group 112"/>
                <p:cNvGrpSpPr>
                  <a:grpSpLocks noChangeAspect="1"/>
                </p:cNvGrpSpPr>
                <p:nvPr/>
              </p:nvGrpSpPr>
              <p:grpSpPr bwMode="auto">
                <a:xfrm>
                  <a:off x="2532" y="1051"/>
                  <a:ext cx="743" cy="185"/>
                  <a:chOff x="1565" y="2568"/>
                  <a:chExt cx="1118" cy="279"/>
                </a:xfrm>
              </p:grpSpPr>
              <p:sp>
                <p:nvSpPr>
                  <p:cNvPr id="77941" name="AutoShape 113"/>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2" name="AutoShape 114"/>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3" name="AutoShape 115"/>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4" name="AutoShape 116"/>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36" name="Group 117"/>
                <p:cNvGrpSpPr>
                  <a:grpSpLocks noChangeAspect="1"/>
                </p:cNvGrpSpPr>
                <p:nvPr/>
              </p:nvGrpSpPr>
              <p:grpSpPr bwMode="auto">
                <a:xfrm rot="1353540">
                  <a:off x="2682" y="1111"/>
                  <a:ext cx="743" cy="186"/>
                  <a:chOff x="1565" y="2568"/>
                  <a:chExt cx="1118" cy="279"/>
                </a:xfrm>
              </p:grpSpPr>
              <p:sp>
                <p:nvSpPr>
                  <p:cNvPr id="77937" name="AutoShape 118"/>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38" name="AutoShape 119"/>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39" name="AutoShape 120"/>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40" name="AutoShape 121"/>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37" name="Group 122"/>
            <p:cNvGrpSpPr>
              <a:grpSpLocks noChangeAspect="1"/>
            </p:cNvGrpSpPr>
            <p:nvPr/>
          </p:nvGrpSpPr>
          <p:grpSpPr bwMode="auto">
            <a:xfrm>
              <a:off x="3362" y="1109"/>
              <a:ext cx="754" cy="191"/>
              <a:chOff x="2598" y="1026"/>
              <a:chExt cx="957" cy="242"/>
            </a:xfrm>
          </p:grpSpPr>
          <p:grpSp>
            <p:nvGrpSpPr>
              <p:cNvPr id="77911" name="Group 123"/>
              <p:cNvGrpSpPr>
                <a:grpSpLocks noChangeAspect="1"/>
              </p:cNvGrpSpPr>
              <p:nvPr/>
            </p:nvGrpSpPr>
            <p:grpSpPr bwMode="auto">
              <a:xfrm rot="-9970459" flipH="1" flipV="1">
                <a:off x="2598" y="1026"/>
                <a:ext cx="957" cy="242"/>
                <a:chOff x="2532" y="1051"/>
                <a:chExt cx="893" cy="246"/>
              </a:xfrm>
            </p:grpSpPr>
            <p:grpSp>
              <p:nvGrpSpPr>
                <p:cNvPr id="77923" name="Group 124"/>
                <p:cNvGrpSpPr>
                  <a:grpSpLocks noChangeAspect="1"/>
                </p:cNvGrpSpPr>
                <p:nvPr/>
              </p:nvGrpSpPr>
              <p:grpSpPr bwMode="auto">
                <a:xfrm>
                  <a:off x="2532" y="1051"/>
                  <a:ext cx="743" cy="185"/>
                  <a:chOff x="1565" y="2568"/>
                  <a:chExt cx="1118" cy="279"/>
                </a:xfrm>
              </p:grpSpPr>
              <p:sp>
                <p:nvSpPr>
                  <p:cNvPr id="77929" name="AutoShape 125"/>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30" name="AutoShape 126"/>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31" name="AutoShape 127"/>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32" name="AutoShape 128"/>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24" name="Group 129"/>
                <p:cNvGrpSpPr>
                  <a:grpSpLocks noChangeAspect="1"/>
                </p:cNvGrpSpPr>
                <p:nvPr/>
              </p:nvGrpSpPr>
              <p:grpSpPr bwMode="auto">
                <a:xfrm rot="1353540">
                  <a:off x="2682" y="1111"/>
                  <a:ext cx="743" cy="186"/>
                  <a:chOff x="1565" y="2568"/>
                  <a:chExt cx="1118" cy="279"/>
                </a:xfrm>
              </p:grpSpPr>
              <p:sp>
                <p:nvSpPr>
                  <p:cNvPr id="77925" name="AutoShape 130"/>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6" name="AutoShape 131"/>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7" name="AutoShape 132"/>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8" name="AutoShape 133"/>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912" name="Group 134"/>
              <p:cNvGrpSpPr>
                <a:grpSpLocks noChangeAspect="1"/>
              </p:cNvGrpSpPr>
              <p:nvPr/>
            </p:nvGrpSpPr>
            <p:grpSpPr bwMode="auto">
              <a:xfrm rot="-9970459" flipH="1" flipV="1">
                <a:off x="2688" y="1056"/>
                <a:ext cx="784" cy="198"/>
                <a:chOff x="2532" y="1051"/>
                <a:chExt cx="893" cy="246"/>
              </a:xfrm>
            </p:grpSpPr>
            <p:grpSp>
              <p:nvGrpSpPr>
                <p:cNvPr id="77913" name="Group 135"/>
                <p:cNvGrpSpPr>
                  <a:grpSpLocks noChangeAspect="1"/>
                </p:cNvGrpSpPr>
                <p:nvPr/>
              </p:nvGrpSpPr>
              <p:grpSpPr bwMode="auto">
                <a:xfrm>
                  <a:off x="2532" y="1051"/>
                  <a:ext cx="743" cy="185"/>
                  <a:chOff x="1565" y="2568"/>
                  <a:chExt cx="1118" cy="279"/>
                </a:xfrm>
              </p:grpSpPr>
              <p:sp>
                <p:nvSpPr>
                  <p:cNvPr id="77919" name="AutoShape 136"/>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0" name="AutoShape 137"/>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1" name="AutoShape 138"/>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22" name="AutoShape 139"/>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14" name="Group 140"/>
                <p:cNvGrpSpPr>
                  <a:grpSpLocks noChangeAspect="1"/>
                </p:cNvGrpSpPr>
                <p:nvPr/>
              </p:nvGrpSpPr>
              <p:grpSpPr bwMode="auto">
                <a:xfrm rot="1353540">
                  <a:off x="2682" y="1111"/>
                  <a:ext cx="743" cy="186"/>
                  <a:chOff x="1565" y="2568"/>
                  <a:chExt cx="1118" cy="279"/>
                </a:xfrm>
              </p:grpSpPr>
              <p:sp>
                <p:nvSpPr>
                  <p:cNvPr id="77915" name="AutoShape 141"/>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16" name="AutoShape 142"/>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17" name="AutoShape 143"/>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18" name="AutoShape 144"/>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38" name="Group 145"/>
            <p:cNvGrpSpPr>
              <a:grpSpLocks noChangeAspect="1"/>
            </p:cNvGrpSpPr>
            <p:nvPr/>
          </p:nvGrpSpPr>
          <p:grpSpPr bwMode="auto">
            <a:xfrm rot="344040">
              <a:off x="4170" y="2265"/>
              <a:ext cx="755" cy="191"/>
              <a:chOff x="2598" y="1026"/>
              <a:chExt cx="957" cy="242"/>
            </a:xfrm>
          </p:grpSpPr>
          <p:grpSp>
            <p:nvGrpSpPr>
              <p:cNvPr id="77889" name="Group 146"/>
              <p:cNvGrpSpPr>
                <a:grpSpLocks noChangeAspect="1"/>
              </p:cNvGrpSpPr>
              <p:nvPr/>
            </p:nvGrpSpPr>
            <p:grpSpPr bwMode="auto">
              <a:xfrm rot="-9970459" flipH="1" flipV="1">
                <a:off x="2598" y="1026"/>
                <a:ext cx="957" cy="242"/>
                <a:chOff x="2532" y="1051"/>
                <a:chExt cx="893" cy="246"/>
              </a:xfrm>
            </p:grpSpPr>
            <p:grpSp>
              <p:nvGrpSpPr>
                <p:cNvPr id="77901" name="Group 147"/>
                <p:cNvGrpSpPr>
                  <a:grpSpLocks noChangeAspect="1"/>
                </p:cNvGrpSpPr>
                <p:nvPr/>
              </p:nvGrpSpPr>
              <p:grpSpPr bwMode="auto">
                <a:xfrm>
                  <a:off x="2532" y="1051"/>
                  <a:ext cx="743" cy="185"/>
                  <a:chOff x="1565" y="2568"/>
                  <a:chExt cx="1118" cy="279"/>
                </a:xfrm>
              </p:grpSpPr>
              <p:sp>
                <p:nvSpPr>
                  <p:cNvPr id="77907" name="AutoShape 148"/>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8" name="AutoShape 149"/>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9" name="AutoShape 150"/>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10" name="AutoShape 151"/>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902" name="Group 152"/>
                <p:cNvGrpSpPr>
                  <a:grpSpLocks noChangeAspect="1"/>
                </p:cNvGrpSpPr>
                <p:nvPr/>
              </p:nvGrpSpPr>
              <p:grpSpPr bwMode="auto">
                <a:xfrm rot="1353540">
                  <a:off x="2682" y="1111"/>
                  <a:ext cx="743" cy="186"/>
                  <a:chOff x="1565" y="2568"/>
                  <a:chExt cx="1118" cy="279"/>
                </a:xfrm>
              </p:grpSpPr>
              <p:sp>
                <p:nvSpPr>
                  <p:cNvPr id="77903" name="AutoShape 153"/>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4" name="AutoShape 154"/>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5" name="AutoShape 155"/>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6" name="AutoShape 156"/>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890" name="Group 157"/>
              <p:cNvGrpSpPr>
                <a:grpSpLocks noChangeAspect="1"/>
              </p:cNvGrpSpPr>
              <p:nvPr/>
            </p:nvGrpSpPr>
            <p:grpSpPr bwMode="auto">
              <a:xfrm rot="-9970459" flipH="1" flipV="1">
                <a:off x="2688" y="1056"/>
                <a:ext cx="784" cy="198"/>
                <a:chOff x="2532" y="1051"/>
                <a:chExt cx="893" cy="246"/>
              </a:xfrm>
            </p:grpSpPr>
            <p:grpSp>
              <p:nvGrpSpPr>
                <p:cNvPr id="77891" name="Group 158"/>
                <p:cNvGrpSpPr>
                  <a:grpSpLocks noChangeAspect="1"/>
                </p:cNvGrpSpPr>
                <p:nvPr/>
              </p:nvGrpSpPr>
              <p:grpSpPr bwMode="auto">
                <a:xfrm>
                  <a:off x="2532" y="1051"/>
                  <a:ext cx="743" cy="185"/>
                  <a:chOff x="1565" y="2568"/>
                  <a:chExt cx="1118" cy="279"/>
                </a:xfrm>
              </p:grpSpPr>
              <p:sp>
                <p:nvSpPr>
                  <p:cNvPr id="77897" name="AutoShape 159"/>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98" name="AutoShape 160"/>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99" name="AutoShape 161"/>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900" name="AutoShape 162"/>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892" name="Group 163"/>
                <p:cNvGrpSpPr>
                  <a:grpSpLocks noChangeAspect="1"/>
                </p:cNvGrpSpPr>
                <p:nvPr/>
              </p:nvGrpSpPr>
              <p:grpSpPr bwMode="auto">
                <a:xfrm rot="1353540">
                  <a:off x="2682" y="1111"/>
                  <a:ext cx="743" cy="186"/>
                  <a:chOff x="1565" y="2568"/>
                  <a:chExt cx="1118" cy="279"/>
                </a:xfrm>
              </p:grpSpPr>
              <p:sp>
                <p:nvSpPr>
                  <p:cNvPr id="77893" name="AutoShape 164"/>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94" name="AutoShape 165"/>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95" name="AutoShape 166"/>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96" name="AutoShape 167"/>
                  <p:cNvSpPr>
                    <a:spLocks noChangeAspect="1" noChangeArrowheads="1"/>
                  </p:cNvSpPr>
                  <p:nvPr/>
                </p:nvSpPr>
                <p:spPr bwMode="white">
                  <a:xfrm rot="6906312">
                    <a:off x="2161" y="232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39" name="Group 168"/>
            <p:cNvGrpSpPr>
              <a:grpSpLocks noChangeAspect="1"/>
            </p:cNvGrpSpPr>
            <p:nvPr/>
          </p:nvGrpSpPr>
          <p:grpSpPr bwMode="auto">
            <a:xfrm rot="-232145">
              <a:off x="2654" y="2248"/>
              <a:ext cx="778" cy="209"/>
              <a:chOff x="1824" y="2448"/>
              <a:chExt cx="987" cy="266"/>
            </a:xfrm>
          </p:grpSpPr>
          <p:grpSp>
            <p:nvGrpSpPr>
              <p:cNvPr id="77843" name="Group 169"/>
              <p:cNvGrpSpPr>
                <a:grpSpLocks noChangeAspect="1"/>
              </p:cNvGrpSpPr>
              <p:nvPr/>
            </p:nvGrpSpPr>
            <p:grpSpPr bwMode="auto">
              <a:xfrm rot="513316">
                <a:off x="1824" y="2448"/>
                <a:ext cx="957" cy="242"/>
                <a:chOff x="2598" y="1026"/>
                <a:chExt cx="957" cy="242"/>
              </a:xfrm>
            </p:grpSpPr>
            <p:grpSp>
              <p:nvGrpSpPr>
                <p:cNvPr id="77867" name="Group 170"/>
                <p:cNvGrpSpPr>
                  <a:grpSpLocks noChangeAspect="1"/>
                </p:cNvGrpSpPr>
                <p:nvPr/>
              </p:nvGrpSpPr>
              <p:grpSpPr bwMode="auto">
                <a:xfrm rot="-9970459" flipH="1" flipV="1">
                  <a:off x="2598" y="1026"/>
                  <a:ext cx="957" cy="242"/>
                  <a:chOff x="2532" y="1051"/>
                  <a:chExt cx="893" cy="246"/>
                </a:xfrm>
              </p:grpSpPr>
              <p:grpSp>
                <p:nvGrpSpPr>
                  <p:cNvPr id="77879" name="Group 171"/>
                  <p:cNvGrpSpPr>
                    <a:grpSpLocks noChangeAspect="1"/>
                  </p:cNvGrpSpPr>
                  <p:nvPr/>
                </p:nvGrpSpPr>
                <p:grpSpPr bwMode="auto">
                  <a:xfrm>
                    <a:off x="2532" y="1051"/>
                    <a:ext cx="743" cy="185"/>
                    <a:chOff x="1565" y="2568"/>
                    <a:chExt cx="1118" cy="279"/>
                  </a:xfrm>
                </p:grpSpPr>
                <p:sp>
                  <p:nvSpPr>
                    <p:cNvPr id="77885" name="AutoShape 172"/>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6" name="AutoShape 173"/>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7" name="AutoShape 174"/>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8" name="AutoShape 175"/>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880" name="Group 176"/>
                  <p:cNvGrpSpPr>
                    <a:grpSpLocks noChangeAspect="1"/>
                  </p:cNvGrpSpPr>
                  <p:nvPr/>
                </p:nvGrpSpPr>
                <p:grpSpPr bwMode="auto">
                  <a:xfrm rot="1353540">
                    <a:off x="2682" y="1111"/>
                    <a:ext cx="743" cy="186"/>
                    <a:chOff x="1565" y="2568"/>
                    <a:chExt cx="1118" cy="279"/>
                  </a:xfrm>
                </p:grpSpPr>
                <p:sp>
                  <p:nvSpPr>
                    <p:cNvPr id="77881" name="AutoShape 177"/>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2" name="AutoShape 178"/>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3" name="AutoShape 179"/>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84" name="AutoShape 180"/>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868" name="Group 181"/>
                <p:cNvGrpSpPr>
                  <a:grpSpLocks noChangeAspect="1"/>
                </p:cNvGrpSpPr>
                <p:nvPr/>
              </p:nvGrpSpPr>
              <p:grpSpPr bwMode="auto">
                <a:xfrm rot="-9970459" flipH="1" flipV="1">
                  <a:off x="2688" y="1056"/>
                  <a:ext cx="784" cy="198"/>
                  <a:chOff x="2532" y="1051"/>
                  <a:chExt cx="893" cy="246"/>
                </a:xfrm>
              </p:grpSpPr>
              <p:grpSp>
                <p:nvGrpSpPr>
                  <p:cNvPr id="77869" name="Group 182"/>
                  <p:cNvGrpSpPr>
                    <a:grpSpLocks noChangeAspect="1"/>
                  </p:cNvGrpSpPr>
                  <p:nvPr/>
                </p:nvGrpSpPr>
                <p:grpSpPr bwMode="auto">
                  <a:xfrm>
                    <a:off x="2532" y="1051"/>
                    <a:ext cx="743" cy="185"/>
                    <a:chOff x="1565" y="2568"/>
                    <a:chExt cx="1118" cy="279"/>
                  </a:xfrm>
                </p:grpSpPr>
                <p:sp>
                  <p:nvSpPr>
                    <p:cNvPr id="77875" name="AutoShape 183"/>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6" name="AutoShape 184"/>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7" name="AutoShape 185"/>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8" name="AutoShape 186"/>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870" name="Group 187"/>
                  <p:cNvGrpSpPr>
                    <a:grpSpLocks noChangeAspect="1"/>
                  </p:cNvGrpSpPr>
                  <p:nvPr/>
                </p:nvGrpSpPr>
                <p:grpSpPr bwMode="auto">
                  <a:xfrm rot="1353540">
                    <a:off x="2682" y="1111"/>
                    <a:ext cx="743" cy="186"/>
                    <a:chOff x="1565" y="2568"/>
                    <a:chExt cx="1118" cy="279"/>
                  </a:xfrm>
                </p:grpSpPr>
                <p:sp>
                  <p:nvSpPr>
                    <p:cNvPr id="77871" name="AutoShape 188"/>
                    <p:cNvSpPr>
                      <a:spLocks noChangeAspect="1"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2" name="AutoShape 189"/>
                    <p:cNvSpPr>
                      <a:spLocks noChangeAspect="1"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3" name="AutoShape 190"/>
                    <p:cNvSpPr>
                      <a:spLocks noChangeAspect="1"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74" name="AutoShape 191"/>
                    <p:cNvSpPr>
                      <a:spLocks noChangeAspect="1"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nvGrpSpPr>
              <p:cNvPr id="77844" name="Group 192"/>
              <p:cNvGrpSpPr>
                <a:grpSpLocks noChangeAspect="1"/>
              </p:cNvGrpSpPr>
              <p:nvPr/>
            </p:nvGrpSpPr>
            <p:grpSpPr bwMode="auto">
              <a:xfrm rot="513316">
                <a:off x="1854" y="2472"/>
                <a:ext cx="957" cy="242"/>
                <a:chOff x="2598" y="1026"/>
                <a:chExt cx="957" cy="242"/>
              </a:xfrm>
            </p:grpSpPr>
            <p:grpSp>
              <p:nvGrpSpPr>
                <p:cNvPr id="77845" name="Group 193"/>
                <p:cNvGrpSpPr>
                  <a:grpSpLocks noChangeAspect="1"/>
                </p:cNvGrpSpPr>
                <p:nvPr/>
              </p:nvGrpSpPr>
              <p:grpSpPr bwMode="auto">
                <a:xfrm rot="-9970459" flipH="1" flipV="1">
                  <a:off x="2598" y="1026"/>
                  <a:ext cx="957" cy="242"/>
                  <a:chOff x="2532" y="1051"/>
                  <a:chExt cx="893" cy="246"/>
                </a:xfrm>
              </p:grpSpPr>
              <p:grpSp>
                <p:nvGrpSpPr>
                  <p:cNvPr id="77857" name="Group 194"/>
                  <p:cNvGrpSpPr>
                    <a:grpSpLocks noChangeAspect="1"/>
                  </p:cNvGrpSpPr>
                  <p:nvPr/>
                </p:nvGrpSpPr>
                <p:grpSpPr bwMode="auto">
                  <a:xfrm>
                    <a:off x="2532" y="1051"/>
                    <a:ext cx="743" cy="185"/>
                    <a:chOff x="1565" y="2568"/>
                    <a:chExt cx="1118" cy="279"/>
                  </a:xfrm>
                </p:grpSpPr>
                <p:sp>
                  <p:nvSpPr>
                    <p:cNvPr id="77863" name="AutoShape 195"/>
                    <p:cNvSpPr>
                      <a:spLocks noChangeAspect="1" noChangeArrowheads="1"/>
                    </p:cNvSpPr>
                    <p:nvPr/>
                  </p:nvSpPr>
                  <p:spPr bwMode="white">
                    <a:xfrm rot="5263130">
                      <a:off x="1859"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4" name="AutoShape 196"/>
                    <p:cNvSpPr>
                      <a:spLocks noChangeAspect="1" noChangeArrowheads="1"/>
                    </p:cNvSpPr>
                    <p:nvPr/>
                  </p:nvSpPr>
                  <p:spPr bwMode="white">
                    <a:xfrm rot="6078281">
                      <a:off x="1995"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5" name="AutoShape 197"/>
                    <p:cNvSpPr>
                      <a:spLocks noChangeAspect="1" noChangeArrowheads="1"/>
                    </p:cNvSpPr>
                    <p:nvPr/>
                  </p:nvSpPr>
                  <p:spPr bwMode="white">
                    <a:xfrm rot="6373927">
                      <a:off x="2071" y="229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6" name="AutoShape 198"/>
                    <p:cNvSpPr>
                      <a:spLocks noChangeAspect="1" noChangeArrowheads="1"/>
                    </p:cNvSpPr>
                    <p:nvPr/>
                  </p:nvSpPr>
                  <p:spPr bwMode="white">
                    <a:xfrm rot="6906312">
                      <a:off x="2161" y="232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858" name="Group 199"/>
                  <p:cNvGrpSpPr>
                    <a:grpSpLocks noChangeAspect="1"/>
                  </p:cNvGrpSpPr>
                  <p:nvPr/>
                </p:nvGrpSpPr>
                <p:grpSpPr bwMode="auto">
                  <a:xfrm rot="1353540">
                    <a:off x="2682" y="1111"/>
                    <a:ext cx="743" cy="186"/>
                    <a:chOff x="1565" y="2568"/>
                    <a:chExt cx="1118" cy="279"/>
                  </a:xfrm>
                </p:grpSpPr>
                <p:sp>
                  <p:nvSpPr>
                    <p:cNvPr id="77859" name="AutoShape 200"/>
                    <p:cNvSpPr>
                      <a:spLocks noChangeAspect="1" noChangeArrowheads="1"/>
                    </p:cNvSpPr>
                    <p:nvPr/>
                  </p:nvSpPr>
                  <p:spPr bwMode="white">
                    <a:xfrm rot="5263130">
                      <a:off x="1859"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0" name="AutoShape 201"/>
                    <p:cNvSpPr>
                      <a:spLocks noChangeAspect="1" noChangeArrowheads="1"/>
                    </p:cNvSpPr>
                    <p:nvPr/>
                  </p:nvSpPr>
                  <p:spPr bwMode="white">
                    <a:xfrm rot="6078281">
                      <a:off x="1995"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1" name="AutoShape 202"/>
                    <p:cNvSpPr>
                      <a:spLocks noChangeAspect="1" noChangeArrowheads="1"/>
                    </p:cNvSpPr>
                    <p:nvPr/>
                  </p:nvSpPr>
                  <p:spPr bwMode="white">
                    <a:xfrm rot="6373927">
                      <a:off x="2071" y="229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62" name="AutoShape 203"/>
                    <p:cNvSpPr>
                      <a:spLocks noChangeAspect="1" noChangeArrowheads="1"/>
                    </p:cNvSpPr>
                    <p:nvPr/>
                  </p:nvSpPr>
                  <p:spPr bwMode="white">
                    <a:xfrm rot="6906312">
                      <a:off x="2161" y="232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nvGrpSpPr>
                <p:cNvPr id="77846" name="Group 204"/>
                <p:cNvGrpSpPr>
                  <a:grpSpLocks noChangeAspect="1"/>
                </p:cNvGrpSpPr>
                <p:nvPr/>
              </p:nvGrpSpPr>
              <p:grpSpPr bwMode="auto">
                <a:xfrm rot="-9970459" flipH="1" flipV="1">
                  <a:off x="2688" y="1056"/>
                  <a:ext cx="784" cy="198"/>
                  <a:chOff x="2532" y="1051"/>
                  <a:chExt cx="893" cy="246"/>
                </a:xfrm>
              </p:grpSpPr>
              <p:grpSp>
                <p:nvGrpSpPr>
                  <p:cNvPr id="77847" name="Group 205"/>
                  <p:cNvGrpSpPr>
                    <a:grpSpLocks noChangeAspect="1"/>
                  </p:cNvGrpSpPr>
                  <p:nvPr/>
                </p:nvGrpSpPr>
                <p:grpSpPr bwMode="auto">
                  <a:xfrm>
                    <a:off x="2532" y="1051"/>
                    <a:ext cx="743" cy="185"/>
                    <a:chOff x="1565" y="2568"/>
                    <a:chExt cx="1118" cy="279"/>
                  </a:xfrm>
                </p:grpSpPr>
                <p:sp>
                  <p:nvSpPr>
                    <p:cNvPr id="77853" name="AutoShape 206"/>
                    <p:cNvSpPr>
                      <a:spLocks noChangeAspect="1" noChangeArrowheads="1"/>
                    </p:cNvSpPr>
                    <p:nvPr/>
                  </p:nvSpPr>
                  <p:spPr bwMode="white">
                    <a:xfrm rot="5263130">
                      <a:off x="1859"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4" name="AutoShape 207"/>
                    <p:cNvSpPr>
                      <a:spLocks noChangeAspect="1" noChangeArrowheads="1"/>
                    </p:cNvSpPr>
                    <p:nvPr/>
                  </p:nvSpPr>
                  <p:spPr bwMode="white">
                    <a:xfrm rot="6078281">
                      <a:off x="1995"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5" name="AutoShape 208"/>
                    <p:cNvSpPr>
                      <a:spLocks noChangeAspect="1" noChangeArrowheads="1"/>
                    </p:cNvSpPr>
                    <p:nvPr/>
                  </p:nvSpPr>
                  <p:spPr bwMode="white">
                    <a:xfrm rot="6373927">
                      <a:off x="2071" y="229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6" name="AutoShape 209"/>
                    <p:cNvSpPr>
                      <a:spLocks noChangeAspect="1" noChangeArrowheads="1"/>
                    </p:cNvSpPr>
                    <p:nvPr/>
                  </p:nvSpPr>
                  <p:spPr bwMode="white">
                    <a:xfrm rot="6906312">
                      <a:off x="2161" y="232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nvGrpSpPr>
                  <p:cNvPr id="77848" name="Group 210"/>
                  <p:cNvGrpSpPr>
                    <a:grpSpLocks noChangeAspect="1"/>
                  </p:cNvGrpSpPr>
                  <p:nvPr/>
                </p:nvGrpSpPr>
                <p:grpSpPr bwMode="auto">
                  <a:xfrm rot="1353540">
                    <a:off x="2682" y="1111"/>
                    <a:ext cx="743" cy="186"/>
                    <a:chOff x="1565" y="2568"/>
                    <a:chExt cx="1118" cy="279"/>
                  </a:xfrm>
                </p:grpSpPr>
                <p:sp>
                  <p:nvSpPr>
                    <p:cNvPr id="77849" name="AutoShape 211"/>
                    <p:cNvSpPr>
                      <a:spLocks noChangeAspect="1" noChangeArrowheads="1"/>
                    </p:cNvSpPr>
                    <p:nvPr/>
                  </p:nvSpPr>
                  <p:spPr bwMode="white">
                    <a:xfrm rot="5263130">
                      <a:off x="1859"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0" name="AutoShape 212"/>
                    <p:cNvSpPr>
                      <a:spLocks noChangeAspect="1" noChangeArrowheads="1"/>
                    </p:cNvSpPr>
                    <p:nvPr/>
                  </p:nvSpPr>
                  <p:spPr bwMode="white">
                    <a:xfrm rot="6078281">
                      <a:off x="1995" y="2274"/>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1" name="AutoShape 213"/>
                    <p:cNvSpPr>
                      <a:spLocks noChangeAspect="1" noChangeArrowheads="1"/>
                    </p:cNvSpPr>
                    <p:nvPr/>
                  </p:nvSpPr>
                  <p:spPr bwMode="white">
                    <a:xfrm rot="6373927">
                      <a:off x="2071" y="229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sp>
                  <p:nvSpPr>
                    <p:cNvPr id="77852" name="AutoShape 214"/>
                    <p:cNvSpPr>
                      <a:spLocks noChangeAspect="1" noChangeArrowheads="1"/>
                    </p:cNvSpPr>
                    <p:nvPr/>
                  </p:nvSpPr>
                  <p:spPr bwMode="white">
                    <a:xfrm rot="6906312">
                      <a:off x="2161" y="2326"/>
                      <a:ext cx="227" cy="816"/>
                    </a:xfrm>
                    <a:prstGeom prst="moon">
                      <a:avLst>
                        <a:gd name="adj" fmla="val 49773"/>
                      </a:avLst>
                    </a:prstGeom>
                    <a:solidFill>
                      <a:srgbClr val="FFFFFF">
                        <a:alpha val="196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solidFill>
                          <a:schemeClr val="tx1"/>
                        </a:solidFill>
                        <a:ea typeface="宋体" pitchFamily="2" charset="-122"/>
                      </a:endParaRPr>
                    </a:p>
                  </p:txBody>
                </p:sp>
              </p:grpSp>
            </p:grpSp>
          </p:grpSp>
        </p:grpSp>
        <p:sp>
          <p:nvSpPr>
            <p:cNvPr id="77840" name="Rectangle 215"/>
            <p:cNvSpPr>
              <a:spLocks noChangeAspect="1" noChangeArrowheads="1"/>
            </p:cNvSpPr>
            <p:nvPr/>
          </p:nvSpPr>
          <p:spPr bwMode="white">
            <a:xfrm>
              <a:off x="3320" y="1278"/>
              <a:ext cx="4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2400">
                  <a:solidFill>
                    <a:srgbClr val="FFFFFF"/>
                  </a:solidFill>
                </a:rPr>
                <a:t>提问</a:t>
              </a:r>
            </a:p>
          </p:txBody>
        </p:sp>
        <p:sp>
          <p:nvSpPr>
            <p:cNvPr id="77841" name="Rectangle 216"/>
            <p:cNvSpPr>
              <a:spLocks noChangeAspect="1" noChangeArrowheads="1"/>
            </p:cNvSpPr>
            <p:nvPr/>
          </p:nvSpPr>
          <p:spPr bwMode="white">
            <a:xfrm>
              <a:off x="2630" y="2427"/>
              <a:ext cx="4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2400">
                  <a:solidFill>
                    <a:srgbClr val="FFFFFF"/>
                  </a:solidFill>
                </a:rPr>
                <a:t>交流</a:t>
              </a:r>
            </a:p>
          </p:txBody>
        </p:sp>
        <p:sp>
          <p:nvSpPr>
            <p:cNvPr id="77842" name="Rectangle 217"/>
            <p:cNvSpPr>
              <a:spLocks noChangeAspect="1" noChangeArrowheads="1"/>
            </p:cNvSpPr>
            <p:nvPr/>
          </p:nvSpPr>
          <p:spPr bwMode="white">
            <a:xfrm>
              <a:off x="4125" y="2418"/>
              <a:ext cx="4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2400">
                  <a:solidFill>
                    <a:srgbClr val="FFFFFF"/>
                  </a:solidFill>
                </a:rPr>
                <a:t>讨论</a:t>
              </a:r>
            </a:p>
          </p:txBody>
        </p:sp>
      </p:grpSp>
    </p:spTree>
  </p:cSld>
  <p:clrMapOvr>
    <a:masterClrMapping/>
  </p:clrMapOvr>
  <p:transition>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ctrTitle"/>
          </p:nvPr>
        </p:nvSpPr>
        <p:spPr>
          <a:xfrm>
            <a:off x="998538" y="2376488"/>
            <a:ext cx="9794875" cy="1371600"/>
          </a:xfrm>
        </p:spPr>
        <p:txBody>
          <a:bodyPr/>
          <a:lstStyle/>
          <a:p>
            <a:pPr algn="ctr" eaLnBrk="1" hangingPunct="1"/>
            <a:r>
              <a:rPr lang="zh-CN" altLang="en-US" sz="6000" dirty="0">
                <a:latin typeface="华文细黑" pitchFamily="2" charset="-122"/>
                <a:ea typeface="华文细黑" pitchFamily="2" charset="-122"/>
                <a:cs typeface="Times New Roman" pitchFamily="18" charset="0"/>
              </a:rPr>
              <a:t>谢　谢！</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84238" y="344488"/>
            <a:ext cx="7011987" cy="685800"/>
          </a:xfrm>
        </p:spPr>
        <p:txBody>
          <a:bodyPr/>
          <a:lstStyle/>
          <a:p>
            <a:pPr eaLnBrk="1" hangingPunct="1"/>
            <a:r>
              <a:rPr lang="en-US" altLang="zh-CN" sz="2800" dirty="0">
                <a:latin typeface="Times New Roman" pitchFamily="18" charset="0"/>
                <a:cs typeface="Times New Roman" pitchFamily="18" charset="0"/>
              </a:rPr>
              <a:t>1.1.2 </a:t>
            </a:r>
            <a:r>
              <a:rPr lang="zh-CN" altLang="en-US" sz="2800" dirty="0">
                <a:latin typeface="Times New Roman" pitchFamily="18" charset="0"/>
                <a:cs typeface="Times New Roman" pitchFamily="18" charset="0"/>
              </a:rPr>
              <a:t>架构选择的因素</a:t>
            </a:r>
            <a:endParaRPr lang="zh-CN" altLang="zh-CN" sz="2800" dirty="0">
              <a:latin typeface="Times New Roman" pitchFamily="18" charset="0"/>
              <a:cs typeface="Times New Roman" pitchFamily="18" charset="0"/>
            </a:endParaRPr>
          </a:p>
        </p:txBody>
      </p:sp>
      <p:grpSp>
        <p:nvGrpSpPr>
          <p:cNvPr id="28675" name="组合 71"/>
          <p:cNvGrpSpPr/>
          <p:nvPr/>
        </p:nvGrpSpPr>
        <p:grpSpPr bwMode="auto">
          <a:xfrm>
            <a:off x="7132638" y="1789113"/>
            <a:ext cx="4038600" cy="3965575"/>
            <a:chOff x="7132638" y="1874838"/>
            <a:chExt cx="4060825" cy="4210050"/>
          </a:xfrm>
        </p:grpSpPr>
        <p:grpSp>
          <p:nvGrpSpPr>
            <p:cNvPr id="28695" name="组合 24"/>
            <p:cNvGrpSpPr/>
            <p:nvPr/>
          </p:nvGrpSpPr>
          <p:grpSpPr bwMode="auto">
            <a:xfrm>
              <a:off x="7132638" y="1874838"/>
              <a:ext cx="4060825" cy="4210050"/>
              <a:chOff x="444500" y="1149351"/>
              <a:chExt cx="5254626" cy="5284787"/>
            </a:xfrm>
          </p:grpSpPr>
          <p:sp>
            <p:nvSpPr>
              <p:cNvPr id="28705" name="Freeform 5"/>
              <p:cNvSpPr/>
              <p:nvPr/>
            </p:nvSpPr>
            <p:spPr bwMode="auto">
              <a:xfrm>
                <a:off x="779463" y="3943350"/>
                <a:ext cx="1727200" cy="2490787"/>
              </a:xfrm>
              <a:custGeom>
                <a:avLst/>
                <a:gdLst>
                  <a:gd name="T0" fmla="*/ 2147483646 w 399"/>
                  <a:gd name="T1" fmla="*/ 2147483646 h 575"/>
                  <a:gd name="T2" fmla="*/ 2147483646 w 399"/>
                  <a:gd name="T3" fmla="*/ 2147483646 h 575"/>
                  <a:gd name="T4" fmla="*/ 2147483646 w 399"/>
                  <a:gd name="T5" fmla="*/ 2147483646 h 575"/>
                  <a:gd name="T6" fmla="*/ 2147483646 w 399"/>
                  <a:gd name="T7" fmla="*/ 2147483646 h 575"/>
                  <a:gd name="T8" fmla="*/ 2147483646 w 399"/>
                  <a:gd name="T9" fmla="*/ 2147483646 h 575"/>
                  <a:gd name="T10" fmla="*/ 2147483646 w 399"/>
                  <a:gd name="T11" fmla="*/ 2147483646 h 575"/>
                  <a:gd name="T12" fmla="*/ 2147483646 w 399"/>
                  <a:gd name="T13" fmla="*/ 2147483646 h 575"/>
                  <a:gd name="T14" fmla="*/ 2147483646 w 399"/>
                  <a:gd name="T15" fmla="*/ 2147483646 h 575"/>
                  <a:gd name="T16" fmla="*/ 2147483646 w 399"/>
                  <a:gd name="T17" fmla="*/ 2147483646 h 575"/>
                  <a:gd name="T18" fmla="*/ 2147483646 w 399"/>
                  <a:gd name="T19" fmla="*/ 2147483646 h 575"/>
                  <a:gd name="T20" fmla="*/ 2147483646 w 399"/>
                  <a:gd name="T21" fmla="*/ 2147483646 h 575"/>
                  <a:gd name="T22" fmla="*/ 2147483646 w 399"/>
                  <a:gd name="T23" fmla="*/ 2147483646 h 575"/>
                  <a:gd name="T24" fmla="*/ 2147483646 w 399"/>
                  <a:gd name="T25" fmla="*/ 2147483646 h 575"/>
                  <a:gd name="T26" fmla="*/ 2147483646 w 399"/>
                  <a:gd name="T27" fmla="*/ 2147483646 h 575"/>
                  <a:gd name="T28" fmla="*/ 2147483646 w 399"/>
                  <a:gd name="T29" fmla="*/ 2147483646 h 575"/>
                  <a:gd name="T30" fmla="*/ 2147483646 w 399"/>
                  <a:gd name="T31" fmla="*/ 2147483646 h 575"/>
                  <a:gd name="T32" fmla="*/ 2147483646 w 399"/>
                  <a:gd name="T33" fmla="*/ 2147483646 h 575"/>
                  <a:gd name="T34" fmla="*/ 2147483646 w 399"/>
                  <a:gd name="T35" fmla="*/ 2147483646 h 575"/>
                  <a:gd name="T36" fmla="*/ 2147483646 w 399"/>
                  <a:gd name="T37" fmla="*/ 2147483646 h 575"/>
                  <a:gd name="T38" fmla="*/ 2147483646 w 399"/>
                  <a:gd name="T39" fmla="*/ 2147483646 h 575"/>
                  <a:gd name="T40" fmla="*/ 2147483646 w 399"/>
                  <a:gd name="T41" fmla="*/ 2147483646 h 575"/>
                  <a:gd name="T42" fmla="*/ 2147483646 w 399"/>
                  <a:gd name="T43" fmla="*/ 2147483646 h 575"/>
                  <a:gd name="T44" fmla="*/ 2147483646 w 399"/>
                  <a:gd name="T45" fmla="*/ 2147483646 h 575"/>
                  <a:gd name="T46" fmla="*/ 2147483646 w 399"/>
                  <a:gd name="T47" fmla="*/ 2147483646 h 575"/>
                  <a:gd name="T48" fmla="*/ 2147483646 w 399"/>
                  <a:gd name="T49" fmla="*/ 2147483646 h 5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9"/>
                  <a:gd name="T76" fmla="*/ 0 h 575"/>
                  <a:gd name="T77" fmla="*/ 399 w 399"/>
                  <a:gd name="T78" fmla="*/ 575 h 5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9" h="575">
                    <a:moveTo>
                      <a:pt x="370" y="239"/>
                    </a:moveTo>
                    <a:cubicBezTo>
                      <a:pt x="359" y="211"/>
                      <a:pt x="344" y="184"/>
                      <a:pt x="325" y="160"/>
                    </a:cubicBezTo>
                    <a:cubicBezTo>
                      <a:pt x="315" y="148"/>
                      <a:pt x="304" y="137"/>
                      <a:pt x="292" y="127"/>
                    </a:cubicBezTo>
                    <a:cubicBezTo>
                      <a:pt x="289" y="125"/>
                      <a:pt x="286" y="122"/>
                      <a:pt x="283" y="120"/>
                    </a:cubicBezTo>
                    <a:cubicBezTo>
                      <a:pt x="280" y="117"/>
                      <a:pt x="277" y="115"/>
                      <a:pt x="274" y="113"/>
                    </a:cubicBezTo>
                    <a:cubicBezTo>
                      <a:pt x="268" y="108"/>
                      <a:pt x="262" y="104"/>
                      <a:pt x="255" y="100"/>
                    </a:cubicBezTo>
                    <a:cubicBezTo>
                      <a:pt x="229" y="83"/>
                      <a:pt x="201" y="70"/>
                      <a:pt x="171" y="61"/>
                    </a:cubicBezTo>
                    <a:cubicBezTo>
                      <a:pt x="157" y="57"/>
                      <a:pt x="143" y="54"/>
                      <a:pt x="129" y="52"/>
                    </a:cubicBezTo>
                    <a:cubicBezTo>
                      <a:pt x="123" y="28"/>
                      <a:pt x="103" y="9"/>
                      <a:pt x="77" y="5"/>
                    </a:cubicBezTo>
                    <a:cubicBezTo>
                      <a:pt x="42" y="0"/>
                      <a:pt x="10" y="24"/>
                      <a:pt x="5" y="58"/>
                    </a:cubicBezTo>
                    <a:cubicBezTo>
                      <a:pt x="0" y="93"/>
                      <a:pt x="24" y="125"/>
                      <a:pt x="58" y="130"/>
                    </a:cubicBezTo>
                    <a:cubicBezTo>
                      <a:pt x="89" y="134"/>
                      <a:pt x="117" y="117"/>
                      <a:pt x="127" y="89"/>
                    </a:cubicBezTo>
                    <a:cubicBezTo>
                      <a:pt x="139" y="90"/>
                      <a:pt x="150" y="92"/>
                      <a:pt x="162" y="95"/>
                    </a:cubicBezTo>
                    <a:cubicBezTo>
                      <a:pt x="189" y="101"/>
                      <a:pt x="215" y="111"/>
                      <a:pt x="240" y="125"/>
                    </a:cubicBezTo>
                    <a:cubicBezTo>
                      <a:pt x="246" y="129"/>
                      <a:pt x="252" y="132"/>
                      <a:pt x="258" y="136"/>
                    </a:cubicBezTo>
                    <a:cubicBezTo>
                      <a:pt x="261" y="138"/>
                      <a:pt x="264" y="140"/>
                      <a:pt x="266" y="142"/>
                    </a:cubicBezTo>
                    <a:cubicBezTo>
                      <a:pt x="269" y="144"/>
                      <a:pt x="272" y="146"/>
                      <a:pt x="275" y="148"/>
                    </a:cubicBezTo>
                    <a:cubicBezTo>
                      <a:pt x="286" y="157"/>
                      <a:pt x="296" y="166"/>
                      <a:pt x="306" y="177"/>
                    </a:cubicBezTo>
                    <a:cubicBezTo>
                      <a:pt x="325" y="197"/>
                      <a:pt x="340" y="221"/>
                      <a:pt x="352" y="247"/>
                    </a:cubicBezTo>
                    <a:cubicBezTo>
                      <a:pt x="376" y="299"/>
                      <a:pt x="385" y="358"/>
                      <a:pt x="380" y="416"/>
                    </a:cubicBezTo>
                    <a:cubicBezTo>
                      <a:pt x="378" y="445"/>
                      <a:pt x="371" y="473"/>
                      <a:pt x="361" y="500"/>
                    </a:cubicBezTo>
                    <a:cubicBezTo>
                      <a:pt x="350" y="528"/>
                      <a:pt x="335" y="553"/>
                      <a:pt x="316" y="575"/>
                    </a:cubicBezTo>
                    <a:cubicBezTo>
                      <a:pt x="337" y="555"/>
                      <a:pt x="353" y="529"/>
                      <a:pt x="365" y="502"/>
                    </a:cubicBezTo>
                    <a:cubicBezTo>
                      <a:pt x="378" y="475"/>
                      <a:pt x="386" y="446"/>
                      <a:pt x="390" y="417"/>
                    </a:cubicBezTo>
                    <a:cubicBezTo>
                      <a:pt x="399" y="358"/>
                      <a:pt x="392" y="296"/>
                      <a:pt x="370" y="239"/>
                    </a:cubicBezTo>
                    <a:close/>
                  </a:path>
                </a:pathLst>
              </a:custGeom>
              <a:solidFill>
                <a:srgbClr val="FF6E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06" name="Oval 6"/>
              <p:cNvSpPr>
                <a:spLocks noChangeArrowheads="1"/>
              </p:cNvSpPr>
              <p:nvPr/>
            </p:nvSpPr>
            <p:spPr bwMode="auto">
              <a:xfrm>
                <a:off x="895350" y="4068763"/>
                <a:ext cx="347663"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07" name="Freeform 7"/>
              <p:cNvSpPr/>
              <p:nvPr/>
            </p:nvSpPr>
            <p:spPr bwMode="auto">
              <a:xfrm>
                <a:off x="908050" y="3168650"/>
                <a:ext cx="1681163" cy="3260725"/>
              </a:xfrm>
              <a:custGeom>
                <a:avLst/>
                <a:gdLst>
                  <a:gd name="T0" fmla="*/ 2147483646 w 388"/>
                  <a:gd name="T1" fmla="*/ 2147483646 h 753"/>
                  <a:gd name="T2" fmla="*/ 2147483646 w 388"/>
                  <a:gd name="T3" fmla="*/ 2147483646 h 753"/>
                  <a:gd name="T4" fmla="*/ 2147483646 w 388"/>
                  <a:gd name="T5" fmla="*/ 2147483646 h 753"/>
                  <a:gd name="T6" fmla="*/ 2147483646 w 388"/>
                  <a:gd name="T7" fmla="*/ 2147483646 h 753"/>
                  <a:gd name="T8" fmla="*/ 2147483646 w 388"/>
                  <a:gd name="T9" fmla="*/ 2147483646 h 753"/>
                  <a:gd name="T10" fmla="*/ 2147483646 w 388"/>
                  <a:gd name="T11" fmla="*/ 2147483646 h 753"/>
                  <a:gd name="T12" fmla="*/ 2147483646 w 388"/>
                  <a:gd name="T13" fmla="*/ 2147483646 h 753"/>
                  <a:gd name="T14" fmla="*/ 2147483646 w 388"/>
                  <a:gd name="T15" fmla="*/ 2147483646 h 753"/>
                  <a:gd name="T16" fmla="*/ 2147483646 w 388"/>
                  <a:gd name="T17" fmla="*/ 2147483646 h 753"/>
                  <a:gd name="T18" fmla="*/ 2147483646 w 388"/>
                  <a:gd name="T19" fmla="*/ 2147483646 h 753"/>
                  <a:gd name="T20" fmla="*/ 2147483646 w 388"/>
                  <a:gd name="T21" fmla="*/ 2147483646 h 753"/>
                  <a:gd name="T22" fmla="*/ 2147483646 w 388"/>
                  <a:gd name="T23" fmla="*/ 2147483646 h 753"/>
                  <a:gd name="T24" fmla="*/ 2147483646 w 388"/>
                  <a:gd name="T25" fmla="*/ 2147483646 h 753"/>
                  <a:gd name="T26" fmla="*/ 2147483646 w 388"/>
                  <a:gd name="T27" fmla="*/ 2147483646 h 753"/>
                  <a:gd name="T28" fmla="*/ 2147483646 w 388"/>
                  <a:gd name="T29" fmla="*/ 2147483646 h 753"/>
                  <a:gd name="T30" fmla="*/ 2147483646 w 388"/>
                  <a:gd name="T31" fmla="*/ 2147483646 h 7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8"/>
                  <a:gd name="T49" fmla="*/ 0 h 753"/>
                  <a:gd name="T50" fmla="*/ 388 w 388"/>
                  <a:gd name="T51" fmla="*/ 753 h 7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8" h="753">
                    <a:moveTo>
                      <a:pt x="382" y="450"/>
                    </a:moveTo>
                    <a:cubicBezTo>
                      <a:pt x="379" y="433"/>
                      <a:pt x="376" y="416"/>
                      <a:pt x="372" y="399"/>
                    </a:cubicBezTo>
                    <a:cubicBezTo>
                      <a:pt x="368" y="382"/>
                      <a:pt x="363" y="365"/>
                      <a:pt x="357" y="349"/>
                    </a:cubicBezTo>
                    <a:cubicBezTo>
                      <a:pt x="332" y="283"/>
                      <a:pt x="291" y="225"/>
                      <a:pt x="241" y="175"/>
                    </a:cubicBezTo>
                    <a:cubicBezTo>
                      <a:pt x="209" y="143"/>
                      <a:pt x="172" y="114"/>
                      <a:pt x="133" y="89"/>
                    </a:cubicBezTo>
                    <a:cubicBezTo>
                      <a:pt x="141" y="61"/>
                      <a:pt x="129" y="31"/>
                      <a:pt x="102" y="17"/>
                    </a:cubicBezTo>
                    <a:cubicBezTo>
                      <a:pt x="72" y="0"/>
                      <a:pt x="33" y="11"/>
                      <a:pt x="17" y="42"/>
                    </a:cubicBezTo>
                    <a:cubicBezTo>
                      <a:pt x="0" y="73"/>
                      <a:pt x="12" y="111"/>
                      <a:pt x="43" y="128"/>
                    </a:cubicBezTo>
                    <a:cubicBezTo>
                      <a:pt x="66" y="140"/>
                      <a:pt x="94" y="136"/>
                      <a:pt x="113" y="120"/>
                    </a:cubicBezTo>
                    <a:cubicBezTo>
                      <a:pt x="152" y="142"/>
                      <a:pt x="188" y="168"/>
                      <a:pt x="221" y="197"/>
                    </a:cubicBezTo>
                    <a:cubicBezTo>
                      <a:pt x="270" y="242"/>
                      <a:pt x="312" y="295"/>
                      <a:pt x="338" y="356"/>
                    </a:cubicBezTo>
                    <a:cubicBezTo>
                      <a:pt x="352" y="387"/>
                      <a:pt x="360" y="419"/>
                      <a:pt x="367" y="452"/>
                    </a:cubicBezTo>
                    <a:cubicBezTo>
                      <a:pt x="373" y="485"/>
                      <a:pt x="377" y="519"/>
                      <a:pt x="377" y="553"/>
                    </a:cubicBezTo>
                    <a:cubicBezTo>
                      <a:pt x="378" y="621"/>
                      <a:pt x="368" y="689"/>
                      <a:pt x="346" y="753"/>
                    </a:cubicBezTo>
                    <a:cubicBezTo>
                      <a:pt x="371" y="690"/>
                      <a:pt x="385" y="622"/>
                      <a:pt x="387" y="553"/>
                    </a:cubicBezTo>
                    <a:cubicBezTo>
                      <a:pt x="388" y="519"/>
                      <a:pt x="387" y="484"/>
                      <a:pt x="382" y="450"/>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08" name="Oval 8"/>
              <p:cNvSpPr>
                <a:spLocks noChangeArrowheads="1"/>
              </p:cNvSpPr>
              <p:nvPr/>
            </p:nvSpPr>
            <p:spPr bwMode="auto">
              <a:xfrm>
                <a:off x="1042988" y="3311525"/>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09" name="Freeform 9"/>
              <p:cNvSpPr/>
              <p:nvPr/>
            </p:nvSpPr>
            <p:spPr bwMode="auto">
              <a:xfrm>
                <a:off x="1350963" y="2492375"/>
                <a:ext cx="1363663" cy="3937000"/>
              </a:xfrm>
              <a:custGeom>
                <a:avLst/>
                <a:gdLst>
                  <a:gd name="T0" fmla="*/ 2147483646 w 315"/>
                  <a:gd name="T1" fmla="*/ 2147483646 h 909"/>
                  <a:gd name="T2" fmla="*/ 2147483646 w 315"/>
                  <a:gd name="T3" fmla="*/ 2147483646 h 909"/>
                  <a:gd name="T4" fmla="*/ 2147483646 w 315"/>
                  <a:gd name="T5" fmla="*/ 2147483646 h 909"/>
                  <a:gd name="T6" fmla="*/ 2147483646 w 315"/>
                  <a:gd name="T7" fmla="*/ 2147483646 h 909"/>
                  <a:gd name="T8" fmla="*/ 2147483646 w 315"/>
                  <a:gd name="T9" fmla="*/ 2147483646 h 909"/>
                  <a:gd name="T10" fmla="*/ 2147483646 w 315"/>
                  <a:gd name="T11" fmla="*/ 2147483646 h 909"/>
                  <a:gd name="T12" fmla="*/ 2147483646 w 315"/>
                  <a:gd name="T13" fmla="*/ 2147483646 h 909"/>
                  <a:gd name="T14" fmla="*/ 2147483646 w 315"/>
                  <a:gd name="T15" fmla="*/ 2147483646 h 909"/>
                  <a:gd name="T16" fmla="*/ 2147483646 w 315"/>
                  <a:gd name="T17" fmla="*/ 2147483646 h 909"/>
                  <a:gd name="T18" fmla="*/ 2147483646 w 315"/>
                  <a:gd name="T19" fmla="*/ 2147483646 h 909"/>
                  <a:gd name="T20" fmla="*/ 2147483646 w 315"/>
                  <a:gd name="T21" fmla="*/ 2147483646 h 909"/>
                  <a:gd name="T22" fmla="*/ 2147483646 w 315"/>
                  <a:gd name="T23" fmla="*/ 2147483646 h 909"/>
                  <a:gd name="T24" fmla="*/ 2147483646 w 315"/>
                  <a:gd name="T25" fmla="*/ 2147483646 h 909"/>
                  <a:gd name="T26" fmla="*/ 2147483646 w 315"/>
                  <a:gd name="T27" fmla="*/ 2147483646 h 909"/>
                  <a:gd name="T28" fmla="*/ 2147483646 w 315"/>
                  <a:gd name="T29" fmla="*/ 2147483646 h 909"/>
                  <a:gd name="T30" fmla="*/ 2147483646 w 315"/>
                  <a:gd name="T31" fmla="*/ 2147483646 h 909"/>
                  <a:gd name="T32" fmla="*/ 2147483646 w 315"/>
                  <a:gd name="T33" fmla="*/ 2147483646 h 909"/>
                  <a:gd name="T34" fmla="*/ 2147483646 w 315"/>
                  <a:gd name="T35" fmla="*/ 2147483646 h 909"/>
                  <a:gd name="T36" fmla="*/ 2147483646 w 315"/>
                  <a:gd name="T37" fmla="*/ 2147483646 h 909"/>
                  <a:gd name="T38" fmla="*/ 2147483646 w 315"/>
                  <a:gd name="T39" fmla="*/ 2147483646 h 909"/>
                  <a:gd name="T40" fmla="*/ 2147483646 w 315"/>
                  <a:gd name="T41" fmla="*/ 2147483646 h 909"/>
                  <a:gd name="T42" fmla="*/ 2147483646 w 315"/>
                  <a:gd name="T43" fmla="*/ 2147483646 h 909"/>
                  <a:gd name="T44" fmla="*/ 2147483646 w 315"/>
                  <a:gd name="T45" fmla="*/ 2147483646 h 909"/>
                  <a:gd name="T46" fmla="*/ 2147483646 w 315"/>
                  <a:gd name="T47" fmla="*/ 2147483646 h 9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5"/>
                  <a:gd name="T73" fmla="*/ 0 h 909"/>
                  <a:gd name="T74" fmla="*/ 315 w 315"/>
                  <a:gd name="T75" fmla="*/ 909 h 9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rgbClr val="80828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10" name="Oval 10"/>
              <p:cNvSpPr>
                <a:spLocks noChangeArrowheads="1"/>
              </p:cNvSpPr>
              <p:nvPr/>
            </p:nvSpPr>
            <p:spPr bwMode="auto">
              <a:xfrm>
                <a:off x="1481138" y="263048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11" name="Freeform 11"/>
              <p:cNvSpPr/>
              <p:nvPr/>
            </p:nvSpPr>
            <p:spPr bwMode="auto">
              <a:xfrm>
                <a:off x="1960563" y="2036763"/>
                <a:ext cx="893763" cy="4397375"/>
              </a:xfrm>
              <a:custGeom>
                <a:avLst/>
                <a:gdLst>
                  <a:gd name="T0" fmla="*/ 2147483646 w 206"/>
                  <a:gd name="T1" fmla="*/ 2147483646 h 1015"/>
                  <a:gd name="T2" fmla="*/ 2147483646 w 206"/>
                  <a:gd name="T3" fmla="*/ 2147483646 h 1015"/>
                  <a:gd name="T4" fmla="*/ 2147483646 w 206"/>
                  <a:gd name="T5" fmla="*/ 2147483646 h 1015"/>
                  <a:gd name="T6" fmla="*/ 2147483646 w 206"/>
                  <a:gd name="T7" fmla="*/ 2147483646 h 1015"/>
                  <a:gd name="T8" fmla="*/ 2147483646 w 206"/>
                  <a:gd name="T9" fmla="*/ 2147483646 h 1015"/>
                  <a:gd name="T10" fmla="*/ 2147483646 w 206"/>
                  <a:gd name="T11" fmla="*/ 2147483646 h 1015"/>
                  <a:gd name="T12" fmla="*/ 2147483646 w 206"/>
                  <a:gd name="T13" fmla="*/ 2147483646 h 1015"/>
                  <a:gd name="T14" fmla="*/ 2147483646 w 206"/>
                  <a:gd name="T15" fmla="*/ 2147483646 h 1015"/>
                  <a:gd name="T16" fmla="*/ 2147483646 w 206"/>
                  <a:gd name="T17" fmla="*/ 2147483646 h 1015"/>
                  <a:gd name="T18" fmla="*/ 2147483646 w 206"/>
                  <a:gd name="T19" fmla="*/ 2147483646 h 1015"/>
                  <a:gd name="T20" fmla="*/ 2147483646 w 206"/>
                  <a:gd name="T21" fmla="*/ 2147483646 h 10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
                  <a:gd name="T34" fmla="*/ 0 h 1015"/>
                  <a:gd name="T35" fmla="*/ 206 w 206"/>
                  <a:gd name="T36" fmla="*/ 1015 h 10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 h="1015">
                    <a:moveTo>
                      <a:pt x="185" y="547"/>
                    </a:moveTo>
                    <a:cubicBezTo>
                      <a:pt x="176" y="469"/>
                      <a:pt x="165" y="392"/>
                      <a:pt x="150" y="315"/>
                    </a:cubicBezTo>
                    <a:cubicBezTo>
                      <a:pt x="138" y="251"/>
                      <a:pt x="123" y="187"/>
                      <a:pt x="107" y="124"/>
                    </a:cubicBezTo>
                    <a:cubicBezTo>
                      <a:pt x="131" y="107"/>
                      <a:pt x="142" y="76"/>
                      <a:pt x="130" y="48"/>
                    </a:cubicBezTo>
                    <a:cubicBezTo>
                      <a:pt x="118" y="15"/>
                      <a:pt x="81" y="0"/>
                      <a:pt x="49" y="12"/>
                    </a:cubicBezTo>
                    <a:cubicBezTo>
                      <a:pt x="16" y="25"/>
                      <a:pt x="0" y="62"/>
                      <a:pt x="13" y="94"/>
                    </a:cubicBezTo>
                    <a:cubicBezTo>
                      <a:pt x="23" y="118"/>
                      <a:pt x="46" y="133"/>
                      <a:pt x="70" y="134"/>
                    </a:cubicBezTo>
                    <a:cubicBezTo>
                      <a:pt x="89" y="196"/>
                      <a:pt x="106" y="258"/>
                      <a:pt x="121" y="321"/>
                    </a:cubicBezTo>
                    <a:cubicBezTo>
                      <a:pt x="138" y="397"/>
                      <a:pt x="153" y="473"/>
                      <a:pt x="165" y="550"/>
                    </a:cubicBezTo>
                    <a:cubicBezTo>
                      <a:pt x="188" y="704"/>
                      <a:pt x="199" y="859"/>
                      <a:pt x="198" y="1015"/>
                    </a:cubicBezTo>
                    <a:cubicBezTo>
                      <a:pt x="206" y="859"/>
                      <a:pt x="202" y="703"/>
                      <a:pt x="185" y="547"/>
                    </a:cubicBezTo>
                    <a:close/>
                  </a:path>
                </a:pathLst>
              </a:custGeom>
              <a:solidFill>
                <a:srgbClr val="A7A9A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12" name="Oval 12"/>
              <p:cNvSpPr>
                <a:spLocks noChangeArrowheads="1"/>
              </p:cNvSpPr>
              <p:nvPr/>
            </p:nvSpPr>
            <p:spPr bwMode="auto">
              <a:xfrm>
                <a:off x="2105025" y="217963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13" name="Freeform 13"/>
              <p:cNvSpPr/>
              <p:nvPr/>
            </p:nvSpPr>
            <p:spPr bwMode="auto">
              <a:xfrm>
                <a:off x="2759075" y="1903413"/>
                <a:ext cx="554038" cy="4525962"/>
              </a:xfrm>
              <a:custGeom>
                <a:avLst/>
                <a:gdLst>
                  <a:gd name="T0" fmla="*/ 2147483646 w 128"/>
                  <a:gd name="T1" fmla="*/ 2147483646 h 1045"/>
                  <a:gd name="T2" fmla="*/ 2147483646 w 128"/>
                  <a:gd name="T3" fmla="*/ 2147483646 h 1045"/>
                  <a:gd name="T4" fmla="*/ 2147483646 w 128"/>
                  <a:gd name="T5" fmla="*/ 2147483646 h 1045"/>
                  <a:gd name="T6" fmla="*/ 2147483646 w 128"/>
                  <a:gd name="T7" fmla="*/ 2147483646 h 1045"/>
                  <a:gd name="T8" fmla="*/ 2147483646 w 128"/>
                  <a:gd name="T9" fmla="*/ 2147483646 h 1045"/>
                  <a:gd name="T10" fmla="*/ 2147483646 w 128"/>
                  <a:gd name="T11" fmla="*/ 2147483646 h 1045"/>
                  <a:gd name="T12" fmla="*/ 2147483646 w 128"/>
                  <a:gd name="T13" fmla="*/ 2147483646 h 1045"/>
                  <a:gd name="T14" fmla="*/ 2147483646 w 128"/>
                  <a:gd name="T15" fmla="*/ 2147483646 h 1045"/>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1045"/>
                  <a:gd name="T26" fmla="*/ 128 w 128"/>
                  <a:gd name="T27" fmla="*/ 1045 h 10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1045">
                    <a:moveTo>
                      <a:pt x="127" y="62"/>
                    </a:moveTo>
                    <a:cubicBezTo>
                      <a:pt x="126" y="28"/>
                      <a:pt x="97" y="0"/>
                      <a:pt x="62" y="1"/>
                    </a:cubicBezTo>
                    <a:cubicBezTo>
                      <a:pt x="27" y="2"/>
                      <a:pt x="0" y="31"/>
                      <a:pt x="1" y="66"/>
                    </a:cubicBezTo>
                    <a:cubicBezTo>
                      <a:pt x="2" y="96"/>
                      <a:pt x="22" y="120"/>
                      <a:pt x="50" y="126"/>
                    </a:cubicBezTo>
                    <a:cubicBezTo>
                      <a:pt x="57" y="432"/>
                      <a:pt x="53" y="739"/>
                      <a:pt x="58" y="1045"/>
                    </a:cubicBezTo>
                    <a:cubicBezTo>
                      <a:pt x="62" y="884"/>
                      <a:pt x="68" y="722"/>
                      <a:pt x="75" y="561"/>
                    </a:cubicBezTo>
                    <a:cubicBezTo>
                      <a:pt x="80" y="415"/>
                      <a:pt x="85" y="269"/>
                      <a:pt x="88" y="123"/>
                    </a:cubicBezTo>
                    <a:cubicBezTo>
                      <a:pt x="111" y="113"/>
                      <a:pt x="128" y="89"/>
                      <a:pt x="127" y="62"/>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14" name="Oval 14"/>
              <p:cNvSpPr>
                <a:spLocks noChangeArrowheads="1"/>
              </p:cNvSpPr>
              <p:nvPr/>
            </p:nvSpPr>
            <p:spPr bwMode="auto">
              <a:xfrm>
                <a:off x="2862263" y="2006600"/>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15" name="Freeform 15"/>
              <p:cNvSpPr/>
              <p:nvPr/>
            </p:nvSpPr>
            <p:spPr bwMode="auto">
              <a:xfrm>
                <a:off x="3200400" y="2054225"/>
                <a:ext cx="922338" cy="4375150"/>
              </a:xfrm>
              <a:custGeom>
                <a:avLst/>
                <a:gdLst>
                  <a:gd name="T0" fmla="*/ 2147483646 w 213"/>
                  <a:gd name="T1" fmla="*/ 2147483646 h 1010"/>
                  <a:gd name="T2" fmla="*/ 2147483646 w 213"/>
                  <a:gd name="T3" fmla="*/ 2147483646 h 1010"/>
                  <a:gd name="T4" fmla="*/ 2147483646 w 213"/>
                  <a:gd name="T5" fmla="*/ 2147483646 h 1010"/>
                  <a:gd name="T6" fmla="*/ 2147483646 w 213"/>
                  <a:gd name="T7" fmla="*/ 2147483646 h 1010"/>
                  <a:gd name="T8" fmla="*/ 2147483646 w 213"/>
                  <a:gd name="T9" fmla="*/ 2147483646 h 1010"/>
                  <a:gd name="T10" fmla="*/ 2147483646 w 213"/>
                  <a:gd name="T11" fmla="*/ 2147483646 h 1010"/>
                  <a:gd name="T12" fmla="*/ 2147483646 w 213"/>
                  <a:gd name="T13" fmla="*/ 2147483646 h 1010"/>
                  <a:gd name="T14" fmla="*/ 2147483646 w 213"/>
                  <a:gd name="T15" fmla="*/ 2147483646 h 1010"/>
                  <a:gd name="T16" fmla="*/ 2147483646 w 213"/>
                  <a:gd name="T17" fmla="*/ 2147483646 h 1010"/>
                  <a:gd name="T18" fmla="*/ 2147483646 w 213"/>
                  <a:gd name="T19" fmla="*/ 2147483646 h 10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1010"/>
                  <a:gd name="T32" fmla="*/ 213 w 213"/>
                  <a:gd name="T33" fmla="*/ 1010 h 10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1010">
                    <a:moveTo>
                      <a:pt x="162" y="11"/>
                    </a:moveTo>
                    <a:cubicBezTo>
                      <a:pt x="129" y="0"/>
                      <a:pt x="93" y="18"/>
                      <a:pt x="82" y="51"/>
                    </a:cubicBezTo>
                    <a:cubicBezTo>
                      <a:pt x="74" y="76"/>
                      <a:pt x="83" y="104"/>
                      <a:pt x="102" y="120"/>
                    </a:cubicBezTo>
                    <a:cubicBezTo>
                      <a:pt x="82" y="183"/>
                      <a:pt x="66" y="248"/>
                      <a:pt x="52" y="314"/>
                    </a:cubicBezTo>
                    <a:cubicBezTo>
                      <a:pt x="37" y="390"/>
                      <a:pt x="26" y="467"/>
                      <a:pt x="18" y="545"/>
                    </a:cubicBezTo>
                    <a:cubicBezTo>
                      <a:pt x="3" y="699"/>
                      <a:pt x="0" y="855"/>
                      <a:pt x="2" y="1010"/>
                    </a:cubicBezTo>
                    <a:cubicBezTo>
                      <a:pt x="7" y="855"/>
                      <a:pt x="16" y="700"/>
                      <a:pt x="38" y="547"/>
                    </a:cubicBezTo>
                    <a:cubicBezTo>
                      <a:pt x="58" y="406"/>
                      <a:pt x="90" y="267"/>
                      <a:pt x="138" y="134"/>
                    </a:cubicBezTo>
                    <a:cubicBezTo>
                      <a:pt x="166" y="135"/>
                      <a:pt x="193" y="118"/>
                      <a:pt x="202" y="91"/>
                    </a:cubicBezTo>
                    <a:cubicBezTo>
                      <a:pt x="213" y="57"/>
                      <a:pt x="195" y="22"/>
                      <a:pt x="162" y="11"/>
                    </a:cubicBezTo>
                    <a:close/>
                  </a:path>
                </a:pathLst>
              </a:custGeom>
              <a:solidFill>
                <a:srgbClr val="D7DF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16" name="Oval 16"/>
              <p:cNvSpPr>
                <a:spLocks noChangeArrowheads="1"/>
              </p:cNvSpPr>
              <p:nvPr/>
            </p:nvSpPr>
            <p:spPr bwMode="auto">
              <a:xfrm>
                <a:off x="3646488" y="2184400"/>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17" name="Freeform 17"/>
              <p:cNvSpPr/>
              <p:nvPr/>
            </p:nvSpPr>
            <p:spPr bwMode="auto">
              <a:xfrm>
                <a:off x="3338513" y="2514600"/>
                <a:ext cx="1420813" cy="3914775"/>
              </a:xfrm>
              <a:custGeom>
                <a:avLst/>
                <a:gdLst>
                  <a:gd name="T0" fmla="*/ 2147483646 w 328"/>
                  <a:gd name="T1" fmla="*/ 2147483646 h 904"/>
                  <a:gd name="T2" fmla="*/ 2147483646 w 328"/>
                  <a:gd name="T3" fmla="*/ 2147483646 h 904"/>
                  <a:gd name="T4" fmla="*/ 2147483646 w 328"/>
                  <a:gd name="T5" fmla="*/ 2147483646 h 904"/>
                  <a:gd name="T6" fmla="*/ 2147483646 w 328"/>
                  <a:gd name="T7" fmla="*/ 2147483646 h 904"/>
                  <a:gd name="T8" fmla="*/ 2147483646 w 328"/>
                  <a:gd name="T9" fmla="*/ 2147483646 h 904"/>
                  <a:gd name="T10" fmla="*/ 2147483646 w 328"/>
                  <a:gd name="T11" fmla="*/ 2147483646 h 904"/>
                  <a:gd name="T12" fmla="*/ 2147483646 w 328"/>
                  <a:gd name="T13" fmla="*/ 2147483646 h 904"/>
                  <a:gd name="T14" fmla="*/ 2147483646 w 328"/>
                  <a:gd name="T15" fmla="*/ 2147483646 h 904"/>
                  <a:gd name="T16" fmla="*/ 2147483646 w 328"/>
                  <a:gd name="T17" fmla="*/ 2147483646 h 904"/>
                  <a:gd name="T18" fmla="*/ 2147483646 w 328"/>
                  <a:gd name="T19" fmla="*/ 2147483646 h 904"/>
                  <a:gd name="T20" fmla="*/ 2147483646 w 328"/>
                  <a:gd name="T21" fmla="*/ 2147483646 h 904"/>
                  <a:gd name="T22" fmla="*/ 2147483646 w 328"/>
                  <a:gd name="T23" fmla="*/ 2147483646 h 904"/>
                  <a:gd name="T24" fmla="*/ 2147483646 w 328"/>
                  <a:gd name="T25" fmla="*/ 2147483646 h 9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8"/>
                  <a:gd name="T40" fmla="*/ 0 h 904"/>
                  <a:gd name="T41" fmla="*/ 328 w 328"/>
                  <a:gd name="T42" fmla="*/ 904 h 9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rgbClr val="FBB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18" name="Oval 18"/>
              <p:cNvSpPr>
                <a:spLocks noChangeArrowheads="1"/>
              </p:cNvSpPr>
              <p:nvPr/>
            </p:nvSpPr>
            <p:spPr bwMode="auto">
              <a:xfrm>
                <a:off x="4283075" y="2652713"/>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19" name="Freeform 19"/>
              <p:cNvSpPr/>
              <p:nvPr/>
            </p:nvSpPr>
            <p:spPr bwMode="auto">
              <a:xfrm>
                <a:off x="3473450" y="3241675"/>
                <a:ext cx="1744663" cy="3187700"/>
              </a:xfrm>
              <a:custGeom>
                <a:avLst/>
                <a:gdLst>
                  <a:gd name="T0" fmla="*/ 2147483646 w 403"/>
                  <a:gd name="T1" fmla="*/ 2147483646 h 736"/>
                  <a:gd name="T2" fmla="*/ 2147483646 w 403"/>
                  <a:gd name="T3" fmla="*/ 2147483646 h 736"/>
                  <a:gd name="T4" fmla="*/ 2147483646 w 403"/>
                  <a:gd name="T5" fmla="*/ 2147483646 h 736"/>
                  <a:gd name="T6" fmla="*/ 2147483646 w 403"/>
                  <a:gd name="T7" fmla="*/ 2147483646 h 736"/>
                  <a:gd name="T8" fmla="*/ 2147483646 w 403"/>
                  <a:gd name="T9" fmla="*/ 2147483646 h 736"/>
                  <a:gd name="T10" fmla="*/ 2147483646 w 403"/>
                  <a:gd name="T11" fmla="*/ 2147483646 h 736"/>
                  <a:gd name="T12" fmla="*/ 2147483646 w 403"/>
                  <a:gd name="T13" fmla="*/ 2147483646 h 736"/>
                  <a:gd name="T14" fmla="*/ 2147483646 w 403"/>
                  <a:gd name="T15" fmla="*/ 2147483646 h 736"/>
                  <a:gd name="T16" fmla="*/ 2147483646 w 403"/>
                  <a:gd name="T17" fmla="*/ 2147483646 h 736"/>
                  <a:gd name="T18" fmla="*/ 2147483646 w 403"/>
                  <a:gd name="T19" fmla="*/ 2147483646 h 736"/>
                  <a:gd name="T20" fmla="*/ 2147483646 w 403"/>
                  <a:gd name="T21" fmla="*/ 2147483646 h 736"/>
                  <a:gd name="T22" fmla="*/ 2147483646 w 403"/>
                  <a:gd name="T23" fmla="*/ 2147483646 h 736"/>
                  <a:gd name="T24" fmla="*/ 2147483646 w 403"/>
                  <a:gd name="T25" fmla="*/ 2147483646 h 736"/>
                  <a:gd name="T26" fmla="*/ 2147483646 w 403"/>
                  <a:gd name="T27" fmla="*/ 2147483646 h 736"/>
                  <a:gd name="T28" fmla="*/ 2147483646 w 403"/>
                  <a:gd name="T29" fmla="*/ 2147483646 h 7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3"/>
                  <a:gd name="T46" fmla="*/ 0 h 736"/>
                  <a:gd name="T47" fmla="*/ 403 w 403"/>
                  <a:gd name="T48" fmla="*/ 736 h 7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3" h="736">
                    <a:moveTo>
                      <a:pt x="385" y="39"/>
                    </a:moveTo>
                    <a:cubicBezTo>
                      <a:pt x="367" y="9"/>
                      <a:pt x="328" y="0"/>
                      <a:pt x="298" y="18"/>
                    </a:cubicBezTo>
                    <a:cubicBezTo>
                      <a:pt x="274" y="33"/>
                      <a:pt x="263" y="63"/>
                      <a:pt x="271" y="89"/>
                    </a:cubicBezTo>
                    <a:cubicBezTo>
                      <a:pt x="227" y="117"/>
                      <a:pt x="187" y="152"/>
                      <a:pt x="153" y="190"/>
                    </a:cubicBezTo>
                    <a:cubicBezTo>
                      <a:pt x="108" y="238"/>
                      <a:pt x="72" y="294"/>
                      <a:pt x="45" y="354"/>
                    </a:cubicBezTo>
                    <a:cubicBezTo>
                      <a:pt x="32" y="384"/>
                      <a:pt x="22" y="415"/>
                      <a:pt x="15" y="447"/>
                    </a:cubicBezTo>
                    <a:cubicBezTo>
                      <a:pt x="9" y="479"/>
                      <a:pt x="5" y="511"/>
                      <a:pt x="4" y="543"/>
                    </a:cubicBezTo>
                    <a:cubicBezTo>
                      <a:pt x="0" y="608"/>
                      <a:pt x="2" y="673"/>
                      <a:pt x="14" y="736"/>
                    </a:cubicBezTo>
                    <a:cubicBezTo>
                      <a:pt x="5" y="672"/>
                      <a:pt x="7" y="608"/>
                      <a:pt x="14" y="544"/>
                    </a:cubicBezTo>
                    <a:cubicBezTo>
                      <a:pt x="17" y="512"/>
                      <a:pt x="22" y="481"/>
                      <a:pt x="30" y="450"/>
                    </a:cubicBezTo>
                    <a:cubicBezTo>
                      <a:pt x="38" y="420"/>
                      <a:pt x="50" y="390"/>
                      <a:pt x="64" y="362"/>
                    </a:cubicBezTo>
                    <a:cubicBezTo>
                      <a:pt x="92" y="306"/>
                      <a:pt x="130" y="254"/>
                      <a:pt x="174" y="210"/>
                    </a:cubicBezTo>
                    <a:cubicBezTo>
                      <a:pt x="210" y="176"/>
                      <a:pt x="249" y="145"/>
                      <a:pt x="291" y="121"/>
                    </a:cubicBezTo>
                    <a:cubicBezTo>
                      <a:pt x="312" y="137"/>
                      <a:pt x="341" y="140"/>
                      <a:pt x="364" y="126"/>
                    </a:cubicBezTo>
                    <a:cubicBezTo>
                      <a:pt x="394" y="107"/>
                      <a:pt x="403" y="68"/>
                      <a:pt x="385" y="39"/>
                    </a:cubicBezTo>
                    <a:close/>
                  </a:path>
                </a:pathLst>
              </a:custGeom>
              <a:solidFill>
                <a:srgbClr val="008C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20" name="Oval 20"/>
              <p:cNvSpPr>
                <a:spLocks noChangeArrowheads="1"/>
              </p:cNvSpPr>
              <p:nvPr/>
            </p:nvSpPr>
            <p:spPr bwMode="auto">
              <a:xfrm>
                <a:off x="4733925" y="3379788"/>
                <a:ext cx="346075" cy="3476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21" name="Freeform 21"/>
              <p:cNvSpPr/>
              <p:nvPr/>
            </p:nvSpPr>
            <p:spPr bwMode="auto">
              <a:xfrm>
                <a:off x="3589338" y="4043363"/>
                <a:ext cx="1785938" cy="2390775"/>
              </a:xfrm>
              <a:custGeom>
                <a:avLst/>
                <a:gdLst>
                  <a:gd name="T0" fmla="*/ 2147483646 w 412"/>
                  <a:gd name="T1" fmla="*/ 2147483646 h 552"/>
                  <a:gd name="T2" fmla="*/ 2147483646 w 412"/>
                  <a:gd name="T3" fmla="*/ 2147483646 h 552"/>
                  <a:gd name="T4" fmla="*/ 2147483646 w 412"/>
                  <a:gd name="T5" fmla="*/ 2147483646 h 552"/>
                  <a:gd name="T6" fmla="*/ 2147483646 w 412"/>
                  <a:gd name="T7" fmla="*/ 2147483646 h 552"/>
                  <a:gd name="T8" fmla="*/ 2147483646 w 412"/>
                  <a:gd name="T9" fmla="*/ 2147483646 h 552"/>
                  <a:gd name="T10" fmla="*/ 2147483646 w 412"/>
                  <a:gd name="T11" fmla="*/ 2147483646 h 552"/>
                  <a:gd name="T12" fmla="*/ 2147483646 w 412"/>
                  <a:gd name="T13" fmla="*/ 2147483646 h 552"/>
                  <a:gd name="T14" fmla="*/ 2147483646 w 412"/>
                  <a:gd name="T15" fmla="*/ 2147483646 h 552"/>
                  <a:gd name="T16" fmla="*/ 2147483646 w 412"/>
                  <a:gd name="T17" fmla="*/ 2147483646 h 552"/>
                  <a:gd name="T18" fmla="*/ 2147483646 w 412"/>
                  <a:gd name="T19" fmla="*/ 2147483646 h 552"/>
                  <a:gd name="T20" fmla="*/ 2147483646 w 412"/>
                  <a:gd name="T21" fmla="*/ 2147483646 h 552"/>
                  <a:gd name="T22" fmla="*/ 2147483646 w 412"/>
                  <a:gd name="T23" fmla="*/ 2147483646 h 552"/>
                  <a:gd name="T24" fmla="*/ 2147483646 w 412"/>
                  <a:gd name="T25" fmla="*/ 2147483646 h 552"/>
                  <a:gd name="T26" fmla="*/ 2147483646 w 412"/>
                  <a:gd name="T27" fmla="*/ 2147483646 h 5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2"/>
                  <a:gd name="T43" fmla="*/ 0 h 552"/>
                  <a:gd name="T44" fmla="*/ 412 w 412"/>
                  <a:gd name="T45" fmla="*/ 552 h 5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2" h="552">
                    <a:moveTo>
                      <a:pt x="405" y="56"/>
                    </a:moveTo>
                    <a:cubicBezTo>
                      <a:pt x="398" y="21"/>
                      <a:pt x="364" y="0"/>
                      <a:pt x="330" y="7"/>
                    </a:cubicBezTo>
                    <a:cubicBezTo>
                      <a:pt x="306" y="12"/>
                      <a:pt x="288" y="30"/>
                      <a:pt x="282" y="53"/>
                    </a:cubicBezTo>
                    <a:cubicBezTo>
                      <a:pt x="236" y="61"/>
                      <a:pt x="191" y="79"/>
                      <a:pt x="152" y="105"/>
                    </a:cubicBezTo>
                    <a:cubicBezTo>
                      <a:pt x="104" y="136"/>
                      <a:pt x="63" y="179"/>
                      <a:pt x="37" y="229"/>
                    </a:cubicBezTo>
                    <a:cubicBezTo>
                      <a:pt x="23" y="255"/>
                      <a:pt x="14" y="282"/>
                      <a:pt x="8" y="309"/>
                    </a:cubicBezTo>
                    <a:cubicBezTo>
                      <a:pt x="2" y="337"/>
                      <a:pt x="0" y="365"/>
                      <a:pt x="1" y="393"/>
                    </a:cubicBezTo>
                    <a:cubicBezTo>
                      <a:pt x="2" y="449"/>
                      <a:pt x="16" y="505"/>
                      <a:pt x="45" y="552"/>
                    </a:cubicBezTo>
                    <a:cubicBezTo>
                      <a:pt x="19" y="503"/>
                      <a:pt x="9" y="447"/>
                      <a:pt x="11" y="393"/>
                    </a:cubicBezTo>
                    <a:cubicBezTo>
                      <a:pt x="13" y="339"/>
                      <a:pt x="26" y="285"/>
                      <a:pt x="54" y="239"/>
                    </a:cubicBezTo>
                    <a:cubicBezTo>
                      <a:pt x="82" y="193"/>
                      <a:pt x="122" y="156"/>
                      <a:pt x="168" y="130"/>
                    </a:cubicBezTo>
                    <a:cubicBezTo>
                      <a:pt x="204" y="110"/>
                      <a:pt x="244" y="97"/>
                      <a:pt x="284" y="91"/>
                    </a:cubicBezTo>
                    <a:cubicBezTo>
                      <a:pt x="295" y="119"/>
                      <a:pt x="325" y="137"/>
                      <a:pt x="356" y="130"/>
                    </a:cubicBezTo>
                    <a:cubicBezTo>
                      <a:pt x="390" y="123"/>
                      <a:pt x="412" y="90"/>
                      <a:pt x="405" y="56"/>
                    </a:cubicBezTo>
                    <a:close/>
                  </a:path>
                </a:pathLst>
              </a:custGeom>
              <a:solidFill>
                <a:srgbClr val="DD364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22" name="Oval 22"/>
              <p:cNvSpPr>
                <a:spLocks noChangeArrowheads="1"/>
              </p:cNvSpPr>
              <p:nvPr/>
            </p:nvSpPr>
            <p:spPr bwMode="auto">
              <a:xfrm>
                <a:off x="4902200" y="4164013"/>
                <a:ext cx="346075" cy="346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Tx/>
                  <a:buFontTx/>
                  <a:buNone/>
                </a:pPr>
                <a:endParaRPr lang="zh-CN" altLang="en-US" sz="1800">
                  <a:solidFill>
                    <a:schemeClr val="tx1"/>
                  </a:solidFill>
                  <a:ea typeface="宋体" pitchFamily="2" charset="-122"/>
                </a:endParaRPr>
              </a:p>
            </p:txBody>
          </p:sp>
          <p:sp>
            <p:nvSpPr>
              <p:cNvPr id="28723" name="Freeform 23"/>
              <p:cNvSpPr/>
              <p:nvPr/>
            </p:nvSpPr>
            <p:spPr bwMode="auto">
              <a:xfrm>
                <a:off x="444500" y="1149351"/>
                <a:ext cx="5254626" cy="3668712"/>
              </a:xfrm>
              <a:custGeom>
                <a:avLst/>
                <a:gdLst>
                  <a:gd name="T0" fmla="*/ 2147483646 w 1213"/>
                  <a:gd name="T1" fmla="*/ 2147483646 h 847"/>
                  <a:gd name="T2" fmla="*/ 2147483646 w 1213"/>
                  <a:gd name="T3" fmla="*/ 2147483646 h 847"/>
                  <a:gd name="T4" fmla="*/ 2147483646 w 1213"/>
                  <a:gd name="T5" fmla="*/ 2147483646 h 847"/>
                  <a:gd name="T6" fmla="*/ 2147483646 w 1213"/>
                  <a:gd name="T7" fmla="*/ 2147483646 h 847"/>
                  <a:gd name="T8" fmla="*/ 2147483646 w 1213"/>
                  <a:gd name="T9" fmla="*/ 2147483646 h 847"/>
                  <a:gd name="T10" fmla="*/ 2147483646 w 1213"/>
                  <a:gd name="T11" fmla="*/ 2147483646 h 847"/>
                  <a:gd name="T12" fmla="*/ 2147483646 w 1213"/>
                  <a:gd name="T13" fmla="*/ 2147483646 h 847"/>
                  <a:gd name="T14" fmla="*/ 2147483646 w 1213"/>
                  <a:gd name="T15" fmla="*/ 2147483646 h 847"/>
                  <a:gd name="T16" fmla="*/ 2147483646 w 1213"/>
                  <a:gd name="T17" fmla="*/ 2147483646 h 847"/>
                  <a:gd name="T18" fmla="*/ 2147483646 w 1213"/>
                  <a:gd name="T19" fmla="*/ 2147483646 h 847"/>
                  <a:gd name="T20" fmla="*/ 2147483646 w 1213"/>
                  <a:gd name="T21" fmla="*/ 2147483646 h 847"/>
                  <a:gd name="T22" fmla="*/ 2147483646 w 1213"/>
                  <a:gd name="T23" fmla="*/ 2147483646 h 847"/>
                  <a:gd name="T24" fmla="*/ 2147483646 w 1213"/>
                  <a:gd name="T25" fmla="*/ 2147483646 h 847"/>
                  <a:gd name="T26" fmla="*/ 2147483646 w 1213"/>
                  <a:gd name="T27" fmla="*/ 2147483646 h 847"/>
                  <a:gd name="T28" fmla="*/ 2147483646 w 1213"/>
                  <a:gd name="T29" fmla="*/ 2147483646 h 847"/>
                  <a:gd name="T30" fmla="*/ 2147483646 w 1213"/>
                  <a:gd name="T31" fmla="*/ 2147483646 h 847"/>
                  <a:gd name="T32" fmla="*/ 2147483646 w 1213"/>
                  <a:gd name="T33" fmla="*/ 2147483646 h 847"/>
                  <a:gd name="T34" fmla="*/ 2147483646 w 1213"/>
                  <a:gd name="T35" fmla="*/ 2147483646 h 847"/>
                  <a:gd name="T36" fmla="*/ 2147483646 w 1213"/>
                  <a:gd name="T37" fmla="*/ 2147483646 h 847"/>
                  <a:gd name="T38" fmla="*/ 2147483646 w 1213"/>
                  <a:gd name="T39" fmla="*/ 2147483646 h 847"/>
                  <a:gd name="T40" fmla="*/ 2147483646 w 1213"/>
                  <a:gd name="T41" fmla="*/ 2147483646 h 847"/>
                  <a:gd name="T42" fmla="*/ 2147483646 w 1213"/>
                  <a:gd name="T43" fmla="*/ 2147483646 h 847"/>
                  <a:gd name="T44" fmla="*/ 2147483646 w 1213"/>
                  <a:gd name="T45" fmla="*/ 2147483646 h 847"/>
                  <a:gd name="T46" fmla="*/ 2147483646 w 1213"/>
                  <a:gd name="T47" fmla="*/ 2147483646 h 847"/>
                  <a:gd name="T48" fmla="*/ 2147483646 w 1213"/>
                  <a:gd name="T49" fmla="*/ 2147483646 h 847"/>
                  <a:gd name="T50" fmla="*/ 2147483646 w 1213"/>
                  <a:gd name="T51" fmla="*/ 2147483646 h 847"/>
                  <a:gd name="T52" fmla="*/ 2147483646 w 1213"/>
                  <a:gd name="T53" fmla="*/ 2147483646 h 847"/>
                  <a:gd name="T54" fmla="*/ 2147483646 w 1213"/>
                  <a:gd name="T55" fmla="*/ 2147483646 h 847"/>
                  <a:gd name="T56" fmla="*/ 2147483646 w 1213"/>
                  <a:gd name="T57" fmla="*/ 2147483646 h 847"/>
                  <a:gd name="T58" fmla="*/ 2147483646 w 1213"/>
                  <a:gd name="T59" fmla="*/ 2147483646 h 847"/>
                  <a:gd name="T60" fmla="*/ 2147483646 w 1213"/>
                  <a:gd name="T61" fmla="*/ 2147483646 h 847"/>
                  <a:gd name="T62" fmla="*/ 2147483646 w 1213"/>
                  <a:gd name="T63" fmla="*/ 2147483646 h 847"/>
                  <a:gd name="T64" fmla="*/ 2147483646 w 1213"/>
                  <a:gd name="T65" fmla="*/ 2147483646 h 847"/>
                  <a:gd name="T66" fmla="*/ 2147483646 w 1213"/>
                  <a:gd name="T67" fmla="*/ 2147483646 h 847"/>
                  <a:gd name="T68" fmla="*/ 2147483646 w 1213"/>
                  <a:gd name="T69" fmla="*/ 2147483646 h 847"/>
                  <a:gd name="T70" fmla="*/ 2147483646 w 1213"/>
                  <a:gd name="T71" fmla="*/ 2147483646 h 847"/>
                  <a:gd name="T72" fmla="*/ 2147483646 w 1213"/>
                  <a:gd name="T73" fmla="*/ 2147483646 h 847"/>
                  <a:gd name="T74" fmla="*/ 2147483646 w 1213"/>
                  <a:gd name="T75" fmla="*/ 2147483646 h 847"/>
                  <a:gd name="T76" fmla="*/ 2147483646 w 1213"/>
                  <a:gd name="T77" fmla="*/ 2147483646 h 847"/>
                  <a:gd name="T78" fmla="*/ 2147483646 w 1213"/>
                  <a:gd name="T79" fmla="*/ 2147483646 h 847"/>
                  <a:gd name="T80" fmla="*/ 2147483646 w 1213"/>
                  <a:gd name="T81" fmla="*/ 2147483646 h 847"/>
                  <a:gd name="T82" fmla="*/ 2147483646 w 1213"/>
                  <a:gd name="T83" fmla="*/ 2147483646 h 847"/>
                  <a:gd name="T84" fmla="*/ 2147483646 w 1213"/>
                  <a:gd name="T85" fmla="*/ 2147483646 h 847"/>
                  <a:gd name="T86" fmla="*/ 2147483646 w 1213"/>
                  <a:gd name="T87" fmla="*/ 2147483646 h 847"/>
                  <a:gd name="T88" fmla="*/ 2147483646 w 1213"/>
                  <a:gd name="T89" fmla="*/ 2147483646 h 847"/>
                  <a:gd name="T90" fmla="*/ 2147483646 w 1213"/>
                  <a:gd name="T91" fmla="*/ 2147483646 h 847"/>
                  <a:gd name="T92" fmla="*/ 2147483646 w 1213"/>
                  <a:gd name="T93" fmla="*/ 2147483646 h 847"/>
                  <a:gd name="T94" fmla="*/ 2147483646 w 1213"/>
                  <a:gd name="T95" fmla="*/ 2147483646 h 847"/>
                  <a:gd name="T96" fmla="*/ 2147483646 w 1213"/>
                  <a:gd name="T97" fmla="*/ 2147483646 h 847"/>
                  <a:gd name="T98" fmla="*/ 2147483646 w 1213"/>
                  <a:gd name="T99" fmla="*/ 2147483646 h 8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13"/>
                  <a:gd name="T151" fmla="*/ 0 h 847"/>
                  <a:gd name="T152" fmla="*/ 1213 w 1213"/>
                  <a:gd name="T153" fmla="*/ 847 h 84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13" h="847">
                    <a:moveTo>
                      <a:pt x="1206" y="691"/>
                    </a:moveTo>
                    <a:cubicBezTo>
                      <a:pt x="1197" y="669"/>
                      <a:pt x="1182" y="650"/>
                      <a:pt x="1163" y="637"/>
                    </a:cubicBezTo>
                    <a:cubicBezTo>
                      <a:pt x="1178" y="620"/>
                      <a:pt x="1190" y="600"/>
                      <a:pt x="1196" y="578"/>
                    </a:cubicBezTo>
                    <a:cubicBezTo>
                      <a:pt x="1203" y="553"/>
                      <a:pt x="1203" y="526"/>
                      <a:pt x="1196" y="500"/>
                    </a:cubicBezTo>
                    <a:cubicBezTo>
                      <a:pt x="1189" y="475"/>
                      <a:pt x="1174" y="451"/>
                      <a:pt x="1155" y="433"/>
                    </a:cubicBezTo>
                    <a:cubicBezTo>
                      <a:pt x="1139" y="418"/>
                      <a:pt x="1119" y="407"/>
                      <a:pt x="1098" y="401"/>
                    </a:cubicBezTo>
                    <a:cubicBezTo>
                      <a:pt x="1100" y="393"/>
                      <a:pt x="1102" y="385"/>
                      <a:pt x="1103" y="376"/>
                    </a:cubicBezTo>
                    <a:cubicBezTo>
                      <a:pt x="1103" y="373"/>
                      <a:pt x="1103" y="370"/>
                      <a:pt x="1103" y="366"/>
                    </a:cubicBezTo>
                    <a:cubicBezTo>
                      <a:pt x="1104" y="365"/>
                      <a:pt x="1104" y="363"/>
                      <a:pt x="1104" y="361"/>
                    </a:cubicBezTo>
                    <a:cubicBezTo>
                      <a:pt x="1104" y="360"/>
                      <a:pt x="1104" y="358"/>
                      <a:pt x="1104" y="356"/>
                    </a:cubicBezTo>
                    <a:cubicBezTo>
                      <a:pt x="1103" y="350"/>
                      <a:pt x="1103" y="343"/>
                      <a:pt x="1102" y="337"/>
                    </a:cubicBezTo>
                    <a:cubicBezTo>
                      <a:pt x="1098" y="310"/>
                      <a:pt x="1087" y="285"/>
                      <a:pt x="1071" y="264"/>
                    </a:cubicBezTo>
                    <a:cubicBezTo>
                      <a:pt x="1054" y="242"/>
                      <a:pt x="1033" y="225"/>
                      <a:pt x="1008" y="215"/>
                    </a:cubicBezTo>
                    <a:cubicBezTo>
                      <a:pt x="988" y="206"/>
                      <a:pt x="965" y="202"/>
                      <a:pt x="943" y="202"/>
                    </a:cubicBezTo>
                    <a:cubicBezTo>
                      <a:pt x="938" y="186"/>
                      <a:pt x="931" y="170"/>
                      <a:pt x="921" y="156"/>
                    </a:cubicBezTo>
                    <a:cubicBezTo>
                      <a:pt x="909" y="139"/>
                      <a:pt x="893" y="123"/>
                      <a:pt x="875" y="112"/>
                    </a:cubicBezTo>
                    <a:cubicBezTo>
                      <a:pt x="857" y="100"/>
                      <a:pt x="836" y="92"/>
                      <a:pt x="815" y="89"/>
                    </a:cubicBezTo>
                    <a:cubicBezTo>
                      <a:pt x="804" y="87"/>
                      <a:pt x="793" y="86"/>
                      <a:pt x="783" y="87"/>
                    </a:cubicBezTo>
                    <a:cubicBezTo>
                      <a:pt x="776" y="87"/>
                      <a:pt x="770" y="88"/>
                      <a:pt x="763" y="89"/>
                    </a:cubicBezTo>
                    <a:cubicBezTo>
                      <a:pt x="749" y="68"/>
                      <a:pt x="732" y="50"/>
                      <a:pt x="711" y="36"/>
                    </a:cubicBezTo>
                    <a:cubicBezTo>
                      <a:pt x="687" y="19"/>
                      <a:pt x="659" y="8"/>
                      <a:pt x="630" y="4"/>
                    </a:cubicBezTo>
                    <a:cubicBezTo>
                      <a:pt x="601" y="0"/>
                      <a:pt x="571" y="2"/>
                      <a:pt x="544" y="11"/>
                    </a:cubicBezTo>
                    <a:cubicBezTo>
                      <a:pt x="520" y="19"/>
                      <a:pt x="497" y="31"/>
                      <a:pt x="478" y="48"/>
                    </a:cubicBezTo>
                    <a:cubicBezTo>
                      <a:pt x="457" y="38"/>
                      <a:pt x="434" y="34"/>
                      <a:pt x="411" y="34"/>
                    </a:cubicBezTo>
                    <a:cubicBezTo>
                      <a:pt x="384" y="33"/>
                      <a:pt x="357" y="40"/>
                      <a:pt x="333" y="52"/>
                    </a:cubicBezTo>
                    <a:cubicBezTo>
                      <a:pt x="309" y="64"/>
                      <a:pt x="288" y="82"/>
                      <a:pt x="272" y="104"/>
                    </a:cubicBezTo>
                    <a:cubicBezTo>
                      <a:pt x="259" y="122"/>
                      <a:pt x="249" y="142"/>
                      <a:pt x="244" y="164"/>
                    </a:cubicBezTo>
                    <a:cubicBezTo>
                      <a:pt x="218" y="164"/>
                      <a:pt x="193" y="170"/>
                      <a:pt x="170" y="181"/>
                    </a:cubicBezTo>
                    <a:cubicBezTo>
                      <a:pt x="143" y="194"/>
                      <a:pt x="120" y="215"/>
                      <a:pt x="104" y="240"/>
                    </a:cubicBezTo>
                    <a:cubicBezTo>
                      <a:pt x="88" y="265"/>
                      <a:pt x="79" y="295"/>
                      <a:pt x="78" y="325"/>
                    </a:cubicBezTo>
                    <a:cubicBezTo>
                      <a:pt x="78" y="350"/>
                      <a:pt x="83" y="374"/>
                      <a:pt x="93" y="397"/>
                    </a:cubicBezTo>
                    <a:cubicBezTo>
                      <a:pt x="75" y="404"/>
                      <a:pt x="58" y="415"/>
                      <a:pt x="45" y="430"/>
                    </a:cubicBezTo>
                    <a:cubicBezTo>
                      <a:pt x="28" y="448"/>
                      <a:pt x="16" y="470"/>
                      <a:pt x="11" y="494"/>
                    </a:cubicBezTo>
                    <a:cubicBezTo>
                      <a:pt x="6" y="518"/>
                      <a:pt x="8" y="543"/>
                      <a:pt x="16" y="566"/>
                    </a:cubicBezTo>
                    <a:cubicBezTo>
                      <a:pt x="23" y="585"/>
                      <a:pt x="35" y="603"/>
                      <a:pt x="50" y="617"/>
                    </a:cubicBezTo>
                    <a:cubicBezTo>
                      <a:pt x="33" y="628"/>
                      <a:pt x="20" y="644"/>
                      <a:pt x="12" y="662"/>
                    </a:cubicBezTo>
                    <a:cubicBezTo>
                      <a:pt x="2" y="683"/>
                      <a:pt x="0" y="707"/>
                      <a:pt x="6" y="730"/>
                    </a:cubicBezTo>
                    <a:cubicBezTo>
                      <a:pt x="12" y="752"/>
                      <a:pt x="25" y="772"/>
                      <a:pt x="43" y="785"/>
                    </a:cubicBezTo>
                    <a:cubicBezTo>
                      <a:pt x="62" y="799"/>
                      <a:pt x="84" y="806"/>
                      <a:pt x="106" y="805"/>
                    </a:cubicBezTo>
                    <a:cubicBezTo>
                      <a:pt x="84" y="804"/>
                      <a:pt x="63" y="796"/>
                      <a:pt x="46" y="782"/>
                    </a:cubicBezTo>
                    <a:cubicBezTo>
                      <a:pt x="30" y="768"/>
                      <a:pt x="18" y="749"/>
                      <a:pt x="14" y="728"/>
                    </a:cubicBezTo>
                    <a:cubicBezTo>
                      <a:pt x="10" y="707"/>
                      <a:pt x="13" y="685"/>
                      <a:pt x="22" y="667"/>
                    </a:cubicBezTo>
                    <a:cubicBezTo>
                      <a:pt x="32" y="648"/>
                      <a:pt x="47" y="633"/>
                      <a:pt x="66" y="625"/>
                    </a:cubicBezTo>
                    <a:cubicBezTo>
                      <a:pt x="76" y="620"/>
                      <a:pt x="76" y="620"/>
                      <a:pt x="76" y="620"/>
                    </a:cubicBezTo>
                    <a:cubicBezTo>
                      <a:pt x="67" y="612"/>
                      <a:pt x="67" y="612"/>
                      <a:pt x="67" y="612"/>
                    </a:cubicBezTo>
                    <a:cubicBezTo>
                      <a:pt x="51" y="598"/>
                      <a:pt x="39" y="580"/>
                      <a:pt x="33" y="560"/>
                    </a:cubicBezTo>
                    <a:cubicBezTo>
                      <a:pt x="27" y="540"/>
                      <a:pt x="26" y="519"/>
                      <a:pt x="31" y="499"/>
                    </a:cubicBezTo>
                    <a:cubicBezTo>
                      <a:pt x="36" y="478"/>
                      <a:pt x="47" y="460"/>
                      <a:pt x="61" y="446"/>
                    </a:cubicBezTo>
                    <a:cubicBezTo>
                      <a:pt x="76" y="431"/>
                      <a:pt x="94" y="421"/>
                      <a:pt x="114" y="416"/>
                    </a:cubicBezTo>
                    <a:cubicBezTo>
                      <a:pt x="129" y="412"/>
                      <a:pt x="129" y="412"/>
                      <a:pt x="129" y="412"/>
                    </a:cubicBezTo>
                    <a:cubicBezTo>
                      <a:pt x="122" y="398"/>
                      <a:pt x="122" y="398"/>
                      <a:pt x="122" y="398"/>
                    </a:cubicBezTo>
                    <a:cubicBezTo>
                      <a:pt x="110" y="376"/>
                      <a:pt x="104" y="351"/>
                      <a:pt x="106" y="326"/>
                    </a:cubicBezTo>
                    <a:cubicBezTo>
                      <a:pt x="107" y="301"/>
                      <a:pt x="115" y="277"/>
                      <a:pt x="129" y="256"/>
                    </a:cubicBezTo>
                    <a:cubicBezTo>
                      <a:pt x="142" y="236"/>
                      <a:pt x="162" y="219"/>
                      <a:pt x="184" y="209"/>
                    </a:cubicBezTo>
                    <a:cubicBezTo>
                      <a:pt x="206" y="198"/>
                      <a:pt x="231" y="194"/>
                      <a:pt x="255" y="196"/>
                    </a:cubicBezTo>
                    <a:cubicBezTo>
                      <a:pt x="270" y="198"/>
                      <a:pt x="270" y="198"/>
                      <a:pt x="270" y="198"/>
                    </a:cubicBezTo>
                    <a:cubicBezTo>
                      <a:pt x="273" y="183"/>
                      <a:pt x="273" y="183"/>
                      <a:pt x="273" y="183"/>
                    </a:cubicBezTo>
                    <a:cubicBezTo>
                      <a:pt x="276" y="162"/>
                      <a:pt x="285" y="141"/>
                      <a:pt x="299" y="124"/>
                    </a:cubicBezTo>
                    <a:cubicBezTo>
                      <a:pt x="312" y="106"/>
                      <a:pt x="329" y="92"/>
                      <a:pt x="348" y="83"/>
                    </a:cubicBezTo>
                    <a:cubicBezTo>
                      <a:pt x="368" y="73"/>
                      <a:pt x="389" y="68"/>
                      <a:pt x="411" y="68"/>
                    </a:cubicBezTo>
                    <a:cubicBezTo>
                      <a:pt x="433" y="69"/>
                      <a:pt x="454" y="74"/>
                      <a:pt x="473" y="84"/>
                    </a:cubicBezTo>
                    <a:cubicBezTo>
                      <a:pt x="484" y="90"/>
                      <a:pt x="484" y="90"/>
                      <a:pt x="484" y="90"/>
                    </a:cubicBezTo>
                    <a:cubicBezTo>
                      <a:pt x="493" y="81"/>
                      <a:pt x="493" y="81"/>
                      <a:pt x="493" y="81"/>
                    </a:cubicBezTo>
                    <a:cubicBezTo>
                      <a:pt x="511" y="65"/>
                      <a:pt x="532" y="52"/>
                      <a:pt x="554" y="45"/>
                    </a:cubicBezTo>
                    <a:cubicBezTo>
                      <a:pt x="577" y="38"/>
                      <a:pt x="601" y="36"/>
                      <a:pt x="625" y="40"/>
                    </a:cubicBezTo>
                    <a:cubicBezTo>
                      <a:pt x="649" y="43"/>
                      <a:pt x="671" y="52"/>
                      <a:pt x="691" y="65"/>
                    </a:cubicBezTo>
                    <a:cubicBezTo>
                      <a:pt x="711" y="78"/>
                      <a:pt x="727" y="96"/>
                      <a:pt x="739" y="117"/>
                    </a:cubicBezTo>
                    <a:cubicBezTo>
                      <a:pt x="746" y="128"/>
                      <a:pt x="746" y="128"/>
                      <a:pt x="746" y="128"/>
                    </a:cubicBezTo>
                    <a:cubicBezTo>
                      <a:pt x="759" y="125"/>
                      <a:pt x="759" y="125"/>
                      <a:pt x="759" y="125"/>
                    </a:cubicBezTo>
                    <a:cubicBezTo>
                      <a:pt x="767" y="123"/>
                      <a:pt x="776" y="122"/>
                      <a:pt x="784" y="122"/>
                    </a:cubicBezTo>
                    <a:cubicBezTo>
                      <a:pt x="793" y="121"/>
                      <a:pt x="801" y="122"/>
                      <a:pt x="809" y="123"/>
                    </a:cubicBezTo>
                    <a:cubicBezTo>
                      <a:pt x="826" y="126"/>
                      <a:pt x="842" y="132"/>
                      <a:pt x="857" y="141"/>
                    </a:cubicBezTo>
                    <a:cubicBezTo>
                      <a:pt x="871" y="150"/>
                      <a:pt x="884" y="162"/>
                      <a:pt x="894" y="176"/>
                    </a:cubicBezTo>
                    <a:cubicBezTo>
                      <a:pt x="904" y="189"/>
                      <a:pt x="911" y="205"/>
                      <a:pt x="915" y="222"/>
                    </a:cubicBezTo>
                    <a:cubicBezTo>
                      <a:pt x="918" y="237"/>
                      <a:pt x="918" y="237"/>
                      <a:pt x="918" y="237"/>
                    </a:cubicBezTo>
                    <a:cubicBezTo>
                      <a:pt x="932" y="235"/>
                      <a:pt x="932" y="235"/>
                      <a:pt x="932" y="235"/>
                    </a:cubicBezTo>
                    <a:cubicBezTo>
                      <a:pt x="954" y="233"/>
                      <a:pt x="976" y="236"/>
                      <a:pt x="996" y="244"/>
                    </a:cubicBezTo>
                    <a:cubicBezTo>
                      <a:pt x="1016" y="252"/>
                      <a:pt x="1033" y="265"/>
                      <a:pt x="1047" y="282"/>
                    </a:cubicBezTo>
                    <a:cubicBezTo>
                      <a:pt x="1061" y="299"/>
                      <a:pt x="1070" y="320"/>
                      <a:pt x="1074" y="341"/>
                    </a:cubicBezTo>
                    <a:cubicBezTo>
                      <a:pt x="1075" y="346"/>
                      <a:pt x="1075" y="352"/>
                      <a:pt x="1075" y="357"/>
                    </a:cubicBezTo>
                    <a:cubicBezTo>
                      <a:pt x="1076" y="358"/>
                      <a:pt x="1076" y="360"/>
                      <a:pt x="1076" y="362"/>
                    </a:cubicBezTo>
                    <a:cubicBezTo>
                      <a:pt x="1076" y="366"/>
                      <a:pt x="1076" y="366"/>
                      <a:pt x="1076" y="366"/>
                    </a:cubicBezTo>
                    <a:cubicBezTo>
                      <a:pt x="1076" y="368"/>
                      <a:pt x="1075" y="371"/>
                      <a:pt x="1075" y="374"/>
                    </a:cubicBezTo>
                    <a:cubicBezTo>
                      <a:pt x="1074" y="385"/>
                      <a:pt x="1072" y="396"/>
                      <a:pt x="1069" y="406"/>
                    </a:cubicBezTo>
                    <a:cubicBezTo>
                      <a:pt x="1063" y="421"/>
                      <a:pt x="1063" y="421"/>
                      <a:pt x="1063" y="421"/>
                    </a:cubicBezTo>
                    <a:cubicBezTo>
                      <a:pt x="1079" y="424"/>
                      <a:pt x="1079" y="424"/>
                      <a:pt x="1079" y="424"/>
                    </a:cubicBezTo>
                    <a:cubicBezTo>
                      <a:pt x="1101" y="427"/>
                      <a:pt x="1121" y="437"/>
                      <a:pt x="1138" y="451"/>
                    </a:cubicBezTo>
                    <a:cubicBezTo>
                      <a:pt x="1155" y="466"/>
                      <a:pt x="1168" y="485"/>
                      <a:pt x="1175" y="507"/>
                    </a:cubicBezTo>
                    <a:cubicBezTo>
                      <a:pt x="1181" y="528"/>
                      <a:pt x="1182" y="551"/>
                      <a:pt x="1177" y="573"/>
                    </a:cubicBezTo>
                    <a:cubicBezTo>
                      <a:pt x="1171" y="595"/>
                      <a:pt x="1160" y="616"/>
                      <a:pt x="1143" y="632"/>
                    </a:cubicBezTo>
                    <a:cubicBezTo>
                      <a:pt x="1135" y="641"/>
                      <a:pt x="1135" y="641"/>
                      <a:pt x="1135" y="641"/>
                    </a:cubicBezTo>
                    <a:cubicBezTo>
                      <a:pt x="1145" y="646"/>
                      <a:pt x="1145" y="646"/>
                      <a:pt x="1145" y="646"/>
                    </a:cubicBezTo>
                    <a:cubicBezTo>
                      <a:pt x="1166" y="656"/>
                      <a:pt x="1184" y="674"/>
                      <a:pt x="1193" y="696"/>
                    </a:cubicBezTo>
                    <a:cubicBezTo>
                      <a:pt x="1198" y="707"/>
                      <a:pt x="1201" y="719"/>
                      <a:pt x="1202" y="730"/>
                    </a:cubicBezTo>
                    <a:cubicBezTo>
                      <a:pt x="1203" y="743"/>
                      <a:pt x="1201" y="755"/>
                      <a:pt x="1198" y="766"/>
                    </a:cubicBezTo>
                    <a:cubicBezTo>
                      <a:pt x="1191" y="790"/>
                      <a:pt x="1176" y="811"/>
                      <a:pt x="1156" y="825"/>
                    </a:cubicBezTo>
                    <a:cubicBezTo>
                      <a:pt x="1135" y="839"/>
                      <a:pt x="1109" y="845"/>
                      <a:pt x="1084" y="843"/>
                    </a:cubicBezTo>
                    <a:cubicBezTo>
                      <a:pt x="1109" y="847"/>
                      <a:pt x="1136" y="842"/>
                      <a:pt x="1158" y="829"/>
                    </a:cubicBezTo>
                    <a:cubicBezTo>
                      <a:pt x="1181" y="816"/>
                      <a:pt x="1198" y="794"/>
                      <a:pt x="1207" y="769"/>
                    </a:cubicBezTo>
                    <a:cubicBezTo>
                      <a:pt x="1211" y="757"/>
                      <a:pt x="1213" y="743"/>
                      <a:pt x="1213" y="730"/>
                    </a:cubicBezTo>
                    <a:cubicBezTo>
                      <a:pt x="1213" y="717"/>
                      <a:pt x="1210" y="703"/>
                      <a:pt x="1206" y="691"/>
                    </a:cubicBez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5" name="文本框 44"/>
            <p:cNvSpPr txBox="1"/>
            <p:nvPr/>
          </p:nvSpPr>
          <p:spPr>
            <a:xfrm>
              <a:off x="7386439" y="4131546"/>
              <a:ext cx="442158" cy="370781"/>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01</a:t>
              </a:r>
              <a:endParaRPr lang="zh-CN" altLang="en-US" dirty="0">
                <a:solidFill>
                  <a:schemeClr val="tx1">
                    <a:lumMod val="65000"/>
                    <a:lumOff val="35000"/>
                  </a:schemeClr>
                </a:solidFill>
                <a:ea typeface="Microsoft YaHei UI" pitchFamily="34" charset="-122"/>
                <a:cs typeface="Arial" pitchFamily="34" charset="0"/>
              </a:endParaRPr>
            </a:p>
          </p:txBody>
        </p:sp>
        <p:sp>
          <p:nvSpPr>
            <p:cNvPr id="46" name="文本框 45"/>
            <p:cNvSpPr txBox="1"/>
            <p:nvPr/>
          </p:nvSpPr>
          <p:spPr>
            <a:xfrm>
              <a:off x="7488598" y="3529870"/>
              <a:ext cx="440561" cy="370781"/>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02</a:t>
              </a:r>
              <a:endParaRPr lang="zh-CN" altLang="en-US" dirty="0">
                <a:solidFill>
                  <a:schemeClr val="tx1">
                    <a:lumMod val="65000"/>
                    <a:lumOff val="35000"/>
                  </a:schemeClr>
                </a:solidFill>
                <a:ea typeface="Microsoft YaHei UI" pitchFamily="34" charset="-122"/>
                <a:cs typeface="Arial" pitchFamily="34" charset="0"/>
              </a:endParaRPr>
            </a:p>
          </p:txBody>
        </p:sp>
        <p:sp>
          <p:nvSpPr>
            <p:cNvPr id="47" name="文本框 46"/>
            <p:cNvSpPr txBox="1"/>
            <p:nvPr/>
          </p:nvSpPr>
          <p:spPr>
            <a:xfrm>
              <a:off x="7833385" y="2972012"/>
              <a:ext cx="440561" cy="369096"/>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03</a:t>
              </a:r>
              <a:endParaRPr lang="zh-CN" altLang="en-US" dirty="0">
                <a:solidFill>
                  <a:schemeClr val="tx1">
                    <a:lumMod val="65000"/>
                    <a:lumOff val="35000"/>
                  </a:schemeClr>
                </a:solidFill>
                <a:ea typeface="Microsoft YaHei UI" pitchFamily="34" charset="-122"/>
                <a:cs typeface="Arial" pitchFamily="34" charset="0"/>
              </a:endParaRPr>
            </a:p>
          </p:txBody>
        </p:sp>
        <p:sp>
          <p:nvSpPr>
            <p:cNvPr id="48" name="文本框 47"/>
            <p:cNvSpPr txBox="1"/>
            <p:nvPr/>
          </p:nvSpPr>
          <p:spPr>
            <a:xfrm>
              <a:off x="8312256" y="2613029"/>
              <a:ext cx="438965" cy="369095"/>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04</a:t>
              </a:r>
              <a:endParaRPr lang="zh-CN" altLang="en-US" dirty="0">
                <a:solidFill>
                  <a:schemeClr val="tx1">
                    <a:lumMod val="65000"/>
                    <a:lumOff val="35000"/>
                  </a:schemeClr>
                </a:solidFill>
                <a:ea typeface="Microsoft YaHei UI" pitchFamily="34" charset="-122"/>
                <a:cs typeface="Arial" pitchFamily="34" charset="0"/>
              </a:endParaRPr>
            </a:p>
          </p:txBody>
        </p:sp>
        <p:sp>
          <p:nvSpPr>
            <p:cNvPr id="49" name="文本框 48"/>
            <p:cNvSpPr txBox="1"/>
            <p:nvPr/>
          </p:nvSpPr>
          <p:spPr>
            <a:xfrm>
              <a:off x="8901268" y="2483255"/>
              <a:ext cx="440561" cy="369096"/>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05</a:t>
              </a:r>
              <a:endParaRPr lang="zh-CN" altLang="en-US" dirty="0">
                <a:solidFill>
                  <a:schemeClr val="tx1">
                    <a:lumMod val="65000"/>
                    <a:lumOff val="35000"/>
                  </a:schemeClr>
                </a:solidFill>
                <a:ea typeface="Microsoft YaHei UI" pitchFamily="34" charset="-122"/>
                <a:cs typeface="Arial" pitchFamily="34" charset="0"/>
              </a:endParaRPr>
            </a:p>
          </p:txBody>
        </p:sp>
        <p:sp>
          <p:nvSpPr>
            <p:cNvPr id="50" name="文本框 49"/>
            <p:cNvSpPr txBox="1"/>
            <p:nvPr/>
          </p:nvSpPr>
          <p:spPr>
            <a:xfrm>
              <a:off x="9496663" y="2636624"/>
              <a:ext cx="440561" cy="370781"/>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06</a:t>
              </a:r>
              <a:endParaRPr lang="zh-CN" altLang="en-US" dirty="0">
                <a:solidFill>
                  <a:schemeClr val="tx1">
                    <a:lumMod val="65000"/>
                    <a:lumOff val="35000"/>
                  </a:schemeClr>
                </a:solidFill>
                <a:ea typeface="Microsoft YaHei UI" pitchFamily="34" charset="-122"/>
                <a:cs typeface="Arial" pitchFamily="34" charset="0"/>
              </a:endParaRPr>
            </a:p>
          </p:txBody>
        </p:sp>
        <p:sp>
          <p:nvSpPr>
            <p:cNvPr id="51" name="文本框 50"/>
            <p:cNvSpPr txBox="1"/>
            <p:nvPr/>
          </p:nvSpPr>
          <p:spPr>
            <a:xfrm>
              <a:off x="9996286" y="3015832"/>
              <a:ext cx="442157" cy="370781"/>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07</a:t>
              </a:r>
              <a:endParaRPr lang="zh-CN" altLang="en-US" dirty="0">
                <a:solidFill>
                  <a:schemeClr val="tx1">
                    <a:lumMod val="65000"/>
                    <a:lumOff val="35000"/>
                  </a:schemeClr>
                </a:solidFill>
                <a:ea typeface="Microsoft YaHei UI" pitchFamily="34" charset="-122"/>
                <a:cs typeface="Arial" pitchFamily="34" charset="0"/>
              </a:endParaRPr>
            </a:p>
          </p:txBody>
        </p:sp>
        <p:sp>
          <p:nvSpPr>
            <p:cNvPr id="52" name="文本框 51"/>
            <p:cNvSpPr txBox="1"/>
            <p:nvPr/>
          </p:nvSpPr>
          <p:spPr>
            <a:xfrm>
              <a:off x="10349054" y="3595598"/>
              <a:ext cx="440561" cy="369096"/>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08</a:t>
              </a:r>
              <a:endParaRPr lang="zh-CN" altLang="en-US" dirty="0">
                <a:solidFill>
                  <a:schemeClr val="tx1">
                    <a:lumMod val="65000"/>
                    <a:lumOff val="35000"/>
                  </a:schemeClr>
                </a:solidFill>
                <a:ea typeface="Microsoft YaHei UI" pitchFamily="34" charset="-122"/>
                <a:cs typeface="Arial" pitchFamily="34" charset="0"/>
              </a:endParaRPr>
            </a:p>
          </p:txBody>
        </p:sp>
        <p:sp>
          <p:nvSpPr>
            <p:cNvPr id="53" name="文本框 52"/>
            <p:cNvSpPr txBox="1"/>
            <p:nvPr/>
          </p:nvSpPr>
          <p:spPr>
            <a:xfrm>
              <a:off x="10475157" y="4214129"/>
              <a:ext cx="442157" cy="370781"/>
            </a:xfrm>
            <a:prstGeom prst="rect">
              <a:avLst/>
            </a:prstGeom>
            <a:noFill/>
          </p:spPr>
          <p:txBody>
            <a:bodyPr wrap="none">
              <a:spAutoFit/>
            </a:bodyPr>
            <a:lstStyle/>
            <a:p>
              <a:pPr>
                <a:defRPr/>
              </a:pPr>
              <a:r>
                <a:rPr lang="en-US" altLang="zh-CN" dirty="0">
                  <a:solidFill>
                    <a:schemeClr val="tx1">
                      <a:lumMod val="65000"/>
                      <a:lumOff val="35000"/>
                    </a:schemeClr>
                  </a:solidFill>
                  <a:ea typeface="Microsoft YaHei UI" pitchFamily="34" charset="-122"/>
                  <a:cs typeface="Arial" pitchFamily="34" charset="0"/>
                </a:rPr>
                <a:t>09</a:t>
              </a:r>
              <a:endParaRPr lang="zh-CN" altLang="en-US" dirty="0">
                <a:solidFill>
                  <a:schemeClr val="tx1">
                    <a:lumMod val="65000"/>
                    <a:lumOff val="35000"/>
                  </a:schemeClr>
                </a:solidFill>
                <a:ea typeface="Microsoft YaHei UI" pitchFamily="34" charset="-122"/>
                <a:cs typeface="Arial" pitchFamily="34" charset="0"/>
              </a:endParaRPr>
            </a:p>
          </p:txBody>
        </p:sp>
      </p:grpSp>
      <p:grpSp>
        <p:nvGrpSpPr>
          <p:cNvPr id="28676" name="组合 72"/>
          <p:cNvGrpSpPr/>
          <p:nvPr/>
        </p:nvGrpSpPr>
        <p:grpSpPr bwMode="auto">
          <a:xfrm>
            <a:off x="615950" y="1298575"/>
            <a:ext cx="7793038" cy="4416425"/>
            <a:chOff x="615299" y="1298575"/>
            <a:chExt cx="7813754" cy="5026025"/>
          </a:xfrm>
        </p:grpSpPr>
        <p:sp>
          <p:nvSpPr>
            <p:cNvPr id="54" name="椭圆 53"/>
            <p:cNvSpPr/>
            <p:nvPr/>
          </p:nvSpPr>
          <p:spPr>
            <a:xfrm>
              <a:off x="616891" y="1363613"/>
              <a:ext cx="372462" cy="373972"/>
            </a:xfrm>
            <a:prstGeom prst="ellipse">
              <a:avLst/>
            </a:prstGeom>
            <a:solidFill>
              <a:schemeClr val="bg1"/>
            </a:solidFill>
            <a:ln w="88900">
              <a:solidFill>
                <a:srgbClr val="FF6E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01</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55" name="椭圆 54"/>
            <p:cNvSpPr/>
            <p:nvPr/>
          </p:nvSpPr>
          <p:spPr>
            <a:xfrm>
              <a:off x="626442" y="2147688"/>
              <a:ext cx="389971" cy="390231"/>
            </a:xfrm>
            <a:prstGeom prst="ellipse">
              <a:avLst/>
            </a:prstGeom>
            <a:solidFill>
              <a:schemeClr val="bg1"/>
            </a:solidFill>
            <a:ln w="889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02</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56" name="椭圆 55"/>
            <p:cNvSpPr/>
            <p:nvPr/>
          </p:nvSpPr>
          <p:spPr>
            <a:xfrm>
              <a:off x="618482" y="2859497"/>
              <a:ext cx="380422" cy="381198"/>
            </a:xfrm>
            <a:prstGeom prst="ellipse">
              <a:avLst/>
            </a:prstGeom>
            <a:solidFill>
              <a:schemeClr val="bg1"/>
            </a:solidFill>
            <a:ln w="88900">
              <a:solidFill>
                <a:srgbClr val="80828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03</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57" name="椭圆 56"/>
            <p:cNvSpPr/>
            <p:nvPr/>
          </p:nvSpPr>
          <p:spPr>
            <a:xfrm>
              <a:off x="616891" y="3361738"/>
              <a:ext cx="407480" cy="397457"/>
            </a:xfrm>
            <a:prstGeom prst="ellipse">
              <a:avLst/>
            </a:prstGeom>
            <a:solidFill>
              <a:schemeClr val="bg1"/>
            </a:solidFill>
            <a:ln w="88900">
              <a:solidFill>
                <a:srgbClr val="A7A9A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04</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58" name="椭圆 57"/>
            <p:cNvSpPr/>
            <p:nvPr/>
          </p:nvSpPr>
          <p:spPr>
            <a:xfrm>
              <a:off x="615299" y="3869400"/>
              <a:ext cx="397930" cy="392037"/>
            </a:xfrm>
            <a:prstGeom prst="ellipse">
              <a:avLst/>
            </a:prstGeom>
            <a:solidFill>
              <a:schemeClr val="bg1"/>
            </a:solidFill>
            <a:ln w="88900">
              <a:solidFill>
                <a:srgbClr val="BCBE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05</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59" name="椭圆 58"/>
            <p:cNvSpPr/>
            <p:nvPr/>
          </p:nvSpPr>
          <p:spPr>
            <a:xfrm>
              <a:off x="640767" y="4377060"/>
              <a:ext cx="383605" cy="408297"/>
            </a:xfrm>
            <a:prstGeom prst="ellipse">
              <a:avLst/>
            </a:prstGeom>
            <a:solidFill>
              <a:schemeClr val="bg1"/>
            </a:solidFill>
            <a:ln w="88900">
              <a:solidFill>
                <a:srgbClr val="D7DF2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06</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60" name="椭圆 59"/>
            <p:cNvSpPr/>
            <p:nvPr/>
          </p:nvSpPr>
          <p:spPr>
            <a:xfrm>
              <a:off x="626442" y="4881109"/>
              <a:ext cx="417031" cy="408297"/>
            </a:xfrm>
            <a:prstGeom prst="ellipse">
              <a:avLst/>
            </a:prstGeom>
            <a:solidFill>
              <a:schemeClr val="bg1"/>
            </a:solidFill>
            <a:ln w="88900">
              <a:solidFill>
                <a:srgbClr val="FBB04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07</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61" name="椭圆 60"/>
            <p:cNvSpPr/>
            <p:nvPr/>
          </p:nvSpPr>
          <p:spPr>
            <a:xfrm>
              <a:off x="616891" y="5419482"/>
              <a:ext cx="394747" cy="370357"/>
            </a:xfrm>
            <a:prstGeom prst="ellipse">
              <a:avLst/>
            </a:prstGeom>
            <a:solidFill>
              <a:schemeClr val="bg1"/>
            </a:solidFill>
            <a:ln w="88900">
              <a:solidFill>
                <a:srgbClr val="008C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08</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62" name="椭圆 61"/>
            <p:cNvSpPr/>
            <p:nvPr/>
          </p:nvSpPr>
          <p:spPr>
            <a:xfrm>
              <a:off x="640767" y="5934369"/>
              <a:ext cx="383605" cy="390231"/>
            </a:xfrm>
            <a:prstGeom prst="ellipse">
              <a:avLst/>
            </a:prstGeom>
            <a:solidFill>
              <a:schemeClr val="bg1"/>
            </a:solidFill>
            <a:ln w="88900">
              <a:solidFill>
                <a:srgbClr val="DD364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dirty="0">
                  <a:solidFill>
                    <a:schemeClr val="tx1">
                      <a:lumMod val="65000"/>
                      <a:lumOff val="35000"/>
                    </a:schemeClr>
                  </a:solidFill>
                  <a:latin typeface="Arial Unicode MS" pitchFamily="34" charset="-122"/>
                  <a:ea typeface="Arial Unicode MS" pitchFamily="34" charset="-122"/>
                  <a:cs typeface="Arial Unicode MS" pitchFamily="34" charset="-122"/>
                </a:rPr>
                <a:t>09</a:t>
              </a:r>
              <a:endParaRPr lang="zh-CN" altLang="en-US" dirty="0">
                <a:solidFill>
                  <a:schemeClr val="tx1">
                    <a:lumMod val="65000"/>
                    <a:lumOff val="35000"/>
                  </a:schemeClr>
                </a:solidFill>
                <a:latin typeface="Arial Unicode MS" pitchFamily="34" charset="-122"/>
                <a:ea typeface="Arial Unicode MS" pitchFamily="34" charset="-122"/>
                <a:cs typeface="Arial Unicode MS" pitchFamily="34" charset="-122"/>
              </a:endParaRPr>
            </a:p>
          </p:txBody>
        </p:sp>
        <p:sp>
          <p:nvSpPr>
            <p:cNvPr id="63" name="文本框 62"/>
            <p:cNvSpPr txBox="1"/>
            <p:nvPr/>
          </p:nvSpPr>
          <p:spPr>
            <a:xfrm>
              <a:off x="1150117" y="1298575"/>
              <a:ext cx="7278936" cy="735296"/>
            </a:xfrm>
            <a:prstGeom prst="rect">
              <a:avLst/>
            </a:prstGeom>
            <a:noFill/>
          </p:spPr>
          <p:txBody>
            <a:bodyPr>
              <a:spAutoFit/>
            </a:bodyPr>
            <a:lstStyle/>
            <a:p>
              <a:pPr>
                <a:defRPr/>
              </a:pPr>
              <a:r>
                <a:rPr lang="zh-CN" altLang="en-US" b="0" dirty="0">
                  <a:latin typeface="+mn-ea"/>
                  <a:ea typeface="+mn-ea"/>
                </a:rPr>
                <a:t>创业者的公司所处</a:t>
              </a:r>
              <a:r>
                <a:rPr lang="zh-CN" altLang="en-US" dirty="0">
                  <a:solidFill>
                    <a:srgbClr val="FF0000"/>
                  </a:solidFill>
                  <a:latin typeface="+mn-ea"/>
                  <a:ea typeface="+mn-ea"/>
                </a:rPr>
                <a:t>行业类型</a:t>
              </a:r>
              <a:r>
                <a:rPr lang="zh-CN" altLang="en-US" b="0" dirty="0">
                  <a:latin typeface="+mn-ea"/>
                  <a:ea typeface="+mn-ea"/>
                </a:rPr>
                <a:t>（是否有外资准入限制，公司所</a:t>
              </a:r>
              <a:endParaRPr lang="en-US" altLang="zh-CN" b="0" dirty="0">
                <a:latin typeface="+mn-ea"/>
                <a:ea typeface="+mn-ea"/>
              </a:endParaRPr>
            </a:p>
            <a:p>
              <a:pPr>
                <a:defRPr/>
              </a:pPr>
              <a:r>
                <a:rPr lang="zh-CN" altLang="en-US" b="0" dirty="0">
                  <a:latin typeface="+mn-ea"/>
                  <a:ea typeface="+mn-ea"/>
                </a:rPr>
                <a:t>主推的概念、技术和发展模式，资本市场的估值和偏好）</a:t>
              </a:r>
              <a:endParaRPr lang="zh-CN" altLang="en-US" b="0" dirty="0">
                <a:solidFill>
                  <a:schemeClr val="tx1">
                    <a:lumMod val="65000"/>
                    <a:lumOff val="35000"/>
                  </a:schemeClr>
                </a:solidFill>
                <a:latin typeface="+mn-ea"/>
                <a:ea typeface="+mn-ea"/>
                <a:cs typeface="Arial Unicode MS" pitchFamily="34" charset="-122"/>
              </a:endParaRPr>
            </a:p>
          </p:txBody>
        </p:sp>
        <p:sp>
          <p:nvSpPr>
            <p:cNvPr id="64" name="文本框 63"/>
            <p:cNvSpPr txBox="1"/>
            <p:nvPr/>
          </p:nvSpPr>
          <p:spPr>
            <a:xfrm>
              <a:off x="1156484" y="5954243"/>
              <a:ext cx="3517701" cy="370357"/>
            </a:xfrm>
            <a:prstGeom prst="rect">
              <a:avLst/>
            </a:prstGeom>
            <a:noFill/>
          </p:spPr>
          <p:txBody>
            <a:bodyPr wrap="none">
              <a:spAutoFit/>
            </a:bodyPr>
            <a:lstStyle/>
            <a:p>
              <a:pPr eaLnBrk="1" hangingPunct="1">
                <a:defRPr/>
              </a:pPr>
              <a:r>
                <a:rPr lang="zh-CN" altLang="en-US" b="0" dirty="0">
                  <a:latin typeface="+mn-ea"/>
                  <a:ea typeface="+mn-ea"/>
                </a:rPr>
                <a:t>投资方</a:t>
              </a:r>
              <a:r>
                <a:rPr lang="zh-CN" altLang="en-US" dirty="0">
                  <a:solidFill>
                    <a:srgbClr val="FF0000"/>
                  </a:solidFill>
                  <a:latin typeface="+mn-ea"/>
                  <a:ea typeface="+mn-ea"/>
                </a:rPr>
                <a:t>退出机制</a:t>
              </a:r>
              <a:r>
                <a:rPr lang="zh-CN" altLang="en-US" b="0" dirty="0">
                  <a:latin typeface="+mn-ea"/>
                  <a:ea typeface="+mn-ea"/>
                </a:rPr>
                <a:t>对创业者的影响</a:t>
              </a:r>
              <a:endParaRPr lang="en-US" altLang="zh-CN" b="0" dirty="0">
                <a:latin typeface="+mn-ea"/>
                <a:ea typeface="+mn-ea"/>
              </a:endParaRPr>
            </a:p>
          </p:txBody>
        </p:sp>
        <p:sp>
          <p:nvSpPr>
            <p:cNvPr id="65" name="文本框 64"/>
            <p:cNvSpPr txBox="1"/>
            <p:nvPr/>
          </p:nvSpPr>
          <p:spPr>
            <a:xfrm>
              <a:off x="1150117" y="5397803"/>
              <a:ext cx="6075596" cy="370357"/>
            </a:xfrm>
            <a:prstGeom prst="rect">
              <a:avLst/>
            </a:prstGeom>
            <a:noFill/>
          </p:spPr>
          <p:txBody>
            <a:bodyPr wrap="none">
              <a:spAutoFit/>
            </a:bodyPr>
            <a:lstStyle/>
            <a:p>
              <a:pPr eaLnBrk="1" hangingPunct="1">
                <a:defRPr/>
              </a:pPr>
              <a:r>
                <a:rPr lang="zh-CN" altLang="en-US" b="0" dirty="0">
                  <a:latin typeface="+mn-ea"/>
                  <a:ea typeface="+mn-ea"/>
                </a:rPr>
                <a:t>投资方的喜好和要求（基于资本市场的喜好和估值高低）</a:t>
              </a:r>
              <a:endParaRPr lang="en-US" altLang="zh-CN" b="0" dirty="0">
                <a:latin typeface="+mn-ea"/>
                <a:ea typeface="+mn-ea"/>
              </a:endParaRPr>
            </a:p>
          </p:txBody>
        </p:sp>
        <p:sp>
          <p:nvSpPr>
            <p:cNvPr id="66" name="文本框 65"/>
            <p:cNvSpPr txBox="1"/>
            <p:nvPr/>
          </p:nvSpPr>
          <p:spPr>
            <a:xfrm>
              <a:off x="1156484" y="4861235"/>
              <a:ext cx="3984076" cy="370358"/>
            </a:xfrm>
            <a:prstGeom prst="rect">
              <a:avLst/>
            </a:prstGeom>
            <a:noFill/>
          </p:spPr>
          <p:txBody>
            <a:bodyPr wrap="none">
              <a:spAutoFit/>
            </a:bodyPr>
            <a:lstStyle/>
            <a:p>
              <a:pPr eaLnBrk="1" hangingPunct="1">
                <a:defRPr/>
              </a:pPr>
              <a:r>
                <a:rPr lang="zh-CN" altLang="en-US" b="0" dirty="0">
                  <a:latin typeface="+mn-ea"/>
                  <a:ea typeface="+mn-ea"/>
                </a:rPr>
                <a:t>上市计划以及拟上市地相关法律要求</a:t>
              </a:r>
              <a:endParaRPr lang="en-US" altLang="zh-CN" b="0" dirty="0">
                <a:latin typeface="+mn-ea"/>
                <a:ea typeface="+mn-ea"/>
              </a:endParaRPr>
            </a:p>
          </p:txBody>
        </p:sp>
        <p:sp>
          <p:nvSpPr>
            <p:cNvPr id="67" name="文本框 66"/>
            <p:cNvSpPr txBox="1"/>
            <p:nvPr/>
          </p:nvSpPr>
          <p:spPr>
            <a:xfrm>
              <a:off x="1143750" y="2066390"/>
              <a:ext cx="5528044" cy="646771"/>
            </a:xfrm>
            <a:prstGeom prst="rect">
              <a:avLst/>
            </a:prstGeom>
            <a:noFill/>
          </p:spPr>
          <p:txBody>
            <a:bodyPr wrap="none">
              <a:spAutoFit/>
            </a:bodyPr>
            <a:lstStyle/>
            <a:p>
              <a:pPr eaLnBrk="1" hangingPunct="1">
                <a:defRPr/>
              </a:pPr>
              <a:r>
                <a:rPr lang="zh-CN" altLang="en-US" b="0" dirty="0">
                  <a:latin typeface="+mn-ea"/>
                  <a:ea typeface="+mn-ea"/>
                </a:rPr>
                <a:t>创业者</a:t>
              </a:r>
              <a:r>
                <a:rPr lang="zh-CN" altLang="en-US" dirty="0">
                  <a:solidFill>
                    <a:srgbClr val="FF0000"/>
                  </a:solidFill>
                  <a:latin typeface="+mn-ea"/>
                  <a:ea typeface="+mn-ea"/>
                </a:rPr>
                <a:t>个人因素</a:t>
              </a:r>
              <a:r>
                <a:rPr lang="zh-CN" altLang="en-US" b="0" dirty="0">
                  <a:latin typeface="+mn-ea"/>
                  <a:ea typeface="+mn-ea"/>
                </a:rPr>
                <a:t>（是否为中国国籍、是否在工商或者</a:t>
              </a:r>
              <a:endParaRPr lang="en-US" altLang="zh-CN" b="0" dirty="0">
                <a:latin typeface="+mn-ea"/>
                <a:ea typeface="+mn-ea"/>
              </a:endParaRPr>
            </a:p>
            <a:p>
              <a:pPr eaLnBrk="1" hangingPunct="1">
                <a:defRPr/>
              </a:pPr>
              <a:r>
                <a:rPr lang="zh-CN" altLang="en-US" b="0" dirty="0">
                  <a:latin typeface="+mn-ea"/>
                  <a:ea typeface="+mn-ea"/>
                </a:rPr>
                <a:t>税务部门有不良记录导致影响公司设立）</a:t>
              </a:r>
              <a:endParaRPr lang="en-US" altLang="zh-CN" b="0" dirty="0">
                <a:latin typeface="+mn-ea"/>
                <a:ea typeface="+mn-ea"/>
              </a:endParaRPr>
            </a:p>
          </p:txBody>
        </p:sp>
        <p:sp>
          <p:nvSpPr>
            <p:cNvPr id="68" name="文本框 67"/>
            <p:cNvSpPr txBox="1"/>
            <p:nvPr/>
          </p:nvSpPr>
          <p:spPr>
            <a:xfrm>
              <a:off x="1162851" y="2807106"/>
              <a:ext cx="1114204" cy="366744"/>
            </a:xfrm>
            <a:prstGeom prst="rect">
              <a:avLst/>
            </a:prstGeom>
            <a:noFill/>
          </p:spPr>
          <p:txBody>
            <a:bodyPr wrap="none">
              <a:spAutoFit/>
            </a:bodyPr>
            <a:lstStyle/>
            <a:p>
              <a:pPr eaLnBrk="1" hangingPunct="1">
                <a:defRPr/>
              </a:pPr>
              <a:r>
                <a:rPr lang="zh-CN" altLang="en-US" b="0" dirty="0">
                  <a:latin typeface="+mn-ea"/>
                  <a:ea typeface="+mn-ea"/>
                </a:rPr>
                <a:t>政府审批</a:t>
              </a:r>
              <a:endParaRPr lang="en-US" altLang="zh-CN" b="0" dirty="0">
                <a:latin typeface="+mn-ea"/>
                <a:ea typeface="+mn-ea"/>
              </a:endParaRPr>
            </a:p>
          </p:txBody>
        </p:sp>
        <p:sp>
          <p:nvSpPr>
            <p:cNvPr id="69" name="文本框 68"/>
            <p:cNvSpPr txBox="1"/>
            <p:nvPr/>
          </p:nvSpPr>
          <p:spPr>
            <a:xfrm>
              <a:off x="1148526" y="3334640"/>
              <a:ext cx="3052919" cy="370357"/>
            </a:xfrm>
            <a:prstGeom prst="rect">
              <a:avLst/>
            </a:prstGeom>
            <a:noFill/>
          </p:spPr>
          <p:txBody>
            <a:bodyPr wrap="none">
              <a:spAutoFit/>
            </a:bodyPr>
            <a:lstStyle/>
            <a:p>
              <a:pPr eaLnBrk="1" hangingPunct="1">
                <a:defRPr/>
              </a:pPr>
              <a:r>
                <a:rPr lang="zh-CN" altLang="en-US" b="0" dirty="0">
                  <a:latin typeface="+mn-ea"/>
                  <a:ea typeface="+mn-ea"/>
                </a:rPr>
                <a:t>重组成本（并购的便利性）</a:t>
              </a:r>
              <a:endParaRPr lang="en-US" altLang="zh-CN" b="0" dirty="0">
                <a:latin typeface="+mn-ea"/>
                <a:ea typeface="+mn-ea"/>
              </a:endParaRPr>
            </a:p>
          </p:txBody>
        </p:sp>
        <p:sp>
          <p:nvSpPr>
            <p:cNvPr id="70" name="文本框 69"/>
            <p:cNvSpPr txBox="1"/>
            <p:nvPr/>
          </p:nvSpPr>
          <p:spPr>
            <a:xfrm>
              <a:off x="1150117" y="3869400"/>
              <a:ext cx="5765210" cy="370357"/>
            </a:xfrm>
            <a:prstGeom prst="rect">
              <a:avLst/>
            </a:prstGeom>
            <a:noFill/>
          </p:spPr>
          <p:txBody>
            <a:bodyPr wrap="none">
              <a:spAutoFit/>
            </a:bodyPr>
            <a:lstStyle/>
            <a:p>
              <a:pPr>
                <a:defRPr/>
              </a:pPr>
              <a:r>
                <a:rPr lang="zh-CN" altLang="en-US" b="0" dirty="0">
                  <a:latin typeface="+mn-ea"/>
                  <a:ea typeface="+mn-ea"/>
                </a:rPr>
                <a:t>融资时间表（结合创业者对融资资金的需求时间安排）</a:t>
              </a:r>
              <a:endParaRPr lang="zh-CN" altLang="en-US" b="0" dirty="0">
                <a:solidFill>
                  <a:schemeClr val="tx1">
                    <a:lumMod val="65000"/>
                    <a:lumOff val="35000"/>
                  </a:schemeClr>
                </a:solidFill>
                <a:latin typeface="+mn-ea"/>
                <a:ea typeface="+mn-ea"/>
                <a:cs typeface="Arial Unicode MS" pitchFamily="34" charset="-122"/>
              </a:endParaRPr>
            </a:p>
          </p:txBody>
        </p:sp>
        <p:sp>
          <p:nvSpPr>
            <p:cNvPr id="71" name="文本框 70"/>
            <p:cNvSpPr txBox="1"/>
            <p:nvPr/>
          </p:nvSpPr>
          <p:spPr>
            <a:xfrm>
              <a:off x="1162851" y="4342735"/>
              <a:ext cx="1114204" cy="368551"/>
            </a:xfrm>
            <a:prstGeom prst="rect">
              <a:avLst/>
            </a:prstGeom>
            <a:noFill/>
          </p:spPr>
          <p:txBody>
            <a:bodyPr wrap="none">
              <a:spAutoFit/>
            </a:bodyPr>
            <a:lstStyle/>
            <a:p>
              <a:pPr>
                <a:defRPr/>
              </a:pPr>
              <a:r>
                <a:rPr lang="zh-CN" altLang="en-US" b="0" dirty="0">
                  <a:latin typeface="+mn-ea"/>
                  <a:ea typeface="+mn-ea"/>
                </a:rPr>
                <a:t>税务负担</a:t>
              </a:r>
              <a:endParaRPr lang="zh-CN" altLang="en-US" b="0" dirty="0">
                <a:solidFill>
                  <a:schemeClr val="tx1">
                    <a:lumMod val="65000"/>
                    <a:lumOff val="35000"/>
                  </a:schemeClr>
                </a:solidFill>
                <a:latin typeface="+mn-ea"/>
                <a:ea typeface="+mn-ea"/>
                <a:cs typeface="Arial Unicode MS" pitchFamily="34" charset="-122"/>
              </a:endParaRPr>
            </a:p>
          </p:txBody>
        </p:sp>
      </p:gr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sz="2800" dirty="0">
                <a:latin typeface="Times New Roman" pitchFamily="18" charset="0"/>
                <a:cs typeface="Times New Roman" pitchFamily="18" charset="0"/>
              </a:rPr>
              <a:t>1.1.3 </a:t>
            </a:r>
            <a:r>
              <a:rPr lang="zh-CN" altLang="en-US" sz="2800" dirty="0">
                <a:latin typeface="Times New Roman" pitchFamily="18" charset="0"/>
                <a:cs typeface="Times New Roman" pitchFamily="18" charset="0"/>
              </a:rPr>
              <a:t>境内境外融资架构的分析</a:t>
            </a:r>
            <a:endParaRPr lang="zh-CN" altLang="zh-CN" sz="2800" dirty="0">
              <a:latin typeface="Times New Roman" pitchFamily="18" charset="0"/>
              <a:cs typeface="Times New Roman" pitchFamily="18" charset="0"/>
            </a:endParaRPr>
          </a:p>
        </p:txBody>
      </p:sp>
      <p:sp>
        <p:nvSpPr>
          <p:cNvPr id="4" name="矩形 3"/>
          <p:cNvSpPr/>
          <p:nvPr/>
        </p:nvSpPr>
        <p:spPr>
          <a:xfrm>
            <a:off x="5516563" y="3663950"/>
            <a:ext cx="4648200" cy="1892300"/>
          </a:xfrm>
          <a:prstGeom prst="rect">
            <a:avLst/>
          </a:prstGeom>
          <a:ln w="28575">
            <a:solidFill>
              <a:srgbClr val="990033"/>
            </a:solidFill>
            <a:prstDash val="lgDash"/>
          </a:ln>
        </p:spPr>
        <p:txBody>
          <a:bodyPr>
            <a:spAutoFit/>
          </a:bodyPr>
          <a:lstStyle/>
          <a:p>
            <a:pPr marL="0" lvl="2" eaLnBrk="1" hangingPunct="1">
              <a:lnSpc>
                <a:spcPct val="150000"/>
              </a:lnSpc>
              <a:spcBef>
                <a:spcPct val="30000"/>
              </a:spcBef>
              <a:defRPr/>
            </a:pPr>
            <a:endParaRPr lang="en-US" altLang="zh-CN" sz="14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交易结构</a:t>
            </a:r>
            <a:endParaRPr lang="en-US" altLang="zh-CN" sz="16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交易步骤</a:t>
            </a:r>
            <a:endParaRPr lang="en-US" altLang="zh-CN" sz="16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融资文件</a:t>
            </a:r>
            <a:endParaRPr lang="en-US" altLang="zh-CN" sz="16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适用法律</a:t>
            </a:r>
            <a:endParaRPr lang="en-US" altLang="zh-CN" sz="16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政府审批</a:t>
            </a:r>
            <a:endParaRPr lang="en-US" altLang="zh-CN" sz="1600" b="0" dirty="0">
              <a:latin typeface="Times New Roman" pitchFamily="18" charset="0"/>
              <a:ea typeface="+mn-ea"/>
              <a:cs typeface="Times New Roman" pitchFamily="18" charset="0"/>
            </a:endParaRPr>
          </a:p>
          <a:p>
            <a:pPr marL="285750" lvl="2" indent="-285750" eaLnBrk="1" hangingPunct="1">
              <a:spcBef>
                <a:spcPts val="0"/>
              </a:spcBef>
              <a:buFont typeface="Wingdings" pitchFamily="2" charset="2"/>
              <a:buChar char="l"/>
              <a:defRPr/>
            </a:pPr>
            <a:r>
              <a:rPr lang="zh-CN" altLang="en-US" sz="1600" b="0" dirty="0">
                <a:latin typeface="Times New Roman" pitchFamily="18" charset="0"/>
                <a:ea typeface="+mn-ea"/>
                <a:cs typeface="Times New Roman" pitchFamily="18" charset="0"/>
              </a:rPr>
              <a:t>退出方式</a:t>
            </a:r>
            <a:endParaRPr lang="en-US" altLang="zh-CN" sz="1600" b="0" dirty="0">
              <a:latin typeface="Times New Roman" pitchFamily="18" charset="0"/>
              <a:ea typeface="+mn-ea"/>
              <a:cs typeface="Times New Roman" pitchFamily="18" charset="0"/>
            </a:endParaRPr>
          </a:p>
        </p:txBody>
      </p:sp>
      <p:sp>
        <p:nvSpPr>
          <p:cNvPr id="5" name="五边形 4"/>
          <p:cNvSpPr/>
          <p:nvPr/>
        </p:nvSpPr>
        <p:spPr>
          <a:xfrm>
            <a:off x="5368925" y="3489325"/>
            <a:ext cx="2554288" cy="363538"/>
          </a:xfrm>
          <a:prstGeom prst="homePlate">
            <a:avLst/>
          </a:prstGeom>
          <a:solidFill>
            <a:srgbClr val="A5002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6" name="TextBox 3"/>
          <p:cNvSpPr txBox="1">
            <a:spLocks noChangeArrowheads="1"/>
          </p:cNvSpPr>
          <p:nvPr/>
        </p:nvSpPr>
        <p:spPr bwMode="auto">
          <a:xfrm>
            <a:off x="731838" y="1716088"/>
            <a:ext cx="4038600" cy="4108450"/>
          </a:xfrm>
          <a:prstGeom prst="rect">
            <a:avLst/>
          </a:prstGeom>
          <a:noFill/>
          <a:ln w="28575">
            <a:solidFill>
              <a:srgbClr val="002060"/>
            </a:solidFill>
            <a:prstDash val="dash"/>
            <a:miter lim="800000"/>
          </a:ln>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indent="-3429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2" indent="0" eaLnBrk="1" hangingPunct="1">
              <a:lnSpc>
                <a:spcPct val="150000"/>
              </a:lnSpc>
              <a:spcBef>
                <a:spcPct val="30000"/>
              </a:spcBef>
              <a:defRPr/>
            </a:pPr>
            <a:endParaRPr lang="en-US" altLang="zh-CN" sz="1400" b="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r>
              <a:rPr lang="zh-CN" altLang="en-US" sz="1600" u="sng" dirty="0">
                <a:latin typeface="Times New Roman" pitchFamily="18" charset="0"/>
                <a:ea typeface="+mn-ea"/>
                <a:cs typeface="Times New Roman" pitchFamily="18" charset="0"/>
              </a:rPr>
              <a:t>内资合营</a:t>
            </a:r>
            <a:endParaRPr lang="en-US" altLang="zh-CN" sz="1600" u="sng"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zh-CN" altLang="en-US" sz="1600" b="0" dirty="0">
                <a:latin typeface="Times New Roman" pitchFamily="18" charset="0"/>
                <a:ea typeface="+mn-ea"/>
                <a:cs typeface="Times New Roman" pitchFamily="18" charset="0"/>
              </a:rPr>
              <a:t>纯内资公司的合资</a:t>
            </a:r>
            <a:endParaRPr lang="en-US" altLang="zh-CN" sz="1600" b="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endParaRPr lang="zh-CN" altLang="en-US" sz="1600" dirty="0">
              <a:latin typeface="Times New Roman" pitchFamily="18" charset="0"/>
              <a:ea typeface="+mn-ea"/>
              <a:cs typeface="Times New Roman" pitchFamily="18" charset="0"/>
            </a:endParaRPr>
          </a:p>
          <a:p>
            <a:pPr marL="285750" lvl="2" indent="-285750" eaLnBrk="1" hangingPunct="1">
              <a:buFont typeface="Wingdings" pitchFamily="2" charset="2"/>
              <a:buChar char="l"/>
              <a:defRPr/>
            </a:pPr>
            <a:r>
              <a:rPr lang="zh-CN" altLang="en-US" sz="1600" u="sng" dirty="0">
                <a:latin typeface="Times New Roman" pitchFamily="18" charset="0"/>
                <a:ea typeface="+mn-ea"/>
                <a:cs typeface="Times New Roman" pitchFamily="18" charset="0"/>
              </a:rPr>
              <a:t>中外合营</a:t>
            </a:r>
            <a:endParaRPr lang="en-US" altLang="zh-CN" sz="1600" u="sng"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zh-CN" altLang="en-US" sz="1600" b="0" u="sng" dirty="0">
                <a:latin typeface="Times New Roman" pitchFamily="18" charset="0"/>
                <a:ea typeface="+mn-ea"/>
                <a:cs typeface="Times New Roman" pitchFamily="18" charset="0"/>
              </a:rPr>
              <a:t>中外合资经营企业（</a:t>
            </a:r>
            <a:r>
              <a:rPr lang="en-US" altLang="zh-CN" sz="1600" b="0" u="sng" dirty="0">
                <a:latin typeface="Times New Roman" pitchFamily="18" charset="0"/>
                <a:ea typeface="+mn-ea"/>
                <a:cs typeface="Times New Roman" pitchFamily="18" charset="0"/>
              </a:rPr>
              <a:t>Equity Joint Venture</a:t>
            </a:r>
            <a:r>
              <a:rPr lang="zh-CN" altLang="en-US" sz="1600" b="0" u="sng" dirty="0">
                <a:latin typeface="Times New Roman" pitchFamily="18" charset="0"/>
                <a:ea typeface="+mn-ea"/>
                <a:cs typeface="Times New Roman" pitchFamily="18" charset="0"/>
              </a:rPr>
              <a:t>，“</a:t>
            </a:r>
            <a:r>
              <a:rPr lang="en-US" altLang="zh-CN" sz="1600" b="0" u="sng" dirty="0">
                <a:solidFill>
                  <a:srgbClr val="C00000"/>
                </a:solidFill>
                <a:latin typeface="Times New Roman" pitchFamily="18" charset="0"/>
                <a:ea typeface="+mn-ea"/>
                <a:cs typeface="Times New Roman" pitchFamily="18" charset="0"/>
              </a:rPr>
              <a:t>EJV</a:t>
            </a:r>
            <a:r>
              <a:rPr lang="zh-CN" altLang="en-US" sz="1600" b="0" u="sng" dirty="0">
                <a:latin typeface="Times New Roman" pitchFamily="18" charset="0"/>
                <a:ea typeface="+mn-ea"/>
                <a:cs typeface="Times New Roman" pitchFamily="18" charset="0"/>
              </a:rPr>
              <a:t>”）</a:t>
            </a:r>
            <a:r>
              <a:rPr lang="zh-CN" altLang="en-US" sz="1600" b="0" dirty="0">
                <a:latin typeface="Times New Roman" pitchFamily="18" charset="0"/>
                <a:ea typeface="+mn-ea"/>
                <a:cs typeface="Times New Roman" pitchFamily="18" charset="0"/>
              </a:rPr>
              <a:t>：是外国公司、企业和其他经济组织或个人同中国的公司、企业或其他经济组织在中国境内共同投资举办的企业。</a:t>
            </a:r>
            <a:endParaRPr lang="en-US" altLang="zh-CN" sz="1600" b="0" dirty="0">
              <a:latin typeface="Times New Roman" pitchFamily="18" charset="0"/>
              <a:ea typeface="+mn-ea"/>
              <a:cs typeface="Times New Roman" pitchFamily="18" charset="0"/>
            </a:endParaRPr>
          </a:p>
          <a:p>
            <a:pPr marL="283210" lvl="2" indent="0" eaLnBrk="1" hangingPunct="1">
              <a:buClr>
                <a:srgbClr val="A50021"/>
              </a:buClr>
              <a:defRPr/>
            </a:pPr>
            <a:endParaRPr lang="en-US" altLang="zh-CN" sz="1600" b="0" dirty="0">
              <a:latin typeface="Times New Roman" pitchFamily="18" charset="0"/>
              <a:ea typeface="+mn-ea"/>
              <a:cs typeface="Times New Roman" pitchFamily="18" charset="0"/>
            </a:endParaRPr>
          </a:p>
          <a:p>
            <a:pPr marL="571500" lvl="2" indent="-288290" eaLnBrk="1" hangingPunct="1">
              <a:buClr>
                <a:srgbClr val="A50021"/>
              </a:buClr>
              <a:buFont typeface="Wingdings" pitchFamily="2" charset="2"/>
              <a:buChar char="Ø"/>
              <a:defRPr/>
            </a:pPr>
            <a:r>
              <a:rPr lang="zh-CN" altLang="en-US" sz="1600" b="0" u="sng" dirty="0">
                <a:latin typeface="Times New Roman" pitchFamily="18" charset="0"/>
                <a:ea typeface="+mn-ea"/>
                <a:cs typeface="Times New Roman" pitchFamily="18" charset="0"/>
              </a:rPr>
              <a:t>中外合作经营企业（</a:t>
            </a:r>
            <a:r>
              <a:rPr lang="en-US" altLang="zh-CN" sz="1600" b="0" u="sng" dirty="0">
                <a:latin typeface="Times New Roman" pitchFamily="18" charset="0"/>
                <a:ea typeface="+mn-ea"/>
                <a:cs typeface="Times New Roman" pitchFamily="18" charset="0"/>
              </a:rPr>
              <a:t>Cooperative Joint Venture</a:t>
            </a:r>
            <a:r>
              <a:rPr lang="zh-CN" altLang="en-US" sz="1600" b="0" u="sng" dirty="0">
                <a:latin typeface="Times New Roman" pitchFamily="18" charset="0"/>
                <a:ea typeface="+mn-ea"/>
                <a:cs typeface="Times New Roman" pitchFamily="18" charset="0"/>
              </a:rPr>
              <a:t>，“</a:t>
            </a:r>
            <a:r>
              <a:rPr lang="en-US" altLang="zh-CN" sz="1600" b="0" u="sng" dirty="0">
                <a:latin typeface="Times New Roman" pitchFamily="18" charset="0"/>
                <a:ea typeface="+mn-ea"/>
                <a:cs typeface="Times New Roman" pitchFamily="18" charset="0"/>
              </a:rPr>
              <a:t> </a:t>
            </a:r>
            <a:r>
              <a:rPr lang="en-US" altLang="zh-CN" sz="1600" b="0" u="sng" dirty="0">
                <a:solidFill>
                  <a:srgbClr val="C00000"/>
                </a:solidFill>
                <a:latin typeface="Times New Roman" pitchFamily="18" charset="0"/>
                <a:ea typeface="+mn-ea"/>
                <a:cs typeface="Times New Roman" pitchFamily="18" charset="0"/>
              </a:rPr>
              <a:t>CJV</a:t>
            </a:r>
            <a:r>
              <a:rPr lang="zh-CN" altLang="en-US" sz="1600" b="0" u="sng" dirty="0">
                <a:latin typeface="Times New Roman" pitchFamily="18" charset="0"/>
                <a:ea typeface="+mn-ea"/>
                <a:cs typeface="Times New Roman" pitchFamily="18" charset="0"/>
              </a:rPr>
              <a:t>”</a:t>
            </a:r>
            <a:r>
              <a:rPr lang="en-US" altLang="zh-CN" sz="1600" b="0" u="sng" dirty="0">
                <a:latin typeface="Times New Roman" pitchFamily="18" charset="0"/>
                <a:ea typeface="+mn-ea"/>
                <a:cs typeface="Times New Roman" pitchFamily="18" charset="0"/>
              </a:rPr>
              <a:t>)</a:t>
            </a:r>
            <a:r>
              <a:rPr lang="zh-CN" altLang="en-US" sz="1600" b="0" dirty="0">
                <a:latin typeface="Times New Roman" pitchFamily="18" charset="0"/>
                <a:ea typeface="+mn-ea"/>
                <a:cs typeface="Times New Roman" pitchFamily="18" charset="0"/>
              </a:rPr>
              <a:t>：是以确立和完成一个项目而签订契约进行合作生产经营的企业；是一种可以有股权，也可以无股权的合约式的经济组织。</a:t>
            </a:r>
            <a:endParaRPr lang="en-US" altLang="zh-CN" sz="1600" b="0" dirty="0">
              <a:latin typeface="Times New Roman" pitchFamily="18" charset="0"/>
              <a:ea typeface="+mn-ea"/>
              <a:cs typeface="Times New Roman" pitchFamily="18" charset="0"/>
            </a:endParaRPr>
          </a:p>
        </p:txBody>
      </p:sp>
      <p:sp>
        <p:nvSpPr>
          <p:cNvPr id="7" name="五边形 6"/>
          <p:cNvSpPr/>
          <p:nvPr/>
        </p:nvSpPr>
        <p:spPr>
          <a:xfrm>
            <a:off x="609600" y="1584325"/>
            <a:ext cx="3222625" cy="369888"/>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8" name="TextBox 4"/>
          <p:cNvSpPr txBox="1"/>
          <p:nvPr/>
        </p:nvSpPr>
        <p:spPr>
          <a:xfrm>
            <a:off x="609600" y="1570038"/>
            <a:ext cx="2868613" cy="338137"/>
          </a:xfrm>
          <a:prstGeom prst="rect">
            <a:avLst/>
          </a:prstGeom>
          <a:noFill/>
        </p:spPr>
        <p:txBody>
          <a:bodyPr>
            <a:spAutoFit/>
          </a:bodyPr>
          <a:lstStyle/>
          <a:p>
            <a:pPr marL="342900" lvl="1" indent="-342900" eaLnBrk="1" hangingPunct="1">
              <a:buFont typeface="+mj-ea"/>
              <a:buAutoNum type="circleNumDbPlain"/>
              <a:defRPr/>
            </a:pPr>
            <a:r>
              <a:rPr lang="zh-CN" altLang="en-US" sz="1600" dirty="0">
                <a:solidFill>
                  <a:schemeClr val="bg1"/>
                </a:solidFill>
                <a:latin typeface="Times New Roman" pitchFamily="18" charset="0"/>
                <a:ea typeface="+mn-ea"/>
                <a:cs typeface="Times New Roman" pitchFamily="18" charset="0"/>
              </a:rPr>
              <a:t>境内直接投资架构</a:t>
            </a:r>
            <a:endParaRPr lang="en-US" altLang="zh-CN" sz="1600" dirty="0">
              <a:solidFill>
                <a:schemeClr val="bg1"/>
              </a:solidFill>
              <a:latin typeface="Times New Roman" pitchFamily="18" charset="0"/>
              <a:ea typeface="+mn-ea"/>
              <a:cs typeface="Times New Roman" pitchFamily="18" charset="0"/>
            </a:endParaRPr>
          </a:p>
        </p:txBody>
      </p:sp>
      <p:sp>
        <p:nvSpPr>
          <p:cNvPr id="9" name="TextBox 2"/>
          <p:cNvSpPr txBox="1">
            <a:spLocks noChangeArrowheads="1"/>
          </p:cNvSpPr>
          <p:nvPr/>
        </p:nvSpPr>
        <p:spPr bwMode="auto">
          <a:xfrm>
            <a:off x="5492750" y="1716088"/>
            <a:ext cx="4648200" cy="1262062"/>
          </a:xfrm>
          <a:prstGeom prst="rect">
            <a:avLst/>
          </a:prstGeom>
          <a:noFill/>
          <a:ln w="28575">
            <a:solidFill>
              <a:srgbClr val="FFC000"/>
            </a:solidFill>
            <a:prstDash val="dash"/>
            <a:miter lim="800000"/>
          </a:ln>
        </p:spPr>
        <p:txBody>
          <a:bodyPr>
            <a:spAutoFit/>
          </a:bodyPr>
          <a:lstStyle>
            <a:lvl1pPr eaLnBrk="0" hangingPunct="0">
              <a:defRPr>
                <a:solidFill>
                  <a:schemeClr val="tx1"/>
                </a:solidFill>
                <a:latin typeface="Arial" pitchFamily="34" charset="0"/>
                <a:ea typeface="宋体" pitchFamily="2" charset="-122"/>
              </a:defRPr>
            </a:lvl1pPr>
            <a:lvl2pPr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spcBef>
                <a:spcPct val="30000"/>
              </a:spcBef>
              <a:buFont typeface="Arial" pitchFamily="34" charset="0"/>
              <a:buChar char="•"/>
              <a:defRPr/>
            </a:pPr>
            <a:endParaRPr lang="en-US" altLang="zh-CN" sz="1400" b="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r>
              <a:rPr lang="zh-CN" altLang="en-US" sz="1600" b="0" dirty="0">
                <a:latin typeface="Times New Roman" pitchFamily="18" charset="0"/>
                <a:ea typeface="+mn-ea"/>
                <a:cs typeface="Times New Roman" pitchFamily="18" charset="0"/>
              </a:rPr>
              <a:t>外商独资企业架构（</a:t>
            </a:r>
            <a:r>
              <a:rPr lang="en-US" altLang="zh-CN" sz="1600" b="0" dirty="0">
                <a:latin typeface="Times New Roman" pitchFamily="18" charset="0"/>
                <a:ea typeface="+mn-ea"/>
                <a:cs typeface="Times New Roman" pitchFamily="18" charset="0"/>
              </a:rPr>
              <a:t>WFOE</a:t>
            </a:r>
            <a:r>
              <a:rPr lang="zh-CN" altLang="en-US" sz="1600" b="0" dirty="0">
                <a:latin typeface="Times New Roman" pitchFamily="18" charset="0"/>
                <a:ea typeface="+mn-ea"/>
                <a:cs typeface="Times New Roman" pitchFamily="18" charset="0"/>
              </a:rPr>
              <a:t>架构）</a:t>
            </a:r>
            <a:endParaRPr lang="en-US" altLang="zh-CN" sz="1600" b="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endParaRPr lang="en-US" altLang="zh-CN" sz="1600" b="0" dirty="0">
              <a:latin typeface="Times New Roman" pitchFamily="18" charset="0"/>
              <a:ea typeface="+mn-ea"/>
              <a:cs typeface="Times New Roman" pitchFamily="18" charset="0"/>
            </a:endParaRPr>
          </a:p>
          <a:p>
            <a:pPr marL="285750" lvl="2" indent="-285750" eaLnBrk="1" hangingPunct="1">
              <a:buClr>
                <a:srgbClr val="A50021"/>
              </a:buClr>
              <a:buFont typeface="Wingdings" pitchFamily="2" charset="2"/>
              <a:buChar char="l"/>
              <a:defRPr/>
            </a:pPr>
            <a:r>
              <a:rPr lang="zh-CN" altLang="en-US" sz="1600" b="0" dirty="0">
                <a:latin typeface="Times New Roman" pitchFamily="18" charset="0"/>
                <a:ea typeface="+mn-ea"/>
                <a:cs typeface="Times New Roman" pitchFamily="18" charset="0"/>
              </a:rPr>
              <a:t>新浪模式（</a:t>
            </a:r>
            <a:r>
              <a:rPr lang="en-US" altLang="zh-CN" sz="1600" b="0" dirty="0">
                <a:latin typeface="Times New Roman" pitchFamily="18" charset="0"/>
                <a:ea typeface="+mn-ea"/>
                <a:cs typeface="Times New Roman" pitchFamily="18" charset="0"/>
              </a:rPr>
              <a:t>VIE</a:t>
            </a:r>
            <a:r>
              <a:rPr lang="zh-CN" altLang="en-US" sz="1600" b="0" dirty="0">
                <a:latin typeface="Times New Roman" pitchFamily="18" charset="0"/>
                <a:ea typeface="+mn-ea"/>
                <a:cs typeface="Times New Roman" pitchFamily="18" charset="0"/>
              </a:rPr>
              <a:t>架构）</a:t>
            </a:r>
            <a:endParaRPr lang="en-US" altLang="zh-CN" sz="1600" b="0" dirty="0">
              <a:latin typeface="Times New Roman" pitchFamily="18" charset="0"/>
              <a:ea typeface="+mn-ea"/>
              <a:cs typeface="Times New Roman" pitchFamily="18" charset="0"/>
            </a:endParaRPr>
          </a:p>
          <a:p>
            <a:pPr marL="285750" indent="-285750" eaLnBrk="1" hangingPunct="1">
              <a:buFont typeface="Wingdings" pitchFamily="2" charset="2"/>
              <a:buChar char="l"/>
              <a:defRPr/>
            </a:pPr>
            <a:endParaRPr lang="en-US" altLang="zh-CN" sz="1400" b="0" dirty="0">
              <a:latin typeface="Times New Roman" pitchFamily="18" charset="0"/>
              <a:ea typeface="+mn-ea"/>
              <a:cs typeface="Times New Roman" pitchFamily="18" charset="0"/>
            </a:endParaRPr>
          </a:p>
        </p:txBody>
      </p:sp>
      <p:sp>
        <p:nvSpPr>
          <p:cNvPr id="10" name="五边形 9"/>
          <p:cNvSpPr/>
          <p:nvPr/>
        </p:nvSpPr>
        <p:spPr>
          <a:xfrm>
            <a:off x="5359400" y="1544638"/>
            <a:ext cx="2613025" cy="363537"/>
          </a:xfrm>
          <a:prstGeom prst="homePlat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11" name="TextBox 8"/>
          <p:cNvSpPr txBox="1"/>
          <p:nvPr/>
        </p:nvSpPr>
        <p:spPr>
          <a:xfrm>
            <a:off x="5324475" y="1544638"/>
            <a:ext cx="2160588" cy="338137"/>
          </a:xfrm>
          <a:prstGeom prst="rect">
            <a:avLst/>
          </a:prstGeom>
          <a:noFill/>
        </p:spPr>
        <p:txBody>
          <a:bodyPr>
            <a:spAutoFit/>
          </a:bodyPr>
          <a:lstStyle/>
          <a:p>
            <a:pPr marL="0" lvl="1" eaLnBrk="1" hangingPunct="1">
              <a:defRPr/>
            </a:pPr>
            <a:r>
              <a:rPr lang="zh-CN" altLang="en-US" sz="1600" dirty="0">
                <a:solidFill>
                  <a:schemeClr val="bg1"/>
                </a:solidFill>
                <a:latin typeface="Times New Roman" pitchFamily="18" charset="0"/>
                <a:ea typeface="+mn-ea"/>
                <a:cs typeface="Times New Roman" pitchFamily="18" charset="0"/>
              </a:rPr>
              <a:t>② 境外离岸架构</a:t>
            </a:r>
            <a:endParaRPr lang="en-US" altLang="zh-CN" sz="1600" dirty="0">
              <a:solidFill>
                <a:schemeClr val="bg1"/>
              </a:solidFill>
              <a:latin typeface="Times New Roman" pitchFamily="18" charset="0"/>
              <a:ea typeface="+mn-ea"/>
              <a:cs typeface="Times New Roman" pitchFamily="18" charset="0"/>
            </a:endParaRPr>
          </a:p>
        </p:txBody>
      </p:sp>
      <p:sp>
        <p:nvSpPr>
          <p:cNvPr id="12" name="燕尾形 4"/>
          <p:cNvSpPr/>
          <p:nvPr/>
        </p:nvSpPr>
        <p:spPr bwMode="auto">
          <a:xfrm>
            <a:off x="5465763" y="3489325"/>
            <a:ext cx="1295400" cy="331788"/>
          </a:xfrm>
          <a:prstGeom prst="rect">
            <a:avLst/>
          </a:prstGeom>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marL="0" lvl="2" defTabSz="711200" eaLnBrk="1" hangingPunct="1">
              <a:lnSpc>
                <a:spcPct val="90000"/>
              </a:lnSpc>
              <a:spcAft>
                <a:spcPct val="35000"/>
              </a:spcAft>
              <a:defRPr/>
            </a:pPr>
            <a:r>
              <a:rPr lang="zh-CN" altLang="en-US" sz="1600" dirty="0">
                <a:latin typeface="Times New Roman" pitchFamily="18" charset="0"/>
                <a:cs typeface="Times New Roman" pitchFamily="18" charset="0"/>
              </a:rPr>
              <a:t>区别</a:t>
            </a:r>
            <a:endParaRPr lang="en-US" altLang="zh-CN" sz="1600" dirty="0">
              <a:latin typeface="Times New Roman" pitchFamily="18" charset="0"/>
              <a:cs typeface="Times New Roman" pitchFamily="18" charset="0"/>
            </a:endParaRPr>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350838" y="1258888"/>
            <a:ext cx="4008437" cy="369887"/>
          </a:xfrm>
          <a:prstGeom prst="homePlate">
            <a:avLst/>
          </a:prstGeom>
          <a:solidFill>
            <a:srgbClr val="002A5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28575">
                <a:solidFill>
                  <a:schemeClr val="accent1">
                    <a:lumMod val="75000"/>
                  </a:schemeClr>
                </a:solidFill>
              </a:ln>
              <a:latin typeface="Times New Roman" pitchFamily="18" charset="0"/>
              <a:cs typeface="Times New Roman" pitchFamily="18" charset="0"/>
            </a:endParaRPr>
          </a:p>
        </p:txBody>
      </p:sp>
      <p:sp>
        <p:nvSpPr>
          <p:cNvPr id="5" name="TextBox 4"/>
          <p:cNvSpPr txBox="1"/>
          <p:nvPr/>
        </p:nvSpPr>
        <p:spPr>
          <a:xfrm>
            <a:off x="350838" y="1244600"/>
            <a:ext cx="3398837" cy="338138"/>
          </a:xfrm>
          <a:prstGeom prst="rect">
            <a:avLst/>
          </a:prstGeom>
          <a:noFill/>
        </p:spPr>
        <p:txBody>
          <a:bodyPr>
            <a:spAutoFit/>
          </a:bodyPr>
          <a:lstStyle/>
          <a:p>
            <a:pPr marL="342900" lvl="1" indent="-342900" eaLnBrk="1" hangingPunct="1">
              <a:buFont typeface="+mj-ea"/>
              <a:buAutoNum type="circleNumDbPlain"/>
              <a:defRPr/>
            </a:pPr>
            <a:r>
              <a:rPr lang="zh-CN" altLang="en-US" sz="1600" dirty="0">
                <a:solidFill>
                  <a:schemeClr val="bg1"/>
                </a:solidFill>
                <a:latin typeface="Times New Roman" pitchFamily="18" charset="0"/>
                <a:ea typeface="+mn-ea"/>
                <a:cs typeface="Times New Roman" pitchFamily="18" charset="0"/>
              </a:rPr>
              <a:t>境内直接投资架构 </a:t>
            </a:r>
            <a:r>
              <a:rPr lang="en-US" altLang="zh-CN" sz="1600" dirty="0">
                <a:solidFill>
                  <a:schemeClr val="bg1"/>
                </a:solidFill>
                <a:latin typeface="Times New Roman" pitchFamily="18" charset="0"/>
                <a:ea typeface="+mn-ea"/>
                <a:cs typeface="Times New Roman" pitchFamily="18" charset="0"/>
              </a:rPr>
              <a:t>– </a:t>
            </a:r>
            <a:r>
              <a:rPr lang="zh-CN" altLang="en-US" sz="1600" dirty="0">
                <a:solidFill>
                  <a:schemeClr val="bg1"/>
                </a:solidFill>
                <a:latin typeface="Times New Roman" pitchFamily="18" charset="0"/>
                <a:ea typeface="+mn-ea"/>
                <a:cs typeface="Times New Roman" pitchFamily="18" charset="0"/>
              </a:rPr>
              <a:t>内资合营</a:t>
            </a:r>
            <a:endParaRPr lang="en-US" altLang="zh-CN" sz="1600" dirty="0">
              <a:solidFill>
                <a:schemeClr val="bg1"/>
              </a:solidFill>
              <a:latin typeface="Times New Roman" pitchFamily="18" charset="0"/>
              <a:ea typeface="+mn-ea"/>
              <a:cs typeface="Times New Roman" pitchFamily="18" charset="0"/>
            </a:endParaRPr>
          </a:p>
        </p:txBody>
      </p:sp>
      <p:sp>
        <p:nvSpPr>
          <p:cNvPr id="6" name="矩形 30"/>
          <p:cNvSpPr>
            <a:spLocks noChangeArrowheads="1"/>
          </p:cNvSpPr>
          <p:nvPr/>
        </p:nvSpPr>
        <p:spPr bwMode="auto">
          <a:xfrm>
            <a:off x="6523038" y="1304925"/>
            <a:ext cx="4329112" cy="4478149"/>
          </a:xfrm>
          <a:prstGeom prst="rect">
            <a:avLst/>
          </a:prstGeom>
          <a:noFill/>
          <a:ln w="19050">
            <a:solidFill>
              <a:srgbClr val="700000"/>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lvl="1" eaLnBrk="1" hangingPunct="1">
              <a:lnSpc>
                <a:spcPct val="150000"/>
              </a:lnSpc>
              <a:buFont typeface="Wingdings" pitchFamily="2" charset="2"/>
              <a:buChar char="Ø"/>
              <a:defRPr/>
            </a:pPr>
            <a:endParaRPr lang="en-US" altLang="zh-CN" sz="1200" dirty="0">
              <a:latin typeface="Times New Roman" pitchFamily="18" charset="0"/>
              <a:ea typeface="+mn-ea"/>
              <a:cs typeface="Times New Roman" pitchFamily="18" charset="0"/>
            </a:endParaRPr>
          </a:p>
          <a:p>
            <a:pPr marL="285750" lvl="2" indent="-285750" eaLnBrk="1" hangingPunct="1">
              <a:lnSpc>
                <a:spcPct val="150000"/>
              </a:lnSpc>
              <a:buClr>
                <a:srgbClr val="C00000"/>
              </a:buClr>
              <a:buFont typeface="Wingdings" pitchFamily="2" charset="2"/>
              <a:buChar char="l"/>
              <a:defRPr/>
            </a:pPr>
            <a:r>
              <a:rPr lang="zh-CN" altLang="en-US" sz="1400" dirty="0">
                <a:latin typeface="Times New Roman" pitchFamily="18" charset="0"/>
                <a:ea typeface="+mn-ea"/>
                <a:cs typeface="Times New Roman" pitchFamily="18" charset="0"/>
              </a:rPr>
              <a:t>主要法律依据</a:t>
            </a:r>
            <a:endParaRPr lang="en-US" altLang="zh-CN" sz="14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公司法</a:t>
            </a:r>
            <a:r>
              <a:rPr lang="en-US" altLang="zh-CN" sz="1400" b="0" dirty="0">
                <a:latin typeface="Times New Roman" pitchFamily="18" charset="0"/>
                <a:ea typeface="+mn-ea"/>
                <a:cs typeface="Times New Roman" pitchFamily="18" charset="0"/>
              </a:rPr>
              <a:t>》</a:t>
            </a:r>
            <a:r>
              <a:rPr lang="zh-CN" altLang="en-US" sz="1400" b="0" dirty="0">
                <a:latin typeface="Times New Roman" pitchFamily="18" charset="0"/>
                <a:ea typeface="+mn-ea"/>
                <a:cs typeface="Times New Roman" pitchFamily="18" charset="0"/>
              </a:rPr>
              <a:t>以及创业者所在行业中有关的法规</a:t>
            </a:r>
          </a:p>
          <a:p>
            <a:pPr marL="0" lvl="1" eaLnBrk="1" hangingPunct="1">
              <a:lnSpc>
                <a:spcPct val="150000"/>
              </a:lnSpc>
              <a:buFont typeface="Wingdings" pitchFamily="2" charset="2"/>
              <a:buChar char="Ø"/>
              <a:defRPr/>
            </a:pPr>
            <a:endParaRPr lang="en-US" altLang="zh-CN" sz="1200" dirty="0">
              <a:latin typeface="Times New Roman" pitchFamily="18" charset="0"/>
              <a:ea typeface="+mn-ea"/>
              <a:cs typeface="Times New Roman" pitchFamily="18" charset="0"/>
            </a:endParaRPr>
          </a:p>
          <a:p>
            <a:pPr marL="285750" lvl="2" indent="-285750" eaLnBrk="1" hangingPunct="1">
              <a:lnSpc>
                <a:spcPct val="150000"/>
              </a:lnSpc>
              <a:buClr>
                <a:srgbClr val="C00000"/>
              </a:buClr>
              <a:buFont typeface="Wingdings" pitchFamily="2" charset="2"/>
              <a:buChar char="l"/>
              <a:defRPr/>
            </a:pPr>
            <a:r>
              <a:rPr lang="zh-CN" altLang="en-US" sz="1400" dirty="0">
                <a:latin typeface="Times New Roman" pitchFamily="18" charset="0"/>
                <a:ea typeface="+mn-ea"/>
                <a:cs typeface="Times New Roman" pitchFamily="18" charset="0"/>
              </a:rPr>
              <a:t>主要形式</a:t>
            </a:r>
            <a:endParaRPr lang="en-US" altLang="zh-CN" sz="14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合资成立新公司：投资方和创业者合资成立新的公司用以经营</a:t>
            </a:r>
            <a:endParaRPr lang="en-US" altLang="zh-CN" sz="14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溢价增资（较常见）：投资方以溢价增资的方式进入创业者的现有经营实体</a:t>
            </a:r>
            <a:endParaRPr lang="en-US" altLang="zh-CN" sz="1400" b="0" dirty="0">
              <a:latin typeface="Times New Roman" pitchFamily="18" charset="0"/>
              <a:ea typeface="+mn-ea"/>
              <a:cs typeface="Times New Roman" pitchFamily="18" charset="0"/>
            </a:endParaRPr>
          </a:p>
          <a:p>
            <a:pPr marL="283210" lvl="2" indent="0" eaLnBrk="1" hangingPunct="1">
              <a:lnSpc>
                <a:spcPct val="150000"/>
              </a:lnSpc>
              <a:buClr>
                <a:srgbClr val="A50021"/>
              </a:buClr>
              <a:defRPr/>
            </a:pPr>
            <a:endParaRPr lang="en-US" altLang="zh-CN" sz="1200" dirty="0">
              <a:latin typeface="Times New Roman" pitchFamily="18" charset="0"/>
              <a:ea typeface="+mn-ea"/>
              <a:cs typeface="Times New Roman" pitchFamily="18" charset="0"/>
            </a:endParaRPr>
          </a:p>
          <a:p>
            <a:pPr marL="285750" lvl="2" indent="-285750" eaLnBrk="1" hangingPunct="1">
              <a:lnSpc>
                <a:spcPct val="150000"/>
              </a:lnSpc>
              <a:buClr>
                <a:srgbClr val="A50021"/>
              </a:buClr>
              <a:buFont typeface="Wingdings" pitchFamily="2" charset="2"/>
              <a:buChar char="l"/>
              <a:defRPr/>
            </a:pPr>
            <a:r>
              <a:rPr lang="zh-CN" altLang="en-US" sz="1400" dirty="0">
                <a:latin typeface="Times New Roman" pitchFamily="18" charset="0"/>
                <a:ea typeface="+mn-ea"/>
                <a:cs typeface="Times New Roman" pitchFamily="18" charset="0"/>
              </a:rPr>
              <a:t>主要法律文件和事项</a:t>
            </a:r>
            <a:endParaRPr lang="en-US" altLang="zh-CN" sz="140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增资协议</a:t>
            </a:r>
            <a:endParaRPr lang="en-US" altLang="zh-CN" sz="14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创业者和投资方的股东协议</a:t>
            </a:r>
            <a:endParaRPr lang="en-US" altLang="zh-CN" sz="1400" b="0" dirty="0">
              <a:latin typeface="Times New Roman" pitchFamily="18" charset="0"/>
              <a:ea typeface="+mn-ea"/>
              <a:cs typeface="Times New Roman" pitchFamily="18" charset="0"/>
            </a:endParaRPr>
          </a:p>
          <a:p>
            <a:pPr marL="571500" lvl="2" indent="-288290" eaLnBrk="1" hangingPunct="1">
              <a:lnSpc>
                <a:spcPct val="150000"/>
              </a:lnSpc>
              <a:buClr>
                <a:srgbClr val="A50021"/>
              </a:buClr>
              <a:buFont typeface="Wingdings" pitchFamily="2" charset="2"/>
              <a:buChar char="Ø"/>
              <a:defRPr/>
            </a:pPr>
            <a:r>
              <a:rPr lang="zh-CN" altLang="en-US" sz="1400" b="0" dirty="0">
                <a:latin typeface="Times New Roman" pitchFamily="18" charset="0"/>
                <a:ea typeface="+mn-ea"/>
                <a:cs typeface="Times New Roman" pitchFamily="18" charset="0"/>
              </a:rPr>
              <a:t>公司的新章程以及其他附属协议</a:t>
            </a:r>
            <a:endParaRPr lang="en-US" altLang="zh-CN" sz="1400" b="0" dirty="0">
              <a:latin typeface="Times New Roman" pitchFamily="18" charset="0"/>
              <a:ea typeface="+mn-ea"/>
              <a:cs typeface="Times New Roman" pitchFamily="18" charset="0"/>
            </a:endParaRPr>
          </a:p>
        </p:txBody>
      </p:sp>
      <p:grpSp>
        <p:nvGrpSpPr>
          <p:cNvPr id="7" name="组合 37"/>
          <p:cNvGrpSpPr/>
          <p:nvPr/>
        </p:nvGrpSpPr>
        <p:grpSpPr>
          <a:xfrm>
            <a:off x="6183274" y="1162752"/>
            <a:ext cx="2244763" cy="416894"/>
            <a:chOff x="-15982" y="-319837"/>
            <a:chExt cx="1401067" cy="560426"/>
          </a:xfrm>
          <a:solidFill>
            <a:srgbClr val="990033"/>
          </a:solidFill>
        </p:grpSpPr>
        <p:sp>
          <p:nvSpPr>
            <p:cNvPr id="8" name="燕尾形 7"/>
            <p:cNvSpPr/>
            <p:nvPr/>
          </p:nvSpPr>
          <p:spPr>
            <a:xfrm>
              <a:off x="-15982" y="-319837"/>
              <a:ext cx="1401067" cy="560426"/>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燕尾形 4"/>
            <p:cNvSpPr/>
            <p:nvPr/>
          </p:nvSpPr>
          <p:spPr>
            <a:xfrm>
              <a:off x="214452" y="-259713"/>
              <a:ext cx="940201" cy="500301"/>
            </a:xfrm>
            <a:prstGeom prst="rect">
              <a:avLst/>
            </a:prstGeom>
            <a:noFill/>
          </p:spPr>
          <p:style>
            <a:lnRef idx="0">
              <a:scrgbClr r="0" g="0" b="0"/>
            </a:lnRef>
            <a:fillRef idx="0">
              <a:scrgbClr r="0" g="0" b="0"/>
            </a:fillRef>
            <a:effectRef idx="0">
              <a:scrgbClr r="0" g="0" b="0"/>
            </a:effectRef>
            <a:fontRef idx="minor">
              <a:schemeClr val="lt1"/>
            </a:fontRef>
          </p:style>
          <p:txBody>
            <a:bodyPr lIns="20320" tIns="10160" rIns="0" bIns="10160" spcCol="1270" anchor="ctr"/>
            <a:lstStyle/>
            <a:p>
              <a:pPr defTabSz="711200" eaLnBrk="1" hangingPunct="1">
                <a:lnSpc>
                  <a:spcPct val="90000"/>
                </a:lnSpc>
                <a:spcAft>
                  <a:spcPct val="35000"/>
                </a:spcAft>
                <a:defRPr/>
              </a:pPr>
              <a:r>
                <a:rPr lang="zh-CN" altLang="en-US" sz="1400" dirty="0">
                  <a:latin typeface="Times New Roman" pitchFamily="18" charset="0"/>
                  <a:cs typeface="Times New Roman" pitchFamily="18" charset="0"/>
                </a:rPr>
                <a:t>内资合营架构分析</a:t>
              </a:r>
            </a:p>
          </p:txBody>
        </p:sp>
      </p:grpSp>
      <p:sp>
        <p:nvSpPr>
          <p:cNvPr id="10" name="AutoShape 2"/>
          <p:cNvSpPr>
            <a:spLocks noChangeArrowheads="1"/>
          </p:cNvSpPr>
          <p:nvPr/>
        </p:nvSpPr>
        <p:spPr bwMode="auto">
          <a:xfrm>
            <a:off x="3352800" y="3060700"/>
            <a:ext cx="1906588" cy="436563"/>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800">
                <a:solidFill>
                  <a:schemeClr val="bg1"/>
                </a:solidFill>
                <a:latin typeface="Times New Roman" pitchFamily="18" charset="0"/>
                <a:ea typeface="+mn-ea"/>
                <a:cs typeface="Times New Roman" pitchFamily="18" charset="0"/>
              </a:rPr>
              <a:t> </a:t>
            </a:r>
            <a:r>
              <a:rPr kumimoji="1" lang="en-US" altLang="zh-CN" sz="1600">
                <a:solidFill>
                  <a:schemeClr val="bg1"/>
                </a:solidFill>
                <a:latin typeface="Times New Roman" pitchFamily="18" charset="0"/>
                <a:ea typeface="+mn-ea"/>
                <a:cs typeface="Times New Roman" pitchFamily="18" charset="0"/>
              </a:rPr>
              <a:t> </a:t>
            </a:r>
            <a:r>
              <a:rPr kumimoji="1" lang="zh-CN" altLang="en-US" sz="1400">
                <a:solidFill>
                  <a:schemeClr val="bg1"/>
                </a:solidFill>
                <a:latin typeface="Times New Roman" pitchFamily="18" charset="0"/>
                <a:ea typeface="+mn-ea"/>
                <a:cs typeface="Times New Roman" pitchFamily="18" charset="0"/>
              </a:rPr>
              <a:t>投资方</a:t>
            </a:r>
          </a:p>
        </p:txBody>
      </p:sp>
      <p:sp>
        <p:nvSpPr>
          <p:cNvPr id="13" name="AutoShape 12"/>
          <p:cNvSpPr>
            <a:spLocks noChangeArrowheads="1"/>
          </p:cNvSpPr>
          <p:nvPr/>
        </p:nvSpPr>
        <p:spPr bwMode="auto">
          <a:xfrm>
            <a:off x="1951038" y="4102100"/>
            <a:ext cx="2085975" cy="406400"/>
          </a:xfrm>
          <a:prstGeom prst="foldedCorner">
            <a:avLst>
              <a:gd name="adj" fmla="val 12500"/>
            </a:avLst>
          </a:prstGeom>
          <a:solidFill>
            <a:srgbClr val="C00000"/>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zh-CN" altLang="en-US" sz="1400">
                <a:solidFill>
                  <a:schemeClr val="bg1"/>
                </a:solidFill>
                <a:latin typeface="Times New Roman" pitchFamily="18" charset="0"/>
                <a:ea typeface="+mn-ea"/>
                <a:cs typeface="Times New Roman" pitchFamily="18" charset="0"/>
              </a:rPr>
              <a:t>合资公司</a:t>
            </a:r>
          </a:p>
        </p:txBody>
      </p:sp>
      <p:sp>
        <p:nvSpPr>
          <p:cNvPr id="14" name="AutoShape 13"/>
          <p:cNvSpPr>
            <a:spLocks noChangeArrowheads="1"/>
          </p:cNvSpPr>
          <p:nvPr/>
        </p:nvSpPr>
        <p:spPr bwMode="auto">
          <a:xfrm>
            <a:off x="1025525" y="3087688"/>
            <a:ext cx="1906588" cy="409575"/>
          </a:xfrm>
          <a:prstGeom prst="foldedCorner">
            <a:avLst>
              <a:gd name="adj" fmla="val 12500"/>
            </a:avLst>
          </a:prstGeom>
          <a:solidFill>
            <a:srgbClr val="0086BF"/>
          </a:solidFill>
          <a:ln>
            <a:solidFill>
              <a:schemeClr val="tx1"/>
            </a:solidFill>
          </a:ln>
        </p:spPr>
        <p:txBody>
          <a:bodyPr wrap="none" anchor="ct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spcBef>
                <a:spcPct val="0"/>
              </a:spcBef>
              <a:buClrTx/>
              <a:buFontTx/>
              <a:buNone/>
              <a:defRPr/>
            </a:pPr>
            <a:r>
              <a:rPr kumimoji="1" lang="en-US" altLang="zh-CN" sz="14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创始人（</a:t>
            </a:r>
            <a:r>
              <a:rPr kumimoji="1" lang="en-US" altLang="zh-CN" sz="1400" dirty="0">
                <a:solidFill>
                  <a:schemeClr val="bg1"/>
                </a:solidFill>
                <a:latin typeface="Times New Roman" pitchFamily="18" charset="0"/>
                <a:ea typeface="+mn-ea"/>
                <a:cs typeface="Times New Roman" pitchFamily="18" charset="0"/>
              </a:rPr>
              <a:t> </a:t>
            </a:r>
            <a:r>
              <a:rPr kumimoji="1" lang="zh-CN" altLang="en-US" sz="1400" dirty="0">
                <a:solidFill>
                  <a:schemeClr val="bg1"/>
                </a:solidFill>
                <a:latin typeface="Times New Roman" pitchFamily="18" charset="0"/>
                <a:ea typeface="+mn-ea"/>
                <a:cs typeface="Times New Roman" pitchFamily="18" charset="0"/>
              </a:rPr>
              <a:t>创业者）</a:t>
            </a:r>
          </a:p>
        </p:txBody>
      </p:sp>
      <p:cxnSp>
        <p:nvCxnSpPr>
          <p:cNvPr id="30730" name="AutoShape 16"/>
          <p:cNvCxnSpPr>
            <a:cxnSpLocks noChangeShapeType="1"/>
            <a:stCxn id="14" idx="2"/>
            <a:endCxn id="13" idx="0"/>
          </p:cNvCxnSpPr>
          <p:nvPr/>
        </p:nvCxnSpPr>
        <p:spPr bwMode="auto">
          <a:xfrm rot="16200000" flipH="1">
            <a:off x="2184400" y="3292476"/>
            <a:ext cx="604837" cy="1014412"/>
          </a:xfrm>
          <a:prstGeom prst="bentConnector3">
            <a:avLst>
              <a:gd name="adj1" fmla="val 50000"/>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0731" name="AutoShape 17"/>
          <p:cNvCxnSpPr>
            <a:cxnSpLocks noChangeShapeType="1"/>
            <a:stCxn id="10" idx="2"/>
            <a:endCxn id="13" idx="0"/>
          </p:cNvCxnSpPr>
          <p:nvPr/>
        </p:nvCxnSpPr>
        <p:spPr bwMode="auto">
          <a:xfrm rot="5400000">
            <a:off x="3348038" y="3143250"/>
            <a:ext cx="604837" cy="1312863"/>
          </a:xfrm>
          <a:prstGeom prst="bentConnector3">
            <a:avLst>
              <a:gd name="adj1" fmla="val 50000"/>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cxnSp>
      <p:sp>
        <p:nvSpPr>
          <p:cNvPr id="17" name="Line 19"/>
          <p:cNvSpPr>
            <a:spLocks noChangeShapeType="1"/>
          </p:cNvSpPr>
          <p:nvPr/>
        </p:nvSpPr>
        <p:spPr bwMode="auto">
          <a:xfrm flipH="1">
            <a:off x="417513" y="2859088"/>
            <a:ext cx="5495925" cy="4762"/>
          </a:xfrm>
          <a:prstGeom prst="line">
            <a:avLst/>
          </a:prstGeom>
          <a:noFill/>
          <a:ln w="28575">
            <a:solidFill>
              <a:schemeClr val="accent2"/>
            </a:solidFill>
            <a:prstDash val="lgDashDot"/>
            <a:roun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
        <p:nvSpPr>
          <p:cNvPr id="18" name="Text Box 20"/>
          <p:cNvSpPr txBox="1">
            <a:spLocks noChangeArrowheads="1"/>
          </p:cNvSpPr>
          <p:nvPr/>
        </p:nvSpPr>
        <p:spPr bwMode="auto">
          <a:xfrm>
            <a:off x="295982" y="2508965"/>
            <a:ext cx="11795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Times New Roman" pitchFamily="18" charset="0"/>
                <a:ea typeface="+mn-ea"/>
                <a:cs typeface="Times New Roman" pitchFamily="18" charset="0"/>
              </a:rPr>
              <a:t>境外</a:t>
            </a:r>
          </a:p>
        </p:txBody>
      </p:sp>
      <p:sp>
        <p:nvSpPr>
          <p:cNvPr id="19" name="Text Box 21"/>
          <p:cNvSpPr txBox="1">
            <a:spLocks noChangeArrowheads="1"/>
          </p:cNvSpPr>
          <p:nvPr/>
        </p:nvSpPr>
        <p:spPr bwMode="auto">
          <a:xfrm>
            <a:off x="304155" y="2968983"/>
            <a:ext cx="1179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ClrTx/>
              <a:buFontTx/>
              <a:buNone/>
              <a:defRPr/>
            </a:pPr>
            <a:r>
              <a:rPr kumimoji="1" lang="zh-CN" altLang="en-US" sz="1400" dirty="0">
                <a:solidFill>
                  <a:srgbClr val="FF9900"/>
                </a:solidFill>
                <a:latin typeface="Times New Roman" pitchFamily="18" charset="0"/>
                <a:ea typeface="+mn-ea"/>
                <a:cs typeface="Times New Roman" pitchFamily="18" charset="0"/>
              </a:rPr>
              <a:t>境内</a:t>
            </a:r>
          </a:p>
        </p:txBody>
      </p:sp>
      <p:sp>
        <p:nvSpPr>
          <p:cNvPr id="20" name="Rectangle 10"/>
          <p:cNvSpPr>
            <a:spLocks noChangeArrowheads="1"/>
          </p:cNvSpPr>
          <p:nvPr/>
        </p:nvSpPr>
        <p:spPr bwMode="auto">
          <a:xfrm>
            <a:off x="417513" y="4887154"/>
            <a:ext cx="820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A50021"/>
              </a:buClr>
              <a:buChar char="•"/>
              <a:defRPr sz="3200">
                <a:solidFill>
                  <a:srgbClr val="333333"/>
                </a:solidFill>
                <a:latin typeface="Arial" pitchFamily="34" charset="0"/>
                <a:ea typeface="华文细黑"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fontAlgn="t" hangingPunct="1">
              <a:spcBef>
                <a:spcPct val="10000"/>
              </a:spcBef>
              <a:buClrTx/>
              <a:buFontTx/>
              <a:buNone/>
              <a:defRPr/>
            </a:pPr>
            <a:r>
              <a:rPr kumimoji="1" lang="zh-CN" altLang="en-US" sz="1200" dirty="0">
                <a:solidFill>
                  <a:schemeClr val="tx1"/>
                </a:solidFill>
                <a:latin typeface="Times New Roman" pitchFamily="18" charset="0"/>
                <a:ea typeface="+mn-ea"/>
                <a:cs typeface="Times New Roman" pitchFamily="18" charset="0"/>
              </a:rPr>
              <a:t>股权控制</a:t>
            </a:r>
            <a:endParaRPr kumimoji="1" lang="en-US" altLang="zh-CN" sz="1200" dirty="0">
              <a:solidFill>
                <a:schemeClr val="tx1"/>
              </a:solidFill>
              <a:latin typeface="Times New Roman" pitchFamily="18" charset="0"/>
              <a:ea typeface="+mn-ea"/>
              <a:cs typeface="Times New Roman" pitchFamily="18" charset="0"/>
            </a:endParaRPr>
          </a:p>
        </p:txBody>
      </p:sp>
      <p:sp>
        <p:nvSpPr>
          <p:cNvPr id="21" name="Line 11"/>
          <p:cNvSpPr>
            <a:spLocks noChangeShapeType="1"/>
          </p:cNvSpPr>
          <p:nvPr/>
        </p:nvSpPr>
        <p:spPr bwMode="auto">
          <a:xfrm>
            <a:off x="1213515" y="5011772"/>
            <a:ext cx="493712"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Times New Roman" pitchFamily="18" charset="0"/>
              <a:ea typeface="+mn-ea"/>
              <a:cs typeface="Times New Roman" pitchFamily="18" charset="0"/>
            </a:endParaRPr>
          </a:p>
        </p:txBody>
      </p:sp>
      <p:sp>
        <p:nvSpPr>
          <p:cNvPr id="22" name="标题 1"/>
          <p:cNvSpPr>
            <a:spLocks noGrp="1"/>
          </p:cNvSpPr>
          <p:nvPr>
            <p:ph type="title"/>
          </p:nvPr>
        </p:nvSpPr>
        <p:spPr>
          <a:xfrm>
            <a:off x="960438" y="344488"/>
            <a:ext cx="7011987" cy="685800"/>
          </a:xfrm>
        </p:spPr>
        <p:txBody>
          <a:bodyPr/>
          <a:lstStyle/>
          <a:p>
            <a:pPr eaLnBrk="1" hangingPunct="1">
              <a:defRPr/>
            </a:pPr>
            <a:r>
              <a:rPr lang="en-US" altLang="zh-CN" sz="2800" dirty="0">
                <a:latin typeface="Times New Roman" pitchFamily="18" charset="0"/>
                <a:cs typeface="Times New Roman" pitchFamily="18" charset="0"/>
              </a:rPr>
              <a:t>1.1.4</a:t>
            </a:r>
            <a:r>
              <a:rPr lang="en-US" altLang="zh-CN" sz="28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境内境外融资架构的分析 </a:t>
            </a:r>
            <a:r>
              <a:rPr lang="en-US" altLang="zh-CN" sz="28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境内架构</a:t>
            </a:r>
            <a:endParaRPr lang="zh-CN" altLang="zh-CN" sz="2800" dirty="0">
              <a:latin typeface="Times New Roman" pitchFamily="18" charset="0"/>
              <a:ea typeface="+mn-ea"/>
              <a:cs typeface="Times New Roman" pitchFamily="18" charset="0"/>
            </a:endParaRPr>
          </a:p>
        </p:txBody>
      </p:sp>
    </p:spTree>
  </p:cSld>
  <p:clrMapOvr>
    <a:masterClrMapping/>
  </p:clrMapOvr>
  <p:transition>
    <p:strips dir="rd"/>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默认设计模板">
      <a:majorFont>
        <a:latin typeface="华文细黑"/>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headEnd type="none" w="med" len="med"/>
          <a:tailEnd type="triangl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6350"/>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19050">
          <a:prstDash val="solid"/>
          <a:headEnd type="none" w="med" len="med"/>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自定义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2150"/>
      </a:hlink>
      <a:folHlink>
        <a:srgbClr val="002150"/>
      </a:folHlink>
    </a:clrScheme>
    <a:fontScheme name="自定义设计方案">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华文细黑"/>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5865</Words>
  <Application>Microsoft Office PowerPoint</Application>
  <PresentationFormat>自定义</PresentationFormat>
  <Paragraphs>841</Paragraphs>
  <Slides>62</Slides>
  <Notes>4</Notes>
  <HiddenSlides>0</HiddenSlides>
  <MMClips>0</MMClips>
  <ScaleCrop>false</ScaleCrop>
  <HeadingPairs>
    <vt:vector size="6" baseType="variant">
      <vt:variant>
        <vt:lpstr>已用的字体</vt:lpstr>
      </vt:variant>
      <vt:variant>
        <vt:i4>12</vt:i4>
      </vt:variant>
      <vt:variant>
        <vt:lpstr>主题</vt:lpstr>
      </vt:variant>
      <vt:variant>
        <vt:i4>12</vt:i4>
      </vt:variant>
      <vt:variant>
        <vt:lpstr>幻灯片标题</vt:lpstr>
      </vt:variant>
      <vt:variant>
        <vt:i4>62</vt:i4>
      </vt:variant>
    </vt:vector>
  </HeadingPairs>
  <TitlesOfParts>
    <vt:vector size="86" baseType="lpstr">
      <vt:lpstr>Arial Unicode MS</vt:lpstr>
      <vt:lpstr>华文楷体</vt:lpstr>
      <vt:lpstr>华文细黑</vt:lpstr>
      <vt:lpstr>隶书</vt:lpstr>
      <vt:lpstr>微软雅黑</vt:lpstr>
      <vt:lpstr>微软雅黑 Light</vt:lpstr>
      <vt:lpstr>Arial</vt:lpstr>
      <vt:lpstr>Calibri</vt:lpstr>
      <vt:lpstr>Impact</vt:lpstr>
      <vt:lpstr>Tempus Sans ITC</vt:lpstr>
      <vt:lpstr>Times New Roman</vt:lpstr>
      <vt:lpstr>Wingdings</vt:lpstr>
      <vt:lpstr>默认设计模板</vt:lpstr>
      <vt:lpstr>3_默认设计模板</vt:lpstr>
      <vt:lpstr>主题1</vt:lpstr>
      <vt:lpstr>自定义设计方案</vt:lpstr>
      <vt:lpstr>1_默认设计模板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 创业融资的架构以及热点法律问题   </vt:lpstr>
      <vt:lpstr>目录</vt:lpstr>
      <vt:lpstr>PowerPoint 演示文稿</vt:lpstr>
      <vt:lpstr>PowerPoint 演示文稿</vt:lpstr>
      <vt:lpstr>1.1 常见融资架构介绍</vt:lpstr>
      <vt:lpstr>1.1.1 搭建架构的时机</vt:lpstr>
      <vt:lpstr>1.1.2 架构选择的因素</vt:lpstr>
      <vt:lpstr>1.1.3 境内境外融资架构的分析</vt:lpstr>
      <vt:lpstr>1.1.4 境内境外融资架构的分析 – 境内架构</vt:lpstr>
      <vt:lpstr>1.1.5 境内境外融资架构的分析 – 境内架构</vt:lpstr>
      <vt:lpstr>1.1.6 境内境外融资架构的分析  – 境外架构</vt:lpstr>
      <vt:lpstr>1.1.7 境内境外融资架构的分析 – 境外架构</vt:lpstr>
      <vt:lpstr>1.1.7 境内境外融资架构的分析– 境外架构</vt:lpstr>
      <vt:lpstr>PowerPoint 演示文稿</vt:lpstr>
      <vt:lpstr>PowerPoint 演示文稿</vt:lpstr>
      <vt:lpstr>1.1.7 境内境外融资架构的分析 – 境外架构</vt:lpstr>
      <vt:lpstr>1.1.7 境内境外融资架构的分析 – 境外架构</vt:lpstr>
      <vt:lpstr>1.1.7 境内境外融资架构的分析 – 境外架构</vt:lpstr>
      <vt:lpstr>PowerPoint 演示文稿</vt:lpstr>
      <vt:lpstr>1.2.1 境外架构转换为境内架构</vt:lpstr>
      <vt:lpstr>1.2.1 境外转境内(内资IPO)</vt:lpstr>
      <vt:lpstr>1.2.1 境内外架构的转换 – 境外转境内(内资IPO)</vt:lpstr>
      <vt:lpstr>PowerPoint 演示文稿</vt:lpstr>
      <vt:lpstr>PowerPoint 演示文稿</vt:lpstr>
      <vt:lpstr>境外转境内：拆红筹</vt:lpstr>
      <vt:lpstr>境外转境内：拆红筹</vt:lpstr>
      <vt:lpstr>境外转境内：拆红筹</vt:lpstr>
      <vt:lpstr>境外转境内：拆红筹</vt:lpstr>
      <vt:lpstr>1.2.2 境内外架构的转换 – 境内转境外</vt:lpstr>
      <vt:lpstr>1.2.2 境内转境外（搭建VIE结构）</vt:lpstr>
      <vt:lpstr>搭VIE结构重组步骤</vt:lpstr>
      <vt:lpstr>搭VIE结构重组步骤</vt:lpstr>
      <vt:lpstr>搭VIE结构重组步骤</vt:lpstr>
      <vt:lpstr>搭VIE结构重组步骤</vt:lpstr>
      <vt:lpstr>1.2.2 境内转境外（直投结构）</vt:lpstr>
      <vt:lpstr>直投结构重组步骤</vt:lpstr>
      <vt:lpstr>直投结构重组步骤</vt:lpstr>
      <vt:lpstr>直投结构重组步骤</vt:lpstr>
      <vt:lpstr>直投结构重组步骤</vt:lpstr>
      <vt:lpstr>1.2.4 境内外架构的转换 – 对比</vt:lpstr>
      <vt:lpstr>1.3 科创板红筹结构企业上市</vt:lpstr>
      <vt:lpstr>1.3 科创板红筹结构企业上市</vt:lpstr>
      <vt:lpstr>红筹结构上市</vt:lpstr>
      <vt:lpstr>华润微电子</vt:lpstr>
      <vt:lpstr>九号机器人</vt:lpstr>
      <vt:lpstr>PowerPoint 演示文稿</vt:lpstr>
      <vt:lpstr>PowerPoint 演示文稿</vt:lpstr>
      <vt:lpstr>PowerPoint 演示文稿</vt:lpstr>
      <vt:lpstr>PowerPoint 演示文稿</vt:lpstr>
      <vt:lpstr>2.1.2 创业企业股权安排 – 实践操作</vt:lpstr>
      <vt:lpstr>2.1.3 创业企业股权安排 – 注意事项</vt:lpstr>
      <vt:lpstr>2.1.4 创业企业股权安排 – 公司估值</vt:lpstr>
      <vt:lpstr>2.1.5 创业企业股权安排 – 合伙创业的协议</vt:lpstr>
      <vt:lpstr>PowerPoint 演示文稿</vt:lpstr>
      <vt:lpstr>2.2.1 创始人应该如何牢牢把握公司的控制权</vt:lpstr>
      <vt:lpstr>2.2.2 公司的控制权——股权架构（有限合伙）</vt:lpstr>
      <vt:lpstr>2.2.3 公司的控制权——投票权委托</vt:lpstr>
      <vt:lpstr>2.2.4 公司的控制权——AB股安排</vt:lpstr>
      <vt:lpstr>2.2.5 公司的控制权——一致行动协议</vt:lpstr>
      <vt:lpstr>2.2.6 董事会控制</vt:lpstr>
      <vt:lpstr>提问.讨论.交流</vt:lpstr>
      <vt:lpstr>谢　谢！</vt:lpstr>
    </vt:vector>
  </TitlesOfParts>
  <Company>Han Kun Law Offices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Yixin</dc:creator>
  <cp:lastModifiedBy> Han Kun</cp:lastModifiedBy>
  <cp:revision>1558</cp:revision>
  <cp:lastPrinted>2015-04-23T06:42:00Z</cp:lastPrinted>
  <dcterms:created xsi:type="dcterms:W3CDTF">2113-01-01T00:00:00Z</dcterms:created>
  <dcterms:modified xsi:type="dcterms:W3CDTF">2019-11-10T13:36:17Z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2052-10.1.0.5597</vt:lpwstr>
  </property>
</Properties>
</file>