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77" r:id="rId2"/>
  </p:sldMasterIdLst>
  <p:notesMasterIdLst>
    <p:notesMasterId r:id="rId76"/>
  </p:notesMasterIdLst>
  <p:sldIdLst>
    <p:sldId id="257" r:id="rId3"/>
    <p:sldId id="749" r:id="rId4"/>
    <p:sldId id="757" r:id="rId5"/>
    <p:sldId id="734" r:id="rId6"/>
    <p:sldId id="357" r:id="rId7"/>
    <p:sldId id="676" r:id="rId8"/>
    <p:sldId id="679" r:id="rId9"/>
    <p:sldId id="678" r:id="rId10"/>
    <p:sldId id="751" r:id="rId11"/>
    <p:sldId id="682" r:id="rId12"/>
    <p:sldId id="733" r:id="rId13"/>
    <p:sldId id="756" r:id="rId14"/>
    <p:sldId id="680" r:id="rId15"/>
    <p:sldId id="722" r:id="rId16"/>
    <p:sldId id="721" r:id="rId17"/>
    <p:sldId id="683" r:id="rId18"/>
    <p:sldId id="684" r:id="rId19"/>
    <p:sldId id="685" r:id="rId20"/>
    <p:sldId id="686" r:id="rId21"/>
    <p:sldId id="687" r:id="rId22"/>
    <p:sldId id="735" r:id="rId23"/>
    <p:sldId id="689" r:id="rId24"/>
    <p:sldId id="688" r:id="rId25"/>
    <p:sldId id="736" r:id="rId26"/>
    <p:sldId id="737" r:id="rId27"/>
    <p:sldId id="738" r:id="rId28"/>
    <p:sldId id="691" r:id="rId29"/>
    <p:sldId id="739" r:id="rId30"/>
    <p:sldId id="693" r:id="rId31"/>
    <p:sldId id="740" r:id="rId32"/>
    <p:sldId id="694" r:id="rId33"/>
    <p:sldId id="695" r:id="rId34"/>
    <p:sldId id="727" r:id="rId35"/>
    <p:sldId id="696" r:id="rId36"/>
    <p:sldId id="698" r:id="rId37"/>
    <p:sldId id="723" r:id="rId38"/>
    <p:sldId id="724" r:id="rId39"/>
    <p:sldId id="699" r:id="rId40"/>
    <p:sldId id="725" r:id="rId41"/>
    <p:sldId id="728" r:id="rId42"/>
    <p:sldId id="700" r:id="rId43"/>
    <p:sldId id="729" r:id="rId44"/>
    <p:sldId id="701" r:id="rId45"/>
    <p:sldId id="702" r:id="rId46"/>
    <p:sldId id="703" r:id="rId47"/>
    <p:sldId id="704" r:id="rId48"/>
    <p:sldId id="706" r:id="rId49"/>
    <p:sldId id="707" r:id="rId50"/>
    <p:sldId id="708" r:id="rId51"/>
    <p:sldId id="709" r:id="rId52"/>
    <p:sldId id="730" r:id="rId53"/>
    <p:sldId id="741" r:id="rId54"/>
    <p:sldId id="710" r:id="rId55"/>
    <p:sldId id="712" r:id="rId56"/>
    <p:sldId id="742" r:id="rId57"/>
    <p:sldId id="743" r:id="rId58"/>
    <p:sldId id="715" r:id="rId59"/>
    <p:sldId id="714" r:id="rId60"/>
    <p:sldId id="744" r:id="rId61"/>
    <p:sldId id="752" r:id="rId62"/>
    <p:sldId id="753" r:id="rId63"/>
    <p:sldId id="754" r:id="rId64"/>
    <p:sldId id="755" r:id="rId65"/>
    <p:sldId id="732" r:id="rId66"/>
    <p:sldId id="746" r:id="rId67"/>
    <p:sldId id="745" r:id="rId68"/>
    <p:sldId id="716" r:id="rId69"/>
    <p:sldId id="717" r:id="rId70"/>
    <p:sldId id="747" r:id="rId71"/>
    <p:sldId id="718" r:id="rId72"/>
    <p:sldId id="748" r:id="rId73"/>
    <p:sldId id="347" r:id="rId74"/>
    <p:sldId id="719" r:id="rId75"/>
  </p:sldIdLst>
  <p:sldSz cx="10688638" cy="756285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0D14"/>
    <a:srgbClr val="0E2364"/>
    <a:srgbClr val="E4E7F4"/>
    <a:srgbClr val="F1E1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85213" autoAdjust="0"/>
  </p:normalViewPr>
  <p:slideViewPr>
    <p:cSldViewPr snapToGrid="0" showGuides="1">
      <p:cViewPr varScale="1">
        <p:scale>
          <a:sx n="56" d="100"/>
          <a:sy n="56" d="100"/>
        </p:scale>
        <p:origin x="170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D82F9-8F66-4937-919A-49293F1ADC09}"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CN" altLang="en-US"/>
        </a:p>
      </dgm:t>
    </dgm:pt>
    <dgm:pt modelId="{AE797462-5A20-437E-A29C-D3E3F59762B2}">
      <dgm:prSet phldrT="[文本]"/>
      <dgm:spPr/>
      <dgm:t>
        <a:bodyPr/>
        <a:lstStyle/>
        <a:p>
          <a:r>
            <a:rPr lang="zh-CN" altLang="en-US" dirty="0"/>
            <a:t>资金进入</a:t>
          </a:r>
        </a:p>
      </dgm:t>
    </dgm:pt>
    <dgm:pt modelId="{B8DBEACD-D099-4AF9-A0CD-422E5B9C385E}" type="parTrans" cxnId="{6973FC96-1E3A-4D13-ADD5-689B498D6CFB}">
      <dgm:prSet/>
      <dgm:spPr/>
      <dgm:t>
        <a:bodyPr/>
        <a:lstStyle/>
        <a:p>
          <a:endParaRPr lang="zh-CN" altLang="en-US"/>
        </a:p>
      </dgm:t>
    </dgm:pt>
    <dgm:pt modelId="{D6A85814-2070-4B70-ACC4-A73EC50CA76A}" type="sibTrans" cxnId="{6973FC96-1E3A-4D13-ADD5-689B498D6CFB}">
      <dgm:prSet/>
      <dgm:spPr/>
      <dgm:t>
        <a:bodyPr/>
        <a:lstStyle/>
        <a:p>
          <a:endParaRPr lang="zh-CN" altLang="en-US"/>
        </a:p>
      </dgm:t>
    </dgm:pt>
    <dgm:pt modelId="{9F72C4A2-1E31-46E1-83DC-5C4BE699413F}">
      <dgm:prSet phldrT="[文本]"/>
      <dgm:spPr/>
      <dgm:t>
        <a:bodyPr/>
        <a:lstStyle/>
        <a:p>
          <a:r>
            <a:rPr lang="zh-CN" dirty="0"/>
            <a:t>增资扩股</a:t>
          </a:r>
          <a:endParaRPr lang="zh-CN" altLang="en-US" dirty="0"/>
        </a:p>
      </dgm:t>
    </dgm:pt>
    <dgm:pt modelId="{CF7C7C95-7495-4783-A937-937E51C4A77B}" type="parTrans" cxnId="{50C66161-A829-4F7B-9B8C-EDF779EA7239}">
      <dgm:prSet/>
      <dgm:spPr/>
      <dgm:t>
        <a:bodyPr/>
        <a:lstStyle/>
        <a:p>
          <a:endParaRPr lang="zh-CN" altLang="en-US"/>
        </a:p>
      </dgm:t>
    </dgm:pt>
    <dgm:pt modelId="{7B51925E-1B20-4968-B946-890CD7AB2946}" type="sibTrans" cxnId="{50C66161-A829-4F7B-9B8C-EDF779EA7239}">
      <dgm:prSet/>
      <dgm:spPr/>
      <dgm:t>
        <a:bodyPr/>
        <a:lstStyle/>
        <a:p>
          <a:endParaRPr lang="zh-CN" altLang="en-US"/>
        </a:p>
      </dgm:t>
    </dgm:pt>
    <dgm:pt modelId="{396FABB4-991A-4D49-A458-2DD39989EFA8}">
      <dgm:prSet phldrT="[文本]"/>
      <dgm:spPr/>
      <dgm:t>
        <a:bodyPr/>
        <a:lstStyle/>
        <a:p>
          <a:r>
            <a:rPr lang="zh-CN" altLang="en-US" dirty="0"/>
            <a:t>持有股权</a:t>
          </a:r>
        </a:p>
      </dgm:t>
    </dgm:pt>
    <dgm:pt modelId="{D0CF6231-B545-469E-8041-306E17FE6CAC}" type="parTrans" cxnId="{E63E8B24-C203-4E23-90BF-B38737C38B19}">
      <dgm:prSet/>
      <dgm:spPr/>
      <dgm:t>
        <a:bodyPr/>
        <a:lstStyle/>
        <a:p>
          <a:endParaRPr lang="zh-CN" altLang="en-US"/>
        </a:p>
      </dgm:t>
    </dgm:pt>
    <dgm:pt modelId="{15C9D7E9-4085-4704-BF09-D85BCBF989B7}" type="sibTrans" cxnId="{E63E8B24-C203-4E23-90BF-B38737C38B19}">
      <dgm:prSet/>
      <dgm:spPr/>
      <dgm:t>
        <a:bodyPr/>
        <a:lstStyle/>
        <a:p>
          <a:endParaRPr lang="zh-CN" altLang="en-US"/>
        </a:p>
      </dgm:t>
    </dgm:pt>
    <dgm:pt modelId="{E4D25ED5-DFDF-4653-9CB1-2522828C46B3}">
      <dgm:prSet phldrT="[文本]"/>
      <dgm:spPr/>
      <dgm:t>
        <a:bodyPr/>
        <a:lstStyle/>
        <a:p>
          <a:r>
            <a:rPr lang="zh-CN" dirty="0">
              <a:solidFill>
                <a:srgbClr val="C00000"/>
              </a:solidFill>
            </a:rPr>
            <a:t>公司决议纠纷</a:t>
          </a:r>
          <a:endParaRPr lang="zh-CN" altLang="en-US" dirty="0">
            <a:solidFill>
              <a:srgbClr val="C00000"/>
            </a:solidFill>
          </a:endParaRPr>
        </a:p>
      </dgm:t>
    </dgm:pt>
    <dgm:pt modelId="{87D24E7A-29BF-46C6-AD63-512F3CD7055E}" type="parTrans" cxnId="{EFC6FFFB-30BA-45E0-AC78-E26B7B1CEED5}">
      <dgm:prSet/>
      <dgm:spPr/>
      <dgm:t>
        <a:bodyPr/>
        <a:lstStyle/>
        <a:p>
          <a:endParaRPr lang="zh-CN" altLang="en-US"/>
        </a:p>
      </dgm:t>
    </dgm:pt>
    <dgm:pt modelId="{8EAC2DF0-7735-446C-8549-D692C349F256}" type="sibTrans" cxnId="{EFC6FFFB-30BA-45E0-AC78-E26B7B1CEED5}">
      <dgm:prSet/>
      <dgm:spPr/>
      <dgm:t>
        <a:bodyPr/>
        <a:lstStyle/>
        <a:p>
          <a:endParaRPr lang="zh-CN" altLang="en-US"/>
        </a:p>
      </dgm:t>
    </dgm:pt>
    <dgm:pt modelId="{4E797980-050A-4477-9D37-34C708E8E01C}">
      <dgm:prSet phldrT="[文本]"/>
      <dgm:spPr/>
      <dgm:t>
        <a:bodyPr/>
        <a:lstStyle/>
        <a:p>
          <a:r>
            <a:rPr lang="zh-CN" altLang="en-US" dirty="0"/>
            <a:t>资金退出</a:t>
          </a:r>
        </a:p>
      </dgm:t>
    </dgm:pt>
    <dgm:pt modelId="{E71A4351-9CCF-418B-AAB0-BB41D9F33CC4}" type="parTrans" cxnId="{D8C78530-1229-446E-82F3-B1B1D196ED64}">
      <dgm:prSet/>
      <dgm:spPr/>
      <dgm:t>
        <a:bodyPr/>
        <a:lstStyle/>
        <a:p>
          <a:endParaRPr lang="zh-CN" altLang="en-US"/>
        </a:p>
      </dgm:t>
    </dgm:pt>
    <dgm:pt modelId="{54671751-08F3-4953-BDBF-0F5428754B0D}" type="sibTrans" cxnId="{D8C78530-1229-446E-82F3-B1B1D196ED64}">
      <dgm:prSet/>
      <dgm:spPr/>
      <dgm:t>
        <a:bodyPr/>
        <a:lstStyle/>
        <a:p>
          <a:endParaRPr lang="zh-CN" altLang="en-US"/>
        </a:p>
      </dgm:t>
    </dgm:pt>
    <dgm:pt modelId="{E2019C35-E668-45BA-BAA8-8D95FC260714}">
      <dgm:prSet phldrT="[文本]"/>
      <dgm:spPr/>
      <dgm:t>
        <a:bodyPr/>
        <a:lstStyle/>
        <a:p>
          <a:r>
            <a:rPr lang="zh-CN" dirty="0"/>
            <a:t>对赌协议</a:t>
          </a:r>
          <a:endParaRPr lang="zh-CN" altLang="en-US" dirty="0"/>
        </a:p>
      </dgm:t>
    </dgm:pt>
    <dgm:pt modelId="{19CD13B2-DA9D-452C-8EE0-E0AE4E61AAB4}" type="parTrans" cxnId="{E7B5C85D-9072-4F53-9C23-05639242FEF6}">
      <dgm:prSet/>
      <dgm:spPr/>
      <dgm:t>
        <a:bodyPr/>
        <a:lstStyle/>
        <a:p>
          <a:endParaRPr lang="zh-CN" altLang="en-US"/>
        </a:p>
      </dgm:t>
    </dgm:pt>
    <dgm:pt modelId="{158179FA-9515-4810-839D-B76AD6CE776A}" type="sibTrans" cxnId="{E7B5C85D-9072-4F53-9C23-05639242FEF6}">
      <dgm:prSet/>
      <dgm:spPr/>
      <dgm:t>
        <a:bodyPr/>
        <a:lstStyle/>
        <a:p>
          <a:endParaRPr lang="zh-CN" altLang="en-US"/>
        </a:p>
      </dgm:t>
    </dgm:pt>
    <dgm:pt modelId="{D46E3C35-0B1C-4309-9153-9EE59D6077CD}">
      <dgm:prSet phldrT="[文本]"/>
      <dgm:spPr/>
      <dgm:t>
        <a:bodyPr/>
        <a:lstStyle/>
        <a:p>
          <a:r>
            <a:rPr lang="zh-CN" dirty="0"/>
            <a:t>股权代持</a:t>
          </a:r>
          <a:endParaRPr lang="zh-CN" altLang="en-US" dirty="0"/>
        </a:p>
      </dgm:t>
    </dgm:pt>
    <dgm:pt modelId="{A6DD7640-1AED-4CAC-8D2D-227BF2896A16}" type="parTrans" cxnId="{17A0712B-48B3-41EA-BA97-76C51343BB84}">
      <dgm:prSet/>
      <dgm:spPr/>
      <dgm:t>
        <a:bodyPr/>
        <a:lstStyle/>
        <a:p>
          <a:endParaRPr lang="zh-CN" altLang="en-US"/>
        </a:p>
      </dgm:t>
    </dgm:pt>
    <dgm:pt modelId="{CBA29BFA-7161-4597-B764-FFE35DE242A2}" type="sibTrans" cxnId="{17A0712B-48B3-41EA-BA97-76C51343BB84}">
      <dgm:prSet/>
      <dgm:spPr/>
      <dgm:t>
        <a:bodyPr/>
        <a:lstStyle/>
        <a:p>
          <a:endParaRPr lang="zh-CN" altLang="en-US"/>
        </a:p>
      </dgm:t>
    </dgm:pt>
    <dgm:pt modelId="{37B622F3-B703-42C8-B3F8-C5F47F0C2810}">
      <dgm:prSet phldrT="[文本]"/>
      <dgm:spPr/>
      <dgm:t>
        <a:bodyPr/>
        <a:lstStyle/>
        <a:p>
          <a:r>
            <a:rPr lang="zh-CN" dirty="0"/>
            <a:t>明股实债</a:t>
          </a:r>
          <a:endParaRPr lang="zh-CN" altLang="en-US" dirty="0"/>
        </a:p>
      </dgm:t>
    </dgm:pt>
    <dgm:pt modelId="{DC9A2660-299B-4468-869F-088B52D90BBF}" type="parTrans" cxnId="{8793C591-6527-403F-BFD3-1FD5299F9372}">
      <dgm:prSet/>
      <dgm:spPr/>
      <dgm:t>
        <a:bodyPr/>
        <a:lstStyle/>
        <a:p>
          <a:endParaRPr lang="zh-CN" altLang="en-US"/>
        </a:p>
      </dgm:t>
    </dgm:pt>
    <dgm:pt modelId="{B24BBE80-B2D7-4D33-A981-F80A75B366EF}" type="sibTrans" cxnId="{8793C591-6527-403F-BFD3-1FD5299F9372}">
      <dgm:prSet/>
      <dgm:spPr/>
      <dgm:t>
        <a:bodyPr/>
        <a:lstStyle/>
        <a:p>
          <a:endParaRPr lang="zh-CN" altLang="en-US"/>
        </a:p>
      </dgm:t>
    </dgm:pt>
    <dgm:pt modelId="{E403808A-361D-4BB9-B777-33DEF49E08D6}">
      <dgm:prSet phldrT="[文本]"/>
      <dgm:spPr/>
      <dgm:t>
        <a:bodyPr/>
        <a:lstStyle/>
        <a:p>
          <a:r>
            <a:rPr lang="zh-CN" dirty="0">
              <a:solidFill>
                <a:srgbClr val="C00000"/>
              </a:solidFill>
            </a:rPr>
            <a:t>返还公司财产纠纷</a:t>
          </a:r>
          <a:endParaRPr lang="zh-CN" altLang="en-US" dirty="0">
            <a:solidFill>
              <a:srgbClr val="C00000"/>
            </a:solidFill>
          </a:endParaRPr>
        </a:p>
      </dgm:t>
    </dgm:pt>
    <dgm:pt modelId="{19D0ABCA-C08B-4F4B-83BE-0C9F7F464611}" type="parTrans" cxnId="{CA33C2D3-5552-4AEE-8713-40E9A3D3C620}">
      <dgm:prSet/>
      <dgm:spPr/>
      <dgm:t>
        <a:bodyPr/>
        <a:lstStyle/>
        <a:p>
          <a:endParaRPr lang="zh-CN" altLang="en-US"/>
        </a:p>
      </dgm:t>
    </dgm:pt>
    <dgm:pt modelId="{132EC49B-759A-4DC7-B803-00274DFF8D4E}" type="sibTrans" cxnId="{CA33C2D3-5552-4AEE-8713-40E9A3D3C620}">
      <dgm:prSet/>
      <dgm:spPr/>
      <dgm:t>
        <a:bodyPr/>
        <a:lstStyle/>
        <a:p>
          <a:endParaRPr lang="zh-CN" altLang="en-US"/>
        </a:p>
      </dgm:t>
    </dgm:pt>
    <dgm:pt modelId="{561CAFF5-AEB3-46AE-A500-66008E1F0D74}">
      <dgm:prSet phldrT="[文本]"/>
      <dgm:spPr/>
      <dgm:t>
        <a:bodyPr/>
        <a:lstStyle/>
        <a:p>
          <a:r>
            <a:rPr lang="zh-CN" dirty="0">
              <a:solidFill>
                <a:srgbClr val="C00000"/>
              </a:solidFill>
            </a:rPr>
            <a:t>公司盈余分配纠纷</a:t>
          </a:r>
          <a:endParaRPr lang="zh-CN" altLang="en-US" dirty="0">
            <a:solidFill>
              <a:srgbClr val="C00000"/>
            </a:solidFill>
          </a:endParaRPr>
        </a:p>
      </dgm:t>
    </dgm:pt>
    <dgm:pt modelId="{42D6571C-52B2-4BE6-800E-928AFD062077}" type="parTrans" cxnId="{4E559A1F-41CF-4CE0-A669-C65B7CD22408}">
      <dgm:prSet/>
      <dgm:spPr/>
      <dgm:t>
        <a:bodyPr/>
        <a:lstStyle/>
        <a:p>
          <a:endParaRPr lang="zh-CN" altLang="en-US"/>
        </a:p>
      </dgm:t>
    </dgm:pt>
    <dgm:pt modelId="{802882A2-F619-44DD-8040-26FAC8F1DC40}" type="sibTrans" cxnId="{4E559A1F-41CF-4CE0-A669-C65B7CD22408}">
      <dgm:prSet/>
      <dgm:spPr/>
      <dgm:t>
        <a:bodyPr/>
        <a:lstStyle/>
        <a:p>
          <a:endParaRPr lang="zh-CN" altLang="en-US"/>
        </a:p>
      </dgm:t>
    </dgm:pt>
    <dgm:pt modelId="{7BF9800E-0DD2-484E-B81C-9159247A1C0F}">
      <dgm:prSet phldrT="[文本]"/>
      <dgm:spPr/>
      <dgm:t>
        <a:bodyPr/>
        <a:lstStyle/>
        <a:p>
          <a:r>
            <a:rPr lang="zh-CN" dirty="0">
              <a:solidFill>
                <a:srgbClr val="C00000"/>
              </a:solidFill>
            </a:rPr>
            <a:t>股东代表诉讼</a:t>
          </a:r>
          <a:endParaRPr lang="zh-CN" altLang="en-US" dirty="0">
            <a:solidFill>
              <a:srgbClr val="C00000"/>
            </a:solidFill>
          </a:endParaRPr>
        </a:p>
      </dgm:t>
    </dgm:pt>
    <dgm:pt modelId="{7271C2B7-D2DA-48F0-A135-868E88B37BA6}" type="parTrans" cxnId="{757BAA59-F207-4410-B774-7AD7BBC35775}">
      <dgm:prSet/>
      <dgm:spPr/>
      <dgm:t>
        <a:bodyPr/>
        <a:lstStyle/>
        <a:p>
          <a:endParaRPr lang="zh-CN" altLang="en-US"/>
        </a:p>
      </dgm:t>
    </dgm:pt>
    <dgm:pt modelId="{B2F52033-857B-4A58-856E-1815AD048090}" type="sibTrans" cxnId="{757BAA59-F207-4410-B774-7AD7BBC35775}">
      <dgm:prSet/>
      <dgm:spPr/>
      <dgm:t>
        <a:bodyPr/>
        <a:lstStyle/>
        <a:p>
          <a:endParaRPr lang="zh-CN" altLang="en-US"/>
        </a:p>
      </dgm:t>
    </dgm:pt>
    <dgm:pt modelId="{445836C1-BB0F-401C-AB93-E256D8515D9B}">
      <dgm:prSet phldrT="[文本]"/>
      <dgm:spPr/>
      <dgm:t>
        <a:bodyPr/>
        <a:lstStyle/>
        <a:p>
          <a:r>
            <a:rPr lang="zh-CN" dirty="0"/>
            <a:t>股权回购</a:t>
          </a:r>
          <a:endParaRPr lang="zh-CN" altLang="en-US" dirty="0"/>
        </a:p>
      </dgm:t>
    </dgm:pt>
    <dgm:pt modelId="{9728BC1D-E2B8-4B0E-987D-6EE48698742E}" type="parTrans" cxnId="{03A3CAED-65A6-407D-A071-28B83C10C449}">
      <dgm:prSet/>
      <dgm:spPr/>
      <dgm:t>
        <a:bodyPr/>
        <a:lstStyle/>
        <a:p>
          <a:endParaRPr lang="zh-CN" altLang="en-US"/>
        </a:p>
      </dgm:t>
    </dgm:pt>
    <dgm:pt modelId="{08D9C528-0ACE-4E63-9818-BE32B08C15C9}" type="sibTrans" cxnId="{03A3CAED-65A6-407D-A071-28B83C10C449}">
      <dgm:prSet/>
      <dgm:spPr/>
      <dgm:t>
        <a:bodyPr/>
        <a:lstStyle/>
        <a:p>
          <a:endParaRPr lang="zh-CN" altLang="en-US"/>
        </a:p>
      </dgm:t>
    </dgm:pt>
    <dgm:pt modelId="{E9EC77B8-D3A4-42E4-8E7E-11A30CE73FE6}">
      <dgm:prSet phldrT="[文本]"/>
      <dgm:spPr/>
      <dgm:t>
        <a:bodyPr/>
        <a:lstStyle/>
        <a:p>
          <a:r>
            <a:rPr lang="zh-CN" dirty="0"/>
            <a:t>业绩补偿</a:t>
          </a:r>
          <a:endParaRPr lang="zh-CN" altLang="en-US" dirty="0"/>
        </a:p>
      </dgm:t>
    </dgm:pt>
    <dgm:pt modelId="{F0FEDEBC-0573-4FF3-B845-B022CA00C052}" type="parTrans" cxnId="{91F490A0-7B47-4064-955D-19308B56E929}">
      <dgm:prSet/>
      <dgm:spPr/>
      <dgm:t>
        <a:bodyPr/>
        <a:lstStyle/>
        <a:p>
          <a:endParaRPr lang="zh-CN" altLang="en-US"/>
        </a:p>
      </dgm:t>
    </dgm:pt>
    <dgm:pt modelId="{10D557D8-E647-4B82-8D88-F22CCB8F6612}" type="sibTrans" cxnId="{91F490A0-7B47-4064-955D-19308B56E929}">
      <dgm:prSet/>
      <dgm:spPr/>
      <dgm:t>
        <a:bodyPr/>
        <a:lstStyle/>
        <a:p>
          <a:endParaRPr lang="zh-CN" altLang="en-US"/>
        </a:p>
      </dgm:t>
    </dgm:pt>
    <dgm:pt modelId="{CC3EE47A-D60D-48BA-BCCA-48A1B74D30ED}">
      <dgm:prSet phldrT="[文本]"/>
      <dgm:spPr/>
      <dgm:t>
        <a:bodyPr/>
        <a:lstStyle/>
        <a:p>
          <a:r>
            <a:rPr lang="en-US" altLang="zh-CN" dirty="0">
              <a:solidFill>
                <a:srgbClr val="C00000"/>
              </a:solidFill>
            </a:rPr>
            <a:t>[</a:t>
          </a:r>
          <a:r>
            <a:rPr lang="zh-CN" altLang="zh-CN" dirty="0">
              <a:solidFill>
                <a:srgbClr val="C00000"/>
              </a:solidFill>
            </a:rPr>
            <a:t>公司控制权纠纷</a:t>
          </a:r>
          <a:r>
            <a:rPr lang="en-US" altLang="zh-CN" dirty="0">
              <a:solidFill>
                <a:srgbClr val="C00000"/>
              </a:solidFill>
            </a:rPr>
            <a:t>]</a:t>
          </a:r>
          <a:endParaRPr lang="zh-CN" altLang="en-US" dirty="0">
            <a:solidFill>
              <a:srgbClr val="C00000"/>
            </a:solidFill>
          </a:endParaRPr>
        </a:p>
      </dgm:t>
    </dgm:pt>
    <dgm:pt modelId="{894710B5-7C0B-493E-B023-A858A758DF0A}" type="parTrans" cxnId="{2A70EBD9-2A0E-4AA0-8B76-37D74B73686B}">
      <dgm:prSet/>
      <dgm:spPr/>
      <dgm:t>
        <a:bodyPr/>
        <a:lstStyle/>
        <a:p>
          <a:endParaRPr lang="zh-CN" altLang="en-US"/>
        </a:p>
      </dgm:t>
    </dgm:pt>
    <dgm:pt modelId="{75C26106-2294-42D4-B183-7C3D88403780}" type="sibTrans" cxnId="{2A70EBD9-2A0E-4AA0-8B76-37D74B73686B}">
      <dgm:prSet/>
      <dgm:spPr/>
      <dgm:t>
        <a:bodyPr/>
        <a:lstStyle/>
        <a:p>
          <a:endParaRPr lang="zh-CN" altLang="en-US"/>
        </a:p>
      </dgm:t>
    </dgm:pt>
    <dgm:pt modelId="{FF1BC735-90BC-4DC3-A10F-A6C2255CC6B3}">
      <dgm:prSet phldrT="[文本]"/>
      <dgm:spPr/>
      <dgm:t>
        <a:bodyPr/>
        <a:lstStyle/>
        <a:p>
          <a:r>
            <a:rPr lang="en-US" altLang="zh-CN" dirty="0">
              <a:solidFill>
                <a:srgbClr val="C00000"/>
              </a:solidFill>
            </a:rPr>
            <a:t>…</a:t>
          </a:r>
          <a:endParaRPr lang="zh-CN" altLang="en-US" dirty="0">
            <a:solidFill>
              <a:srgbClr val="C00000"/>
            </a:solidFill>
          </a:endParaRPr>
        </a:p>
      </dgm:t>
    </dgm:pt>
    <dgm:pt modelId="{06421AF1-8056-40BD-9185-7BB97E52191F}" type="parTrans" cxnId="{94849118-4161-4100-BC3C-CB1089AC0CC2}">
      <dgm:prSet/>
      <dgm:spPr/>
      <dgm:t>
        <a:bodyPr/>
        <a:lstStyle/>
        <a:p>
          <a:endParaRPr lang="zh-CN" altLang="en-US"/>
        </a:p>
      </dgm:t>
    </dgm:pt>
    <dgm:pt modelId="{98480618-238C-4DFA-92DC-3DE9E6F165AE}" type="sibTrans" cxnId="{94849118-4161-4100-BC3C-CB1089AC0CC2}">
      <dgm:prSet/>
      <dgm:spPr/>
      <dgm:t>
        <a:bodyPr/>
        <a:lstStyle/>
        <a:p>
          <a:endParaRPr lang="zh-CN" altLang="en-US"/>
        </a:p>
      </dgm:t>
    </dgm:pt>
    <dgm:pt modelId="{858962F8-E394-4C71-937B-5BF1B6D59A36}">
      <dgm:prSet phldrT="[文本]"/>
      <dgm:spPr/>
      <dgm:t>
        <a:bodyPr/>
        <a:lstStyle/>
        <a:p>
          <a:r>
            <a:rPr lang="en-US" altLang="zh-CN" dirty="0"/>
            <a:t>…</a:t>
          </a:r>
          <a:endParaRPr lang="zh-CN" altLang="en-US" dirty="0"/>
        </a:p>
      </dgm:t>
    </dgm:pt>
    <dgm:pt modelId="{31F82D46-D690-4F3C-AA1E-722B10821316}" type="parTrans" cxnId="{21FB00A9-9D78-488D-B824-779929BD118D}">
      <dgm:prSet/>
      <dgm:spPr/>
      <dgm:t>
        <a:bodyPr/>
        <a:lstStyle/>
        <a:p>
          <a:endParaRPr lang="zh-CN" altLang="en-US"/>
        </a:p>
      </dgm:t>
    </dgm:pt>
    <dgm:pt modelId="{7566EA0A-DF7A-4A9B-8AD2-FCE4399708CA}" type="sibTrans" cxnId="{21FB00A9-9D78-488D-B824-779929BD118D}">
      <dgm:prSet/>
      <dgm:spPr/>
      <dgm:t>
        <a:bodyPr/>
        <a:lstStyle/>
        <a:p>
          <a:endParaRPr lang="zh-CN" altLang="en-US"/>
        </a:p>
      </dgm:t>
    </dgm:pt>
    <dgm:pt modelId="{426994EE-9877-49CC-98BB-A240CA9A36B8}">
      <dgm:prSet phldrT="[文本]"/>
      <dgm:spPr/>
      <dgm:t>
        <a:bodyPr/>
        <a:lstStyle/>
        <a:p>
          <a:r>
            <a:rPr lang="en-US" altLang="zh-CN" dirty="0"/>
            <a:t>…</a:t>
          </a:r>
          <a:endParaRPr lang="zh-CN" altLang="en-US" dirty="0"/>
        </a:p>
      </dgm:t>
    </dgm:pt>
    <dgm:pt modelId="{83051495-F6FC-4180-B570-8AD0AF3FB495}" type="parTrans" cxnId="{1121692A-6E50-46BA-906A-2F91554A4570}">
      <dgm:prSet/>
      <dgm:spPr/>
      <dgm:t>
        <a:bodyPr/>
        <a:lstStyle/>
        <a:p>
          <a:endParaRPr lang="zh-CN" altLang="en-US"/>
        </a:p>
      </dgm:t>
    </dgm:pt>
    <dgm:pt modelId="{EB62E99E-71C0-4B0E-B547-E455E9C2B5A9}" type="sibTrans" cxnId="{1121692A-6E50-46BA-906A-2F91554A4570}">
      <dgm:prSet/>
      <dgm:spPr/>
      <dgm:t>
        <a:bodyPr/>
        <a:lstStyle/>
        <a:p>
          <a:endParaRPr lang="zh-CN" altLang="en-US"/>
        </a:p>
      </dgm:t>
    </dgm:pt>
    <dgm:pt modelId="{4451CC7F-F710-4102-802E-8ADC897CEEA0}" type="pres">
      <dgm:prSet presAssocID="{2F4D82F9-8F66-4937-919A-49293F1ADC09}" presName="theList" presStyleCnt="0">
        <dgm:presLayoutVars>
          <dgm:dir/>
          <dgm:animLvl val="lvl"/>
          <dgm:resizeHandles val="exact"/>
        </dgm:presLayoutVars>
      </dgm:prSet>
      <dgm:spPr/>
    </dgm:pt>
    <dgm:pt modelId="{76053635-C459-4A6C-BF9C-5C87D7E17177}" type="pres">
      <dgm:prSet presAssocID="{AE797462-5A20-437E-A29C-D3E3F59762B2}" presName="compNode" presStyleCnt="0"/>
      <dgm:spPr/>
    </dgm:pt>
    <dgm:pt modelId="{16748908-7ADC-4B6A-BD57-955C81DC166E}" type="pres">
      <dgm:prSet presAssocID="{AE797462-5A20-437E-A29C-D3E3F59762B2}" presName="noGeometry" presStyleCnt="0"/>
      <dgm:spPr/>
    </dgm:pt>
    <dgm:pt modelId="{C5DF095C-6D5A-4D8D-984C-1A133E054222}" type="pres">
      <dgm:prSet presAssocID="{AE797462-5A20-437E-A29C-D3E3F59762B2}" presName="childTextVisible" presStyleLbl="bgAccFollowNode1" presStyleIdx="0" presStyleCnt="3">
        <dgm:presLayoutVars>
          <dgm:bulletEnabled val="1"/>
        </dgm:presLayoutVars>
      </dgm:prSet>
      <dgm:spPr/>
    </dgm:pt>
    <dgm:pt modelId="{0919A83D-776E-4BC9-B7CF-36BE336C04B6}" type="pres">
      <dgm:prSet presAssocID="{AE797462-5A20-437E-A29C-D3E3F59762B2}" presName="childTextHidden" presStyleLbl="bgAccFollowNode1" presStyleIdx="0" presStyleCnt="3"/>
      <dgm:spPr/>
    </dgm:pt>
    <dgm:pt modelId="{DD4F586D-80CE-442C-9BDE-0603910F5D16}" type="pres">
      <dgm:prSet presAssocID="{AE797462-5A20-437E-A29C-D3E3F59762B2}" presName="parentText" presStyleLbl="node1" presStyleIdx="0" presStyleCnt="3">
        <dgm:presLayoutVars>
          <dgm:chMax val="1"/>
          <dgm:bulletEnabled val="1"/>
        </dgm:presLayoutVars>
      </dgm:prSet>
      <dgm:spPr/>
    </dgm:pt>
    <dgm:pt modelId="{2A0DDC40-9517-4F96-AD73-B6D1572676EB}" type="pres">
      <dgm:prSet presAssocID="{AE797462-5A20-437E-A29C-D3E3F59762B2}" presName="aSpace" presStyleCnt="0"/>
      <dgm:spPr/>
    </dgm:pt>
    <dgm:pt modelId="{2FAF32F9-0ACD-4574-80EB-307E3FF284D5}" type="pres">
      <dgm:prSet presAssocID="{396FABB4-991A-4D49-A458-2DD39989EFA8}" presName="compNode" presStyleCnt="0"/>
      <dgm:spPr/>
    </dgm:pt>
    <dgm:pt modelId="{ED8B10F4-1FF2-473C-980F-85EB51096DBF}" type="pres">
      <dgm:prSet presAssocID="{396FABB4-991A-4D49-A458-2DD39989EFA8}" presName="noGeometry" presStyleCnt="0"/>
      <dgm:spPr/>
    </dgm:pt>
    <dgm:pt modelId="{999F3CE3-8DE6-4C5D-8F05-2B6321C64FE3}" type="pres">
      <dgm:prSet presAssocID="{396FABB4-991A-4D49-A458-2DD39989EFA8}" presName="childTextVisible" presStyleLbl="bgAccFollowNode1" presStyleIdx="1" presStyleCnt="3" custScaleX="125532" custScaleY="107107" custLinFactNeighborX="6170">
        <dgm:presLayoutVars>
          <dgm:bulletEnabled val="1"/>
        </dgm:presLayoutVars>
      </dgm:prSet>
      <dgm:spPr/>
    </dgm:pt>
    <dgm:pt modelId="{8A225470-B5D5-488C-83D4-1A9A28A86C46}" type="pres">
      <dgm:prSet presAssocID="{396FABB4-991A-4D49-A458-2DD39989EFA8}" presName="childTextHidden" presStyleLbl="bgAccFollowNode1" presStyleIdx="1" presStyleCnt="3"/>
      <dgm:spPr/>
    </dgm:pt>
    <dgm:pt modelId="{D6F9649E-AD8A-43C4-B584-A13A772E5404}" type="pres">
      <dgm:prSet presAssocID="{396FABB4-991A-4D49-A458-2DD39989EFA8}" presName="parentText" presStyleLbl="node1" presStyleIdx="1" presStyleCnt="3" custLinFactNeighborX="-14921">
        <dgm:presLayoutVars>
          <dgm:chMax val="1"/>
          <dgm:bulletEnabled val="1"/>
        </dgm:presLayoutVars>
      </dgm:prSet>
      <dgm:spPr/>
    </dgm:pt>
    <dgm:pt modelId="{AA5512E9-DFE9-4627-8E65-527FF57BC9EB}" type="pres">
      <dgm:prSet presAssocID="{396FABB4-991A-4D49-A458-2DD39989EFA8}" presName="aSpace" presStyleCnt="0"/>
      <dgm:spPr/>
    </dgm:pt>
    <dgm:pt modelId="{1ED38AAF-3EA0-41C2-8A6A-BB32FEE8FF8B}" type="pres">
      <dgm:prSet presAssocID="{4E797980-050A-4477-9D37-34C708E8E01C}" presName="compNode" presStyleCnt="0"/>
      <dgm:spPr/>
    </dgm:pt>
    <dgm:pt modelId="{62BCDCA2-B5BE-4D66-B525-EF346466F419}" type="pres">
      <dgm:prSet presAssocID="{4E797980-050A-4477-9D37-34C708E8E01C}" presName="noGeometry" presStyleCnt="0"/>
      <dgm:spPr/>
    </dgm:pt>
    <dgm:pt modelId="{4979A786-A4F3-4CD0-879A-7F2EB88CA989}" type="pres">
      <dgm:prSet presAssocID="{4E797980-050A-4477-9D37-34C708E8E01C}" presName="childTextVisible" presStyleLbl="bgAccFollowNode1" presStyleIdx="2" presStyleCnt="3">
        <dgm:presLayoutVars>
          <dgm:bulletEnabled val="1"/>
        </dgm:presLayoutVars>
      </dgm:prSet>
      <dgm:spPr/>
    </dgm:pt>
    <dgm:pt modelId="{0819B9E1-C7E4-4EA8-996B-7EC0505F1091}" type="pres">
      <dgm:prSet presAssocID="{4E797980-050A-4477-9D37-34C708E8E01C}" presName="childTextHidden" presStyleLbl="bgAccFollowNode1" presStyleIdx="2" presStyleCnt="3"/>
      <dgm:spPr/>
    </dgm:pt>
    <dgm:pt modelId="{BB4C4B44-0FD0-4D81-A242-6812DDE865FF}" type="pres">
      <dgm:prSet presAssocID="{4E797980-050A-4477-9D37-34C708E8E01C}" presName="parentText" presStyleLbl="node1" presStyleIdx="2" presStyleCnt="3">
        <dgm:presLayoutVars>
          <dgm:chMax val="1"/>
          <dgm:bulletEnabled val="1"/>
        </dgm:presLayoutVars>
      </dgm:prSet>
      <dgm:spPr/>
    </dgm:pt>
  </dgm:ptLst>
  <dgm:cxnLst>
    <dgm:cxn modelId="{FDE6A907-DDB1-4254-A92B-5BC8E6889862}" type="presOf" srcId="{9F72C4A2-1E31-46E1-83DC-5C4BE699413F}" destId="{0919A83D-776E-4BC9-B7CF-36BE336C04B6}" srcOrd="1" destOrd="0" presId="urn:microsoft.com/office/officeart/2005/8/layout/hProcess6"/>
    <dgm:cxn modelId="{A78CAB0B-2A2D-41E8-8879-DC6E89CDC970}" type="presOf" srcId="{561CAFF5-AEB3-46AE-A500-66008E1F0D74}" destId="{8A225470-B5D5-488C-83D4-1A9A28A86C46}" srcOrd="1" destOrd="3" presId="urn:microsoft.com/office/officeart/2005/8/layout/hProcess6"/>
    <dgm:cxn modelId="{94849118-4161-4100-BC3C-CB1089AC0CC2}" srcId="{396FABB4-991A-4D49-A458-2DD39989EFA8}" destId="{FF1BC735-90BC-4DC3-A10F-A6C2255CC6B3}" srcOrd="5" destOrd="0" parTransId="{06421AF1-8056-40BD-9185-7BB97E52191F}" sibTransId="{98480618-238C-4DFA-92DC-3DE9E6F165AE}"/>
    <dgm:cxn modelId="{4E559A1F-41CF-4CE0-A669-C65B7CD22408}" srcId="{396FABB4-991A-4D49-A458-2DD39989EFA8}" destId="{561CAFF5-AEB3-46AE-A500-66008E1F0D74}" srcOrd="3" destOrd="0" parTransId="{42D6571C-52B2-4BE6-800E-928AFD062077}" sibTransId="{802882A2-F619-44DD-8040-26FAC8F1DC40}"/>
    <dgm:cxn modelId="{5C819D22-4404-4F1A-8DAD-E1EFB85BCE4C}" type="presOf" srcId="{E4D25ED5-DFDF-4653-9CB1-2522828C46B3}" destId="{8A225470-B5D5-488C-83D4-1A9A28A86C46}" srcOrd="1" destOrd="1" presId="urn:microsoft.com/office/officeart/2005/8/layout/hProcess6"/>
    <dgm:cxn modelId="{E63E8B24-C203-4E23-90BF-B38737C38B19}" srcId="{2F4D82F9-8F66-4937-919A-49293F1ADC09}" destId="{396FABB4-991A-4D49-A458-2DD39989EFA8}" srcOrd="1" destOrd="0" parTransId="{D0CF6231-B545-469E-8041-306E17FE6CAC}" sibTransId="{15C9D7E9-4085-4704-BF09-D85BCBF989B7}"/>
    <dgm:cxn modelId="{1121692A-6E50-46BA-906A-2F91554A4570}" srcId="{4E797980-050A-4477-9D37-34C708E8E01C}" destId="{426994EE-9877-49CC-98BB-A240CA9A36B8}" srcOrd="3" destOrd="0" parTransId="{83051495-F6FC-4180-B570-8AD0AF3FB495}" sibTransId="{EB62E99E-71C0-4B0E-B547-E455E9C2B5A9}"/>
    <dgm:cxn modelId="{17A0712B-48B3-41EA-BA97-76C51343BB84}" srcId="{AE797462-5A20-437E-A29C-D3E3F59762B2}" destId="{D46E3C35-0B1C-4309-9153-9EE59D6077CD}" srcOrd="1" destOrd="0" parTransId="{A6DD7640-1AED-4CAC-8D2D-227BF2896A16}" sibTransId="{CBA29BFA-7161-4597-B764-FFE35DE242A2}"/>
    <dgm:cxn modelId="{D8C78530-1229-446E-82F3-B1B1D196ED64}" srcId="{2F4D82F9-8F66-4937-919A-49293F1ADC09}" destId="{4E797980-050A-4477-9D37-34C708E8E01C}" srcOrd="2" destOrd="0" parTransId="{E71A4351-9CCF-418B-AAB0-BB41D9F33CC4}" sibTransId="{54671751-08F3-4953-BDBF-0F5428754B0D}"/>
    <dgm:cxn modelId="{F92D5E32-B2B0-4D03-88BE-10674117CD91}" type="presOf" srcId="{D46E3C35-0B1C-4309-9153-9EE59D6077CD}" destId="{0919A83D-776E-4BC9-B7CF-36BE336C04B6}" srcOrd="1" destOrd="1" presId="urn:microsoft.com/office/officeart/2005/8/layout/hProcess6"/>
    <dgm:cxn modelId="{D4A15E38-EDDC-4815-B66B-ADCD6FA5C68C}" type="presOf" srcId="{858962F8-E394-4C71-937B-5BF1B6D59A36}" destId="{C5DF095C-6D5A-4D8D-984C-1A133E054222}" srcOrd="0" destOrd="3" presId="urn:microsoft.com/office/officeart/2005/8/layout/hProcess6"/>
    <dgm:cxn modelId="{E7B5C85D-9072-4F53-9C23-05639242FEF6}" srcId="{4E797980-050A-4477-9D37-34C708E8E01C}" destId="{E2019C35-E668-45BA-BAA8-8D95FC260714}" srcOrd="0" destOrd="0" parTransId="{19CD13B2-DA9D-452C-8EE0-E0AE4E61AAB4}" sibTransId="{158179FA-9515-4810-839D-B76AD6CE776A}"/>
    <dgm:cxn modelId="{50C66161-A829-4F7B-9B8C-EDF779EA7239}" srcId="{AE797462-5A20-437E-A29C-D3E3F59762B2}" destId="{9F72C4A2-1E31-46E1-83DC-5C4BE699413F}" srcOrd="0" destOrd="0" parTransId="{CF7C7C95-7495-4783-A937-937E51C4A77B}" sibTransId="{7B51925E-1B20-4968-B946-890CD7AB2946}"/>
    <dgm:cxn modelId="{FA4C1965-840D-4303-84C0-BA78551EAF79}" type="presOf" srcId="{CC3EE47A-D60D-48BA-BCCA-48A1B74D30ED}" destId="{8A225470-B5D5-488C-83D4-1A9A28A86C46}" srcOrd="1" destOrd="0" presId="urn:microsoft.com/office/officeart/2005/8/layout/hProcess6"/>
    <dgm:cxn modelId="{D644DC46-0C90-4D2F-86DD-068DA9B8768E}" type="presOf" srcId="{2F4D82F9-8F66-4937-919A-49293F1ADC09}" destId="{4451CC7F-F710-4102-802E-8ADC897CEEA0}" srcOrd="0" destOrd="0" presId="urn:microsoft.com/office/officeart/2005/8/layout/hProcess6"/>
    <dgm:cxn modelId="{A7D79E4B-43E4-44D8-826E-4E75AC032795}" type="presOf" srcId="{426994EE-9877-49CC-98BB-A240CA9A36B8}" destId="{4979A786-A4F3-4CD0-879A-7F2EB88CA989}" srcOrd="0" destOrd="3" presId="urn:microsoft.com/office/officeart/2005/8/layout/hProcess6"/>
    <dgm:cxn modelId="{026AAF6B-0436-4293-B678-BED7D4ED8B3B}" type="presOf" srcId="{7BF9800E-0DD2-484E-B81C-9159247A1C0F}" destId="{999F3CE3-8DE6-4C5D-8F05-2B6321C64FE3}" srcOrd="0" destOrd="4" presId="urn:microsoft.com/office/officeart/2005/8/layout/hProcess6"/>
    <dgm:cxn modelId="{4A03326C-4285-49B4-812D-3DBA96EB04A7}" type="presOf" srcId="{E9EC77B8-D3A4-42E4-8E7E-11A30CE73FE6}" destId="{4979A786-A4F3-4CD0-879A-7F2EB88CA989}" srcOrd="0" destOrd="2" presId="urn:microsoft.com/office/officeart/2005/8/layout/hProcess6"/>
    <dgm:cxn modelId="{63854D71-3440-44FB-874F-A7FC72A24CFE}" type="presOf" srcId="{AE797462-5A20-437E-A29C-D3E3F59762B2}" destId="{DD4F586D-80CE-442C-9BDE-0603910F5D16}" srcOrd="0" destOrd="0" presId="urn:microsoft.com/office/officeart/2005/8/layout/hProcess6"/>
    <dgm:cxn modelId="{0CABC751-A81D-455B-ABAC-C143B3B81FD4}" type="presOf" srcId="{CC3EE47A-D60D-48BA-BCCA-48A1B74D30ED}" destId="{999F3CE3-8DE6-4C5D-8F05-2B6321C64FE3}" srcOrd="0" destOrd="0" presId="urn:microsoft.com/office/officeart/2005/8/layout/hProcess6"/>
    <dgm:cxn modelId="{BC8D7B55-6B9B-4831-B82C-A467F40AE9EC}" type="presOf" srcId="{E4D25ED5-DFDF-4653-9CB1-2522828C46B3}" destId="{999F3CE3-8DE6-4C5D-8F05-2B6321C64FE3}" srcOrd="0" destOrd="1" presId="urn:microsoft.com/office/officeart/2005/8/layout/hProcess6"/>
    <dgm:cxn modelId="{714ABD55-E111-427B-A8D9-B6433E520775}" type="presOf" srcId="{E2019C35-E668-45BA-BAA8-8D95FC260714}" destId="{0819B9E1-C7E4-4EA8-996B-7EC0505F1091}" srcOrd="1" destOrd="0" presId="urn:microsoft.com/office/officeart/2005/8/layout/hProcess6"/>
    <dgm:cxn modelId="{757BAA59-F207-4410-B774-7AD7BBC35775}" srcId="{396FABB4-991A-4D49-A458-2DD39989EFA8}" destId="{7BF9800E-0DD2-484E-B81C-9159247A1C0F}" srcOrd="4" destOrd="0" parTransId="{7271C2B7-D2DA-48F0-A135-868E88B37BA6}" sibTransId="{B2F52033-857B-4A58-856E-1815AD048090}"/>
    <dgm:cxn modelId="{5995357B-8038-42DB-8FE1-E412E5DE3CB6}" type="presOf" srcId="{E2019C35-E668-45BA-BAA8-8D95FC260714}" destId="{4979A786-A4F3-4CD0-879A-7F2EB88CA989}" srcOrd="0" destOrd="0" presId="urn:microsoft.com/office/officeart/2005/8/layout/hProcess6"/>
    <dgm:cxn modelId="{E747257C-243D-4BA9-A9E8-07B5C1E38237}" type="presOf" srcId="{7BF9800E-0DD2-484E-B81C-9159247A1C0F}" destId="{8A225470-B5D5-488C-83D4-1A9A28A86C46}" srcOrd="1" destOrd="4" presId="urn:microsoft.com/office/officeart/2005/8/layout/hProcess6"/>
    <dgm:cxn modelId="{1730A089-E111-47F9-8437-3A5016D13C16}" type="presOf" srcId="{37B622F3-B703-42C8-B3F8-C5F47F0C2810}" destId="{0919A83D-776E-4BC9-B7CF-36BE336C04B6}" srcOrd="1" destOrd="2" presId="urn:microsoft.com/office/officeart/2005/8/layout/hProcess6"/>
    <dgm:cxn modelId="{2834748F-19A2-4424-8E6E-D6A1E781CA30}" type="presOf" srcId="{FF1BC735-90BC-4DC3-A10F-A6C2255CC6B3}" destId="{999F3CE3-8DE6-4C5D-8F05-2B6321C64FE3}" srcOrd="0" destOrd="5" presId="urn:microsoft.com/office/officeart/2005/8/layout/hProcess6"/>
    <dgm:cxn modelId="{BE85F790-03A5-41BE-B908-A696A2FD0C12}" type="presOf" srcId="{445836C1-BB0F-401C-AB93-E256D8515D9B}" destId="{0819B9E1-C7E4-4EA8-996B-7EC0505F1091}" srcOrd="1" destOrd="1" presId="urn:microsoft.com/office/officeart/2005/8/layout/hProcess6"/>
    <dgm:cxn modelId="{8793C591-6527-403F-BFD3-1FD5299F9372}" srcId="{AE797462-5A20-437E-A29C-D3E3F59762B2}" destId="{37B622F3-B703-42C8-B3F8-C5F47F0C2810}" srcOrd="2" destOrd="0" parTransId="{DC9A2660-299B-4468-869F-088B52D90BBF}" sibTransId="{B24BBE80-B2D7-4D33-A981-F80A75B366EF}"/>
    <dgm:cxn modelId="{6973FC96-1E3A-4D13-ADD5-689B498D6CFB}" srcId="{2F4D82F9-8F66-4937-919A-49293F1ADC09}" destId="{AE797462-5A20-437E-A29C-D3E3F59762B2}" srcOrd="0" destOrd="0" parTransId="{B8DBEACD-D099-4AF9-A0CD-422E5B9C385E}" sibTransId="{D6A85814-2070-4B70-ACC4-A73EC50CA76A}"/>
    <dgm:cxn modelId="{AC31B29B-CB69-4C0C-A467-544E8DD653AF}" type="presOf" srcId="{396FABB4-991A-4D49-A458-2DD39989EFA8}" destId="{D6F9649E-AD8A-43C4-B584-A13A772E5404}" srcOrd="0" destOrd="0" presId="urn:microsoft.com/office/officeart/2005/8/layout/hProcess6"/>
    <dgm:cxn modelId="{5005639E-4CC2-4BCC-97E6-A6ACE0E28ED5}" type="presOf" srcId="{D46E3C35-0B1C-4309-9153-9EE59D6077CD}" destId="{C5DF095C-6D5A-4D8D-984C-1A133E054222}" srcOrd="0" destOrd="1" presId="urn:microsoft.com/office/officeart/2005/8/layout/hProcess6"/>
    <dgm:cxn modelId="{91F490A0-7B47-4064-955D-19308B56E929}" srcId="{4E797980-050A-4477-9D37-34C708E8E01C}" destId="{E9EC77B8-D3A4-42E4-8E7E-11A30CE73FE6}" srcOrd="2" destOrd="0" parTransId="{F0FEDEBC-0573-4FF3-B845-B022CA00C052}" sibTransId="{10D557D8-E647-4B82-8D88-F22CCB8F6612}"/>
    <dgm:cxn modelId="{6791BBA8-421A-46C8-91D2-D52A5F0925A9}" type="presOf" srcId="{858962F8-E394-4C71-937B-5BF1B6D59A36}" destId="{0919A83D-776E-4BC9-B7CF-36BE336C04B6}" srcOrd="1" destOrd="3" presId="urn:microsoft.com/office/officeart/2005/8/layout/hProcess6"/>
    <dgm:cxn modelId="{21FB00A9-9D78-488D-B824-779929BD118D}" srcId="{AE797462-5A20-437E-A29C-D3E3F59762B2}" destId="{858962F8-E394-4C71-937B-5BF1B6D59A36}" srcOrd="3" destOrd="0" parTransId="{31F82D46-D690-4F3C-AA1E-722B10821316}" sibTransId="{7566EA0A-DF7A-4A9B-8AD2-FCE4399708CA}"/>
    <dgm:cxn modelId="{BF381EB7-F05D-4F55-8068-51FF09EEEFE3}" type="presOf" srcId="{4E797980-050A-4477-9D37-34C708E8E01C}" destId="{BB4C4B44-0FD0-4D81-A242-6812DDE865FF}" srcOrd="0" destOrd="0" presId="urn:microsoft.com/office/officeart/2005/8/layout/hProcess6"/>
    <dgm:cxn modelId="{131A54B8-2AC3-4599-A87A-54DE1FD8F69A}" type="presOf" srcId="{E403808A-361D-4BB9-B777-33DEF49E08D6}" destId="{8A225470-B5D5-488C-83D4-1A9A28A86C46}" srcOrd="1" destOrd="2" presId="urn:microsoft.com/office/officeart/2005/8/layout/hProcess6"/>
    <dgm:cxn modelId="{A0725ABD-1749-4092-B31E-EC05F8C5E923}" type="presOf" srcId="{E403808A-361D-4BB9-B777-33DEF49E08D6}" destId="{999F3CE3-8DE6-4C5D-8F05-2B6321C64FE3}" srcOrd="0" destOrd="2" presId="urn:microsoft.com/office/officeart/2005/8/layout/hProcess6"/>
    <dgm:cxn modelId="{C3CCA0BE-4303-47C4-9F01-5F998BB46940}" type="presOf" srcId="{445836C1-BB0F-401C-AB93-E256D8515D9B}" destId="{4979A786-A4F3-4CD0-879A-7F2EB88CA989}" srcOrd="0" destOrd="1" presId="urn:microsoft.com/office/officeart/2005/8/layout/hProcess6"/>
    <dgm:cxn modelId="{8BC706D2-A51C-46EA-BB25-F1A70057A347}" type="presOf" srcId="{561CAFF5-AEB3-46AE-A500-66008E1F0D74}" destId="{999F3CE3-8DE6-4C5D-8F05-2B6321C64FE3}" srcOrd="0" destOrd="3" presId="urn:microsoft.com/office/officeart/2005/8/layout/hProcess6"/>
    <dgm:cxn modelId="{CA33C2D3-5552-4AEE-8713-40E9A3D3C620}" srcId="{396FABB4-991A-4D49-A458-2DD39989EFA8}" destId="{E403808A-361D-4BB9-B777-33DEF49E08D6}" srcOrd="2" destOrd="0" parTransId="{19D0ABCA-C08B-4F4B-83BE-0C9F7F464611}" sibTransId="{132EC49B-759A-4DC7-B803-00274DFF8D4E}"/>
    <dgm:cxn modelId="{4FC9D4D3-1386-405D-8232-B8AF75EDE280}" type="presOf" srcId="{426994EE-9877-49CC-98BB-A240CA9A36B8}" destId="{0819B9E1-C7E4-4EA8-996B-7EC0505F1091}" srcOrd="1" destOrd="3" presId="urn:microsoft.com/office/officeart/2005/8/layout/hProcess6"/>
    <dgm:cxn modelId="{4D7EFCD4-A78D-4D71-9D8E-B1055CFFD2D0}" type="presOf" srcId="{E9EC77B8-D3A4-42E4-8E7E-11A30CE73FE6}" destId="{0819B9E1-C7E4-4EA8-996B-7EC0505F1091}" srcOrd="1" destOrd="2" presId="urn:microsoft.com/office/officeart/2005/8/layout/hProcess6"/>
    <dgm:cxn modelId="{2A70EBD9-2A0E-4AA0-8B76-37D74B73686B}" srcId="{396FABB4-991A-4D49-A458-2DD39989EFA8}" destId="{CC3EE47A-D60D-48BA-BCCA-48A1B74D30ED}" srcOrd="0" destOrd="0" parTransId="{894710B5-7C0B-493E-B023-A858A758DF0A}" sibTransId="{75C26106-2294-42D4-B183-7C3D88403780}"/>
    <dgm:cxn modelId="{5A390CE0-EA12-4AAF-A660-9D8C6AA9D542}" type="presOf" srcId="{37B622F3-B703-42C8-B3F8-C5F47F0C2810}" destId="{C5DF095C-6D5A-4D8D-984C-1A133E054222}" srcOrd="0" destOrd="2" presId="urn:microsoft.com/office/officeart/2005/8/layout/hProcess6"/>
    <dgm:cxn modelId="{22A06FE8-8F78-4144-AC2A-6835D7B0103F}" type="presOf" srcId="{9F72C4A2-1E31-46E1-83DC-5C4BE699413F}" destId="{C5DF095C-6D5A-4D8D-984C-1A133E054222}" srcOrd="0" destOrd="0" presId="urn:microsoft.com/office/officeart/2005/8/layout/hProcess6"/>
    <dgm:cxn modelId="{03A3CAED-65A6-407D-A071-28B83C10C449}" srcId="{4E797980-050A-4477-9D37-34C708E8E01C}" destId="{445836C1-BB0F-401C-AB93-E256D8515D9B}" srcOrd="1" destOrd="0" parTransId="{9728BC1D-E2B8-4B0E-987D-6EE48698742E}" sibTransId="{08D9C528-0ACE-4E63-9818-BE32B08C15C9}"/>
    <dgm:cxn modelId="{DCD047F0-A1B8-4A41-BF14-59AD55C04943}" type="presOf" srcId="{FF1BC735-90BC-4DC3-A10F-A6C2255CC6B3}" destId="{8A225470-B5D5-488C-83D4-1A9A28A86C46}" srcOrd="1" destOrd="5" presId="urn:microsoft.com/office/officeart/2005/8/layout/hProcess6"/>
    <dgm:cxn modelId="{EFC6FFFB-30BA-45E0-AC78-E26B7B1CEED5}" srcId="{396FABB4-991A-4D49-A458-2DD39989EFA8}" destId="{E4D25ED5-DFDF-4653-9CB1-2522828C46B3}" srcOrd="1" destOrd="0" parTransId="{87D24E7A-29BF-46C6-AD63-512F3CD7055E}" sibTransId="{8EAC2DF0-7735-446C-8549-D692C349F256}"/>
    <dgm:cxn modelId="{61748016-CC4C-413F-A806-C0AF9FB8A8D0}" type="presParOf" srcId="{4451CC7F-F710-4102-802E-8ADC897CEEA0}" destId="{76053635-C459-4A6C-BF9C-5C87D7E17177}" srcOrd="0" destOrd="0" presId="urn:microsoft.com/office/officeart/2005/8/layout/hProcess6"/>
    <dgm:cxn modelId="{B7853031-7E6D-497A-90AE-D113209C5958}" type="presParOf" srcId="{76053635-C459-4A6C-BF9C-5C87D7E17177}" destId="{16748908-7ADC-4B6A-BD57-955C81DC166E}" srcOrd="0" destOrd="0" presId="urn:microsoft.com/office/officeart/2005/8/layout/hProcess6"/>
    <dgm:cxn modelId="{77B00F0F-B0A3-47FF-8E5F-D6045A84D559}" type="presParOf" srcId="{76053635-C459-4A6C-BF9C-5C87D7E17177}" destId="{C5DF095C-6D5A-4D8D-984C-1A133E054222}" srcOrd="1" destOrd="0" presId="urn:microsoft.com/office/officeart/2005/8/layout/hProcess6"/>
    <dgm:cxn modelId="{6538384A-16CE-4E01-A511-AC92D8385395}" type="presParOf" srcId="{76053635-C459-4A6C-BF9C-5C87D7E17177}" destId="{0919A83D-776E-4BC9-B7CF-36BE336C04B6}" srcOrd="2" destOrd="0" presId="urn:microsoft.com/office/officeart/2005/8/layout/hProcess6"/>
    <dgm:cxn modelId="{D8C281EA-B782-49A6-A1DE-0B279BCB15E1}" type="presParOf" srcId="{76053635-C459-4A6C-BF9C-5C87D7E17177}" destId="{DD4F586D-80CE-442C-9BDE-0603910F5D16}" srcOrd="3" destOrd="0" presId="urn:microsoft.com/office/officeart/2005/8/layout/hProcess6"/>
    <dgm:cxn modelId="{E117CE95-020C-40DC-9D40-2C8B4EC3C713}" type="presParOf" srcId="{4451CC7F-F710-4102-802E-8ADC897CEEA0}" destId="{2A0DDC40-9517-4F96-AD73-B6D1572676EB}" srcOrd="1" destOrd="0" presId="urn:microsoft.com/office/officeart/2005/8/layout/hProcess6"/>
    <dgm:cxn modelId="{D4FD8B7A-3D93-4A8F-8E78-EA3508567907}" type="presParOf" srcId="{4451CC7F-F710-4102-802E-8ADC897CEEA0}" destId="{2FAF32F9-0ACD-4574-80EB-307E3FF284D5}" srcOrd="2" destOrd="0" presId="urn:microsoft.com/office/officeart/2005/8/layout/hProcess6"/>
    <dgm:cxn modelId="{418A34F4-9BD3-4663-857A-7F1C195A3ED4}" type="presParOf" srcId="{2FAF32F9-0ACD-4574-80EB-307E3FF284D5}" destId="{ED8B10F4-1FF2-473C-980F-85EB51096DBF}" srcOrd="0" destOrd="0" presId="urn:microsoft.com/office/officeart/2005/8/layout/hProcess6"/>
    <dgm:cxn modelId="{302E6931-BF2B-459C-997C-9099AE756213}" type="presParOf" srcId="{2FAF32F9-0ACD-4574-80EB-307E3FF284D5}" destId="{999F3CE3-8DE6-4C5D-8F05-2B6321C64FE3}" srcOrd="1" destOrd="0" presId="urn:microsoft.com/office/officeart/2005/8/layout/hProcess6"/>
    <dgm:cxn modelId="{B6ADA77F-E64F-41AF-905F-DF1BCE5FC270}" type="presParOf" srcId="{2FAF32F9-0ACD-4574-80EB-307E3FF284D5}" destId="{8A225470-B5D5-488C-83D4-1A9A28A86C46}" srcOrd="2" destOrd="0" presId="urn:microsoft.com/office/officeart/2005/8/layout/hProcess6"/>
    <dgm:cxn modelId="{D519BD80-4352-4E78-A821-169AA98471D1}" type="presParOf" srcId="{2FAF32F9-0ACD-4574-80EB-307E3FF284D5}" destId="{D6F9649E-AD8A-43C4-B584-A13A772E5404}" srcOrd="3" destOrd="0" presId="urn:microsoft.com/office/officeart/2005/8/layout/hProcess6"/>
    <dgm:cxn modelId="{B2A74DB3-2F4F-49FC-A064-046E36C848FC}" type="presParOf" srcId="{4451CC7F-F710-4102-802E-8ADC897CEEA0}" destId="{AA5512E9-DFE9-4627-8E65-527FF57BC9EB}" srcOrd="3" destOrd="0" presId="urn:microsoft.com/office/officeart/2005/8/layout/hProcess6"/>
    <dgm:cxn modelId="{80DF7B74-A851-419D-B128-19F9D27CF6A0}" type="presParOf" srcId="{4451CC7F-F710-4102-802E-8ADC897CEEA0}" destId="{1ED38AAF-3EA0-41C2-8A6A-BB32FEE8FF8B}" srcOrd="4" destOrd="0" presId="urn:microsoft.com/office/officeart/2005/8/layout/hProcess6"/>
    <dgm:cxn modelId="{401D8654-1EAC-436D-8555-100672C713AB}" type="presParOf" srcId="{1ED38AAF-3EA0-41C2-8A6A-BB32FEE8FF8B}" destId="{62BCDCA2-B5BE-4D66-B525-EF346466F419}" srcOrd="0" destOrd="0" presId="urn:microsoft.com/office/officeart/2005/8/layout/hProcess6"/>
    <dgm:cxn modelId="{3E1032DE-DBDC-42C4-A0CC-D3C2B433E9C1}" type="presParOf" srcId="{1ED38AAF-3EA0-41C2-8A6A-BB32FEE8FF8B}" destId="{4979A786-A4F3-4CD0-879A-7F2EB88CA989}" srcOrd="1" destOrd="0" presId="urn:microsoft.com/office/officeart/2005/8/layout/hProcess6"/>
    <dgm:cxn modelId="{588D4276-E209-42FC-99F2-188CEE3B39B2}" type="presParOf" srcId="{1ED38AAF-3EA0-41C2-8A6A-BB32FEE8FF8B}" destId="{0819B9E1-C7E4-4EA8-996B-7EC0505F1091}" srcOrd="2" destOrd="0" presId="urn:microsoft.com/office/officeart/2005/8/layout/hProcess6"/>
    <dgm:cxn modelId="{9A773C64-89D0-4EFF-A646-8C463616E5D4}" type="presParOf" srcId="{1ED38AAF-3EA0-41C2-8A6A-BB32FEE8FF8B}" destId="{BB4C4B44-0FD0-4D81-A242-6812DDE865F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F095C-6D5A-4D8D-984C-1A133E054222}">
      <dsp:nvSpPr>
        <dsp:cNvPr id="0" name=""/>
        <dsp:cNvSpPr/>
      </dsp:nvSpPr>
      <dsp:spPr>
        <a:xfrm>
          <a:off x="615424" y="1542912"/>
          <a:ext cx="2444100" cy="213645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zh-CN" sz="1300" kern="1200" dirty="0"/>
            <a:t>增资扩股</a:t>
          </a:r>
          <a:endParaRPr lang="zh-CN" altLang="en-US" sz="1300" kern="1200" dirty="0"/>
        </a:p>
        <a:p>
          <a:pPr marL="114300" lvl="1" indent="-114300" algn="l" defTabSz="577850">
            <a:lnSpc>
              <a:spcPct val="90000"/>
            </a:lnSpc>
            <a:spcBef>
              <a:spcPct val="0"/>
            </a:spcBef>
            <a:spcAft>
              <a:spcPct val="15000"/>
            </a:spcAft>
            <a:buChar char="•"/>
          </a:pPr>
          <a:r>
            <a:rPr lang="zh-CN" sz="1300" kern="1200" dirty="0"/>
            <a:t>股权代持</a:t>
          </a:r>
          <a:endParaRPr lang="zh-CN" altLang="en-US" sz="1300" kern="1200" dirty="0"/>
        </a:p>
        <a:p>
          <a:pPr marL="114300" lvl="1" indent="-114300" algn="l" defTabSz="577850">
            <a:lnSpc>
              <a:spcPct val="90000"/>
            </a:lnSpc>
            <a:spcBef>
              <a:spcPct val="0"/>
            </a:spcBef>
            <a:spcAft>
              <a:spcPct val="15000"/>
            </a:spcAft>
            <a:buChar char="•"/>
          </a:pPr>
          <a:r>
            <a:rPr lang="zh-CN" sz="1300" kern="1200" dirty="0"/>
            <a:t>明股实债</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1226449" y="1863380"/>
        <a:ext cx="1191499" cy="1495515"/>
      </dsp:txXfrm>
    </dsp:sp>
    <dsp:sp modelId="{DD4F586D-80CE-442C-9BDE-0603910F5D16}">
      <dsp:nvSpPr>
        <dsp:cNvPr id="0" name=""/>
        <dsp:cNvSpPr/>
      </dsp:nvSpPr>
      <dsp:spPr>
        <a:xfrm>
          <a:off x="4399" y="2000113"/>
          <a:ext cx="1222050" cy="12220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资金进入</a:t>
          </a:r>
        </a:p>
      </dsp:txBody>
      <dsp:txXfrm>
        <a:off x="183364" y="2179078"/>
        <a:ext cx="864120" cy="864120"/>
      </dsp:txXfrm>
    </dsp:sp>
    <dsp:sp modelId="{999F3CE3-8DE6-4C5D-8F05-2B6321C64FE3}">
      <dsp:nvSpPr>
        <dsp:cNvPr id="0" name=""/>
        <dsp:cNvSpPr/>
      </dsp:nvSpPr>
      <dsp:spPr>
        <a:xfrm>
          <a:off x="3662092" y="1466994"/>
          <a:ext cx="3068127" cy="228828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en-US" altLang="zh-CN" sz="1300" kern="1200" dirty="0">
              <a:solidFill>
                <a:srgbClr val="C00000"/>
              </a:solidFill>
            </a:rPr>
            <a:t>[</a:t>
          </a:r>
          <a:r>
            <a:rPr lang="zh-CN" altLang="zh-CN" sz="1300" kern="1200" dirty="0">
              <a:solidFill>
                <a:srgbClr val="C00000"/>
              </a:solidFill>
            </a:rPr>
            <a:t>公司控制权纠纷</a:t>
          </a:r>
          <a:r>
            <a:rPr lang="en-US" altLang="zh-CN" sz="1300" kern="1200" dirty="0">
              <a:solidFill>
                <a:srgbClr val="C00000"/>
              </a:solidFill>
            </a:rPr>
            <a:t>]</a:t>
          </a:r>
          <a:endParaRPr lang="zh-CN" altLang="en-US" sz="1300" kern="1200" dirty="0">
            <a:solidFill>
              <a:srgbClr val="C00000"/>
            </a:solidFill>
          </a:endParaRPr>
        </a:p>
        <a:p>
          <a:pPr marL="114300" lvl="1" indent="-114300" algn="l" defTabSz="577850">
            <a:lnSpc>
              <a:spcPct val="90000"/>
            </a:lnSpc>
            <a:spcBef>
              <a:spcPct val="0"/>
            </a:spcBef>
            <a:spcAft>
              <a:spcPct val="15000"/>
            </a:spcAft>
            <a:buChar char="•"/>
          </a:pPr>
          <a:r>
            <a:rPr lang="zh-CN" sz="1300" kern="1200" dirty="0">
              <a:solidFill>
                <a:srgbClr val="C00000"/>
              </a:solidFill>
            </a:rPr>
            <a:t>公司决议纠纷</a:t>
          </a:r>
          <a:endParaRPr lang="zh-CN" altLang="en-US" sz="1300" kern="1200" dirty="0">
            <a:solidFill>
              <a:srgbClr val="C00000"/>
            </a:solidFill>
          </a:endParaRPr>
        </a:p>
        <a:p>
          <a:pPr marL="114300" lvl="1" indent="-114300" algn="l" defTabSz="577850">
            <a:lnSpc>
              <a:spcPct val="90000"/>
            </a:lnSpc>
            <a:spcBef>
              <a:spcPct val="0"/>
            </a:spcBef>
            <a:spcAft>
              <a:spcPct val="15000"/>
            </a:spcAft>
            <a:buChar char="•"/>
          </a:pPr>
          <a:r>
            <a:rPr lang="zh-CN" sz="1300" kern="1200" dirty="0">
              <a:solidFill>
                <a:srgbClr val="C00000"/>
              </a:solidFill>
            </a:rPr>
            <a:t>返还公司财产纠纷</a:t>
          </a:r>
          <a:endParaRPr lang="zh-CN" altLang="en-US" sz="1300" kern="1200" dirty="0">
            <a:solidFill>
              <a:srgbClr val="C00000"/>
            </a:solidFill>
          </a:endParaRPr>
        </a:p>
        <a:p>
          <a:pPr marL="114300" lvl="1" indent="-114300" algn="l" defTabSz="577850">
            <a:lnSpc>
              <a:spcPct val="90000"/>
            </a:lnSpc>
            <a:spcBef>
              <a:spcPct val="0"/>
            </a:spcBef>
            <a:spcAft>
              <a:spcPct val="15000"/>
            </a:spcAft>
            <a:buChar char="•"/>
          </a:pPr>
          <a:r>
            <a:rPr lang="zh-CN" sz="1300" kern="1200" dirty="0">
              <a:solidFill>
                <a:srgbClr val="C00000"/>
              </a:solidFill>
            </a:rPr>
            <a:t>公司盈余分配纠纷</a:t>
          </a:r>
          <a:endParaRPr lang="zh-CN" altLang="en-US" sz="1300" kern="1200" dirty="0">
            <a:solidFill>
              <a:srgbClr val="C00000"/>
            </a:solidFill>
          </a:endParaRPr>
        </a:p>
        <a:p>
          <a:pPr marL="114300" lvl="1" indent="-114300" algn="l" defTabSz="577850">
            <a:lnSpc>
              <a:spcPct val="90000"/>
            </a:lnSpc>
            <a:spcBef>
              <a:spcPct val="0"/>
            </a:spcBef>
            <a:spcAft>
              <a:spcPct val="15000"/>
            </a:spcAft>
            <a:buChar char="•"/>
          </a:pPr>
          <a:r>
            <a:rPr lang="zh-CN" sz="1300" kern="1200" dirty="0">
              <a:solidFill>
                <a:srgbClr val="C00000"/>
              </a:solidFill>
            </a:rPr>
            <a:t>股东代表诉讼</a:t>
          </a:r>
          <a:endParaRPr lang="zh-CN" altLang="en-US" sz="1300" kern="1200" dirty="0">
            <a:solidFill>
              <a:srgbClr val="C00000"/>
            </a:solidFill>
          </a:endParaRPr>
        </a:p>
        <a:p>
          <a:pPr marL="114300" lvl="1" indent="-114300" algn="l" defTabSz="577850">
            <a:lnSpc>
              <a:spcPct val="90000"/>
            </a:lnSpc>
            <a:spcBef>
              <a:spcPct val="0"/>
            </a:spcBef>
            <a:spcAft>
              <a:spcPct val="15000"/>
            </a:spcAft>
            <a:buChar char="•"/>
          </a:pPr>
          <a:r>
            <a:rPr lang="en-US" altLang="zh-CN" sz="1300" kern="1200" dirty="0">
              <a:solidFill>
                <a:srgbClr val="C00000"/>
              </a:solidFill>
            </a:rPr>
            <a:t>…</a:t>
          </a:r>
          <a:endParaRPr lang="zh-CN" altLang="en-US" sz="1300" kern="1200" dirty="0">
            <a:solidFill>
              <a:srgbClr val="C00000"/>
            </a:solidFill>
          </a:endParaRPr>
        </a:p>
      </dsp:txBody>
      <dsp:txXfrm>
        <a:off x="4429124" y="1810237"/>
        <a:ext cx="1500194" cy="1601802"/>
      </dsp:txXfrm>
    </dsp:sp>
    <dsp:sp modelId="{D6F9649E-AD8A-43C4-B584-A13A772E5404}">
      <dsp:nvSpPr>
        <dsp:cNvPr id="0" name=""/>
        <dsp:cNvSpPr/>
      </dsp:nvSpPr>
      <dsp:spPr>
        <a:xfrm>
          <a:off x="3029938" y="2000113"/>
          <a:ext cx="1222050" cy="12220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持有股权</a:t>
          </a:r>
        </a:p>
      </dsp:txBody>
      <dsp:txXfrm>
        <a:off x="3208903" y="2179078"/>
        <a:ext cx="864120" cy="864120"/>
      </dsp:txXfrm>
    </dsp:sp>
    <dsp:sp modelId="{4979A786-A4F3-4CD0-879A-7F2EB88CA989}">
      <dsp:nvSpPr>
        <dsp:cNvPr id="0" name=""/>
        <dsp:cNvSpPr/>
      </dsp:nvSpPr>
      <dsp:spPr>
        <a:xfrm>
          <a:off x="7343200" y="1542912"/>
          <a:ext cx="2444100" cy="213645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zh-CN" sz="1300" kern="1200" dirty="0"/>
            <a:t>对赌协议</a:t>
          </a:r>
          <a:endParaRPr lang="zh-CN" altLang="en-US" sz="1300" kern="1200" dirty="0"/>
        </a:p>
        <a:p>
          <a:pPr marL="114300" lvl="1" indent="-114300" algn="l" defTabSz="577850">
            <a:lnSpc>
              <a:spcPct val="90000"/>
            </a:lnSpc>
            <a:spcBef>
              <a:spcPct val="0"/>
            </a:spcBef>
            <a:spcAft>
              <a:spcPct val="15000"/>
            </a:spcAft>
            <a:buChar char="•"/>
          </a:pPr>
          <a:r>
            <a:rPr lang="zh-CN" sz="1300" kern="1200" dirty="0"/>
            <a:t>股权回购</a:t>
          </a:r>
          <a:endParaRPr lang="zh-CN" altLang="en-US" sz="1300" kern="1200" dirty="0"/>
        </a:p>
        <a:p>
          <a:pPr marL="114300" lvl="1" indent="-114300" algn="l" defTabSz="577850">
            <a:lnSpc>
              <a:spcPct val="90000"/>
            </a:lnSpc>
            <a:spcBef>
              <a:spcPct val="0"/>
            </a:spcBef>
            <a:spcAft>
              <a:spcPct val="15000"/>
            </a:spcAft>
            <a:buChar char="•"/>
          </a:pPr>
          <a:r>
            <a:rPr lang="zh-CN" sz="1300" kern="1200" dirty="0"/>
            <a:t>业绩补偿</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7954225" y="1863380"/>
        <a:ext cx="1191499" cy="1495515"/>
      </dsp:txXfrm>
    </dsp:sp>
    <dsp:sp modelId="{BB4C4B44-0FD0-4D81-A242-6812DDE865FF}">
      <dsp:nvSpPr>
        <dsp:cNvPr id="0" name=""/>
        <dsp:cNvSpPr/>
      </dsp:nvSpPr>
      <dsp:spPr>
        <a:xfrm>
          <a:off x="6732175" y="2000113"/>
          <a:ext cx="1222050" cy="12220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资金退出</a:t>
          </a:r>
        </a:p>
      </dsp:txBody>
      <dsp:txXfrm>
        <a:off x="6911140" y="2179078"/>
        <a:ext cx="864120" cy="8641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8FC35162-F8FE-4F51-8E20-1943AF3C1596}" type="datetimeFigureOut">
              <a:rPr lang="zh-CN" altLang="en-US" smtClean="0"/>
              <a:t>2019/12/14</a:t>
            </a:fld>
            <a:endParaRPr lang="zh-CN" altLang="en-US"/>
          </a:p>
        </p:txBody>
      </p:sp>
      <p:sp>
        <p:nvSpPr>
          <p:cNvPr id="4" name="幻灯片图像占位符 3"/>
          <p:cNvSpPr>
            <a:spLocks noGrp="1" noRot="1" noChangeAspect="1"/>
          </p:cNvSpPr>
          <p:nvPr>
            <p:ph type="sldImg" idx="2"/>
          </p:nvPr>
        </p:nvSpPr>
        <p:spPr>
          <a:xfrm>
            <a:off x="1033463" y="1243013"/>
            <a:ext cx="4740275" cy="3354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7B6ACCAA-CFE3-4114-A5B6-8912CAFD948A}" type="slidenum">
              <a:rPr lang="zh-CN" altLang="en-US" smtClean="0"/>
              <a:t>‹#›</a:t>
            </a:fld>
            <a:endParaRPr lang="zh-CN" altLang="en-US"/>
          </a:p>
        </p:txBody>
      </p:sp>
    </p:spTree>
    <p:extLst>
      <p:ext uri="{BB962C8B-B14F-4D97-AF65-F5344CB8AC3E}">
        <p14:creationId xmlns:p14="http://schemas.microsoft.com/office/powerpoint/2010/main" val="190578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a:t>
            </a:fld>
            <a:endParaRPr lang="zh-CN" altLang="en-US"/>
          </a:p>
        </p:txBody>
      </p:sp>
    </p:spTree>
    <p:extLst>
      <p:ext uri="{BB962C8B-B14F-4D97-AF65-F5344CB8AC3E}">
        <p14:creationId xmlns:p14="http://schemas.microsoft.com/office/powerpoint/2010/main" val="3954771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14</a:t>
            </a:fld>
            <a:endParaRPr lang="zh-CN" altLang="en-US"/>
          </a:p>
        </p:txBody>
      </p:sp>
    </p:spTree>
    <p:extLst>
      <p:ext uri="{BB962C8B-B14F-4D97-AF65-F5344CB8AC3E}">
        <p14:creationId xmlns:p14="http://schemas.microsoft.com/office/powerpoint/2010/main" val="3316743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15</a:t>
            </a:fld>
            <a:endParaRPr lang="zh-CN" altLang="en-US"/>
          </a:p>
        </p:txBody>
      </p:sp>
    </p:spTree>
    <p:extLst>
      <p:ext uri="{BB962C8B-B14F-4D97-AF65-F5344CB8AC3E}">
        <p14:creationId xmlns:p14="http://schemas.microsoft.com/office/powerpoint/2010/main" val="238249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16</a:t>
            </a:fld>
            <a:endParaRPr lang="zh-CN" altLang="en-US"/>
          </a:p>
        </p:txBody>
      </p:sp>
    </p:spTree>
    <p:extLst>
      <p:ext uri="{BB962C8B-B14F-4D97-AF65-F5344CB8AC3E}">
        <p14:creationId xmlns:p14="http://schemas.microsoft.com/office/powerpoint/2010/main" val="2046924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CF34B-F878-41C3-8300-9B18E71FEC93}" type="slidenum">
              <a:rPr lang="zh-CN" altLang="en-US" smtClean="0"/>
              <a:t>17</a:t>
            </a:fld>
            <a:endParaRPr lang="zh-CN" altLang="en-US"/>
          </a:p>
        </p:txBody>
      </p:sp>
    </p:spTree>
    <p:extLst>
      <p:ext uri="{BB962C8B-B14F-4D97-AF65-F5344CB8AC3E}">
        <p14:creationId xmlns:p14="http://schemas.microsoft.com/office/powerpoint/2010/main" val="339354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0" indent="0">
              <a:buNone/>
            </a:pPr>
            <a:r>
              <a:rPr lang="zh-CN" altLang="en-US" sz="1200" kern="1200" dirty="0">
                <a:solidFill>
                  <a:schemeClr val="tx1"/>
                </a:solidFill>
                <a:effectLst/>
                <a:latin typeface="+mn-lt"/>
                <a:ea typeface="+mn-ea"/>
                <a:cs typeface="+mn-cs"/>
              </a:rPr>
              <a:t>原告诉称：</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宏冠公司全体前股东对外转让股权过程中，得知宏冠公司已增资及调整股东股权比例。</a:t>
            </a:r>
            <a:r>
              <a:rPr lang="zh-CN" altLang="zh-CN" sz="1200" kern="1200" dirty="0">
                <a:solidFill>
                  <a:schemeClr val="tx1"/>
                </a:solidFill>
                <a:effectLst/>
                <a:latin typeface="+mn-lt"/>
                <a:ea typeface="+mn-ea"/>
                <a:cs typeface="+mn-cs"/>
              </a:rPr>
              <a:t>原告完全不知情，</a:t>
            </a:r>
            <a:r>
              <a:rPr lang="zh-CN" altLang="en-US" sz="1200" kern="1200" dirty="0">
                <a:solidFill>
                  <a:schemeClr val="tx1"/>
                </a:solidFill>
                <a:effectLst/>
                <a:latin typeface="+mn-lt"/>
                <a:ea typeface="+mn-ea"/>
                <a:cs typeface="+mn-cs"/>
              </a:rPr>
              <a:t>且未在</a:t>
            </a:r>
            <a:r>
              <a:rPr lang="zh-CN" altLang="zh-CN" sz="1200" kern="1200" dirty="0">
                <a:solidFill>
                  <a:schemeClr val="tx1"/>
                </a:solidFill>
                <a:effectLst/>
                <a:latin typeface="+mn-lt"/>
                <a:ea typeface="+mn-ea"/>
                <a:cs typeface="+mn-cs"/>
              </a:rPr>
              <a:t>股东会决议上签字。</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新宝公司</a:t>
            </a:r>
            <a:r>
              <a:rPr lang="zh-CN" altLang="en-US" sz="1200" kern="1200" dirty="0">
                <a:solidFill>
                  <a:schemeClr val="tx1"/>
                </a:solidFill>
                <a:effectLst/>
                <a:latin typeface="+mn-lt"/>
                <a:ea typeface="+mn-ea"/>
                <a:cs typeface="+mn-cs"/>
              </a:rPr>
              <a:t>投资</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 1100</a:t>
            </a:r>
            <a:r>
              <a:rPr lang="zh-CN" altLang="zh-CN" sz="1200" kern="1200" dirty="0">
                <a:solidFill>
                  <a:schemeClr val="tx1"/>
                </a:solidFill>
                <a:effectLst/>
                <a:latin typeface="+mn-lt"/>
                <a:ea typeface="+mn-ea"/>
                <a:cs typeface="+mn-cs"/>
              </a:rPr>
              <a:t>万元在验资后即转走，公司从未进行过实际增资。</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先股权</a:t>
            </a:r>
            <a:r>
              <a:rPr lang="zh-CN" altLang="zh-CN" sz="1200" kern="1200" dirty="0">
                <a:solidFill>
                  <a:schemeClr val="tx1"/>
                </a:solidFill>
                <a:effectLst/>
                <a:latin typeface="+mn-lt"/>
                <a:ea typeface="+mn-ea"/>
                <a:cs typeface="+mn-cs"/>
              </a:rPr>
              <a:t>受让方在收购宏冠公司股权时，受让价格也没有考虑所有增资的部分。</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因此，宏冠公司的增资行为是虚构和无效的。</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请求确认</a:t>
            </a: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在宏冠公司设立日至股权转让期间持有宏冠公司</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％的股权</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被告答辩：</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宏冠公司设立时，原告借用新宝公司资金出资，出资后已归还；</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宏冠公司增资是为应对投资工业园区的最低注册资本要求，召开股东会且原告签字。</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证据：</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笔迹鉴定意见</a:t>
            </a:r>
            <a:r>
              <a:rPr lang="zh-CN" altLang="en-US" sz="1200" kern="1200" dirty="0">
                <a:solidFill>
                  <a:schemeClr val="tx1"/>
                </a:solidFill>
                <a:effectLst/>
                <a:latin typeface="+mn-lt"/>
                <a:ea typeface="+mn-ea"/>
                <a:cs typeface="+mn-cs"/>
              </a:rPr>
              <a:t>：原告在股东会增资决议上的签字，非其本人签字</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在原告黄伟忠没有依公司章程对其股权作出处分的前提下，除非宏冠公司进行了合法的增资，否则原告的持股比例不应当降低。</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关于增资股东会决议的效力：</a:t>
            </a:r>
            <a:r>
              <a:rPr lang="zh-CN" altLang="zh-CN" sz="1200" kern="1200" dirty="0">
                <a:solidFill>
                  <a:schemeClr val="tx1"/>
                </a:solidFill>
                <a:effectLst/>
                <a:latin typeface="+mn-lt"/>
                <a:ea typeface="+mn-ea"/>
                <a:cs typeface="+mn-cs"/>
              </a:rPr>
              <a:t>黄伟忠并没有在</a:t>
            </a:r>
            <a:r>
              <a:rPr lang="zh-CN" altLang="en-US" sz="1200" kern="1200" dirty="0">
                <a:solidFill>
                  <a:schemeClr val="tx1"/>
                </a:solidFill>
                <a:effectLst/>
                <a:latin typeface="+mn-lt"/>
                <a:ea typeface="+mn-ea"/>
                <a:cs typeface="+mn-cs"/>
              </a:rPr>
              <a:t>增资</a:t>
            </a:r>
            <a:r>
              <a:rPr lang="zh-CN" altLang="zh-CN" sz="1200" kern="1200" dirty="0">
                <a:solidFill>
                  <a:schemeClr val="tx1"/>
                </a:solidFill>
                <a:effectLst/>
                <a:latin typeface="+mn-lt"/>
                <a:ea typeface="+mn-ea"/>
                <a:cs typeface="+mn-cs"/>
              </a:rPr>
              <a:t>股东会决议上签名</a:t>
            </a:r>
            <a:r>
              <a:rPr lang="zh-CN" altLang="en-US" sz="1200" kern="1200" dirty="0">
                <a:solidFill>
                  <a:schemeClr val="tx1"/>
                </a:solidFill>
                <a:effectLst/>
                <a:latin typeface="+mn-lt"/>
                <a:ea typeface="+mn-ea"/>
                <a:cs typeface="+mn-cs"/>
              </a:rPr>
              <a:t>，不能依据书面决议推断出召开了</a:t>
            </a:r>
            <a:r>
              <a:rPr lang="zh-CN" altLang="en-US" dirty="0"/>
              <a:t>股东会</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宏冠公司增资</a:t>
            </a:r>
            <a:r>
              <a:rPr lang="en-US" altLang="zh-CN" sz="1200" kern="1200" dirty="0">
                <a:solidFill>
                  <a:schemeClr val="tx1"/>
                </a:solidFill>
                <a:effectLst/>
                <a:latin typeface="+mn-lt"/>
                <a:ea typeface="+mn-ea"/>
                <a:cs typeface="+mn-cs"/>
              </a:rPr>
              <a:t>1100</a:t>
            </a:r>
            <a:r>
              <a:rPr lang="zh-CN" altLang="zh-CN" sz="1200" kern="1200" dirty="0">
                <a:solidFill>
                  <a:schemeClr val="tx1"/>
                </a:solidFill>
                <a:effectLst/>
                <a:latin typeface="+mn-lt"/>
                <a:ea typeface="+mn-ea"/>
                <a:cs typeface="+mn-cs"/>
              </a:rPr>
              <a:t>万元的行为违反了宏冠公司的章程及法律的规定，是无效的行为。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从结果上来看，宏冠公司用于所谓增资的</a:t>
            </a:r>
            <a:r>
              <a:rPr lang="en-US" altLang="zh-CN" sz="1200" kern="1200" dirty="0">
                <a:solidFill>
                  <a:schemeClr val="tx1"/>
                </a:solidFill>
                <a:effectLst/>
                <a:latin typeface="+mn-lt"/>
                <a:ea typeface="+mn-ea"/>
                <a:cs typeface="+mn-cs"/>
              </a:rPr>
              <a:t>1100</a:t>
            </a:r>
            <a:r>
              <a:rPr lang="zh-CN" altLang="zh-CN" sz="1200" kern="1200" dirty="0">
                <a:solidFill>
                  <a:schemeClr val="tx1"/>
                </a:solidFill>
                <a:effectLst/>
                <a:latin typeface="+mn-lt"/>
                <a:ea typeface="+mn-ea"/>
                <a:cs typeface="+mn-cs"/>
              </a:rPr>
              <a:t>万元，在完成验资后，就以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借款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的形式归还给新宝公司，此种情形不能认定新宝公司已经履行了出资的义务。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判决：增资行为无效，确认原告的诉讼请求（自</a:t>
            </a:r>
            <a:r>
              <a:rPr lang="zh-CN" altLang="zh-CN" sz="1200" kern="1200" dirty="0">
                <a:solidFill>
                  <a:schemeClr val="tx1"/>
                </a:solidFill>
                <a:effectLst/>
                <a:latin typeface="+mn-lt"/>
                <a:ea typeface="+mn-ea"/>
                <a:cs typeface="+mn-cs"/>
              </a:rPr>
              <a:t>宏冠公司设立日至股权转让期间持有宏冠公司</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％的股权</a:t>
            </a:r>
            <a:r>
              <a:rPr lang="zh-CN" altLang="en-US" sz="1200" kern="1200" dirty="0">
                <a:solidFill>
                  <a:schemeClr val="tx1"/>
                </a:solidFill>
                <a:effectLst/>
                <a:latin typeface="+mn-lt"/>
                <a:ea typeface="+mn-ea"/>
                <a:cs typeface="+mn-cs"/>
              </a:rPr>
              <a:t>，未被稀释）。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19</a:t>
            </a:fld>
            <a:endParaRPr lang="zh-CN" altLang="en-US"/>
          </a:p>
        </p:txBody>
      </p:sp>
    </p:spTree>
    <p:extLst>
      <p:ext uri="{BB962C8B-B14F-4D97-AF65-F5344CB8AC3E}">
        <p14:creationId xmlns:p14="http://schemas.microsoft.com/office/powerpoint/2010/main" val="64906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0" indent="0">
              <a:buNone/>
            </a:pPr>
            <a:r>
              <a:rPr lang="zh-CN" altLang="en-US" sz="1200" kern="1200" dirty="0">
                <a:solidFill>
                  <a:schemeClr val="tx1"/>
                </a:solidFill>
                <a:effectLst/>
                <a:latin typeface="+mn-lt"/>
                <a:ea typeface="+mn-ea"/>
                <a:cs typeface="+mn-cs"/>
              </a:rPr>
              <a:t>原告诉称：</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宏冠公司全体前股东对外转让股权过程中，得知宏冠公司已增资及调整股东股权比例。</a:t>
            </a:r>
            <a:r>
              <a:rPr lang="zh-CN" altLang="zh-CN" sz="1200" kern="1200" dirty="0">
                <a:solidFill>
                  <a:schemeClr val="tx1"/>
                </a:solidFill>
                <a:effectLst/>
                <a:latin typeface="+mn-lt"/>
                <a:ea typeface="+mn-ea"/>
                <a:cs typeface="+mn-cs"/>
              </a:rPr>
              <a:t>原告完全不知情，</a:t>
            </a:r>
            <a:r>
              <a:rPr lang="zh-CN" altLang="en-US" sz="1200" kern="1200" dirty="0">
                <a:solidFill>
                  <a:schemeClr val="tx1"/>
                </a:solidFill>
                <a:effectLst/>
                <a:latin typeface="+mn-lt"/>
                <a:ea typeface="+mn-ea"/>
                <a:cs typeface="+mn-cs"/>
              </a:rPr>
              <a:t>且未在</a:t>
            </a:r>
            <a:r>
              <a:rPr lang="zh-CN" altLang="zh-CN" sz="1200" kern="1200" dirty="0">
                <a:solidFill>
                  <a:schemeClr val="tx1"/>
                </a:solidFill>
                <a:effectLst/>
                <a:latin typeface="+mn-lt"/>
                <a:ea typeface="+mn-ea"/>
                <a:cs typeface="+mn-cs"/>
              </a:rPr>
              <a:t>股东会决议上签字。</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新宝公司</a:t>
            </a:r>
            <a:r>
              <a:rPr lang="zh-CN" altLang="en-US" sz="1200" kern="1200" dirty="0">
                <a:solidFill>
                  <a:schemeClr val="tx1"/>
                </a:solidFill>
                <a:effectLst/>
                <a:latin typeface="+mn-lt"/>
                <a:ea typeface="+mn-ea"/>
                <a:cs typeface="+mn-cs"/>
              </a:rPr>
              <a:t>投资</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 1100</a:t>
            </a:r>
            <a:r>
              <a:rPr lang="zh-CN" altLang="zh-CN" sz="1200" kern="1200" dirty="0">
                <a:solidFill>
                  <a:schemeClr val="tx1"/>
                </a:solidFill>
                <a:effectLst/>
                <a:latin typeface="+mn-lt"/>
                <a:ea typeface="+mn-ea"/>
                <a:cs typeface="+mn-cs"/>
              </a:rPr>
              <a:t>万元在验资后即转走，公司从未进行过实际增资。</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先股权</a:t>
            </a:r>
            <a:r>
              <a:rPr lang="zh-CN" altLang="zh-CN" sz="1200" kern="1200" dirty="0">
                <a:solidFill>
                  <a:schemeClr val="tx1"/>
                </a:solidFill>
                <a:effectLst/>
                <a:latin typeface="+mn-lt"/>
                <a:ea typeface="+mn-ea"/>
                <a:cs typeface="+mn-cs"/>
              </a:rPr>
              <a:t>受让方在收购宏冠公司股权时，受让价格也没有考虑所有增资的部分。</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因此，宏冠公司的增资行为是虚构和无效的。</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请求确认</a:t>
            </a: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在宏冠公司设立日至股权转让期间持有宏冠公司</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％的股权</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被告答辩：</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宏冠公司设立时，原告借用新宝公司资金出资，出资后已归还；</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宏冠公司增资是为应对投资工业园区的最低注册资本要求，召开股东会且原告签字。</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证据：</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笔迹鉴定意见</a:t>
            </a:r>
            <a:r>
              <a:rPr lang="zh-CN" altLang="en-US" sz="1200" kern="1200" dirty="0">
                <a:solidFill>
                  <a:schemeClr val="tx1"/>
                </a:solidFill>
                <a:effectLst/>
                <a:latin typeface="+mn-lt"/>
                <a:ea typeface="+mn-ea"/>
                <a:cs typeface="+mn-cs"/>
              </a:rPr>
              <a:t>：原告在股东会增资决议上的签字，非其本人签字</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在原告黄伟忠没有依公司章程对其股权作出处分的前提下，除非宏冠公司进行了合法的增资，否则原告的持股比例不应当降低。</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关于增资股东会决议的效力：</a:t>
            </a:r>
            <a:r>
              <a:rPr lang="zh-CN" altLang="zh-CN" sz="1200" kern="1200" dirty="0">
                <a:solidFill>
                  <a:schemeClr val="tx1"/>
                </a:solidFill>
                <a:effectLst/>
                <a:latin typeface="+mn-lt"/>
                <a:ea typeface="+mn-ea"/>
                <a:cs typeface="+mn-cs"/>
              </a:rPr>
              <a:t>黄伟忠并没有在</a:t>
            </a:r>
            <a:r>
              <a:rPr lang="zh-CN" altLang="en-US" sz="1200" kern="1200" dirty="0">
                <a:solidFill>
                  <a:schemeClr val="tx1"/>
                </a:solidFill>
                <a:effectLst/>
                <a:latin typeface="+mn-lt"/>
                <a:ea typeface="+mn-ea"/>
                <a:cs typeface="+mn-cs"/>
              </a:rPr>
              <a:t>增资</a:t>
            </a:r>
            <a:r>
              <a:rPr lang="zh-CN" altLang="zh-CN" sz="1200" kern="1200" dirty="0">
                <a:solidFill>
                  <a:schemeClr val="tx1"/>
                </a:solidFill>
                <a:effectLst/>
                <a:latin typeface="+mn-lt"/>
                <a:ea typeface="+mn-ea"/>
                <a:cs typeface="+mn-cs"/>
              </a:rPr>
              <a:t>股东会决议上签名</a:t>
            </a:r>
            <a:r>
              <a:rPr lang="zh-CN" altLang="en-US" sz="1200" kern="1200" dirty="0">
                <a:solidFill>
                  <a:schemeClr val="tx1"/>
                </a:solidFill>
                <a:effectLst/>
                <a:latin typeface="+mn-lt"/>
                <a:ea typeface="+mn-ea"/>
                <a:cs typeface="+mn-cs"/>
              </a:rPr>
              <a:t>，不能依据书面决议推断出召开了</a:t>
            </a:r>
            <a:r>
              <a:rPr lang="zh-CN" altLang="en-US" dirty="0"/>
              <a:t>股东会</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宏冠公司增资</a:t>
            </a:r>
            <a:r>
              <a:rPr lang="en-US" altLang="zh-CN" sz="1200" kern="1200" dirty="0">
                <a:solidFill>
                  <a:schemeClr val="tx1"/>
                </a:solidFill>
                <a:effectLst/>
                <a:latin typeface="+mn-lt"/>
                <a:ea typeface="+mn-ea"/>
                <a:cs typeface="+mn-cs"/>
              </a:rPr>
              <a:t>1100</a:t>
            </a:r>
            <a:r>
              <a:rPr lang="zh-CN" altLang="zh-CN" sz="1200" kern="1200" dirty="0">
                <a:solidFill>
                  <a:schemeClr val="tx1"/>
                </a:solidFill>
                <a:effectLst/>
                <a:latin typeface="+mn-lt"/>
                <a:ea typeface="+mn-ea"/>
                <a:cs typeface="+mn-cs"/>
              </a:rPr>
              <a:t>万元的行为违反了宏冠公司的章程及法律的规定，是无效的行为。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从结果上来看，宏冠公司用于所谓增资的</a:t>
            </a:r>
            <a:r>
              <a:rPr lang="en-US" altLang="zh-CN" sz="1200" kern="1200" dirty="0">
                <a:solidFill>
                  <a:schemeClr val="tx1"/>
                </a:solidFill>
                <a:effectLst/>
                <a:latin typeface="+mn-lt"/>
                <a:ea typeface="+mn-ea"/>
                <a:cs typeface="+mn-cs"/>
              </a:rPr>
              <a:t>1100</a:t>
            </a:r>
            <a:r>
              <a:rPr lang="zh-CN" altLang="zh-CN" sz="1200" kern="1200" dirty="0">
                <a:solidFill>
                  <a:schemeClr val="tx1"/>
                </a:solidFill>
                <a:effectLst/>
                <a:latin typeface="+mn-lt"/>
                <a:ea typeface="+mn-ea"/>
                <a:cs typeface="+mn-cs"/>
              </a:rPr>
              <a:t>万元，在完成验资后，就以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借款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的形式归还给新宝公司，此种情形不能认定新宝公司已经履行了出资的义务。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判决：增资行为无效，确认原告的诉讼请求（自</a:t>
            </a:r>
            <a:r>
              <a:rPr lang="zh-CN" altLang="zh-CN" sz="1200" kern="1200" dirty="0">
                <a:solidFill>
                  <a:schemeClr val="tx1"/>
                </a:solidFill>
                <a:effectLst/>
                <a:latin typeface="+mn-lt"/>
                <a:ea typeface="+mn-ea"/>
                <a:cs typeface="+mn-cs"/>
              </a:rPr>
              <a:t>宏冠公司设立日至股权转让期间持有宏冠公司</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％的股权</a:t>
            </a:r>
            <a:r>
              <a:rPr lang="zh-CN" altLang="en-US" sz="1200" kern="1200" dirty="0">
                <a:solidFill>
                  <a:schemeClr val="tx1"/>
                </a:solidFill>
                <a:effectLst/>
                <a:latin typeface="+mn-lt"/>
                <a:ea typeface="+mn-ea"/>
                <a:cs typeface="+mn-cs"/>
              </a:rPr>
              <a:t>，未被稀释）。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20</a:t>
            </a:fld>
            <a:endParaRPr lang="zh-CN" altLang="en-US"/>
          </a:p>
        </p:txBody>
      </p:sp>
    </p:spTree>
    <p:extLst>
      <p:ext uri="{BB962C8B-B14F-4D97-AF65-F5344CB8AC3E}">
        <p14:creationId xmlns:p14="http://schemas.microsoft.com/office/powerpoint/2010/main" val="291889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21</a:t>
            </a:fld>
            <a:endParaRPr lang="zh-CN" altLang="en-US"/>
          </a:p>
        </p:txBody>
      </p:sp>
    </p:spTree>
    <p:extLst>
      <p:ext uri="{BB962C8B-B14F-4D97-AF65-F5344CB8AC3E}">
        <p14:creationId xmlns:p14="http://schemas.microsoft.com/office/powerpoint/2010/main" val="249675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0" indent="0">
              <a:buNone/>
            </a:pPr>
            <a:r>
              <a:rPr lang="zh-CN" altLang="en-US" sz="1200" kern="1200" dirty="0">
                <a:solidFill>
                  <a:schemeClr val="tx1"/>
                </a:solidFill>
                <a:effectLst/>
                <a:latin typeface="+mn-lt"/>
                <a:ea typeface="+mn-ea"/>
                <a:cs typeface="+mn-cs"/>
              </a:rPr>
              <a:t>原告诉称：</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捷安公司以</a:t>
            </a:r>
            <a:r>
              <a:rPr lang="zh-CN" altLang="en-US" sz="1200" kern="1200" dirty="0">
                <a:solidFill>
                  <a:schemeClr val="tx1"/>
                </a:solidFill>
                <a:effectLst/>
                <a:latin typeface="+mn-lt"/>
                <a:ea typeface="+mn-ea"/>
                <a:cs typeface="+mn-cs"/>
              </a:rPr>
              <a:t>其他原股东</a:t>
            </a:r>
            <a:r>
              <a:rPr lang="zh-CN" altLang="zh-CN" sz="1200" kern="1200" dirty="0">
                <a:solidFill>
                  <a:schemeClr val="tx1"/>
                </a:solidFill>
                <a:effectLst/>
                <a:latin typeface="+mn-lt"/>
                <a:ea typeface="+mn-ea"/>
                <a:cs typeface="+mn-cs"/>
              </a:rPr>
              <a:t>均放弃新股认购权总计</a:t>
            </a:r>
            <a:r>
              <a:rPr lang="en-US" altLang="zh-CN" sz="1200" kern="1200" dirty="0">
                <a:solidFill>
                  <a:schemeClr val="tx1"/>
                </a:solidFill>
                <a:effectLst/>
                <a:latin typeface="+mn-lt"/>
                <a:ea typeface="+mn-ea"/>
                <a:cs typeface="+mn-cs"/>
              </a:rPr>
              <a:t>1820</a:t>
            </a:r>
            <a:r>
              <a:rPr lang="zh-CN" altLang="zh-CN" sz="1200" kern="1200" dirty="0">
                <a:solidFill>
                  <a:schemeClr val="tx1"/>
                </a:solidFill>
                <a:effectLst/>
                <a:latin typeface="+mn-lt"/>
                <a:ea typeface="+mn-ea"/>
                <a:cs typeface="+mn-cs"/>
              </a:rPr>
              <a:t>万股后，在其已明确表示行使优先认购权的情况下，仍决定将该部分认购权让与公司股东以外的其他人，违反公司法的有关规定，侵犯其优先认购权为由，向贵州省高级人民法院提起诉讼，</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请求确认其对黔峰公司增资扩股部分的</a:t>
            </a:r>
            <a:r>
              <a:rPr lang="en-US" altLang="zh-CN" sz="1200" kern="1200" dirty="0">
                <a:solidFill>
                  <a:schemeClr val="tx1"/>
                </a:solidFill>
                <a:effectLst/>
                <a:latin typeface="+mn-lt"/>
                <a:ea typeface="+mn-ea"/>
                <a:cs typeface="+mn-cs"/>
              </a:rPr>
              <a:t>1820</a:t>
            </a:r>
            <a:r>
              <a:rPr lang="zh-CN" altLang="zh-CN" sz="1200" kern="1200" dirty="0">
                <a:solidFill>
                  <a:schemeClr val="tx1"/>
                </a:solidFill>
                <a:effectLst/>
                <a:latin typeface="+mn-lt"/>
                <a:ea typeface="+mn-ea"/>
                <a:cs typeface="+mn-cs"/>
              </a:rPr>
              <a:t>万股新股享有优先认购权。</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22</a:t>
            </a:fld>
            <a:endParaRPr lang="zh-CN" altLang="en-US"/>
          </a:p>
        </p:txBody>
      </p:sp>
    </p:spTree>
    <p:extLst>
      <p:ext uri="{BB962C8B-B14F-4D97-AF65-F5344CB8AC3E}">
        <p14:creationId xmlns:p14="http://schemas.microsoft.com/office/powerpoint/2010/main" val="3087579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23</a:t>
            </a:fld>
            <a:endParaRPr lang="zh-CN" altLang="en-US"/>
          </a:p>
        </p:txBody>
      </p:sp>
    </p:spTree>
    <p:extLst>
      <p:ext uri="{BB962C8B-B14F-4D97-AF65-F5344CB8AC3E}">
        <p14:creationId xmlns:p14="http://schemas.microsoft.com/office/powerpoint/2010/main" val="3389512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24</a:t>
            </a:fld>
            <a:endParaRPr lang="zh-CN" altLang="en-US"/>
          </a:p>
        </p:txBody>
      </p:sp>
    </p:spTree>
    <p:extLst>
      <p:ext uri="{BB962C8B-B14F-4D97-AF65-F5344CB8AC3E}">
        <p14:creationId xmlns:p14="http://schemas.microsoft.com/office/powerpoint/2010/main" val="100707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a:t>
            </a:fld>
            <a:endParaRPr lang="zh-CN" altLang="en-US"/>
          </a:p>
        </p:txBody>
      </p:sp>
    </p:spTree>
    <p:extLst>
      <p:ext uri="{BB962C8B-B14F-4D97-AF65-F5344CB8AC3E}">
        <p14:creationId xmlns:p14="http://schemas.microsoft.com/office/powerpoint/2010/main" val="3847755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25</a:t>
            </a:fld>
            <a:endParaRPr lang="zh-CN" altLang="en-US"/>
          </a:p>
        </p:txBody>
      </p:sp>
    </p:spTree>
    <p:extLst>
      <p:ext uri="{BB962C8B-B14F-4D97-AF65-F5344CB8AC3E}">
        <p14:creationId xmlns:p14="http://schemas.microsoft.com/office/powerpoint/2010/main" val="3048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0" indent="0">
              <a:buNone/>
            </a:pPr>
            <a:r>
              <a:rPr lang="zh-CN" altLang="en-US" sz="1200" kern="1200" dirty="0">
                <a:solidFill>
                  <a:schemeClr val="tx1"/>
                </a:solidFill>
                <a:effectLst/>
                <a:latin typeface="+mn-lt"/>
                <a:ea typeface="+mn-ea"/>
                <a:cs typeface="+mn-cs"/>
              </a:rPr>
              <a:t>原告诉称：</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请求确认科创公司</a:t>
            </a:r>
            <a:r>
              <a:rPr lang="en-US" altLang="zh-CN" sz="1200" kern="1200" dirty="0">
                <a:solidFill>
                  <a:schemeClr val="tx1"/>
                </a:solidFill>
                <a:effectLst/>
                <a:latin typeface="+mn-lt"/>
                <a:ea typeface="+mn-ea"/>
                <a:cs typeface="+mn-cs"/>
              </a:rPr>
              <a:t>2003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日股东会通过的吸纳陈</a:t>
            </a:r>
            <a:r>
              <a:rPr lang="zh-CN" altLang="en-US" sz="1200" kern="1200" dirty="0">
                <a:solidFill>
                  <a:schemeClr val="tx1"/>
                </a:solidFill>
                <a:effectLst/>
                <a:latin typeface="+mn-lt"/>
                <a:ea typeface="+mn-ea"/>
                <a:cs typeface="+mn-cs"/>
              </a:rPr>
              <a:t>某</a:t>
            </a:r>
            <a:r>
              <a:rPr lang="zh-CN" altLang="zh-CN" sz="1200" kern="1200" dirty="0">
                <a:solidFill>
                  <a:schemeClr val="tx1"/>
                </a:solidFill>
                <a:effectLst/>
                <a:latin typeface="+mn-lt"/>
                <a:ea typeface="+mn-ea"/>
                <a:cs typeface="+mn-cs"/>
              </a:rPr>
              <a:t>为新股东的决议无效，</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科创公司只提前</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日通知各股东召开股东会</a:t>
            </a:r>
            <a:r>
              <a:rPr lang="zh-CN" altLang="en-US" sz="1200" kern="1200" dirty="0">
                <a:solidFill>
                  <a:schemeClr val="tx1"/>
                </a:solidFill>
                <a:effectLst/>
                <a:latin typeface="+mn-lt"/>
                <a:ea typeface="+mn-ea"/>
                <a:cs typeface="+mn-cs"/>
              </a:rPr>
              <a:t>，法定提前</a:t>
            </a:r>
            <a:r>
              <a:rPr lang="en-US" altLang="zh-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日）</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确认科创公司和陈木高</a:t>
            </a:r>
            <a:r>
              <a:rPr lang="en-US" altLang="zh-CN" sz="1200" kern="1200" dirty="0">
                <a:solidFill>
                  <a:schemeClr val="tx1"/>
                </a:solidFill>
                <a:effectLst/>
                <a:latin typeface="+mn-lt"/>
                <a:ea typeface="+mn-ea"/>
                <a:cs typeface="+mn-cs"/>
              </a:rPr>
              <a:t>2003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日签订的《入股协议书》无效，确认其对</a:t>
            </a:r>
            <a:r>
              <a:rPr lang="en-US" altLang="zh-CN" sz="1200" kern="1200" dirty="0">
                <a:solidFill>
                  <a:schemeClr val="tx1"/>
                </a:solidFill>
                <a:effectLst/>
                <a:latin typeface="+mn-lt"/>
                <a:ea typeface="+mn-ea"/>
                <a:cs typeface="+mn-cs"/>
              </a:rPr>
              <a:t>800</a:t>
            </a:r>
            <a:r>
              <a:rPr lang="zh-CN" altLang="zh-CN" sz="1200" kern="1200" dirty="0">
                <a:solidFill>
                  <a:schemeClr val="tx1"/>
                </a:solidFill>
                <a:effectLst/>
                <a:latin typeface="+mn-lt"/>
                <a:ea typeface="+mn-ea"/>
                <a:cs typeface="+mn-cs"/>
              </a:rPr>
              <a:t>万元新增资本优先认购。</a:t>
            </a:r>
            <a:r>
              <a:rPr lang="zh-CN" altLang="en-US" sz="1200" kern="1200" dirty="0">
                <a:solidFill>
                  <a:schemeClr val="tx1"/>
                </a:solidFill>
                <a:effectLst/>
                <a:latin typeface="+mn-lt"/>
                <a:ea typeface="+mn-ea"/>
                <a:cs typeface="+mn-cs"/>
              </a:rPr>
              <a:t>（认为适用</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年的诉讼时效）</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为维护交易安全和稳定经济秩序，</a:t>
            </a:r>
            <a:r>
              <a:rPr lang="zh-CN" altLang="en-US" sz="1200" kern="1200" dirty="0">
                <a:solidFill>
                  <a:schemeClr val="tx1"/>
                </a:solidFill>
                <a:effectLst/>
                <a:latin typeface="+mn-lt"/>
                <a:ea typeface="+mn-ea"/>
                <a:cs typeface="+mn-cs"/>
              </a:rPr>
              <a:t>优先认购权</a:t>
            </a:r>
            <a:r>
              <a:rPr lang="zh-CN" altLang="zh-CN" sz="1200" kern="1200" dirty="0">
                <a:solidFill>
                  <a:schemeClr val="tx1"/>
                </a:solidFill>
                <a:effectLst/>
                <a:latin typeface="+mn-lt"/>
                <a:ea typeface="+mn-ea"/>
                <a:cs typeface="+mn-cs"/>
              </a:rPr>
              <a:t>应当在一定合理期间内行使，并且由于这一权利的行使属于典型的商事行为，对于合理期间的认定应当比通常的民事行为更加严格。</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原告在</a:t>
            </a:r>
            <a:r>
              <a:rPr lang="zh-CN" altLang="zh-CN" sz="1200" kern="1200" dirty="0">
                <a:solidFill>
                  <a:schemeClr val="tx1"/>
                </a:solidFill>
                <a:effectLst/>
                <a:latin typeface="+mn-lt"/>
                <a:ea typeface="+mn-ea"/>
                <a:cs typeface="+mn-cs"/>
              </a:rPr>
              <a:t>召开股东会时已经知道其优先认缴权受到侵害，且作出了要求行使优先认缴权的意思表示，但并未及时采取诉讼等方式积极主张权利。</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此后科创公司召开股东会决议通过陈木高将部分股权赠与固生公司提案时，</a:t>
            </a: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参加了会议且未表示反对。</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在股权变动近两年后又提起诉讼，争议的股权价值已经发生了较大变化，此时允许其行使优先认缴出资的权利将导致已趋稳定的法律关系遭到破坏，并极易产生显失公平的后果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26</a:t>
            </a:fld>
            <a:endParaRPr lang="zh-CN" altLang="en-US"/>
          </a:p>
        </p:txBody>
      </p:sp>
    </p:spTree>
    <p:extLst>
      <p:ext uri="{BB962C8B-B14F-4D97-AF65-F5344CB8AC3E}">
        <p14:creationId xmlns:p14="http://schemas.microsoft.com/office/powerpoint/2010/main" val="82080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0" indent="0">
              <a:buNone/>
            </a:pPr>
            <a:r>
              <a:rPr lang="zh-CN" altLang="en-US" sz="1200" kern="1200" dirty="0">
                <a:solidFill>
                  <a:schemeClr val="tx1"/>
                </a:solidFill>
                <a:effectLst/>
                <a:latin typeface="+mn-lt"/>
                <a:ea typeface="+mn-ea"/>
                <a:cs typeface="+mn-cs"/>
              </a:rPr>
              <a:t>原告诉称：</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请求确认科创公司</a:t>
            </a:r>
            <a:r>
              <a:rPr lang="en-US" altLang="zh-CN" sz="1200" kern="1200" dirty="0">
                <a:solidFill>
                  <a:schemeClr val="tx1"/>
                </a:solidFill>
                <a:effectLst/>
                <a:latin typeface="+mn-lt"/>
                <a:ea typeface="+mn-ea"/>
                <a:cs typeface="+mn-cs"/>
              </a:rPr>
              <a:t>2003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日股东会通过的吸纳陈</a:t>
            </a:r>
            <a:r>
              <a:rPr lang="zh-CN" altLang="en-US" sz="1200" kern="1200" dirty="0">
                <a:solidFill>
                  <a:schemeClr val="tx1"/>
                </a:solidFill>
                <a:effectLst/>
                <a:latin typeface="+mn-lt"/>
                <a:ea typeface="+mn-ea"/>
                <a:cs typeface="+mn-cs"/>
              </a:rPr>
              <a:t>某</a:t>
            </a:r>
            <a:r>
              <a:rPr lang="zh-CN" altLang="zh-CN" sz="1200" kern="1200" dirty="0">
                <a:solidFill>
                  <a:schemeClr val="tx1"/>
                </a:solidFill>
                <a:effectLst/>
                <a:latin typeface="+mn-lt"/>
                <a:ea typeface="+mn-ea"/>
                <a:cs typeface="+mn-cs"/>
              </a:rPr>
              <a:t>为新股东的决议无效，</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科创公司只提前</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日通知各股东召开股东会</a:t>
            </a:r>
            <a:r>
              <a:rPr lang="zh-CN" altLang="en-US" sz="1200" kern="1200" dirty="0">
                <a:solidFill>
                  <a:schemeClr val="tx1"/>
                </a:solidFill>
                <a:effectLst/>
                <a:latin typeface="+mn-lt"/>
                <a:ea typeface="+mn-ea"/>
                <a:cs typeface="+mn-cs"/>
              </a:rPr>
              <a:t>，法定提前</a:t>
            </a:r>
            <a:r>
              <a:rPr lang="en-US" altLang="zh-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日）</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确认科创公司和陈木高</a:t>
            </a:r>
            <a:r>
              <a:rPr lang="en-US" altLang="zh-CN" sz="1200" kern="1200" dirty="0">
                <a:solidFill>
                  <a:schemeClr val="tx1"/>
                </a:solidFill>
                <a:effectLst/>
                <a:latin typeface="+mn-lt"/>
                <a:ea typeface="+mn-ea"/>
                <a:cs typeface="+mn-cs"/>
              </a:rPr>
              <a:t>2003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日签订的《入股协议书》无效，确认其对</a:t>
            </a:r>
            <a:r>
              <a:rPr lang="en-US" altLang="zh-CN" sz="1200" kern="1200" dirty="0">
                <a:solidFill>
                  <a:schemeClr val="tx1"/>
                </a:solidFill>
                <a:effectLst/>
                <a:latin typeface="+mn-lt"/>
                <a:ea typeface="+mn-ea"/>
                <a:cs typeface="+mn-cs"/>
              </a:rPr>
              <a:t>800</a:t>
            </a:r>
            <a:r>
              <a:rPr lang="zh-CN" altLang="zh-CN" sz="1200" kern="1200" dirty="0">
                <a:solidFill>
                  <a:schemeClr val="tx1"/>
                </a:solidFill>
                <a:effectLst/>
                <a:latin typeface="+mn-lt"/>
                <a:ea typeface="+mn-ea"/>
                <a:cs typeface="+mn-cs"/>
              </a:rPr>
              <a:t>万元新增资本优先认购。</a:t>
            </a:r>
            <a:r>
              <a:rPr lang="zh-CN" altLang="en-US" sz="1200" kern="1200" dirty="0">
                <a:solidFill>
                  <a:schemeClr val="tx1"/>
                </a:solidFill>
                <a:effectLst/>
                <a:latin typeface="+mn-lt"/>
                <a:ea typeface="+mn-ea"/>
                <a:cs typeface="+mn-cs"/>
              </a:rPr>
              <a:t>（认为适用</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年的诉讼时效）</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为维护交易安全和稳定经济秩序，</a:t>
            </a:r>
            <a:r>
              <a:rPr lang="zh-CN" altLang="en-US" sz="1200" kern="1200" dirty="0">
                <a:solidFill>
                  <a:schemeClr val="tx1"/>
                </a:solidFill>
                <a:effectLst/>
                <a:latin typeface="+mn-lt"/>
                <a:ea typeface="+mn-ea"/>
                <a:cs typeface="+mn-cs"/>
              </a:rPr>
              <a:t>优先认购权</a:t>
            </a:r>
            <a:r>
              <a:rPr lang="zh-CN" altLang="zh-CN" sz="1200" kern="1200" dirty="0">
                <a:solidFill>
                  <a:schemeClr val="tx1"/>
                </a:solidFill>
                <a:effectLst/>
                <a:latin typeface="+mn-lt"/>
                <a:ea typeface="+mn-ea"/>
                <a:cs typeface="+mn-cs"/>
              </a:rPr>
              <a:t>应当在一定合理期间内行使，并且由于这一权利的行使属于典型的商事行为，对于合理期间的认定应当比通常的民事行为更加严格。</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原告在</a:t>
            </a:r>
            <a:r>
              <a:rPr lang="zh-CN" altLang="zh-CN" sz="1200" kern="1200" dirty="0">
                <a:solidFill>
                  <a:schemeClr val="tx1"/>
                </a:solidFill>
                <a:effectLst/>
                <a:latin typeface="+mn-lt"/>
                <a:ea typeface="+mn-ea"/>
                <a:cs typeface="+mn-cs"/>
              </a:rPr>
              <a:t>召开股东会时已经知道其优先认缴权受到侵害，且作出了要求行使优先认缴权的意思表示，但并未及时采取诉讼等方式积极主张权利。</a:t>
            </a:r>
            <a:endParaRPr lang="en-US" altLang="zh-CN" sz="1200" kern="1200" dirty="0">
              <a:solidFill>
                <a:schemeClr val="tx1"/>
              </a:solidFill>
              <a:effectLst/>
              <a:latin typeface="+mn-lt"/>
              <a:ea typeface="+mn-ea"/>
              <a:cs typeface="+mn-cs"/>
            </a:endParaRPr>
          </a:p>
          <a:p>
            <a:pPr marL="228600" indent="-228600">
              <a:buAutoNum type="arabicPeriod"/>
            </a:pPr>
            <a:r>
              <a:rPr lang="zh-CN" altLang="zh-CN" sz="1200" kern="1200" dirty="0">
                <a:solidFill>
                  <a:schemeClr val="tx1"/>
                </a:solidFill>
                <a:effectLst/>
                <a:latin typeface="+mn-lt"/>
                <a:ea typeface="+mn-ea"/>
                <a:cs typeface="+mn-cs"/>
              </a:rPr>
              <a:t>此后科创公司召开股东会决议通过陈木高将部分股权赠与固生公司提案时，</a:t>
            </a: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参加了会议且未表示反对。</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原告</a:t>
            </a:r>
            <a:r>
              <a:rPr lang="zh-CN" altLang="zh-CN" sz="1200" kern="1200" dirty="0">
                <a:solidFill>
                  <a:schemeClr val="tx1"/>
                </a:solidFill>
                <a:effectLst/>
                <a:latin typeface="+mn-lt"/>
                <a:ea typeface="+mn-ea"/>
                <a:cs typeface="+mn-cs"/>
              </a:rPr>
              <a:t>在股权变动近两年后又提起诉讼，争议的股权价值已经发生了较大变化，此时允许其行使优先认缴出资的权利将导致已趋稳定的法律关系遭到破坏，并极易产生显失公平的后果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27</a:t>
            </a:fld>
            <a:endParaRPr lang="zh-CN" altLang="en-US"/>
          </a:p>
        </p:txBody>
      </p:sp>
    </p:spTree>
    <p:extLst>
      <p:ext uri="{BB962C8B-B14F-4D97-AF65-F5344CB8AC3E}">
        <p14:creationId xmlns:p14="http://schemas.microsoft.com/office/powerpoint/2010/main" val="326441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被告健盛公司在与原告签订《增资协议》时，故意隐瞒了健盛公司、颜耀军涉及多笔民间借贷或担保的债务问题。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依据《中华人民共和国合同法》第五十四条第二款的规定，被告健盛公司、颜耀军以故意隐瞒债务的欺诈手段，使原告广州越秀投资在不明真相情况下违背真实意思，与被告健盛公司、颜耀军签订了《增资协议书》并支付投资款</a:t>
            </a:r>
            <a:r>
              <a:rPr lang="en-US" altLang="zh-CN" sz="1200" kern="1200" dirty="0">
                <a:solidFill>
                  <a:schemeClr val="tx1"/>
                </a:solidFill>
                <a:effectLst/>
                <a:latin typeface="+mn-lt"/>
                <a:ea typeface="+mn-ea"/>
                <a:cs typeface="+mn-cs"/>
              </a:rPr>
              <a:t>1500</a:t>
            </a:r>
            <a:r>
              <a:rPr lang="zh-CN" altLang="zh-CN" sz="1200" kern="1200" dirty="0">
                <a:solidFill>
                  <a:schemeClr val="tx1"/>
                </a:solidFill>
                <a:effectLst/>
                <a:latin typeface="+mn-lt"/>
                <a:ea typeface="+mn-ea"/>
                <a:cs typeface="+mn-cs"/>
              </a:rPr>
              <a:t>万元。原告广州越秀投资作为受损害方有权请求人民法院撤销与被告健盛公司、颜耀军签订的《增资协议书》。依据《中华人民共和国合同法》第五十五条第一项的规定，原告有权在知道其权益受到侵害之日起一年内请求撤销合同。</a:t>
            </a: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28</a:t>
            </a:fld>
            <a:endParaRPr lang="zh-CN" altLang="en-US"/>
          </a:p>
        </p:txBody>
      </p:sp>
    </p:spTree>
    <p:extLst>
      <p:ext uri="{BB962C8B-B14F-4D97-AF65-F5344CB8AC3E}">
        <p14:creationId xmlns:p14="http://schemas.microsoft.com/office/powerpoint/2010/main" val="229077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法院认为：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被告健盛公司在与原告签订《增资协议》时，故意隐瞒了健盛公司、颜耀军涉及多笔民间借贷或担保的债务问题。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依据《中华人民共和国合同法》第五十四条第二款的规定，被告健盛公司、颜耀军以故意隐瞒债务的欺诈手段，使原告广州越秀投资在不明真相情况下违背真实意思，与被告健盛公司、颜耀军签订了《增资协议书》并支付投资款</a:t>
            </a:r>
            <a:r>
              <a:rPr lang="en-US" altLang="zh-CN" sz="1200" kern="1200" dirty="0">
                <a:solidFill>
                  <a:schemeClr val="tx1"/>
                </a:solidFill>
                <a:effectLst/>
                <a:latin typeface="+mn-lt"/>
                <a:ea typeface="+mn-ea"/>
                <a:cs typeface="+mn-cs"/>
              </a:rPr>
              <a:t>1500</a:t>
            </a:r>
            <a:r>
              <a:rPr lang="zh-CN" altLang="zh-CN" sz="1200" kern="1200" dirty="0">
                <a:solidFill>
                  <a:schemeClr val="tx1"/>
                </a:solidFill>
                <a:effectLst/>
                <a:latin typeface="+mn-lt"/>
                <a:ea typeface="+mn-ea"/>
                <a:cs typeface="+mn-cs"/>
              </a:rPr>
              <a:t>万元。原告广州越秀投资作为受损害方有权请求人民法院撤销与被告健盛公司、颜耀军签订的《增资协议书》。依据《中华人民共和国合同法》第五十五条第一项的规定，原告有权在知道其权益受到侵害之日起一年内请求撤销合同。</a:t>
            </a: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29</a:t>
            </a:fld>
            <a:endParaRPr lang="zh-CN" altLang="en-US"/>
          </a:p>
        </p:txBody>
      </p:sp>
    </p:spTree>
    <p:extLst>
      <p:ext uri="{BB962C8B-B14F-4D97-AF65-F5344CB8AC3E}">
        <p14:creationId xmlns:p14="http://schemas.microsoft.com/office/powerpoint/2010/main" val="4278492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DCF34B-F878-41C3-8300-9B18E71FEC93}" type="slidenum">
              <a:rPr lang="zh-CN" altLang="en-US" smtClean="0"/>
              <a:t>30</a:t>
            </a:fld>
            <a:endParaRPr lang="zh-CN" altLang="en-US"/>
          </a:p>
        </p:txBody>
      </p:sp>
    </p:spTree>
    <p:extLst>
      <p:ext uri="{BB962C8B-B14F-4D97-AF65-F5344CB8AC3E}">
        <p14:creationId xmlns:p14="http://schemas.microsoft.com/office/powerpoint/2010/main" val="2114493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a:t>
            </a:r>
            <a:r>
              <a:rPr lang="zh-CN" altLang="en-US" dirty="0"/>
              <a:t>股权转让协议</a:t>
            </a:r>
            <a:r>
              <a:rPr lang="en-US" altLang="zh-CN" dirty="0"/>
              <a:t>》</a:t>
            </a:r>
            <a:r>
              <a:rPr lang="zh-CN" altLang="en-US" dirty="0"/>
              <a:t>：</a:t>
            </a:r>
            <a:r>
              <a:rPr lang="zh-CN" altLang="en-US" dirty="0">
                <a:solidFill>
                  <a:srgbClr val="333333"/>
                </a:solidFill>
                <a:latin typeface="PingFang SC"/>
              </a:rPr>
              <a:t>杨某</a:t>
            </a:r>
            <a:r>
              <a:rPr lang="zh-CN" altLang="en-US" dirty="0"/>
              <a:t>受让林某持有亚玛顿公司</a:t>
            </a:r>
            <a:r>
              <a:rPr lang="en-US" altLang="zh-CN" dirty="0"/>
              <a:t>1%</a:t>
            </a:r>
            <a:r>
              <a:rPr lang="zh-CN" altLang="en-US" dirty="0"/>
              <a:t>的股权</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a:t>
            </a:r>
            <a:r>
              <a:rPr lang="zh-CN" altLang="zh-CN" dirty="0"/>
              <a:t>委托投资协议书》</a:t>
            </a:r>
            <a:r>
              <a:rPr lang="zh-CN" altLang="en-US" dirty="0"/>
              <a:t>：</a:t>
            </a:r>
            <a:r>
              <a:rPr lang="zh-CN" altLang="en-US" dirty="0">
                <a:solidFill>
                  <a:srgbClr val="333333"/>
                </a:solidFill>
                <a:latin typeface="PingFang SC"/>
              </a:rPr>
              <a:t>对于股权转让的事实不予披露，双方交易的股权不予过户，该股权仍以林金坤名义持有，并由杨金国与林金坤按比例共享公司上市后的股权收益</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34</a:t>
            </a:fld>
            <a:endParaRPr lang="zh-CN" altLang="en-US"/>
          </a:p>
        </p:txBody>
      </p:sp>
    </p:spTree>
    <p:extLst>
      <p:ext uri="{BB962C8B-B14F-4D97-AF65-F5344CB8AC3E}">
        <p14:creationId xmlns:p14="http://schemas.microsoft.com/office/powerpoint/2010/main" val="1963338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35</a:t>
            </a:fld>
            <a:endParaRPr lang="zh-CN" altLang="en-US"/>
          </a:p>
        </p:txBody>
      </p:sp>
    </p:spTree>
    <p:extLst>
      <p:ext uri="{BB962C8B-B14F-4D97-AF65-F5344CB8AC3E}">
        <p14:creationId xmlns:p14="http://schemas.microsoft.com/office/powerpoint/2010/main" val="3168508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a:t>
            </a:r>
            <a:r>
              <a:rPr lang="zh-CN" altLang="en-US" dirty="0"/>
              <a:t>股权转让协议</a:t>
            </a:r>
            <a:r>
              <a:rPr lang="en-US" altLang="zh-CN" dirty="0"/>
              <a:t>》</a:t>
            </a:r>
            <a:r>
              <a:rPr lang="zh-CN" altLang="en-US" dirty="0"/>
              <a:t>：</a:t>
            </a:r>
            <a:r>
              <a:rPr lang="zh-CN" altLang="en-US" dirty="0">
                <a:solidFill>
                  <a:srgbClr val="333333"/>
                </a:solidFill>
                <a:latin typeface="PingFang SC"/>
              </a:rPr>
              <a:t>杨某</a:t>
            </a:r>
            <a:r>
              <a:rPr lang="zh-CN" altLang="en-US" dirty="0"/>
              <a:t>受让林某持有亚玛顿公司</a:t>
            </a:r>
            <a:r>
              <a:rPr lang="en-US" altLang="zh-CN" dirty="0"/>
              <a:t>1%</a:t>
            </a:r>
            <a:r>
              <a:rPr lang="zh-CN" altLang="en-US" dirty="0"/>
              <a:t>的股权</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a:t>
            </a:r>
            <a:r>
              <a:rPr lang="zh-CN" altLang="zh-CN" dirty="0"/>
              <a:t>委托投资协议书》</a:t>
            </a:r>
            <a:r>
              <a:rPr lang="zh-CN" altLang="en-US" dirty="0"/>
              <a:t>：</a:t>
            </a:r>
            <a:r>
              <a:rPr lang="zh-CN" altLang="en-US" dirty="0">
                <a:solidFill>
                  <a:srgbClr val="333333"/>
                </a:solidFill>
                <a:latin typeface="PingFang SC"/>
              </a:rPr>
              <a:t>对于股权转让的事实不予披露，双方交易的股权不予过户，该股权仍以林金坤名义持有，并由杨金国与林金坤按比例共享公司上市后的股权收益</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36</a:t>
            </a:fld>
            <a:endParaRPr lang="zh-CN" altLang="en-US"/>
          </a:p>
        </p:txBody>
      </p:sp>
    </p:spTree>
    <p:extLst>
      <p:ext uri="{BB962C8B-B14F-4D97-AF65-F5344CB8AC3E}">
        <p14:creationId xmlns:p14="http://schemas.microsoft.com/office/powerpoint/2010/main" val="260921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《信托持股协议》约定：委托人天策公司拥有正德人寿保险股份有限公司</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亿股的股份（占</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）的实益权利，现通过信托的方式委托受托人伟杰公司持股，受托人伟杰公司同意接受委托人的委托。</a:t>
            </a: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37</a:t>
            </a:fld>
            <a:endParaRPr lang="zh-CN" altLang="en-US"/>
          </a:p>
        </p:txBody>
      </p:sp>
    </p:spTree>
    <p:extLst>
      <p:ext uri="{BB962C8B-B14F-4D97-AF65-F5344CB8AC3E}">
        <p14:creationId xmlns:p14="http://schemas.microsoft.com/office/powerpoint/2010/main" val="98878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a:t>
            </a:fld>
            <a:endParaRPr lang="zh-CN" altLang="en-US"/>
          </a:p>
        </p:txBody>
      </p:sp>
    </p:spTree>
    <p:extLst>
      <p:ext uri="{BB962C8B-B14F-4D97-AF65-F5344CB8AC3E}">
        <p14:creationId xmlns:p14="http://schemas.microsoft.com/office/powerpoint/2010/main" val="413656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38</a:t>
            </a:fld>
            <a:endParaRPr lang="zh-CN" altLang="en-US"/>
          </a:p>
        </p:txBody>
      </p:sp>
    </p:spTree>
    <p:extLst>
      <p:ext uri="{BB962C8B-B14F-4D97-AF65-F5344CB8AC3E}">
        <p14:creationId xmlns:p14="http://schemas.microsoft.com/office/powerpoint/2010/main" val="2356856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40</a:t>
            </a:fld>
            <a:endParaRPr lang="zh-CN" altLang="en-US"/>
          </a:p>
        </p:txBody>
      </p:sp>
    </p:spTree>
    <p:extLst>
      <p:ext uri="{BB962C8B-B14F-4D97-AF65-F5344CB8AC3E}">
        <p14:creationId xmlns:p14="http://schemas.microsoft.com/office/powerpoint/2010/main" val="859649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42</a:t>
            </a:fld>
            <a:endParaRPr lang="zh-CN" altLang="en-US"/>
          </a:p>
        </p:txBody>
      </p:sp>
    </p:spTree>
    <p:extLst>
      <p:ext uri="{BB962C8B-B14F-4D97-AF65-F5344CB8AC3E}">
        <p14:creationId xmlns:p14="http://schemas.microsoft.com/office/powerpoint/2010/main" val="2427592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43</a:t>
            </a:fld>
            <a:endParaRPr lang="zh-CN" altLang="en-US"/>
          </a:p>
        </p:txBody>
      </p:sp>
    </p:spTree>
    <p:extLst>
      <p:ext uri="{BB962C8B-B14F-4D97-AF65-F5344CB8AC3E}">
        <p14:creationId xmlns:p14="http://schemas.microsoft.com/office/powerpoint/2010/main" val="3737301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DCF34B-F878-41C3-8300-9B18E71FEC93}" type="slidenum">
              <a:rPr lang="zh-CN" altLang="en-US" smtClean="0"/>
              <a:t>44</a:t>
            </a:fld>
            <a:endParaRPr lang="zh-CN" altLang="en-US"/>
          </a:p>
        </p:txBody>
      </p:sp>
    </p:spTree>
    <p:extLst>
      <p:ext uri="{BB962C8B-B14F-4D97-AF65-F5344CB8AC3E}">
        <p14:creationId xmlns:p14="http://schemas.microsoft.com/office/powerpoint/2010/main" val="260300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45</a:t>
            </a:fld>
            <a:endParaRPr lang="zh-CN" altLang="en-US"/>
          </a:p>
        </p:txBody>
      </p:sp>
    </p:spTree>
    <p:extLst>
      <p:ext uri="{BB962C8B-B14F-4D97-AF65-F5344CB8AC3E}">
        <p14:creationId xmlns:p14="http://schemas.microsoft.com/office/powerpoint/2010/main" val="3693100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DCF34B-F878-41C3-8300-9B18E71FEC93}" type="slidenum">
              <a:rPr lang="zh-CN" altLang="en-US" smtClean="0"/>
              <a:t>47</a:t>
            </a:fld>
            <a:endParaRPr lang="zh-CN" altLang="en-US"/>
          </a:p>
        </p:txBody>
      </p:sp>
    </p:spTree>
    <p:extLst>
      <p:ext uri="{BB962C8B-B14F-4D97-AF65-F5344CB8AC3E}">
        <p14:creationId xmlns:p14="http://schemas.microsoft.com/office/powerpoint/2010/main" val="241034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48</a:t>
            </a:fld>
            <a:endParaRPr lang="zh-CN" altLang="en-US"/>
          </a:p>
        </p:txBody>
      </p:sp>
    </p:spTree>
    <p:extLst>
      <p:ext uri="{BB962C8B-B14F-4D97-AF65-F5344CB8AC3E}">
        <p14:creationId xmlns:p14="http://schemas.microsoft.com/office/powerpoint/2010/main" val="324194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49</a:t>
            </a:fld>
            <a:endParaRPr lang="zh-CN" altLang="en-US"/>
          </a:p>
        </p:txBody>
      </p:sp>
    </p:spTree>
    <p:extLst>
      <p:ext uri="{BB962C8B-B14F-4D97-AF65-F5344CB8AC3E}">
        <p14:creationId xmlns:p14="http://schemas.microsoft.com/office/powerpoint/2010/main" val="3899139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50</a:t>
            </a:fld>
            <a:endParaRPr lang="zh-CN" altLang="en-US"/>
          </a:p>
        </p:txBody>
      </p:sp>
    </p:spTree>
    <p:extLst>
      <p:ext uri="{BB962C8B-B14F-4D97-AF65-F5344CB8AC3E}">
        <p14:creationId xmlns:p14="http://schemas.microsoft.com/office/powerpoint/2010/main" val="414158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DCF34B-F878-41C3-8300-9B18E71FEC93}" type="slidenum">
              <a:rPr lang="zh-CN" altLang="en-US" smtClean="0"/>
              <a:t>5</a:t>
            </a:fld>
            <a:endParaRPr lang="zh-CN" altLang="en-US"/>
          </a:p>
        </p:txBody>
      </p:sp>
    </p:spTree>
    <p:extLst>
      <p:ext uri="{BB962C8B-B14F-4D97-AF65-F5344CB8AC3E}">
        <p14:creationId xmlns:p14="http://schemas.microsoft.com/office/powerpoint/2010/main" val="1119634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海富公司以众星公司未达成协议所约定的实际净利润为由提起诉讼，请求判令世恒公司、迪亚公司和陆波向其支付协议补偿款</a:t>
            </a:r>
            <a:r>
              <a:rPr lang="en-US" altLang="zh-CN" sz="1200" kern="1200" dirty="0">
                <a:solidFill>
                  <a:schemeClr val="tx1"/>
                </a:solidFill>
                <a:effectLst/>
                <a:latin typeface="+mn-lt"/>
                <a:ea typeface="+mn-ea"/>
                <a:cs typeface="+mn-cs"/>
              </a:rPr>
              <a:t>1998.2095</a:t>
            </a:r>
            <a:r>
              <a:rPr lang="zh-CN" altLang="zh-CN" sz="1200" kern="1200" dirty="0">
                <a:solidFill>
                  <a:schemeClr val="tx1"/>
                </a:solidFill>
                <a:effectLst/>
                <a:latin typeface="+mn-lt"/>
                <a:ea typeface="+mn-ea"/>
                <a:cs typeface="+mn-cs"/>
              </a:rPr>
              <a:t>万元并承担本案诉讼费及其它费用。</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51</a:t>
            </a:fld>
            <a:endParaRPr lang="zh-CN" altLang="en-US"/>
          </a:p>
        </p:txBody>
      </p:sp>
    </p:spTree>
    <p:extLst>
      <p:ext uri="{BB962C8B-B14F-4D97-AF65-F5344CB8AC3E}">
        <p14:creationId xmlns:p14="http://schemas.microsoft.com/office/powerpoint/2010/main" val="3561353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海富公司以众星公司未达成协议所约定的实际净利润为由提起诉讼，请求判令世恒公司、迪亚公司和陆波向其支付协议补偿款</a:t>
            </a:r>
            <a:r>
              <a:rPr lang="en-US" altLang="zh-CN" sz="1200" kern="1200" dirty="0">
                <a:solidFill>
                  <a:schemeClr val="tx1"/>
                </a:solidFill>
                <a:effectLst/>
                <a:latin typeface="+mn-lt"/>
                <a:ea typeface="+mn-ea"/>
                <a:cs typeface="+mn-cs"/>
              </a:rPr>
              <a:t>1998.2095</a:t>
            </a:r>
            <a:r>
              <a:rPr lang="zh-CN" altLang="zh-CN" sz="1200" kern="1200" dirty="0">
                <a:solidFill>
                  <a:schemeClr val="tx1"/>
                </a:solidFill>
                <a:effectLst/>
                <a:latin typeface="+mn-lt"/>
                <a:ea typeface="+mn-ea"/>
                <a:cs typeface="+mn-cs"/>
              </a:rPr>
              <a:t>万元并承担本案诉讼费及其它费用。</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52</a:t>
            </a:fld>
            <a:endParaRPr lang="zh-CN" altLang="en-US"/>
          </a:p>
        </p:txBody>
      </p:sp>
    </p:spTree>
    <p:extLst>
      <p:ext uri="{BB962C8B-B14F-4D97-AF65-F5344CB8AC3E}">
        <p14:creationId xmlns:p14="http://schemas.microsoft.com/office/powerpoint/2010/main" val="1372078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53</a:t>
            </a:fld>
            <a:endParaRPr lang="zh-CN" altLang="en-US"/>
          </a:p>
        </p:txBody>
      </p:sp>
    </p:spTree>
    <p:extLst>
      <p:ext uri="{BB962C8B-B14F-4D97-AF65-F5344CB8AC3E}">
        <p14:creationId xmlns:p14="http://schemas.microsoft.com/office/powerpoint/2010/main" val="839040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54</a:t>
            </a:fld>
            <a:endParaRPr lang="zh-CN" altLang="en-US"/>
          </a:p>
        </p:txBody>
      </p:sp>
    </p:spTree>
    <p:extLst>
      <p:ext uri="{BB962C8B-B14F-4D97-AF65-F5344CB8AC3E}">
        <p14:creationId xmlns:p14="http://schemas.microsoft.com/office/powerpoint/2010/main" val="413242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55</a:t>
            </a:fld>
            <a:endParaRPr lang="zh-CN" altLang="en-US"/>
          </a:p>
        </p:txBody>
      </p:sp>
    </p:spTree>
    <p:extLst>
      <p:ext uri="{BB962C8B-B14F-4D97-AF65-F5344CB8AC3E}">
        <p14:creationId xmlns:p14="http://schemas.microsoft.com/office/powerpoint/2010/main" val="2963167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56</a:t>
            </a:fld>
            <a:endParaRPr lang="zh-CN" altLang="en-US"/>
          </a:p>
        </p:txBody>
      </p:sp>
    </p:spTree>
    <p:extLst>
      <p:ext uri="{BB962C8B-B14F-4D97-AF65-F5344CB8AC3E}">
        <p14:creationId xmlns:p14="http://schemas.microsoft.com/office/powerpoint/2010/main" val="20116011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57</a:t>
            </a:fld>
            <a:endParaRPr lang="zh-CN" altLang="en-US"/>
          </a:p>
        </p:txBody>
      </p:sp>
    </p:spTree>
    <p:extLst>
      <p:ext uri="{BB962C8B-B14F-4D97-AF65-F5344CB8AC3E}">
        <p14:creationId xmlns:p14="http://schemas.microsoft.com/office/powerpoint/2010/main" val="1284987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58</a:t>
            </a:fld>
            <a:endParaRPr lang="zh-CN" altLang="en-US"/>
          </a:p>
        </p:txBody>
      </p:sp>
    </p:spTree>
    <p:extLst>
      <p:ext uri="{BB962C8B-B14F-4D97-AF65-F5344CB8AC3E}">
        <p14:creationId xmlns:p14="http://schemas.microsoft.com/office/powerpoint/2010/main" val="25041721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59</a:t>
            </a:fld>
            <a:endParaRPr lang="zh-CN" altLang="en-US"/>
          </a:p>
        </p:txBody>
      </p:sp>
    </p:spTree>
    <p:extLst>
      <p:ext uri="{BB962C8B-B14F-4D97-AF65-F5344CB8AC3E}">
        <p14:creationId xmlns:p14="http://schemas.microsoft.com/office/powerpoint/2010/main" val="3885103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60</a:t>
            </a:fld>
            <a:endParaRPr lang="zh-CN" altLang="en-US"/>
          </a:p>
        </p:txBody>
      </p:sp>
    </p:spTree>
    <p:extLst>
      <p:ext uri="{BB962C8B-B14F-4D97-AF65-F5344CB8AC3E}">
        <p14:creationId xmlns:p14="http://schemas.microsoft.com/office/powerpoint/2010/main" val="2680805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a:t>
            </a:fld>
            <a:endParaRPr lang="zh-CN" altLang="en-US"/>
          </a:p>
        </p:txBody>
      </p:sp>
    </p:spTree>
    <p:extLst>
      <p:ext uri="{BB962C8B-B14F-4D97-AF65-F5344CB8AC3E}">
        <p14:creationId xmlns:p14="http://schemas.microsoft.com/office/powerpoint/2010/main" val="2236701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61</a:t>
            </a:fld>
            <a:endParaRPr lang="zh-CN" altLang="en-US"/>
          </a:p>
        </p:txBody>
      </p:sp>
    </p:spTree>
    <p:extLst>
      <p:ext uri="{BB962C8B-B14F-4D97-AF65-F5344CB8AC3E}">
        <p14:creationId xmlns:p14="http://schemas.microsoft.com/office/powerpoint/2010/main" val="1539703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62</a:t>
            </a:fld>
            <a:endParaRPr lang="zh-CN" altLang="en-US"/>
          </a:p>
        </p:txBody>
      </p:sp>
    </p:spTree>
    <p:extLst>
      <p:ext uri="{BB962C8B-B14F-4D97-AF65-F5344CB8AC3E}">
        <p14:creationId xmlns:p14="http://schemas.microsoft.com/office/powerpoint/2010/main" val="36580525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en-US" dirty="0"/>
              <a:t>二审法院认为：久远公司的连带承诺仅有法定代表人签章，无股东会决议。通联公司未尽到基本的形式审查义务，其不应属于善意的相对人，久远公司法定代表人的该代表行为，对通联公司不发生法律效力。</a:t>
            </a:r>
            <a:endParaRPr lang="en-US" altLang="zh-CN" dirty="0"/>
          </a:p>
          <a:p>
            <a:r>
              <a:rPr lang="zh-CN" altLang="en-US" dirty="0"/>
              <a:t>最高院再审认为：</a:t>
            </a:r>
            <a:r>
              <a:rPr lang="zh-CN" altLang="zh-CN" dirty="0"/>
              <a:t>公司法第十六条第二款明确规定</a:t>
            </a:r>
            <a:r>
              <a:rPr lang="en-US" altLang="zh-CN" dirty="0"/>
              <a:t>“</a:t>
            </a:r>
            <a:r>
              <a:rPr lang="zh-CN" altLang="zh-CN" dirty="0"/>
              <a:t>公司为公司股东或者实际控制人提供担保的，必须经股东会或者股东大会决议</a:t>
            </a:r>
            <a:r>
              <a:rPr lang="en-US" altLang="zh-CN" dirty="0"/>
              <a:t>”</a:t>
            </a:r>
            <a:r>
              <a:rPr lang="zh-CN" altLang="zh-CN" dirty="0"/>
              <a:t>，该条规定的目的是防止公司股东或实际控制人利用控股地位，损害公司、其他股东或公司债权人的利益。</a:t>
            </a:r>
            <a:r>
              <a:rPr lang="zh-CN" altLang="en-US" dirty="0"/>
              <a:t>二审法院</a:t>
            </a:r>
            <a:r>
              <a:rPr lang="zh-CN" altLang="zh-CN" dirty="0"/>
              <a:t>适用法律并无不当。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63</a:t>
            </a:fld>
            <a:endParaRPr lang="zh-CN" altLang="en-US"/>
          </a:p>
        </p:txBody>
      </p:sp>
    </p:spTree>
    <p:extLst>
      <p:ext uri="{BB962C8B-B14F-4D97-AF65-F5344CB8AC3E}">
        <p14:creationId xmlns:p14="http://schemas.microsoft.com/office/powerpoint/2010/main" val="26358952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en-US" dirty="0"/>
              <a:t>二审法院认为：久远公司的连带承诺仅有法定代表人签章，无股东会决议。通联公司未尽到基本的形式审查义务，其不应属于善意的相对人，久远公司法定代表人的该代表行为，对通联公司不发生法律效力。</a:t>
            </a:r>
            <a:endParaRPr lang="en-US" altLang="zh-CN" dirty="0"/>
          </a:p>
          <a:p>
            <a:r>
              <a:rPr lang="zh-CN" altLang="en-US" dirty="0"/>
              <a:t>最高院再审认为：</a:t>
            </a:r>
            <a:r>
              <a:rPr lang="zh-CN" altLang="zh-CN" dirty="0"/>
              <a:t>公司法第十六条第二款明确规定</a:t>
            </a:r>
            <a:r>
              <a:rPr lang="en-US" altLang="zh-CN" dirty="0"/>
              <a:t>“</a:t>
            </a:r>
            <a:r>
              <a:rPr lang="zh-CN" altLang="zh-CN" dirty="0"/>
              <a:t>公司为公司股东或者实际控制人提供担保的，必须经股东会或者股东大会决议</a:t>
            </a:r>
            <a:r>
              <a:rPr lang="en-US" altLang="zh-CN" dirty="0"/>
              <a:t>”</a:t>
            </a:r>
            <a:r>
              <a:rPr lang="zh-CN" altLang="zh-CN" dirty="0"/>
              <a:t>，该条规定的目的是防止公司股东或实际控制人利用控股地位，损害公司、其他股东或公司债权人的利益。</a:t>
            </a:r>
            <a:r>
              <a:rPr lang="zh-CN" altLang="en-US" dirty="0"/>
              <a:t>二审法院</a:t>
            </a:r>
            <a:r>
              <a:rPr lang="zh-CN" altLang="zh-CN" dirty="0"/>
              <a:t>适用法律并无不当。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64</a:t>
            </a:fld>
            <a:endParaRPr lang="zh-CN" altLang="en-US"/>
          </a:p>
        </p:txBody>
      </p:sp>
    </p:spTree>
    <p:extLst>
      <p:ext uri="{BB962C8B-B14F-4D97-AF65-F5344CB8AC3E}">
        <p14:creationId xmlns:p14="http://schemas.microsoft.com/office/powerpoint/2010/main" val="2732943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en-US" dirty="0"/>
              <a:t>二审法院认为：久远公司的连带承诺仅有法定代表人签章，无股东会决议。通联公司未尽到基本的形式审查义务，其不应属于善意的相对人，久远公司法定代表人的该代表行为，对通联公司不发生法律效力。</a:t>
            </a:r>
            <a:endParaRPr lang="en-US" altLang="zh-CN" dirty="0"/>
          </a:p>
          <a:p>
            <a:r>
              <a:rPr lang="zh-CN" altLang="en-US" dirty="0"/>
              <a:t>最高院再审认为：</a:t>
            </a:r>
            <a:r>
              <a:rPr lang="zh-CN" altLang="zh-CN" dirty="0"/>
              <a:t>公司法第十六条第二款明确规定</a:t>
            </a:r>
            <a:r>
              <a:rPr lang="en-US" altLang="zh-CN" dirty="0"/>
              <a:t>“</a:t>
            </a:r>
            <a:r>
              <a:rPr lang="zh-CN" altLang="zh-CN" dirty="0"/>
              <a:t>公司为公司股东或者实际控制人提供担保的，必须经股东会或者股东大会决议</a:t>
            </a:r>
            <a:r>
              <a:rPr lang="en-US" altLang="zh-CN" dirty="0"/>
              <a:t>”</a:t>
            </a:r>
            <a:r>
              <a:rPr lang="zh-CN" altLang="zh-CN" dirty="0"/>
              <a:t>，该条规定的目的是防止公司股东或实际控制人利用控股地位，损害公司、其他股东或公司债权人的利益。</a:t>
            </a:r>
            <a:r>
              <a:rPr lang="zh-CN" altLang="en-US" dirty="0"/>
              <a:t>二审法院</a:t>
            </a:r>
            <a:r>
              <a:rPr lang="zh-CN" altLang="zh-CN" dirty="0"/>
              <a:t>适用法律并无不当。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65</a:t>
            </a:fld>
            <a:endParaRPr lang="zh-CN" altLang="en-US"/>
          </a:p>
        </p:txBody>
      </p:sp>
    </p:spTree>
    <p:extLst>
      <p:ext uri="{BB962C8B-B14F-4D97-AF65-F5344CB8AC3E}">
        <p14:creationId xmlns:p14="http://schemas.microsoft.com/office/powerpoint/2010/main" val="3119829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66</a:t>
            </a:fld>
            <a:endParaRPr lang="zh-CN" altLang="en-US"/>
          </a:p>
        </p:txBody>
      </p:sp>
    </p:spTree>
    <p:extLst>
      <p:ext uri="{BB962C8B-B14F-4D97-AF65-F5344CB8AC3E}">
        <p14:creationId xmlns:p14="http://schemas.microsoft.com/office/powerpoint/2010/main" val="30489696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合同法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第四十四条　依法成立的合同，自成立时生效。</a:t>
            </a:r>
          </a:p>
          <a:p>
            <a:r>
              <a:rPr lang="zh-CN" altLang="en-US" sz="1200" b="0" i="0" kern="1200" dirty="0">
                <a:solidFill>
                  <a:schemeClr val="tx1"/>
                </a:solidFill>
                <a:effectLst/>
                <a:latin typeface="+mn-lt"/>
                <a:ea typeface="+mn-ea"/>
                <a:cs typeface="+mn-cs"/>
              </a:rPr>
              <a:t>　法律、行政法规规定应当办理批准、登记等手续生效的，依照其规定。</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67</a:t>
            </a:fld>
            <a:endParaRPr lang="zh-CN" altLang="en-US"/>
          </a:p>
        </p:txBody>
      </p:sp>
    </p:spTree>
    <p:extLst>
      <p:ext uri="{BB962C8B-B14F-4D97-AF65-F5344CB8AC3E}">
        <p14:creationId xmlns:p14="http://schemas.microsoft.com/office/powerpoint/2010/main" val="10894672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合同法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第四十四条　依法成立的合同，自成立时生效。</a:t>
            </a:r>
          </a:p>
          <a:p>
            <a:r>
              <a:rPr lang="zh-CN" altLang="en-US" sz="1200" b="0" i="0" kern="1200" dirty="0">
                <a:solidFill>
                  <a:schemeClr val="tx1"/>
                </a:solidFill>
                <a:effectLst/>
                <a:latin typeface="+mn-lt"/>
                <a:ea typeface="+mn-ea"/>
                <a:cs typeface="+mn-cs"/>
              </a:rPr>
              <a:t>　法律、行政法规规定应当办理批准、登记等手续生效的，依照其规定。</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68</a:t>
            </a:fld>
            <a:endParaRPr lang="zh-CN" altLang="en-US"/>
          </a:p>
        </p:txBody>
      </p:sp>
    </p:spTree>
    <p:extLst>
      <p:ext uri="{BB962C8B-B14F-4D97-AF65-F5344CB8AC3E}">
        <p14:creationId xmlns:p14="http://schemas.microsoft.com/office/powerpoint/2010/main" val="42193376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69</a:t>
            </a:fld>
            <a:endParaRPr lang="zh-CN" altLang="en-US"/>
          </a:p>
        </p:txBody>
      </p:sp>
    </p:spTree>
    <p:extLst>
      <p:ext uri="{BB962C8B-B14F-4D97-AF65-F5344CB8AC3E}">
        <p14:creationId xmlns:p14="http://schemas.microsoft.com/office/powerpoint/2010/main" val="3570297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70</a:t>
            </a:fld>
            <a:endParaRPr lang="zh-CN" altLang="en-US"/>
          </a:p>
        </p:txBody>
      </p:sp>
    </p:spTree>
    <p:extLst>
      <p:ext uri="{BB962C8B-B14F-4D97-AF65-F5344CB8AC3E}">
        <p14:creationId xmlns:p14="http://schemas.microsoft.com/office/powerpoint/2010/main" val="12417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10</a:t>
            </a:fld>
            <a:endParaRPr lang="zh-CN" altLang="en-US"/>
          </a:p>
        </p:txBody>
      </p:sp>
    </p:spTree>
    <p:extLst>
      <p:ext uri="{BB962C8B-B14F-4D97-AF65-F5344CB8AC3E}">
        <p14:creationId xmlns:p14="http://schemas.microsoft.com/office/powerpoint/2010/main" val="2912490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DCF34B-F878-41C3-8300-9B18E71FEC93}" type="slidenum">
              <a:rPr lang="zh-CN" altLang="en-US" smtClean="0"/>
              <a:t>72</a:t>
            </a:fld>
            <a:endParaRPr lang="zh-CN" altLang="en-US"/>
          </a:p>
        </p:txBody>
      </p:sp>
    </p:spTree>
    <p:extLst>
      <p:ext uri="{BB962C8B-B14F-4D97-AF65-F5344CB8AC3E}">
        <p14:creationId xmlns:p14="http://schemas.microsoft.com/office/powerpoint/2010/main" val="82917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11</a:t>
            </a:fld>
            <a:endParaRPr lang="zh-CN" altLang="en-US"/>
          </a:p>
        </p:txBody>
      </p:sp>
    </p:spTree>
    <p:extLst>
      <p:ext uri="{BB962C8B-B14F-4D97-AF65-F5344CB8AC3E}">
        <p14:creationId xmlns:p14="http://schemas.microsoft.com/office/powerpoint/2010/main" val="138276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pPr lvl="1" indent="-188913"/>
            <a:r>
              <a:rPr lang="zh-CN" altLang="zh-CN" dirty="0"/>
              <a:t>资本确定原则</a:t>
            </a:r>
            <a:r>
              <a:rPr lang="zh-CN" altLang="en-US" dirty="0"/>
              <a:t>的两点要求：</a:t>
            </a:r>
            <a:endParaRPr lang="en-US" altLang="zh-CN" dirty="0"/>
          </a:p>
          <a:p>
            <a:pPr marL="496887" lvl="1" indent="-228600">
              <a:buAutoNum type="arabicPeriod"/>
            </a:pPr>
            <a:r>
              <a:rPr lang="zh-CN" altLang="en-US" dirty="0"/>
              <a:t>公司资本总额必须明确记载于公司章程，使之成一个具体的、确定的数额；</a:t>
            </a:r>
            <a:endParaRPr lang="en-US" altLang="zh-CN" dirty="0"/>
          </a:p>
          <a:p>
            <a:pPr marL="496887" lvl="1" indent="-228600">
              <a:buAutoNum type="arabicPeriod"/>
            </a:pPr>
            <a:r>
              <a:rPr lang="zh-CN" altLang="en-US" dirty="0"/>
              <a:t>章程所确定的资本总额在公司设立时必须分解落实到人，即由股东认足。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12</a:t>
            </a:fld>
            <a:endParaRPr lang="zh-CN" altLang="en-US"/>
          </a:p>
        </p:txBody>
      </p:sp>
    </p:spTree>
    <p:extLst>
      <p:ext uri="{BB962C8B-B14F-4D97-AF65-F5344CB8AC3E}">
        <p14:creationId xmlns:p14="http://schemas.microsoft.com/office/powerpoint/2010/main" val="145729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1243013"/>
            <a:ext cx="47402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6ACCAA-CFE3-4114-A5B6-8912CAFD948A}" type="slidenum">
              <a:rPr lang="zh-CN" altLang="en-US" smtClean="0"/>
              <a:t>13</a:t>
            </a:fld>
            <a:endParaRPr lang="zh-CN" altLang="en-US"/>
          </a:p>
        </p:txBody>
      </p:sp>
    </p:spTree>
    <p:extLst>
      <p:ext uri="{BB962C8B-B14F-4D97-AF65-F5344CB8AC3E}">
        <p14:creationId xmlns:p14="http://schemas.microsoft.com/office/powerpoint/2010/main" val="358251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5A3929C-0183-409D-A7AB-B7F7AF2D7E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925" t="8332" b="7507"/>
          <a:stretch/>
        </p:blipFill>
        <p:spPr>
          <a:xfrm>
            <a:off x="440131" y="343758"/>
            <a:ext cx="1495124" cy="818274"/>
          </a:xfrm>
          <a:prstGeom prst="rect">
            <a:avLst/>
          </a:prstGeom>
        </p:spPr>
      </p:pic>
      <p:cxnSp>
        <p:nvCxnSpPr>
          <p:cNvPr id="8" name="直接连接符 7">
            <a:extLst>
              <a:ext uri="{FF2B5EF4-FFF2-40B4-BE49-F238E27FC236}">
                <a16:creationId xmlns:a16="http://schemas.microsoft.com/office/drawing/2014/main" id="{7386BB02-C9CE-4B00-BDCC-71F111CCE037}"/>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B01A0E4-713D-43C2-8F26-F4806388F97F}"/>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2" name="文本占位符 29">
            <a:extLst>
              <a:ext uri="{FF2B5EF4-FFF2-40B4-BE49-F238E27FC236}">
                <a16:creationId xmlns:a16="http://schemas.microsoft.com/office/drawing/2014/main" id="{0F26661B-285A-44A6-A15B-925A4D8B41DD}"/>
              </a:ext>
            </a:extLst>
          </p:cNvPr>
          <p:cNvSpPr>
            <a:spLocks noGrp="1"/>
          </p:cNvSpPr>
          <p:nvPr>
            <p:ph type="body" sz="quarter" idx="10" hasCustomPrompt="1"/>
          </p:nvPr>
        </p:nvSpPr>
        <p:spPr>
          <a:xfrm>
            <a:off x="1095375" y="3091261"/>
            <a:ext cx="8424632" cy="457200"/>
          </a:xfrm>
          <a:prstGeom prst="rect">
            <a:avLst/>
          </a:prstGeom>
        </p:spPr>
        <p:txBody>
          <a:bodyPr lIns="0" anchor="b" anchorCtr="0">
            <a:noAutofit/>
          </a:bodyPr>
          <a:lstStyle>
            <a:lvl1pPr marL="0" indent="0">
              <a:lnSpc>
                <a:spcPct val="100000"/>
              </a:lnSpc>
              <a:spcBef>
                <a:spcPts val="0"/>
              </a:spcBef>
              <a:buFontTx/>
              <a:buNone/>
              <a:defRPr sz="2801" b="1" baseline="0">
                <a:solidFill>
                  <a:srgbClr val="00355F"/>
                </a:solidFill>
                <a:latin typeface="+mj-lt"/>
                <a:ea typeface="+mj-ea"/>
              </a:defRPr>
            </a:lvl1pPr>
            <a:lvl2pPr marL="502922" indent="0">
              <a:buFontTx/>
              <a:buNone/>
              <a:defRPr sz="2801">
                <a:latin typeface="+mj-lt"/>
                <a:ea typeface="+mj-ea"/>
              </a:defRPr>
            </a:lvl2pPr>
            <a:lvl3pPr marL="1005845" indent="0">
              <a:buFontTx/>
              <a:buNone/>
              <a:defRPr sz="2801">
                <a:latin typeface="+mj-lt"/>
                <a:ea typeface="+mj-ea"/>
              </a:defRPr>
            </a:lvl3pPr>
            <a:lvl4pPr marL="1508767" indent="0">
              <a:buFontTx/>
              <a:buNone/>
              <a:defRPr sz="2801">
                <a:latin typeface="+mj-lt"/>
                <a:ea typeface="+mj-ea"/>
              </a:defRPr>
            </a:lvl4pPr>
            <a:lvl5pPr marL="2011689" indent="0">
              <a:buFontTx/>
              <a:buNone/>
              <a:defRPr sz="2801">
                <a:latin typeface="+mj-lt"/>
                <a:ea typeface="+mj-ea"/>
              </a:defRPr>
            </a:lvl5pPr>
          </a:lstStyle>
          <a:p>
            <a:pPr lvl="0"/>
            <a:r>
              <a:rPr lang="zh-CN" altLang="en-US" dirty="0"/>
              <a:t>页面标题，点击进行编辑</a:t>
            </a:r>
          </a:p>
        </p:txBody>
      </p:sp>
      <p:sp>
        <p:nvSpPr>
          <p:cNvPr id="13" name="文本占位符 32">
            <a:extLst>
              <a:ext uri="{FF2B5EF4-FFF2-40B4-BE49-F238E27FC236}">
                <a16:creationId xmlns:a16="http://schemas.microsoft.com/office/drawing/2014/main" id="{A835E2AE-C561-4E25-8FAF-65403777D24B}"/>
              </a:ext>
            </a:extLst>
          </p:cNvPr>
          <p:cNvSpPr>
            <a:spLocks noGrp="1"/>
          </p:cNvSpPr>
          <p:nvPr>
            <p:ph type="body" sz="quarter" idx="11" hasCustomPrompt="1"/>
          </p:nvPr>
        </p:nvSpPr>
        <p:spPr>
          <a:xfrm>
            <a:off x="1095375" y="3777223"/>
            <a:ext cx="8424632" cy="347472"/>
          </a:xfrm>
          <a:prstGeom prst="rect">
            <a:avLst/>
          </a:prstGeom>
        </p:spPr>
        <p:txBody>
          <a:bodyPr lIns="0" anchor="t" anchorCtr="0">
            <a:noAutofit/>
          </a:bodyPr>
          <a:lstStyle>
            <a:lvl1pPr marL="0" indent="0">
              <a:lnSpc>
                <a:spcPct val="100000"/>
              </a:lnSpc>
              <a:spcBef>
                <a:spcPts val="0"/>
              </a:spcBef>
              <a:buFontTx/>
              <a:buNone/>
              <a:defRPr sz="2000" b="1" baseline="0">
                <a:latin typeface="+mj-lt"/>
                <a:ea typeface="+mj-ea"/>
              </a:defRPr>
            </a:lvl1pPr>
          </a:lstStyle>
          <a:p>
            <a:pPr lvl="0"/>
            <a:r>
              <a:rPr lang="zh-CN" altLang="en-US" dirty="0"/>
              <a:t>页面副标题，点击进行编辑</a:t>
            </a:r>
          </a:p>
        </p:txBody>
      </p:sp>
      <p:sp>
        <p:nvSpPr>
          <p:cNvPr id="14" name="文本占位符 34">
            <a:extLst>
              <a:ext uri="{FF2B5EF4-FFF2-40B4-BE49-F238E27FC236}">
                <a16:creationId xmlns:a16="http://schemas.microsoft.com/office/drawing/2014/main" id="{A70C9244-8EE9-4849-B874-726A89745B17}"/>
              </a:ext>
            </a:extLst>
          </p:cNvPr>
          <p:cNvSpPr>
            <a:spLocks noGrp="1"/>
          </p:cNvSpPr>
          <p:nvPr>
            <p:ph type="body" sz="quarter" idx="12" hasCustomPrompt="1"/>
          </p:nvPr>
        </p:nvSpPr>
        <p:spPr>
          <a:xfrm>
            <a:off x="1095377" y="4928258"/>
            <a:ext cx="4132263" cy="274320"/>
          </a:xfrm>
          <a:prstGeom prst="rect">
            <a:avLst/>
          </a:prstGeom>
        </p:spPr>
        <p:txBody>
          <a:bodyPr lIns="0" anchor="ctr" anchorCtr="0">
            <a:noAutofit/>
          </a:bodyPr>
          <a:lstStyle>
            <a:lvl1pPr marL="0" indent="0">
              <a:lnSpc>
                <a:spcPct val="100000"/>
              </a:lnSpc>
              <a:spcBef>
                <a:spcPts val="0"/>
              </a:spcBef>
              <a:buFontTx/>
              <a:buNone/>
              <a:defRPr sz="1600" b="0">
                <a:solidFill>
                  <a:schemeClr val="tx1"/>
                </a:solidFill>
                <a:latin typeface="+mj-lt"/>
                <a:ea typeface="+mj-ea"/>
              </a:defRPr>
            </a:lvl1pPr>
            <a:lvl2pPr marL="502922" indent="0">
              <a:buFontTx/>
              <a:buNone/>
              <a:defRPr sz="1800">
                <a:latin typeface="+mj-lt"/>
                <a:ea typeface="+mj-ea"/>
              </a:defRPr>
            </a:lvl2pPr>
            <a:lvl3pPr marL="1005845" indent="0">
              <a:buFontTx/>
              <a:buNone/>
              <a:defRPr sz="1800">
                <a:latin typeface="+mj-lt"/>
                <a:ea typeface="+mj-ea"/>
              </a:defRPr>
            </a:lvl3pPr>
            <a:lvl4pPr marL="1508767" indent="0">
              <a:buFontTx/>
              <a:buNone/>
              <a:defRPr sz="1800">
                <a:latin typeface="+mj-lt"/>
                <a:ea typeface="+mj-ea"/>
              </a:defRPr>
            </a:lvl4pPr>
            <a:lvl5pPr marL="2011689" indent="0">
              <a:buFontTx/>
              <a:buNone/>
              <a:defRPr sz="1800">
                <a:latin typeface="+mj-lt"/>
                <a:ea typeface="+mj-ea"/>
              </a:defRPr>
            </a:lvl5pPr>
          </a:lstStyle>
          <a:p>
            <a:pPr lvl="0"/>
            <a:r>
              <a:rPr lang="en-US" altLang="zh-CN" dirty="0"/>
              <a:t>2018</a:t>
            </a:r>
            <a:r>
              <a:rPr lang="zh-CN" altLang="en-US" dirty="0"/>
              <a:t>年</a:t>
            </a:r>
            <a:r>
              <a:rPr lang="en-US" altLang="zh-CN" dirty="0"/>
              <a:t>9</a:t>
            </a:r>
            <a:r>
              <a:rPr lang="zh-CN" altLang="en-US" dirty="0"/>
              <a:t>月</a:t>
            </a:r>
            <a:r>
              <a:rPr lang="en-US" altLang="zh-CN" dirty="0"/>
              <a:t>10</a:t>
            </a:r>
            <a:r>
              <a:rPr lang="zh-CN" altLang="en-US" dirty="0"/>
              <a:t>日，点击进行编辑</a:t>
            </a:r>
          </a:p>
        </p:txBody>
      </p:sp>
      <p:sp>
        <p:nvSpPr>
          <p:cNvPr id="15" name="文本框 14">
            <a:extLst>
              <a:ext uri="{FF2B5EF4-FFF2-40B4-BE49-F238E27FC236}">
                <a16:creationId xmlns:a16="http://schemas.microsoft.com/office/drawing/2014/main" id="{3600510B-E166-4384-A98A-B53BB70BB433}"/>
              </a:ext>
            </a:extLst>
          </p:cNvPr>
          <p:cNvSpPr txBox="1"/>
          <p:nvPr userDrawn="1"/>
        </p:nvSpPr>
        <p:spPr>
          <a:xfrm>
            <a:off x="1095377" y="7131050"/>
            <a:ext cx="9134473" cy="369332"/>
          </a:xfrm>
          <a:prstGeom prst="rect">
            <a:avLst/>
          </a:prstGeom>
          <a:noFill/>
        </p:spPr>
        <p:txBody>
          <a:bodyPr wrap="square" lIns="0" rIns="0" rtlCol="0">
            <a:noAutofit/>
          </a:bodyPr>
          <a:lstStyle/>
          <a:p>
            <a:r>
              <a:rPr lang="en-US" altLang="zh-CN" sz="900" dirty="0"/>
              <a:t>© 2018 Han </a:t>
            </a:r>
            <a:r>
              <a:rPr lang="en-US" altLang="zh-CN" sz="900" dirty="0" err="1"/>
              <a:t>Kun</a:t>
            </a:r>
            <a:r>
              <a:rPr lang="en-US" altLang="zh-CN" sz="900" dirty="0"/>
              <a:t> Law Offices. All Rights Reserved.</a:t>
            </a:r>
          </a:p>
        </p:txBody>
      </p:sp>
    </p:spTree>
    <p:extLst>
      <p:ext uri="{BB962C8B-B14F-4D97-AF65-F5344CB8AC3E}">
        <p14:creationId xmlns:p14="http://schemas.microsoft.com/office/powerpoint/2010/main" val="381194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_thanks">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9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42C6172-C68D-4F6D-802E-6E841C648A7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8" name="文本占位符 3">
            <a:extLst>
              <a:ext uri="{FF2B5EF4-FFF2-40B4-BE49-F238E27FC236}">
                <a16:creationId xmlns:a16="http://schemas.microsoft.com/office/drawing/2014/main" id="{EB238572-5E20-4C91-AA7D-2EC7D9351C8D}"/>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页面标题，点击编辑</a:t>
            </a:r>
          </a:p>
        </p:txBody>
      </p:sp>
      <p:sp>
        <p:nvSpPr>
          <p:cNvPr id="9" name="文本占位符 6">
            <a:extLst>
              <a:ext uri="{FF2B5EF4-FFF2-40B4-BE49-F238E27FC236}">
                <a16:creationId xmlns:a16="http://schemas.microsoft.com/office/drawing/2014/main" id="{A6F8A8C4-5002-4713-8068-46371B21E3B5}"/>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0" name="文本占位符 12">
            <a:extLst>
              <a:ext uri="{FF2B5EF4-FFF2-40B4-BE49-F238E27FC236}">
                <a16:creationId xmlns:a16="http://schemas.microsoft.com/office/drawing/2014/main" id="{7C68A998-05B8-4D99-9831-EE4FFE9D4356}"/>
              </a:ext>
            </a:extLst>
          </p:cNvPr>
          <p:cNvSpPr>
            <a:spLocks noGrp="1"/>
          </p:cNvSpPr>
          <p:nvPr>
            <p:ph type="body" sz="quarter" idx="16" hasCustomPrompt="1"/>
          </p:nvPr>
        </p:nvSpPr>
        <p:spPr>
          <a:xfrm>
            <a:off x="448818" y="7140769"/>
            <a:ext cx="4572000" cy="228600"/>
          </a:xfrm>
        </p:spPr>
        <p:txBody>
          <a:bodyPr lIns="0" tIns="18288" rIns="0" bIns="18288" anchor="ctr" anchorCtr="0">
            <a:noAutofit/>
          </a:bodyPr>
          <a:lstStyle>
            <a:lvl1pPr marL="0" indent="0">
              <a:buFontTx/>
              <a:buNone/>
              <a:defRPr sz="900"/>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章节标题</a:t>
            </a:r>
          </a:p>
        </p:txBody>
      </p:sp>
      <p:sp>
        <p:nvSpPr>
          <p:cNvPr id="11" name="文本占位符 2">
            <a:extLst>
              <a:ext uri="{FF2B5EF4-FFF2-40B4-BE49-F238E27FC236}">
                <a16:creationId xmlns:a16="http://schemas.microsoft.com/office/drawing/2014/main" id="{3CAA9C63-FCAF-4A7C-A929-D131E19ACAA1}"/>
              </a:ext>
            </a:extLst>
          </p:cNvPr>
          <p:cNvSpPr>
            <a:spLocks noGrp="1"/>
          </p:cNvSpPr>
          <p:nvPr>
            <p:ph type="body" sz="quarter" idx="17" hasCustomPrompt="1"/>
          </p:nvPr>
        </p:nvSpPr>
        <p:spPr>
          <a:xfrm>
            <a:off x="1104518" y="6714499"/>
            <a:ext cx="9134856" cy="411480"/>
          </a:xfrm>
        </p:spPr>
        <p:txBody>
          <a:bodyPr lIns="0" rIns="0" anchor="b" anchorCtr="0">
            <a:noAutofit/>
          </a:bodyPr>
          <a:lstStyle>
            <a:lvl1pPr marL="0" marR="0" indent="0" algn="l" defTabSz="1005845" rtl="0" eaLnBrk="1" fontAlgn="auto" latinLnBrk="0" hangingPunct="1">
              <a:lnSpc>
                <a:spcPct val="100000"/>
              </a:lnSpc>
              <a:spcBef>
                <a:spcPts val="0"/>
              </a:spcBef>
              <a:spcAft>
                <a:spcPts val="0"/>
              </a:spcAft>
              <a:buClr>
                <a:srgbClr val="2D4B6F"/>
              </a:buClr>
              <a:buSzTx/>
              <a:buFontTx/>
              <a:buNone/>
              <a:tabLst/>
              <a:defRPr lang="zh-CN" altLang="en-US" sz="800" b="0" i="1" kern="1200" baseline="0" dirty="0" smtClean="0">
                <a:solidFill>
                  <a:schemeClr val="tx1"/>
                </a:solidFill>
                <a:latin typeface="+mj-lt"/>
                <a:ea typeface="+mj-ea"/>
                <a:cs typeface="+mn-cs"/>
              </a:defRPr>
            </a:lvl1pPr>
          </a:lstStyle>
          <a:p>
            <a:pPr lvl="0"/>
            <a:r>
              <a:rPr lang="zh-CN" altLang="en-US" dirty="0"/>
              <a:t>点击添加资料来源：或注：或</a:t>
            </a:r>
            <a:r>
              <a:rPr lang="en-US" altLang="zh-CN" dirty="0"/>
              <a:t>¹ </a:t>
            </a:r>
            <a:r>
              <a:rPr lang="zh-CN" altLang="en-US" dirty="0"/>
              <a:t>，不需要可删除</a:t>
            </a:r>
          </a:p>
        </p:txBody>
      </p:sp>
      <p:sp>
        <p:nvSpPr>
          <p:cNvPr id="15" name="文本框 14">
            <a:extLst>
              <a:ext uri="{FF2B5EF4-FFF2-40B4-BE49-F238E27FC236}">
                <a16:creationId xmlns:a16="http://schemas.microsoft.com/office/drawing/2014/main" id="{3F462C6E-4EBA-4FE1-98DC-5F209252C564}"/>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sp>
        <p:nvSpPr>
          <p:cNvPr id="16" name="内容占位符 5">
            <a:extLst>
              <a:ext uri="{FF2B5EF4-FFF2-40B4-BE49-F238E27FC236}">
                <a16:creationId xmlns:a16="http://schemas.microsoft.com/office/drawing/2014/main" id="{89241667-382B-4674-AF83-E2FEBD9AC56C}"/>
              </a:ext>
            </a:extLst>
          </p:cNvPr>
          <p:cNvSpPr>
            <a:spLocks noGrp="1"/>
          </p:cNvSpPr>
          <p:nvPr>
            <p:ph sz="quarter" idx="14" hasCustomPrompt="1"/>
          </p:nvPr>
        </p:nvSpPr>
        <p:spPr>
          <a:xfrm>
            <a:off x="1101726" y="1380483"/>
            <a:ext cx="9137648" cy="5328924"/>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cxnSp>
        <p:nvCxnSpPr>
          <p:cNvPr id="17" name="直接连接符 16">
            <a:extLst>
              <a:ext uri="{FF2B5EF4-FFF2-40B4-BE49-F238E27FC236}">
                <a16:creationId xmlns:a16="http://schemas.microsoft.com/office/drawing/2014/main" id="{070012DC-D439-41B3-9FB3-9DC6AE43671A}"/>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BD7CF9F-9A80-4790-B1F5-CA686ABE29B1}"/>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C9E6903E-7360-4776-9839-9471DB87E762}"/>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solidFill>
                  <a:schemeClr val="tx1"/>
                </a:solidFill>
              </a:rPr>
              <a:pPr lvl="0"/>
              <a:t>‹#›</a:t>
            </a:fld>
            <a:endParaRPr lang="zh-CN" altLang="en-US" sz="900" dirty="0">
              <a:solidFill>
                <a:schemeClr val="tx1"/>
              </a:solidFill>
            </a:endParaRPr>
          </a:p>
        </p:txBody>
      </p:sp>
    </p:spTree>
    <p:extLst>
      <p:ext uri="{BB962C8B-B14F-4D97-AF65-F5344CB8AC3E}">
        <p14:creationId xmlns:p14="http://schemas.microsoft.com/office/powerpoint/2010/main" val="61813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5375" y="3107838"/>
            <a:ext cx="9144001" cy="365760"/>
          </a:xfrm>
          <a:prstGeom prst="rect">
            <a:avLst/>
          </a:prstGeom>
        </p:spPr>
        <p:txBody>
          <a:bodyPr vert="horz" lIns="0" tIns="45720" rIns="91440" bIns="45720" rtlCol="0" anchor="t" anchorCtr="0">
            <a:noAutofit/>
          </a:bodyPr>
          <a:lstStyle>
            <a:lvl1pPr>
              <a:defRPr lang="en-US" sz="1800" b="0" dirty="0">
                <a:solidFill>
                  <a:schemeClr val="tx1"/>
                </a:solidFill>
              </a:defRPr>
            </a:lvl1pPr>
          </a:lstStyle>
          <a:p>
            <a:pPr lvl="0" defTabSz="1005845"/>
            <a:r>
              <a:rPr lang="zh-CN" altLang="en-US" dirty="0"/>
              <a:t>章节标题</a:t>
            </a:r>
            <a:r>
              <a:rPr lang="en-US" altLang="zh-CN" dirty="0"/>
              <a:t>/</a:t>
            </a:r>
            <a:r>
              <a:rPr lang="zh-CN" altLang="en-US" dirty="0"/>
              <a:t>附录标题，点击进行编辑</a:t>
            </a:r>
            <a:endParaRPr lang="en-US" dirty="0"/>
          </a:p>
        </p:txBody>
      </p:sp>
      <p:pic>
        <p:nvPicPr>
          <p:cNvPr id="7" name="图片 6">
            <a:extLst>
              <a:ext uri="{FF2B5EF4-FFF2-40B4-BE49-F238E27FC236}">
                <a16:creationId xmlns:a16="http://schemas.microsoft.com/office/drawing/2014/main" id="{EED4CC46-9A4F-4B5D-8859-735B9C6D1FC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8" name="文本框 7">
            <a:extLst>
              <a:ext uri="{FF2B5EF4-FFF2-40B4-BE49-F238E27FC236}">
                <a16:creationId xmlns:a16="http://schemas.microsoft.com/office/drawing/2014/main" id="{FEB8D207-DDE4-48FD-9641-9CB8B3B3F62C}"/>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9" name="直接连接符 8">
            <a:extLst>
              <a:ext uri="{FF2B5EF4-FFF2-40B4-BE49-F238E27FC236}">
                <a16:creationId xmlns:a16="http://schemas.microsoft.com/office/drawing/2014/main" id="{40A8634C-4206-4627-A0BA-C91CC42F4E1A}"/>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FCF7DF4-343B-4B4A-A98E-E1163125623D}"/>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2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F6CE221-E464-4B80-9438-9C2AA40635D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9" name="文本占位符 3">
            <a:extLst>
              <a:ext uri="{FF2B5EF4-FFF2-40B4-BE49-F238E27FC236}">
                <a16:creationId xmlns:a16="http://schemas.microsoft.com/office/drawing/2014/main" id="{EE10D778-FBF7-4366-8945-01399B80B455}"/>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目录页</a:t>
            </a:r>
          </a:p>
        </p:txBody>
      </p:sp>
      <p:sp>
        <p:nvSpPr>
          <p:cNvPr id="10" name="文本占位符 6">
            <a:extLst>
              <a:ext uri="{FF2B5EF4-FFF2-40B4-BE49-F238E27FC236}">
                <a16:creationId xmlns:a16="http://schemas.microsoft.com/office/drawing/2014/main" id="{F140A928-AD48-40B7-9DB9-8D1BAB3BADF1}"/>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3" name="文本框 12">
            <a:extLst>
              <a:ext uri="{FF2B5EF4-FFF2-40B4-BE49-F238E27FC236}">
                <a16:creationId xmlns:a16="http://schemas.microsoft.com/office/drawing/2014/main" id="{C83B7F6E-21B2-4BBB-94CC-1BCE0899E3BF}"/>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14" name="直接连接符 13">
            <a:extLst>
              <a:ext uri="{FF2B5EF4-FFF2-40B4-BE49-F238E27FC236}">
                <a16:creationId xmlns:a16="http://schemas.microsoft.com/office/drawing/2014/main" id="{3E3E9BF7-2D43-4765-8071-54714616B66C}"/>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FA488BF-BCE5-4798-B575-E53144EF406A}"/>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C977CFC2-B633-4CF4-B4BA-57D37EFCA3FB}"/>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pPr lvl="0"/>
              <a:t>‹#›</a:t>
            </a:fld>
            <a:endParaRPr lang="zh-CN" altLang="en-US" sz="900" dirty="0"/>
          </a:p>
        </p:txBody>
      </p:sp>
    </p:spTree>
    <p:extLst>
      <p:ext uri="{BB962C8B-B14F-4D97-AF65-F5344CB8AC3E}">
        <p14:creationId xmlns:p14="http://schemas.microsoft.com/office/powerpoint/2010/main" val="29157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免责声明">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F6CE221-E464-4B80-9438-9C2AA40635D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9" name="文本占位符 3">
            <a:extLst>
              <a:ext uri="{FF2B5EF4-FFF2-40B4-BE49-F238E27FC236}">
                <a16:creationId xmlns:a16="http://schemas.microsoft.com/office/drawing/2014/main" id="{EE10D778-FBF7-4366-8945-01399B80B455}"/>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免责声明</a:t>
            </a:r>
          </a:p>
        </p:txBody>
      </p:sp>
      <p:sp>
        <p:nvSpPr>
          <p:cNvPr id="10" name="文本占位符 6">
            <a:extLst>
              <a:ext uri="{FF2B5EF4-FFF2-40B4-BE49-F238E27FC236}">
                <a16:creationId xmlns:a16="http://schemas.microsoft.com/office/drawing/2014/main" id="{F140A928-AD48-40B7-9DB9-8D1BAB3BADF1}"/>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3" name="文本框 12">
            <a:extLst>
              <a:ext uri="{FF2B5EF4-FFF2-40B4-BE49-F238E27FC236}">
                <a16:creationId xmlns:a16="http://schemas.microsoft.com/office/drawing/2014/main" id="{C83B7F6E-21B2-4BBB-94CC-1BCE0899E3BF}"/>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14" name="直接连接符 13">
            <a:extLst>
              <a:ext uri="{FF2B5EF4-FFF2-40B4-BE49-F238E27FC236}">
                <a16:creationId xmlns:a16="http://schemas.microsoft.com/office/drawing/2014/main" id="{3E3E9BF7-2D43-4765-8071-54714616B66C}"/>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FA488BF-BCE5-4798-B575-E53144EF406A}"/>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2921EAD9-9DFB-4E48-B1F5-1CD51FDEF008}"/>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pPr lvl="0"/>
              <a:t>‹#›</a:t>
            </a:fld>
            <a:endParaRPr lang="zh-CN" altLang="en-US" sz="900" dirty="0"/>
          </a:p>
        </p:txBody>
      </p:sp>
      <p:sp>
        <p:nvSpPr>
          <p:cNvPr id="17" name="内容占位符 5">
            <a:extLst>
              <a:ext uri="{FF2B5EF4-FFF2-40B4-BE49-F238E27FC236}">
                <a16:creationId xmlns:a16="http://schemas.microsoft.com/office/drawing/2014/main" id="{A3996ADB-AB48-460B-996D-7A1BBDB6D912}"/>
              </a:ext>
            </a:extLst>
          </p:cNvPr>
          <p:cNvSpPr>
            <a:spLocks noGrp="1"/>
          </p:cNvSpPr>
          <p:nvPr>
            <p:ph sz="quarter" idx="14" hasCustomPrompt="1"/>
          </p:nvPr>
        </p:nvSpPr>
        <p:spPr>
          <a:xfrm>
            <a:off x="1101726" y="1380483"/>
            <a:ext cx="9137648" cy="5303520"/>
          </a:xfrm>
          <a:prstGeom prst="rect">
            <a:avLst/>
          </a:prstGeom>
        </p:spPr>
        <p:txBody>
          <a:bodyPr lIns="91440"/>
          <a:lstStyle>
            <a:lvl1pPr marL="0" indent="0">
              <a:spcBef>
                <a:spcPts val="0"/>
              </a:spcBef>
              <a:spcAft>
                <a:spcPts val="0"/>
              </a:spcAft>
              <a:buNone/>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en-US" altLang="zh-CN" dirty="0"/>
              <a:t>[</a:t>
            </a:r>
            <a:r>
              <a:rPr lang="zh-CN" altLang="en-US" dirty="0"/>
              <a:t>请添加内容</a:t>
            </a:r>
            <a:r>
              <a:rPr lang="en-US" altLang="zh-CN" dirty="0"/>
              <a:t>]</a:t>
            </a:r>
            <a:endParaRPr lang="zh-CN" altLang="en-US" dirty="0"/>
          </a:p>
        </p:txBody>
      </p:sp>
    </p:spTree>
    <p:extLst>
      <p:ext uri="{BB962C8B-B14F-4D97-AF65-F5344CB8AC3E}">
        <p14:creationId xmlns:p14="http://schemas.microsoft.com/office/powerpoint/2010/main" val="314699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BB7EBA-ADCF-4673-8A89-3ADC4F6B326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11" name="文本占位符 3">
            <a:extLst>
              <a:ext uri="{FF2B5EF4-FFF2-40B4-BE49-F238E27FC236}">
                <a16:creationId xmlns:a16="http://schemas.microsoft.com/office/drawing/2014/main" id="{B5F34DF5-11CD-453B-A207-1592C3404D61}"/>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页面标题，点击编辑</a:t>
            </a:r>
          </a:p>
        </p:txBody>
      </p:sp>
      <p:sp>
        <p:nvSpPr>
          <p:cNvPr id="12" name="文本占位符 6">
            <a:extLst>
              <a:ext uri="{FF2B5EF4-FFF2-40B4-BE49-F238E27FC236}">
                <a16:creationId xmlns:a16="http://schemas.microsoft.com/office/drawing/2014/main" id="{17E9E393-E2D4-4A53-B62A-BA3F87B9C9E8}"/>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3" name="文本占位符 12">
            <a:extLst>
              <a:ext uri="{FF2B5EF4-FFF2-40B4-BE49-F238E27FC236}">
                <a16:creationId xmlns:a16="http://schemas.microsoft.com/office/drawing/2014/main" id="{779B5546-2232-40D2-A852-888A18208CEE}"/>
              </a:ext>
            </a:extLst>
          </p:cNvPr>
          <p:cNvSpPr>
            <a:spLocks noGrp="1"/>
          </p:cNvSpPr>
          <p:nvPr>
            <p:ph type="body" sz="quarter" idx="16" hasCustomPrompt="1"/>
          </p:nvPr>
        </p:nvSpPr>
        <p:spPr>
          <a:xfrm>
            <a:off x="448818" y="7140769"/>
            <a:ext cx="4572000" cy="228600"/>
          </a:xfrm>
        </p:spPr>
        <p:txBody>
          <a:bodyPr lIns="0" tIns="18288" rIns="0" bIns="18288" anchor="ctr" anchorCtr="0">
            <a:noAutofit/>
          </a:bodyPr>
          <a:lstStyle>
            <a:lvl1pPr marL="0" indent="0">
              <a:buFontTx/>
              <a:buNone/>
              <a:defRPr sz="900"/>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章节标题</a:t>
            </a:r>
          </a:p>
        </p:txBody>
      </p:sp>
      <p:sp>
        <p:nvSpPr>
          <p:cNvPr id="16" name="文本框 15">
            <a:extLst>
              <a:ext uri="{FF2B5EF4-FFF2-40B4-BE49-F238E27FC236}">
                <a16:creationId xmlns:a16="http://schemas.microsoft.com/office/drawing/2014/main" id="{7907A119-4609-444F-AB42-B78DC4C382AB}"/>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17" name="直接连接符 16">
            <a:extLst>
              <a:ext uri="{FF2B5EF4-FFF2-40B4-BE49-F238E27FC236}">
                <a16:creationId xmlns:a16="http://schemas.microsoft.com/office/drawing/2014/main" id="{71BFF05C-E053-49BD-B926-9F6B960F9529}"/>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5992915-C46D-4BEC-8050-2CF522EBDA29}"/>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内容占位符 5">
            <a:extLst>
              <a:ext uri="{FF2B5EF4-FFF2-40B4-BE49-F238E27FC236}">
                <a16:creationId xmlns:a16="http://schemas.microsoft.com/office/drawing/2014/main" id="{6D36B570-79E8-454C-ADF3-9CF42C7C1F14}"/>
              </a:ext>
            </a:extLst>
          </p:cNvPr>
          <p:cNvSpPr>
            <a:spLocks noGrp="1"/>
          </p:cNvSpPr>
          <p:nvPr>
            <p:ph sz="quarter" idx="14" hasCustomPrompt="1"/>
          </p:nvPr>
        </p:nvSpPr>
        <p:spPr>
          <a:xfrm>
            <a:off x="1101727" y="1380483"/>
            <a:ext cx="4453128" cy="5303520"/>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0" name="内容占位符 5">
            <a:extLst>
              <a:ext uri="{FF2B5EF4-FFF2-40B4-BE49-F238E27FC236}">
                <a16:creationId xmlns:a16="http://schemas.microsoft.com/office/drawing/2014/main" id="{F95AD8A2-B2CC-4F97-8CC7-E77BE4A1722B}"/>
              </a:ext>
            </a:extLst>
          </p:cNvPr>
          <p:cNvSpPr>
            <a:spLocks noGrp="1"/>
          </p:cNvSpPr>
          <p:nvPr>
            <p:ph sz="quarter" idx="18" hasCustomPrompt="1"/>
          </p:nvPr>
        </p:nvSpPr>
        <p:spPr>
          <a:xfrm>
            <a:off x="5786248" y="1380483"/>
            <a:ext cx="4453128" cy="5303520"/>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2" name="Slide Number Placeholder 5">
            <a:extLst>
              <a:ext uri="{FF2B5EF4-FFF2-40B4-BE49-F238E27FC236}">
                <a16:creationId xmlns:a16="http://schemas.microsoft.com/office/drawing/2014/main" id="{C66255AB-DA19-4880-B5FA-736F588C8689}"/>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pPr lvl="0"/>
              <a:t>‹#›</a:t>
            </a:fld>
            <a:endParaRPr lang="zh-CN" altLang="en-US" sz="900" dirty="0"/>
          </a:p>
        </p:txBody>
      </p:sp>
      <p:sp>
        <p:nvSpPr>
          <p:cNvPr id="14" name="文本占位符 2">
            <a:extLst>
              <a:ext uri="{FF2B5EF4-FFF2-40B4-BE49-F238E27FC236}">
                <a16:creationId xmlns:a16="http://schemas.microsoft.com/office/drawing/2014/main" id="{81288396-40A9-466D-BA04-F765AE5D5C3D}"/>
              </a:ext>
            </a:extLst>
          </p:cNvPr>
          <p:cNvSpPr>
            <a:spLocks noGrp="1"/>
          </p:cNvSpPr>
          <p:nvPr>
            <p:ph type="body" sz="quarter" idx="17" hasCustomPrompt="1"/>
          </p:nvPr>
        </p:nvSpPr>
        <p:spPr>
          <a:xfrm>
            <a:off x="1104518" y="6714499"/>
            <a:ext cx="9134856" cy="411480"/>
          </a:xfrm>
        </p:spPr>
        <p:txBody>
          <a:bodyPr lIns="0" rIns="0" anchor="b" anchorCtr="0">
            <a:noAutofit/>
          </a:bodyPr>
          <a:lstStyle>
            <a:lvl1pPr marL="0" marR="0" indent="0" algn="l" defTabSz="1005845" rtl="0" eaLnBrk="1" fontAlgn="auto" latinLnBrk="0" hangingPunct="1">
              <a:lnSpc>
                <a:spcPct val="100000"/>
              </a:lnSpc>
              <a:spcBef>
                <a:spcPts val="0"/>
              </a:spcBef>
              <a:spcAft>
                <a:spcPts val="0"/>
              </a:spcAft>
              <a:buClr>
                <a:srgbClr val="2D4B6F"/>
              </a:buClr>
              <a:buSzTx/>
              <a:buFontTx/>
              <a:buNone/>
              <a:tabLst/>
              <a:defRPr lang="zh-CN" altLang="en-US" sz="800" b="0" i="1" kern="1200" baseline="0" dirty="0" smtClean="0">
                <a:solidFill>
                  <a:schemeClr val="tx1"/>
                </a:solidFill>
                <a:latin typeface="+mj-lt"/>
                <a:ea typeface="+mj-ea"/>
                <a:cs typeface="+mn-cs"/>
              </a:defRPr>
            </a:lvl1pPr>
          </a:lstStyle>
          <a:p>
            <a:pPr lvl="0"/>
            <a:r>
              <a:rPr lang="zh-CN" altLang="en-US" dirty="0"/>
              <a:t>点击添加资料来源：或注：或</a:t>
            </a:r>
            <a:r>
              <a:rPr lang="en-US" altLang="zh-CN" dirty="0"/>
              <a:t>¹ </a:t>
            </a:r>
            <a:r>
              <a:rPr lang="zh-CN" altLang="en-US" dirty="0"/>
              <a:t>，不需要可删除</a:t>
            </a:r>
          </a:p>
        </p:txBody>
      </p:sp>
    </p:spTree>
    <p:extLst>
      <p:ext uri="{BB962C8B-B14F-4D97-AF65-F5344CB8AC3E}">
        <p14:creationId xmlns:p14="http://schemas.microsoft.com/office/powerpoint/2010/main" val="324648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BB7EBA-ADCF-4673-8A89-3ADC4F6B326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11" name="文本占位符 3">
            <a:extLst>
              <a:ext uri="{FF2B5EF4-FFF2-40B4-BE49-F238E27FC236}">
                <a16:creationId xmlns:a16="http://schemas.microsoft.com/office/drawing/2014/main" id="{B5F34DF5-11CD-453B-A207-1592C3404D61}"/>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页面标题，点击编辑</a:t>
            </a:r>
          </a:p>
        </p:txBody>
      </p:sp>
      <p:sp>
        <p:nvSpPr>
          <p:cNvPr id="12" name="文本占位符 6">
            <a:extLst>
              <a:ext uri="{FF2B5EF4-FFF2-40B4-BE49-F238E27FC236}">
                <a16:creationId xmlns:a16="http://schemas.microsoft.com/office/drawing/2014/main" id="{17E9E393-E2D4-4A53-B62A-BA3F87B9C9E8}"/>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3" name="文本占位符 12">
            <a:extLst>
              <a:ext uri="{FF2B5EF4-FFF2-40B4-BE49-F238E27FC236}">
                <a16:creationId xmlns:a16="http://schemas.microsoft.com/office/drawing/2014/main" id="{779B5546-2232-40D2-A852-888A18208CEE}"/>
              </a:ext>
            </a:extLst>
          </p:cNvPr>
          <p:cNvSpPr>
            <a:spLocks noGrp="1"/>
          </p:cNvSpPr>
          <p:nvPr>
            <p:ph type="body" sz="quarter" idx="16" hasCustomPrompt="1"/>
          </p:nvPr>
        </p:nvSpPr>
        <p:spPr>
          <a:xfrm>
            <a:off x="448818" y="7140769"/>
            <a:ext cx="4572000" cy="228600"/>
          </a:xfrm>
        </p:spPr>
        <p:txBody>
          <a:bodyPr lIns="0" tIns="18288" rIns="0" bIns="18288" anchor="ctr" anchorCtr="0">
            <a:noAutofit/>
          </a:bodyPr>
          <a:lstStyle>
            <a:lvl1pPr marL="0" indent="0">
              <a:buFontTx/>
              <a:buNone/>
              <a:defRPr sz="900"/>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章节标题</a:t>
            </a:r>
          </a:p>
        </p:txBody>
      </p:sp>
      <p:sp>
        <p:nvSpPr>
          <p:cNvPr id="16" name="文本框 15">
            <a:extLst>
              <a:ext uri="{FF2B5EF4-FFF2-40B4-BE49-F238E27FC236}">
                <a16:creationId xmlns:a16="http://schemas.microsoft.com/office/drawing/2014/main" id="{7907A119-4609-444F-AB42-B78DC4C382AB}"/>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17" name="直接连接符 16">
            <a:extLst>
              <a:ext uri="{FF2B5EF4-FFF2-40B4-BE49-F238E27FC236}">
                <a16:creationId xmlns:a16="http://schemas.microsoft.com/office/drawing/2014/main" id="{71BFF05C-E053-49BD-B926-9F6B960F9529}"/>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5992915-C46D-4BEC-8050-2CF522EBDA29}"/>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内容占位符 5">
            <a:extLst>
              <a:ext uri="{FF2B5EF4-FFF2-40B4-BE49-F238E27FC236}">
                <a16:creationId xmlns:a16="http://schemas.microsoft.com/office/drawing/2014/main" id="{6D36B570-79E8-454C-ADF3-9CF42C7C1F14}"/>
              </a:ext>
            </a:extLst>
          </p:cNvPr>
          <p:cNvSpPr>
            <a:spLocks noGrp="1"/>
          </p:cNvSpPr>
          <p:nvPr>
            <p:ph sz="quarter" idx="14" hasCustomPrompt="1"/>
          </p:nvPr>
        </p:nvSpPr>
        <p:spPr>
          <a:xfrm>
            <a:off x="1101726" y="1380483"/>
            <a:ext cx="9134856"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1" name="内容占位符 5">
            <a:extLst>
              <a:ext uri="{FF2B5EF4-FFF2-40B4-BE49-F238E27FC236}">
                <a16:creationId xmlns:a16="http://schemas.microsoft.com/office/drawing/2014/main" id="{D05BF42A-73EE-40CE-BA2D-BDD5C4BE220F}"/>
              </a:ext>
            </a:extLst>
          </p:cNvPr>
          <p:cNvSpPr>
            <a:spLocks noGrp="1"/>
          </p:cNvSpPr>
          <p:nvPr>
            <p:ph sz="quarter" idx="18" hasCustomPrompt="1"/>
          </p:nvPr>
        </p:nvSpPr>
        <p:spPr>
          <a:xfrm>
            <a:off x="1101726" y="4145458"/>
            <a:ext cx="9134856"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3" name="Slide Number Placeholder 5">
            <a:extLst>
              <a:ext uri="{FF2B5EF4-FFF2-40B4-BE49-F238E27FC236}">
                <a16:creationId xmlns:a16="http://schemas.microsoft.com/office/drawing/2014/main" id="{6EB5618C-DE6E-4275-A4FB-546FF5DBD7B8}"/>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pPr lvl="0"/>
              <a:t>‹#›</a:t>
            </a:fld>
            <a:endParaRPr lang="zh-CN" altLang="en-US" sz="900" dirty="0"/>
          </a:p>
        </p:txBody>
      </p:sp>
      <p:sp>
        <p:nvSpPr>
          <p:cNvPr id="15" name="文本占位符 2">
            <a:extLst>
              <a:ext uri="{FF2B5EF4-FFF2-40B4-BE49-F238E27FC236}">
                <a16:creationId xmlns:a16="http://schemas.microsoft.com/office/drawing/2014/main" id="{EAEFB050-460F-42D4-B0BF-7097BCEB85F7}"/>
              </a:ext>
            </a:extLst>
          </p:cNvPr>
          <p:cNvSpPr>
            <a:spLocks noGrp="1"/>
          </p:cNvSpPr>
          <p:nvPr>
            <p:ph type="body" sz="quarter" idx="17" hasCustomPrompt="1"/>
          </p:nvPr>
        </p:nvSpPr>
        <p:spPr>
          <a:xfrm>
            <a:off x="1104518" y="6714499"/>
            <a:ext cx="9134856" cy="411480"/>
          </a:xfrm>
        </p:spPr>
        <p:txBody>
          <a:bodyPr lIns="0" rIns="0" anchor="b" anchorCtr="0">
            <a:noAutofit/>
          </a:bodyPr>
          <a:lstStyle>
            <a:lvl1pPr marL="0" marR="0" indent="0" algn="l" defTabSz="1005845" rtl="0" eaLnBrk="1" fontAlgn="auto" latinLnBrk="0" hangingPunct="1">
              <a:lnSpc>
                <a:spcPct val="100000"/>
              </a:lnSpc>
              <a:spcBef>
                <a:spcPts val="0"/>
              </a:spcBef>
              <a:spcAft>
                <a:spcPts val="0"/>
              </a:spcAft>
              <a:buClr>
                <a:srgbClr val="2D4B6F"/>
              </a:buClr>
              <a:buSzTx/>
              <a:buFontTx/>
              <a:buNone/>
              <a:tabLst/>
              <a:defRPr lang="zh-CN" altLang="en-US" sz="800" b="0" i="1" kern="1200" baseline="0" dirty="0" smtClean="0">
                <a:solidFill>
                  <a:schemeClr val="tx1"/>
                </a:solidFill>
                <a:latin typeface="+mj-lt"/>
                <a:ea typeface="+mj-ea"/>
                <a:cs typeface="+mn-cs"/>
              </a:defRPr>
            </a:lvl1pPr>
          </a:lstStyle>
          <a:p>
            <a:pPr lvl="0"/>
            <a:r>
              <a:rPr lang="zh-CN" altLang="en-US" dirty="0"/>
              <a:t>点击添加资料来源：或注：或</a:t>
            </a:r>
            <a:r>
              <a:rPr lang="en-US" altLang="zh-CN" dirty="0"/>
              <a:t>¹ </a:t>
            </a:r>
            <a:r>
              <a:rPr lang="zh-CN" altLang="en-US" dirty="0"/>
              <a:t>，不需要可删除</a:t>
            </a:r>
          </a:p>
        </p:txBody>
      </p:sp>
    </p:spTree>
    <p:extLst>
      <p:ext uri="{BB962C8B-B14F-4D97-AF65-F5344CB8AC3E}">
        <p14:creationId xmlns:p14="http://schemas.microsoft.com/office/powerpoint/2010/main" val="119308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BB7EBA-ADCF-4673-8A89-3ADC4F6B326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5838" t="8750" r="35768" b="44665"/>
          <a:stretch/>
        </p:blipFill>
        <p:spPr>
          <a:xfrm>
            <a:off x="431007" y="478369"/>
            <a:ext cx="582796" cy="566290"/>
          </a:xfrm>
          <a:prstGeom prst="rect">
            <a:avLst/>
          </a:prstGeom>
        </p:spPr>
      </p:pic>
      <p:sp>
        <p:nvSpPr>
          <p:cNvPr id="11" name="文本占位符 3">
            <a:extLst>
              <a:ext uri="{FF2B5EF4-FFF2-40B4-BE49-F238E27FC236}">
                <a16:creationId xmlns:a16="http://schemas.microsoft.com/office/drawing/2014/main" id="{B5F34DF5-11CD-453B-A207-1592C3404D61}"/>
              </a:ext>
            </a:extLst>
          </p:cNvPr>
          <p:cNvSpPr>
            <a:spLocks noGrp="1"/>
          </p:cNvSpPr>
          <p:nvPr>
            <p:ph type="body" sz="quarter" idx="13" hasCustomPrompt="1"/>
          </p:nvPr>
        </p:nvSpPr>
        <p:spPr>
          <a:xfrm>
            <a:off x="1101726" y="460385"/>
            <a:ext cx="7333488" cy="393192"/>
          </a:xfrm>
          <a:prstGeom prst="rect">
            <a:avLst/>
          </a:prstGeom>
        </p:spPr>
        <p:txBody>
          <a:bodyPr lIns="0" tIns="0" rIns="0" bIns="0">
            <a:noAutofit/>
          </a:bodyPr>
          <a:lstStyle>
            <a:lvl1pPr marL="0" indent="0">
              <a:buFontTx/>
              <a:buNone/>
              <a:defRPr sz="2200" b="1">
                <a:solidFill>
                  <a:srgbClr val="00355F"/>
                </a:solidFill>
              </a:defRPr>
            </a:lvl1pPr>
            <a:lvl2pPr marL="180976" indent="0">
              <a:buFontTx/>
              <a:buNone/>
              <a:defRPr/>
            </a:lvl2pPr>
            <a:lvl3pPr marL="1005845" indent="0">
              <a:buFontTx/>
              <a:buNone/>
              <a:defRPr/>
            </a:lvl3pPr>
            <a:lvl4pPr marL="188913" indent="0">
              <a:buFontTx/>
              <a:buNone/>
              <a:defRPr/>
            </a:lvl4pPr>
            <a:lvl5pPr marL="2011689" indent="0">
              <a:buFontTx/>
              <a:buNone/>
              <a:defRPr/>
            </a:lvl5pPr>
          </a:lstStyle>
          <a:p>
            <a:pPr lvl="0"/>
            <a:r>
              <a:rPr lang="zh-CN" altLang="en-US" dirty="0"/>
              <a:t>页面标题，点击编辑</a:t>
            </a:r>
          </a:p>
        </p:txBody>
      </p:sp>
      <p:sp>
        <p:nvSpPr>
          <p:cNvPr id="12" name="文本占位符 6">
            <a:extLst>
              <a:ext uri="{FF2B5EF4-FFF2-40B4-BE49-F238E27FC236}">
                <a16:creationId xmlns:a16="http://schemas.microsoft.com/office/drawing/2014/main" id="{17E9E393-E2D4-4A53-B62A-BA3F87B9C9E8}"/>
              </a:ext>
            </a:extLst>
          </p:cNvPr>
          <p:cNvSpPr>
            <a:spLocks noGrp="1"/>
          </p:cNvSpPr>
          <p:nvPr>
            <p:ph type="body" sz="quarter" idx="15" hasCustomPrompt="1"/>
          </p:nvPr>
        </p:nvSpPr>
        <p:spPr>
          <a:xfrm>
            <a:off x="1101726" y="860405"/>
            <a:ext cx="7333488" cy="274320"/>
          </a:xfrm>
        </p:spPr>
        <p:txBody>
          <a:bodyPr lIns="0" tIns="0" rIns="0" bIns="0">
            <a:noAutofit/>
          </a:bodyPr>
          <a:lstStyle>
            <a:lvl1pPr marL="0" indent="0">
              <a:spcBef>
                <a:spcPts val="0"/>
              </a:spcBef>
              <a:buFontTx/>
              <a:buNone/>
              <a:defRPr sz="1600" b="1">
                <a:solidFill>
                  <a:srgbClr val="00355F"/>
                </a:solidFill>
              </a:defRPr>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页面副标题，点击编辑</a:t>
            </a:r>
          </a:p>
        </p:txBody>
      </p:sp>
      <p:sp>
        <p:nvSpPr>
          <p:cNvPr id="13" name="文本占位符 12">
            <a:extLst>
              <a:ext uri="{FF2B5EF4-FFF2-40B4-BE49-F238E27FC236}">
                <a16:creationId xmlns:a16="http://schemas.microsoft.com/office/drawing/2014/main" id="{779B5546-2232-40D2-A852-888A18208CEE}"/>
              </a:ext>
            </a:extLst>
          </p:cNvPr>
          <p:cNvSpPr>
            <a:spLocks noGrp="1"/>
          </p:cNvSpPr>
          <p:nvPr>
            <p:ph type="body" sz="quarter" idx="16" hasCustomPrompt="1"/>
          </p:nvPr>
        </p:nvSpPr>
        <p:spPr>
          <a:xfrm>
            <a:off x="448818" y="7140769"/>
            <a:ext cx="4572000" cy="228600"/>
          </a:xfrm>
        </p:spPr>
        <p:txBody>
          <a:bodyPr lIns="0" tIns="18288" rIns="0" bIns="18288" anchor="ctr" anchorCtr="0">
            <a:noAutofit/>
          </a:bodyPr>
          <a:lstStyle>
            <a:lvl1pPr marL="0" indent="0">
              <a:buFontTx/>
              <a:buNone/>
              <a:defRPr sz="900"/>
            </a:lvl1pPr>
            <a:lvl2pPr marL="184151" indent="0">
              <a:buFontTx/>
              <a:buNone/>
              <a:defRPr/>
            </a:lvl2pPr>
            <a:lvl3pPr marL="338138" indent="0">
              <a:buFontTx/>
              <a:buNone/>
              <a:defRPr/>
            </a:lvl3pPr>
            <a:lvl4pPr marL="495302" indent="0">
              <a:buFontTx/>
              <a:buNone/>
              <a:defRPr/>
            </a:lvl4pPr>
            <a:lvl5pPr marL="642940" indent="0">
              <a:buFontTx/>
              <a:buNone/>
              <a:defRPr/>
            </a:lvl5pPr>
          </a:lstStyle>
          <a:p>
            <a:pPr lvl="0"/>
            <a:r>
              <a:rPr lang="zh-CN" altLang="en-US" dirty="0"/>
              <a:t>章节标题</a:t>
            </a:r>
          </a:p>
        </p:txBody>
      </p:sp>
      <p:sp>
        <p:nvSpPr>
          <p:cNvPr id="16" name="文本框 15">
            <a:extLst>
              <a:ext uri="{FF2B5EF4-FFF2-40B4-BE49-F238E27FC236}">
                <a16:creationId xmlns:a16="http://schemas.microsoft.com/office/drawing/2014/main" id="{7907A119-4609-444F-AB42-B78DC4C382AB}"/>
              </a:ext>
            </a:extLst>
          </p:cNvPr>
          <p:cNvSpPr txBox="1"/>
          <p:nvPr userDrawn="1"/>
        </p:nvSpPr>
        <p:spPr>
          <a:xfrm>
            <a:off x="9161536" y="498177"/>
            <a:ext cx="1212794" cy="369332"/>
          </a:xfrm>
          <a:prstGeom prst="rect">
            <a:avLst/>
          </a:prstGeom>
          <a:noFill/>
        </p:spPr>
        <p:txBody>
          <a:bodyPr wrap="square" rtlCol="0">
            <a:spAutoFit/>
          </a:bodyPr>
          <a:lstStyle/>
          <a:p>
            <a:r>
              <a:rPr lang="en-US" altLang="zh-CN" sz="1800" cap="small" baseline="0" dirty="0">
                <a:latin typeface="Adobe Caslon Pro" panose="0205050205050A020403" pitchFamily="18" charset="0"/>
              </a:rPr>
              <a:t>Han </a:t>
            </a:r>
            <a:r>
              <a:rPr lang="en-US" altLang="zh-CN" sz="1800" cap="small" baseline="0" dirty="0" err="1">
                <a:latin typeface="Adobe Caslon Pro" panose="0205050205050A020403" pitchFamily="18" charset="0"/>
              </a:rPr>
              <a:t>Kun</a:t>
            </a:r>
            <a:endParaRPr lang="zh-CN" altLang="en-US" sz="1800" cap="small" baseline="0" dirty="0">
              <a:latin typeface="Adobe Caslon Pro" panose="0205050205050A020403" pitchFamily="18" charset="0"/>
            </a:endParaRPr>
          </a:p>
        </p:txBody>
      </p:sp>
      <p:cxnSp>
        <p:nvCxnSpPr>
          <p:cNvPr id="17" name="直接连接符 16">
            <a:extLst>
              <a:ext uri="{FF2B5EF4-FFF2-40B4-BE49-F238E27FC236}">
                <a16:creationId xmlns:a16="http://schemas.microsoft.com/office/drawing/2014/main" id="{71BFF05C-E053-49BD-B926-9F6B960F9529}"/>
              </a:ext>
            </a:extLst>
          </p:cNvPr>
          <p:cNvCxnSpPr>
            <a:cxnSpLocks/>
          </p:cNvCxnSpPr>
          <p:nvPr userDrawn="1"/>
        </p:nvCxnSpPr>
        <p:spPr>
          <a:xfrm>
            <a:off x="445770" y="1223777"/>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5992915-C46D-4BEC-8050-2CF522EBDA29}"/>
              </a:ext>
            </a:extLst>
          </p:cNvPr>
          <p:cNvCxnSpPr/>
          <p:nvPr userDrawn="1"/>
        </p:nvCxnSpPr>
        <p:spPr>
          <a:xfrm>
            <a:off x="448818" y="7128843"/>
            <a:ext cx="978408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内容占位符 5">
            <a:extLst>
              <a:ext uri="{FF2B5EF4-FFF2-40B4-BE49-F238E27FC236}">
                <a16:creationId xmlns:a16="http://schemas.microsoft.com/office/drawing/2014/main" id="{8B00A554-28AD-4CE8-9BBE-65BCD6EE5105}"/>
              </a:ext>
            </a:extLst>
          </p:cNvPr>
          <p:cNvSpPr>
            <a:spLocks noGrp="1"/>
          </p:cNvSpPr>
          <p:nvPr>
            <p:ph sz="quarter" idx="14" hasCustomPrompt="1"/>
          </p:nvPr>
        </p:nvSpPr>
        <p:spPr>
          <a:xfrm>
            <a:off x="1101727" y="1380483"/>
            <a:ext cx="4453128"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2" name="内容占位符 5">
            <a:extLst>
              <a:ext uri="{FF2B5EF4-FFF2-40B4-BE49-F238E27FC236}">
                <a16:creationId xmlns:a16="http://schemas.microsoft.com/office/drawing/2014/main" id="{C1EE2F7D-12C5-4505-BF37-1FA38EBF0C4A}"/>
              </a:ext>
            </a:extLst>
          </p:cNvPr>
          <p:cNvSpPr>
            <a:spLocks noGrp="1"/>
          </p:cNvSpPr>
          <p:nvPr>
            <p:ph sz="quarter" idx="18" hasCustomPrompt="1"/>
          </p:nvPr>
        </p:nvSpPr>
        <p:spPr>
          <a:xfrm>
            <a:off x="5786248" y="1380483"/>
            <a:ext cx="4453128"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3" name="内容占位符 5">
            <a:extLst>
              <a:ext uri="{FF2B5EF4-FFF2-40B4-BE49-F238E27FC236}">
                <a16:creationId xmlns:a16="http://schemas.microsoft.com/office/drawing/2014/main" id="{53A1FCB4-3522-4B9F-81CE-DCDF912D4D2B}"/>
              </a:ext>
            </a:extLst>
          </p:cNvPr>
          <p:cNvSpPr>
            <a:spLocks noGrp="1"/>
          </p:cNvSpPr>
          <p:nvPr>
            <p:ph sz="quarter" idx="19" hasCustomPrompt="1"/>
          </p:nvPr>
        </p:nvSpPr>
        <p:spPr>
          <a:xfrm>
            <a:off x="1101727" y="4144519"/>
            <a:ext cx="4453128"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4" name="内容占位符 5">
            <a:extLst>
              <a:ext uri="{FF2B5EF4-FFF2-40B4-BE49-F238E27FC236}">
                <a16:creationId xmlns:a16="http://schemas.microsoft.com/office/drawing/2014/main" id="{B873FD73-2146-4869-9EF5-7FED34C2EDDE}"/>
              </a:ext>
            </a:extLst>
          </p:cNvPr>
          <p:cNvSpPr>
            <a:spLocks noGrp="1"/>
          </p:cNvSpPr>
          <p:nvPr>
            <p:ph sz="quarter" idx="20" hasCustomPrompt="1"/>
          </p:nvPr>
        </p:nvSpPr>
        <p:spPr>
          <a:xfrm>
            <a:off x="5786248" y="4144519"/>
            <a:ext cx="4453128" cy="2542032"/>
          </a:xfrm>
          <a:prstGeom prst="rect">
            <a:avLst/>
          </a:prstGeom>
        </p:spPr>
        <p:txBody>
          <a:bodyPr lIns="91440"/>
          <a:lstStyle>
            <a:lvl1pPr marL="188914" indent="-188914">
              <a:spcBef>
                <a:spcPts val="0"/>
              </a:spcBef>
              <a:spcAft>
                <a:spcPts val="0"/>
              </a:spcAft>
              <a:defRPr lang="zh-CN" altLang="en-US" sz="1100" kern="1200" dirty="0">
                <a:solidFill>
                  <a:schemeClr val="tx1"/>
                </a:solidFill>
                <a:latin typeface="+mj-lt"/>
                <a:ea typeface="+mj-ea"/>
                <a:cs typeface="+mn-cs"/>
              </a:defRPr>
            </a:lvl1pPr>
            <a:lvl2pPr marL="38405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2pPr>
            <a:lvl3pPr marL="576075"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3pPr>
            <a:lvl4pPr marL="768100" indent="-192024" algn="l" defTabSz="1005845" rtl="0" eaLnBrk="1" latinLnBrk="0" hangingPunct="1">
              <a:lnSpc>
                <a:spcPct val="100000"/>
              </a:lnSpc>
              <a:spcBef>
                <a:spcPts val="0"/>
              </a:spcBef>
              <a:spcAft>
                <a:spcPts val="0"/>
              </a:spcAft>
              <a:buClr>
                <a:srgbClr val="2D4B6F"/>
              </a:buClr>
              <a:buFont typeface="Arial" panose="020B0604020202020204" pitchFamily="34" charset="0"/>
              <a:buChar char="−"/>
              <a:defRPr>
                <a:solidFill>
                  <a:schemeClr val="tx1"/>
                </a:solidFill>
              </a:defRPr>
            </a:lvl4pPr>
            <a:lvl5pPr marL="960125" indent="-192024" algn="l" defTabSz="1005845" rtl="0" eaLnBrk="1" latinLnBrk="0" hangingPunct="1">
              <a:lnSpc>
                <a:spcPct val="100000"/>
              </a:lnSpc>
              <a:spcBef>
                <a:spcPts val="0"/>
              </a:spcBef>
              <a:spcAft>
                <a:spcPts val="0"/>
              </a:spcAft>
              <a:buClr>
                <a:srgbClr val="00355F"/>
              </a:buClr>
              <a:buFont typeface="Arial" panose="020B0604020202020204" pitchFamily="34" charset="0"/>
              <a:buChar char="−"/>
              <a:defRPr>
                <a:solidFill>
                  <a:schemeClr val="tx1"/>
                </a:solidFill>
              </a:defRPr>
            </a:lvl5p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altLang="zh-CN" dirty="0"/>
          </a:p>
        </p:txBody>
      </p:sp>
      <p:sp>
        <p:nvSpPr>
          <p:cNvPr id="26" name="Slide Number Placeholder 5">
            <a:extLst>
              <a:ext uri="{FF2B5EF4-FFF2-40B4-BE49-F238E27FC236}">
                <a16:creationId xmlns:a16="http://schemas.microsoft.com/office/drawing/2014/main" id="{A98BFD8B-F029-4FC4-810D-D33753045E34}"/>
              </a:ext>
            </a:extLst>
          </p:cNvPr>
          <p:cNvSpPr txBox="1">
            <a:spLocks/>
          </p:cNvSpPr>
          <p:nvPr userDrawn="1"/>
        </p:nvSpPr>
        <p:spPr>
          <a:xfrm>
            <a:off x="9510523" y="7140769"/>
            <a:ext cx="722376" cy="228600"/>
          </a:xfrm>
          <a:prstGeom prst="rect">
            <a:avLst/>
          </a:prstGeom>
        </p:spPr>
        <p:txBody>
          <a:bodyPr vert="horz" lIns="91440" tIns="18288" rIns="0" bIns="18288" rtlCol="0" anchor="ctr" anchorCtr="0"/>
          <a:lstStyle>
            <a:defPPr>
              <a:defRPr lang="en-US"/>
            </a:defPPr>
            <a:lvl1pPr algn="r" defTabSz="1063229">
              <a:defRPr sz="900"/>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35CA88F8-A3A3-4613-84F8-25886F71EE6B}" type="slidenum">
              <a:rPr lang="zh-CN" altLang="en-US" sz="900" smtClean="0"/>
              <a:pPr lvl="0"/>
              <a:t>‹#›</a:t>
            </a:fld>
            <a:endParaRPr lang="zh-CN" altLang="en-US" sz="900" dirty="0"/>
          </a:p>
        </p:txBody>
      </p:sp>
      <p:sp>
        <p:nvSpPr>
          <p:cNvPr id="19" name="文本占位符 2">
            <a:extLst>
              <a:ext uri="{FF2B5EF4-FFF2-40B4-BE49-F238E27FC236}">
                <a16:creationId xmlns:a16="http://schemas.microsoft.com/office/drawing/2014/main" id="{7C739EFC-B2D7-4925-B74E-2987AC4EF2ED}"/>
              </a:ext>
            </a:extLst>
          </p:cNvPr>
          <p:cNvSpPr>
            <a:spLocks noGrp="1"/>
          </p:cNvSpPr>
          <p:nvPr>
            <p:ph type="body" sz="quarter" idx="17" hasCustomPrompt="1"/>
          </p:nvPr>
        </p:nvSpPr>
        <p:spPr>
          <a:xfrm>
            <a:off x="1104518" y="6714499"/>
            <a:ext cx="9134856" cy="411480"/>
          </a:xfrm>
        </p:spPr>
        <p:txBody>
          <a:bodyPr lIns="0" rIns="0" anchor="b" anchorCtr="0">
            <a:noAutofit/>
          </a:bodyPr>
          <a:lstStyle>
            <a:lvl1pPr marL="0" marR="0" indent="0" algn="l" defTabSz="1005845" rtl="0" eaLnBrk="1" fontAlgn="auto" latinLnBrk="0" hangingPunct="1">
              <a:lnSpc>
                <a:spcPct val="100000"/>
              </a:lnSpc>
              <a:spcBef>
                <a:spcPts val="0"/>
              </a:spcBef>
              <a:spcAft>
                <a:spcPts val="0"/>
              </a:spcAft>
              <a:buClr>
                <a:srgbClr val="2D4B6F"/>
              </a:buClr>
              <a:buSzTx/>
              <a:buFontTx/>
              <a:buNone/>
              <a:tabLst/>
              <a:defRPr lang="zh-CN" altLang="en-US" sz="800" b="0" i="1" kern="1200" baseline="0" dirty="0" smtClean="0">
                <a:solidFill>
                  <a:schemeClr val="tx1"/>
                </a:solidFill>
                <a:latin typeface="+mj-lt"/>
                <a:ea typeface="+mj-ea"/>
                <a:cs typeface="+mn-cs"/>
              </a:defRPr>
            </a:lvl1pPr>
          </a:lstStyle>
          <a:p>
            <a:pPr lvl="0"/>
            <a:r>
              <a:rPr lang="zh-CN" altLang="en-US" dirty="0"/>
              <a:t>点击添加资料来源：或注：或</a:t>
            </a:r>
            <a:r>
              <a:rPr lang="en-US" altLang="zh-CN" dirty="0"/>
              <a:t>¹ </a:t>
            </a:r>
            <a:r>
              <a:rPr lang="zh-CN" altLang="en-US" dirty="0"/>
              <a:t>，不需要可删除</a:t>
            </a:r>
          </a:p>
        </p:txBody>
      </p:sp>
    </p:spTree>
    <p:extLst>
      <p:ext uri="{BB962C8B-B14F-4D97-AF65-F5344CB8AC3E}">
        <p14:creationId xmlns:p14="http://schemas.microsoft.com/office/powerpoint/2010/main" val="222532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6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5375" y="438150"/>
            <a:ext cx="9144000" cy="393192"/>
          </a:xfrm>
          <a:prstGeom prst="rect">
            <a:avLst/>
          </a:prstGeom>
        </p:spPr>
        <p:txBody>
          <a:bodyPr vert="horz" lIns="91440" tIns="45720" rIns="91440" bIns="45720" rtlCol="0" anchor="ctr">
            <a:normAutofit/>
          </a:bodyPr>
          <a:lstStyle/>
          <a:p>
            <a:pPr lvl="0" defTabSz="1005845"/>
            <a:r>
              <a:rPr lang="zh-CN" altLang="en-US" dirty="0"/>
              <a:t>单击此处编辑母版标题样式</a:t>
            </a:r>
            <a:endParaRPr lang="en-US" dirty="0"/>
          </a:p>
        </p:txBody>
      </p:sp>
      <p:sp>
        <p:nvSpPr>
          <p:cNvPr id="3" name="Text Placeholder 2"/>
          <p:cNvSpPr>
            <a:spLocks noGrp="1"/>
          </p:cNvSpPr>
          <p:nvPr>
            <p:ph type="body" idx="1"/>
          </p:nvPr>
        </p:nvSpPr>
        <p:spPr>
          <a:xfrm>
            <a:off x="1095375" y="1390650"/>
            <a:ext cx="9144000" cy="5314950"/>
          </a:xfrm>
          <a:prstGeom prst="rect">
            <a:avLst/>
          </a:prstGeom>
        </p:spPr>
        <p:txBody>
          <a:bodyPr vert="horz" lIns="91440" tIns="45720" rIns="91440" bIns="45720" rtlCol="0">
            <a:normAutofit/>
          </a:bodyPr>
          <a:lstStyle/>
          <a:p>
            <a:pPr lvl="0"/>
            <a:r>
              <a:rPr lang="zh-CN" altLang="en-US" dirty="0"/>
              <a:t>第一级</a:t>
            </a:r>
          </a:p>
          <a:p>
            <a:pPr marL="384050" lvl="1"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第二级</a:t>
            </a:r>
          </a:p>
          <a:p>
            <a:pPr marL="576075" lvl="2"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第三级</a:t>
            </a:r>
          </a:p>
          <a:p>
            <a:pPr marL="768100" lvl="3" indent="-192024" algn="l" defTabSz="1005845" rtl="0" eaLnBrk="1" latinLnBrk="0" hangingPunct="1">
              <a:lnSpc>
                <a:spcPct val="100000"/>
              </a:lnSpc>
              <a:spcBef>
                <a:spcPts val="0"/>
              </a:spcBef>
              <a:buClr>
                <a:srgbClr val="2D4B6F"/>
              </a:buClr>
              <a:buFont typeface="Arial" panose="020B0604020202020204" pitchFamily="34" charset="0"/>
              <a:buChar char="−"/>
            </a:pPr>
            <a:r>
              <a:rPr lang="zh-CN" altLang="en-US" dirty="0"/>
              <a:t>第四级</a:t>
            </a:r>
          </a:p>
          <a:p>
            <a:pPr marL="960125" lvl="4" indent="-192024" algn="l" defTabSz="1005845" rtl="0" eaLnBrk="1" latinLnBrk="0" hangingPunct="1">
              <a:lnSpc>
                <a:spcPct val="100000"/>
              </a:lnSpc>
              <a:spcBef>
                <a:spcPts val="0"/>
              </a:spcBef>
              <a:buClr>
                <a:srgbClr val="00355F"/>
              </a:buClr>
              <a:buFont typeface="Arial" panose="020B0604020202020204" pitchFamily="34" charset="0"/>
              <a:buChar char="−"/>
            </a:pPr>
            <a:r>
              <a:rPr lang="zh-CN" altLang="en-US" dirty="0"/>
              <a:t>第五级</a:t>
            </a:r>
            <a:endParaRPr lang="en-US" dirty="0"/>
          </a:p>
        </p:txBody>
      </p:sp>
    </p:spTree>
    <p:extLst>
      <p:ext uri="{BB962C8B-B14F-4D97-AF65-F5344CB8AC3E}">
        <p14:creationId xmlns:p14="http://schemas.microsoft.com/office/powerpoint/2010/main" val="1156183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73" r:id="rId7"/>
    <p:sldLayoutId id="2147483674" r:id="rId8"/>
    <p:sldLayoutId id="2147483676" r:id="rId9"/>
  </p:sldLayoutIdLst>
  <p:hf hdr="0" ftr="0" dt="0"/>
  <p:txStyles>
    <p:titleStyle>
      <a:lvl1pPr algn="l" defTabSz="1008405" rtl="0" eaLnBrk="1" latinLnBrk="0" hangingPunct="1">
        <a:lnSpc>
          <a:spcPct val="90000"/>
        </a:lnSpc>
        <a:spcBef>
          <a:spcPct val="0"/>
        </a:spcBef>
        <a:buNone/>
        <a:defRPr lang="en-US" altLang="en-US" sz="2200" b="1" kern="1200" baseline="0" dirty="0">
          <a:solidFill>
            <a:srgbClr val="00355F"/>
          </a:solidFill>
          <a:latin typeface="+mn-lt"/>
          <a:ea typeface="+mj-ea"/>
          <a:cs typeface="+mj-cs"/>
        </a:defRPr>
      </a:lvl1pPr>
    </p:titleStyle>
    <p:bodyStyle>
      <a:lvl1pPr marL="192024" indent="-192024" algn="l" defTabSz="1008405"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3" indent="-252101" algn="l" defTabSz="1008405"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5" indent="-252101" algn="l" defTabSz="1008405"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8" indent="-252101" algn="l" defTabSz="1008405"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10" indent="-252101" algn="l" defTabSz="1008405"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12" indent="-252101" algn="l" defTabSz="1008405"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14" indent="-252101" algn="l" defTabSz="1008405"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16" indent="-252101" algn="l" defTabSz="1008405"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18" indent="-252101" algn="l" defTabSz="1008405"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405" rtl="0" eaLnBrk="1" latinLnBrk="0" hangingPunct="1">
        <a:defRPr sz="1985" kern="1200">
          <a:solidFill>
            <a:schemeClr val="tx1"/>
          </a:solidFill>
          <a:latin typeface="+mn-lt"/>
          <a:ea typeface="+mn-ea"/>
          <a:cs typeface="+mn-cs"/>
        </a:defRPr>
      </a:lvl1pPr>
      <a:lvl2pPr marL="504202" algn="l" defTabSz="1008405" rtl="0" eaLnBrk="1" latinLnBrk="0" hangingPunct="1">
        <a:defRPr sz="1985" kern="1200">
          <a:solidFill>
            <a:schemeClr val="tx1"/>
          </a:solidFill>
          <a:latin typeface="+mn-lt"/>
          <a:ea typeface="+mn-ea"/>
          <a:cs typeface="+mn-cs"/>
        </a:defRPr>
      </a:lvl2pPr>
      <a:lvl3pPr marL="1008405" algn="l" defTabSz="1008405" rtl="0" eaLnBrk="1" latinLnBrk="0" hangingPunct="1">
        <a:defRPr sz="1985" kern="1200">
          <a:solidFill>
            <a:schemeClr val="tx1"/>
          </a:solidFill>
          <a:latin typeface="+mn-lt"/>
          <a:ea typeface="+mn-ea"/>
          <a:cs typeface="+mn-cs"/>
        </a:defRPr>
      </a:lvl3pPr>
      <a:lvl4pPr marL="1512606" algn="l" defTabSz="1008405" rtl="0" eaLnBrk="1" latinLnBrk="0" hangingPunct="1">
        <a:defRPr sz="1985" kern="1200">
          <a:solidFill>
            <a:schemeClr val="tx1"/>
          </a:solidFill>
          <a:latin typeface="+mn-lt"/>
          <a:ea typeface="+mn-ea"/>
          <a:cs typeface="+mn-cs"/>
        </a:defRPr>
      </a:lvl4pPr>
      <a:lvl5pPr marL="2016809" algn="l" defTabSz="1008405" rtl="0" eaLnBrk="1" latinLnBrk="0" hangingPunct="1">
        <a:defRPr sz="1985" kern="1200">
          <a:solidFill>
            <a:schemeClr val="tx1"/>
          </a:solidFill>
          <a:latin typeface="+mn-lt"/>
          <a:ea typeface="+mn-ea"/>
          <a:cs typeface="+mn-cs"/>
        </a:defRPr>
      </a:lvl5pPr>
      <a:lvl6pPr marL="2521011" algn="l" defTabSz="1008405" rtl="0" eaLnBrk="1" latinLnBrk="0" hangingPunct="1">
        <a:defRPr sz="1985" kern="1200">
          <a:solidFill>
            <a:schemeClr val="tx1"/>
          </a:solidFill>
          <a:latin typeface="+mn-lt"/>
          <a:ea typeface="+mn-ea"/>
          <a:cs typeface="+mn-cs"/>
        </a:defRPr>
      </a:lvl6pPr>
      <a:lvl7pPr marL="3025214" algn="l" defTabSz="1008405" rtl="0" eaLnBrk="1" latinLnBrk="0" hangingPunct="1">
        <a:defRPr sz="1985" kern="1200">
          <a:solidFill>
            <a:schemeClr val="tx1"/>
          </a:solidFill>
          <a:latin typeface="+mn-lt"/>
          <a:ea typeface="+mn-ea"/>
          <a:cs typeface="+mn-cs"/>
        </a:defRPr>
      </a:lvl7pPr>
      <a:lvl8pPr marL="3529415" algn="l" defTabSz="1008405" rtl="0" eaLnBrk="1" latinLnBrk="0" hangingPunct="1">
        <a:defRPr sz="1985" kern="1200">
          <a:solidFill>
            <a:schemeClr val="tx1"/>
          </a:solidFill>
          <a:latin typeface="+mn-lt"/>
          <a:ea typeface="+mn-ea"/>
          <a:cs typeface="+mn-cs"/>
        </a:defRPr>
      </a:lvl8pPr>
      <a:lvl9pPr marL="4033617" algn="l" defTabSz="1008405" rtl="0" eaLnBrk="1" latinLnBrk="0" hangingPunct="1">
        <a:defRPr sz="19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2" userDrawn="1">
          <p15:clr>
            <a:srgbClr val="F26B43"/>
          </p15:clr>
        </p15:guide>
        <p15:guide id="2" pos="3367" userDrawn="1">
          <p15:clr>
            <a:srgbClr val="F26B43"/>
          </p15:clr>
        </p15:guide>
        <p15:guide id="3" pos="282" userDrawn="1">
          <p15:clr>
            <a:srgbClr val="F26B43"/>
          </p15:clr>
        </p15:guide>
        <p15:guide id="4" pos="6450" userDrawn="1">
          <p15:clr>
            <a:srgbClr val="F26B43"/>
          </p15:clr>
        </p15:guide>
        <p15:guide id="6" pos="690" userDrawn="1">
          <p15:clr>
            <a:srgbClr val="F26B43"/>
          </p15:clr>
        </p15:guide>
        <p15:guide id="7" orient="horz" pos="870" userDrawn="1">
          <p15:clr>
            <a:srgbClr val="F26B43"/>
          </p15:clr>
        </p15:guide>
        <p15:guide id="8" orient="horz" pos="294" userDrawn="1">
          <p15:clr>
            <a:srgbClr val="F26B43"/>
          </p15:clr>
        </p15:guide>
        <p15:guide id="9" orient="horz" pos="42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4AE4DA-0A2D-4661-951B-9028651474B9}"/>
              </a:ext>
            </a:extLst>
          </p:cNvPr>
          <p:cNvSpPr>
            <a:spLocks noGrp="1"/>
          </p:cNvSpPr>
          <p:nvPr>
            <p:ph type="title"/>
          </p:nvPr>
        </p:nvSpPr>
        <p:spPr>
          <a:xfrm>
            <a:off x="735013" y="403225"/>
            <a:ext cx="9218612" cy="1460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D9B74E-3575-448F-B208-76C974A7FE1D}"/>
              </a:ext>
            </a:extLst>
          </p:cNvPr>
          <p:cNvSpPr>
            <a:spLocks noGrp="1"/>
          </p:cNvSpPr>
          <p:nvPr>
            <p:ph type="body" idx="1"/>
          </p:nvPr>
        </p:nvSpPr>
        <p:spPr>
          <a:xfrm>
            <a:off x="735013" y="2012952"/>
            <a:ext cx="9218612" cy="479901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1EFE0F-4DD5-4FD2-A2A6-03567DEEC4B9}"/>
              </a:ext>
            </a:extLst>
          </p:cNvPr>
          <p:cNvSpPr>
            <a:spLocks noGrp="1"/>
          </p:cNvSpPr>
          <p:nvPr>
            <p:ph type="dt" sz="half" idx="2"/>
          </p:nvPr>
        </p:nvSpPr>
        <p:spPr>
          <a:xfrm>
            <a:off x="735014" y="7010400"/>
            <a:ext cx="2405062"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9A0BF3A8-54CE-4A1A-821E-2CDC08406BF9}"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56D9C518-5B31-4677-A67E-32DD0661D57C}"/>
              </a:ext>
            </a:extLst>
          </p:cNvPr>
          <p:cNvSpPr>
            <a:spLocks noGrp="1"/>
          </p:cNvSpPr>
          <p:nvPr>
            <p:ph type="ftr" sz="quarter" idx="3"/>
          </p:nvPr>
        </p:nvSpPr>
        <p:spPr>
          <a:xfrm>
            <a:off x="3540125" y="7010400"/>
            <a:ext cx="3608388"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7A73EA-CDEF-4E8E-A5F3-BFAC5564AF4E}"/>
              </a:ext>
            </a:extLst>
          </p:cNvPr>
          <p:cNvSpPr>
            <a:spLocks noGrp="1"/>
          </p:cNvSpPr>
          <p:nvPr>
            <p:ph type="sldNum" sz="quarter" idx="4"/>
          </p:nvPr>
        </p:nvSpPr>
        <p:spPr>
          <a:xfrm>
            <a:off x="7548563" y="7010400"/>
            <a:ext cx="2405062"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79011886-56E9-44FA-ADFF-3D2D1BEA7C98}" type="slidenum">
              <a:rPr lang="zh-CN" altLang="en-US" smtClean="0"/>
              <a:t>‹#›</a:t>
            </a:fld>
            <a:endParaRPr lang="zh-CN" altLang="en-US"/>
          </a:p>
        </p:txBody>
      </p:sp>
    </p:spTree>
    <p:extLst>
      <p:ext uri="{BB962C8B-B14F-4D97-AF65-F5344CB8AC3E}">
        <p14:creationId xmlns:p14="http://schemas.microsoft.com/office/powerpoint/2010/main" val="2154920594"/>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1" indent="-228601" algn="l" defTabSz="914404"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03" indent="-228601" algn="l" defTabSz="91440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4" indent="-228601" algn="l" defTabSz="91440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7"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8"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10"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12"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14"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15" indent="-228601" algn="l" defTabSz="91440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4" rtl="0" eaLnBrk="1" latinLnBrk="0" hangingPunct="1">
        <a:defRPr sz="1800" kern="1200">
          <a:solidFill>
            <a:schemeClr val="tx1"/>
          </a:solidFill>
          <a:latin typeface="+mn-lt"/>
          <a:ea typeface="+mn-ea"/>
          <a:cs typeface="+mn-cs"/>
        </a:defRPr>
      </a:lvl1pPr>
      <a:lvl2pPr marL="457201" algn="l" defTabSz="914404" rtl="0" eaLnBrk="1" latinLnBrk="0" hangingPunct="1">
        <a:defRPr sz="1800" kern="1200">
          <a:solidFill>
            <a:schemeClr val="tx1"/>
          </a:solidFill>
          <a:latin typeface="+mn-lt"/>
          <a:ea typeface="+mn-ea"/>
          <a:cs typeface="+mn-cs"/>
        </a:defRPr>
      </a:lvl2pPr>
      <a:lvl3pPr marL="914404" algn="l" defTabSz="914404" rtl="0" eaLnBrk="1" latinLnBrk="0" hangingPunct="1">
        <a:defRPr sz="1800" kern="1200">
          <a:solidFill>
            <a:schemeClr val="tx1"/>
          </a:solidFill>
          <a:latin typeface="+mn-lt"/>
          <a:ea typeface="+mn-ea"/>
          <a:cs typeface="+mn-cs"/>
        </a:defRPr>
      </a:lvl3pPr>
      <a:lvl4pPr marL="1371605" algn="l" defTabSz="914404" rtl="0" eaLnBrk="1" latinLnBrk="0" hangingPunct="1">
        <a:defRPr sz="1800" kern="1200">
          <a:solidFill>
            <a:schemeClr val="tx1"/>
          </a:solidFill>
          <a:latin typeface="+mn-lt"/>
          <a:ea typeface="+mn-ea"/>
          <a:cs typeface="+mn-cs"/>
        </a:defRPr>
      </a:lvl4pPr>
      <a:lvl5pPr marL="1828807" algn="l" defTabSz="914404" rtl="0" eaLnBrk="1" latinLnBrk="0" hangingPunct="1">
        <a:defRPr sz="1800" kern="1200">
          <a:solidFill>
            <a:schemeClr val="tx1"/>
          </a:solidFill>
          <a:latin typeface="+mn-lt"/>
          <a:ea typeface="+mn-ea"/>
          <a:cs typeface="+mn-cs"/>
        </a:defRPr>
      </a:lvl5pPr>
      <a:lvl6pPr marL="2286009" algn="l" defTabSz="914404" rtl="0" eaLnBrk="1" latinLnBrk="0" hangingPunct="1">
        <a:defRPr sz="1800" kern="1200">
          <a:solidFill>
            <a:schemeClr val="tx1"/>
          </a:solidFill>
          <a:latin typeface="+mn-lt"/>
          <a:ea typeface="+mn-ea"/>
          <a:cs typeface="+mn-cs"/>
        </a:defRPr>
      </a:lvl6pPr>
      <a:lvl7pPr marL="2743211" algn="l" defTabSz="914404" rtl="0" eaLnBrk="1" latinLnBrk="0" hangingPunct="1">
        <a:defRPr sz="1800" kern="1200">
          <a:solidFill>
            <a:schemeClr val="tx1"/>
          </a:solidFill>
          <a:latin typeface="+mn-lt"/>
          <a:ea typeface="+mn-ea"/>
          <a:cs typeface="+mn-cs"/>
        </a:defRPr>
      </a:lvl7pPr>
      <a:lvl8pPr marL="3200412" algn="l" defTabSz="914404" rtl="0" eaLnBrk="1" latinLnBrk="0" hangingPunct="1">
        <a:defRPr sz="1800" kern="1200">
          <a:solidFill>
            <a:schemeClr val="tx1"/>
          </a:solidFill>
          <a:latin typeface="+mn-lt"/>
          <a:ea typeface="+mn-ea"/>
          <a:cs typeface="+mn-cs"/>
        </a:defRPr>
      </a:lvl8pPr>
      <a:lvl9pPr marL="3657615" algn="l" defTabSz="91440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xianglin.chen@hankunlaw.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xianglin.chen@hankunlaw.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AE2BFC03-1A89-4EB6-A517-4C82491B368B}"/>
              </a:ext>
            </a:extLst>
          </p:cNvPr>
          <p:cNvSpPr>
            <a:spLocks noGrp="1"/>
          </p:cNvSpPr>
          <p:nvPr>
            <p:ph type="body" sz="quarter" idx="10"/>
          </p:nvPr>
        </p:nvSpPr>
        <p:spPr/>
        <p:txBody>
          <a:bodyPr/>
          <a:lstStyle/>
          <a:p>
            <a:r>
              <a:rPr lang="zh-CN" altLang="en-US" dirty="0"/>
              <a:t>股权投融资中的法律风险和争议解决</a:t>
            </a:r>
          </a:p>
        </p:txBody>
      </p:sp>
      <p:sp>
        <p:nvSpPr>
          <p:cNvPr id="12" name="文本占位符 11">
            <a:extLst>
              <a:ext uri="{FF2B5EF4-FFF2-40B4-BE49-F238E27FC236}">
                <a16:creationId xmlns:a16="http://schemas.microsoft.com/office/drawing/2014/main" id="{36F6DD62-A78D-409F-B231-D4A2652383D7}"/>
              </a:ext>
            </a:extLst>
          </p:cNvPr>
          <p:cNvSpPr>
            <a:spLocks noGrp="1"/>
          </p:cNvSpPr>
          <p:nvPr>
            <p:ph type="body" sz="quarter" idx="11"/>
          </p:nvPr>
        </p:nvSpPr>
        <p:spPr/>
        <p:txBody>
          <a:bodyPr/>
          <a:lstStyle/>
          <a:p>
            <a:r>
              <a:rPr lang="zh-CN" altLang="en-US" dirty="0"/>
              <a:t>北京市汉坤律师事务所</a:t>
            </a:r>
          </a:p>
        </p:txBody>
      </p:sp>
      <p:sp>
        <p:nvSpPr>
          <p:cNvPr id="13" name="文本占位符 12">
            <a:extLst>
              <a:ext uri="{FF2B5EF4-FFF2-40B4-BE49-F238E27FC236}">
                <a16:creationId xmlns:a16="http://schemas.microsoft.com/office/drawing/2014/main" id="{CBDD7DE9-B0EF-4B26-9E1D-54B456A39A12}"/>
              </a:ext>
            </a:extLst>
          </p:cNvPr>
          <p:cNvSpPr>
            <a:spLocks noGrp="1"/>
          </p:cNvSpPr>
          <p:nvPr>
            <p:ph type="body" sz="quarter" idx="12"/>
          </p:nvPr>
        </p:nvSpPr>
        <p:spPr>
          <a:xfrm>
            <a:off x="1124873" y="4898762"/>
            <a:ext cx="4132263" cy="274320"/>
          </a:xfrm>
        </p:spPr>
        <p:txBody>
          <a:bodyPr/>
          <a:lstStyle/>
          <a:p>
            <a:r>
              <a:rPr lang="en-US" altLang="zh-CN" dirty="0"/>
              <a:t>2019</a:t>
            </a:r>
            <a:r>
              <a:rPr lang="zh-CN" altLang="en-US" dirty="0"/>
              <a:t>年</a:t>
            </a:r>
            <a:r>
              <a:rPr lang="en-US" altLang="zh-CN" dirty="0"/>
              <a:t>12</a:t>
            </a:r>
            <a:r>
              <a:rPr lang="zh-CN" altLang="en-US" dirty="0"/>
              <a:t>月</a:t>
            </a:r>
            <a:r>
              <a:rPr lang="en-US" altLang="zh-CN" dirty="0"/>
              <a:t>14</a:t>
            </a:r>
            <a:r>
              <a:rPr lang="zh-CN" altLang="en-US" dirty="0"/>
              <a:t>日</a:t>
            </a:r>
          </a:p>
        </p:txBody>
      </p:sp>
    </p:spTree>
    <p:extLst>
      <p:ext uri="{BB962C8B-B14F-4D97-AF65-F5344CB8AC3E}">
        <p14:creationId xmlns:p14="http://schemas.microsoft.com/office/powerpoint/2010/main" val="4611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966158" y="1508458"/>
            <a:ext cx="9273218" cy="5078313"/>
          </a:xfrm>
          <a:prstGeom prst="rect">
            <a:avLst/>
          </a:prstGeom>
          <a:noFill/>
        </p:spPr>
        <p:txBody>
          <a:bodyPr wrap="square" rtlCol="0">
            <a:spAutoFit/>
          </a:bodyPr>
          <a:lstStyle/>
          <a:p>
            <a:pPr lvl="0"/>
            <a:r>
              <a:rPr lang="en-US" altLang="zh-CN" b="1" dirty="0"/>
              <a:t>2.《</a:t>
            </a:r>
            <a:r>
              <a:rPr lang="zh-CN" altLang="en-US" b="1" dirty="0"/>
              <a:t>民法总则</a:t>
            </a:r>
            <a:r>
              <a:rPr lang="en-US" altLang="zh-CN" b="1" dirty="0"/>
              <a:t>》</a:t>
            </a:r>
            <a:r>
              <a:rPr lang="zh-CN" altLang="en-US" b="1" dirty="0"/>
              <a:t>（</a:t>
            </a:r>
            <a:r>
              <a:rPr lang="en-US" altLang="zh-CN" b="1" dirty="0"/>
              <a:t>2017</a:t>
            </a:r>
            <a:r>
              <a:rPr lang="zh-CN" altLang="en-US" b="1" dirty="0"/>
              <a:t>年</a:t>
            </a:r>
            <a:r>
              <a:rPr lang="en-US" altLang="zh-CN" b="1" dirty="0"/>
              <a:t>10</a:t>
            </a:r>
            <a:r>
              <a:rPr lang="zh-CN" altLang="en-US" b="1" dirty="0"/>
              <a:t>月</a:t>
            </a:r>
            <a:r>
              <a:rPr lang="en-US" altLang="zh-CN" b="1" dirty="0"/>
              <a:t>1</a:t>
            </a:r>
            <a:r>
              <a:rPr lang="zh-CN" altLang="en-US" b="1" dirty="0"/>
              <a:t>日生效）</a:t>
            </a:r>
            <a:endParaRPr lang="en-US" altLang="zh-CN" b="1" dirty="0"/>
          </a:p>
          <a:p>
            <a:pPr lvl="0"/>
            <a:endParaRPr lang="en-US" altLang="zh-CN" dirty="0"/>
          </a:p>
          <a:p>
            <a:pPr marL="285752" indent="-285752">
              <a:buFont typeface="Arial" panose="020B0604020202020204" pitchFamily="34" charset="0"/>
              <a:buChar char="•"/>
            </a:pPr>
            <a:r>
              <a:rPr lang="zh-CN" altLang="zh-CN" b="1" u="sng" dirty="0"/>
              <a:t>合同有效原则</a:t>
            </a:r>
            <a:endParaRPr lang="en-US" altLang="zh-CN" b="1" u="sng" dirty="0"/>
          </a:p>
          <a:p>
            <a:pPr lvl="0"/>
            <a:endParaRPr lang="en-US" altLang="zh-CN" dirty="0"/>
          </a:p>
          <a:p>
            <a:pPr marL="554040" lvl="1" indent="-285752">
              <a:buFontTx/>
              <a:buChar char="-"/>
            </a:pPr>
            <a:r>
              <a:rPr lang="zh-CN" altLang="zh-CN" b="1" dirty="0"/>
              <a:t>导致合同无效的情形</a:t>
            </a:r>
            <a:r>
              <a:rPr lang="zh-CN" altLang="en-US" b="1" dirty="0"/>
              <a:t>：</a:t>
            </a:r>
            <a:endParaRPr lang="en-US" altLang="zh-CN" b="1" dirty="0"/>
          </a:p>
          <a:p>
            <a:pPr marL="1527181" indent="-1074742"/>
            <a:endParaRPr lang="en-US" altLang="zh-CN" b="1" dirty="0"/>
          </a:p>
          <a:p>
            <a:pPr marL="1527181" indent="-1074742" algn="just"/>
            <a:r>
              <a:rPr lang="zh-CN" altLang="en-US" dirty="0"/>
              <a:t>第一百四十四条　无民事行为能力人实施的民事法律行为无效。</a:t>
            </a:r>
            <a:endParaRPr lang="en-US" altLang="zh-CN" dirty="0"/>
          </a:p>
          <a:p>
            <a:pPr marL="1527181" indent="-1074742" algn="just"/>
            <a:endParaRPr lang="en-US" altLang="zh-CN" dirty="0"/>
          </a:p>
          <a:p>
            <a:pPr marL="1527181" indent="-1074742" algn="just"/>
            <a:r>
              <a:rPr lang="zh-CN" altLang="en-US" dirty="0">
                <a:solidFill>
                  <a:srgbClr val="FF0000"/>
                </a:solidFill>
              </a:rPr>
              <a:t>第一百四十六条　行为人与相对人以</a:t>
            </a:r>
            <a:r>
              <a:rPr lang="zh-CN" altLang="en-US" b="1" u="sng" dirty="0">
                <a:solidFill>
                  <a:srgbClr val="FF0000"/>
                </a:solidFill>
              </a:rPr>
              <a:t>虚假的意思表示</a:t>
            </a:r>
            <a:r>
              <a:rPr lang="zh-CN" altLang="en-US" dirty="0">
                <a:solidFill>
                  <a:srgbClr val="FF0000"/>
                </a:solidFill>
              </a:rPr>
              <a:t>实施的民事法律行为无效。</a:t>
            </a:r>
            <a:endParaRPr lang="en-US" altLang="zh-CN" dirty="0">
              <a:solidFill>
                <a:srgbClr val="FF0000"/>
              </a:solidFill>
            </a:endParaRPr>
          </a:p>
          <a:p>
            <a:pPr marL="1527181" indent="-1074742" algn="just"/>
            <a:r>
              <a:rPr lang="zh-CN" altLang="en-US" dirty="0">
                <a:solidFill>
                  <a:srgbClr val="FF0000"/>
                </a:solidFill>
              </a:rPr>
              <a:t>以虚假的意思表示</a:t>
            </a:r>
            <a:r>
              <a:rPr lang="zh-CN" altLang="en-US" b="1" u="sng" dirty="0">
                <a:solidFill>
                  <a:srgbClr val="FF0000"/>
                </a:solidFill>
              </a:rPr>
              <a:t>隐藏的民事法律行为</a:t>
            </a:r>
            <a:r>
              <a:rPr lang="zh-CN" altLang="en-US" dirty="0">
                <a:solidFill>
                  <a:srgbClr val="FF0000"/>
                </a:solidFill>
              </a:rPr>
              <a:t>的效力，依照有关法律规定处理。</a:t>
            </a:r>
            <a:endParaRPr lang="en-US" altLang="zh-CN" dirty="0">
              <a:solidFill>
                <a:srgbClr val="FF0000"/>
              </a:solidFill>
            </a:endParaRPr>
          </a:p>
          <a:p>
            <a:pPr marL="1527181" indent="-1074742" algn="just"/>
            <a:endParaRPr lang="en-US" altLang="zh-CN" dirty="0">
              <a:solidFill>
                <a:srgbClr val="FF0000"/>
              </a:solidFill>
            </a:endParaRPr>
          </a:p>
          <a:p>
            <a:pPr marL="1527181" indent="-1074742" algn="just"/>
            <a:r>
              <a:rPr lang="zh-CN" altLang="en-US" dirty="0">
                <a:solidFill>
                  <a:srgbClr val="FF0000"/>
                </a:solidFill>
              </a:rPr>
              <a:t>第一百五十三条　违反法律、行政法规的</a:t>
            </a:r>
            <a:r>
              <a:rPr lang="zh-CN" altLang="en-US" b="1" u="sng" dirty="0">
                <a:solidFill>
                  <a:srgbClr val="FF0000"/>
                </a:solidFill>
              </a:rPr>
              <a:t>强制性规定</a:t>
            </a:r>
            <a:r>
              <a:rPr lang="zh-CN" altLang="en-US" dirty="0">
                <a:solidFill>
                  <a:srgbClr val="FF0000"/>
                </a:solidFill>
              </a:rPr>
              <a:t>的民事法律行为无效，但是该</a:t>
            </a:r>
            <a:endParaRPr lang="en-US" altLang="zh-CN" dirty="0">
              <a:solidFill>
                <a:srgbClr val="FF0000"/>
              </a:solidFill>
            </a:endParaRPr>
          </a:p>
          <a:p>
            <a:pPr marL="1527181" indent="-1074742" algn="just"/>
            <a:r>
              <a:rPr lang="zh-CN" altLang="en-US" dirty="0">
                <a:solidFill>
                  <a:srgbClr val="FF0000"/>
                </a:solidFill>
              </a:rPr>
              <a:t>强制性规定不导致该民事法律行为无效的除外。</a:t>
            </a:r>
            <a:endParaRPr lang="en-US" altLang="zh-CN" dirty="0">
              <a:solidFill>
                <a:srgbClr val="FF0000"/>
              </a:solidFill>
            </a:endParaRPr>
          </a:p>
          <a:p>
            <a:pPr marL="1527181" indent="-1074742" algn="just"/>
            <a:endParaRPr lang="en-US" altLang="zh-CN" dirty="0"/>
          </a:p>
          <a:p>
            <a:pPr marL="1527181" indent="-1074742" algn="just"/>
            <a:r>
              <a:rPr lang="zh-CN" altLang="en-US" dirty="0"/>
              <a:t>违背</a:t>
            </a:r>
            <a:r>
              <a:rPr lang="zh-CN" altLang="en-US" b="1" u="sng" dirty="0"/>
              <a:t>公序良俗</a:t>
            </a:r>
            <a:r>
              <a:rPr lang="zh-CN" altLang="en-US" dirty="0"/>
              <a:t>的民事法律行为无效。</a:t>
            </a:r>
            <a:endParaRPr lang="en-US" altLang="zh-CN" dirty="0"/>
          </a:p>
          <a:p>
            <a:pPr marL="720728" indent="-268289" algn="just"/>
            <a:endParaRPr lang="en-US" altLang="zh-CN" dirty="0"/>
          </a:p>
          <a:p>
            <a:pPr marL="720728" indent="-268289" algn="just"/>
            <a:r>
              <a:rPr lang="zh-CN" altLang="en-US" dirty="0"/>
              <a:t>第一百五十四条　行为人与相对人</a:t>
            </a:r>
            <a:r>
              <a:rPr lang="zh-CN" altLang="en-US" b="1" u="sng" dirty="0"/>
              <a:t>恶意串通</a:t>
            </a:r>
            <a:r>
              <a:rPr lang="zh-CN" altLang="en-US" dirty="0"/>
              <a:t>，损害他人合法权益的民事法律行为无效。</a:t>
            </a:r>
          </a:p>
          <a:p>
            <a:pPr marL="720728" indent="-268289" algn="just"/>
            <a:r>
              <a:rPr lang="zh-CN" altLang="en-US" dirty="0"/>
              <a:t>　　</a:t>
            </a:r>
            <a:endParaRPr lang="en-US"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38459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281794"/>
            <a:ext cx="9165516" cy="646331"/>
          </a:xfrm>
          <a:prstGeom prst="rect">
            <a:avLst/>
          </a:prstGeom>
          <a:noFill/>
        </p:spPr>
        <p:txBody>
          <a:bodyPr wrap="square" rtlCol="0">
            <a:spAutoFit/>
          </a:bodyPr>
          <a:lstStyle/>
          <a:p>
            <a:pPr lvl="0"/>
            <a:endParaRPr lang="en-US" altLang="zh-CN" dirty="0"/>
          </a:p>
          <a:p>
            <a:pPr marL="285752" indent="-285752">
              <a:buFont typeface="Arial" panose="020B0604020202020204" pitchFamily="34" charset="0"/>
              <a:buChar char="•"/>
            </a:pPr>
            <a:r>
              <a:rPr lang="zh-CN" altLang="zh-CN" b="1" dirty="0"/>
              <a:t>法律、行政法规的强制性规定（如何理解）</a:t>
            </a:r>
            <a:endParaRPr lang="en-US" altLang="zh-CN" b="1"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1E5B0941-08B2-4C6D-B130-5557380FB5B4}"/>
              </a:ext>
            </a:extLst>
          </p:cNvPr>
          <p:cNvSpPr txBox="1"/>
          <p:nvPr/>
        </p:nvSpPr>
        <p:spPr>
          <a:xfrm>
            <a:off x="1073860" y="1928125"/>
            <a:ext cx="9165516" cy="4247317"/>
          </a:xfrm>
          <a:prstGeom prst="rect">
            <a:avLst/>
          </a:prstGeom>
          <a:noFill/>
        </p:spPr>
        <p:txBody>
          <a:bodyPr wrap="square" rtlCol="0">
            <a:spAutoFit/>
          </a:bodyPr>
          <a:lstStyle/>
          <a:p>
            <a:pPr marL="554040" lvl="1" indent="-285752">
              <a:buFontTx/>
              <a:buChar char="-"/>
            </a:pPr>
            <a:r>
              <a:rPr lang="en-US" altLang="zh-CN" b="1" dirty="0"/>
              <a:t>《</a:t>
            </a:r>
            <a:r>
              <a:rPr lang="zh-CN" altLang="en-US" b="1" dirty="0"/>
              <a:t>立法法</a:t>
            </a:r>
            <a:r>
              <a:rPr lang="en-US" altLang="zh-CN" b="1" dirty="0"/>
              <a:t>》</a:t>
            </a:r>
          </a:p>
          <a:p>
            <a:pPr lvl="1"/>
            <a:r>
              <a:rPr lang="zh-CN" altLang="zh-CN" b="1" dirty="0"/>
              <a:t>第七条</a:t>
            </a:r>
            <a:r>
              <a:rPr lang="en-US" altLang="zh-CN" b="1" dirty="0"/>
              <a:t>    </a:t>
            </a:r>
            <a:r>
              <a:rPr lang="zh-CN" altLang="zh-CN" dirty="0">
                <a:solidFill>
                  <a:srgbClr val="FF0000"/>
                </a:solidFill>
              </a:rPr>
              <a:t>全国人民代表大会和全国人民代表大会常务委员会</a:t>
            </a:r>
            <a:r>
              <a:rPr lang="zh-CN" altLang="zh-CN" dirty="0"/>
              <a:t>行使国家</a:t>
            </a:r>
            <a:r>
              <a:rPr lang="zh-CN" altLang="zh-CN" b="1" u="sng" dirty="0"/>
              <a:t>立法权</a:t>
            </a:r>
            <a:r>
              <a:rPr lang="zh-CN" altLang="zh-CN" dirty="0"/>
              <a:t>。</a:t>
            </a:r>
          </a:p>
          <a:p>
            <a:pPr lvl="1"/>
            <a:r>
              <a:rPr lang="zh-CN" altLang="zh-CN" b="1" dirty="0"/>
              <a:t>第六十五条</a:t>
            </a:r>
            <a:r>
              <a:rPr lang="en-US" altLang="zh-CN" b="1" dirty="0"/>
              <a:t>   </a:t>
            </a:r>
            <a:r>
              <a:rPr lang="zh-CN" altLang="zh-CN" dirty="0">
                <a:solidFill>
                  <a:srgbClr val="FF0000"/>
                </a:solidFill>
              </a:rPr>
              <a:t>国务院</a:t>
            </a:r>
            <a:r>
              <a:rPr lang="zh-CN" altLang="zh-CN" dirty="0"/>
              <a:t>根据宪法和法律，</a:t>
            </a:r>
            <a:r>
              <a:rPr lang="zh-CN" altLang="zh-CN" b="1" u="sng" dirty="0"/>
              <a:t>制定行政法规</a:t>
            </a:r>
            <a:r>
              <a:rPr lang="zh-CN" altLang="zh-CN" dirty="0"/>
              <a:t>。</a:t>
            </a:r>
            <a:endParaRPr lang="en-US" altLang="zh-CN" dirty="0"/>
          </a:p>
          <a:p>
            <a:pPr lvl="1"/>
            <a:endParaRPr lang="zh-CN" altLang="zh-CN" dirty="0"/>
          </a:p>
          <a:p>
            <a:pPr marL="554040" lvl="1" indent="-285752">
              <a:buFontTx/>
              <a:buChar char="-"/>
            </a:pPr>
            <a:r>
              <a:rPr lang="zh-CN" altLang="zh-CN" b="1" dirty="0"/>
              <a:t>最高人民法院关于适用《中华人民共和国合同法》若干问题的解释</a:t>
            </a:r>
            <a:r>
              <a:rPr lang="en-US" altLang="zh-CN" b="1" dirty="0"/>
              <a:t>(</a:t>
            </a:r>
            <a:r>
              <a:rPr lang="zh-CN" altLang="zh-CN" b="1" dirty="0"/>
              <a:t>二</a:t>
            </a:r>
            <a:r>
              <a:rPr lang="en-US" altLang="zh-CN" b="1" dirty="0"/>
              <a:t>)</a:t>
            </a:r>
            <a:endParaRPr lang="zh-CN" altLang="zh-CN" b="1" dirty="0"/>
          </a:p>
          <a:p>
            <a:pPr marL="1698632" indent="-1698632"/>
            <a:r>
              <a:rPr lang="en-US" altLang="zh-CN" dirty="0"/>
              <a:t>        </a:t>
            </a:r>
            <a:r>
              <a:rPr lang="zh-CN" altLang="zh-CN" b="1" dirty="0"/>
              <a:t>第十四条</a:t>
            </a:r>
            <a:r>
              <a:rPr lang="zh-CN" altLang="zh-CN" dirty="0"/>
              <a:t>　合同法第五十二条第（五）项规定的“强制性规定”，是指</a:t>
            </a:r>
            <a:r>
              <a:rPr lang="zh-CN" altLang="zh-CN" b="1" u="sng" dirty="0"/>
              <a:t>效力性强制性规定。</a:t>
            </a:r>
          </a:p>
          <a:p>
            <a:pPr lvl="1"/>
            <a:endParaRPr lang="en-US" altLang="zh-CN" dirty="0"/>
          </a:p>
          <a:p>
            <a:pPr marL="536577"/>
            <a:r>
              <a:rPr lang="zh-CN" altLang="zh-CN" dirty="0"/>
              <a:t>强制性规定包括管理性规范和效力性规范</a:t>
            </a:r>
            <a:r>
              <a:rPr lang="zh-CN" altLang="en-US" dirty="0"/>
              <a:t>：</a:t>
            </a:r>
            <a:endParaRPr lang="en-US" altLang="zh-CN" dirty="0"/>
          </a:p>
          <a:p>
            <a:pPr marL="536577"/>
            <a:endParaRPr lang="en-US" altLang="zh-CN" dirty="0"/>
          </a:p>
          <a:p>
            <a:pPr marL="822328" indent="-285752">
              <a:buFontTx/>
              <a:buChar char="-"/>
            </a:pPr>
            <a:r>
              <a:rPr lang="zh-CN" altLang="zh-CN" b="1" u="sng" dirty="0"/>
              <a:t>管理性规范</a:t>
            </a:r>
            <a:r>
              <a:rPr lang="zh-CN" altLang="zh-CN" dirty="0"/>
              <a:t>是指法律及行政法规未明确规定违反此类规范将导致</a:t>
            </a:r>
            <a:r>
              <a:rPr lang="zh-CN" altLang="zh-CN" dirty="0">
                <a:solidFill>
                  <a:srgbClr val="FF0000"/>
                </a:solidFill>
              </a:rPr>
              <a:t>合同无效</a:t>
            </a:r>
            <a:r>
              <a:rPr lang="zh-CN" altLang="zh-CN" dirty="0"/>
              <a:t>的规范</a:t>
            </a:r>
            <a:r>
              <a:rPr lang="zh-CN" altLang="en-US" dirty="0"/>
              <a:t>。</a:t>
            </a:r>
            <a:endParaRPr lang="en-US" altLang="zh-CN" dirty="0"/>
          </a:p>
          <a:p>
            <a:pPr marL="536577"/>
            <a:endParaRPr lang="en-US" altLang="zh-CN" dirty="0"/>
          </a:p>
          <a:p>
            <a:pPr marL="822328" indent="-285752">
              <a:buFontTx/>
              <a:buChar char="-"/>
            </a:pPr>
            <a:r>
              <a:rPr lang="zh-CN" altLang="zh-CN" b="1" u="sng" dirty="0"/>
              <a:t>效力性规定</a:t>
            </a:r>
            <a:r>
              <a:rPr lang="zh-CN" altLang="zh-CN" dirty="0"/>
              <a:t>是指法律及行政法规明确规定违反该类规定将导致</a:t>
            </a:r>
            <a:r>
              <a:rPr lang="zh-CN" altLang="zh-CN" dirty="0">
                <a:solidFill>
                  <a:srgbClr val="FF0000"/>
                </a:solidFill>
              </a:rPr>
              <a:t>合同无效</a:t>
            </a:r>
            <a:r>
              <a:rPr lang="zh-CN" altLang="zh-CN" dirty="0"/>
              <a:t>的规范，或者虽未明确规定违反之后将导致合同无效，但若使合同</a:t>
            </a:r>
            <a:r>
              <a:rPr lang="zh-CN" altLang="zh-CN" dirty="0">
                <a:solidFill>
                  <a:srgbClr val="FF0000"/>
                </a:solidFill>
              </a:rPr>
              <a:t>继续有效将损害国家利益和社会公共利益</a:t>
            </a:r>
            <a:r>
              <a:rPr lang="zh-CN" altLang="zh-CN" dirty="0"/>
              <a:t>的规范。</a:t>
            </a:r>
            <a:endParaRPr lang="zh-CN" altLang="zh-CN" sz="1400" dirty="0"/>
          </a:p>
        </p:txBody>
      </p:sp>
    </p:spTree>
    <p:extLst>
      <p:ext uri="{BB962C8B-B14F-4D97-AF65-F5344CB8AC3E}">
        <p14:creationId xmlns:p14="http://schemas.microsoft.com/office/powerpoint/2010/main" val="38877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281794"/>
            <a:ext cx="9165516" cy="646331"/>
          </a:xfrm>
          <a:prstGeom prst="rect">
            <a:avLst/>
          </a:prstGeom>
          <a:noFill/>
        </p:spPr>
        <p:txBody>
          <a:bodyPr wrap="square" rtlCol="0">
            <a:spAutoFit/>
          </a:bodyPr>
          <a:lstStyle/>
          <a:p>
            <a:pPr lvl="0"/>
            <a:endParaRPr lang="en-US" altLang="zh-CN" dirty="0"/>
          </a:p>
          <a:p>
            <a:pPr marL="285752" indent="-285752">
              <a:buFont typeface="Arial" panose="020B0604020202020204" pitchFamily="34" charset="0"/>
              <a:buChar char="•"/>
            </a:pPr>
            <a:r>
              <a:rPr lang="zh-CN" altLang="zh-CN" b="1" dirty="0"/>
              <a:t>法律、行政法规的强制性规定（如何理解）</a:t>
            </a:r>
            <a:endParaRPr lang="en-US" altLang="zh-CN" b="1"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1E5B0941-08B2-4C6D-B130-5557380FB5B4}"/>
              </a:ext>
            </a:extLst>
          </p:cNvPr>
          <p:cNvSpPr txBox="1"/>
          <p:nvPr/>
        </p:nvSpPr>
        <p:spPr>
          <a:xfrm>
            <a:off x="1073860" y="1928125"/>
            <a:ext cx="9165516" cy="2031325"/>
          </a:xfrm>
          <a:prstGeom prst="rect">
            <a:avLst/>
          </a:prstGeom>
          <a:noFill/>
        </p:spPr>
        <p:txBody>
          <a:bodyPr wrap="square" rtlCol="0">
            <a:spAutoFit/>
          </a:bodyPr>
          <a:lstStyle/>
          <a:p>
            <a:pPr marL="554040" lvl="1" indent="-285752">
              <a:buFontTx/>
              <a:buChar char="-"/>
            </a:pPr>
            <a:endParaRPr lang="en-US" altLang="zh-CN" b="1" dirty="0"/>
          </a:p>
          <a:p>
            <a:pPr marL="554040" lvl="1" indent="-285752">
              <a:buFontTx/>
              <a:buChar char="-"/>
            </a:pPr>
            <a:r>
              <a:rPr lang="zh-CN" altLang="en-US" b="1" dirty="0"/>
              <a:t>最高院</a:t>
            </a:r>
            <a:r>
              <a:rPr lang="en-US" altLang="zh-CN" b="1" dirty="0"/>
              <a:t>《</a:t>
            </a:r>
            <a:r>
              <a:rPr lang="zh-CN" altLang="en-US" b="1" dirty="0"/>
              <a:t>九民会议纪要</a:t>
            </a:r>
            <a:r>
              <a:rPr lang="en-US" altLang="zh-CN" b="1" dirty="0"/>
              <a:t>》</a:t>
            </a:r>
          </a:p>
          <a:p>
            <a:pPr marL="554040" lvl="1" indent="-285752">
              <a:buFontTx/>
              <a:buChar char="-"/>
            </a:pPr>
            <a:endParaRPr lang="en-US" altLang="zh-CN" b="1" dirty="0"/>
          </a:p>
          <a:p>
            <a:pPr marL="554040" lvl="1" indent="-285752">
              <a:buFontTx/>
              <a:buChar char="-"/>
            </a:pPr>
            <a:r>
              <a:rPr lang="zh-CN" altLang="en-US" dirty="0"/>
              <a:t>违反规章一般情况下不影响合同效力，但</a:t>
            </a:r>
            <a:r>
              <a:rPr lang="zh-CN" altLang="en-US" dirty="0">
                <a:solidFill>
                  <a:srgbClr val="FF0000"/>
                </a:solidFill>
              </a:rPr>
              <a:t>该规章的内容涉及金融安全、市场秩序、国家宏观政策等公序良俗的</a:t>
            </a:r>
            <a:r>
              <a:rPr lang="zh-CN" altLang="en-US" dirty="0"/>
              <a:t>，应当认定合同无效。人民法院在认定规章是否涉及公序良俗时，要在考察规 范对象基础上，兼顾监管强度、交易安全保护以及社会影响等方面进行慎 重考量，并在裁判文书中进行充分说理</a:t>
            </a:r>
            <a:r>
              <a:rPr lang="zh-CN" altLang="zh-CN" dirty="0"/>
              <a:t>。</a:t>
            </a:r>
            <a:endParaRPr lang="zh-CN" altLang="zh-CN" sz="1400" dirty="0"/>
          </a:p>
        </p:txBody>
      </p:sp>
    </p:spTree>
    <p:extLst>
      <p:ext uri="{BB962C8B-B14F-4D97-AF65-F5344CB8AC3E}">
        <p14:creationId xmlns:p14="http://schemas.microsoft.com/office/powerpoint/2010/main" val="175305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16" name="文本框 15">
            <a:extLst>
              <a:ext uri="{FF2B5EF4-FFF2-40B4-BE49-F238E27FC236}">
                <a16:creationId xmlns:a16="http://schemas.microsoft.com/office/drawing/2014/main" id="{69DA7D46-5D33-42A4-A538-2D26421124F4}"/>
              </a:ext>
            </a:extLst>
          </p:cNvPr>
          <p:cNvSpPr txBox="1"/>
          <p:nvPr/>
        </p:nvSpPr>
        <p:spPr>
          <a:xfrm>
            <a:off x="1073860" y="1508458"/>
            <a:ext cx="9165516" cy="3970318"/>
          </a:xfrm>
          <a:prstGeom prst="rect">
            <a:avLst/>
          </a:prstGeom>
          <a:noFill/>
        </p:spPr>
        <p:txBody>
          <a:bodyPr wrap="square" rtlCol="0">
            <a:spAutoFit/>
          </a:bodyPr>
          <a:lstStyle/>
          <a:p>
            <a:pPr lvl="0"/>
            <a:r>
              <a:rPr lang="en-US" altLang="zh-CN" b="1" dirty="0"/>
              <a:t>2.《</a:t>
            </a:r>
            <a:r>
              <a:rPr lang="zh-CN" altLang="en-US" b="1" dirty="0"/>
              <a:t>公司法</a:t>
            </a:r>
            <a:r>
              <a:rPr lang="en-US" altLang="zh-CN" b="1" dirty="0"/>
              <a:t>》</a:t>
            </a:r>
          </a:p>
          <a:p>
            <a:pPr lvl="0"/>
            <a:endParaRPr lang="en-US" altLang="zh-CN" dirty="0"/>
          </a:p>
          <a:p>
            <a:pPr marL="285752" indent="-285752">
              <a:buFont typeface="Arial" panose="020B0604020202020204" pitchFamily="34" charset="0"/>
              <a:buChar char="•"/>
            </a:pPr>
            <a:r>
              <a:rPr lang="zh-CN" altLang="en-US" b="1" u="sng" dirty="0"/>
              <a:t>法定资本制</a:t>
            </a:r>
            <a:endParaRPr lang="en-US" altLang="zh-CN" b="1" u="sng" dirty="0"/>
          </a:p>
          <a:p>
            <a:pPr lvl="0"/>
            <a:endParaRPr lang="en-US" altLang="zh-CN" dirty="0"/>
          </a:p>
          <a:p>
            <a:pPr lvl="1" indent="-188914"/>
            <a:r>
              <a:rPr lang="en-US" altLang="zh-CN" b="1" dirty="0"/>
              <a:t>- </a:t>
            </a:r>
            <a:r>
              <a:rPr lang="zh-CN" altLang="zh-CN" b="1" dirty="0"/>
              <a:t>资本确定原则</a:t>
            </a:r>
            <a:endParaRPr lang="en-US" altLang="zh-CN" b="1" dirty="0"/>
          </a:p>
          <a:p>
            <a:pPr marL="431802"/>
            <a:r>
              <a:rPr lang="zh-CN" altLang="en-US" dirty="0"/>
              <a:t>公司的注册资本必须记载于公司章程，并在公司成立时由股东全部认足，同时要求公司的注册资本必须达到法定的最低限额，否则公司不能成立。</a:t>
            </a:r>
            <a:endParaRPr lang="en-US" altLang="zh-CN" dirty="0"/>
          </a:p>
          <a:p>
            <a:pPr marL="431802"/>
            <a:endParaRPr lang="en-US" altLang="zh-CN" dirty="0"/>
          </a:p>
          <a:p>
            <a:pPr lvl="1" indent="-188914"/>
            <a:r>
              <a:rPr lang="en-US" altLang="zh-CN" b="1" dirty="0"/>
              <a:t>- </a:t>
            </a:r>
            <a:r>
              <a:rPr lang="zh-CN" altLang="zh-CN" b="1" dirty="0"/>
              <a:t>资本维持原则</a:t>
            </a:r>
            <a:endParaRPr lang="en-US" altLang="zh-CN" b="1" dirty="0"/>
          </a:p>
          <a:p>
            <a:pPr lvl="1" indent="-6350"/>
            <a:r>
              <a:rPr lang="zh-CN" altLang="en-US" dirty="0"/>
              <a:t>公司</a:t>
            </a:r>
            <a:r>
              <a:rPr lang="zh-CN" altLang="zh-CN" dirty="0"/>
              <a:t>在运营过程中，公司资本额应与公司资产保持一定的平衡关系。除发起人外不允许其他股东以实物出资，技术出资不得超过特定的比例，禁止股东抽逃出资</a:t>
            </a:r>
            <a:r>
              <a:rPr lang="zh-CN" altLang="en-US" dirty="0"/>
              <a:t>等</a:t>
            </a:r>
            <a:r>
              <a:rPr lang="zh-CN" altLang="zh-CN" dirty="0"/>
              <a:t>。</a:t>
            </a:r>
          </a:p>
          <a:p>
            <a:pPr lvl="1" indent="-188914"/>
            <a:endParaRPr lang="en-US" altLang="zh-CN" dirty="0"/>
          </a:p>
          <a:p>
            <a:pPr lvl="1" indent="-188914"/>
            <a:r>
              <a:rPr lang="en-US" altLang="zh-CN" b="1" dirty="0"/>
              <a:t>- </a:t>
            </a:r>
            <a:r>
              <a:rPr lang="zh-CN" altLang="zh-CN" b="1" dirty="0"/>
              <a:t>资本</a:t>
            </a:r>
            <a:r>
              <a:rPr lang="zh-CN" altLang="en-US" b="1" dirty="0"/>
              <a:t>不变</a:t>
            </a:r>
            <a:r>
              <a:rPr lang="zh-CN" altLang="zh-CN" b="1" dirty="0"/>
              <a:t>原则</a:t>
            </a:r>
            <a:endParaRPr lang="en-US" altLang="zh-CN" b="1" dirty="0"/>
          </a:p>
          <a:p>
            <a:pPr lvl="1" indent="-6350"/>
            <a:r>
              <a:rPr lang="zh-CN" altLang="en-US" dirty="0"/>
              <a:t>除非经过严格的法律程序，公司</a:t>
            </a:r>
            <a:r>
              <a:rPr lang="zh-CN" altLang="zh-CN" dirty="0"/>
              <a:t>资本不可以随意减少。</a:t>
            </a:r>
            <a:endParaRPr lang="en-US" altLang="zh-CN" dirty="0"/>
          </a:p>
        </p:txBody>
      </p:sp>
    </p:spTree>
    <p:extLst>
      <p:ext uri="{BB962C8B-B14F-4D97-AF65-F5344CB8AC3E}">
        <p14:creationId xmlns:p14="http://schemas.microsoft.com/office/powerpoint/2010/main" val="255381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16" name="文本框 15">
            <a:extLst>
              <a:ext uri="{FF2B5EF4-FFF2-40B4-BE49-F238E27FC236}">
                <a16:creationId xmlns:a16="http://schemas.microsoft.com/office/drawing/2014/main" id="{69DA7D46-5D33-42A4-A538-2D26421124F4}"/>
              </a:ext>
            </a:extLst>
          </p:cNvPr>
          <p:cNvSpPr txBox="1"/>
          <p:nvPr/>
        </p:nvSpPr>
        <p:spPr>
          <a:xfrm>
            <a:off x="1073860" y="1508459"/>
            <a:ext cx="9165516" cy="4801314"/>
          </a:xfrm>
          <a:prstGeom prst="rect">
            <a:avLst/>
          </a:prstGeom>
          <a:noFill/>
        </p:spPr>
        <p:txBody>
          <a:bodyPr wrap="square" rtlCol="0">
            <a:spAutoFit/>
          </a:bodyPr>
          <a:lstStyle/>
          <a:p>
            <a:pPr marL="285752" indent="-285752">
              <a:buFont typeface="Arial" panose="020B0604020202020204" pitchFamily="34" charset="0"/>
              <a:buChar char="•"/>
            </a:pPr>
            <a:r>
              <a:rPr lang="zh-CN" altLang="en-US" b="1" u="sng" dirty="0"/>
              <a:t>国务院</a:t>
            </a:r>
            <a:r>
              <a:rPr lang="en-US" altLang="zh-CN" b="1" u="sng" dirty="0"/>
              <a:t>《</a:t>
            </a:r>
            <a:r>
              <a:rPr lang="zh-CN" altLang="en-US" b="1" u="sng" dirty="0"/>
              <a:t>注册资本登记制度改革方案</a:t>
            </a:r>
            <a:r>
              <a:rPr lang="en-US" altLang="zh-CN" b="1" u="sng" dirty="0"/>
              <a:t>》</a:t>
            </a:r>
            <a:r>
              <a:rPr lang="zh-CN" altLang="en-US" b="1" u="sng" dirty="0"/>
              <a:t>国发</a:t>
            </a:r>
            <a:r>
              <a:rPr lang="en-US" altLang="zh-CN" b="1" u="sng" dirty="0"/>
              <a:t>[2014]7</a:t>
            </a:r>
            <a:r>
              <a:rPr lang="zh-CN" altLang="en-US" b="1" u="sng" dirty="0"/>
              <a:t>号</a:t>
            </a:r>
          </a:p>
          <a:p>
            <a:pPr lvl="0"/>
            <a:endParaRPr lang="en-US" altLang="zh-CN" dirty="0"/>
          </a:p>
          <a:p>
            <a:pPr marL="554040" lvl="1" indent="-285752" algn="just">
              <a:buFontTx/>
              <a:buChar char="-"/>
            </a:pPr>
            <a:r>
              <a:rPr lang="zh-CN" altLang="en-US" dirty="0"/>
              <a:t>除法律、行政法规以及国务院决定对特定行业注册资本最低限额另有规定的外，取消如下限制：</a:t>
            </a:r>
            <a:endParaRPr lang="en-US" altLang="zh-CN" dirty="0"/>
          </a:p>
          <a:p>
            <a:pPr marL="1011241" lvl="2" indent="-285752" algn="just">
              <a:buFont typeface="Wingdings" panose="05000000000000000000" pitchFamily="2" charset="2"/>
              <a:buChar char="Ø"/>
            </a:pPr>
            <a:r>
              <a:rPr lang="zh-CN" altLang="en-US" dirty="0"/>
              <a:t>有限责任公司最低注册资本</a:t>
            </a:r>
            <a:r>
              <a:rPr lang="en-US" altLang="zh-CN" dirty="0"/>
              <a:t>3</a:t>
            </a:r>
            <a:r>
              <a:rPr lang="zh-CN" altLang="en-US" dirty="0"/>
              <a:t>万元</a:t>
            </a:r>
            <a:endParaRPr lang="en-US" altLang="zh-CN" dirty="0"/>
          </a:p>
          <a:p>
            <a:pPr marL="1011241" lvl="2" indent="-285752" algn="just">
              <a:buFont typeface="Wingdings" panose="05000000000000000000" pitchFamily="2" charset="2"/>
              <a:buChar char="Ø"/>
            </a:pPr>
            <a:r>
              <a:rPr lang="zh-CN" altLang="en-US" dirty="0"/>
              <a:t>一人有限责任公司最低注册资本</a:t>
            </a:r>
            <a:r>
              <a:rPr lang="en-US" altLang="zh-CN" dirty="0"/>
              <a:t>10</a:t>
            </a:r>
            <a:r>
              <a:rPr lang="zh-CN" altLang="en-US" dirty="0"/>
              <a:t>万元</a:t>
            </a:r>
            <a:endParaRPr lang="en-US" altLang="zh-CN" dirty="0"/>
          </a:p>
          <a:p>
            <a:pPr marL="1011241" lvl="2" indent="-285752" algn="just">
              <a:buFont typeface="Wingdings" panose="05000000000000000000" pitchFamily="2" charset="2"/>
              <a:buChar char="Ø"/>
            </a:pPr>
            <a:r>
              <a:rPr lang="zh-CN" altLang="en-US" dirty="0"/>
              <a:t>股份有限公司最低注册资本</a:t>
            </a:r>
            <a:r>
              <a:rPr lang="en-US" altLang="zh-CN" dirty="0"/>
              <a:t>500</a:t>
            </a:r>
            <a:r>
              <a:rPr lang="zh-CN" altLang="en-US" dirty="0"/>
              <a:t>万元的限制</a:t>
            </a:r>
            <a:endParaRPr lang="en-US" altLang="zh-CN" dirty="0"/>
          </a:p>
          <a:p>
            <a:pPr marL="725489" lvl="2" algn="just"/>
            <a:endParaRPr lang="en-US" altLang="zh-CN" dirty="0"/>
          </a:p>
          <a:p>
            <a:pPr marL="554040" lvl="1" indent="-285752" algn="just">
              <a:buFontTx/>
              <a:buChar char="-"/>
            </a:pPr>
            <a:r>
              <a:rPr lang="zh-CN" altLang="en-US" dirty="0"/>
              <a:t>不再限制公司设立时全体股东（发起人）的首次出资比例</a:t>
            </a:r>
            <a:endParaRPr lang="en-US" altLang="zh-CN" dirty="0"/>
          </a:p>
          <a:p>
            <a:pPr marL="268288" lvl="1" algn="just"/>
            <a:endParaRPr lang="en-US" altLang="zh-CN" dirty="0"/>
          </a:p>
          <a:p>
            <a:pPr marL="554040" lvl="1" indent="-285752" algn="just">
              <a:buFontTx/>
              <a:buChar char="-"/>
            </a:pPr>
            <a:r>
              <a:rPr lang="zh-CN" altLang="en-US" dirty="0"/>
              <a:t>不再限制公司全体股东（发起人）的货币出资金额占注册资本的比例</a:t>
            </a:r>
            <a:endParaRPr lang="en-US" altLang="zh-CN" dirty="0"/>
          </a:p>
          <a:p>
            <a:pPr marL="268288" lvl="1" algn="just"/>
            <a:endParaRPr lang="en-US" altLang="zh-CN" dirty="0"/>
          </a:p>
          <a:p>
            <a:pPr marL="554040" lvl="1" indent="-285752" algn="just">
              <a:buFontTx/>
              <a:buChar char="-"/>
            </a:pPr>
            <a:r>
              <a:rPr lang="zh-CN" altLang="en-US" dirty="0"/>
              <a:t>不再规定公司股东（发起人）缴足出资的期限</a:t>
            </a:r>
            <a:endParaRPr lang="en-US" altLang="zh-CN" dirty="0"/>
          </a:p>
          <a:p>
            <a:pPr marL="268288" lvl="1" algn="just"/>
            <a:endParaRPr lang="en-US" altLang="zh-CN" dirty="0"/>
          </a:p>
          <a:p>
            <a:pPr marL="554040" lvl="1" indent="-285752" algn="just">
              <a:buFontTx/>
              <a:buChar char="-"/>
            </a:pPr>
            <a:r>
              <a:rPr lang="zh-CN" altLang="en-US" dirty="0"/>
              <a:t>公司实收资本不再作为工商登记事项</a:t>
            </a:r>
            <a:endParaRPr lang="en-US" altLang="zh-CN" dirty="0"/>
          </a:p>
          <a:p>
            <a:pPr marL="554040" lvl="1" indent="-285752" algn="just">
              <a:buFontTx/>
              <a:buChar char="-"/>
            </a:pPr>
            <a:endParaRPr lang="en-US" altLang="zh-CN" dirty="0"/>
          </a:p>
          <a:p>
            <a:pPr marL="554040" lvl="1" indent="-285752" algn="just">
              <a:buFontTx/>
              <a:buChar char="-"/>
            </a:pPr>
            <a:r>
              <a:rPr lang="zh-CN" altLang="en-US" dirty="0"/>
              <a:t>公司登记时，无需提交验资报告</a:t>
            </a:r>
            <a:endParaRPr lang="en-US" altLang="zh-CN" dirty="0"/>
          </a:p>
        </p:txBody>
      </p:sp>
    </p:spTree>
    <p:extLst>
      <p:ext uri="{BB962C8B-B14F-4D97-AF65-F5344CB8AC3E}">
        <p14:creationId xmlns:p14="http://schemas.microsoft.com/office/powerpoint/2010/main" val="376762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16" name="文本框 15">
            <a:extLst>
              <a:ext uri="{FF2B5EF4-FFF2-40B4-BE49-F238E27FC236}">
                <a16:creationId xmlns:a16="http://schemas.microsoft.com/office/drawing/2014/main" id="{69DA7D46-5D33-42A4-A538-2D26421124F4}"/>
              </a:ext>
            </a:extLst>
          </p:cNvPr>
          <p:cNvSpPr txBox="1"/>
          <p:nvPr/>
        </p:nvSpPr>
        <p:spPr>
          <a:xfrm>
            <a:off x="1073860" y="1508458"/>
            <a:ext cx="9165516" cy="5632311"/>
          </a:xfrm>
          <a:prstGeom prst="rect">
            <a:avLst/>
          </a:prstGeom>
          <a:noFill/>
        </p:spPr>
        <p:txBody>
          <a:bodyPr wrap="square" rtlCol="0">
            <a:spAutoFit/>
          </a:bodyPr>
          <a:lstStyle/>
          <a:p>
            <a:pPr lvl="0"/>
            <a:r>
              <a:rPr lang="en-US" altLang="zh-CN" b="1" dirty="0"/>
              <a:t>2.《</a:t>
            </a:r>
            <a:r>
              <a:rPr lang="zh-CN" altLang="en-US" b="1" dirty="0"/>
              <a:t>公司法</a:t>
            </a:r>
            <a:r>
              <a:rPr lang="en-US" altLang="zh-CN" b="1" dirty="0"/>
              <a:t>》</a:t>
            </a:r>
          </a:p>
          <a:p>
            <a:pPr lvl="0"/>
            <a:endParaRPr lang="en-US" altLang="zh-CN" dirty="0"/>
          </a:p>
          <a:p>
            <a:pPr marL="285752" indent="-285752">
              <a:buFont typeface="Arial" panose="020B0604020202020204" pitchFamily="34" charset="0"/>
              <a:buChar char="•"/>
            </a:pPr>
            <a:r>
              <a:rPr lang="zh-CN" altLang="zh-CN" b="1" u="sng" dirty="0"/>
              <a:t>股东股权平等</a:t>
            </a:r>
            <a:endParaRPr lang="en-US" altLang="zh-CN" b="1" u="sng" dirty="0"/>
          </a:p>
          <a:p>
            <a:pPr lvl="0"/>
            <a:endParaRPr lang="en-US" altLang="zh-CN" b="1" u="sng" dirty="0"/>
          </a:p>
          <a:p>
            <a:pPr lvl="1"/>
            <a:r>
              <a:rPr lang="zh-CN" altLang="zh-CN" dirty="0"/>
              <a:t>股东基于自己的出资</a:t>
            </a:r>
            <a:r>
              <a:rPr lang="en-US" altLang="zh-CN" dirty="0"/>
              <a:t>(</a:t>
            </a:r>
            <a:r>
              <a:rPr lang="zh-CN" altLang="zh-CN" dirty="0"/>
              <a:t>出资额或者股份</a:t>
            </a:r>
            <a:r>
              <a:rPr lang="en-US" altLang="zh-CN" dirty="0"/>
              <a:t>)</a:t>
            </a:r>
            <a:r>
              <a:rPr lang="zh-CN" altLang="zh-CN" dirty="0"/>
              <a:t>为基础而享有平等待遇的原则。出资的性质一致、数额相同</a:t>
            </a:r>
            <a:r>
              <a:rPr lang="en-US" altLang="zh-CN" dirty="0"/>
              <a:t>,</a:t>
            </a:r>
            <a:r>
              <a:rPr lang="zh-CN" altLang="zh-CN" dirty="0"/>
              <a:t>在公司运转中得到平等对待。</a:t>
            </a:r>
            <a:endParaRPr lang="en-US" altLang="zh-CN" dirty="0"/>
          </a:p>
          <a:p>
            <a:pPr lvl="1"/>
            <a:endParaRPr lang="en-US" altLang="zh-CN" dirty="0"/>
          </a:p>
          <a:p>
            <a:pPr marL="736602" lvl="1" indent="-285752">
              <a:buFontTx/>
              <a:buChar char="-"/>
            </a:pPr>
            <a:r>
              <a:rPr lang="en-US" altLang="zh-CN" dirty="0"/>
              <a:t>“</a:t>
            </a:r>
            <a:r>
              <a:rPr lang="zh-CN" altLang="zh-CN" dirty="0">
                <a:solidFill>
                  <a:srgbClr val="FF0000"/>
                </a:solidFill>
              </a:rPr>
              <a:t>一股一权</a:t>
            </a:r>
            <a:r>
              <a:rPr lang="en-US" altLang="zh-CN" dirty="0"/>
              <a:t>”</a:t>
            </a:r>
            <a:r>
              <a:rPr lang="zh-CN" altLang="zh-CN" dirty="0"/>
              <a:t>的表决权原则</a:t>
            </a:r>
            <a:endParaRPr lang="en-US" altLang="zh-CN" dirty="0"/>
          </a:p>
          <a:p>
            <a:pPr marL="450852" lvl="1"/>
            <a:r>
              <a:rPr lang="zh-CN" altLang="en-US" dirty="0"/>
              <a:t>拥有一份出资或股份就享有一个表决权</a:t>
            </a:r>
            <a:r>
              <a:rPr lang="en-US" altLang="zh-CN" dirty="0"/>
              <a:t>,</a:t>
            </a:r>
            <a:r>
              <a:rPr lang="zh-CN" altLang="en-US" dirty="0"/>
              <a:t>拥有若干份出资或股份就享有若干个表决权</a:t>
            </a:r>
            <a:endParaRPr lang="en-US" altLang="zh-CN" dirty="0"/>
          </a:p>
          <a:p>
            <a:pPr marL="450852" lvl="1"/>
            <a:endParaRPr lang="en-US" altLang="zh-CN" dirty="0"/>
          </a:p>
          <a:p>
            <a:pPr marL="736602" lvl="1" indent="-285752">
              <a:buFontTx/>
              <a:buChar char="-"/>
            </a:pPr>
            <a:r>
              <a:rPr lang="zh-CN" altLang="en-US" dirty="0"/>
              <a:t>“</a:t>
            </a:r>
            <a:r>
              <a:rPr lang="zh-CN" altLang="zh-CN" dirty="0">
                <a:solidFill>
                  <a:srgbClr val="FF0000"/>
                </a:solidFill>
              </a:rPr>
              <a:t>同股同价</a:t>
            </a:r>
            <a:r>
              <a:rPr lang="en-US" altLang="zh-CN" dirty="0"/>
              <a:t>”</a:t>
            </a:r>
            <a:r>
              <a:rPr lang="zh-CN" altLang="zh-CN" dirty="0"/>
              <a:t>的发行原则</a:t>
            </a:r>
            <a:endParaRPr lang="en-US" altLang="zh-CN" dirty="0"/>
          </a:p>
          <a:p>
            <a:pPr marL="450852" lvl="1"/>
            <a:r>
              <a:rPr lang="zh-CN" altLang="en-US" dirty="0"/>
              <a:t>任何单位或者个人所认购的股份</a:t>
            </a:r>
            <a:r>
              <a:rPr lang="en-US" altLang="zh-CN" dirty="0"/>
              <a:t>,</a:t>
            </a:r>
            <a:r>
              <a:rPr lang="zh-CN" altLang="en-US" dirty="0"/>
              <a:t>每股应当支付相同价额</a:t>
            </a:r>
            <a:endParaRPr lang="en-US" altLang="zh-CN" dirty="0"/>
          </a:p>
          <a:p>
            <a:pPr marL="450852" lvl="1"/>
            <a:endParaRPr lang="en-US" altLang="zh-CN" dirty="0"/>
          </a:p>
          <a:p>
            <a:pPr marL="736602" lvl="1" indent="-285752">
              <a:buFontTx/>
              <a:buChar char="-"/>
            </a:pPr>
            <a:r>
              <a:rPr lang="zh-CN" altLang="en-US" dirty="0"/>
              <a:t>“</a:t>
            </a:r>
            <a:r>
              <a:rPr lang="zh-CN" altLang="en-US" dirty="0">
                <a:solidFill>
                  <a:srgbClr val="FF0000"/>
                </a:solidFill>
              </a:rPr>
              <a:t>同股同利</a:t>
            </a:r>
            <a:r>
              <a:rPr lang="zh-CN" altLang="en-US" dirty="0"/>
              <a:t>”的收益原则</a:t>
            </a:r>
            <a:endParaRPr lang="en-US" altLang="zh-CN" dirty="0"/>
          </a:p>
          <a:p>
            <a:pPr marL="450852" lvl="1"/>
            <a:r>
              <a:rPr lang="zh-CN" altLang="en-US" dirty="0"/>
              <a:t>股东拥有相同的股份</a:t>
            </a:r>
            <a:r>
              <a:rPr lang="en-US" altLang="zh-CN" dirty="0"/>
              <a:t>,</a:t>
            </a:r>
            <a:r>
              <a:rPr lang="zh-CN" altLang="en-US" dirty="0"/>
              <a:t>就必须获得同等收益</a:t>
            </a:r>
            <a:r>
              <a:rPr lang="en-US" altLang="zh-CN" dirty="0"/>
              <a:t>,</a:t>
            </a:r>
            <a:r>
              <a:rPr lang="zh-CN" altLang="en-US" dirty="0"/>
              <a:t>主要体现在股息、红利和剩余财产的分配上</a:t>
            </a:r>
            <a:endParaRPr lang="en-US" altLang="zh-CN" dirty="0"/>
          </a:p>
          <a:p>
            <a:pPr marL="450852" lvl="1"/>
            <a:endParaRPr lang="en-US" altLang="zh-CN" dirty="0"/>
          </a:p>
          <a:p>
            <a:pPr lvl="1" indent="-6350"/>
            <a:r>
              <a:rPr lang="zh-CN" altLang="en-US" dirty="0"/>
              <a:t>例外：向</a:t>
            </a:r>
            <a:r>
              <a:rPr lang="zh-CN" altLang="en-US" dirty="0">
                <a:solidFill>
                  <a:srgbClr val="FF0000"/>
                </a:solidFill>
              </a:rPr>
              <a:t>弱势股东</a:t>
            </a:r>
            <a:r>
              <a:rPr lang="zh-CN" altLang="en-US" dirty="0"/>
              <a:t>适度倾斜保护：股东知情权诉讼；要求公司回购股份；股东代表诉讼</a:t>
            </a:r>
            <a:endParaRPr lang="zh-CN" altLang="zh-CN" dirty="0"/>
          </a:p>
          <a:p>
            <a:pPr lvl="1" indent="-188914"/>
            <a:endParaRPr lang="zh-CN" altLang="zh-CN" dirty="0"/>
          </a:p>
        </p:txBody>
      </p:sp>
    </p:spTree>
    <p:extLst>
      <p:ext uri="{BB962C8B-B14F-4D97-AF65-F5344CB8AC3E}">
        <p14:creationId xmlns:p14="http://schemas.microsoft.com/office/powerpoint/2010/main" val="38428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16" name="文本框 15">
            <a:extLst>
              <a:ext uri="{FF2B5EF4-FFF2-40B4-BE49-F238E27FC236}">
                <a16:creationId xmlns:a16="http://schemas.microsoft.com/office/drawing/2014/main" id="{69DA7D46-5D33-42A4-A538-2D26421124F4}"/>
              </a:ext>
            </a:extLst>
          </p:cNvPr>
          <p:cNvSpPr txBox="1"/>
          <p:nvPr/>
        </p:nvSpPr>
        <p:spPr>
          <a:xfrm>
            <a:off x="1073860" y="1508459"/>
            <a:ext cx="9165516" cy="4247317"/>
          </a:xfrm>
          <a:prstGeom prst="rect">
            <a:avLst/>
          </a:prstGeom>
          <a:noFill/>
        </p:spPr>
        <p:txBody>
          <a:bodyPr wrap="square" rtlCol="0">
            <a:spAutoFit/>
          </a:bodyPr>
          <a:lstStyle/>
          <a:p>
            <a:pPr lvl="0"/>
            <a:r>
              <a:rPr lang="en-US" altLang="zh-CN" b="1" dirty="0"/>
              <a:t>2.《</a:t>
            </a:r>
            <a:r>
              <a:rPr lang="zh-CN" altLang="en-US" b="1" dirty="0"/>
              <a:t>公司法</a:t>
            </a:r>
            <a:r>
              <a:rPr lang="en-US" altLang="zh-CN" b="1" dirty="0"/>
              <a:t>》</a:t>
            </a:r>
          </a:p>
          <a:p>
            <a:pPr lvl="0"/>
            <a:endParaRPr lang="en-US" altLang="zh-CN" dirty="0"/>
          </a:p>
          <a:p>
            <a:pPr marL="285752" indent="-285752">
              <a:buFont typeface="Arial" panose="020B0604020202020204" pitchFamily="34" charset="0"/>
              <a:buChar char="•"/>
            </a:pPr>
            <a:r>
              <a:rPr lang="zh-CN" altLang="en-US" b="1" u="sng" dirty="0"/>
              <a:t>股东有限责任原则</a:t>
            </a:r>
            <a:endParaRPr lang="en-US" altLang="zh-CN" b="1" u="sng" dirty="0"/>
          </a:p>
          <a:p>
            <a:pPr marL="285752" indent="-285752">
              <a:buFont typeface="Arial" panose="020B0604020202020204" pitchFamily="34" charset="0"/>
              <a:buChar char="•"/>
            </a:pPr>
            <a:endParaRPr lang="en-US" altLang="zh-CN" dirty="0"/>
          </a:p>
          <a:p>
            <a:pPr marL="485777" lvl="1" indent="-219076">
              <a:buFontTx/>
              <a:buChar char="-"/>
            </a:pPr>
            <a:r>
              <a:rPr lang="zh-CN" altLang="en-US" b="1" dirty="0"/>
              <a:t>定义</a:t>
            </a:r>
            <a:endParaRPr lang="en-US" altLang="zh-CN" b="1" dirty="0"/>
          </a:p>
          <a:p>
            <a:pPr marL="450852" lvl="1"/>
            <a:r>
              <a:rPr lang="zh-CN" altLang="en-US" dirty="0"/>
              <a:t>股东有限责任是指股东</a:t>
            </a:r>
            <a:r>
              <a:rPr lang="zh-CN" altLang="en-US" dirty="0">
                <a:solidFill>
                  <a:srgbClr val="FF0000"/>
                </a:solidFill>
              </a:rPr>
              <a:t>以投资（出资额或者股份）为限</a:t>
            </a:r>
            <a:r>
              <a:rPr lang="zh-CN" altLang="en-US" dirty="0"/>
              <a:t>对公司承担责任</a:t>
            </a:r>
            <a:r>
              <a:rPr lang="en-US" altLang="zh-CN" dirty="0"/>
              <a:t>,</a:t>
            </a:r>
            <a:r>
              <a:rPr lang="zh-CN" altLang="en-US" dirty="0"/>
              <a:t>并通过公司这个中间物对外承担责任。</a:t>
            </a:r>
            <a:endParaRPr lang="en-US" altLang="zh-CN" dirty="0"/>
          </a:p>
          <a:p>
            <a:pPr marL="266701" lvl="1"/>
            <a:endParaRPr lang="en-US" altLang="zh-CN" b="1" dirty="0"/>
          </a:p>
          <a:p>
            <a:pPr marL="485777" lvl="1" indent="-219076">
              <a:buFontTx/>
              <a:buChar char="-"/>
            </a:pPr>
            <a:r>
              <a:rPr lang="zh-CN" altLang="en-US" b="1" dirty="0"/>
              <a:t>法律依据</a:t>
            </a:r>
            <a:endParaRPr lang="en-US" altLang="zh-CN" b="1" dirty="0"/>
          </a:p>
          <a:p>
            <a:pPr marL="485777" lvl="1"/>
            <a:endParaRPr lang="en-US" altLang="zh-CN" dirty="0"/>
          </a:p>
          <a:p>
            <a:pPr marL="485777" lvl="1"/>
            <a:r>
              <a:rPr lang="en-US" altLang="zh-CN" dirty="0"/>
              <a:t>《</a:t>
            </a:r>
            <a:r>
              <a:rPr lang="zh-CN" altLang="en-US" dirty="0"/>
              <a:t>公司法</a:t>
            </a:r>
            <a:r>
              <a:rPr lang="en-US" altLang="zh-CN" dirty="0"/>
              <a:t>》</a:t>
            </a:r>
            <a:r>
              <a:rPr lang="zh-CN" altLang="en-US" dirty="0"/>
              <a:t>第三条第二款  </a:t>
            </a:r>
            <a:endParaRPr lang="en-US" altLang="zh-CN" dirty="0"/>
          </a:p>
          <a:p>
            <a:pPr marL="485777" lvl="1"/>
            <a:endParaRPr lang="en-US" altLang="zh-CN" dirty="0"/>
          </a:p>
          <a:p>
            <a:pPr marL="485777" lvl="1"/>
            <a:r>
              <a:rPr lang="zh-CN" altLang="en-US" dirty="0"/>
              <a:t>有限责任公司的股东以其认缴的出资额为限对公司承担责任</a:t>
            </a:r>
            <a:r>
              <a:rPr lang="en-US" altLang="zh-CN" dirty="0"/>
              <a:t>;</a:t>
            </a:r>
          </a:p>
          <a:p>
            <a:pPr marL="485777" lvl="1"/>
            <a:r>
              <a:rPr lang="zh-CN" altLang="en-US" dirty="0"/>
              <a:t>股份有限公司的股东以其认购的股份为限对公司承担责任。</a:t>
            </a:r>
          </a:p>
          <a:p>
            <a:pPr lvl="1" indent="-188914"/>
            <a:endParaRPr lang="en-US" altLang="zh-CN" b="1" dirty="0"/>
          </a:p>
        </p:txBody>
      </p:sp>
    </p:spTree>
    <p:extLst>
      <p:ext uri="{BB962C8B-B14F-4D97-AF65-F5344CB8AC3E}">
        <p14:creationId xmlns:p14="http://schemas.microsoft.com/office/powerpoint/2010/main" val="276793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16" name="文本框 15">
            <a:extLst>
              <a:ext uri="{FF2B5EF4-FFF2-40B4-BE49-F238E27FC236}">
                <a16:creationId xmlns:a16="http://schemas.microsoft.com/office/drawing/2014/main" id="{69DA7D46-5D33-42A4-A538-2D26421124F4}"/>
              </a:ext>
            </a:extLst>
          </p:cNvPr>
          <p:cNvSpPr txBox="1"/>
          <p:nvPr/>
        </p:nvSpPr>
        <p:spPr>
          <a:xfrm>
            <a:off x="1095375" y="1460060"/>
            <a:ext cx="9165517" cy="5632311"/>
          </a:xfrm>
          <a:prstGeom prst="rect">
            <a:avLst/>
          </a:prstGeom>
          <a:noFill/>
        </p:spPr>
        <p:txBody>
          <a:bodyPr wrap="square" rtlCol="0">
            <a:spAutoFit/>
          </a:bodyPr>
          <a:lstStyle/>
          <a:p>
            <a:pPr marL="285752" indent="-285752">
              <a:buFontTx/>
              <a:buChar char="-"/>
            </a:pPr>
            <a:r>
              <a:rPr lang="zh-CN" altLang="en-US" b="1" u="sng" dirty="0"/>
              <a:t>股东有限责任原则的例外（</a:t>
            </a:r>
            <a:r>
              <a:rPr lang="en-US" altLang="zh-CN" b="1" u="sng" dirty="0"/>
              <a:t>14</a:t>
            </a:r>
            <a:r>
              <a:rPr lang="zh-CN" altLang="en-US" b="1" u="sng" dirty="0"/>
              <a:t>种）</a:t>
            </a:r>
            <a:endParaRPr lang="en-US" altLang="zh-CN" b="1" dirty="0"/>
          </a:p>
          <a:p>
            <a:pPr marL="288926" lvl="2"/>
            <a:endParaRPr lang="en-US" altLang="zh-CN" dirty="0"/>
          </a:p>
          <a:p>
            <a:pPr marL="574677" lvl="2" indent="-285752">
              <a:buFont typeface="Wingdings" panose="05000000000000000000" pitchFamily="2" charset="2"/>
              <a:buChar char="ü"/>
            </a:pPr>
            <a:r>
              <a:rPr lang="zh-CN" altLang="en-US" dirty="0"/>
              <a:t>虚假出资（</a:t>
            </a:r>
            <a:r>
              <a:rPr lang="en-US" altLang="zh-CN" dirty="0"/>
              <a:t>《</a:t>
            </a:r>
            <a:r>
              <a:rPr lang="zh-CN" altLang="en-US" dirty="0"/>
              <a:t>公司法</a:t>
            </a:r>
            <a:r>
              <a:rPr lang="en-US" altLang="zh-CN" dirty="0"/>
              <a:t>》</a:t>
            </a:r>
            <a:r>
              <a:rPr lang="zh-CN" altLang="en-US" dirty="0"/>
              <a:t>第</a:t>
            </a:r>
            <a:r>
              <a:rPr lang="en-US" altLang="zh-CN" dirty="0"/>
              <a:t>28</a:t>
            </a:r>
            <a:r>
              <a:rPr lang="zh-CN" altLang="en-US" dirty="0"/>
              <a:t>条、第</a:t>
            </a:r>
            <a:r>
              <a:rPr lang="en-US" altLang="zh-CN" dirty="0"/>
              <a:t>30</a:t>
            </a:r>
            <a:r>
              <a:rPr lang="zh-CN" altLang="en-US" dirty="0"/>
              <a:t>条）</a:t>
            </a:r>
          </a:p>
          <a:p>
            <a:pPr marL="574677" lvl="2" indent="-285752">
              <a:buFont typeface="Wingdings" panose="05000000000000000000" pitchFamily="2" charset="2"/>
              <a:buChar char="ü"/>
            </a:pPr>
            <a:r>
              <a:rPr lang="zh-CN" altLang="en-US" dirty="0"/>
              <a:t>出资不到位（</a:t>
            </a:r>
            <a:r>
              <a:rPr lang="en-US" altLang="zh-CN" dirty="0"/>
              <a:t>《</a:t>
            </a:r>
            <a:r>
              <a:rPr lang="zh-CN" altLang="en-US" dirty="0"/>
              <a:t>公司法解释二</a:t>
            </a:r>
            <a:r>
              <a:rPr lang="en-US" altLang="zh-CN" dirty="0"/>
              <a:t>》</a:t>
            </a:r>
            <a:r>
              <a:rPr lang="zh-CN" altLang="en-US" dirty="0"/>
              <a:t>第</a:t>
            </a:r>
            <a:r>
              <a:rPr lang="en-US" altLang="zh-CN" dirty="0"/>
              <a:t>22</a:t>
            </a:r>
            <a:r>
              <a:rPr lang="zh-CN" altLang="en-US" dirty="0"/>
              <a:t>条第</a:t>
            </a:r>
            <a:r>
              <a:rPr lang="en-US" altLang="zh-CN" dirty="0"/>
              <a:t>2</a:t>
            </a:r>
            <a:r>
              <a:rPr lang="zh-CN" altLang="en-US" dirty="0"/>
              <a:t>款）</a:t>
            </a:r>
            <a:endParaRPr lang="en-US" altLang="zh-CN" dirty="0"/>
          </a:p>
          <a:p>
            <a:pPr marL="574677" lvl="2" indent="-285752">
              <a:buFont typeface="Wingdings" panose="05000000000000000000" pitchFamily="2" charset="2"/>
              <a:buChar char="ü"/>
            </a:pPr>
            <a:r>
              <a:rPr lang="zh-CN" altLang="en-US" dirty="0"/>
              <a:t>抽逃出资（</a:t>
            </a:r>
            <a:r>
              <a:rPr lang="en-US" altLang="zh-CN" dirty="0"/>
              <a:t>《</a:t>
            </a:r>
            <a:r>
              <a:rPr lang="zh-CN" altLang="en-US" dirty="0"/>
              <a:t>公司法</a:t>
            </a:r>
            <a:r>
              <a:rPr lang="en-US" altLang="zh-CN" dirty="0"/>
              <a:t>》</a:t>
            </a:r>
            <a:r>
              <a:rPr lang="zh-CN" altLang="en-US" dirty="0"/>
              <a:t>第</a:t>
            </a:r>
            <a:r>
              <a:rPr lang="en-US" altLang="zh-CN" dirty="0"/>
              <a:t>35</a:t>
            </a:r>
            <a:r>
              <a:rPr lang="zh-CN" altLang="en-US" dirty="0"/>
              <a:t>条、第</a:t>
            </a:r>
            <a:r>
              <a:rPr lang="en-US" altLang="zh-CN" dirty="0"/>
              <a:t>115</a:t>
            </a:r>
            <a:r>
              <a:rPr lang="zh-CN" altLang="en-US" dirty="0"/>
              <a:t>条；</a:t>
            </a:r>
            <a:r>
              <a:rPr lang="en-US" altLang="zh-CN" dirty="0"/>
              <a:t>《</a:t>
            </a:r>
            <a:r>
              <a:rPr lang="zh-CN" altLang="en-US" dirty="0"/>
              <a:t>执行工作若干问题的规定（试行）</a:t>
            </a:r>
            <a:r>
              <a:rPr lang="en-US" altLang="zh-CN" dirty="0"/>
              <a:t>》</a:t>
            </a:r>
            <a:r>
              <a:rPr lang="zh-CN" altLang="en-US" dirty="0"/>
              <a:t>第</a:t>
            </a:r>
            <a:r>
              <a:rPr lang="en-US" altLang="zh-CN" dirty="0"/>
              <a:t>80</a:t>
            </a:r>
            <a:r>
              <a:rPr lang="zh-CN" altLang="en-US" dirty="0"/>
              <a:t>条）</a:t>
            </a:r>
          </a:p>
          <a:p>
            <a:pPr marL="574677" lvl="2" indent="-285752">
              <a:buFont typeface="Wingdings" panose="05000000000000000000" pitchFamily="2" charset="2"/>
              <a:buChar char="ü"/>
            </a:pPr>
            <a:r>
              <a:rPr lang="zh-CN" altLang="en-US" dirty="0"/>
              <a:t>公司清算未依法履行通知和公告义务（</a:t>
            </a:r>
            <a:r>
              <a:rPr lang="en-US" altLang="zh-CN" dirty="0"/>
              <a:t>《</a:t>
            </a:r>
            <a:r>
              <a:rPr lang="zh-CN" altLang="en-US" dirty="0"/>
              <a:t>公司法</a:t>
            </a:r>
            <a:r>
              <a:rPr lang="en-US" altLang="zh-CN" dirty="0"/>
              <a:t>》</a:t>
            </a:r>
            <a:r>
              <a:rPr lang="zh-CN" altLang="en-US" dirty="0"/>
              <a:t>第</a:t>
            </a:r>
            <a:r>
              <a:rPr lang="en-US" altLang="zh-CN" dirty="0"/>
              <a:t>185</a:t>
            </a:r>
            <a:r>
              <a:rPr lang="zh-CN" altLang="en-US" dirty="0"/>
              <a:t>条、</a:t>
            </a:r>
            <a:r>
              <a:rPr lang="en-US" altLang="zh-CN" dirty="0"/>
              <a:t>《</a:t>
            </a:r>
            <a:r>
              <a:rPr lang="zh-CN" altLang="en-US" dirty="0"/>
              <a:t>公司法解释二</a:t>
            </a:r>
            <a:r>
              <a:rPr lang="en-US" altLang="zh-CN" dirty="0"/>
              <a:t>》</a:t>
            </a:r>
            <a:r>
              <a:rPr lang="zh-CN" altLang="en-US" dirty="0"/>
              <a:t>第</a:t>
            </a:r>
            <a:r>
              <a:rPr lang="en-US" altLang="zh-CN" dirty="0"/>
              <a:t>11</a:t>
            </a:r>
            <a:r>
              <a:rPr lang="zh-CN" altLang="en-US" dirty="0"/>
              <a:t>条）</a:t>
            </a:r>
            <a:endParaRPr lang="en-US" altLang="zh-CN" dirty="0"/>
          </a:p>
          <a:p>
            <a:pPr marL="574677" lvl="2" indent="-285752">
              <a:buFont typeface="Wingdings" panose="05000000000000000000" pitchFamily="2" charset="2"/>
              <a:buChar char="ü"/>
            </a:pPr>
            <a:r>
              <a:rPr lang="zh-CN" altLang="en-US" dirty="0"/>
              <a:t>执行未经确认的清算方案（</a:t>
            </a:r>
            <a:r>
              <a:rPr lang="en-US" altLang="zh-CN" dirty="0"/>
              <a:t>《</a:t>
            </a:r>
            <a:r>
              <a:rPr lang="zh-CN" altLang="en-US" dirty="0"/>
              <a:t>公司法解释二</a:t>
            </a:r>
            <a:r>
              <a:rPr lang="en-US" altLang="zh-CN" dirty="0"/>
              <a:t>》</a:t>
            </a:r>
            <a:r>
              <a:rPr lang="zh-CN" altLang="en-US" dirty="0"/>
              <a:t>第</a:t>
            </a:r>
            <a:r>
              <a:rPr lang="en-US" altLang="zh-CN" dirty="0"/>
              <a:t>15</a:t>
            </a:r>
            <a:r>
              <a:rPr lang="zh-CN" altLang="en-US" dirty="0"/>
              <a:t>条）</a:t>
            </a:r>
          </a:p>
          <a:p>
            <a:pPr marL="574677" lvl="2" indent="-285752">
              <a:buFont typeface="Wingdings" panose="05000000000000000000" pitchFamily="2" charset="2"/>
              <a:buChar char="ü"/>
            </a:pPr>
            <a:r>
              <a:rPr lang="zh-CN" altLang="en-US" dirty="0"/>
              <a:t>股东未在法定期限内进行清算（</a:t>
            </a:r>
            <a:r>
              <a:rPr lang="en-US" altLang="zh-CN" dirty="0"/>
              <a:t>《</a:t>
            </a:r>
            <a:r>
              <a:rPr lang="zh-CN" altLang="en-US" dirty="0"/>
              <a:t>公司法解释二</a:t>
            </a:r>
            <a:r>
              <a:rPr lang="en-US" altLang="zh-CN" dirty="0"/>
              <a:t>》</a:t>
            </a:r>
            <a:r>
              <a:rPr lang="zh-CN" altLang="en-US" dirty="0"/>
              <a:t>第</a:t>
            </a:r>
            <a:r>
              <a:rPr lang="en-US" altLang="zh-CN" dirty="0"/>
              <a:t>18</a:t>
            </a:r>
            <a:r>
              <a:rPr lang="zh-CN" altLang="en-US" dirty="0"/>
              <a:t>条）</a:t>
            </a:r>
          </a:p>
          <a:p>
            <a:pPr marL="574677" lvl="2" indent="-285752">
              <a:buFont typeface="Wingdings" panose="05000000000000000000" pitchFamily="2" charset="2"/>
              <a:buChar char="ü"/>
            </a:pPr>
            <a:r>
              <a:rPr lang="zh-CN" altLang="en-US" dirty="0">
                <a:solidFill>
                  <a:srgbClr val="FF0000"/>
                </a:solidFill>
              </a:rPr>
              <a:t>股东怠于履行义务，致无法进行清算（</a:t>
            </a:r>
            <a:r>
              <a:rPr lang="en-US" altLang="zh-CN" dirty="0">
                <a:solidFill>
                  <a:srgbClr val="FF0000"/>
                </a:solidFill>
              </a:rPr>
              <a:t>《</a:t>
            </a:r>
            <a:r>
              <a:rPr lang="zh-CN" altLang="en-US" dirty="0">
                <a:solidFill>
                  <a:srgbClr val="FF0000"/>
                </a:solidFill>
              </a:rPr>
              <a:t>公司法解释二</a:t>
            </a:r>
            <a:r>
              <a:rPr lang="en-US" altLang="zh-CN" dirty="0">
                <a:solidFill>
                  <a:srgbClr val="FF0000"/>
                </a:solidFill>
              </a:rPr>
              <a:t>》</a:t>
            </a:r>
            <a:r>
              <a:rPr lang="zh-CN" altLang="en-US" dirty="0">
                <a:solidFill>
                  <a:srgbClr val="FF0000"/>
                </a:solidFill>
              </a:rPr>
              <a:t>第</a:t>
            </a:r>
            <a:r>
              <a:rPr lang="en-US" altLang="zh-CN" dirty="0">
                <a:solidFill>
                  <a:srgbClr val="FF0000"/>
                </a:solidFill>
              </a:rPr>
              <a:t>18</a:t>
            </a:r>
            <a:r>
              <a:rPr lang="zh-CN" altLang="en-US" dirty="0">
                <a:solidFill>
                  <a:srgbClr val="FF0000"/>
                </a:solidFill>
              </a:rPr>
              <a:t>条）</a:t>
            </a:r>
          </a:p>
          <a:p>
            <a:pPr marL="574677" lvl="2" indent="-285752">
              <a:buFont typeface="Wingdings" panose="05000000000000000000" pitchFamily="2" charset="2"/>
              <a:buChar char="ü"/>
            </a:pPr>
            <a:r>
              <a:rPr lang="zh-CN" altLang="en-US" dirty="0"/>
              <a:t>公司解散后恶意处置公司财产（</a:t>
            </a:r>
            <a:r>
              <a:rPr lang="en-US" altLang="zh-CN" dirty="0"/>
              <a:t>《</a:t>
            </a:r>
            <a:r>
              <a:rPr lang="zh-CN" altLang="en-US" dirty="0"/>
              <a:t>公司法解释二</a:t>
            </a:r>
            <a:r>
              <a:rPr lang="en-US" altLang="zh-CN" dirty="0"/>
              <a:t>》</a:t>
            </a:r>
            <a:r>
              <a:rPr lang="zh-CN" altLang="en-US" dirty="0"/>
              <a:t>第</a:t>
            </a:r>
            <a:r>
              <a:rPr lang="en-US" altLang="zh-CN" dirty="0"/>
              <a:t>19</a:t>
            </a:r>
            <a:r>
              <a:rPr lang="zh-CN" altLang="en-US" dirty="0"/>
              <a:t>条）</a:t>
            </a:r>
          </a:p>
          <a:p>
            <a:pPr marL="574677" lvl="2" indent="-285752">
              <a:buFont typeface="Wingdings" panose="05000000000000000000" pitchFamily="2" charset="2"/>
              <a:buChar char="ü"/>
            </a:pPr>
            <a:r>
              <a:rPr lang="zh-CN" altLang="en-US" dirty="0"/>
              <a:t>提供虚假清算报告骗取公司注销（</a:t>
            </a:r>
            <a:r>
              <a:rPr lang="en-US" altLang="zh-CN" dirty="0"/>
              <a:t>《</a:t>
            </a:r>
            <a:r>
              <a:rPr lang="zh-CN" altLang="en-US" dirty="0"/>
              <a:t>公司法解释二</a:t>
            </a:r>
            <a:r>
              <a:rPr lang="en-US" altLang="zh-CN" dirty="0"/>
              <a:t>》</a:t>
            </a:r>
            <a:r>
              <a:rPr lang="zh-CN" altLang="en-US" dirty="0"/>
              <a:t>第</a:t>
            </a:r>
            <a:r>
              <a:rPr lang="en-US" altLang="zh-CN" dirty="0"/>
              <a:t>19</a:t>
            </a:r>
            <a:r>
              <a:rPr lang="zh-CN" altLang="en-US" dirty="0"/>
              <a:t>条）</a:t>
            </a:r>
          </a:p>
          <a:p>
            <a:pPr marL="574677" lvl="2" indent="-285752">
              <a:buFont typeface="Wingdings" panose="05000000000000000000" pitchFamily="2" charset="2"/>
              <a:buChar char="ü"/>
            </a:pPr>
            <a:r>
              <a:rPr lang="zh-CN" altLang="en-US" dirty="0"/>
              <a:t>股东在办理注销登记时承诺清偿债务（</a:t>
            </a:r>
            <a:r>
              <a:rPr lang="en-US" altLang="zh-CN" dirty="0"/>
              <a:t>《</a:t>
            </a:r>
            <a:r>
              <a:rPr lang="zh-CN" altLang="en-US" dirty="0"/>
              <a:t>公司法解释二</a:t>
            </a:r>
            <a:r>
              <a:rPr lang="en-US" altLang="zh-CN" dirty="0"/>
              <a:t>》</a:t>
            </a:r>
            <a:r>
              <a:rPr lang="zh-CN" altLang="en-US" dirty="0"/>
              <a:t>第</a:t>
            </a:r>
            <a:r>
              <a:rPr lang="en-US" altLang="zh-CN" dirty="0"/>
              <a:t>20</a:t>
            </a:r>
            <a:r>
              <a:rPr lang="zh-CN" altLang="en-US" dirty="0"/>
              <a:t>条）</a:t>
            </a:r>
          </a:p>
          <a:p>
            <a:pPr marL="574677" lvl="2" indent="-285752">
              <a:buFont typeface="Wingdings" panose="05000000000000000000" pitchFamily="2" charset="2"/>
              <a:buChar char="ü"/>
            </a:pPr>
            <a:r>
              <a:rPr lang="zh-CN" altLang="en-US" dirty="0"/>
              <a:t>股东在清算或注销过程中有其他过错（</a:t>
            </a:r>
            <a:r>
              <a:rPr lang="en-US" altLang="zh-CN" dirty="0"/>
              <a:t>《</a:t>
            </a:r>
            <a:r>
              <a:rPr lang="zh-CN" altLang="en-US" dirty="0"/>
              <a:t>公司法解释二</a:t>
            </a:r>
            <a:r>
              <a:rPr lang="en-US" altLang="zh-CN" dirty="0"/>
              <a:t>》</a:t>
            </a:r>
            <a:r>
              <a:rPr lang="zh-CN" altLang="en-US" dirty="0"/>
              <a:t>第</a:t>
            </a:r>
            <a:r>
              <a:rPr lang="en-US" altLang="zh-CN" dirty="0"/>
              <a:t>23</a:t>
            </a:r>
            <a:r>
              <a:rPr lang="zh-CN" altLang="en-US" dirty="0"/>
              <a:t>条）</a:t>
            </a:r>
          </a:p>
          <a:p>
            <a:pPr marL="574677" lvl="2" indent="-285752">
              <a:buFont typeface="Wingdings" panose="05000000000000000000" pitchFamily="2" charset="2"/>
              <a:buChar char="ü"/>
            </a:pPr>
            <a:r>
              <a:rPr lang="zh-CN" altLang="en-US" dirty="0"/>
              <a:t>公司被撤销、注销或歇业，股东无偿接受公司财产的（</a:t>
            </a:r>
            <a:r>
              <a:rPr lang="en-US" altLang="zh-CN" dirty="0"/>
              <a:t>《</a:t>
            </a:r>
            <a:r>
              <a:rPr lang="zh-CN" altLang="en-US" dirty="0"/>
              <a:t>执行工作若干问题的规定（试行）</a:t>
            </a:r>
            <a:r>
              <a:rPr lang="en-US" altLang="zh-CN" dirty="0"/>
              <a:t>》</a:t>
            </a:r>
            <a:r>
              <a:rPr lang="zh-CN" altLang="en-US" dirty="0"/>
              <a:t>第</a:t>
            </a:r>
            <a:r>
              <a:rPr lang="en-US" altLang="zh-CN" dirty="0"/>
              <a:t>81</a:t>
            </a:r>
            <a:r>
              <a:rPr lang="zh-CN" altLang="en-US" dirty="0"/>
              <a:t>条）</a:t>
            </a:r>
          </a:p>
          <a:p>
            <a:pPr marL="574677" lvl="2" indent="-285752">
              <a:buFont typeface="Wingdings" panose="05000000000000000000" pitchFamily="2" charset="2"/>
              <a:buChar char="ü"/>
            </a:pPr>
            <a:r>
              <a:rPr lang="zh-CN" altLang="en-US" dirty="0">
                <a:solidFill>
                  <a:srgbClr val="FF0000"/>
                </a:solidFill>
              </a:rPr>
              <a:t>一人公司与股东财产混同（</a:t>
            </a:r>
            <a:r>
              <a:rPr lang="en-US" altLang="zh-CN" dirty="0">
                <a:solidFill>
                  <a:srgbClr val="FF0000"/>
                </a:solidFill>
              </a:rPr>
              <a:t>《</a:t>
            </a:r>
            <a:r>
              <a:rPr lang="zh-CN" altLang="en-US" dirty="0">
                <a:solidFill>
                  <a:srgbClr val="FF0000"/>
                </a:solidFill>
              </a:rPr>
              <a:t>公司法</a:t>
            </a:r>
            <a:r>
              <a:rPr lang="en-US" altLang="zh-CN" dirty="0">
                <a:solidFill>
                  <a:srgbClr val="FF0000"/>
                </a:solidFill>
              </a:rPr>
              <a:t>》</a:t>
            </a:r>
            <a:r>
              <a:rPr lang="zh-CN" altLang="en-US" dirty="0">
                <a:solidFill>
                  <a:srgbClr val="FF0000"/>
                </a:solidFill>
              </a:rPr>
              <a:t>第</a:t>
            </a:r>
            <a:r>
              <a:rPr lang="en-US" altLang="zh-CN" dirty="0">
                <a:solidFill>
                  <a:srgbClr val="FF0000"/>
                </a:solidFill>
              </a:rPr>
              <a:t>63</a:t>
            </a:r>
            <a:r>
              <a:rPr lang="zh-CN" altLang="en-US" dirty="0">
                <a:solidFill>
                  <a:srgbClr val="FF0000"/>
                </a:solidFill>
              </a:rPr>
              <a:t>条）</a:t>
            </a:r>
          </a:p>
          <a:p>
            <a:pPr marL="574677" lvl="2" indent="-285752">
              <a:buFont typeface="Wingdings" panose="05000000000000000000" pitchFamily="2" charset="2"/>
              <a:buChar char="ü"/>
            </a:pPr>
            <a:r>
              <a:rPr lang="zh-CN" altLang="en-US" dirty="0">
                <a:solidFill>
                  <a:srgbClr val="FF0000"/>
                </a:solidFill>
              </a:rPr>
              <a:t>股东过度控制、滥用公司人格行为（</a:t>
            </a:r>
            <a:r>
              <a:rPr lang="en-US" altLang="zh-CN" dirty="0">
                <a:solidFill>
                  <a:srgbClr val="FF0000"/>
                </a:solidFill>
              </a:rPr>
              <a:t>《</a:t>
            </a:r>
            <a:r>
              <a:rPr lang="zh-CN" altLang="en-US" dirty="0">
                <a:solidFill>
                  <a:srgbClr val="FF0000"/>
                </a:solidFill>
              </a:rPr>
              <a:t>公司法</a:t>
            </a:r>
            <a:r>
              <a:rPr lang="en-US" altLang="zh-CN" dirty="0">
                <a:solidFill>
                  <a:srgbClr val="FF0000"/>
                </a:solidFill>
              </a:rPr>
              <a:t>》</a:t>
            </a:r>
            <a:r>
              <a:rPr lang="zh-CN" altLang="en-US" dirty="0">
                <a:solidFill>
                  <a:srgbClr val="FF0000"/>
                </a:solidFill>
              </a:rPr>
              <a:t>第</a:t>
            </a:r>
            <a:r>
              <a:rPr lang="en-US" altLang="zh-CN" dirty="0">
                <a:solidFill>
                  <a:srgbClr val="FF0000"/>
                </a:solidFill>
              </a:rPr>
              <a:t>20</a:t>
            </a:r>
            <a:r>
              <a:rPr lang="zh-CN" altLang="en-US" dirty="0">
                <a:solidFill>
                  <a:srgbClr val="FF0000"/>
                </a:solidFill>
              </a:rPr>
              <a:t>条）</a:t>
            </a:r>
          </a:p>
          <a:p>
            <a:pPr marL="485777" lvl="1" indent="-219076">
              <a:buFontTx/>
              <a:buChar char="-"/>
            </a:pPr>
            <a:endParaRPr lang="en-US" altLang="zh-CN" b="1" dirty="0"/>
          </a:p>
        </p:txBody>
      </p:sp>
    </p:spTree>
    <p:extLst>
      <p:ext uri="{BB962C8B-B14F-4D97-AF65-F5344CB8AC3E}">
        <p14:creationId xmlns:p14="http://schemas.microsoft.com/office/powerpoint/2010/main" val="411922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1095376" y="2301016"/>
            <a:ext cx="5606368" cy="2507653"/>
          </a:xfrm>
        </p:spPr>
        <p:txBody>
          <a:bodyPr/>
          <a:lstStyle/>
          <a:p>
            <a:pPr>
              <a:lnSpc>
                <a:spcPct val="200000"/>
              </a:lnSpc>
            </a:pPr>
            <a:r>
              <a:rPr lang="zh-CN" altLang="en-US" b="1" dirty="0">
                <a:solidFill>
                  <a:srgbClr val="0E2364"/>
                </a:solidFill>
              </a:rPr>
              <a:t>第二部分 </a:t>
            </a:r>
            <a:r>
              <a:rPr lang="zh-CN" altLang="zh-CN" b="1" dirty="0">
                <a:solidFill>
                  <a:srgbClr val="0E2364"/>
                </a:solidFill>
              </a:rPr>
              <a:t>资金进入篇</a:t>
            </a:r>
            <a:br>
              <a:rPr lang="en-US" altLang="zh-CN" b="1" dirty="0">
                <a:solidFill>
                  <a:srgbClr val="0E2364"/>
                </a:solidFill>
              </a:rPr>
            </a:br>
            <a:r>
              <a:rPr lang="en-US" altLang="zh-CN" b="1" dirty="0">
                <a:solidFill>
                  <a:srgbClr val="0E2364"/>
                </a:solidFill>
              </a:rPr>
              <a:t>- </a:t>
            </a:r>
            <a:r>
              <a:rPr lang="zh-CN" altLang="zh-CN" b="1" dirty="0">
                <a:solidFill>
                  <a:srgbClr val="0E2364"/>
                </a:solidFill>
              </a:rPr>
              <a:t>增资协议纠纷</a:t>
            </a:r>
            <a:br>
              <a:rPr lang="en-US" altLang="zh-CN" b="1" dirty="0">
                <a:solidFill>
                  <a:srgbClr val="0E2364"/>
                </a:solidFill>
              </a:rPr>
            </a:br>
            <a:r>
              <a:rPr lang="en-US" altLang="zh-CN" b="1" dirty="0">
                <a:solidFill>
                  <a:srgbClr val="0E2364"/>
                </a:solidFill>
              </a:rPr>
              <a:t>- </a:t>
            </a:r>
            <a:r>
              <a:rPr lang="zh-CN" altLang="zh-CN" b="1" dirty="0">
                <a:solidFill>
                  <a:srgbClr val="0E2364"/>
                </a:solidFill>
              </a:rPr>
              <a:t>股权代持纠纷</a:t>
            </a:r>
            <a:br>
              <a:rPr lang="zh-CN" altLang="zh-CN" dirty="0">
                <a:solidFill>
                  <a:srgbClr val="0E2364"/>
                </a:solidFill>
              </a:rPr>
            </a:br>
            <a:r>
              <a:rPr lang="en-US" altLang="zh-CN" dirty="0">
                <a:solidFill>
                  <a:srgbClr val="0E2364"/>
                </a:solidFill>
              </a:rPr>
              <a:t>- </a:t>
            </a:r>
            <a:r>
              <a:rPr lang="zh-CN" altLang="zh-CN" b="1" dirty="0">
                <a:solidFill>
                  <a:srgbClr val="0E2364"/>
                </a:solidFill>
              </a:rPr>
              <a:t>名股实债纠纷</a:t>
            </a:r>
            <a:br>
              <a:rPr lang="zh-CN" altLang="zh-CN" dirty="0">
                <a:solidFill>
                  <a:srgbClr val="0E2364"/>
                </a:solidFill>
              </a:rPr>
            </a:br>
            <a:br>
              <a:rPr lang="zh-CN" altLang="zh-CN" dirty="0">
                <a:solidFill>
                  <a:srgbClr val="0E2364"/>
                </a:solidFill>
              </a:rPr>
            </a:br>
            <a:endParaRPr lang="zh-CN" altLang="en-US" dirty="0">
              <a:solidFill>
                <a:srgbClr val="0E2364"/>
              </a:solidFill>
            </a:endParaRPr>
          </a:p>
        </p:txBody>
      </p:sp>
      <p:sp>
        <p:nvSpPr>
          <p:cNvPr id="4" name="文本占位符 10">
            <a:extLst>
              <a:ext uri="{FF2B5EF4-FFF2-40B4-BE49-F238E27FC236}">
                <a16:creationId xmlns:a16="http://schemas.microsoft.com/office/drawing/2014/main" id="{390FA507-95B1-4A1E-A1C0-AE63704FB64C}"/>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371906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3416320"/>
          </a:xfrm>
          <a:prstGeom prst="rect">
            <a:avLst/>
          </a:prstGeom>
          <a:noFill/>
        </p:spPr>
        <p:txBody>
          <a:bodyPr wrap="square" rtlCol="0">
            <a:spAutoFit/>
          </a:bodyPr>
          <a:lstStyle/>
          <a:p>
            <a:pPr lvl="0"/>
            <a:r>
              <a:rPr lang="en-US" altLang="zh-CN" b="1" dirty="0"/>
              <a:t>1.</a:t>
            </a:r>
            <a:r>
              <a:rPr lang="zh-CN" altLang="en-US" b="1" dirty="0"/>
              <a:t>法律依据</a:t>
            </a:r>
            <a:endParaRPr lang="en-US" altLang="zh-CN" b="1" dirty="0"/>
          </a:p>
          <a:p>
            <a:pPr lvl="0"/>
            <a:endParaRPr lang="en-US" altLang="zh-CN" dirty="0"/>
          </a:p>
          <a:p>
            <a:pPr marL="285752" indent="-285752">
              <a:buFont typeface="Arial" panose="020B0604020202020204" pitchFamily="34" charset="0"/>
              <a:buChar char="•"/>
            </a:pPr>
            <a:r>
              <a:rPr lang="en-US" altLang="zh-CN" b="1" u="sng" dirty="0"/>
              <a:t>《</a:t>
            </a:r>
            <a:r>
              <a:rPr lang="zh-CN" altLang="en-US" b="1" u="sng" dirty="0"/>
              <a:t>公司法</a:t>
            </a:r>
            <a:r>
              <a:rPr lang="en-US" altLang="zh-CN" b="1" u="sng" dirty="0"/>
              <a:t>》</a:t>
            </a:r>
            <a:r>
              <a:rPr lang="zh-CN" altLang="en-US" b="1" u="sng" dirty="0"/>
              <a:t>第</a:t>
            </a:r>
            <a:r>
              <a:rPr lang="en-US" altLang="zh-CN" b="1" u="sng" dirty="0"/>
              <a:t>43</a:t>
            </a:r>
            <a:r>
              <a:rPr lang="zh-CN" altLang="en-US" b="1" u="sng" dirty="0"/>
              <a:t>条第</a:t>
            </a:r>
            <a:r>
              <a:rPr lang="en-US" altLang="zh-CN" b="1" u="sng" dirty="0"/>
              <a:t>2</a:t>
            </a:r>
            <a:r>
              <a:rPr lang="zh-CN" altLang="en-US" b="1" u="sng" dirty="0"/>
              <a:t>款</a:t>
            </a:r>
            <a:r>
              <a:rPr lang="en-US" altLang="zh-CN" b="1" u="sng" dirty="0"/>
              <a:t>-</a:t>
            </a:r>
            <a:r>
              <a:rPr lang="zh-CN" altLang="en-US" b="1" u="sng" dirty="0"/>
              <a:t>有限责任公司</a:t>
            </a:r>
            <a:endParaRPr lang="en-US" altLang="zh-CN" b="1" u="sng" dirty="0"/>
          </a:p>
          <a:p>
            <a:pPr marL="285752" indent="-285752">
              <a:buFont typeface="Arial" panose="020B0604020202020204" pitchFamily="34" charset="0"/>
              <a:buChar char="•"/>
            </a:pPr>
            <a:endParaRPr lang="en-US" altLang="zh-CN" b="1" u="sng" dirty="0"/>
          </a:p>
          <a:p>
            <a:pPr marL="450852"/>
            <a:r>
              <a:rPr lang="zh-CN" altLang="zh-CN" dirty="0">
                <a:solidFill>
                  <a:srgbClr val="FF0000"/>
                </a:solidFill>
              </a:rPr>
              <a:t>股东会会议</a:t>
            </a:r>
            <a:r>
              <a:rPr lang="zh-CN" altLang="zh-CN" dirty="0"/>
              <a:t>作出修改公司章程、</a:t>
            </a:r>
            <a:r>
              <a:rPr lang="zh-CN" altLang="zh-CN" dirty="0">
                <a:solidFill>
                  <a:srgbClr val="FF0000"/>
                </a:solidFill>
              </a:rPr>
              <a:t>增加</a:t>
            </a:r>
            <a:r>
              <a:rPr lang="zh-CN" altLang="zh-CN" dirty="0"/>
              <a:t>或者减少</a:t>
            </a:r>
            <a:r>
              <a:rPr lang="zh-CN" altLang="zh-CN" dirty="0">
                <a:solidFill>
                  <a:srgbClr val="FF0000"/>
                </a:solidFill>
              </a:rPr>
              <a:t>注册资本</a:t>
            </a:r>
            <a:r>
              <a:rPr lang="zh-CN" altLang="zh-CN" dirty="0"/>
              <a:t>的</a:t>
            </a:r>
            <a:r>
              <a:rPr lang="zh-CN" altLang="zh-CN" dirty="0">
                <a:solidFill>
                  <a:srgbClr val="FF0000"/>
                </a:solidFill>
              </a:rPr>
              <a:t>决议</a:t>
            </a:r>
            <a:r>
              <a:rPr lang="en-US" altLang="zh-CN" dirty="0"/>
              <a:t>,</a:t>
            </a:r>
            <a:r>
              <a:rPr lang="zh-CN" altLang="zh-CN" dirty="0"/>
              <a:t>以及公司合并、分立、解散或者变更公司形式的决议</a:t>
            </a:r>
            <a:r>
              <a:rPr lang="en-US" altLang="zh-CN" dirty="0"/>
              <a:t>,</a:t>
            </a:r>
            <a:r>
              <a:rPr lang="zh-CN" altLang="zh-CN" dirty="0">
                <a:solidFill>
                  <a:srgbClr val="FF0000"/>
                </a:solidFill>
              </a:rPr>
              <a:t>必须经代表三分之二以上表决权的股东</a:t>
            </a:r>
            <a:r>
              <a:rPr lang="zh-CN" altLang="zh-CN" dirty="0"/>
              <a:t>通过。</a:t>
            </a:r>
            <a:endParaRPr lang="en-US" altLang="zh-CN" b="1" dirty="0"/>
          </a:p>
          <a:p>
            <a:pPr marL="285752" indent="-285752">
              <a:buFont typeface="Arial" panose="020B0604020202020204" pitchFamily="34" charset="0"/>
              <a:buChar char="•"/>
            </a:pPr>
            <a:endParaRPr lang="en-US" altLang="zh-CN" b="1" u="sng" dirty="0"/>
          </a:p>
          <a:p>
            <a:pPr marL="285752" indent="-285752">
              <a:buFont typeface="Arial" panose="020B0604020202020204" pitchFamily="34" charset="0"/>
              <a:buChar char="•"/>
            </a:pPr>
            <a:r>
              <a:rPr lang="en-US" altLang="zh-CN" b="1" u="sng" dirty="0"/>
              <a:t>《</a:t>
            </a:r>
            <a:r>
              <a:rPr lang="zh-CN" altLang="en-US" b="1" u="sng" dirty="0"/>
              <a:t>公司法</a:t>
            </a:r>
            <a:r>
              <a:rPr lang="en-US" altLang="zh-CN" b="1" u="sng" dirty="0"/>
              <a:t>》</a:t>
            </a:r>
            <a:r>
              <a:rPr lang="zh-CN" altLang="zh-CN" b="1" u="sng" dirty="0"/>
              <a:t>第</a:t>
            </a:r>
            <a:r>
              <a:rPr lang="en-US" altLang="zh-CN" b="1" u="sng" dirty="0"/>
              <a:t>103</a:t>
            </a:r>
            <a:r>
              <a:rPr lang="zh-CN" altLang="zh-CN" b="1" u="sng" dirty="0"/>
              <a:t>条第</a:t>
            </a:r>
            <a:r>
              <a:rPr lang="en-US" altLang="zh-CN" b="1" u="sng" dirty="0"/>
              <a:t>2</a:t>
            </a:r>
            <a:r>
              <a:rPr lang="zh-CN" altLang="zh-CN" b="1" u="sng" dirty="0"/>
              <a:t>款</a:t>
            </a:r>
            <a:r>
              <a:rPr lang="en-US" altLang="zh-CN" b="1" u="sng" dirty="0"/>
              <a:t>-</a:t>
            </a:r>
            <a:r>
              <a:rPr lang="zh-CN" altLang="en-US" b="1" u="sng" dirty="0"/>
              <a:t>股份有限公司</a:t>
            </a:r>
            <a:endParaRPr lang="en-US" altLang="zh-CN" b="1" u="sng" dirty="0"/>
          </a:p>
          <a:p>
            <a:pPr lvl="0"/>
            <a:endParaRPr lang="en-US" altLang="zh-CN" b="1" u="sng" dirty="0"/>
          </a:p>
          <a:p>
            <a:pPr marL="450852"/>
            <a:r>
              <a:rPr lang="zh-CN" altLang="zh-CN" dirty="0"/>
              <a:t>股东大会作出决议</a:t>
            </a:r>
            <a:r>
              <a:rPr lang="en-US" altLang="zh-CN" dirty="0"/>
              <a:t>,</a:t>
            </a:r>
            <a:r>
              <a:rPr lang="zh-CN" altLang="zh-CN" dirty="0"/>
              <a:t>必须经出席会议的股东所持表决权过半数通过。但是</a:t>
            </a:r>
            <a:r>
              <a:rPr lang="en-US" altLang="zh-CN" dirty="0"/>
              <a:t>,</a:t>
            </a:r>
            <a:r>
              <a:rPr lang="zh-CN" altLang="zh-CN" dirty="0">
                <a:solidFill>
                  <a:srgbClr val="FF0000"/>
                </a:solidFill>
              </a:rPr>
              <a:t>股东大会</a:t>
            </a:r>
            <a:r>
              <a:rPr lang="zh-CN" altLang="zh-CN" dirty="0"/>
              <a:t>作出修改公司章程、</a:t>
            </a:r>
            <a:r>
              <a:rPr lang="zh-CN" altLang="zh-CN" dirty="0">
                <a:solidFill>
                  <a:srgbClr val="FF0000"/>
                </a:solidFill>
              </a:rPr>
              <a:t>增加</a:t>
            </a:r>
            <a:r>
              <a:rPr lang="zh-CN" altLang="zh-CN" dirty="0"/>
              <a:t>或者减少</a:t>
            </a:r>
            <a:r>
              <a:rPr lang="zh-CN" altLang="zh-CN" dirty="0">
                <a:solidFill>
                  <a:srgbClr val="FF0000"/>
                </a:solidFill>
              </a:rPr>
              <a:t>注册资本的决议</a:t>
            </a:r>
            <a:r>
              <a:rPr lang="en-US" altLang="zh-CN" dirty="0"/>
              <a:t>,</a:t>
            </a:r>
            <a:r>
              <a:rPr lang="zh-CN" altLang="zh-CN" dirty="0"/>
              <a:t>以及公司合并、分立、解散或者变更公司形式的决议</a:t>
            </a:r>
            <a:r>
              <a:rPr lang="en-US" altLang="zh-CN" dirty="0"/>
              <a:t>,</a:t>
            </a:r>
            <a:r>
              <a:rPr lang="zh-CN" altLang="zh-CN" dirty="0">
                <a:solidFill>
                  <a:srgbClr val="FF0000"/>
                </a:solidFill>
              </a:rPr>
              <a:t>必须经出席会议的股东所持表决权的三分之二以上通过</a:t>
            </a:r>
            <a:r>
              <a:rPr lang="zh-CN" altLang="zh-CN" dirty="0"/>
              <a:t>。</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24006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976ABE-7404-40EA-AC71-392BF012D040}"/>
              </a:ext>
            </a:extLst>
          </p:cNvPr>
          <p:cNvSpPr>
            <a:spLocks noGrp="1"/>
          </p:cNvSpPr>
          <p:nvPr>
            <p:ph type="body" sz="quarter" idx="13"/>
          </p:nvPr>
        </p:nvSpPr>
        <p:spPr>
          <a:xfrm>
            <a:off x="1101726" y="599113"/>
            <a:ext cx="7333488" cy="393192"/>
          </a:xfrm>
        </p:spPr>
        <p:txBody>
          <a:bodyPr/>
          <a:lstStyle/>
          <a:p>
            <a:r>
              <a:rPr lang="zh-CN" altLang="en-US" dirty="0"/>
              <a:t>自我介绍</a:t>
            </a:r>
          </a:p>
        </p:txBody>
      </p:sp>
      <p:graphicFrame>
        <p:nvGraphicFramePr>
          <p:cNvPr id="15" name="表格 14">
            <a:extLst>
              <a:ext uri="{FF2B5EF4-FFF2-40B4-BE49-F238E27FC236}">
                <a16:creationId xmlns:a16="http://schemas.microsoft.com/office/drawing/2014/main" id="{F80EB8E2-6A8A-4B82-8E73-1047B12C5F92}"/>
              </a:ext>
            </a:extLst>
          </p:cNvPr>
          <p:cNvGraphicFramePr>
            <a:graphicFrameLocks noGrp="1"/>
          </p:cNvGraphicFramePr>
          <p:nvPr>
            <p:extLst>
              <p:ext uri="{D42A27DB-BD31-4B8C-83A1-F6EECF244321}">
                <p14:modId xmlns:p14="http://schemas.microsoft.com/office/powerpoint/2010/main" val="3076959578"/>
              </p:ext>
            </p:extLst>
          </p:nvPr>
        </p:nvGraphicFramePr>
        <p:xfrm>
          <a:off x="327804" y="1444462"/>
          <a:ext cx="9844896" cy="5846243"/>
        </p:xfrm>
        <a:graphic>
          <a:graphicData uri="http://schemas.openxmlformats.org/drawingml/2006/table">
            <a:tbl>
              <a:tblPr>
                <a:tableStyleId>{5C22544A-7EE6-4342-B048-85BDC9FD1C3A}</a:tableStyleId>
              </a:tblPr>
              <a:tblGrid>
                <a:gridCol w="9844896">
                  <a:extLst>
                    <a:ext uri="{9D8B030D-6E8A-4147-A177-3AD203B41FA5}">
                      <a16:colId xmlns:a16="http://schemas.microsoft.com/office/drawing/2014/main" val="4138680697"/>
                    </a:ext>
                  </a:extLst>
                </a:gridCol>
              </a:tblGrid>
              <a:tr h="5846243">
                <a:tc>
                  <a:txBody>
                    <a:bodyPr/>
                    <a:lstStyle/>
                    <a:p>
                      <a:pPr>
                        <a:lnSpc>
                          <a:spcPts val="2000"/>
                        </a:lnSpc>
                      </a:pPr>
                      <a:r>
                        <a:rPr lang="zh-CN" altLang="en-US" sz="2000" b="1" kern="1200" dirty="0">
                          <a:solidFill>
                            <a:schemeClr val="dk1"/>
                          </a:solidFill>
                          <a:effectLst/>
                          <a:latin typeface="+mn-lt"/>
                          <a:ea typeface="+mn-ea"/>
                          <a:cs typeface="+mn-cs"/>
                        </a:rPr>
                        <a:t>陈湘林  律师（合伙人）</a:t>
                      </a:r>
                      <a:endParaRPr lang="en-US" altLang="zh-CN" sz="2000" b="1" kern="1200" dirty="0">
                        <a:solidFill>
                          <a:schemeClr val="dk1"/>
                        </a:solidFill>
                        <a:effectLst/>
                        <a:latin typeface="+mn-lt"/>
                        <a:ea typeface="+mn-ea"/>
                        <a:cs typeface="+mn-cs"/>
                      </a:endParaRPr>
                    </a:p>
                    <a:p>
                      <a:pPr>
                        <a:lnSpc>
                          <a:spcPts val="2000"/>
                        </a:lnSpc>
                      </a:pPr>
                      <a:endParaRPr lang="en-US" altLang="zh-CN" sz="2000" kern="1200" dirty="0">
                        <a:solidFill>
                          <a:schemeClr val="dk1"/>
                        </a:solidFill>
                        <a:effectLst/>
                        <a:latin typeface="+mn-lt"/>
                        <a:ea typeface="+mn-ea"/>
                        <a:cs typeface="+mn-cs"/>
                      </a:endParaRPr>
                    </a:p>
                    <a:p>
                      <a:pPr>
                        <a:lnSpc>
                          <a:spcPts val="2000"/>
                        </a:lnSpc>
                      </a:pPr>
                      <a:r>
                        <a:rPr lang="zh-CN" altLang="zh-CN" sz="2000" kern="1200" dirty="0">
                          <a:solidFill>
                            <a:schemeClr val="dk1"/>
                          </a:solidFill>
                          <a:effectLst/>
                          <a:latin typeface="+mn-lt"/>
                          <a:ea typeface="+mn-ea"/>
                          <a:cs typeface="+mn-cs"/>
                        </a:rPr>
                        <a:t>电话：</a:t>
                      </a:r>
                      <a:r>
                        <a:rPr lang="en-US" altLang="zh-CN" sz="2000" kern="1200" dirty="0">
                          <a:solidFill>
                            <a:schemeClr val="dk1"/>
                          </a:solidFill>
                          <a:effectLst/>
                          <a:latin typeface="+mn-lt"/>
                          <a:ea typeface="+mn-ea"/>
                          <a:cs typeface="+mn-cs"/>
                        </a:rPr>
                        <a:t>+86 10 8516 4166</a:t>
                      </a:r>
                      <a:endParaRPr lang="zh-CN" altLang="zh-CN" sz="2000" kern="1200" dirty="0">
                        <a:solidFill>
                          <a:schemeClr val="dk1"/>
                        </a:solidFill>
                        <a:effectLst/>
                        <a:latin typeface="+mn-lt"/>
                        <a:ea typeface="+mn-ea"/>
                        <a:cs typeface="+mn-cs"/>
                      </a:endParaRPr>
                    </a:p>
                    <a:p>
                      <a:pPr>
                        <a:lnSpc>
                          <a:spcPts val="2000"/>
                        </a:lnSpc>
                      </a:pPr>
                      <a:r>
                        <a:rPr lang="zh-CN" altLang="zh-CN" sz="2000" kern="1200" dirty="0">
                          <a:solidFill>
                            <a:schemeClr val="dk1"/>
                          </a:solidFill>
                          <a:effectLst/>
                          <a:latin typeface="+mn-lt"/>
                          <a:ea typeface="+mn-ea"/>
                          <a:cs typeface="+mn-cs"/>
                        </a:rPr>
                        <a:t>手机：</a:t>
                      </a:r>
                      <a:r>
                        <a:rPr lang="en-US" altLang="zh-CN" sz="2000" kern="1200" dirty="0">
                          <a:solidFill>
                            <a:schemeClr val="dk1"/>
                          </a:solidFill>
                          <a:effectLst/>
                          <a:latin typeface="+mn-lt"/>
                          <a:ea typeface="+mn-ea"/>
                          <a:cs typeface="+mn-cs"/>
                        </a:rPr>
                        <a:t> +86 10 135 2146 9731</a:t>
                      </a:r>
                      <a:r>
                        <a:rPr lang="zh-CN" altLang="en-US" sz="2000" kern="1200" dirty="0">
                          <a:solidFill>
                            <a:schemeClr val="dk1"/>
                          </a:solidFill>
                          <a:effectLst/>
                          <a:latin typeface="+mn-lt"/>
                          <a:ea typeface="+mn-ea"/>
                          <a:cs typeface="+mn-cs"/>
                        </a:rPr>
                        <a:t>（微信号）</a:t>
                      </a:r>
                      <a:endParaRPr lang="zh-CN" altLang="zh-CN" sz="2000" kern="1200" dirty="0">
                        <a:solidFill>
                          <a:schemeClr val="dk1"/>
                        </a:solidFill>
                        <a:effectLst/>
                        <a:latin typeface="+mn-lt"/>
                        <a:ea typeface="+mn-ea"/>
                        <a:cs typeface="+mn-cs"/>
                      </a:endParaRPr>
                    </a:p>
                    <a:p>
                      <a:pPr>
                        <a:lnSpc>
                          <a:spcPts val="2000"/>
                        </a:lnSpc>
                      </a:pPr>
                      <a:r>
                        <a:rPr lang="zh-CN" altLang="zh-CN" sz="2000" kern="1200" dirty="0">
                          <a:solidFill>
                            <a:schemeClr val="dk1"/>
                          </a:solidFill>
                          <a:effectLst/>
                          <a:latin typeface="+mn-lt"/>
                          <a:ea typeface="+mn-ea"/>
                          <a:cs typeface="+mn-cs"/>
                        </a:rPr>
                        <a:t>电子邮箱</a:t>
                      </a:r>
                      <a:r>
                        <a:rPr lang="en-US" altLang="zh-CN" sz="2000" kern="1200" dirty="0">
                          <a:solidFill>
                            <a:schemeClr val="dk1"/>
                          </a:solidFill>
                          <a:effectLst/>
                          <a:latin typeface="+mn-lt"/>
                          <a:ea typeface="+mn-ea"/>
                          <a:cs typeface="+mn-cs"/>
                        </a:rPr>
                        <a:t>: </a:t>
                      </a:r>
                      <a:r>
                        <a:rPr lang="en-US" altLang="zh-CN" sz="2000" u="none" strike="noStrike" kern="1200" dirty="0">
                          <a:solidFill>
                            <a:schemeClr val="dk1"/>
                          </a:solidFill>
                          <a:effectLst/>
                          <a:latin typeface="+mn-lt"/>
                          <a:ea typeface="+mn-ea"/>
                          <a:cs typeface="+mn-cs"/>
                          <a:hlinkClick r:id="rId3"/>
                        </a:rPr>
                        <a:t>xianglin.chen@hankunlaw.com</a:t>
                      </a:r>
                      <a:endParaRPr lang="zh-CN" altLang="zh-CN" sz="2000" kern="1200" dirty="0">
                        <a:solidFill>
                          <a:schemeClr val="dk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1" i="0" u="sng" strike="noStrike" kern="1200" dirty="0">
                          <a:solidFill>
                            <a:schemeClr val="tx1"/>
                          </a:solidFill>
                          <a:effectLst/>
                          <a:latin typeface="+mn-lt"/>
                          <a:ea typeface="+mn-ea"/>
                          <a:cs typeface="+mn-cs"/>
                        </a:rPr>
                        <a:t>工作经历</a:t>
                      </a:r>
                      <a:endParaRPr lang="en-US" altLang="zh-CN" sz="2000" b="1" i="0" u="sng"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陈湘林律师专注于国际商事仲裁、境内涉外仲裁以及跨境商事争议解决。</a:t>
                      </a: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在加入汉坤前，陈律师在北京市金杜律师事务所争议解决组工作了十年。陈律师代表境内外客户在中国国际经济贸易仲裁委员会（</a:t>
                      </a:r>
                      <a:r>
                        <a:rPr lang="en-US" altLang="zh-CN" sz="2000" b="0" i="0" u="none" strike="noStrike" kern="1200" dirty="0">
                          <a:solidFill>
                            <a:schemeClr val="tx1"/>
                          </a:solidFill>
                          <a:effectLst/>
                          <a:latin typeface="+mn-lt"/>
                          <a:ea typeface="+mn-ea"/>
                          <a:cs typeface="+mn-cs"/>
                        </a:rPr>
                        <a:t>CIETAC</a:t>
                      </a:r>
                      <a:r>
                        <a:rPr lang="zh-CN" altLang="en-US" sz="2000" b="0" i="0" u="none" strike="noStrike" kern="1200" dirty="0">
                          <a:solidFill>
                            <a:schemeClr val="tx1"/>
                          </a:solidFill>
                          <a:effectLst/>
                          <a:latin typeface="+mn-lt"/>
                          <a:ea typeface="+mn-ea"/>
                          <a:cs typeface="+mn-cs"/>
                        </a:rPr>
                        <a:t>）、北京仲裁委员会（</a:t>
                      </a:r>
                      <a:r>
                        <a:rPr lang="en-US" altLang="zh-CN" sz="2000" b="0" i="0" u="none" strike="noStrike" kern="1200" dirty="0">
                          <a:solidFill>
                            <a:schemeClr val="tx1"/>
                          </a:solidFill>
                          <a:effectLst/>
                          <a:latin typeface="+mn-lt"/>
                          <a:ea typeface="+mn-ea"/>
                          <a:cs typeface="+mn-cs"/>
                        </a:rPr>
                        <a:t>BAC</a:t>
                      </a:r>
                      <a:r>
                        <a:rPr lang="zh-CN" altLang="en-US" sz="2000" b="0" i="0" u="none" strike="noStrike" kern="1200" dirty="0">
                          <a:solidFill>
                            <a:schemeClr val="tx1"/>
                          </a:solidFill>
                          <a:effectLst/>
                          <a:latin typeface="+mn-lt"/>
                          <a:ea typeface="+mn-ea"/>
                          <a:cs typeface="+mn-cs"/>
                        </a:rPr>
                        <a:t>）、上海国际仲裁中心（</a:t>
                      </a:r>
                      <a:r>
                        <a:rPr lang="en-US" altLang="zh-CN" sz="2000" b="0" i="0" u="none" strike="noStrike" kern="1200" dirty="0">
                          <a:solidFill>
                            <a:schemeClr val="tx1"/>
                          </a:solidFill>
                          <a:effectLst/>
                          <a:latin typeface="+mn-lt"/>
                          <a:ea typeface="+mn-ea"/>
                          <a:cs typeface="+mn-cs"/>
                        </a:rPr>
                        <a:t>SHIAC</a:t>
                      </a:r>
                      <a:r>
                        <a:rPr lang="zh-CN" altLang="en-US" sz="2000" b="0" i="0" u="none" strike="noStrike" kern="1200" dirty="0">
                          <a:solidFill>
                            <a:schemeClr val="tx1"/>
                          </a:solidFill>
                          <a:effectLst/>
                          <a:latin typeface="+mn-lt"/>
                          <a:ea typeface="+mn-ea"/>
                          <a:cs typeface="+mn-cs"/>
                        </a:rPr>
                        <a:t>）等机构处理上百件仲裁案件。同时，还代表中国客户处理在新加坡国际仲裁中心（</a:t>
                      </a:r>
                      <a:r>
                        <a:rPr lang="en-US" altLang="zh-CN" sz="2000" b="0" i="0" u="none" strike="noStrike" kern="1200" dirty="0">
                          <a:solidFill>
                            <a:schemeClr val="tx1"/>
                          </a:solidFill>
                          <a:effectLst/>
                          <a:latin typeface="+mn-lt"/>
                          <a:ea typeface="+mn-ea"/>
                          <a:cs typeface="+mn-cs"/>
                        </a:rPr>
                        <a:t>SIAC</a:t>
                      </a:r>
                      <a:r>
                        <a:rPr lang="zh-CN" altLang="en-US" sz="2000" b="0" i="0" u="none" strike="noStrike" kern="1200" dirty="0">
                          <a:solidFill>
                            <a:schemeClr val="tx1"/>
                          </a:solidFill>
                          <a:effectLst/>
                          <a:latin typeface="+mn-lt"/>
                          <a:ea typeface="+mn-ea"/>
                          <a:cs typeface="+mn-cs"/>
                        </a:rPr>
                        <a:t>）、香港国际仲裁中心（</a:t>
                      </a:r>
                      <a:r>
                        <a:rPr lang="en-US" altLang="zh-CN" sz="2000" b="0" i="0" u="none" strike="noStrike" kern="1200" dirty="0">
                          <a:solidFill>
                            <a:schemeClr val="tx1"/>
                          </a:solidFill>
                          <a:effectLst/>
                          <a:latin typeface="+mn-lt"/>
                          <a:ea typeface="+mn-ea"/>
                          <a:cs typeface="+mn-cs"/>
                        </a:rPr>
                        <a:t>HKIAC</a:t>
                      </a:r>
                      <a:r>
                        <a:rPr lang="zh-CN" altLang="en-US" sz="2000" b="0" i="0" u="none" strike="noStrike" kern="1200" dirty="0">
                          <a:solidFill>
                            <a:schemeClr val="tx1"/>
                          </a:solidFill>
                          <a:effectLst/>
                          <a:latin typeface="+mn-lt"/>
                          <a:ea typeface="+mn-ea"/>
                          <a:cs typeface="+mn-cs"/>
                        </a:rPr>
                        <a:t>）、美国仲裁协会（</a:t>
                      </a:r>
                      <a:r>
                        <a:rPr lang="en-US" altLang="zh-CN" sz="2000" b="0" i="0" u="none" strike="noStrike" kern="1200" dirty="0">
                          <a:solidFill>
                            <a:schemeClr val="tx1"/>
                          </a:solidFill>
                          <a:effectLst/>
                          <a:latin typeface="+mn-lt"/>
                          <a:ea typeface="+mn-ea"/>
                          <a:cs typeface="+mn-cs"/>
                        </a:rPr>
                        <a:t>AAA</a:t>
                      </a:r>
                      <a:r>
                        <a:rPr lang="zh-CN" altLang="en-US" sz="2000" b="0" i="0" u="none" strike="noStrike" kern="1200" dirty="0">
                          <a:solidFill>
                            <a:schemeClr val="tx1"/>
                          </a:solidFill>
                          <a:effectLst/>
                          <a:latin typeface="+mn-lt"/>
                          <a:ea typeface="+mn-ea"/>
                          <a:cs typeface="+mn-cs"/>
                        </a:rPr>
                        <a:t>）的仲裁案件。</a:t>
                      </a: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1" i="0" u="sng" strike="noStrike" kern="1200" dirty="0">
                          <a:solidFill>
                            <a:schemeClr val="tx1"/>
                          </a:solidFill>
                          <a:effectLst/>
                          <a:latin typeface="+mn-lt"/>
                          <a:ea typeface="+mn-ea"/>
                          <a:cs typeface="+mn-cs"/>
                        </a:rPr>
                        <a:t>教育背景</a:t>
                      </a:r>
                      <a:endParaRPr lang="en-US" altLang="zh-CN" sz="2000" b="1" i="0" u="sng"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美国哈佛大学 法学硕士 </a:t>
                      </a:r>
                      <a:r>
                        <a:rPr lang="en-US" altLang="zh-CN" sz="2000" b="0" i="0" u="none" strike="noStrike" kern="1200" dirty="0">
                          <a:solidFill>
                            <a:schemeClr val="tx1"/>
                          </a:solidFill>
                          <a:effectLst/>
                          <a:latin typeface="+mn-lt"/>
                          <a:ea typeface="+mn-ea"/>
                          <a:cs typeface="+mn-cs"/>
                        </a:rPr>
                        <a:t>2017</a:t>
                      </a: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北京大学 法学硕士 </a:t>
                      </a:r>
                      <a:r>
                        <a:rPr lang="en-US" altLang="zh-CN" sz="2000" b="0" i="0" u="none" strike="noStrike" kern="1200" dirty="0">
                          <a:solidFill>
                            <a:schemeClr val="tx1"/>
                          </a:solidFill>
                          <a:effectLst/>
                          <a:latin typeface="+mn-lt"/>
                          <a:ea typeface="+mn-ea"/>
                          <a:cs typeface="+mn-cs"/>
                        </a:rPr>
                        <a:t>2003</a:t>
                      </a: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华南理工大学 法学学士 </a:t>
                      </a:r>
                      <a:r>
                        <a:rPr lang="en-US" altLang="zh-CN" sz="2000" b="0" i="0" u="none" strike="noStrike" kern="1200" dirty="0">
                          <a:solidFill>
                            <a:schemeClr val="tx1"/>
                          </a:solidFill>
                          <a:effectLst/>
                          <a:latin typeface="+mn-lt"/>
                          <a:ea typeface="+mn-ea"/>
                          <a:cs typeface="+mn-cs"/>
                        </a:rPr>
                        <a:t>2001</a:t>
                      </a:r>
                      <a:endParaRPr lang="zh-CN" altLang="en-US" sz="2000" b="0" i="0" u="none" strike="noStrike" kern="1200" dirty="0">
                        <a:solidFill>
                          <a:schemeClr val="tx1"/>
                        </a:solidFill>
                        <a:effectLst/>
                        <a:latin typeface="+mn-lt"/>
                        <a:ea typeface="+mn-ea"/>
                        <a:cs typeface="+mn-cs"/>
                      </a:endParaRPr>
                    </a:p>
                  </a:txBody>
                  <a:tcPr marR="9525" marT="91440" marB="9144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073789"/>
                  </a:ext>
                </a:extLst>
              </a:tr>
            </a:tbl>
          </a:graphicData>
        </a:graphic>
      </p:graphicFrame>
    </p:spTree>
    <p:extLst>
      <p:ext uri="{BB962C8B-B14F-4D97-AF65-F5344CB8AC3E}">
        <p14:creationId xmlns:p14="http://schemas.microsoft.com/office/powerpoint/2010/main" val="3158983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1</a:t>
            </a:r>
            <a:r>
              <a:rPr lang="zh-CN" altLang="en-US" b="1" dirty="0"/>
              <a:t>：有效增资需以有效的股东会决议为前提</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40" name="矩形 39">
            <a:extLst>
              <a:ext uri="{FF2B5EF4-FFF2-40B4-BE49-F238E27FC236}">
                <a16:creationId xmlns:a16="http://schemas.microsoft.com/office/drawing/2014/main" id="{D7BAB4F9-3B99-43EA-9A3C-930E8FF64216}"/>
              </a:ext>
            </a:extLst>
          </p:cNvPr>
          <p:cNvSpPr/>
          <p:nvPr/>
        </p:nvSpPr>
        <p:spPr>
          <a:xfrm>
            <a:off x="3569307" y="2795690"/>
            <a:ext cx="208334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陈某、张某等</a:t>
            </a:r>
          </a:p>
        </p:txBody>
      </p:sp>
      <p:sp>
        <p:nvSpPr>
          <p:cNvPr id="41" name="矩形 40">
            <a:extLst>
              <a:ext uri="{FF2B5EF4-FFF2-40B4-BE49-F238E27FC236}">
                <a16:creationId xmlns:a16="http://schemas.microsoft.com/office/drawing/2014/main" id="{90E37A7E-7C90-4A72-9DD7-ABD945B4BEF9}"/>
              </a:ext>
            </a:extLst>
          </p:cNvPr>
          <p:cNvSpPr/>
          <p:nvPr/>
        </p:nvSpPr>
        <p:spPr>
          <a:xfrm>
            <a:off x="1597878" y="2795689"/>
            <a:ext cx="1658910"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黄某</a:t>
            </a:r>
          </a:p>
        </p:txBody>
      </p:sp>
      <p:sp>
        <p:nvSpPr>
          <p:cNvPr id="42" name="矩形 41">
            <a:extLst>
              <a:ext uri="{FF2B5EF4-FFF2-40B4-BE49-F238E27FC236}">
                <a16:creationId xmlns:a16="http://schemas.microsoft.com/office/drawing/2014/main" id="{EA9609C5-0FEC-4494-8F3D-45E61124D939}"/>
              </a:ext>
            </a:extLst>
          </p:cNvPr>
          <p:cNvSpPr/>
          <p:nvPr/>
        </p:nvSpPr>
        <p:spPr>
          <a:xfrm>
            <a:off x="25845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宏冠公司</a:t>
            </a:r>
            <a:endParaRPr lang="en-US" altLang="zh-CN" dirty="0"/>
          </a:p>
          <a:p>
            <a:pPr algn="ctr"/>
            <a:r>
              <a:rPr lang="zh-CN" altLang="en-US" dirty="0"/>
              <a:t>（</a:t>
            </a:r>
            <a:r>
              <a:rPr lang="en-US" altLang="zh-CN" dirty="0"/>
              <a:t>LLC</a:t>
            </a:r>
            <a:r>
              <a:rPr lang="zh-CN" altLang="en-US" dirty="0"/>
              <a:t>）</a:t>
            </a:r>
          </a:p>
        </p:txBody>
      </p:sp>
      <p:cxnSp>
        <p:nvCxnSpPr>
          <p:cNvPr id="44" name="连接符: 肘形 43">
            <a:extLst>
              <a:ext uri="{FF2B5EF4-FFF2-40B4-BE49-F238E27FC236}">
                <a16:creationId xmlns:a16="http://schemas.microsoft.com/office/drawing/2014/main" id="{58278672-12D8-4512-947C-DFD992B60B38}"/>
              </a:ext>
            </a:extLst>
          </p:cNvPr>
          <p:cNvCxnSpPr>
            <a:cxnSpLocks/>
            <a:endCxn id="42" idx="0"/>
          </p:cNvCxnSpPr>
          <p:nvPr/>
        </p:nvCxnSpPr>
        <p:spPr>
          <a:xfrm rot="16200000" flipH="1">
            <a:off x="22152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15EAA5D-E4F8-4B48-97D7-BBDE4AB672DF}"/>
              </a:ext>
            </a:extLst>
          </p:cNvPr>
          <p:cNvSpPr txBox="1"/>
          <p:nvPr/>
        </p:nvSpPr>
        <p:spPr>
          <a:xfrm>
            <a:off x="1876621" y="3468663"/>
            <a:ext cx="1331957" cy="369332"/>
          </a:xfrm>
          <a:prstGeom prst="rect">
            <a:avLst/>
          </a:prstGeom>
          <a:noFill/>
        </p:spPr>
        <p:txBody>
          <a:bodyPr wrap="square" rtlCol="0">
            <a:spAutoFit/>
          </a:bodyPr>
          <a:lstStyle/>
          <a:p>
            <a:r>
              <a:rPr lang="en-US" altLang="zh-CN" dirty="0"/>
              <a:t>80</a:t>
            </a:r>
            <a:r>
              <a:rPr lang="zh-CN" altLang="en-US" dirty="0"/>
              <a:t>万 </a:t>
            </a:r>
            <a:r>
              <a:rPr lang="en-US" altLang="zh-CN" dirty="0"/>
              <a:t>20%</a:t>
            </a:r>
            <a:endParaRPr lang="zh-CN" altLang="en-US" dirty="0"/>
          </a:p>
        </p:txBody>
      </p:sp>
      <p:sp>
        <p:nvSpPr>
          <p:cNvPr id="48" name="文本框 47">
            <a:extLst>
              <a:ext uri="{FF2B5EF4-FFF2-40B4-BE49-F238E27FC236}">
                <a16:creationId xmlns:a16="http://schemas.microsoft.com/office/drawing/2014/main" id="{A131EC73-E204-42CD-B313-BC292A891A74}"/>
              </a:ext>
            </a:extLst>
          </p:cNvPr>
          <p:cNvSpPr txBox="1"/>
          <p:nvPr/>
        </p:nvSpPr>
        <p:spPr>
          <a:xfrm>
            <a:off x="3934616" y="3468663"/>
            <a:ext cx="1331957" cy="369332"/>
          </a:xfrm>
          <a:prstGeom prst="rect">
            <a:avLst/>
          </a:prstGeom>
          <a:noFill/>
        </p:spPr>
        <p:txBody>
          <a:bodyPr wrap="square" rtlCol="0">
            <a:spAutoFit/>
          </a:bodyPr>
          <a:lstStyle/>
          <a:p>
            <a:r>
              <a:rPr lang="en-US" altLang="zh-CN" dirty="0"/>
              <a:t>320</a:t>
            </a:r>
            <a:r>
              <a:rPr lang="zh-CN" altLang="en-US" dirty="0"/>
              <a:t>万 </a:t>
            </a:r>
            <a:r>
              <a:rPr lang="en-US" altLang="zh-CN" dirty="0"/>
              <a:t>80%</a:t>
            </a:r>
            <a:endParaRPr lang="zh-CN" altLang="en-US" dirty="0"/>
          </a:p>
        </p:txBody>
      </p:sp>
      <p:grpSp>
        <p:nvGrpSpPr>
          <p:cNvPr id="54" name="组合 53">
            <a:extLst>
              <a:ext uri="{FF2B5EF4-FFF2-40B4-BE49-F238E27FC236}">
                <a16:creationId xmlns:a16="http://schemas.microsoft.com/office/drawing/2014/main" id="{A50D6A4D-3120-4C2C-B7A9-7ECD87871DC7}"/>
              </a:ext>
            </a:extLst>
          </p:cNvPr>
          <p:cNvGrpSpPr/>
          <p:nvPr/>
        </p:nvGrpSpPr>
        <p:grpSpPr>
          <a:xfrm>
            <a:off x="3503125" y="2795689"/>
            <a:ext cx="5013555" cy="2172873"/>
            <a:chOff x="3503124" y="2795688"/>
            <a:chExt cx="5013555" cy="2172873"/>
          </a:xfrm>
        </p:grpSpPr>
        <p:grpSp>
          <p:nvGrpSpPr>
            <p:cNvPr id="53" name="组合 52">
              <a:extLst>
                <a:ext uri="{FF2B5EF4-FFF2-40B4-BE49-F238E27FC236}">
                  <a16:creationId xmlns:a16="http://schemas.microsoft.com/office/drawing/2014/main" id="{F67FA736-8C93-4FD4-8A99-5CBDA86962D3}"/>
                </a:ext>
              </a:extLst>
            </p:cNvPr>
            <p:cNvGrpSpPr/>
            <p:nvPr/>
          </p:nvGrpSpPr>
          <p:grpSpPr>
            <a:xfrm>
              <a:off x="3503124" y="2795688"/>
              <a:ext cx="4460662" cy="2172873"/>
              <a:chOff x="3503124" y="2795688"/>
              <a:chExt cx="4460662" cy="2172873"/>
            </a:xfrm>
          </p:grpSpPr>
          <p:sp>
            <p:nvSpPr>
              <p:cNvPr id="43" name="矩形 42">
                <a:extLst>
                  <a:ext uri="{FF2B5EF4-FFF2-40B4-BE49-F238E27FC236}">
                    <a16:creationId xmlns:a16="http://schemas.microsoft.com/office/drawing/2014/main" id="{A7314B13-398C-4E8E-9202-E2F0D15BEACB}"/>
                  </a:ext>
                </a:extLst>
              </p:cNvPr>
              <p:cNvSpPr/>
              <p:nvPr/>
            </p:nvSpPr>
            <p:spPr>
              <a:xfrm>
                <a:off x="5969328" y="2795688"/>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新宝公司</a:t>
                </a:r>
              </a:p>
            </p:txBody>
          </p:sp>
          <p:cxnSp>
            <p:nvCxnSpPr>
              <p:cNvPr id="46" name="连接符: 肘形 45">
                <a:extLst>
                  <a:ext uri="{FF2B5EF4-FFF2-40B4-BE49-F238E27FC236}">
                    <a16:creationId xmlns:a16="http://schemas.microsoft.com/office/drawing/2014/main" id="{91E0FC15-33FD-4B32-9125-824192275FEC}"/>
                  </a:ext>
                </a:extLst>
              </p:cNvPr>
              <p:cNvCxnSpPr>
                <a:cxnSpLocks/>
                <a:stCxn id="43" idx="2"/>
                <a:endCxn id="42" idx="0"/>
              </p:cNvCxnSpPr>
              <p:nvPr/>
            </p:nvCxnSpPr>
            <p:spPr>
              <a:xfrm rot="5400000">
                <a:off x="4484892" y="2486896"/>
                <a:ext cx="1499897" cy="3463434"/>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49" name="文本框 48">
              <a:extLst>
                <a:ext uri="{FF2B5EF4-FFF2-40B4-BE49-F238E27FC236}">
                  <a16:creationId xmlns:a16="http://schemas.microsoft.com/office/drawing/2014/main" id="{D1CF48AD-8E7F-4E1A-A4B4-10C9AE50DE3F}"/>
                </a:ext>
              </a:extLst>
            </p:cNvPr>
            <p:cNvSpPr txBox="1"/>
            <p:nvPr/>
          </p:nvSpPr>
          <p:spPr>
            <a:xfrm>
              <a:off x="6174766" y="4218613"/>
              <a:ext cx="2341913" cy="369332"/>
            </a:xfrm>
            <a:prstGeom prst="rect">
              <a:avLst/>
            </a:prstGeom>
            <a:noFill/>
          </p:spPr>
          <p:txBody>
            <a:bodyPr wrap="square" rtlCol="0">
              <a:spAutoFit/>
            </a:bodyPr>
            <a:lstStyle/>
            <a:p>
              <a:r>
                <a:rPr lang="zh-CN" altLang="en-US" dirty="0"/>
                <a:t>增资</a:t>
              </a:r>
              <a:r>
                <a:rPr lang="en-US" altLang="zh-CN" dirty="0"/>
                <a:t>1100</a:t>
              </a:r>
              <a:r>
                <a:rPr lang="zh-CN" altLang="en-US" dirty="0"/>
                <a:t>万</a:t>
              </a:r>
            </a:p>
          </p:txBody>
        </p:sp>
      </p:grpSp>
      <p:cxnSp>
        <p:nvCxnSpPr>
          <p:cNvPr id="52" name="连接符: 肘形 51">
            <a:extLst>
              <a:ext uri="{FF2B5EF4-FFF2-40B4-BE49-F238E27FC236}">
                <a16:creationId xmlns:a16="http://schemas.microsoft.com/office/drawing/2014/main" id="{A92ED102-6F1C-429E-A2DE-2455E4FDB620}"/>
              </a:ext>
            </a:extLst>
          </p:cNvPr>
          <p:cNvCxnSpPr>
            <a:cxnSpLocks/>
            <a:stCxn id="40" idx="2"/>
            <a:endCxn id="42" idx="0"/>
          </p:cNvCxnSpPr>
          <p:nvPr/>
        </p:nvCxnSpPr>
        <p:spPr>
          <a:xfrm rot="5400000">
            <a:off x="3307105" y="3664685"/>
            <a:ext cx="1499896" cy="1107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25C3A41-5D29-4BDC-A580-EDC4AF308A31}"/>
              </a:ext>
            </a:extLst>
          </p:cNvPr>
          <p:cNvSpPr txBox="1"/>
          <p:nvPr/>
        </p:nvSpPr>
        <p:spPr>
          <a:xfrm>
            <a:off x="1906732" y="4193320"/>
            <a:ext cx="1658910" cy="369332"/>
          </a:xfrm>
          <a:prstGeom prst="rect">
            <a:avLst/>
          </a:prstGeom>
          <a:noFill/>
        </p:spPr>
        <p:txBody>
          <a:bodyPr wrap="square" rtlCol="0">
            <a:spAutoFit/>
          </a:bodyPr>
          <a:lstStyle/>
          <a:p>
            <a:r>
              <a:rPr lang="en-US" altLang="zh-CN" dirty="0"/>
              <a:t>80</a:t>
            </a:r>
            <a:r>
              <a:rPr lang="zh-CN" altLang="en-US" dirty="0"/>
              <a:t>万 </a:t>
            </a:r>
            <a:r>
              <a:rPr lang="en-US" altLang="zh-CN" dirty="0"/>
              <a:t>5.33%</a:t>
            </a:r>
            <a:endParaRPr lang="zh-CN" altLang="en-US" dirty="0"/>
          </a:p>
        </p:txBody>
      </p:sp>
      <p:sp>
        <p:nvSpPr>
          <p:cNvPr id="57" name="文本框 56">
            <a:extLst>
              <a:ext uri="{FF2B5EF4-FFF2-40B4-BE49-F238E27FC236}">
                <a16:creationId xmlns:a16="http://schemas.microsoft.com/office/drawing/2014/main" id="{EA72884E-1798-4D40-8DF7-00CD042A8C25}"/>
              </a:ext>
            </a:extLst>
          </p:cNvPr>
          <p:cNvSpPr txBox="1"/>
          <p:nvPr/>
        </p:nvSpPr>
        <p:spPr>
          <a:xfrm>
            <a:off x="3945005" y="4228544"/>
            <a:ext cx="1707651" cy="369332"/>
          </a:xfrm>
          <a:prstGeom prst="rect">
            <a:avLst/>
          </a:prstGeom>
          <a:noFill/>
        </p:spPr>
        <p:txBody>
          <a:bodyPr wrap="square" rtlCol="0">
            <a:spAutoFit/>
          </a:bodyPr>
          <a:lstStyle/>
          <a:p>
            <a:r>
              <a:rPr lang="en-US" altLang="zh-CN" dirty="0"/>
              <a:t>320</a:t>
            </a:r>
            <a:r>
              <a:rPr lang="zh-CN" altLang="en-US" dirty="0"/>
              <a:t>万 </a:t>
            </a:r>
            <a:r>
              <a:rPr lang="en-US" altLang="zh-CN" dirty="0"/>
              <a:t>21.33%</a:t>
            </a:r>
            <a:endParaRPr lang="zh-CN" altLang="en-US" dirty="0"/>
          </a:p>
        </p:txBody>
      </p:sp>
      <p:sp>
        <p:nvSpPr>
          <p:cNvPr id="58" name="矩形 57">
            <a:extLst>
              <a:ext uri="{FF2B5EF4-FFF2-40B4-BE49-F238E27FC236}">
                <a16:creationId xmlns:a16="http://schemas.microsoft.com/office/drawing/2014/main" id="{9E9C00EF-AF8C-4DFD-970F-D87E28D4CEAE}"/>
              </a:ext>
            </a:extLst>
          </p:cNvPr>
          <p:cNvSpPr/>
          <p:nvPr/>
        </p:nvSpPr>
        <p:spPr>
          <a:xfrm>
            <a:off x="7415536" y="4218614"/>
            <a:ext cx="3100065" cy="369332"/>
          </a:xfrm>
          <a:prstGeom prst="rect">
            <a:avLst/>
          </a:prstGeom>
        </p:spPr>
        <p:txBody>
          <a:bodyPr wrap="square">
            <a:spAutoFit/>
          </a:bodyPr>
          <a:lstStyle/>
          <a:p>
            <a:r>
              <a:rPr lang="en-US" altLang="zh-CN" dirty="0"/>
              <a:t>73.33%</a:t>
            </a:r>
            <a:r>
              <a:rPr lang="zh-CN" altLang="en-US" dirty="0">
                <a:solidFill>
                  <a:srgbClr val="C00000"/>
                </a:solidFill>
              </a:rPr>
              <a:t>（完成工商变更登记）</a:t>
            </a:r>
          </a:p>
        </p:txBody>
      </p:sp>
      <p:grpSp>
        <p:nvGrpSpPr>
          <p:cNvPr id="10" name="组合 9">
            <a:extLst>
              <a:ext uri="{FF2B5EF4-FFF2-40B4-BE49-F238E27FC236}">
                <a16:creationId xmlns:a16="http://schemas.microsoft.com/office/drawing/2014/main" id="{D965E4B4-5979-4BE1-B88A-02D14D9EF590}"/>
              </a:ext>
            </a:extLst>
          </p:cNvPr>
          <p:cNvGrpSpPr/>
          <p:nvPr/>
        </p:nvGrpSpPr>
        <p:grpSpPr>
          <a:xfrm>
            <a:off x="2273483" y="2147435"/>
            <a:ext cx="7623184" cy="654605"/>
            <a:chOff x="2273483" y="2147434"/>
            <a:chExt cx="7623184" cy="654605"/>
          </a:xfrm>
        </p:grpSpPr>
        <p:grpSp>
          <p:nvGrpSpPr>
            <p:cNvPr id="9" name="组合 8">
              <a:extLst>
                <a:ext uri="{FF2B5EF4-FFF2-40B4-BE49-F238E27FC236}">
                  <a16:creationId xmlns:a16="http://schemas.microsoft.com/office/drawing/2014/main" id="{F5E97C4E-14BA-427D-BF56-B3500D28F2DB}"/>
                </a:ext>
              </a:extLst>
            </p:cNvPr>
            <p:cNvGrpSpPr/>
            <p:nvPr/>
          </p:nvGrpSpPr>
          <p:grpSpPr>
            <a:xfrm>
              <a:off x="2427331" y="2789339"/>
              <a:ext cx="4545575" cy="12700"/>
              <a:chOff x="2427331" y="2789339"/>
              <a:chExt cx="4545575" cy="12700"/>
            </a:xfrm>
          </p:grpSpPr>
          <p:cxnSp>
            <p:nvCxnSpPr>
              <p:cNvPr id="5" name="连接符: 肘形 4">
                <a:extLst>
                  <a:ext uri="{FF2B5EF4-FFF2-40B4-BE49-F238E27FC236}">
                    <a16:creationId xmlns:a16="http://schemas.microsoft.com/office/drawing/2014/main" id="{0E1597EC-DDCC-4CCB-BE14-885B1F31C0B3}"/>
                  </a:ext>
                </a:extLst>
              </p:cNvPr>
              <p:cNvCxnSpPr>
                <a:stCxn id="41" idx="0"/>
                <a:endCxn id="40" idx="0"/>
              </p:cNvCxnSpPr>
              <p:nvPr/>
            </p:nvCxnSpPr>
            <p:spPr>
              <a:xfrm rot="16200000" flipH="1">
                <a:off x="3519155" y="1703864"/>
                <a:ext cx="1" cy="2183649"/>
              </a:xfrm>
              <a:prstGeom prst="bentConnector3">
                <a:avLst>
                  <a:gd name="adj1" fmla="val -2286000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连接符: 肘形 7">
                <a:extLst>
                  <a:ext uri="{FF2B5EF4-FFF2-40B4-BE49-F238E27FC236}">
                    <a16:creationId xmlns:a16="http://schemas.microsoft.com/office/drawing/2014/main" id="{308C3386-4B0C-4555-BC18-F88C05F92BA0}"/>
                  </a:ext>
                </a:extLst>
              </p:cNvPr>
              <p:cNvCxnSpPr>
                <a:stCxn id="41" idx="0"/>
                <a:endCxn id="43" idx="0"/>
              </p:cNvCxnSpPr>
              <p:nvPr/>
            </p:nvCxnSpPr>
            <p:spPr>
              <a:xfrm rot="5400000" flipH="1" flipV="1">
                <a:off x="4696944" y="526076"/>
                <a:ext cx="12700" cy="4539225"/>
              </a:xfrm>
              <a:prstGeom prst="bentConnector3">
                <a:avLst>
                  <a:gd name="adj1" fmla="val 1800000"/>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6" name="文本框 25">
              <a:extLst>
                <a:ext uri="{FF2B5EF4-FFF2-40B4-BE49-F238E27FC236}">
                  <a16:creationId xmlns:a16="http://schemas.microsoft.com/office/drawing/2014/main" id="{3449B614-0C22-4448-BE04-75859F9C5501}"/>
                </a:ext>
              </a:extLst>
            </p:cNvPr>
            <p:cNvSpPr txBox="1"/>
            <p:nvPr/>
          </p:nvSpPr>
          <p:spPr>
            <a:xfrm>
              <a:off x="2273483" y="2147434"/>
              <a:ext cx="7623184" cy="369332"/>
            </a:xfrm>
            <a:prstGeom prst="rect">
              <a:avLst/>
            </a:prstGeom>
            <a:noFill/>
          </p:spPr>
          <p:txBody>
            <a:bodyPr wrap="square" rtlCol="0">
              <a:spAutoFit/>
            </a:bodyPr>
            <a:lstStyle/>
            <a:p>
              <a:r>
                <a:rPr lang="zh-CN" altLang="en-US" dirty="0"/>
                <a:t>请求确认持有</a:t>
              </a:r>
              <a:r>
                <a:rPr lang="zh-CN" altLang="zh-CN" dirty="0"/>
                <a:t>宏冠公司</a:t>
              </a:r>
              <a:r>
                <a:rPr lang="en-US" altLang="zh-CN" dirty="0"/>
                <a:t>20</a:t>
              </a:r>
              <a:r>
                <a:rPr lang="zh-CN" altLang="zh-CN" dirty="0"/>
                <a:t>％的股权</a:t>
              </a:r>
              <a:endParaRPr lang="zh-CN" altLang="en-US" dirty="0"/>
            </a:p>
          </p:txBody>
        </p:sp>
      </p:grpSp>
    </p:spTree>
    <p:extLst>
      <p:ext uri="{BB962C8B-B14F-4D97-AF65-F5344CB8AC3E}">
        <p14:creationId xmlns:p14="http://schemas.microsoft.com/office/powerpoint/2010/main" val="34867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6"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1</a:t>
            </a:r>
            <a:r>
              <a:rPr lang="zh-CN" altLang="en-US" b="1" dirty="0"/>
              <a:t>：有效增资需以有效的股东会决议为前提</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9" name="矩形 38">
            <a:extLst>
              <a:ext uri="{FF2B5EF4-FFF2-40B4-BE49-F238E27FC236}">
                <a16:creationId xmlns:a16="http://schemas.microsoft.com/office/drawing/2014/main" id="{8AB61C52-6205-4161-88A1-4E372FB39306}"/>
              </a:ext>
            </a:extLst>
          </p:cNvPr>
          <p:cNvSpPr/>
          <p:nvPr/>
        </p:nvSpPr>
        <p:spPr>
          <a:xfrm>
            <a:off x="673405" y="2858096"/>
            <a:ext cx="9341831" cy="2308324"/>
          </a:xfrm>
          <a:prstGeom prst="rect">
            <a:avLst/>
          </a:prstGeom>
        </p:spPr>
        <p:txBody>
          <a:bodyPr wrap="square">
            <a:spAutoFit/>
          </a:bodyPr>
          <a:lstStyle/>
          <a:p>
            <a:pPr marL="307977"/>
            <a:r>
              <a:rPr lang="zh-CN" altLang="en-US" b="1" dirty="0"/>
              <a:t>法院认定：</a:t>
            </a:r>
            <a:endParaRPr lang="en-US" altLang="zh-CN" b="1" dirty="0"/>
          </a:p>
          <a:p>
            <a:pPr marL="307977"/>
            <a:endParaRPr lang="en-US" altLang="zh-CN" b="1" dirty="0"/>
          </a:p>
          <a:p>
            <a:pPr marL="593727" indent="-285752">
              <a:buFontTx/>
              <a:buChar char="-"/>
            </a:pPr>
            <a:r>
              <a:rPr lang="zh-CN" altLang="en-US" b="1" dirty="0"/>
              <a:t>未经公司有效的股东会决议通过，他人虚假向公司增资以“稀释”公司原有股东股份，该行为损害原有股东的合法权益，即使该出资行为已被工商行政机关备案登记，仍应认定为无效，公司原有股东股权比例应保持不变。</a:t>
            </a:r>
            <a:r>
              <a:rPr lang="zh-CN" altLang="en-US" b="1" dirty="0">
                <a:solidFill>
                  <a:srgbClr val="930D14"/>
                </a:solidFill>
              </a:rPr>
              <a:t>（</a:t>
            </a:r>
            <a:r>
              <a:rPr lang="zh-CN" altLang="zh-CN" b="1" dirty="0">
                <a:solidFill>
                  <a:srgbClr val="930D14"/>
                </a:solidFill>
              </a:rPr>
              <a:t>资本</a:t>
            </a:r>
            <a:r>
              <a:rPr lang="zh-CN" altLang="en-US" b="1" dirty="0">
                <a:solidFill>
                  <a:srgbClr val="930D14"/>
                </a:solidFill>
              </a:rPr>
              <a:t>不变</a:t>
            </a:r>
            <a:r>
              <a:rPr lang="zh-CN" altLang="zh-CN" b="1" dirty="0">
                <a:solidFill>
                  <a:srgbClr val="930D14"/>
                </a:solidFill>
              </a:rPr>
              <a:t>原则</a:t>
            </a:r>
            <a:r>
              <a:rPr lang="zh-CN" altLang="en-US" b="1" dirty="0">
                <a:solidFill>
                  <a:srgbClr val="930D14"/>
                </a:solidFill>
              </a:rPr>
              <a:t>）</a:t>
            </a:r>
            <a:endParaRPr lang="en-US" altLang="zh-CN" b="1" dirty="0">
              <a:solidFill>
                <a:srgbClr val="930D14"/>
              </a:solidFill>
            </a:endParaRPr>
          </a:p>
          <a:p>
            <a:pPr marL="593727" indent="-285752">
              <a:buFontTx/>
              <a:buChar char="-"/>
            </a:pPr>
            <a:endParaRPr lang="en-US" altLang="zh-CN" b="1" dirty="0">
              <a:solidFill>
                <a:srgbClr val="930D14"/>
              </a:solidFill>
            </a:endParaRPr>
          </a:p>
          <a:p>
            <a:pPr marL="593727" indent="-285752">
              <a:buFontTx/>
              <a:buChar char="-"/>
            </a:pPr>
            <a:r>
              <a:rPr lang="zh-CN" altLang="en-US" b="1" dirty="0"/>
              <a:t>从结果上看，宏冠公司用于所谓增资的</a:t>
            </a:r>
            <a:r>
              <a:rPr lang="en-US" altLang="zh-CN" b="1" dirty="0"/>
              <a:t>1100</a:t>
            </a:r>
            <a:r>
              <a:rPr lang="zh-CN" altLang="en-US" b="1" dirty="0"/>
              <a:t>万元，在完成验资后，就以“借款”的形式归还给新宝公司，此种情形下，不能认定新宝公司已经履行了出资义务。</a:t>
            </a:r>
          </a:p>
        </p:txBody>
      </p:sp>
    </p:spTree>
    <p:extLst>
      <p:ext uri="{BB962C8B-B14F-4D97-AF65-F5344CB8AC3E}">
        <p14:creationId xmlns:p14="http://schemas.microsoft.com/office/powerpoint/2010/main" val="3874775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950C314D-E023-4488-B082-ED677065B9D6}"/>
              </a:ext>
            </a:extLst>
          </p:cNvPr>
          <p:cNvSpPr txBox="1"/>
          <p:nvPr/>
        </p:nvSpPr>
        <p:spPr>
          <a:xfrm>
            <a:off x="1073860" y="1508458"/>
            <a:ext cx="9165516" cy="3970318"/>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1"/>
            <a:endParaRPr lang="en-US" altLang="zh-CN" dirty="0"/>
          </a:p>
          <a:p>
            <a:pPr marL="727078" lvl="2"/>
            <a:r>
              <a:rPr lang="zh-CN" altLang="zh-CN" dirty="0"/>
              <a:t>《公司法》</a:t>
            </a:r>
            <a:r>
              <a:rPr lang="zh-CN" altLang="zh-CN" b="1" dirty="0"/>
              <a:t>第三十四条</a:t>
            </a:r>
            <a:r>
              <a:rPr lang="en-US" altLang="zh-CN" dirty="0"/>
              <a:t>   </a:t>
            </a:r>
          </a:p>
          <a:p>
            <a:pPr marL="727078" lvl="2"/>
            <a:endParaRPr lang="en-US" altLang="zh-CN" dirty="0"/>
          </a:p>
          <a:p>
            <a:pPr marL="727078" lvl="2"/>
            <a:r>
              <a:rPr lang="zh-CN" altLang="zh-CN" dirty="0"/>
              <a:t>股东按照实缴的出资比例分取红利</a:t>
            </a:r>
            <a:r>
              <a:rPr lang="en-US" altLang="zh-CN" dirty="0"/>
              <a:t>;</a:t>
            </a:r>
            <a:r>
              <a:rPr lang="zh-CN" altLang="zh-CN" b="1" u="sng" dirty="0">
                <a:solidFill>
                  <a:srgbClr val="930D14"/>
                </a:solidFill>
              </a:rPr>
              <a:t>公司新增资本</a:t>
            </a:r>
            <a:r>
              <a:rPr lang="zh-CN" altLang="zh-CN" dirty="0"/>
              <a:t>时</a:t>
            </a:r>
            <a:r>
              <a:rPr lang="en-US" altLang="zh-CN" dirty="0"/>
              <a:t>,</a:t>
            </a:r>
            <a:r>
              <a:rPr lang="zh-CN" altLang="zh-CN" dirty="0">
                <a:solidFill>
                  <a:srgbClr val="FF0000"/>
                </a:solidFill>
              </a:rPr>
              <a:t>股东</a:t>
            </a:r>
            <a:r>
              <a:rPr lang="zh-CN" altLang="zh-CN" dirty="0"/>
              <a:t>有权</a:t>
            </a:r>
            <a:r>
              <a:rPr lang="zh-CN" altLang="zh-CN" b="1" u="sng" dirty="0">
                <a:solidFill>
                  <a:srgbClr val="930D14"/>
                </a:solidFill>
              </a:rPr>
              <a:t>优先按照实缴的出资比例</a:t>
            </a:r>
            <a:r>
              <a:rPr lang="zh-CN" altLang="zh-CN" dirty="0"/>
              <a:t>认缴出资。</a:t>
            </a:r>
            <a:r>
              <a:rPr lang="zh-CN" altLang="zh-CN" dirty="0">
                <a:solidFill>
                  <a:srgbClr val="FF0000"/>
                </a:solidFill>
              </a:rPr>
              <a:t>但是</a:t>
            </a:r>
            <a:r>
              <a:rPr lang="en-US" altLang="zh-CN" dirty="0"/>
              <a:t>,</a:t>
            </a:r>
            <a:r>
              <a:rPr lang="zh-CN" altLang="zh-CN" dirty="0"/>
              <a:t>全体股东约定不按照出资比例分取红利或者不按照出资比例优先认缴出资的除外。</a:t>
            </a:r>
            <a:endParaRPr lang="en-US" altLang="zh-CN" dirty="0"/>
          </a:p>
          <a:p>
            <a:pPr marL="727078" lvl="2"/>
            <a:endParaRPr lang="en-US" altLang="zh-CN" dirty="0"/>
          </a:p>
          <a:p>
            <a:pPr marL="1069979" lvl="2" indent="-342902">
              <a:buAutoNum type="alphaLcParenR"/>
            </a:pPr>
            <a:r>
              <a:rPr lang="zh-CN" altLang="zh-CN" dirty="0"/>
              <a:t>限于有限责任公司，不适用于股份有限公司</a:t>
            </a:r>
            <a:endParaRPr lang="en-US" altLang="zh-CN" dirty="0"/>
          </a:p>
          <a:p>
            <a:pPr marL="1069979" lvl="2" indent="-342902">
              <a:buAutoNum type="alphaLcParenR"/>
            </a:pPr>
            <a:endParaRPr lang="en-US" altLang="zh-CN" dirty="0"/>
          </a:p>
          <a:p>
            <a:pPr marL="1069979" lvl="2" indent="-342902">
              <a:buAutoNum type="alphaLcParenR"/>
            </a:pPr>
            <a:r>
              <a:rPr lang="en-US" altLang="zh-CN" dirty="0"/>
              <a:t> “</a:t>
            </a:r>
            <a:r>
              <a:rPr lang="zh-CN" altLang="zh-CN" dirty="0"/>
              <a:t>按照</a:t>
            </a:r>
            <a:r>
              <a:rPr lang="zh-CN" altLang="zh-CN" dirty="0">
                <a:solidFill>
                  <a:srgbClr val="FF0000"/>
                </a:solidFill>
              </a:rPr>
              <a:t>实缴</a:t>
            </a:r>
            <a:r>
              <a:rPr lang="zh-CN" altLang="zh-CN" dirty="0"/>
              <a:t>的出资比例认缴”</a:t>
            </a:r>
            <a:endParaRPr lang="en-US" altLang="zh-CN" dirty="0"/>
          </a:p>
          <a:p>
            <a:pPr marL="1069979" lvl="2" indent="-342902">
              <a:buAutoNum type="alphaLcParenR"/>
            </a:pPr>
            <a:endParaRPr lang="en-US" altLang="zh-CN" dirty="0"/>
          </a:p>
          <a:p>
            <a:pPr marL="1069979" lvl="2" indent="-342902">
              <a:buAutoNum type="alphaLcParenR"/>
            </a:pPr>
            <a:r>
              <a:rPr lang="zh-CN" altLang="zh-CN" dirty="0"/>
              <a:t>对原股东出让</a:t>
            </a:r>
            <a:r>
              <a:rPr lang="en-US" altLang="zh-CN" dirty="0"/>
              <a:t>/</a:t>
            </a:r>
            <a:r>
              <a:rPr lang="zh-CN" altLang="zh-CN" dirty="0"/>
              <a:t>放弃的增资份额，其余原股东是否有优先认购权？</a:t>
            </a:r>
          </a:p>
          <a:p>
            <a:pPr marL="450852"/>
            <a:endParaRPr lang="zh-CN" altLang="zh-CN" dirty="0"/>
          </a:p>
        </p:txBody>
      </p:sp>
      <p:sp>
        <p:nvSpPr>
          <p:cNvPr id="9" name="文本占位符 1">
            <a:extLst>
              <a:ext uri="{FF2B5EF4-FFF2-40B4-BE49-F238E27FC236}">
                <a16:creationId xmlns:a16="http://schemas.microsoft.com/office/drawing/2014/main" id="{3792AA70-8354-4EA1-BFA7-FD35CE7B1BBE}"/>
              </a:ext>
            </a:extLst>
          </p:cNvPr>
          <p:cNvSpPr txBox="1">
            <a:spLocks/>
          </p:cNvSpPr>
          <p:nvPr/>
        </p:nvSpPr>
        <p:spPr>
          <a:xfrm>
            <a:off x="1095375" y="629301"/>
            <a:ext cx="7333488" cy="393192"/>
          </a:xfrm>
          <a:prstGeom prst="rect">
            <a:avLst/>
          </a:prstGeom>
        </p:spPr>
        <p:txBody>
          <a:bodyPr vert="horz" lIns="0" tIns="0" rIns="0" bIns="0" rtlCol="0">
            <a:noAutofit/>
          </a:bodyPr>
          <a:lstStyle>
            <a:lvl1pPr marL="0" indent="0" algn="l" defTabSz="1008400" rtl="0" eaLnBrk="1" latinLnBrk="0" hangingPunct="1">
              <a:lnSpc>
                <a:spcPct val="100000"/>
              </a:lnSpc>
              <a:spcBef>
                <a:spcPts val="1103"/>
              </a:spcBef>
              <a:buClr>
                <a:srgbClr val="2D4B6F"/>
              </a:buClr>
              <a:buSzPct val="92000"/>
              <a:buFontTx/>
              <a:buNone/>
              <a:defRPr sz="2200" b="1" kern="1200">
                <a:solidFill>
                  <a:srgbClr val="00355F"/>
                </a:solidFill>
                <a:latin typeface="+mn-lt"/>
                <a:ea typeface="+mn-ea"/>
                <a:cs typeface="+mn-cs"/>
              </a:defRPr>
            </a:lvl1pPr>
            <a:lvl2pPr marL="180975" indent="0" algn="l" defTabSz="1008400" rtl="0" eaLnBrk="1" latinLnBrk="0" hangingPunct="1">
              <a:lnSpc>
                <a:spcPct val="100000"/>
              </a:lnSpc>
              <a:spcBef>
                <a:spcPts val="551"/>
              </a:spcBef>
              <a:buClr>
                <a:srgbClr val="2D4B6F"/>
              </a:buClr>
              <a:buFontTx/>
              <a:buNone/>
              <a:defRPr lang="zh-CN" altLang="en-US" sz="1100" kern="1200">
                <a:solidFill>
                  <a:schemeClr val="tx1"/>
                </a:solidFill>
                <a:latin typeface="+mn-lt"/>
                <a:ea typeface="+mn-ea"/>
                <a:cs typeface="+mn-cs"/>
              </a:defRPr>
            </a:lvl2pPr>
            <a:lvl3pPr marL="1005841" indent="0" algn="l" defTabSz="1008400" rtl="0" eaLnBrk="1" latinLnBrk="0" hangingPunct="1">
              <a:lnSpc>
                <a:spcPct val="100000"/>
              </a:lnSpc>
              <a:spcBef>
                <a:spcPts val="551"/>
              </a:spcBef>
              <a:buFontTx/>
              <a:buNone/>
              <a:defRPr lang="zh-CN" altLang="en-US" sz="1100" kern="1200">
                <a:solidFill>
                  <a:schemeClr val="tx1"/>
                </a:solidFill>
                <a:latin typeface="+mn-lt"/>
                <a:ea typeface="+mn-ea"/>
                <a:cs typeface="+mn-cs"/>
              </a:defRPr>
            </a:lvl3pPr>
            <a:lvl4pPr marL="188912" indent="0" algn="l" defTabSz="1008400" rtl="0" eaLnBrk="1" latinLnBrk="0" hangingPunct="1">
              <a:lnSpc>
                <a:spcPct val="100000"/>
              </a:lnSpc>
              <a:spcBef>
                <a:spcPts val="551"/>
              </a:spcBef>
              <a:buFontTx/>
              <a:buNone/>
              <a:defRPr lang="zh-CN" altLang="en-US" sz="1100" kern="1200">
                <a:solidFill>
                  <a:schemeClr val="tx1"/>
                </a:solidFill>
                <a:latin typeface="+mj-lt"/>
                <a:ea typeface="+mj-ea"/>
                <a:cs typeface="+mn-cs"/>
              </a:defRPr>
            </a:lvl4pPr>
            <a:lvl5pPr marL="2011681" indent="0" algn="l" defTabSz="1008400" rtl="0" eaLnBrk="1" latinLnBrk="0" hangingPunct="1">
              <a:lnSpc>
                <a:spcPct val="100000"/>
              </a:lnSpc>
              <a:spcBef>
                <a:spcPts val="551"/>
              </a:spcBef>
              <a:buFontTx/>
              <a:buNone/>
              <a:defRPr lang="en-US" altLang="en-US" sz="1100"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zh-CN" altLang="en-US"/>
              <a:t>一、增资协议纠纷</a:t>
            </a:r>
            <a:endParaRPr lang="zh-CN" altLang="zh-CN" dirty="0"/>
          </a:p>
        </p:txBody>
      </p:sp>
    </p:spTree>
    <p:extLst>
      <p:ext uri="{BB962C8B-B14F-4D97-AF65-F5344CB8AC3E}">
        <p14:creationId xmlns:p14="http://schemas.microsoft.com/office/powerpoint/2010/main" val="338661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2</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9" name="矩形 38">
            <a:extLst>
              <a:ext uri="{FF2B5EF4-FFF2-40B4-BE49-F238E27FC236}">
                <a16:creationId xmlns:a16="http://schemas.microsoft.com/office/drawing/2014/main" id="{8AB61C52-6205-4161-88A1-4E372FB39306}"/>
              </a:ext>
            </a:extLst>
          </p:cNvPr>
          <p:cNvSpPr/>
          <p:nvPr/>
        </p:nvSpPr>
        <p:spPr>
          <a:xfrm>
            <a:off x="846060" y="5768500"/>
            <a:ext cx="9341831" cy="1200329"/>
          </a:xfrm>
          <a:prstGeom prst="rect">
            <a:avLst/>
          </a:prstGeom>
        </p:spPr>
        <p:txBody>
          <a:bodyPr wrap="square">
            <a:spAutoFit/>
          </a:bodyPr>
          <a:lstStyle/>
          <a:p>
            <a:pPr marL="307977"/>
            <a:r>
              <a:rPr lang="zh-CN" altLang="en-US" dirty="0"/>
              <a:t>优先认缴权作为一种排斥第三人竞争效力的权利影响重大，必须基于法律明确规定才能享有。有限责任公司新增资本时，部分股东欲将其认缴出资份额让与外来投资者，在公司法无明确规定其他股东享有优先认缴权的情况下，其他股东不能依据与增资扩股不同的股权转让制度行使公司法第七十二条所规定的股权转让过程中的优先购买权</a:t>
            </a:r>
            <a:r>
              <a:rPr lang="zh-CN" altLang="en-US" b="1" dirty="0"/>
              <a:t>。</a:t>
            </a:r>
          </a:p>
        </p:txBody>
      </p:sp>
      <p:sp>
        <p:nvSpPr>
          <p:cNvPr id="40" name="矩形 39">
            <a:extLst>
              <a:ext uri="{FF2B5EF4-FFF2-40B4-BE49-F238E27FC236}">
                <a16:creationId xmlns:a16="http://schemas.microsoft.com/office/drawing/2014/main" id="{D7BAB4F9-3B99-43EA-9A3C-930E8FF64216}"/>
              </a:ext>
            </a:extLst>
          </p:cNvPr>
          <p:cNvSpPr/>
          <p:nvPr/>
        </p:nvSpPr>
        <p:spPr>
          <a:xfrm>
            <a:off x="3569307" y="2795690"/>
            <a:ext cx="208334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endParaRPr lang="en-US" altLang="zh-CN" dirty="0"/>
          </a:p>
        </p:txBody>
      </p:sp>
      <p:sp>
        <p:nvSpPr>
          <p:cNvPr id="41" name="矩形 40">
            <a:extLst>
              <a:ext uri="{FF2B5EF4-FFF2-40B4-BE49-F238E27FC236}">
                <a16:creationId xmlns:a16="http://schemas.microsoft.com/office/drawing/2014/main" id="{90E37A7E-7C90-4A72-9DD7-ABD945B4BEF9}"/>
              </a:ext>
            </a:extLst>
          </p:cNvPr>
          <p:cNvSpPr/>
          <p:nvPr/>
        </p:nvSpPr>
        <p:spPr>
          <a:xfrm>
            <a:off x="1597878" y="2795689"/>
            <a:ext cx="1658910"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捷安公司</a:t>
            </a:r>
            <a:endParaRPr lang="en-US" altLang="zh-CN" dirty="0"/>
          </a:p>
        </p:txBody>
      </p:sp>
      <p:sp>
        <p:nvSpPr>
          <p:cNvPr id="42" name="矩形 41">
            <a:extLst>
              <a:ext uri="{FF2B5EF4-FFF2-40B4-BE49-F238E27FC236}">
                <a16:creationId xmlns:a16="http://schemas.microsoft.com/office/drawing/2014/main" id="{EA9609C5-0FEC-4494-8F3D-45E61124D939}"/>
              </a:ext>
            </a:extLst>
          </p:cNvPr>
          <p:cNvSpPr/>
          <p:nvPr/>
        </p:nvSpPr>
        <p:spPr>
          <a:xfrm>
            <a:off x="25845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bg1"/>
                </a:solidFill>
              </a:rPr>
              <a:t>黔峰</a:t>
            </a:r>
            <a:r>
              <a:rPr lang="zh-CN" altLang="en-US" dirty="0"/>
              <a:t>公司</a:t>
            </a:r>
            <a:endParaRPr lang="en-US" altLang="zh-CN" dirty="0"/>
          </a:p>
          <a:p>
            <a:pPr algn="ctr"/>
            <a:r>
              <a:rPr lang="zh-CN" altLang="en-US" dirty="0"/>
              <a:t>（</a:t>
            </a:r>
            <a:r>
              <a:rPr lang="en-US" altLang="zh-CN" dirty="0"/>
              <a:t>LLC</a:t>
            </a:r>
            <a:r>
              <a:rPr lang="zh-CN" altLang="en-US" dirty="0"/>
              <a:t>）</a:t>
            </a:r>
          </a:p>
        </p:txBody>
      </p:sp>
      <p:cxnSp>
        <p:nvCxnSpPr>
          <p:cNvPr id="44" name="连接符: 肘形 43">
            <a:extLst>
              <a:ext uri="{FF2B5EF4-FFF2-40B4-BE49-F238E27FC236}">
                <a16:creationId xmlns:a16="http://schemas.microsoft.com/office/drawing/2014/main" id="{58278672-12D8-4512-947C-DFD992B60B38}"/>
              </a:ext>
            </a:extLst>
          </p:cNvPr>
          <p:cNvCxnSpPr>
            <a:cxnSpLocks/>
            <a:endCxn id="42" idx="0"/>
          </p:cNvCxnSpPr>
          <p:nvPr/>
        </p:nvCxnSpPr>
        <p:spPr>
          <a:xfrm rot="16200000" flipH="1">
            <a:off x="22152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15EAA5D-E4F8-4B48-97D7-BBDE4AB672DF}"/>
              </a:ext>
            </a:extLst>
          </p:cNvPr>
          <p:cNvSpPr txBox="1"/>
          <p:nvPr/>
        </p:nvSpPr>
        <p:spPr>
          <a:xfrm>
            <a:off x="1990672" y="3561687"/>
            <a:ext cx="1314490" cy="369332"/>
          </a:xfrm>
          <a:prstGeom prst="rect">
            <a:avLst/>
          </a:prstGeom>
          <a:noFill/>
        </p:spPr>
        <p:txBody>
          <a:bodyPr wrap="square" rtlCol="0">
            <a:spAutoFit/>
          </a:bodyPr>
          <a:lstStyle/>
          <a:p>
            <a:r>
              <a:rPr lang="en-US" altLang="zh-CN" dirty="0"/>
              <a:t>9%</a:t>
            </a:r>
            <a:r>
              <a:rPr lang="zh-CN" altLang="en-US" dirty="0"/>
              <a:t>已实缴</a:t>
            </a:r>
          </a:p>
        </p:txBody>
      </p:sp>
      <p:sp>
        <p:nvSpPr>
          <p:cNvPr id="48" name="文本框 47">
            <a:extLst>
              <a:ext uri="{FF2B5EF4-FFF2-40B4-BE49-F238E27FC236}">
                <a16:creationId xmlns:a16="http://schemas.microsoft.com/office/drawing/2014/main" id="{A131EC73-E204-42CD-B313-BC292A891A74}"/>
              </a:ext>
            </a:extLst>
          </p:cNvPr>
          <p:cNvSpPr txBox="1"/>
          <p:nvPr/>
        </p:nvSpPr>
        <p:spPr>
          <a:xfrm>
            <a:off x="4009567" y="3574665"/>
            <a:ext cx="1605281" cy="369332"/>
          </a:xfrm>
          <a:prstGeom prst="rect">
            <a:avLst/>
          </a:prstGeom>
          <a:noFill/>
        </p:spPr>
        <p:txBody>
          <a:bodyPr wrap="square" rtlCol="0">
            <a:spAutoFit/>
          </a:bodyPr>
          <a:lstStyle/>
          <a:p>
            <a:r>
              <a:rPr lang="en-US" altLang="zh-CN" dirty="0"/>
              <a:t>91% </a:t>
            </a:r>
            <a:r>
              <a:rPr lang="zh-CN" altLang="en-US" dirty="0"/>
              <a:t>已实缴</a:t>
            </a:r>
          </a:p>
        </p:txBody>
      </p:sp>
      <p:cxnSp>
        <p:nvCxnSpPr>
          <p:cNvPr id="52" name="连接符: 肘形 51">
            <a:extLst>
              <a:ext uri="{FF2B5EF4-FFF2-40B4-BE49-F238E27FC236}">
                <a16:creationId xmlns:a16="http://schemas.microsoft.com/office/drawing/2014/main" id="{A92ED102-6F1C-429E-A2DE-2455E4FDB620}"/>
              </a:ext>
            </a:extLst>
          </p:cNvPr>
          <p:cNvCxnSpPr>
            <a:cxnSpLocks/>
            <a:stCxn id="40" idx="2"/>
            <a:endCxn id="42" idx="0"/>
          </p:cNvCxnSpPr>
          <p:nvPr/>
        </p:nvCxnSpPr>
        <p:spPr>
          <a:xfrm rot="5400000">
            <a:off x="3307105" y="3664685"/>
            <a:ext cx="1499896" cy="1107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205B257-2523-47A8-8B4E-58D224ECFAE4}"/>
              </a:ext>
            </a:extLst>
          </p:cNvPr>
          <p:cNvGrpSpPr/>
          <p:nvPr/>
        </p:nvGrpSpPr>
        <p:grpSpPr>
          <a:xfrm>
            <a:off x="2030004" y="2795687"/>
            <a:ext cx="7426513" cy="2172874"/>
            <a:chOff x="2030003" y="2795687"/>
            <a:chExt cx="7426513" cy="2172874"/>
          </a:xfrm>
        </p:grpSpPr>
        <p:grpSp>
          <p:nvGrpSpPr>
            <p:cNvPr id="53" name="组合 52">
              <a:extLst>
                <a:ext uri="{FF2B5EF4-FFF2-40B4-BE49-F238E27FC236}">
                  <a16:creationId xmlns:a16="http://schemas.microsoft.com/office/drawing/2014/main" id="{F67FA736-8C93-4FD4-8A99-5CBDA86962D3}"/>
                </a:ext>
              </a:extLst>
            </p:cNvPr>
            <p:cNvGrpSpPr/>
            <p:nvPr/>
          </p:nvGrpSpPr>
          <p:grpSpPr>
            <a:xfrm>
              <a:off x="3503123" y="2795687"/>
              <a:ext cx="4460662" cy="2172874"/>
              <a:chOff x="3503124" y="2795688"/>
              <a:chExt cx="4460662" cy="2172873"/>
            </a:xfrm>
          </p:grpSpPr>
          <p:sp>
            <p:nvSpPr>
              <p:cNvPr id="43" name="矩形 42">
                <a:extLst>
                  <a:ext uri="{FF2B5EF4-FFF2-40B4-BE49-F238E27FC236}">
                    <a16:creationId xmlns:a16="http://schemas.microsoft.com/office/drawing/2014/main" id="{A7314B13-398C-4E8E-9202-E2F0D15BEACB}"/>
                  </a:ext>
                </a:extLst>
              </p:cNvPr>
              <p:cNvSpPr/>
              <p:nvPr/>
            </p:nvSpPr>
            <p:spPr>
              <a:xfrm>
                <a:off x="5969328" y="2795688"/>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战略投资者</a:t>
                </a:r>
                <a:endParaRPr lang="en-US" altLang="zh-CN" dirty="0"/>
              </a:p>
            </p:txBody>
          </p:sp>
          <p:cxnSp>
            <p:nvCxnSpPr>
              <p:cNvPr id="46" name="连接符: 肘形 45">
                <a:extLst>
                  <a:ext uri="{FF2B5EF4-FFF2-40B4-BE49-F238E27FC236}">
                    <a16:creationId xmlns:a16="http://schemas.microsoft.com/office/drawing/2014/main" id="{91E0FC15-33FD-4B32-9125-824192275FEC}"/>
                  </a:ext>
                </a:extLst>
              </p:cNvPr>
              <p:cNvCxnSpPr>
                <a:cxnSpLocks/>
                <a:stCxn id="43" idx="2"/>
                <a:endCxn id="42" idx="0"/>
              </p:cNvCxnSpPr>
              <p:nvPr/>
            </p:nvCxnSpPr>
            <p:spPr>
              <a:xfrm rot="5400000">
                <a:off x="4484892" y="2486896"/>
                <a:ext cx="1499897" cy="3463434"/>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21" name="文本框 20">
              <a:extLst>
                <a:ext uri="{FF2B5EF4-FFF2-40B4-BE49-F238E27FC236}">
                  <a16:creationId xmlns:a16="http://schemas.microsoft.com/office/drawing/2014/main" id="{5399DADE-D9AC-4F2D-9967-6D19E685F9E6}"/>
                </a:ext>
              </a:extLst>
            </p:cNvPr>
            <p:cNvSpPr txBox="1"/>
            <p:nvPr/>
          </p:nvSpPr>
          <p:spPr>
            <a:xfrm>
              <a:off x="2030003" y="4265458"/>
              <a:ext cx="1314490" cy="369332"/>
            </a:xfrm>
            <a:prstGeom prst="rect">
              <a:avLst/>
            </a:prstGeom>
            <a:noFill/>
          </p:spPr>
          <p:txBody>
            <a:bodyPr wrap="square" rtlCol="0">
              <a:spAutoFit/>
            </a:bodyPr>
            <a:lstStyle/>
            <a:p>
              <a:r>
                <a:rPr lang="en-US" altLang="zh-CN" dirty="0"/>
                <a:t>9%180</a:t>
              </a:r>
              <a:r>
                <a:rPr lang="zh-CN" altLang="en-US" dirty="0"/>
                <a:t>万</a:t>
              </a:r>
            </a:p>
          </p:txBody>
        </p:sp>
        <p:sp>
          <p:nvSpPr>
            <p:cNvPr id="22" name="文本框 21">
              <a:extLst>
                <a:ext uri="{FF2B5EF4-FFF2-40B4-BE49-F238E27FC236}">
                  <a16:creationId xmlns:a16="http://schemas.microsoft.com/office/drawing/2014/main" id="{FCB00561-72E2-4648-B16D-82E147D1CFA5}"/>
                </a:ext>
              </a:extLst>
            </p:cNvPr>
            <p:cNvSpPr txBox="1"/>
            <p:nvPr/>
          </p:nvSpPr>
          <p:spPr>
            <a:xfrm>
              <a:off x="4057052" y="4268604"/>
              <a:ext cx="5399464" cy="369332"/>
            </a:xfrm>
            <a:prstGeom prst="rect">
              <a:avLst/>
            </a:prstGeom>
            <a:noFill/>
          </p:spPr>
          <p:txBody>
            <a:bodyPr wrap="square" rtlCol="0">
              <a:spAutoFit/>
            </a:bodyPr>
            <a:lstStyle/>
            <a:p>
              <a:r>
                <a:rPr lang="zh-CN" altLang="en-US" dirty="0"/>
                <a:t>同意按各自的股权比例减持股权，引入战略投资者</a:t>
              </a:r>
            </a:p>
          </p:txBody>
        </p:sp>
      </p:grpSp>
      <p:sp>
        <p:nvSpPr>
          <p:cNvPr id="27" name="文本框 26">
            <a:extLst>
              <a:ext uri="{FF2B5EF4-FFF2-40B4-BE49-F238E27FC236}">
                <a16:creationId xmlns:a16="http://schemas.microsoft.com/office/drawing/2014/main" id="{463EACFC-7EE5-49D6-8E13-7307746EFC5A}"/>
              </a:ext>
            </a:extLst>
          </p:cNvPr>
          <p:cNvSpPr txBox="1"/>
          <p:nvPr/>
        </p:nvSpPr>
        <p:spPr>
          <a:xfrm>
            <a:off x="4421686" y="5087540"/>
            <a:ext cx="4354733" cy="369332"/>
          </a:xfrm>
          <a:prstGeom prst="rect">
            <a:avLst/>
          </a:prstGeom>
          <a:noFill/>
        </p:spPr>
        <p:txBody>
          <a:bodyPr wrap="square" rtlCol="0">
            <a:spAutoFit/>
          </a:bodyPr>
          <a:lstStyle/>
          <a:p>
            <a:r>
              <a:rPr lang="zh-CN" altLang="en-US" dirty="0"/>
              <a:t>因改制上市需要，需增资</a:t>
            </a:r>
            <a:r>
              <a:rPr lang="en-US" altLang="zh-CN" dirty="0"/>
              <a:t>2000</a:t>
            </a:r>
            <a:r>
              <a:rPr lang="zh-CN" altLang="en-US" dirty="0"/>
              <a:t>万</a:t>
            </a:r>
          </a:p>
        </p:txBody>
      </p:sp>
      <p:grpSp>
        <p:nvGrpSpPr>
          <p:cNvPr id="13" name="组合 12">
            <a:extLst>
              <a:ext uri="{FF2B5EF4-FFF2-40B4-BE49-F238E27FC236}">
                <a16:creationId xmlns:a16="http://schemas.microsoft.com/office/drawing/2014/main" id="{347EF468-4FCE-4D53-A6A4-358768B8A95D}"/>
              </a:ext>
            </a:extLst>
          </p:cNvPr>
          <p:cNvGrpSpPr/>
          <p:nvPr/>
        </p:nvGrpSpPr>
        <p:grpSpPr>
          <a:xfrm>
            <a:off x="1597876" y="2147435"/>
            <a:ext cx="8298791" cy="3157617"/>
            <a:chOff x="1597876" y="2147434"/>
            <a:chExt cx="8298791" cy="3157617"/>
          </a:xfrm>
        </p:grpSpPr>
        <p:grpSp>
          <p:nvGrpSpPr>
            <p:cNvPr id="8" name="组合 7">
              <a:extLst>
                <a:ext uri="{FF2B5EF4-FFF2-40B4-BE49-F238E27FC236}">
                  <a16:creationId xmlns:a16="http://schemas.microsoft.com/office/drawing/2014/main" id="{E4EC342E-1499-40E9-9050-D8F69CA370BC}"/>
                </a:ext>
              </a:extLst>
            </p:cNvPr>
            <p:cNvGrpSpPr/>
            <p:nvPr/>
          </p:nvGrpSpPr>
          <p:grpSpPr>
            <a:xfrm>
              <a:off x="2273483" y="2147434"/>
              <a:ext cx="7623184" cy="648255"/>
              <a:chOff x="2273483" y="2147434"/>
              <a:chExt cx="7623184" cy="648255"/>
            </a:xfrm>
          </p:grpSpPr>
          <p:cxnSp>
            <p:nvCxnSpPr>
              <p:cNvPr id="23" name="连接符: 肘形 22">
                <a:extLst>
                  <a:ext uri="{FF2B5EF4-FFF2-40B4-BE49-F238E27FC236}">
                    <a16:creationId xmlns:a16="http://schemas.microsoft.com/office/drawing/2014/main" id="{2BB83C80-BFD7-4943-8E2D-7774667F5538}"/>
                  </a:ext>
                </a:extLst>
              </p:cNvPr>
              <p:cNvCxnSpPr/>
              <p:nvPr/>
            </p:nvCxnSpPr>
            <p:spPr>
              <a:xfrm rot="16200000" flipH="1">
                <a:off x="3519155" y="1703864"/>
                <a:ext cx="1" cy="2183649"/>
              </a:xfrm>
              <a:prstGeom prst="bentConnector3">
                <a:avLst>
                  <a:gd name="adj1" fmla="val -2286000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文本框 23">
                <a:extLst>
                  <a:ext uri="{FF2B5EF4-FFF2-40B4-BE49-F238E27FC236}">
                    <a16:creationId xmlns:a16="http://schemas.microsoft.com/office/drawing/2014/main" id="{C4CA5A3C-4D77-440E-9ABF-3FF5C9BC160E}"/>
                  </a:ext>
                </a:extLst>
              </p:cNvPr>
              <p:cNvSpPr txBox="1"/>
              <p:nvPr/>
            </p:nvSpPr>
            <p:spPr>
              <a:xfrm>
                <a:off x="2273483" y="2147434"/>
                <a:ext cx="7623184" cy="369332"/>
              </a:xfrm>
              <a:prstGeom prst="rect">
                <a:avLst/>
              </a:prstGeom>
              <a:noFill/>
            </p:spPr>
            <p:txBody>
              <a:bodyPr wrap="square" rtlCol="0">
                <a:spAutoFit/>
              </a:bodyPr>
              <a:lstStyle/>
              <a:p>
                <a:r>
                  <a:rPr lang="zh-CN" altLang="zh-CN" dirty="0"/>
                  <a:t>请求确认其对黔峰公司增资扩股部分的</a:t>
                </a:r>
                <a:r>
                  <a:rPr lang="en-US" altLang="zh-CN" dirty="0"/>
                  <a:t>1820</a:t>
                </a:r>
                <a:r>
                  <a:rPr lang="zh-CN" altLang="zh-CN" dirty="0"/>
                  <a:t>万</a:t>
                </a:r>
                <a:r>
                  <a:rPr lang="zh-CN" altLang="en-US" dirty="0"/>
                  <a:t>的</a:t>
                </a:r>
                <a:r>
                  <a:rPr lang="zh-CN" altLang="zh-CN" dirty="0"/>
                  <a:t>新股享有</a:t>
                </a:r>
                <a:r>
                  <a:rPr lang="zh-CN" altLang="en-US" dirty="0"/>
                  <a:t>优先认缴权</a:t>
                </a:r>
                <a:r>
                  <a:rPr lang="zh-CN" altLang="zh-CN" dirty="0"/>
                  <a:t>。</a:t>
                </a:r>
                <a:endParaRPr lang="en-US" altLang="zh-CN" dirty="0"/>
              </a:p>
            </p:txBody>
          </p:sp>
        </p:grpSp>
        <p:cxnSp>
          <p:nvCxnSpPr>
            <p:cNvPr id="12" name="连接符: 肘形 11">
              <a:extLst>
                <a:ext uri="{FF2B5EF4-FFF2-40B4-BE49-F238E27FC236}">
                  <a16:creationId xmlns:a16="http://schemas.microsoft.com/office/drawing/2014/main" id="{D64DFCAA-0BBE-4994-96B2-B6CE32C9C849}"/>
                </a:ext>
              </a:extLst>
            </p:cNvPr>
            <p:cNvCxnSpPr>
              <a:stCxn id="41" idx="1"/>
              <a:endCxn id="42" idx="1"/>
            </p:cNvCxnSpPr>
            <p:nvPr/>
          </p:nvCxnSpPr>
          <p:spPr>
            <a:xfrm rot="10800000" flipH="1" flipV="1">
              <a:off x="1597876" y="3132177"/>
              <a:ext cx="986681" cy="2172874"/>
            </a:xfrm>
            <a:prstGeom prst="bentConnector3">
              <a:avLst>
                <a:gd name="adj1" fmla="val -23169"/>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20651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2</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9" name="矩形 38">
            <a:extLst>
              <a:ext uri="{FF2B5EF4-FFF2-40B4-BE49-F238E27FC236}">
                <a16:creationId xmlns:a16="http://schemas.microsoft.com/office/drawing/2014/main" id="{8AB61C52-6205-4161-88A1-4E372FB39306}"/>
              </a:ext>
            </a:extLst>
          </p:cNvPr>
          <p:cNvSpPr/>
          <p:nvPr/>
        </p:nvSpPr>
        <p:spPr>
          <a:xfrm>
            <a:off x="673405" y="2708787"/>
            <a:ext cx="9341831" cy="3970318"/>
          </a:xfrm>
          <a:prstGeom prst="rect">
            <a:avLst/>
          </a:prstGeom>
        </p:spPr>
        <p:txBody>
          <a:bodyPr wrap="square">
            <a:spAutoFit/>
          </a:bodyPr>
          <a:lstStyle/>
          <a:p>
            <a:pPr marL="307977"/>
            <a:r>
              <a:rPr lang="zh-CN" altLang="en-US" dirty="0"/>
              <a:t>法院认定：</a:t>
            </a:r>
            <a:endParaRPr lang="en-US" altLang="zh-CN" dirty="0"/>
          </a:p>
          <a:p>
            <a:pPr marL="307977"/>
            <a:endParaRPr lang="en-US" altLang="zh-CN" dirty="0"/>
          </a:p>
          <a:p>
            <a:pPr marL="593727" indent="-285752">
              <a:buFontTx/>
              <a:buChar char="-"/>
            </a:pPr>
            <a:r>
              <a:rPr lang="zh-CN" altLang="en-US" dirty="0"/>
              <a:t>增资扩股不同于股权转让</a:t>
            </a:r>
            <a:endParaRPr lang="en-US" altLang="zh-CN" dirty="0"/>
          </a:p>
          <a:p>
            <a:pPr marL="1050930" lvl="1" indent="-285752">
              <a:buFont typeface="Wingdings" panose="05000000000000000000" pitchFamily="2" charset="2"/>
              <a:buChar char="ü"/>
            </a:pPr>
            <a:r>
              <a:rPr lang="zh-CN" altLang="en-US" dirty="0"/>
              <a:t>注册资本变化与否</a:t>
            </a:r>
            <a:endParaRPr lang="en-US" altLang="zh-CN" dirty="0"/>
          </a:p>
          <a:p>
            <a:pPr marL="1050930" lvl="1" indent="-285752">
              <a:buFont typeface="Wingdings" panose="05000000000000000000" pitchFamily="2" charset="2"/>
              <a:buChar char="ü"/>
            </a:pPr>
            <a:r>
              <a:rPr lang="zh-CN" altLang="en-US" dirty="0"/>
              <a:t>资金的受让方与性质</a:t>
            </a:r>
            <a:endParaRPr lang="en-US" altLang="zh-CN" dirty="0"/>
          </a:p>
          <a:p>
            <a:pPr marL="1050930" lvl="1" indent="-285752">
              <a:buFont typeface="Wingdings" panose="05000000000000000000" pitchFamily="2" charset="2"/>
              <a:buChar char="ü"/>
            </a:pPr>
            <a:r>
              <a:rPr lang="zh-CN" altLang="en-US" dirty="0"/>
              <a:t>表决程序</a:t>
            </a:r>
            <a:endParaRPr lang="en-US" altLang="zh-CN" dirty="0"/>
          </a:p>
          <a:p>
            <a:pPr marL="1050930" lvl="1" indent="-285752">
              <a:buFont typeface="Wingdings" panose="05000000000000000000" pitchFamily="2" charset="2"/>
              <a:buChar char="ü"/>
            </a:pPr>
            <a:r>
              <a:rPr lang="zh-CN" altLang="en-US" dirty="0"/>
              <a:t>对公司的影响</a:t>
            </a:r>
            <a:endParaRPr lang="en-US" altLang="zh-CN" dirty="0"/>
          </a:p>
          <a:p>
            <a:pPr marL="593727" indent="-285752">
              <a:buFontTx/>
              <a:buChar char="-"/>
            </a:pPr>
            <a:endParaRPr lang="en-US" altLang="zh-CN" dirty="0"/>
          </a:p>
          <a:p>
            <a:pPr marL="593727" indent="-285752">
              <a:buFontTx/>
              <a:buChar char="-"/>
            </a:pPr>
            <a:r>
              <a:rPr lang="zh-CN" altLang="en-US" dirty="0"/>
              <a:t>优先认缴权作为一种排斥第三人竞争效力的权利影响重大，必须基于法律明确规定才能享有。</a:t>
            </a:r>
            <a:endParaRPr lang="en-US" altLang="zh-CN" dirty="0"/>
          </a:p>
          <a:p>
            <a:pPr marL="307977"/>
            <a:endParaRPr lang="en-US" altLang="zh-CN" dirty="0"/>
          </a:p>
          <a:p>
            <a:pPr marL="593727" indent="-285752">
              <a:buFontTx/>
              <a:buChar char="-"/>
            </a:pPr>
            <a:r>
              <a:rPr lang="zh-CN" altLang="en-US" dirty="0"/>
              <a:t>有限责任公司新增资本时，部分股东欲将其认缴出资份额让与外来投资者，在公司法无明确规定其他股东享有优先认缴权的情况下，其他股东不能依据与增资扩股不同的股权转让制度行使</a:t>
            </a:r>
            <a:r>
              <a:rPr lang="zh-CN" altLang="en-US" dirty="0">
                <a:solidFill>
                  <a:srgbClr val="FF0000"/>
                </a:solidFill>
              </a:rPr>
              <a:t>公司法第七十一条</a:t>
            </a:r>
            <a:r>
              <a:rPr lang="zh-CN" altLang="en-US" dirty="0"/>
              <a:t>所规定的股权转让过程中的优先购买权</a:t>
            </a:r>
            <a:r>
              <a:rPr lang="zh-CN" altLang="en-US" b="1" dirty="0"/>
              <a:t>。</a:t>
            </a:r>
          </a:p>
        </p:txBody>
      </p:sp>
    </p:spTree>
    <p:extLst>
      <p:ext uri="{BB962C8B-B14F-4D97-AF65-F5344CB8AC3E}">
        <p14:creationId xmlns:p14="http://schemas.microsoft.com/office/powerpoint/2010/main" val="312022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2</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9" name="矩形 38">
            <a:extLst>
              <a:ext uri="{FF2B5EF4-FFF2-40B4-BE49-F238E27FC236}">
                <a16:creationId xmlns:a16="http://schemas.microsoft.com/office/drawing/2014/main" id="{8AB61C52-6205-4161-88A1-4E372FB39306}"/>
              </a:ext>
            </a:extLst>
          </p:cNvPr>
          <p:cNvSpPr/>
          <p:nvPr/>
        </p:nvSpPr>
        <p:spPr>
          <a:xfrm>
            <a:off x="673405" y="2708788"/>
            <a:ext cx="9341831" cy="2308324"/>
          </a:xfrm>
          <a:prstGeom prst="rect">
            <a:avLst/>
          </a:prstGeom>
        </p:spPr>
        <p:txBody>
          <a:bodyPr wrap="square">
            <a:spAutoFit/>
          </a:bodyPr>
          <a:lstStyle/>
          <a:p>
            <a:pPr marL="307977"/>
            <a:r>
              <a:rPr lang="en-US" altLang="zh-CN" dirty="0"/>
              <a:t>《</a:t>
            </a:r>
            <a:r>
              <a:rPr lang="zh-CN" altLang="en-US" dirty="0"/>
              <a:t>公司法</a:t>
            </a:r>
            <a:r>
              <a:rPr lang="en-US" altLang="zh-CN" dirty="0"/>
              <a:t>》</a:t>
            </a:r>
            <a:r>
              <a:rPr lang="zh-CN" altLang="en-US" dirty="0"/>
              <a:t>第七十一条 （有限责任公司）</a:t>
            </a:r>
            <a:endParaRPr lang="en-US" altLang="zh-CN" dirty="0"/>
          </a:p>
          <a:p>
            <a:pPr marL="307977"/>
            <a:endParaRPr lang="en-US" altLang="zh-CN" dirty="0"/>
          </a:p>
          <a:p>
            <a:pPr marL="593727" indent="-285752">
              <a:buFontTx/>
              <a:buChar char="-"/>
            </a:pPr>
            <a:r>
              <a:rPr lang="zh-CN" altLang="en-US" dirty="0"/>
              <a:t>股东向股东以外的人转让股权，应当经</a:t>
            </a:r>
            <a:r>
              <a:rPr lang="zh-CN" altLang="en-US" dirty="0">
                <a:solidFill>
                  <a:srgbClr val="FF0000"/>
                </a:solidFill>
              </a:rPr>
              <a:t>其他股东过半数</a:t>
            </a:r>
            <a:r>
              <a:rPr lang="zh-CN" altLang="en-US" dirty="0"/>
              <a:t>同意。</a:t>
            </a:r>
            <a:endParaRPr lang="en-US" altLang="zh-CN" dirty="0"/>
          </a:p>
          <a:p>
            <a:pPr marL="593727" indent="-285752">
              <a:buFontTx/>
              <a:buChar char="-"/>
            </a:pPr>
            <a:r>
              <a:rPr lang="zh-CN" altLang="en-US" dirty="0"/>
              <a:t>其他股东半数以上不同意转让的，不同意的股东应当购买该转让的股权；不购买的，视为同意转让。</a:t>
            </a:r>
            <a:endParaRPr lang="en-US" altLang="zh-CN" dirty="0"/>
          </a:p>
          <a:p>
            <a:pPr marL="593727" indent="-285752">
              <a:buFontTx/>
              <a:buChar char="-"/>
            </a:pPr>
            <a:r>
              <a:rPr lang="zh-CN" altLang="en-US" dirty="0"/>
              <a:t>经股东同意转让的股权，在同等条件下，</a:t>
            </a:r>
            <a:r>
              <a:rPr lang="zh-CN" altLang="en-US" dirty="0">
                <a:solidFill>
                  <a:srgbClr val="FF0000"/>
                </a:solidFill>
              </a:rPr>
              <a:t>其他股东有优先购买权</a:t>
            </a:r>
            <a:r>
              <a:rPr lang="zh-CN" altLang="en-US" dirty="0"/>
              <a:t>。</a:t>
            </a:r>
            <a:endParaRPr lang="en-US" altLang="zh-CN" dirty="0"/>
          </a:p>
          <a:p>
            <a:pPr marL="593727" indent="-285752">
              <a:buFontTx/>
              <a:buChar char="-"/>
            </a:pPr>
            <a:r>
              <a:rPr lang="zh-CN" altLang="en-US" dirty="0"/>
              <a:t>公司章程对股权转让另有规定的，从其规定。 </a:t>
            </a:r>
          </a:p>
          <a:p>
            <a:pPr marL="593727" indent="-285752">
              <a:buFontTx/>
              <a:buChar char="-"/>
            </a:pPr>
            <a:endParaRPr lang="en-US" altLang="zh-CN" dirty="0"/>
          </a:p>
        </p:txBody>
      </p:sp>
    </p:spTree>
    <p:extLst>
      <p:ext uri="{BB962C8B-B14F-4D97-AF65-F5344CB8AC3E}">
        <p14:creationId xmlns:p14="http://schemas.microsoft.com/office/powerpoint/2010/main" val="402770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0BD6D0B6-1466-406A-B340-40A05B701C4D}"/>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950C314D-E023-4488-B082-ED677065B9D6}"/>
              </a:ext>
            </a:extLst>
          </p:cNvPr>
          <p:cNvSpPr txBox="1"/>
          <p:nvPr/>
        </p:nvSpPr>
        <p:spPr>
          <a:xfrm>
            <a:off x="1073860" y="1508459"/>
            <a:ext cx="9165516" cy="4524315"/>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1"/>
            <a:endParaRPr lang="en-US" altLang="zh-CN" dirty="0"/>
          </a:p>
          <a:p>
            <a:pPr marL="727078" lvl="2"/>
            <a:r>
              <a:rPr lang="zh-CN" altLang="zh-CN" dirty="0"/>
              <a:t>《公司法》</a:t>
            </a:r>
            <a:r>
              <a:rPr lang="zh-CN" altLang="zh-CN" b="1" dirty="0"/>
              <a:t>第三十四条</a:t>
            </a:r>
            <a:r>
              <a:rPr lang="en-US" altLang="zh-CN" dirty="0"/>
              <a:t>   </a:t>
            </a:r>
          </a:p>
          <a:p>
            <a:pPr marL="727078" lvl="2"/>
            <a:endParaRPr lang="en-US" altLang="zh-CN" dirty="0"/>
          </a:p>
          <a:p>
            <a:pPr marL="727078" lvl="2"/>
            <a:r>
              <a:rPr lang="zh-CN" altLang="zh-CN" dirty="0"/>
              <a:t>股东按照实缴的出资比例分取红利</a:t>
            </a:r>
            <a:r>
              <a:rPr lang="en-US" altLang="zh-CN" dirty="0"/>
              <a:t>;</a:t>
            </a:r>
            <a:r>
              <a:rPr lang="zh-CN" altLang="zh-CN" b="1" u="sng" dirty="0">
                <a:solidFill>
                  <a:srgbClr val="930D14"/>
                </a:solidFill>
              </a:rPr>
              <a:t>公司新增资本</a:t>
            </a:r>
            <a:r>
              <a:rPr lang="zh-CN" altLang="zh-CN" dirty="0"/>
              <a:t>时</a:t>
            </a:r>
            <a:r>
              <a:rPr lang="en-US" altLang="zh-CN" dirty="0"/>
              <a:t>,</a:t>
            </a:r>
            <a:r>
              <a:rPr lang="zh-CN" altLang="zh-CN" dirty="0">
                <a:solidFill>
                  <a:srgbClr val="FF0000"/>
                </a:solidFill>
              </a:rPr>
              <a:t>股东</a:t>
            </a:r>
            <a:r>
              <a:rPr lang="zh-CN" altLang="zh-CN" dirty="0"/>
              <a:t>有权</a:t>
            </a:r>
            <a:r>
              <a:rPr lang="zh-CN" altLang="zh-CN" b="1" u="sng" dirty="0">
                <a:solidFill>
                  <a:srgbClr val="930D14"/>
                </a:solidFill>
              </a:rPr>
              <a:t>优先按照实缴的出资比例</a:t>
            </a:r>
            <a:r>
              <a:rPr lang="zh-CN" altLang="zh-CN" dirty="0"/>
              <a:t>认缴出资。</a:t>
            </a:r>
            <a:r>
              <a:rPr lang="zh-CN" altLang="zh-CN" dirty="0">
                <a:solidFill>
                  <a:srgbClr val="FF0000"/>
                </a:solidFill>
              </a:rPr>
              <a:t>但是</a:t>
            </a:r>
            <a:r>
              <a:rPr lang="en-US" altLang="zh-CN" dirty="0"/>
              <a:t>,</a:t>
            </a:r>
            <a:r>
              <a:rPr lang="zh-CN" altLang="zh-CN" dirty="0"/>
              <a:t>全体股东约定不按照出资比例分取红利或者不按照出资比例优先认缴出资的除外。</a:t>
            </a:r>
            <a:endParaRPr lang="en-US" altLang="zh-CN" dirty="0"/>
          </a:p>
          <a:p>
            <a:pPr marL="727078" lvl="2"/>
            <a:endParaRPr lang="en-US" altLang="zh-CN" dirty="0"/>
          </a:p>
          <a:p>
            <a:pPr marL="1069979" lvl="2" indent="-342902">
              <a:buAutoNum type="alphaLcParenR"/>
            </a:pPr>
            <a:r>
              <a:rPr lang="zh-CN" altLang="zh-CN" dirty="0"/>
              <a:t>限于有限责任公司，不适用于股份有限公司</a:t>
            </a:r>
            <a:endParaRPr lang="en-US" altLang="zh-CN" dirty="0"/>
          </a:p>
          <a:p>
            <a:pPr marL="1069979" lvl="2" indent="-342902">
              <a:buAutoNum type="alphaLcParenR"/>
            </a:pPr>
            <a:endParaRPr lang="en-US" altLang="zh-CN" dirty="0"/>
          </a:p>
          <a:p>
            <a:pPr marL="1069979" lvl="2" indent="-342902">
              <a:buAutoNum type="alphaLcParenR"/>
            </a:pPr>
            <a:r>
              <a:rPr lang="en-US" altLang="zh-CN" dirty="0"/>
              <a:t> “</a:t>
            </a:r>
            <a:r>
              <a:rPr lang="zh-CN" altLang="zh-CN" dirty="0"/>
              <a:t>按照</a:t>
            </a:r>
            <a:r>
              <a:rPr lang="zh-CN" altLang="zh-CN" dirty="0">
                <a:solidFill>
                  <a:srgbClr val="FF0000"/>
                </a:solidFill>
              </a:rPr>
              <a:t>实缴</a:t>
            </a:r>
            <a:r>
              <a:rPr lang="zh-CN" altLang="zh-CN" dirty="0"/>
              <a:t>的出资比例认缴”</a:t>
            </a:r>
            <a:endParaRPr lang="en-US" altLang="zh-CN" dirty="0"/>
          </a:p>
          <a:p>
            <a:pPr marL="1069979" lvl="2" indent="-342902">
              <a:buAutoNum type="alphaLcParenR"/>
            </a:pPr>
            <a:endParaRPr lang="en-US" altLang="zh-CN" dirty="0"/>
          </a:p>
          <a:p>
            <a:pPr marL="1069979" lvl="2" indent="-342902">
              <a:buAutoNum type="alphaLcParenR"/>
            </a:pPr>
            <a:r>
              <a:rPr lang="zh-CN" altLang="zh-CN" dirty="0"/>
              <a:t>对原股东出让</a:t>
            </a:r>
            <a:r>
              <a:rPr lang="en-US" altLang="zh-CN" dirty="0"/>
              <a:t>/</a:t>
            </a:r>
            <a:r>
              <a:rPr lang="zh-CN" altLang="zh-CN" dirty="0"/>
              <a:t>放弃的增资份额，其余原股东是否有优先认购权？</a:t>
            </a:r>
            <a:endParaRPr lang="en-US" altLang="zh-CN" dirty="0"/>
          </a:p>
          <a:p>
            <a:pPr marL="1069979" lvl="2" indent="-342902">
              <a:buAutoNum type="alphaLcParenR"/>
            </a:pPr>
            <a:endParaRPr lang="en-US" altLang="zh-CN" dirty="0"/>
          </a:p>
          <a:p>
            <a:pPr marL="1069979" lvl="2" indent="-342902">
              <a:buAutoNum type="alphaLcParenR"/>
            </a:pPr>
            <a:r>
              <a:rPr lang="zh-CN" altLang="en-US" dirty="0"/>
              <a:t>新增资本优先认缴权应在合理期限行使</a:t>
            </a:r>
            <a:endParaRPr lang="zh-CN" altLang="zh-CN" dirty="0"/>
          </a:p>
          <a:p>
            <a:pPr marL="450852"/>
            <a:endParaRPr lang="zh-CN" altLang="zh-CN" dirty="0"/>
          </a:p>
        </p:txBody>
      </p:sp>
      <p:sp>
        <p:nvSpPr>
          <p:cNvPr id="9" name="文本占位符 1">
            <a:extLst>
              <a:ext uri="{FF2B5EF4-FFF2-40B4-BE49-F238E27FC236}">
                <a16:creationId xmlns:a16="http://schemas.microsoft.com/office/drawing/2014/main" id="{3792AA70-8354-4EA1-BFA7-FD35CE7B1BBE}"/>
              </a:ext>
            </a:extLst>
          </p:cNvPr>
          <p:cNvSpPr txBox="1">
            <a:spLocks/>
          </p:cNvSpPr>
          <p:nvPr/>
        </p:nvSpPr>
        <p:spPr>
          <a:xfrm>
            <a:off x="1095375" y="629301"/>
            <a:ext cx="7333488" cy="393192"/>
          </a:xfrm>
          <a:prstGeom prst="rect">
            <a:avLst/>
          </a:prstGeom>
        </p:spPr>
        <p:txBody>
          <a:bodyPr vert="horz" lIns="0" tIns="0" rIns="0" bIns="0" rtlCol="0">
            <a:noAutofit/>
          </a:bodyPr>
          <a:lstStyle>
            <a:lvl1pPr marL="0" indent="0" algn="l" defTabSz="1008400" rtl="0" eaLnBrk="1" latinLnBrk="0" hangingPunct="1">
              <a:lnSpc>
                <a:spcPct val="100000"/>
              </a:lnSpc>
              <a:spcBef>
                <a:spcPts val="1103"/>
              </a:spcBef>
              <a:buClr>
                <a:srgbClr val="2D4B6F"/>
              </a:buClr>
              <a:buSzPct val="92000"/>
              <a:buFontTx/>
              <a:buNone/>
              <a:defRPr sz="2200" b="1" kern="1200">
                <a:solidFill>
                  <a:srgbClr val="00355F"/>
                </a:solidFill>
                <a:latin typeface="+mn-lt"/>
                <a:ea typeface="+mn-ea"/>
                <a:cs typeface="+mn-cs"/>
              </a:defRPr>
            </a:lvl1pPr>
            <a:lvl2pPr marL="180975" indent="0" algn="l" defTabSz="1008400" rtl="0" eaLnBrk="1" latinLnBrk="0" hangingPunct="1">
              <a:lnSpc>
                <a:spcPct val="100000"/>
              </a:lnSpc>
              <a:spcBef>
                <a:spcPts val="551"/>
              </a:spcBef>
              <a:buClr>
                <a:srgbClr val="2D4B6F"/>
              </a:buClr>
              <a:buFontTx/>
              <a:buNone/>
              <a:defRPr lang="zh-CN" altLang="en-US" sz="1100" kern="1200">
                <a:solidFill>
                  <a:schemeClr val="tx1"/>
                </a:solidFill>
                <a:latin typeface="+mn-lt"/>
                <a:ea typeface="+mn-ea"/>
                <a:cs typeface="+mn-cs"/>
              </a:defRPr>
            </a:lvl2pPr>
            <a:lvl3pPr marL="1005841" indent="0" algn="l" defTabSz="1008400" rtl="0" eaLnBrk="1" latinLnBrk="0" hangingPunct="1">
              <a:lnSpc>
                <a:spcPct val="100000"/>
              </a:lnSpc>
              <a:spcBef>
                <a:spcPts val="551"/>
              </a:spcBef>
              <a:buFontTx/>
              <a:buNone/>
              <a:defRPr lang="zh-CN" altLang="en-US" sz="1100" kern="1200">
                <a:solidFill>
                  <a:schemeClr val="tx1"/>
                </a:solidFill>
                <a:latin typeface="+mn-lt"/>
                <a:ea typeface="+mn-ea"/>
                <a:cs typeface="+mn-cs"/>
              </a:defRPr>
            </a:lvl3pPr>
            <a:lvl4pPr marL="188912" indent="0" algn="l" defTabSz="1008400" rtl="0" eaLnBrk="1" latinLnBrk="0" hangingPunct="1">
              <a:lnSpc>
                <a:spcPct val="100000"/>
              </a:lnSpc>
              <a:spcBef>
                <a:spcPts val="551"/>
              </a:spcBef>
              <a:buFontTx/>
              <a:buNone/>
              <a:defRPr lang="zh-CN" altLang="en-US" sz="1100" kern="1200">
                <a:solidFill>
                  <a:schemeClr val="tx1"/>
                </a:solidFill>
                <a:latin typeface="+mj-lt"/>
                <a:ea typeface="+mj-ea"/>
                <a:cs typeface="+mn-cs"/>
              </a:defRPr>
            </a:lvl4pPr>
            <a:lvl5pPr marL="2011681" indent="0" algn="l" defTabSz="1008400" rtl="0" eaLnBrk="1" latinLnBrk="0" hangingPunct="1">
              <a:lnSpc>
                <a:spcPct val="100000"/>
              </a:lnSpc>
              <a:spcBef>
                <a:spcPts val="551"/>
              </a:spcBef>
              <a:buFontTx/>
              <a:buNone/>
              <a:defRPr lang="en-US" altLang="en-US" sz="1100"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r>
              <a:rPr lang="zh-CN" altLang="en-US"/>
              <a:t>一、增资协议纠纷</a:t>
            </a:r>
            <a:endParaRPr lang="zh-CN" altLang="zh-CN" dirty="0"/>
          </a:p>
        </p:txBody>
      </p:sp>
    </p:spTree>
    <p:extLst>
      <p:ext uri="{BB962C8B-B14F-4D97-AF65-F5344CB8AC3E}">
        <p14:creationId xmlns:p14="http://schemas.microsoft.com/office/powerpoint/2010/main" val="154386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7448"/>
            <a:ext cx="9165516" cy="1200329"/>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3</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40" name="矩形 39">
            <a:extLst>
              <a:ext uri="{FF2B5EF4-FFF2-40B4-BE49-F238E27FC236}">
                <a16:creationId xmlns:a16="http://schemas.microsoft.com/office/drawing/2014/main" id="{D7BAB4F9-3B99-43EA-9A3C-930E8FF64216}"/>
              </a:ext>
            </a:extLst>
          </p:cNvPr>
          <p:cNvSpPr/>
          <p:nvPr/>
        </p:nvSpPr>
        <p:spPr>
          <a:xfrm>
            <a:off x="3569307" y="2795690"/>
            <a:ext cx="208334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endParaRPr lang="en-US" altLang="zh-CN" dirty="0"/>
          </a:p>
        </p:txBody>
      </p:sp>
      <p:sp>
        <p:nvSpPr>
          <p:cNvPr id="41" name="矩形 40">
            <a:extLst>
              <a:ext uri="{FF2B5EF4-FFF2-40B4-BE49-F238E27FC236}">
                <a16:creationId xmlns:a16="http://schemas.microsoft.com/office/drawing/2014/main" id="{90E37A7E-7C90-4A72-9DD7-ABD945B4BEF9}"/>
              </a:ext>
            </a:extLst>
          </p:cNvPr>
          <p:cNvSpPr/>
          <p:nvPr/>
        </p:nvSpPr>
        <p:spPr>
          <a:xfrm>
            <a:off x="1597878" y="2795689"/>
            <a:ext cx="1658910"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红日公司</a:t>
            </a:r>
            <a:endParaRPr lang="en-US" altLang="zh-CN" dirty="0"/>
          </a:p>
        </p:txBody>
      </p:sp>
      <p:sp>
        <p:nvSpPr>
          <p:cNvPr id="42" name="矩形 41">
            <a:extLst>
              <a:ext uri="{FF2B5EF4-FFF2-40B4-BE49-F238E27FC236}">
                <a16:creationId xmlns:a16="http://schemas.microsoft.com/office/drawing/2014/main" id="{EA9609C5-0FEC-4494-8F3D-45E61124D939}"/>
              </a:ext>
            </a:extLst>
          </p:cNvPr>
          <p:cNvSpPr/>
          <p:nvPr/>
        </p:nvSpPr>
        <p:spPr>
          <a:xfrm>
            <a:off x="25845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科创</a:t>
            </a:r>
            <a:r>
              <a:rPr lang="zh-CN" altLang="en-US" dirty="0"/>
              <a:t>公司</a:t>
            </a:r>
            <a:endParaRPr lang="en-US" altLang="zh-CN" dirty="0"/>
          </a:p>
          <a:p>
            <a:pPr algn="ctr"/>
            <a:r>
              <a:rPr lang="zh-CN" altLang="en-US" dirty="0"/>
              <a:t>（</a:t>
            </a:r>
            <a:r>
              <a:rPr lang="en-US" altLang="zh-CN" dirty="0"/>
              <a:t>LLC</a:t>
            </a:r>
            <a:r>
              <a:rPr lang="zh-CN" altLang="en-US" dirty="0"/>
              <a:t>）</a:t>
            </a:r>
          </a:p>
        </p:txBody>
      </p:sp>
      <p:cxnSp>
        <p:nvCxnSpPr>
          <p:cNvPr id="44" name="连接符: 肘形 43">
            <a:extLst>
              <a:ext uri="{FF2B5EF4-FFF2-40B4-BE49-F238E27FC236}">
                <a16:creationId xmlns:a16="http://schemas.microsoft.com/office/drawing/2014/main" id="{58278672-12D8-4512-947C-DFD992B60B38}"/>
              </a:ext>
            </a:extLst>
          </p:cNvPr>
          <p:cNvCxnSpPr>
            <a:cxnSpLocks/>
            <a:endCxn id="42" idx="0"/>
          </p:cNvCxnSpPr>
          <p:nvPr/>
        </p:nvCxnSpPr>
        <p:spPr>
          <a:xfrm rot="16200000" flipH="1">
            <a:off x="22152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15EAA5D-E4F8-4B48-97D7-BBDE4AB672DF}"/>
              </a:ext>
            </a:extLst>
          </p:cNvPr>
          <p:cNvSpPr txBox="1"/>
          <p:nvPr/>
        </p:nvSpPr>
        <p:spPr>
          <a:xfrm>
            <a:off x="1990672" y="3561686"/>
            <a:ext cx="1314490" cy="646331"/>
          </a:xfrm>
          <a:prstGeom prst="rect">
            <a:avLst/>
          </a:prstGeom>
          <a:noFill/>
        </p:spPr>
        <p:txBody>
          <a:bodyPr wrap="square" rtlCol="0">
            <a:spAutoFit/>
          </a:bodyPr>
          <a:lstStyle/>
          <a:p>
            <a:r>
              <a:rPr lang="en-US" altLang="zh-CN" dirty="0"/>
              <a:t>5.81%</a:t>
            </a:r>
            <a:r>
              <a:rPr lang="zh-CN" altLang="en-US" dirty="0"/>
              <a:t>已实缴</a:t>
            </a:r>
          </a:p>
        </p:txBody>
      </p:sp>
      <p:sp>
        <p:nvSpPr>
          <p:cNvPr id="48" name="文本框 47">
            <a:extLst>
              <a:ext uri="{FF2B5EF4-FFF2-40B4-BE49-F238E27FC236}">
                <a16:creationId xmlns:a16="http://schemas.microsoft.com/office/drawing/2014/main" id="{A131EC73-E204-42CD-B313-BC292A891A74}"/>
              </a:ext>
            </a:extLst>
          </p:cNvPr>
          <p:cNvSpPr txBox="1"/>
          <p:nvPr/>
        </p:nvSpPr>
        <p:spPr>
          <a:xfrm>
            <a:off x="4009567" y="3574665"/>
            <a:ext cx="1605281" cy="369332"/>
          </a:xfrm>
          <a:prstGeom prst="rect">
            <a:avLst/>
          </a:prstGeom>
          <a:noFill/>
        </p:spPr>
        <p:txBody>
          <a:bodyPr wrap="square" rtlCol="0">
            <a:spAutoFit/>
          </a:bodyPr>
          <a:lstStyle/>
          <a:p>
            <a:r>
              <a:rPr lang="en-US" altLang="zh-CN" dirty="0"/>
              <a:t>94% </a:t>
            </a:r>
            <a:r>
              <a:rPr lang="zh-CN" altLang="en-US" dirty="0"/>
              <a:t>已实缴</a:t>
            </a:r>
          </a:p>
        </p:txBody>
      </p:sp>
      <p:cxnSp>
        <p:nvCxnSpPr>
          <p:cNvPr id="52" name="连接符: 肘形 51">
            <a:extLst>
              <a:ext uri="{FF2B5EF4-FFF2-40B4-BE49-F238E27FC236}">
                <a16:creationId xmlns:a16="http://schemas.microsoft.com/office/drawing/2014/main" id="{A92ED102-6F1C-429E-A2DE-2455E4FDB620}"/>
              </a:ext>
            </a:extLst>
          </p:cNvPr>
          <p:cNvCxnSpPr>
            <a:cxnSpLocks/>
            <a:stCxn id="40" idx="2"/>
            <a:endCxn id="42" idx="0"/>
          </p:cNvCxnSpPr>
          <p:nvPr/>
        </p:nvCxnSpPr>
        <p:spPr>
          <a:xfrm rot="5400000">
            <a:off x="3307105" y="3664685"/>
            <a:ext cx="1499896" cy="1107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0C9944B4-3988-421B-84A8-3B69D0F07FB7}"/>
              </a:ext>
            </a:extLst>
          </p:cNvPr>
          <p:cNvGrpSpPr/>
          <p:nvPr/>
        </p:nvGrpSpPr>
        <p:grpSpPr>
          <a:xfrm>
            <a:off x="1597877" y="4278362"/>
            <a:ext cx="6677620" cy="584775"/>
            <a:chOff x="1597877" y="4278364"/>
            <a:chExt cx="6677620" cy="584776"/>
          </a:xfrm>
        </p:grpSpPr>
        <p:sp>
          <p:nvSpPr>
            <p:cNvPr id="21" name="文本框 20">
              <a:extLst>
                <a:ext uri="{FF2B5EF4-FFF2-40B4-BE49-F238E27FC236}">
                  <a16:creationId xmlns:a16="http://schemas.microsoft.com/office/drawing/2014/main" id="{5399DADE-D9AC-4F2D-9967-6D19E685F9E6}"/>
                </a:ext>
              </a:extLst>
            </p:cNvPr>
            <p:cNvSpPr txBox="1"/>
            <p:nvPr/>
          </p:nvSpPr>
          <p:spPr>
            <a:xfrm>
              <a:off x="1597877" y="4278364"/>
              <a:ext cx="1837130" cy="584776"/>
            </a:xfrm>
            <a:prstGeom prst="rect">
              <a:avLst/>
            </a:prstGeom>
            <a:noFill/>
          </p:spPr>
          <p:txBody>
            <a:bodyPr wrap="square" rtlCol="0">
              <a:spAutoFit/>
            </a:bodyPr>
            <a:lstStyle/>
            <a:p>
              <a:r>
                <a:rPr lang="en-US" altLang="zh-CN" sz="1600" dirty="0"/>
                <a:t>2003.12.22</a:t>
              </a:r>
              <a:r>
                <a:rPr lang="zh-CN" altLang="en-US" sz="1600" dirty="0"/>
                <a:t>主张优先认购增资</a:t>
              </a:r>
              <a:r>
                <a:rPr lang="en-US" altLang="zh-CN" sz="1600" dirty="0"/>
                <a:t>800</a:t>
              </a:r>
              <a:r>
                <a:rPr lang="zh-CN" altLang="en-US" sz="1600" dirty="0"/>
                <a:t>万</a:t>
              </a:r>
            </a:p>
          </p:txBody>
        </p:sp>
        <p:sp>
          <p:nvSpPr>
            <p:cNvPr id="22" name="文本框 21">
              <a:extLst>
                <a:ext uri="{FF2B5EF4-FFF2-40B4-BE49-F238E27FC236}">
                  <a16:creationId xmlns:a16="http://schemas.microsoft.com/office/drawing/2014/main" id="{FCB00561-72E2-4648-B16D-82E147D1CFA5}"/>
                </a:ext>
              </a:extLst>
            </p:cNvPr>
            <p:cNvSpPr txBox="1"/>
            <p:nvPr/>
          </p:nvSpPr>
          <p:spPr>
            <a:xfrm>
              <a:off x="5969327" y="4310797"/>
              <a:ext cx="2306170" cy="369333"/>
            </a:xfrm>
            <a:prstGeom prst="rect">
              <a:avLst/>
            </a:prstGeom>
            <a:noFill/>
          </p:spPr>
          <p:txBody>
            <a:bodyPr wrap="square" rtlCol="0">
              <a:spAutoFit/>
            </a:bodyPr>
            <a:lstStyle/>
            <a:p>
              <a:r>
                <a:rPr lang="en-US" altLang="zh-CN" dirty="0"/>
                <a:t>2003.12.22</a:t>
              </a:r>
              <a:r>
                <a:rPr lang="zh-CN" altLang="en-US" dirty="0"/>
                <a:t>实缴出资</a:t>
              </a:r>
            </a:p>
          </p:txBody>
        </p:sp>
      </p:grpSp>
      <p:grpSp>
        <p:nvGrpSpPr>
          <p:cNvPr id="13" name="组合 12">
            <a:extLst>
              <a:ext uri="{FF2B5EF4-FFF2-40B4-BE49-F238E27FC236}">
                <a16:creationId xmlns:a16="http://schemas.microsoft.com/office/drawing/2014/main" id="{A4BAA9D3-C610-48DD-BB6F-D569371329AB}"/>
              </a:ext>
            </a:extLst>
          </p:cNvPr>
          <p:cNvGrpSpPr/>
          <p:nvPr/>
        </p:nvGrpSpPr>
        <p:grpSpPr>
          <a:xfrm>
            <a:off x="3503124" y="2795688"/>
            <a:ext cx="7103999" cy="3197706"/>
            <a:chOff x="3503123" y="2795687"/>
            <a:chExt cx="7103999" cy="3197705"/>
          </a:xfrm>
        </p:grpSpPr>
        <p:grpSp>
          <p:nvGrpSpPr>
            <p:cNvPr id="53" name="组合 52">
              <a:extLst>
                <a:ext uri="{FF2B5EF4-FFF2-40B4-BE49-F238E27FC236}">
                  <a16:creationId xmlns:a16="http://schemas.microsoft.com/office/drawing/2014/main" id="{F67FA736-8C93-4FD4-8A99-5CBDA86962D3}"/>
                </a:ext>
              </a:extLst>
            </p:cNvPr>
            <p:cNvGrpSpPr/>
            <p:nvPr/>
          </p:nvGrpSpPr>
          <p:grpSpPr>
            <a:xfrm>
              <a:off x="3503123" y="2795687"/>
              <a:ext cx="4460662" cy="2172874"/>
              <a:chOff x="3503124" y="2795688"/>
              <a:chExt cx="4460662" cy="2172873"/>
            </a:xfrm>
          </p:grpSpPr>
          <p:sp>
            <p:nvSpPr>
              <p:cNvPr id="43" name="矩形 42">
                <a:extLst>
                  <a:ext uri="{FF2B5EF4-FFF2-40B4-BE49-F238E27FC236}">
                    <a16:creationId xmlns:a16="http://schemas.microsoft.com/office/drawing/2014/main" id="{A7314B13-398C-4E8E-9202-E2F0D15BEACB}"/>
                  </a:ext>
                </a:extLst>
              </p:cNvPr>
              <p:cNvSpPr/>
              <p:nvPr/>
            </p:nvSpPr>
            <p:spPr>
              <a:xfrm>
                <a:off x="5969328" y="2795688"/>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陈某</a:t>
                </a:r>
                <a:endParaRPr lang="en-US" altLang="zh-CN" dirty="0"/>
              </a:p>
            </p:txBody>
          </p:sp>
          <p:cxnSp>
            <p:nvCxnSpPr>
              <p:cNvPr id="46" name="连接符: 肘形 45">
                <a:extLst>
                  <a:ext uri="{FF2B5EF4-FFF2-40B4-BE49-F238E27FC236}">
                    <a16:creationId xmlns:a16="http://schemas.microsoft.com/office/drawing/2014/main" id="{91E0FC15-33FD-4B32-9125-824192275FEC}"/>
                  </a:ext>
                </a:extLst>
              </p:cNvPr>
              <p:cNvCxnSpPr>
                <a:cxnSpLocks/>
                <a:stCxn id="43" idx="2"/>
                <a:endCxn id="42" idx="0"/>
              </p:cNvCxnSpPr>
              <p:nvPr/>
            </p:nvCxnSpPr>
            <p:spPr>
              <a:xfrm rot="5400000">
                <a:off x="4484892" y="2486896"/>
                <a:ext cx="1499897" cy="3463434"/>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27" name="文本框 26">
              <a:extLst>
                <a:ext uri="{FF2B5EF4-FFF2-40B4-BE49-F238E27FC236}">
                  <a16:creationId xmlns:a16="http://schemas.microsoft.com/office/drawing/2014/main" id="{463EACFC-7EE5-49D6-8E13-7307746EFC5A}"/>
                </a:ext>
              </a:extLst>
            </p:cNvPr>
            <p:cNvSpPr txBox="1"/>
            <p:nvPr/>
          </p:nvSpPr>
          <p:spPr>
            <a:xfrm>
              <a:off x="4421687" y="4916174"/>
              <a:ext cx="6185435" cy="1077218"/>
            </a:xfrm>
            <a:prstGeom prst="rect">
              <a:avLst/>
            </a:prstGeom>
            <a:noFill/>
          </p:spPr>
          <p:txBody>
            <a:bodyPr wrap="square" rtlCol="0">
              <a:spAutoFit/>
            </a:bodyPr>
            <a:lstStyle/>
            <a:p>
              <a:r>
                <a:rPr lang="en-US" altLang="zh-CN" sz="1600" dirty="0"/>
                <a:t>2003.12.5 </a:t>
              </a:r>
              <a:r>
                <a:rPr lang="zh-CN" altLang="zh-CN" sz="1600" dirty="0"/>
                <a:t>科创公司发出召开股东代表大会的通知</a:t>
              </a:r>
              <a:endParaRPr lang="en-US" altLang="zh-CN" sz="1600" dirty="0"/>
            </a:p>
            <a:p>
              <a:r>
                <a:rPr lang="en-US" altLang="zh-CN" sz="1600" dirty="0"/>
                <a:t>2003.12.16 </a:t>
              </a:r>
              <a:r>
                <a:rPr lang="zh-CN" altLang="en-US" sz="1600" dirty="0"/>
                <a:t>股东会决议</a:t>
              </a:r>
              <a:r>
                <a:rPr lang="zh-CN" altLang="zh-CN" sz="1600" dirty="0"/>
                <a:t>同意吸纳陈</a:t>
              </a:r>
              <a:r>
                <a:rPr lang="zh-CN" altLang="en-US" sz="1600" dirty="0"/>
                <a:t>某</a:t>
              </a:r>
              <a:r>
                <a:rPr lang="zh-CN" altLang="zh-CN" sz="1600" dirty="0"/>
                <a:t>为新股东</a:t>
              </a:r>
              <a:r>
                <a:rPr lang="zh-CN" altLang="en-US" sz="1600" dirty="0"/>
                <a:t>（原告投反对票）</a:t>
              </a:r>
              <a:endParaRPr lang="en-US" altLang="zh-CN" sz="1600" dirty="0"/>
            </a:p>
            <a:p>
              <a:r>
                <a:rPr lang="en-US" altLang="zh-CN" sz="1600" dirty="0"/>
                <a:t>2003.12.18 </a:t>
              </a:r>
              <a:r>
                <a:rPr lang="zh-CN" altLang="zh-CN" sz="1600" dirty="0"/>
                <a:t>科创公司</a:t>
              </a:r>
              <a:r>
                <a:rPr lang="zh-CN" altLang="en-US" sz="1600" dirty="0"/>
                <a:t>与</a:t>
              </a:r>
              <a:r>
                <a:rPr lang="zh-CN" altLang="zh-CN" sz="1600" dirty="0"/>
                <a:t>陈</a:t>
              </a:r>
              <a:r>
                <a:rPr lang="zh-CN" altLang="en-US" sz="1600" dirty="0"/>
                <a:t>某</a:t>
              </a:r>
              <a:r>
                <a:rPr lang="zh-CN" altLang="zh-CN" sz="1600" dirty="0"/>
                <a:t>签订《入股协议书》陈</a:t>
              </a:r>
              <a:r>
                <a:rPr lang="zh-CN" altLang="en-US" sz="1600" dirty="0"/>
                <a:t>某出资</a:t>
              </a:r>
              <a:r>
                <a:rPr lang="en-US" altLang="zh-CN" sz="1600" dirty="0"/>
                <a:t>800</a:t>
              </a:r>
              <a:r>
                <a:rPr lang="zh-CN" altLang="en-US" sz="1600" dirty="0"/>
                <a:t>万。</a:t>
              </a:r>
              <a:endParaRPr lang="en-US" altLang="zh-CN" sz="1600" dirty="0"/>
            </a:p>
            <a:p>
              <a:endParaRPr lang="en-US" altLang="zh-CN" sz="1600" dirty="0"/>
            </a:p>
          </p:txBody>
        </p:sp>
      </p:grpSp>
      <p:grpSp>
        <p:nvGrpSpPr>
          <p:cNvPr id="15" name="组合 14">
            <a:extLst>
              <a:ext uri="{FF2B5EF4-FFF2-40B4-BE49-F238E27FC236}">
                <a16:creationId xmlns:a16="http://schemas.microsoft.com/office/drawing/2014/main" id="{205AC625-14E3-4B80-BB07-9B513FA9008F}"/>
              </a:ext>
            </a:extLst>
          </p:cNvPr>
          <p:cNvGrpSpPr/>
          <p:nvPr/>
        </p:nvGrpSpPr>
        <p:grpSpPr>
          <a:xfrm>
            <a:off x="1597876" y="2147435"/>
            <a:ext cx="8298791" cy="3157617"/>
            <a:chOff x="1597876" y="2147434"/>
            <a:chExt cx="8298791" cy="3157617"/>
          </a:xfrm>
        </p:grpSpPr>
        <p:grpSp>
          <p:nvGrpSpPr>
            <p:cNvPr id="9" name="组合 8">
              <a:extLst>
                <a:ext uri="{FF2B5EF4-FFF2-40B4-BE49-F238E27FC236}">
                  <a16:creationId xmlns:a16="http://schemas.microsoft.com/office/drawing/2014/main" id="{5B09D8C5-8058-44E6-B388-6467F88E2D3A}"/>
                </a:ext>
              </a:extLst>
            </p:cNvPr>
            <p:cNvGrpSpPr/>
            <p:nvPr/>
          </p:nvGrpSpPr>
          <p:grpSpPr>
            <a:xfrm>
              <a:off x="2273483" y="2147434"/>
              <a:ext cx="7623184" cy="664303"/>
              <a:chOff x="2273483" y="2147434"/>
              <a:chExt cx="7623184" cy="664303"/>
            </a:xfrm>
          </p:grpSpPr>
          <p:grpSp>
            <p:nvGrpSpPr>
              <p:cNvPr id="8" name="组合 7">
                <a:extLst>
                  <a:ext uri="{FF2B5EF4-FFF2-40B4-BE49-F238E27FC236}">
                    <a16:creationId xmlns:a16="http://schemas.microsoft.com/office/drawing/2014/main" id="{E4EC342E-1499-40E9-9050-D8F69CA370BC}"/>
                  </a:ext>
                </a:extLst>
              </p:cNvPr>
              <p:cNvGrpSpPr/>
              <p:nvPr/>
            </p:nvGrpSpPr>
            <p:grpSpPr>
              <a:xfrm>
                <a:off x="2273483" y="2147434"/>
                <a:ext cx="7623184" cy="648255"/>
                <a:chOff x="2273483" y="2147434"/>
                <a:chExt cx="7623184" cy="648255"/>
              </a:xfrm>
            </p:grpSpPr>
            <p:cxnSp>
              <p:nvCxnSpPr>
                <p:cNvPr id="23" name="连接符: 肘形 22">
                  <a:extLst>
                    <a:ext uri="{FF2B5EF4-FFF2-40B4-BE49-F238E27FC236}">
                      <a16:creationId xmlns:a16="http://schemas.microsoft.com/office/drawing/2014/main" id="{2BB83C80-BFD7-4943-8E2D-7774667F5538}"/>
                    </a:ext>
                  </a:extLst>
                </p:cNvPr>
                <p:cNvCxnSpPr/>
                <p:nvPr/>
              </p:nvCxnSpPr>
              <p:spPr>
                <a:xfrm rot="16200000" flipH="1">
                  <a:off x="3519155" y="1703864"/>
                  <a:ext cx="1" cy="2183649"/>
                </a:xfrm>
                <a:prstGeom prst="bentConnector3">
                  <a:avLst>
                    <a:gd name="adj1" fmla="val -2286000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文本框 23">
                  <a:extLst>
                    <a:ext uri="{FF2B5EF4-FFF2-40B4-BE49-F238E27FC236}">
                      <a16:creationId xmlns:a16="http://schemas.microsoft.com/office/drawing/2014/main" id="{C4CA5A3C-4D77-440E-9ABF-3FF5C9BC160E}"/>
                    </a:ext>
                  </a:extLst>
                </p:cNvPr>
                <p:cNvSpPr txBox="1"/>
                <p:nvPr/>
              </p:nvSpPr>
              <p:spPr>
                <a:xfrm>
                  <a:off x="2273483" y="2147434"/>
                  <a:ext cx="7623184" cy="369332"/>
                </a:xfrm>
                <a:prstGeom prst="rect">
                  <a:avLst/>
                </a:prstGeom>
                <a:noFill/>
              </p:spPr>
              <p:txBody>
                <a:bodyPr wrap="square" rtlCol="0">
                  <a:spAutoFit/>
                </a:bodyPr>
                <a:lstStyle/>
                <a:p>
                  <a:r>
                    <a:rPr lang="en-US" altLang="zh-CN" dirty="0"/>
                    <a:t>2005.12.12</a:t>
                  </a:r>
                  <a:r>
                    <a:rPr lang="zh-CN" altLang="zh-CN" dirty="0"/>
                    <a:t>请求确认其对</a:t>
                  </a:r>
                  <a:r>
                    <a:rPr lang="zh-CN" altLang="en-US" dirty="0"/>
                    <a:t>科创</a:t>
                  </a:r>
                  <a:r>
                    <a:rPr lang="zh-CN" altLang="zh-CN" dirty="0"/>
                    <a:t>公司增资</a:t>
                  </a:r>
                  <a:r>
                    <a:rPr lang="en-US" altLang="zh-CN" dirty="0"/>
                    <a:t>800</a:t>
                  </a:r>
                  <a:r>
                    <a:rPr lang="zh-CN" altLang="zh-CN" dirty="0"/>
                    <a:t>万</a:t>
                  </a:r>
                  <a:r>
                    <a:rPr lang="zh-CN" altLang="en-US" dirty="0"/>
                    <a:t>对应的</a:t>
                  </a:r>
                  <a:r>
                    <a:rPr lang="zh-CN" altLang="zh-CN" dirty="0"/>
                    <a:t>新股享有优先认购权。</a:t>
                  </a:r>
                  <a:endParaRPr lang="en-US" altLang="zh-CN" dirty="0"/>
                </a:p>
              </p:txBody>
            </p:sp>
          </p:grpSp>
          <p:cxnSp>
            <p:nvCxnSpPr>
              <p:cNvPr id="25" name="连接符: 肘形 24">
                <a:extLst>
                  <a:ext uri="{FF2B5EF4-FFF2-40B4-BE49-F238E27FC236}">
                    <a16:creationId xmlns:a16="http://schemas.microsoft.com/office/drawing/2014/main" id="{2BC8A656-C79E-48F5-86B7-BC96CB3F6640}"/>
                  </a:ext>
                </a:extLst>
              </p:cNvPr>
              <p:cNvCxnSpPr>
                <a:cxnSpLocks/>
                <a:endCxn id="43" idx="0"/>
              </p:cNvCxnSpPr>
              <p:nvPr/>
            </p:nvCxnSpPr>
            <p:spPr>
              <a:xfrm flipV="1">
                <a:off x="2411297" y="2795687"/>
                <a:ext cx="4555259" cy="16050"/>
              </a:xfrm>
              <a:prstGeom prst="bentConnector4">
                <a:avLst>
                  <a:gd name="adj1" fmla="val 282"/>
                  <a:gd name="adj2" fmla="val 1524299"/>
                </a:avLst>
              </a:prstGeom>
              <a:ln>
                <a:tailEnd type="triangle"/>
              </a:ln>
            </p:spPr>
            <p:style>
              <a:lnRef idx="3">
                <a:schemeClr val="accent3"/>
              </a:lnRef>
              <a:fillRef idx="0">
                <a:schemeClr val="accent3"/>
              </a:fillRef>
              <a:effectRef idx="2">
                <a:schemeClr val="accent3"/>
              </a:effectRef>
              <a:fontRef idx="minor">
                <a:schemeClr val="tx1"/>
              </a:fontRef>
            </p:style>
          </p:cxnSp>
        </p:grpSp>
        <p:cxnSp>
          <p:nvCxnSpPr>
            <p:cNvPr id="11" name="连接符: 肘形 10">
              <a:extLst>
                <a:ext uri="{FF2B5EF4-FFF2-40B4-BE49-F238E27FC236}">
                  <a16:creationId xmlns:a16="http://schemas.microsoft.com/office/drawing/2014/main" id="{D4ADCD65-14EC-4BA7-9979-0AD0D0F3A66C}"/>
                </a:ext>
              </a:extLst>
            </p:cNvPr>
            <p:cNvCxnSpPr>
              <a:stCxn id="41" idx="1"/>
              <a:endCxn id="42" idx="1"/>
            </p:cNvCxnSpPr>
            <p:nvPr/>
          </p:nvCxnSpPr>
          <p:spPr>
            <a:xfrm rot="10800000" flipH="1" flipV="1">
              <a:off x="1597876" y="3132177"/>
              <a:ext cx="986681" cy="2172874"/>
            </a:xfrm>
            <a:prstGeom prst="bentConnector3">
              <a:avLst>
                <a:gd name="adj1" fmla="val -23169"/>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4" name="矩形 3">
            <a:extLst>
              <a:ext uri="{FF2B5EF4-FFF2-40B4-BE49-F238E27FC236}">
                <a16:creationId xmlns:a16="http://schemas.microsoft.com/office/drawing/2014/main" id="{00528F9D-1BC7-460D-8CA9-854AE00EDEDC}"/>
              </a:ext>
            </a:extLst>
          </p:cNvPr>
          <p:cNvSpPr/>
          <p:nvPr/>
        </p:nvSpPr>
        <p:spPr>
          <a:xfrm>
            <a:off x="4421688" y="5827507"/>
            <a:ext cx="5343525" cy="1200329"/>
          </a:xfrm>
          <a:prstGeom prst="rect">
            <a:avLst/>
          </a:prstGeom>
        </p:spPr>
        <p:txBody>
          <a:bodyPr>
            <a:spAutoFit/>
          </a:bodyPr>
          <a:lstStyle/>
          <a:p>
            <a:r>
              <a:rPr lang="zh-CN" altLang="en-US" dirty="0"/>
              <a:t>至</a:t>
            </a:r>
            <a:r>
              <a:rPr lang="en-US" altLang="zh-CN" dirty="0"/>
              <a:t>2005</a:t>
            </a:r>
            <a:r>
              <a:rPr lang="zh-CN" altLang="en-US" dirty="0"/>
              <a:t>年起诉前：</a:t>
            </a:r>
            <a:endParaRPr lang="en-US" altLang="zh-CN" dirty="0"/>
          </a:p>
          <a:p>
            <a:pPr marL="285752" indent="-285752">
              <a:buFontTx/>
              <a:buChar char="-"/>
            </a:pPr>
            <a:r>
              <a:rPr lang="zh-CN" altLang="en-US" dirty="0"/>
              <a:t>股东会决议通过陈某将部分股权赠与第三方（原告参加，未表示反对）；</a:t>
            </a:r>
            <a:endParaRPr lang="en-US" altLang="zh-CN" dirty="0"/>
          </a:p>
          <a:p>
            <a:pPr marL="285752" indent="-285752">
              <a:buFontTx/>
              <a:buChar char="-"/>
            </a:pPr>
            <a:r>
              <a:rPr lang="zh-CN" altLang="en-US" dirty="0"/>
              <a:t>争议股权价值发生较大变化</a:t>
            </a:r>
          </a:p>
        </p:txBody>
      </p:sp>
    </p:spTree>
    <p:extLst>
      <p:ext uri="{BB962C8B-B14F-4D97-AF65-F5344CB8AC3E}">
        <p14:creationId xmlns:p14="http://schemas.microsoft.com/office/powerpoint/2010/main" val="19335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7448"/>
            <a:ext cx="9165516" cy="1200329"/>
          </a:xfrm>
          <a:prstGeom prst="rect">
            <a:avLst/>
          </a:prstGeom>
          <a:noFill/>
        </p:spPr>
        <p:txBody>
          <a:bodyPr wrap="square" rtlCol="0">
            <a:spAutoFit/>
          </a:bodyPr>
          <a:lstStyle/>
          <a:p>
            <a:pPr lvl="0"/>
            <a:r>
              <a:rPr lang="zh-CN" altLang="en-US" b="1" dirty="0"/>
              <a:t>规则</a:t>
            </a:r>
            <a:r>
              <a:rPr lang="en-US" altLang="zh-CN" b="1" dirty="0"/>
              <a:t>2</a:t>
            </a:r>
            <a:r>
              <a:rPr lang="zh-CN" altLang="en-US" b="1" dirty="0"/>
              <a:t>：对原股东的优先认缴权的保护</a:t>
            </a: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3</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9" name="矩形 38">
            <a:extLst>
              <a:ext uri="{FF2B5EF4-FFF2-40B4-BE49-F238E27FC236}">
                <a16:creationId xmlns:a16="http://schemas.microsoft.com/office/drawing/2014/main" id="{8AB61C52-6205-4161-88A1-4E372FB39306}"/>
              </a:ext>
            </a:extLst>
          </p:cNvPr>
          <p:cNvSpPr/>
          <p:nvPr/>
        </p:nvSpPr>
        <p:spPr>
          <a:xfrm>
            <a:off x="897545" y="2969898"/>
            <a:ext cx="9341831" cy="2308324"/>
          </a:xfrm>
          <a:prstGeom prst="rect">
            <a:avLst/>
          </a:prstGeom>
        </p:spPr>
        <p:txBody>
          <a:bodyPr wrap="square">
            <a:spAutoFit/>
          </a:bodyPr>
          <a:lstStyle/>
          <a:p>
            <a:pPr marL="307977"/>
            <a:r>
              <a:rPr lang="zh-CN" altLang="en-US" dirty="0"/>
              <a:t>法院认定：</a:t>
            </a:r>
            <a:endParaRPr lang="en-US" altLang="zh-CN" dirty="0"/>
          </a:p>
          <a:p>
            <a:pPr marL="307977"/>
            <a:endParaRPr lang="en-US" altLang="zh-CN" dirty="0"/>
          </a:p>
          <a:p>
            <a:pPr marL="593727" indent="-285752">
              <a:buFontTx/>
              <a:buChar char="-"/>
            </a:pPr>
            <a:r>
              <a:rPr lang="zh-CN" altLang="en-US" dirty="0"/>
              <a:t>股权变动近两年后又提起诉讼，争议的股权价值发生较大变化，此时再允许行权，导致已经趋于稳定的法律关系遭到破坏，并产生显示公平的后果。</a:t>
            </a:r>
            <a:endParaRPr lang="en-US" altLang="zh-CN" dirty="0"/>
          </a:p>
          <a:p>
            <a:pPr marL="307977"/>
            <a:endParaRPr lang="en-US" altLang="zh-CN" dirty="0"/>
          </a:p>
          <a:p>
            <a:pPr marL="593727" indent="-285752">
              <a:buFontTx/>
              <a:buChar char="-"/>
            </a:pPr>
            <a:r>
              <a:rPr lang="zh-CN" altLang="en-US" dirty="0"/>
              <a:t>现行法律并未明确规定优先认购权的行使期限，但从维护交易安全和稳定经济秩序的角度出发，结合商事行为的规则和特点，人民法院在处理相关案件时应限定该项权利行使的合理期间，对于超出合理期间行使优先认购权的主张不予支持。</a:t>
            </a:r>
            <a:endParaRPr lang="zh-CN" altLang="en-US" b="1" dirty="0"/>
          </a:p>
        </p:txBody>
      </p:sp>
    </p:spTree>
    <p:extLst>
      <p:ext uri="{BB962C8B-B14F-4D97-AF65-F5344CB8AC3E}">
        <p14:creationId xmlns:p14="http://schemas.microsoft.com/office/powerpoint/2010/main" val="3117419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59" y="1508460"/>
            <a:ext cx="9341831" cy="1200329"/>
          </a:xfrm>
          <a:prstGeom prst="rect">
            <a:avLst/>
          </a:prstGeom>
          <a:noFill/>
        </p:spPr>
        <p:txBody>
          <a:bodyPr wrap="square" rtlCol="0">
            <a:spAutoFit/>
          </a:bodyPr>
          <a:lstStyle/>
          <a:p>
            <a:pPr lvl="0"/>
            <a:r>
              <a:rPr lang="zh-CN" altLang="en-US" b="1" dirty="0"/>
              <a:t>规则</a:t>
            </a:r>
            <a:r>
              <a:rPr lang="en-US" altLang="zh-CN" b="1" dirty="0"/>
              <a:t>3</a:t>
            </a:r>
            <a:r>
              <a:rPr lang="zh-CN" altLang="en-US" b="1" dirty="0"/>
              <a:t>：如有欺诈，可在一年内主张撤销</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4</a:t>
            </a:r>
            <a:r>
              <a:rPr lang="en-US" altLang="zh-CN" dirty="0"/>
              <a:t> </a:t>
            </a:r>
          </a:p>
          <a:p>
            <a:pPr marL="450852"/>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grpSp>
        <p:nvGrpSpPr>
          <p:cNvPr id="7" name="组合 6">
            <a:extLst>
              <a:ext uri="{FF2B5EF4-FFF2-40B4-BE49-F238E27FC236}">
                <a16:creationId xmlns:a16="http://schemas.microsoft.com/office/drawing/2014/main" id="{85C8F49E-DDC3-4204-BF90-19E4A8A28B67}"/>
              </a:ext>
            </a:extLst>
          </p:cNvPr>
          <p:cNvGrpSpPr/>
          <p:nvPr/>
        </p:nvGrpSpPr>
        <p:grpSpPr>
          <a:xfrm>
            <a:off x="1517766" y="2455384"/>
            <a:ext cx="8541697" cy="3190916"/>
            <a:chOff x="1597877" y="2450623"/>
            <a:chExt cx="8541697" cy="3190916"/>
          </a:xfrm>
        </p:grpSpPr>
        <p:sp>
          <p:nvSpPr>
            <p:cNvPr id="41" name="矩形 40">
              <a:extLst>
                <a:ext uri="{FF2B5EF4-FFF2-40B4-BE49-F238E27FC236}">
                  <a16:creationId xmlns:a16="http://schemas.microsoft.com/office/drawing/2014/main" id="{90E37A7E-7C90-4A72-9DD7-ABD945B4BEF9}"/>
                </a:ext>
              </a:extLst>
            </p:cNvPr>
            <p:cNvSpPr/>
            <p:nvPr/>
          </p:nvSpPr>
          <p:spPr>
            <a:xfrm>
              <a:off x="1597877" y="2795688"/>
              <a:ext cx="1658910"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颜某</a:t>
              </a:r>
              <a:endParaRPr lang="en-US" altLang="zh-CN" dirty="0"/>
            </a:p>
          </p:txBody>
        </p:sp>
        <p:sp>
          <p:nvSpPr>
            <p:cNvPr id="42" name="矩形 41">
              <a:extLst>
                <a:ext uri="{FF2B5EF4-FFF2-40B4-BE49-F238E27FC236}">
                  <a16:creationId xmlns:a16="http://schemas.microsoft.com/office/drawing/2014/main" id="{EA9609C5-0FEC-4494-8F3D-45E61124D939}"/>
                </a:ext>
              </a:extLst>
            </p:cNvPr>
            <p:cNvSpPr/>
            <p:nvPr/>
          </p:nvSpPr>
          <p:spPr>
            <a:xfrm>
              <a:off x="2584558" y="4968562"/>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健盛公司</a:t>
              </a:r>
              <a:endParaRPr lang="en-US" altLang="zh-CN" dirty="0"/>
            </a:p>
            <a:p>
              <a:pPr algn="ctr"/>
              <a:r>
                <a:rPr lang="zh-CN" altLang="en-US" dirty="0"/>
                <a:t>（</a:t>
              </a:r>
              <a:r>
                <a:rPr lang="en-US" altLang="zh-CN" dirty="0"/>
                <a:t>LLC</a:t>
              </a:r>
              <a:r>
                <a:rPr lang="zh-CN" altLang="en-US" dirty="0"/>
                <a:t>）</a:t>
              </a:r>
            </a:p>
          </p:txBody>
        </p:sp>
        <p:cxnSp>
          <p:nvCxnSpPr>
            <p:cNvPr id="44" name="连接符: 肘形 43">
              <a:extLst>
                <a:ext uri="{FF2B5EF4-FFF2-40B4-BE49-F238E27FC236}">
                  <a16:creationId xmlns:a16="http://schemas.microsoft.com/office/drawing/2014/main" id="{58278672-12D8-4512-947C-DFD992B60B38}"/>
                </a:ext>
              </a:extLst>
            </p:cNvPr>
            <p:cNvCxnSpPr>
              <a:cxnSpLocks/>
              <a:endCxn id="42" idx="0"/>
            </p:cNvCxnSpPr>
            <p:nvPr/>
          </p:nvCxnSpPr>
          <p:spPr>
            <a:xfrm rot="16200000" flipH="1">
              <a:off x="22152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CB00561-72E2-4648-B16D-82E147D1CFA5}"/>
                </a:ext>
              </a:extLst>
            </p:cNvPr>
            <p:cNvSpPr txBox="1"/>
            <p:nvPr/>
          </p:nvSpPr>
          <p:spPr>
            <a:xfrm>
              <a:off x="6258816" y="2450623"/>
              <a:ext cx="3880758" cy="3139321"/>
            </a:xfrm>
            <a:prstGeom prst="rect">
              <a:avLst/>
            </a:prstGeom>
            <a:noFill/>
          </p:spPr>
          <p:txBody>
            <a:bodyPr wrap="square" rtlCol="0">
              <a:spAutoFit/>
            </a:bodyPr>
            <a:lstStyle/>
            <a:p>
              <a:pPr algn="just"/>
              <a:r>
                <a:rPr lang="en-US" altLang="zh-CN" dirty="0"/>
                <a:t>2012.06</a:t>
              </a:r>
              <a:r>
                <a:rPr lang="zh-CN" altLang="en-US" dirty="0"/>
                <a:t>签署</a:t>
              </a:r>
              <a:r>
                <a:rPr lang="en-US" altLang="zh-CN" dirty="0"/>
                <a:t>《</a:t>
              </a:r>
              <a:r>
                <a:rPr lang="zh-CN" altLang="en-US" dirty="0"/>
                <a:t>增资协议</a:t>
              </a:r>
              <a:r>
                <a:rPr lang="en-US" altLang="zh-CN" dirty="0"/>
                <a:t>》</a:t>
              </a:r>
            </a:p>
            <a:p>
              <a:pPr marL="342902" indent="-342902" algn="just">
                <a:buAutoNum type="arabicPeriod"/>
              </a:pPr>
              <a:r>
                <a:rPr lang="zh-CN" altLang="en-US" dirty="0"/>
                <a:t>越秀公司投资</a:t>
              </a:r>
              <a:r>
                <a:rPr lang="en-US" altLang="zh-CN" dirty="0"/>
                <a:t>1500</a:t>
              </a:r>
              <a:r>
                <a:rPr lang="zh-CN" altLang="zh-CN" dirty="0"/>
                <a:t>万元</a:t>
              </a:r>
              <a:endParaRPr lang="en-US" altLang="zh-CN" dirty="0"/>
            </a:p>
            <a:p>
              <a:pPr marL="342902" indent="-342902" algn="just">
                <a:buAutoNum type="arabicPeriod"/>
              </a:pPr>
              <a:r>
                <a:rPr lang="zh-CN" altLang="zh-CN" dirty="0"/>
                <a:t>颜</a:t>
              </a:r>
              <a:r>
                <a:rPr lang="zh-CN" altLang="en-US" dirty="0"/>
                <a:t>某</a:t>
              </a:r>
              <a:r>
                <a:rPr lang="zh-CN" altLang="zh-CN" dirty="0"/>
                <a:t>承诺，在原告登记为公司股东之前，除已经向原告披露的情形之外，健盛公司不存在任何未披露的债务和责任</a:t>
              </a:r>
              <a:r>
                <a:rPr lang="zh-CN" altLang="en-US" dirty="0"/>
                <a:t>。</a:t>
              </a:r>
              <a:endParaRPr lang="en-US" altLang="zh-CN" dirty="0"/>
            </a:p>
            <a:p>
              <a:pPr marL="342902" indent="-342902" algn="just">
                <a:buAutoNum type="arabicPeriod"/>
              </a:pPr>
              <a:endParaRPr lang="en-US" altLang="zh-CN" dirty="0"/>
            </a:p>
            <a:p>
              <a:pPr algn="just"/>
              <a:r>
                <a:rPr lang="en-US" altLang="zh-CN" dirty="0"/>
                <a:t>2013.06</a:t>
              </a:r>
              <a:r>
                <a:rPr lang="zh-CN" altLang="zh-CN" dirty="0"/>
                <a:t>越秀</a:t>
              </a:r>
              <a:r>
                <a:rPr lang="zh-CN" altLang="en-US" dirty="0"/>
                <a:t>公司发现</a:t>
              </a:r>
              <a:r>
                <a:rPr lang="zh-CN" altLang="zh-CN" dirty="0"/>
                <a:t>《增资协议》</a:t>
              </a:r>
              <a:r>
                <a:rPr lang="zh-CN" altLang="en-US" dirty="0"/>
                <a:t>订立前</a:t>
              </a:r>
              <a:r>
                <a:rPr lang="zh-CN" altLang="zh-CN" dirty="0"/>
                <a:t>，健盛公司涉及多笔民间借贷或担保等债务，</a:t>
              </a:r>
              <a:r>
                <a:rPr lang="en-US" altLang="zh-CN" dirty="0"/>
                <a:t>2012</a:t>
              </a:r>
              <a:r>
                <a:rPr lang="zh-CN" altLang="en-US" dirty="0"/>
                <a:t>年度</a:t>
              </a:r>
              <a:r>
                <a:rPr lang="zh-CN" altLang="zh-CN" dirty="0"/>
                <a:t>审计报告中均未予披露。</a:t>
              </a:r>
              <a:endParaRPr lang="zh-CN" altLang="en-US" dirty="0"/>
            </a:p>
          </p:txBody>
        </p:sp>
        <p:sp>
          <p:nvSpPr>
            <p:cNvPr id="43" name="矩形 42">
              <a:extLst>
                <a:ext uri="{FF2B5EF4-FFF2-40B4-BE49-F238E27FC236}">
                  <a16:creationId xmlns:a16="http://schemas.microsoft.com/office/drawing/2014/main" id="{A7314B13-398C-4E8E-9202-E2F0D15BEACB}"/>
                </a:ext>
              </a:extLst>
            </p:cNvPr>
            <p:cNvSpPr/>
            <p:nvPr/>
          </p:nvSpPr>
          <p:spPr>
            <a:xfrm>
              <a:off x="3738996" y="2795687"/>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越秀公司</a:t>
              </a:r>
              <a:endParaRPr lang="en-US" altLang="zh-CN" dirty="0"/>
            </a:p>
          </p:txBody>
        </p:sp>
        <p:cxnSp>
          <p:nvCxnSpPr>
            <p:cNvPr id="46" name="连接符: 肘形 45">
              <a:extLst>
                <a:ext uri="{FF2B5EF4-FFF2-40B4-BE49-F238E27FC236}">
                  <a16:creationId xmlns:a16="http://schemas.microsoft.com/office/drawing/2014/main" id="{91E0FC15-33FD-4B32-9125-824192275FEC}"/>
                </a:ext>
              </a:extLst>
            </p:cNvPr>
            <p:cNvCxnSpPr>
              <a:cxnSpLocks/>
              <a:stCxn id="43" idx="2"/>
              <a:endCxn id="42" idx="0"/>
            </p:cNvCxnSpPr>
            <p:nvPr/>
          </p:nvCxnSpPr>
          <p:spPr>
            <a:xfrm rot="5400000">
              <a:off x="3369725" y="3602062"/>
              <a:ext cx="1499898" cy="1233102"/>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19" name="组合 18">
            <a:extLst>
              <a:ext uri="{FF2B5EF4-FFF2-40B4-BE49-F238E27FC236}">
                <a16:creationId xmlns:a16="http://schemas.microsoft.com/office/drawing/2014/main" id="{49458F91-2758-43F6-BB4A-8E6CD7FE5974}"/>
              </a:ext>
            </a:extLst>
          </p:cNvPr>
          <p:cNvGrpSpPr/>
          <p:nvPr/>
        </p:nvGrpSpPr>
        <p:grpSpPr>
          <a:xfrm>
            <a:off x="2347221" y="2048723"/>
            <a:ext cx="4550924" cy="3261089"/>
            <a:chOff x="2332176" y="2535989"/>
            <a:chExt cx="4550924" cy="3261089"/>
          </a:xfrm>
        </p:grpSpPr>
        <p:cxnSp>
          <p:nvCxnSpPr>
            <p:cNvPr id="12" name="连接符: 肘形 11">
              <a:extLst>
                <a:ext uri="{FF2B5EF4-FFF2-40B4-BE49-F238E27FC236}">
                  <a16:creationId xmlns:a16="http://schemas.microsoft.com/office/drawing/2014/main" id="{C9028EBE-D868-4C6B-82FC-B1DF83CB7DE7}"/>
                </a:ext>
              </a:extLst>
            </p:cNvPr>
            <p:cNvCxnSpPr>
              <a:stCxn id="43" idx="0"/>
              <a:endCxn id="41" idx="0"/>
            </p:cNvCxnSpPr>
            <p:nvPr/>
          </p:nvCxnSpPr>
          <p:spPr>
            <a:xfrm rot="16200000" flipH="1" flipV="1">
              <a:off x="3486622" y="2133267"/>
              <a:ext cx="1" cy="2308893"/>
            </a:xfrm>
            <a:prstGeom prst="bentConnector3">
              <a:avLst>
                <a:gd name="adj1" fmla="val -2286000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连接符: 肘形 16">
              <a:extLst>
                <a:ext uri="{FF2B5EF4-FFF2-40B4-BE49-F238E27FC236}">
                  <a16:creationId xmlns:a16="http://schemas.microsoft.com/office/drawing/2014/main" id="{A248545E-20D1-4722-8649-D9FCC7960FC8}"/>
                </a:ext>
              </a:extLst>
            </p:cNvPr>
            <p:cNvCxnSpPr>
              <a:stCxn id="43" idx="3"/>
              <a:endCxn id="42" idx="3"/>
            </p:cNvCxnSpPr>
            <p:nvPr/>
          </p:nvCxnSpPr>
          <p:spPr>
            <a:xfrm flipH="1">
              <a:off x="4326531" y="3624203"/>
              <a:ext cx="1311767" cy="2172875"/>
            </a:xfrm>
            <a:prstGeom prst="bentConnector3">
              <a:avLst>
                <a:gd name="adj1" fmla="val -17427"/>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矩形 17">
              <a:extLst>
                <a:ext uri="{FF2B5EF4-FFF2-40B4-BE49-F238E27FC236}">
                  <a16:creationId xmlns:a16="http://schemas.microsoft.com/office/drawing/2014/main" id="{7E625AF7-0C1B-4516-81A3-E698F8695CA4}"/>
                </a:ext>
              </a:extLst>
            </p:cNvPr>
            <p:cNvSpPr/>
            <p:nvPr/>
          </p:nvSpPr>
          <p:spPr>
            <a:xfrm>
              <a:off x="3128445" y="2535989"/>
              <a:ext cx="3754655" cy="369332"/>
            </a:xfrm>
            <a:prstGeom prst="rect">
              <a:avLst/>
            </a:prstGeom>
          </p:spPr>
          <p:txBody>
            <a:bodyPr wrap="square">
              <a:spAutoFit/>
            </a:bodyPr>
            <a:lstStyle/>
            <a:p>
              <a:r>
                <a:rPr lang="zh-CN" altLang="zh-CN" dirty="0"/>
                <a:t>请求人民法院撤销《增资协议》。</a:t>
              </a:r>
              <a:endParaRPr lang="zh-CN" altLang="en-US" dirty="0"/>
            </a:p>
          </p:txBody>
        </p:sp>
      </p:grpSp>
    </p:spTree>
    <p:extLst>
      <p:ext uri="{BB962C8B-B14F-4D97-AF65-F5344CB8AC3E}">
        <p14:creationId xmlns:p14="http://schemas.microsoft.com/office/powerpoint/2010/main" val="36668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976ABE-7404-40EA-AC71-392BF012D040}"/>
              </a:ext>
            </a:extLst>
          </p:cNvPr>
          <p:cNvSpPr>
            <a:spLocks noGrp="1"/>
          </p:cNvSpPr>
          <p:nvPr>
            <p:ph type="body" sz="quarter" idx="13"/>
          </p:nvPr>
        </p:nvSpPr>
        <p:spPr>
          <a:xfrm>
            <a:off x="1101726" y="599113"/>
            <a:ext cx="7333488" cy="393192"/>
          </a:xfrm>
        </p:spPr>
        <p:txBody>
          <a:bodyPr/>
          <a:lstStyle/>
          <a:p>
            <a:r>
              <a:rPr lang="zh-CN" altLang="en-US" dirty="0"/>
              <a:t>自我介绍</a:t>
            </a:r>
          </a:p>
        </p:txBody>
      </p:sp>
      <p:graphicFrame>
        <p:nvGraphicFramePr>
          <p:cNvPr id="15" name="表格 14">
            <a:extLst>
              <a:ext uri="{FF2B5EF4-FFF2-40B4-BE49-F238E27FC236}">
                <a16:creationId xmlns:a16="http://schemas.microsoft.com/office/drawing/2014/main" id="{F80EB8E2-6A8A-4B82-8E73-1047B12C5F92}"/>
              </a:ext>
            </a:extLst>
          </p:cNvPr>
          <p:cNvGraphicFramePr>
            <a:graphicFrameLocks noGrp="1"/>
          </p:cNvGraphicFramePr>
          <p:nvPr/>
        </p:nvGraphicFramePr>
        <p:xfrm>
          <a:off x="304800" y="1444462"/>
          <a:ext cx="9867900" cy="5275580"/>
        </p:xfrm>
        <a:graphic>
          <a:graphicData uri="http://schemas.openxmlformats.org/drawingml/2006/table">
            <a:tbl>
              <a:tblPr>
                <a:tableStyleId>{5C22544A-7EE6-4342-B048-85BDC9FD1C3A}</a:tableStyleId>
              </a:tblPr>
              <a:tblGrid>
                <a:gridCol w="9867900">
                  <a:extLst>
                    <a:ext uri="{9D8B030D-6E8A-4147-A177-3AD203B41FA5}">
                      <a16:colId xmlns:a16="http://schemas.microsoft.com/office/drawing/2014/main" val="4138680697"/>
                    </a:ext>
                  </a:extLst>
                </a:gridCol>
              </a:tblGrid>
              <a:tr h="2196592">
                <a:tc>
                  <a:txBody>
                    <a:bodyPr/>
                    <a:lstStyle/>
                    <a:p>
                      <a:pPr>
                        <a:lnSpc>
                          <a:spcPts val="2000"/>
                        </a:lnSpc>
                      </a:pPr>
                      <a:r>
                        <a:rPr lang="zh-CN" altLang="en-US" sz="1985" b="1" kern="1200" dirty="0">
                          <a:solidFill>
                            <a:schemeClr val="tx1"/>
                          </a:solidFill>
                          <a:effectLst/>
                          <a:latin typeface="+mn-lt"/>
                          <a:ea typeface="+mn-ea"/>
                          <a:cs typeface="+mn-cs"/>
                        </a:rPr>
                        <a:t>赵巴奥 律师</a:t>
                      </a:r>
                      <a:endParaRPr lang="en-US" altLang="zh-CN" sz="1985" b="1" kern="1200" dirty="0">
                        <a:solidFill>
                          <a:schemeClr val="tx1"/>
                        </a:solidFill>
                        <a:effectLst/>
                        <a:latin typeface="+mn-lt"/>
                        <a:ea typeface="+mn-ea"/>
                        <a:cs typeface="+mn-cs"/>
                      </a:endParaRPr>
                    </a:p>
                    <a:p>
                      <a:pPr>
                        <a:lnSpc>
                          <a:spcPts val="2000"/>
                        </a:lnSpc>
                      </a:pPr>
                      <a:endParaRPr lang="en-US" altLang="zh-CN" sz="1985" kern="1200" dirty="0">
                        <a:solidFill>
                          <a:schemeClr val="tx1"/>
                        </a:solidFill>
                        <a:effectLst/>
                        <a:latin typeface="+mn-lt"/>
                        <a:ea typeface="+mn-ea"/>
                        <a:cs typeface="+mn-cs"/>
                      </a:endParaRPr>
                    </a:p>
                    <a:p>
                      <a:pPr>
                        <a:lnSpc>
                          <a:spcPts val="2000"/>
                        </a:lnSpc>
                      </a:pPr>
                      <a:r>
                        <a:rPr lang="zh-CN" altLang="zh-CN" sz="1985" kern="1200" dirty="0">
                          <a:solidFill>
                            <a:schemeClr val="tx1"/>
                          </a:solidFill>
                          <a:effectLst/>
                          <a:latin typeface="+mn-lt"/>
                          <a:ea typeface="+mn-ea"/>
                          <a:cs typeface="+mn-cs"/>
                        </a:rPr>
                        <a:t>电话：</a:t>
                      </a:r>
                      <a:r>
                        <a:rPr lang="en-US" altLang="zh-CN" sz="1985" kern="1200" dirty="0">
                          <a:solidFill>
                            <a:schemeClr val="tx1"/>
                          </a:solidFill>
                          <a:effectLst/>
                          <a:latin typeface="+mn-lt"/>
                          <a:ea typeface="+mn-ea"/>
                          <a:cs typeface="+mn-cs"/>
                        </a:rPr>
                        <a:t>+86 10 8516 4179</a:t>
                      </a:r>
                      <a:endParaRPr lang="zh-CN" altLang="zh-CN" sz="1985" kern="1200" dirty="0">
                        <a:solidFill>
                          <a:schemeClr val="tx1"/>
                        </a:solidFill>
                        <a:effectLst/>
                        <a:latin typeface="+mn-lt"/>
                        <a:ea typeface="+mn-ea"/>
                        <a:cs typeface="+mn-cs"/>
                      </a:endParaRPr>
                    </a:p>
                    <a:p>
                      <a:pPr>
                        <a:lnSpc>
                          <a:spcPts val="2000"/>
                        </a:lnSpc>
                      </a:pPr>
                      <a:r>
                        <a:rPr lang="zh-CN" altLang="zh-CN" sz="1985" kern="1200" dirty="0">
                          <a:solidFill>
                            <a:schemeClr val="tx1"/>
                          </a:solidFill>
                          <a:effectLst/>
                          <a:latin typeface="+mn-lt"/>
                          <a:ea typeface="+mn-ea"/>
                          <a:cs typeface="+mn-cs"/>
                        </a:rPr>
                        <a:t>手机：</a:t>
                      </a:r>
                      <a:r>
                        <a:rPr lang="en-US" altLang="zh-CN" sz="1985" kern="1200" dirty="0">
                          <a:solidFill>
                            <a:schemeClr val="tx1"/>
                          </a:solidFill>
                          <a:effectLst/>
                          <a:latin typeface="+mn-lt"/>
                          <a:ea typeface="+mn-ea"/>
                          <a:cs typeface="+mn-cs"/>
                        </a:rPr>
                        <a:t>+86 181 0688 7570</a:t>
                      </a:r>
                    </a:p>
                    <a:p>
                      <a:pPr>
                        <a:lnSpc>
                          <a:spcPts val="2000"/>
                        </a:lnSpc>
                      </a:pPr>
                      <a:r>
                        <a:rPr lang="zh-CN" altLang="zh-CN" sz="1985" kern="1200" dirty="0">
                          <a:solidFill>
                            <a:schemeClr val="tx1"/>
                          </a:solidFill>
                          <a:effectLst/>
                          <a:latin typeface="+mn-lt"/>
                          <a:ea typeface="+mn-ea"/>
                          <a:cs typeface="+mn-cs"/>
                        </a:rPr>
                        <a:t>电子邮箱</a:t>
                      </a:r>
                      <a:r>
                        <a:rPr lang="en-US" altLang="zh-CN" sz="1985" kern="1200" dirty="0">
                          <a:solidFill>
                            <a:schemeClr val="tx1"/>
                          </a:solidFill>
                          <a:effectLst/>
                          <a:latin typeface="+mn-lt"/>
                          <a:ea typeface="+mn-ea"/>
                          <a:cs typeface="+mn-cs"/>
                        </a:rPr>
                        <a:t>: </a:t>
                      </a:r>
                      <a:r>
                        <a:rPr lang="en-US" altLang="zh-CN" sz="1985"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baao.zhao</a:t>
                      </a:r>
                      <a:r>
                        <a:rPr lang="en-US" altLang="zh-CN" sz="1985" u="sng"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@hankunlaw.com</a:t>
                      </a:r>
                      <a:endParaRPr lang="zh-CN" altLang="zh-CN" sz="1985" u="sng"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1" i="0" u="sng" strike="noStrike" kern="1200" dirty="0">
                          <a:solidFill>
                            <a:schemeClr val="tx1"/>
                          </a:solidFill>
                          <a:effectLst/>
                          <a:latin typeface="+mn-lt"/>
                          <a:ea typeface="+mn-ea"/>
                          <a:cs typeface="+mn-cs"/>
                        </a:rPr>
                        <a:t>工作经历</a:t>
                      </a:r>
                      <a:endParaRPr lang="en-US" altLang="zh-CN" sz="2000" b="1" i="0" u="sng"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赵巴奥律师专注于国际商事仲裁、境内涉外仲裁以及跨境商事争议解决。</a:t>
                      </a: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赵巴奥律师在国际仲裁及诉讼领域曾为多家境内外客户提供法律服务。赵律师曾代理由香港国际仲裁中心（</a:t>
                      </a:r>
                      <a:r>
                        <a:rPr lang="en-US" altLang="zh-CN" sz="2000" b="0" i="0" u="none" strike="noStrike" kern="1200" dirty="0">
                          <a:solidFill>
                            <a:schemeClr val="tx1"/>
                          </a:solidFill>
                          <a:effectLst/>
                          <a:latin typeface="+mn-lt"/>
                          <a:ea typeface="+mn-ea"/>
                          <a:cs typeface="+mn-cs"/>
                        </a:rPr>
                        <a:t>HKIAC</a:t>
                      </a:r>
                      <a:r>
                        <a:rPr lang="zh-CN" altLang="en-US" sz="2000" b="0" i="0" u="none" strike="noStrike" kern="1200" dirty="0">
                          <a:solidFill>
                            <a:schemeClr val="tx1"/>
                          </a:solidFill>
                          <a:effectLst/>
                          <a:latin typeface="+mn-lt"/>
                          <a:ea typeface="+mn-ea"/>
                          <a:cs typeface="+mn-cs"/>
                        </a:rPr>
                        <a:t>）、中国国际经济贸易仲裁委员会（</a:t>
                      </a:r>
                      <a:r>
                        <a:rPr lang="en-US" altLang="zh-CN" sz="2000" b="0" i="0" u="none" strike="noStrike" kern="1200" dirty="0">
                          <a:solidFill>
                            <a:schemeClr val="tx1"/>
                          </a:solidFill>
                          <a:effectLst/>
                          <a:latin typeface="+mn-lt"/>
                          <a:ea typeface="+mn-ea"/>
                          <a:cs typeface="+mn-cs"/>
                        </a:rPr>
                        <a:t>CIETAC</a:t>
                      </a:r>
                      <a:r>
                        <a:rPr lang="zh-CN" altLang="en-US" sz="2000" b="0" i="0" u="none" strike="noStrike" kern="1200" dirty="0">
                          <a:solidFill>
                            <a:schemeClr val="tx1"/>
                          </a:solidFill>
                          <a:effectLst/>
                          <a:latin typeface="+mn-lt"/>
                          <a:ea typeface="+mn-ea"/>
                          <a:cs typeface="+mn-cs"/>
                        </a:rPr>
                        <a:t>）等知名国际仲裁机构管理的中英文国际仲裁案件。赵律师代理的案件包括跨境电商纠纷、股权转让纠纷以及债务重组纠纷等各类合同纠纷。</a:t>
                      </a:r>
                      <a:endParaRPr lang="en-US" altLang="zh-CN"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1" i="0" u="sng" strike="noStrike" kern="1200" dirty="0">
                          <a:solidFill>
                            <a:schemeClr val="tx1"/>
                          </a:solidFill>
                          <a:effectLst/>
                          <a:latin typeface="+mn-lt"/>
                          <a:ea typeface="+mn-ea"/>
                          <a:cs typeface="+mn-cs"/>
                        </a:rPr>
                        <a:t>教育背景</a:t>
                      </a:r>
                      <a:endParaRPr lang="en-US" altLang="zh-CN" sz="2000" b="1" i="0" u="sng"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endParaRPr lang="zh-CN" altLang="en-US" sz="2000" b="0" i="0" u="none" strike="noStrike" kern="1200" dirty="0">
                        <a:solidFill>
                          <a:schemeClr val="tx1"/>
                        </a:solidFill>
                        <a:effectLst/>
                        <a:latin typeface="+mn-lt"/>
                        <a:ea typeface="+mn-ea"/>
                        <a:cs typeface="+mn-cs"/>
                      </a:endParaRP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牛津大学 法学硕士 </a:t>
                      </a:r>
                      <a:r>
                        <a:rPr lang="en-US" altLang="zh-CN" sz="2000" b="0" i="0" u="none" strike="noStrike" kern="1200" dirty="0">
                          <a:solidFill>
                            <a:schemeClr val="tx1"/>
                          </a:solidFill>
                          <a:effectLst/>
                          <a:latin typeface="+mn-lt"/>
                          <a:ea typeface="+mn-ea"/>
                          <a:cs typeface="+mn-cs"/>
                        </a:rPr>
                        <a:t>2018</a:t>
                      </a: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宾夕法尼亚州立大学 法学硕士 </a:t>
                      </a:r>
                      <a:r>
                        <a:rPr lang="en-US" altLang="zh-CN" sz="2000" b="0" i="0" u="none" strike="noStrike" kern="1200" dirty="0">
                          <a:solidFill>
                            <a:schemeClr val="tx1"/>
                          </a:solidFill>
                          <a:effectLst/>
                          <a:latin typeface="+mn-lt"/>
                          <a:ea typeface="+mn-ea"/>
                          <a:cs typeface="+mn-cs"/>
                        </a:rPr>
                        <a:t>2016</a:t>
                      </a:r>
                    </a:p>
                    <a:p>
                      <a:pPr marL="0" marR="0" lvl="0" indent="0" algn="just" defTabSz="1005840" rtl="0" eaLnBrk="1" fontAlgn="ctr" latinLnBrk="0" hangingPunct="1">
                        <a:lnSpc>
                          <a:spcPts val="2000"/>
                        </a:lnSpc>
                        <a:spcBef>
                          <a:spcPts val="0"/>
                        </a:spcBef>
                        <a:spcAft>
                          <a:spcPts val="0"/>
                        </a:spcAft>
                        <a:buClrTx/>
                        <a:buSzTx/>
                        <a:buFont typeface="Wingdings" panose="05000000000000000000" pitchFamily="2" charset="2"/>
                        <a:buNone/>
                        <a:tabLst>
                          <a:tab pos="465138" algn="l"/>
                        </a:tabLst>
                        <a:defRPr/>
                      </a:pPr>
                      <a:r>
                        <a:rPr lang="zh-CN" altLang="en-US" sz="2000" b="0" i="0" u="none" strike="noStrike" kern="1200" dirty="0">
                          <a:solidFill>
                            <a:schemeClr val="tx1"/>
                          </a:solidFill>
                          <a:effectLst/>
                          <a:latin typeface="+mn-lt"/>
                          <a:ea typeface="+mn-ea"/>
                          <a:cs typeface="+mn-cs"/>
                        </a:rPr>
                        <a:t>山东大学 法学学士</a:t>
                      </a:r>
                      <a:r>
                        <a:rPr lang="en-US" altLang="zh-CN" sz="2000" b="0" i="0" u="none" strike="noStrike" kern="1200" dirty="0">
                          <a:solidFill>
                            <a:schemeClr val="tx1"/>
                          </a:solidFill>
                          <a:effectLst/>
                          <a:latin typeface="+mn-lt"/>
                          <a:ea typeface="+mn-ea"/>
                          <a:cs typeface="+mn-cs"/>
                        </a:rPr>
                        <a:t>/</a:t>
                      </a:r>
                      <a:r>
                        <a:rPr lang="zh-CN" altLang="en-US" sz="2000" b="0" i="0" u="none" strike="noStrike" kern="1200" dirty="0">
                          <a:solidFill>
                            <a:schemeClr val="tx1"/>
                          </a:solidFill>
                          <a:effectLst/>
                          <a:latin typeface="+mn-lt"/>
                          <a:ea typeface="+mn-ea"/>
                          <a:cs typeface="+mn-cs"/>
                        </a:rPr>
                        <a:t>金融学学士 </a:t>
                      </a:r>
                      <a:r>
                        <a:rPr lang="en-US" altLang="zh-CN" sz="2000" b="0" i="0" u="none" strike="noStrike" kern="1200" dirty="0">
                          <a:solidFill>
                            <a:schemeClr val="tx1"/>
                          </a:solidFill>
                          <a:effectLst/>
                          <a:latin typeface="+mn-lt"/>
                          <a:ea typeface="+mn-ea"/>
                          <a:cs typeface="+mn-cs"/>
                        </a:rPr>
                        <a:t>2015</a:t>
                      </a:r>
                      <a:endParaRPr lang="zh-CN" altLang="en-US" sz="2000" b="0" i="0" u="none" strike="noStrike" kern="1200" dirty="0">
                        <a:solidFill>
                          <a:schemeClr val="tx1"/>
                        </a:solidFill>
                        <a:effectLst/>
                        <a:latin typeface="+mn-lt"/>
                        <a:ea typeface="+mn-ea"/>
                        <a:cs typeface="+mn-cs"/>
                      </a:endParaRPr>
                    </a:p>
                  </a:txBody>
                  <a:tcPr marR="9525" marT="91440" marB="9144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073789"/>
                  </a:ext>
                </a:extLst>
              </a:tr>
            </a:tbl>
          </a:graphicData>
        </a:graphic>
      </p:graphicFrame>
    </p:spTree>
    <p:extLst>
      <p:ext uri="{BB962C8B-B14F-4D97-AF65-F5344CB8AC3E}">
        <p14:creationId xmlns:p14="http://schemas.microsoft.com/office/powerpoint/2010/main" val="2077757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一、增资协议纠纷</a:t>
            </a:r>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07F32371-AA47-4247-AE7F-7626DB73C6AA}"/>
              </a:ext>
            </a:extLst>
          </p:cNvPr>
          <p:cNvSpPr/>
          <p:nvPr/>
        </p:nvSpPr>
        <p:spPr>
          <a:xfrm>
            <a:off x="448818" y="2027099"/>
            <a:ext cx="9786514" cy="3416320"/>
          </a:xfrm>
          <a:prstGeom prst="rect">
            <a:avLst/>
          </a:prstGeom>
        </p:spPr>
        <p:txBody>
          <a:bodyPr wrap="square">
            <a:spAutoFit/>
          </a:bodyPr>
          <a:lstStyle/>
          <a:p>
            <a:r>
              <a:rPr lang="en-US" altLang="zh-CN" b="1" dirty="0"/>
              <a:t>《</a:t>
            </a:r>
            <a:r>
              <a:rPr lang="zh-CN" altLang="en-US" b="1" dirty="0"/>
              <a:t>合同法</a:t>
            </a:r>
            <a:r>
              <a:rPr lang="en-US" altLang="zh-CN" b="1" dirty="0"/>
              <a:t>》</a:t>
            </a:r>
          </a:p>
          <a:p>
            <a:endParaRPr lang="en-US" altLang="zh-CN" b="1" dirty="0"/>
          </a:p>
          <a:p>
            <a:r>
              <a:rPr lang="zh-CN" altLang="en-US" b="1" dirty="0"/>
              <a:t>第五十四条第二款 </a:t>
            </a:r>
            <a:r>
              <a:rPr lang="zh-CN" altLang="en-US" dirty="0"/>
              <a:t>一方以</a:t>
            </a:r>
            <a:r>
              <a:rPr lang="zh-CN" altLang="en-US" dirty="0">
                <a:solidFill>
                  <a:srgbClr val="FF0000"/>
                </a:solidFill>
              </a:rPr>
              <a:t>欺诈、</a:t>
            </a:r>
            <a:r>
              <a:rPr lang="zh-CN" altLang="en-US" dirty="0"/>
              <a:t>胁迫的手段或者乘人之危，使对方在违背真实意思的情况下订立的合同，受损害方有权请求人民法院或者仲裁机构</a:t>
            </a:r>
            <a:r>
              <a:rPr lang="zh-CN" altLang="en-US" dirty="0">
                <a:solidFill>
                  <a:srgbClr val="FF0000"/>
                </a:solidFill>
              </a:rPr>
              <a:t>变更或者撤销</a:t>
            </a:r>
            <a:r>
              <a:rPr lang="zh-CN" altLang="en-US" dirty="0"/>
              <a:t>。</a:t>
            </a:r>
            <a:endParaRPr lang="en-US" altLang="zh-CN" dirty="0"/>
          </a:p>
          <a:p>
            <a:endParaRPr lang="en-US" altLang="zh-CN" b="1" dirty="0"/>
          </a:p>
          <a:p>
            <a:r>
              <a:rPr lang="zh-CN" altLang="en-US" b="1" dirty="0"/>
              <a:t>第五十五条</a:t>
            </a:r>
            <a:r>
              <a:rPr lang="zh-CN" altLang="en-US" dirty="0"/>
              <a:t>　有下列情形之一的，撤销权消灭：</a:t>
            </a:r>
            <a:endParaRPr lang="en-US" altLang="zh-CN" dirty="0"/>
          </a:p>
          <a:p>
            <a:r>
              <a:rPr lang="zh-CN" altLang="en-US" dirty="0"/>
              <a:t>（一）具有撤销权的当事人自知道或者应当知道撤销事由之日起</a:t>
            </a:r>
            <a:r>
              <a:rPr lang="zh-CN" altLang="en-US" dirty="0">
                <a:solidFill>
                  <a:srgbClr val="FF0000"/>
                </a:solidFill>
              </a:rPr>
              <a:t>一年内</a:t>
            </a:r>
            <a:r>
              <a:rPr lang="zh-CN" altLang="en-US" dirty="0"/>
              <a:t>没有行使撤销权；</a:t>
            </a:r>
            <a:endParaRPr lang="en-US" altLang="zh-CN" dirty="0"/>
          </a:p>
          <a:p>
            <a:endParaRPr lang="en-US" altLang="zh-CN" dirty="0"/>
          </a:p>
          <a:p>
            <a:r>
              <a:rPr lang="en-US" altLang="zh-CN" b="1" dirty="0"/>
              <a:t>《</a:t>
            </a:r>
            <a:r>
              <a:rPr lang="zh-CN" altLang="en-US" b="1" dirty="0"/>
              <a:t>民法总则</a:t>
            </a:r>
            <a:r>
              <a:rPr lang="en-US" altLang="zh-CN" b="1" dirty="0"/>
              <a:t>》</a:t>
            </a:r>
          </a:p>
          <a:p>
            <a:endParaRPr lang="en-US" altLang="zh-CN" b="1" dirty="0"/>
          </a:p>
          <a:p>
            <a:r>
              <a:rPr lang="zh-CN" altLang="en-US" dirty="0"/>
              <a:t>对欺诈的法律后果及除斥期间规定无变化</a:t>
            </a:r>
          </a:p>
          <a:p>
            <a:endParaRPr lang="zh-CN" altLang="en-US" dirty="0"/>
          </a:p>
        </p:txBody>
      </p:sp>
    </p:spTree>
    <p:extLst>
      <p:ext uri="{BB962C8B-B14F-4D97-AF65-F5344CB8AC3E}">
        <p14:creationId xmlns:p14="http://schemas.microsoft.com/office/powerpoint/2010/main" val="255714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1095376" y="2301016"/>
            <a:ext cx="5606368" cy="2507653"/>
          </a:xfrm>
        </p:spPr>
        <p:txBody>
          <a:bodyPr/>
          <a:lstStyle/>
          <a:p>
            <a:pPr>
              <a:lnSpc>
                <a:spcPct val="200000"/>
              </a:lnSpc>
            </a:pPr>
            <a:r>
              <a:rPr lang="zh-CN" altLang="en-US" b="1" dirty="0">
                <a:solidFill>
                  <a:srgbClr val="0E2364"/>
                </a:solidFill>
              </a:rPr>
              <a:t>第二部分 </a:t>
            </a:r>
            <a:r>
              <a:rPr lang="zh-CN" altLang="zh-CN" b="1" dirty="0">
                <a:solidFill>
                  <a:srgbClr val="0E2364"/>
                </a:solidFill>
              </a:rPr>
              <a:t>资金进入篇</a:t>
            </a:r>
            <a:br>
              <a:rPr lang="en-US" altLang="zh-CN" b="1" dirty="0">
                <a:solidFill>
                  <a:srgbClr val="0E2364"/>
                </a:solidFill>
              </a:rPr>
            </a:br>
            <a:r>
              <a:rPr lang="zh-CN" altLang="en-US" b="1" dirty="0">
                <a:solidFill>
                  <a:srgbClr val="0E2364"/>
                </a:solidFill>
              </a:rPr>
              <a:t>一、</a:t>
            </a:r>
            <a:r>
              <a:rPr lang="zh-CN" altLang="zh-CN" b="1" dirty="0">
                <a:solidFill>
                  <a:srgbClr val="0E2364"/>
                </a:solidFill>
              </a:rPr>
              <a:t>增资协议纠纷</a:t>
            </a:r>
            <a:br>
              <a:rPr lang="en-US" altLang="zh-CN" b="1" dirty="0">
                <a:solidFill>
                  <a:srgbClr val="0E2364"/>
                </a:solidFill>
              </a:rPr>
            </a:br>
            <a:r>
              <a:rPr lang="zh-CN" altLang="en-US" b="1" dirty="0">
                <a:solidFill>
                  <a:srgbClr val="930D14"/>
                </a:solidFill>
              </a:rPr>
              <a:t>二、</a:t>
            </a:r>
            <a:r>
              <a:rPr lang="zh-CN" altLang="zh-CN" b="1" dirty="0">
                <a:solidFill>
                  <a:srgbClr val="930D14"/>
                </a:solidFill>
              </a:rPr>
              <a:t>股权代持纠纷</a:t>
            </a:r>
            <a:br>
              <a:rPr lang="zh-CN" altLang="zh-CN" dirty="0">
                <a:solidFill>
                  <a:srgbClr val="0E2364"/>
                </a:solidFill>
              </a:rPr>
            </a:br>
            <a:r>
              <a:rPr lang="zh-CN" altLang="en-US" dirty="0">
                <a:solidFill>
                  <a:srgbClr val="0E2364"/>
                </a:solidFill>
              </a:rPr>
              <a:t>三、</a:t>
            </a:r>
            <a:r>
              <a:rPr lang="zh-CN" altLang="zh-CN" b="1" dirty="0">
                <a:solidFill>
                  <a:srgbClr val="0E2364"/>
                </a:solidFill>
              </a:rPr>
              <a:t>名股实债纠纷</a:t>
            </a:r>
            <a:br>
              <a:rPr lang="zh-CN" altLang="zh-CN" dirty="0">
                <a:solidFill>
                  <a:srgbClr val="0E2364"/>
                </a:solidFill>
              </a:rPr>
            </a:br>
            <a:br>
              <a:rPr lang="zh-CN" altLang="zh-CN" dirty="0">
                <a:solidFill>
                  <a:srgbClr val="0E2364"/>
                </a:solidFill>
              </a:rPr>
            </a:br>
            <a:endParaRPr lang="zh-CN" altLang="en-US" dirty="0">
              <a:solidFill>
                <a:srgbClr val="0E2364"/>
              </a:solidFill>
            </a:endParaRPr>
          </a:p>
        </p:txBody>
      </p:sp>
      <p:sp>
        <p:nvSpPr>
          <p:cNvPr id="4" name="文本占位符 10">
            <a:extLst>
              <a:ext uri="{FF2B5EF4-FFF2-40B4-BE49-F238E27FC236}">
                <a16:creationId xmlns:a16="http://schemas.microsoft.com/office/drawing/2014/main" id="{193F85EC-6E70-47C5-B770-CA03611E43DA}"/>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255061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8972015" cy="1477328"/>
          </a:xfrm>
          <a:prstGeom prst="rect">
            <a:avLst/>
          </a:prstGeom>
          <a:noFill/>
        </p:spPr>
        <p:txBody>
          <a:bodyPr wrap="square" rtlCol="0">
            <a:spAutoFit/>
          </a:bodyPr>
          <a:lstStyle/>
          <a:p>
            <a:pPr lvl="0"/>
            <a:r>
              <a:rPr lang="en-US" altLang="zh-CN" b="1" dirty="0"/>
              <a:t>1. </a:t>
            </a:r>
            <a:r>
              <a:rPr lang="zh-CN" altLang="zh-CN" b="1" dirty="0"/>
              <a:t>什么是股权代持？</a:t>
            </a:r>
          </a:p>
          <a:p>
            <a:pPr lvl="0"/>
            <a:endParaRPr lang="en-US" altLang="zh-CN" dirty="0"/>
          </a:p>
          <a:p>
            <a:pPr marL="450852"/>
            <a:r>
              <a:rPr lang="zh-CN" altLang="en-US" dirty="0"/>
              <a:t>股东实质要件与形式要件的分离。</a:t>
            </a:r>
            <a:endParaRPr lang="en-US" altLang="zh-CN" dirty="0"/>
          </a:p>
          <a:p>
            <a:pPr marL="736602" indent="-285752">
              <a:buFontTx/>
              <a:buChar char="-"/>
            </a:pPr>
            <a:r>
              <a:rPr lang="zh-CN" altLang="en-US" dirty="0"/>
              <a:t>成为股东的实质要件是向公司</a:t>
            </a:r>
            <a:r>
              <a:rPr lang="zh-CN" altLang="en-US" dirty="0">
                <a:solidFill>
                  <a:srgbClr val="FF0000"/>
                </a:solidFill>
              </a:rPr>
              <a:t>出资（或认缴出资）</a:t>
            </a:r>
            <a:r>
              <a:rPr lang="zh-CN" altLang="en-US" dirty="0"/>
              <a:t>；</a:t>
            </a:r>
            <a:endParaRPr lang="en-US" altLang="zh-CN" dirty="0"/>
          </a:p>
          <a:p>
            <a:pPr marL="736602" indent="-285752">
              <a:buFontTx/>
              <a:buChar char="-"/>
            </a:pPr>
            <a:r>
              <a:rPr lang="zh-CN" altLang="en-US" dirty="0"/>
              <a:t>成为股东的形式要件是股东</a:t>
            </a:r>
            <a:r>
              <a:rPr lang="zh-CN" altLang="en-US" dirty="0">
                <a:solidFill>
                  <a:srgbClr val="FF0000"/>
                </a:solidFill>
              </a:rPr>
              <a:t>姓名或名称被记载于公司章程、股东名册</a:t>
            </a:r>
            <a:r>
              <a:rPr lang="zh-CN" altLang="en-US" dirty="0"/>
              <a:t>当中。</a:t>
            </a:r>
            <a:endParaRPr lang="en-US" altLang="zh-CN" b="1"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9" name="矩形 28">
            <a:extLst>
              <a:ext uri="{FF2B5EF4-FFF2-40B4-BE49-F238E27FC236}">
                <a16:creationId xmlns:a16="http://schemas.microsoft.com/office/drawing/2014/main" id="{7275B5F4-7BF8-46E0-AD34-DDEDCD65D9AF}"/>
              </a:ext>
            </a:extLst>
          </p:cNvPr>
          <p:cNvSpPr/>
          <p:nvPr/>
        </p:nvSpPr>
        <p:spPr>
          <a:xfrm>
            <a:off x="1095375" y="2988227"/>
            <a:ext cx="8747873" cy="3200876"/>
          </a:xfrm>
          <a:prstGeom prst="rect">
            <a:avLst/>
          </a:prstGeom>
        </p:spPr>
        <p:txBody>
          <a:bodyPr wrap="square">
            <a:spAutoFit/>
          </a:bodyPr>
          <a:lstStyle/>
          <a:p>
            <a:pPr marL="285752" indent="-285752">
              <a:buFont typeface="Arial" panose="020B0604020202020204" pitchFamily="34" charset="0"/>
              <a:buChar char="•"/>
            </a:pPr>
            <a:endParaRPr lang="en-US" altLang="zh-CN" b="1" u="sng" dirty="0"/>
          </a:p>
          <a:p>
            <a:r>
              <a:rPr lang="en-US" altLang="zh-CN" b="1" dirty="0"/>
              <a:t>2. </a:t>
            </a:r>
            <a:r>
              <a:rPr lang="zh-CN" altLang="zh-CN" b="1" dirty="0"/>
              <a:t>哪些情况下需要股权代持？</a:t>
            </a:r>
          </a:p>
          <a:p>
            <a:pPr marL="800103" lvl="1" indent="-342902">
              <a:spcBef>
                <a:spcPts val="1200"/>
              </a:spcBef>
              <a:buFont typeface="+mj-lt"/>
              <a:buAutoNum type="alphaLcParenR"/>
            </a:pPr>
            <a:r>
              <a:rPr lang="zh-CN" altLang="zh-CN" dirty="0"/>
              <a:t>公司法、证券法及其他</a:t>
            </a:r>
            <a:r>
              <a:rPr lang="zh-CN" altLang="zh-CN" dirty="0">
                <a:solidFill>
                  <a:srgbClr val="FF0000"/>
                </a:solidFill>
              </a:rPr>
              <a:t>法律限制</a:t>
            </a:r>
            <a:r>
              <a:rPr lang="zh-CN" altLang="zh-CN" dirty="0"/>
              <a:t>了部分主体成为公司股东的资格。如我国有关政策、法律禁止</a:t>
            </a:r>
            <a:r>
              <a:rPr lang="zh-CN" altLang="zh-CN" dirty="0">
                <a:solidFill>
                  <a:srgbClr val="FF0000"/>
                </a:solidFill>
              </a:rPr>
              <a:t>党政机关法人、公务员</a:t>
            </a:r>
            <a:r>
              <a:rPr lang="zh-CN" altLang="zh-CN" dirty="0"/>
              <a:t>等自然人成为公司股东。</a:t>
            </a:r>
          </a:p>
          <a:p>
            <a:pPr marL="800103" lvl="1" indent="-342902">
              <a:spcBef>
                <a:spcPts val="1200"/>
              </a:spcBef>
              <a:buFont typeface="+mj-lt"/>
              <a:buAutoNum type="alphaLcParenR"/>
            </a:pPr>
            <a:r>
              <a:rPr lang="zh-CN" altLang="zh-CN" dirty="0"/>
              <a:t>部分主体因公司法以及其他法律</a:t>
            </a:r>
            <a:r>
              <a:rPr lang="zh-CN" altLang="zh-CN" dirty="0">
                <a:solidFill>
                  <a:srgbClr val="FF0000"/>
                </a:solidFill>
              </a:rPr>
              <a:t>对投资领域、投资比例和相关审批程序的限制</a:t>
            </a:r>
            <a:r>
              <a:rPr lang="zh-CN" altLang="zh-CN" dirty="0"/>
              <a:t>而不能成为公司股东。</a:t>
            </a:r>
          </a:p>
          <a:p>
            <a:pPr marL="800103" lvl="1" indent="-342902">
              <a:spcBef>
                <a:spcPts val="1200"/>
              </a:spcBef>
              <a:buFont typeface="+mj-lt"/>
              <a:buAutoNum type="alphaLcParenR"/>
            </a:pPr>
            <a:r>
              <a:rPr lang="zh-CN" altLang="zh-CN" dirty="0"/>
              <a:t>公司</a:t>
            </a:r>
            <a:r>
              <a:rPr lang="zh-CN" altLang="zh-CN" dirty="0">
                <a:solidFill>
                  <a:srgbClr val="FF0000"/>
                </a:solidFill>
              </a:rPr>
              <a:t>章程约定</a:t>
            </a:r>
            <a:r>
              <a:rPr lang="zh-CN" altLang="zh-CN" dirty="0"/>
              <a:t>某些主体不得成为公司股东。</a:t>
            </a:r>
          </a:p>
          <a:p>
            <a:pPr marL="800103" lvl="1" indent="-342902">
              <a:spcBef>
                <a:spcPts val="1200"/>
              </a:spcBef>
              <a:buFont typeface="+mj-lt"/>
              <a:buAutoNum type="alphaLcParenR"/>
            </a:pPr>
            <a:r>
              <a:rPr lang="zh-CN" altLang="zh-CN" dirty="0"/>
              <a:t>部分主体处于</a:t>
            </a:r>
            <a:r>
              <a:rPr lang="zh-CN" altLang="zh-CN" dirty="0">
                <a:solidFill>
                  <a:srgbClr val="FF0000"/>
                </a:solidFill>
              </a:rPr>
              <a:t>自己的时间精力或不露富</a:t>
            </a:r>
            <a:r>
              <a:rPr lang="zh-CN" altLang="zh-CN" dirty="0"/>
              <a:t>等因素的考虑，而不愿成为公司登记的股东。</a:t>
            </a:r>
          </a:p>
        </p:txBody>
      </p:sp>
    </p:spTree>
    <p:extLst>
      <p:ext uri="{BB962C8B-B14F-4D97-AF65-F5344CB8AC3E}">
        <p14:creationId xmlns:p14="http://schemas.microsoft.com/office/powerpoint/2010/main" val="1125897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cxnSp>
        <p:nvCxnSpPr>
          <p:cNvPr id="18" name="直接箭头连接符 17">
            <a:extLst>
              <a:ext uri="{FF2B5EF4-FFF2-40B4-BE49-F238E27FC236}">
                <a16:creationId xmlns:a16="http://schemas.microsoft.com/office/drawing/2014/main" id="{F29656F4-FED8-4DA7-B57A-9C2AB6B7ACF7}"/>
              </a:ext>
            </a:extLst>
          </p:cNvPr>
          <p:cNvCxnSpPr>
            <a:stCxn id="7" idx="1"/>
            <a:endCxn id="8" idx="3"/>
          </p:cNvCxnSpPr>
          <p:nvPr/>
        </p:nvCxnSpPr>
        <p:spPr>
          <a:xfrm flipH="1">
            <a:off x="4279941" y="2864503"/>
            <a:ext cx="135636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矩形 6">
            <a:extLst>
              <a:ext uri="{FF2B5EF4-FFF2-40B4-BE49-F238E27FC236}">
                <a16:creationId xmlns:a16="http://schemas.microsoft.com/office/drawing/2014/main" id="{8006B47F-8E1A-4D0D-9DC9-C09B65877C70}"/>
              </a:ext>
            </a:extLst>
          </p:cNvPr>
          <p:cNvSpPr/>
          <p:nvPr/>
        </p:nvSpPr>
        <p:spPr>
          <a:xfrm>
            <a:off x="5636302" y="2528015"/>
            <a:ext cx="1290689"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隐名股东</a:t>
            </a:r>
          </a:p>
        </p:txBody>
      </p:sp>
      <p:sp>
        <p:nvSpPr>
          <p:cNvPr id="8" name="矩形 7">
            <a:extLst>
              <a:ext uri="{FF2B5EF4-FFF2-40B4-BE49-F238E27FC236}">
                <a16:creationId xmlns:a16="http://schemas.microsoft.com/office/drawing/2014/main" id="{3C4D59BB-0439-4ADB-82E2-77245F0AAC7E}"/>
              </a:ext>
            </a:extLst>
          </p:cNvPr>
          <p:cNvSpPr/>
          <p:nvPr/>
        </p:nvSpPr>
        <p:spPr>
          <a:xfrm>
            <a:off x="3114646" y="2528015"/>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显名股东</a:t>
            </a:r>
            <a:endParaRPr lang="en-US" altLang="zh-CN" dirty="0"/>
          </a:p>
        </p:txBody>
      </p:sp>
      <p:sp>
        <p:nvSpPr>
          <p:cNvPr id="9" name="矩形 8">
            <a:extLst>
              <a:ext uri="{FF2B5EF4-FFF2-40B4-BE49-F238E27FC236}">
                <a16:creationId xmlns:a16="http://schemas.microsoft.com/office/drawing/2014/main" id="{158EDEC9-93BA-43E7-95D1-7278D7BB3FD6}"/>
              </a:ext>
            </a:extLst>
          </p:cNvPr>
          <p:cNvSpPr/>
          <p:nvPr/>
        </p:nvSpPr>
        <p:spPr>
          <a:xfrm>
            <a:off x="4011117" y="4222411"/>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p>
        </p:txBody>
      </p:sp>
      <p:sp>
        <p:nvSpPr>
          <p:cNvPr id="10" name="矩形 9">
            <a:extLst>
              <a:ext uri="{FF2B5EF4-FFF2-40B4-BE49-F238E27FC236}">
                <a16:creationId xmlns:a16="http://schemas.microsoft.com/office/drawing/2014/main" id="{E9B592D5-14A0-4DE3-A395-164F68C1F922}"/>
              </a:ext>
            </a:extLst>
          </p:cNvPr>
          <p:cNvSpPr/>
          <p:nvPr/>
        </p:nvSpPr>
        <p:spPr>
          <a:xfrm>
            <a:off x="3419388" y="5446374"/>
            <a:ext cx="2348753"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债权人</a:t>
            </a:r>
          </a:p>
        </p:txBody>
      </p:sp>
      <p:cxnSp>
        <p:nvCxnSpPr>
          <p:cNvPr id="11" name="直接箭头连接符 10">
            <a:extLst>
              <a:ext uri="{FF2B5EF4-FFF2-40B4-BE49-F238E27FC236}">
                <a16:creationId xmlns:a16="http://schemas.microsoft.com/office/drawing/2014/main" id="{A288A0E9-2C0F-4FDB-BC28-3DE1CD96998A}"/>
              </a:ext>
            </a:extLst>
          </p:cNvPr>
          <p:cNvCxnSpPr>
            <a:cxnSpLocks/>
          </p:cNvCxnSpPr>
          <p:nvPr/>
        </p:nvCxnSpPr>
        <p:spPr>
          <a:xfrm flipH="1">
            <a:off x="3697293" y="3210574"/>
            <a:ext cx="1" cy="2235799"/>
          </a:xfrm>
          <a:prstGeom prst="straightConnector1">
            <a:avLst/>
          </a:prstGeom>
          <a:ln>
            <a:solidFill>
              <a:srgbClr val="930D1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28EA3A0-C044-4BC3-9DB1-52C4D7CFE90E}"/>
              </a:ext>
            </a:extLst>
          </p:cNvPr>
          <p:cNvCxnSpPr>
            <a:cxnSpLocks/>
            <a:stCxn id="8" idx="2"/>
            <a:endCxn id="9" idx="0"/>
          </p:cNvCxnSpPr>
          <p:nvPr/>
        </p:nvCxnSpPr>
        <p:spPr>
          <a:xfrm>
            <a:off x="3697294" y="3200991"/>
            <a:ext cx="896471" cy="10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D3B4583-6ECB-4E43-BF48-6D87A06F27E5}"/>
              </a:ext>
            </a:extLst>
          </p:cNvPr>
          <p:cNvCxnSpPr>
            <a:cxnSpLocks/>
          </p:cNvCxnSpPr>
          <p:nvPr/>
        </p:nvCxnSpPr>
        <p:spPr>
          <a:xfrm flipH="1">
            <a:off x="4762120" y="3165135"/>
            <a:ext cx="869052" cy="10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F4D9142-DF4B-49F6-BD44-EA3A89EBE747}"/>
              </a:ext>
            </a:extLst>
          </p:cNvPr>
          <p:cNvCxnSpPr>
            <a:cxnSpLocks/>
          </p:cNvCxnSpPr>
          <p:nvPr/>
        </p:nvCxnSpPr>
        <p:spPr>
          <a:xfrm flipH="1">
            <a:off x="5624067" y="3200992"/>
            <a:ext cx="7104" cy="2245382"/>
          </a:xfrm>
          <a:prstGeom prst="straightConnector1">
            <a:avLst/>
          </a:prstGeom>
          <a:ln>
            <a:solidFill>
              <a:srgbClr val="930D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6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9"/>
            <a:ext cx="9165516" cy="2585323"/>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b="1" dirty="0"/>
          </a:p>
          <a:p>
            <a:pPr lvl="0"/>
            <a:r>
              <a:rPr lang="zh-CN" altLang="zh-CN" u="sng" dirty="0"/>
              <a:t>第一种：实际出资人与名义股东之间一般为合同关系（</a:t>
            </a:r>
            <a:r>
              <a:rPr lang="zh-CN" altLang="en-US" u="sng" dirty="0"/>
              <a:t>若</a:t>
            </a:r>
            <a:r>
              <a:rPr lang="zh-CN" altLang="zh-CN" u="sng" dirty="0"/>
              <a:t>存在冒名股东</a:t>
            </a:r>
            <a:r>
              <a:rPr lang="zh-CN" altLang="en-US" u="sng" dirty="0"/>
              <a:t>则为</a:t>
            </a:r>
            <a:r>
              <a:rPr lang="zh-CN" altLang="zh-CN" u="sng" dirty="0"/>
              <a:t>侵权关系）</a:t>
            </a:r>
          </a:p>
          <a:p>
            <a:pPr marL="450852"/>
            <a:endParaRPr lang="en-US" altLang="zh-CN" b="1" dirty="0"/>
          </a:p>
          <a:p>
            <a:pPr marL="450852"/>
            <a:r>
              <a:rPr lang="en-US" altLang="zh-CN" b="1" dirty="0"/>
              <a:t>《</a:t>
            </a:r>
            <a:r>
              <a:rPr lang="zh-CN" altLang="en-US" b="1" dirty="0"/>
              <a:t>公司法解释三</a:t>
            </a:r>
            <a:r>
              <a:rPr lang="en-US" altLang="zh-CN" b="1" dirty="0"/>
              <a:t>》</a:t>
            </a:r>
            <a:r>
              <a:rPr lang="zh-CN" altLang="en-US" b="1" dirty="0"/>
              <a:t>第</a:t>
            </a:r>
            <a:r>
              <a:rPr lang="en-US" altLang="zh-CN" b="1" dirty="0"/>
              <a:t>24</a:t>
            </a:r>
            <a:r>
              <a:rPr lang="zh-CN" altLang="en-US" b="1" dirty="0"/>
              <a:t>条  </a:t>
            </a:r>
            <a:r>
              <a:rPr lang="zh-CN" altLang="en-US" dirty="0"/>
              <a:t>有限责任公司的实际出资人与名义出资人订立合同，约定由实际出资人出资并享有投资权益，以名义出资人为名义股东，实际出资人与名义股东对该合同效力发生争议的，</a:t>
            </a:r>
            <a:r>
              <a:rPr lang="zh-CN" altLang="en-US" b="1" dirty="0"/>
              <a:t>如无合同法第五十二条规定的情形</a:t>
            </a:r>
            <a:r>
              <a:rPr lang="zh-CN" altLang="en-US" dirty="0"/>
              <a:t>，人民法院应认定合同有效。</a:t>
            </a:r>
          </a:p>
          <a:p>
            <a:pPr lvl="0"/>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grpSp>
        <p:nvGrpSpPr>
          <p:cNvPr id="4" name="组合 3">
            <a:extLst>
              <a:ext uri="{FF2B5EF4-FFF2-40B4-BE49-F238E27FC236}">
                <a16:creationId xmlns:a16="http://schemas.microsoft.com/office/drawing/2014/main" id="{0F6AAC69-3A41-4D66-BB09-B2398D3987B0}"/>
              </a:ext>
            </a:extLst>
          </p:cNvPr>
          <p:cNvGrpSpPr/>
          <p:nvPr/>
        </p:nvGrpSpPr>
        <p:grpSpPr>
          <a:xfrm>
            <a:off x="3114646" y="4607810"/>
            <a:ext cx="3812345" cy="672977"/>
            <a:chOff x="1703533" y="4287502"/>
            <a:chExt cx="3812345" cy="672977"/>
          </a:xfrm>
        </p:grpSpPr>
        <p:sp>
          <p:nvSpPr>
            <p:cNvPr id="7" name="矩形 6">
              <a:extLst>
                <a:ext uri="{FF2B5EF4-FFF2-40B4-BE49-F238E27FC236}">
                  <a16:creationId xmlns:a16="http://schemas.microsoft.com/office/drawing/2014/main" id="{8006B47F-8E1A-4D0D-9DC9-C09B65877C70}"/>
                </a:ext>
              </a:extLst>
            </p:cNvPr>
            <p:cNvSpPr/>
            <p:nvPr/>
          </p:nvSpPr>
          <p:spPr>
            <a:xfrm>
              <a:off x="4225189" y="4287502"/>
              <a:ext cx="1290689"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隐名股东</a:t>
              </a:r>
            </a:p>
          </p:txBody>
        </p:sp>
        <p:sp>
          <p:nvSpPr>
            <p:cNvPr id="8" name="矩形 7">
              <a:extLst>
                <a:ext uri="{FF2B5EF4-FFF2-40B4-BE49-F238E27FC236}">
                  <a16:creationId xmlns:a16="http://schemas.microsoft.com/office/drawing/2014/main" id="{3C4D59BB-0439-4ADB-82E2-77245F0AAC7E}"/>
                </a:ext>
              </a:extLst>
            </p:cNvPr>
            <p:cNvSpPr/>
            <p:nvPr/>
          </p:nvSpPr>
          <p:spPr>
            <a:xfrm>
              <a:off x="1703533" y="4287502"/>
              <a:ext cx="1165295"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显名股东</a:t>
              </a:r>
              <a:endParaRPr lang="en-US" altLang="zh-CN" dirty="0"/>
            </a:p>
          </p:txBody>
        </p:sp>
        <p:cxnSp>
          <p:nvCxnSpPr>
            <p:cNvPr id="18" name="直接箭头连接符 17">
              <a:extLst>
                <a:ext uri="{FF2B5EF4-FFF2-40B4-BE49-F238E27FC236}">
                  <a16:creationId xmlns:a16="http://schemas.microsoft.com/office/drawing/2014/main" id="{F29656F4-FED8-4DA7-B57A-9C2AB6B7ACF7}"/>
                </a:ext>
              </a:extLst>
            </p:cNvPr>
            <p:cNvCxnSpPr>
              <a:stCxn id="7" idx="1"/>
              <a:endCxn id="8" idx="3"/>
            </p:cNvCxnSpPr>
            <p:nvPr/>
          </p:nvCxnSpPr>
          <p:spPr>
            <a:xfrm flipH="1">
              <a:off x="2868828" y="4623991"/>
              <a:ext cx="135636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矩形 18">
              <a:extLst>
                <a:ext uri="{FF2B5EF4-FFF2-40B4-BE49-F238E27FC236}">
                  <a16:creationId xmlns:a16="http://schemas.microsoft.com/office/drawing/2014/main" id="{7227EB84-E0BB-4601-B21E-973A2741A12A}"/>
                </a:ext>
              </a:extLst>
            </p:cNvPr>
            <p:cNvSpPr/>
            <p:nvPr/>
          </p:nvSpPr>
          <p:spPr>
            <a:xfrm>
              <a:off x="3087040" y="4287502"/>
              <a:ext cx="1107996" cy="369332"/>
            </a:xfrm>
            <a:prstGeom prst="rect">
              <a:avLst/>
            </a:prstGeom>
          </p:spPr>
          <p:txBody>
            <a:bodyPr wrap="none">
              <a:spAutoFit/>
            </a:bodyPr>
            <a:lstStyle/>
            <a:p>
              <a:r>
                <a:rPr lang="zh-CN" altLang="zh-CN" dirty="0"/>
                <a:t>合同关系</a:t>
              </a:r>
              <a:endParaRPr lang="zh-CN" altLang="en-US" dirty="0"/>
            </a:p>
          </p:txBody>
        </p:sp>
      </p:grpSp>
    </p:spTree>
    <p:extLst>
      <p:ext uri="{BB962C8B-B14F-4D97-AF65-F5344CB8AC3E}">
        <p14:creationId xmlns:p14="http://schemas.microsoft.com/office/powerpoint/2010/main" val="4046879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923330"/>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u="sng" dirty="0"/>
          </a:p>
          <a:p>
            <a:pPr marL="285752" indent="-285752">
              <a:buFont typeface="Arial" panose="020B0604020202020204" pitchFamily="34" charset="0"/>
              <a:buChar char="•"/>
            </a:pPr>
            <a:r>
              <a:rPr lang="zh-CN" altLang="en-US" b="1" u="sng" dirty="0"/>
              <a:t>案例</a:t>
            </a:r>
            <a:r>
              <a:rPr lang="en-US" altLang="zh-CN" b="1" u="sng" dirty="0"/>
              <a:t>5 </a:t>
            </a:r>
            <a:r>
              <a:rPr lang="zh-CN" altLang="en-US" b="1" u="sng" dirty="0"/>
              <a:t>（</a:t>
            </a:r>
            <a:r>
              <a:rPr lang="en-US" altLang="zh-CN" b="1" u="sng" dirty="0"/>
              <a:t>2017</a:t>
            </a:r>
            <a:r>
              <a:rPr lang="zh-CN" altLang="en-US" b="1" u="sng" dirty="0"/>
              <a:t>）最高法民申</a:t>
            </a:r>
            <a:r>
              <a:rPr lang="en-US" altLang="zh-CN" b="1" u="sng" dirty="0"/>
              <a:t>2454</a:t>
            </a:r>
            <a:r>
              <a:rPr lang="zh-CN" altLang="en-US" b="1" u="sng" dirty="0"/>
              <a:t>号</a:t>
            </a: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16" name="矩形 15">
            <a:extLst>
              <a:ext uri="{FF2B5EF4-FFF2-40B4-BE49-F238E27FC236}">
                <a16:creationId xmlns:a16="http://schemas.microsoft.com/office/drawing/2014/main" id="{4C49C3E0-157E-4EF1-BCB1-1DA19489B3B2}"/>
              </a:ext>
            </a:extLst>
          </p:cNvPr>
          <p:cNvSpPr/>
          <p:nvPr/>
        </p:nvSpPr>
        <p:spPr>
          <a:xfrm>
            <a:off x="5519832" y="3258011"/>
            <a:ext cx="1569921"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杨</a:t>
            </a:r>
            <a:r>
              <a:rPr lang="zh-CN" altLang="en-US" dirty="0"/>
              <a:t>某</a:t>
            </a:r>
          </a:p>
        </p:txBody>
      </p:sp>
      <p:sp>
        <p:nvSpPr>
          <p:cNvPr id="17" name="矩形 16">
            <a:extLst>
              <a:ext uri="{FF2B5EF4-FFF2-40B4-BE49-F238E27FC236}">
                <a16:creationId xmlns:a16="http://schemas.microsoft.com/office/drawing/2014/main" id="{9252CF75-7AE8-440D-AD88-5074CA71ABED}"/>
              </a:ext>
            </a:extLst>
          </p:cNvPr>
          <p:cNvSpPr/>
          <p:nvPr/>
        </p:nvSpPr>
        <p:spPr>
          <a:xfrm>
            <a:off x="1442443" y="3258011"/>
            <a:ext cx="141739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林某</a:t>
            </a:r>
            <a:endParaRPr lang="en-US" altLang="zh-CN" dirty="0"/>
          </a:p>
        </p:txBody>
      </p:sp>
      <p:sp>
        <p:nvSpPr>
          <p:cNvPr id="20" name="矩形 19">
            <a:extLst>
              <a:ext uri="{FF2B5EF4-FFF2-40B4-BE49-F238E27FC236}">
                <a16:creationId xmlns:a16="http://schemas.microsoft.com/office/drawing/2014/main" id="{E026719D-4946-4106-B7F0-380C2424E456}"/>
              </a:ext>
            </a:extLst>
          </p:cNvPr>
          <p:cNvSpPr/>
          <p:nvPr/>
        </p:nvSpPr>
        <p:spPr>
          <a:xfrm>
            <a:off x="1442443" y="4867514"/>
            <a:ext cx="141739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亚玛顿公司</a:t>
            </a:r>
            <a:endParaRPr lang="en-US" altLang="zh-CN" dirty="0"/>
          </a:p>
          <a:p>
            <a:pPr algn="ctr"/>
            <a:r>
              <a:rPr lang="zh-CN" altLang="en-US" dirty="0"/>
              <a:t>（上市公司）</a:t>
            </a:r>
          </a:p>
        </p:txBody>
      </p:sp>
      <p:cxnSp>
        <p:nvCxnSpPr>
          <p:cNvPr id="23" name="直接箭头连接符 22">
            <a:extLst>
              <a:ext uri="{FF2B5EF4-FFF2-40B4-BE49-F238E27FC236}">
                <a16:creationId xmlns:a16="http://schemas.microsoft.com/office/drawing/2014/main" id="{9B937467-315A-4F55-8C8C-8541D252321C}"/>
              </a:ext>
            </a:extLst>
          </p:cNvPr>
          <p:cNvCxnSpPr>
            <a:cxnSpLocks/>
            <a:stCxn id="17" idx="2"/>
            <a:endCxn id="20" idx="0"/>
          </p:cNvCxnSpPr>
          <p:nvPr/>
        </p:nvCxnSpPr>
        <p:spPr>
          <a:xfrm>
            <a:off x="2151142" y="3930988"/>
            <a:ext cx="0" cy="9365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EAF21DA7-3668-4E2D-8A38-130C7F23E9B6}"/>
              </a:ext>
            </a:extLst>
          </p:cNvPr>
          <p:cNvCxnSpPr>
            <a:stCxn id="16" idx="1"/>
            <a:endCxn id="17" idx="3"/>
          </p:cNvCxnSpPr>
          <p:nvPr/>
        </p:nvCxnSpPr>
        <p:spPr>
          <a:xfrm flipH="1">
            <a:off x="2859841" y="3594499"/>
            <a:ext cx="265999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矩形 24">
            <a:extLst>
              <a:ext uri="{FF2B5EF4-FFF2-40B4-BE49-F238E27FC236}">
                <a16:creationId xmlns:a16="http://schemas.microsoft.com/office/drawing/2014/main" id="{72C66A08-B878-4E89-A4E3-C182AA46F81A}"/>
              </a:ext>
            </a:extLst>
          </p:cNvPr>
          <p:cNvSpPr/>
          <p:nvPr/>
        </p:nvSpPr>
        <p:spPr>
          <a:xfrm>
            <a:off x="3007251" y="3241264"/>
            <a:ext cx="2327286" cy="369332"/>
          </a:xfrm>
          <a:prstGeom prst="rect">
            <a:avLst/>
          </a:prstGeom>
        </p:spPr>
        <p:txBody>
          <a:bodyPr wrap="square">
            <a:spAutoFit/>
          </a:bodyPr>
          <a:lstStyle/>
          <a:p>
            <a:r>
              <a:rPr lang="en-US" altLang="zh-CN" dirty="0"/>
              <a:t>1. 《</a:t>
            </a:r>
            <a:r>
              <a:rPr lang="zh-CN" altLang="en-US" dirty="0"/>
              <a:t>协议书</a:t>
            </a:r>
            <a:r>
              <a:rPr lang="en-US" altLang="zh-CN" dirty="0"/>
              <a:t>》</a:t>
            </a:r>
            <a:endParaRPr lang="zh-CN" altLang="en-US" dirty="0"/>
          </a:p>
        </p:txBody>
      </p:sp>
      <p:sp>
        <p:nvSpPr>
          <p:cNvPr id="31" name="矩形 30">
            <a:extLst>
              <a:ext uri="{FF2B5EF4-FFF2-40B4-BE49-F238E27FC236}">
                <a16:creationId xmlns:a16="http://schemas.microsoft.com/office/drawing/2014/main" id="{4AF3BBA5-6B29-43CA-B4B5-865CCD2F579B}"/>
              </a:ext>
            </a:extLst>
          </p:cNvPr>
          <p:cNvSpPr/>
          <p:nvPr/>
        </p:nvSpPr>
        <p:spPr>
          <a:xfrm>
            <a:off x="3026193" y="3577768"/>
            <a:ext cx="2327286" cy="369332"/>
          </a:xfrm>
          <a:prstGeom prst="rect">
            <a:avLst/>
          </a:prstGeom>
        </p:spPr>
        <p:txBody>
          <a:bodyPr wrap="square">
            <a:spAutoFit/>
          </a:bodyPr>
          <a:lstStyle/>
          <a:p>
            <a:r>
              <a:rPr lang="en-US" altLang="zh-CN" dirty="0"/>
              <a:t>2.</a:t>
            </a:r>
            <a:r>
              <a:rPr lang="zh-CN" altLang="zh-CN" dirty="0"/>
              <a:t>《委托投资协议书》</a:t>
            </a:r>
            <a:endParaRPr lang="zh-CN" altLang="en-US" dirty="0"/>
          </a:p>
        </p:txBody>
      </p:sp>
      <p:grpSp>
        <p:nvGrpSpPr>
          <p:cNvPr id="45" name="组合 44">
            <a:extLst>
              <a:ext uri="{FF2B5EF4-FFF2-40B4-BE49-F238E27FC236}">
                <a16:creationId xmlns:a16="http://schemas.microsoft.com/office/drawing/2014/main" id="{80BC1CE7-3F6D-410C-B434-FBDF722F802A}"/>
              </a:ext>
            </a:extLst>
          </p:cNvPr>
          <p:cNvGrpSpPr/>
          <p:nvPr/>
        </p:nvGrpSpPr>
        <p:grpSpPr>
          <a:xfrm>
            <a:off x="2157493" y="3924638"/>
            <a:ext cx="7532608" cy="1653347"/>
            <a:chOff x="2157492" y="3924637"/>
            <a:chExt cx="7532608" cy="1653347"/>
          </a:xfrm>
        </p:grpSpPr>
        <p:sp>
          <p:nvSpPr>
            <p:cNvPr id="34" name="矩形 33">
              <a:extLst>
                <a:ext uri="{FF2B5EF4-FFF2-40B4-BE49-F238E27FC236}">
                  <a16:creationId xmlns:a16="http://schemas.microsoft.com/office/drawing/2014/main" id="{BD0E60B0-89E3-4522-934A-6803D7B8E230}"/>
                </a:ext>
              </a:extLst>
            </p:cNvPr>
            <p:cNvSpPr/>
            <p:nvPr/>
          </p:nvSpPr>
          <p:spPr>
            <a:xfrm>
              <a:off x="6437796" y="4377655"/>
              <a:ext cx="3252304" cy="1200329"/>
            </a:xfrm>
            <a:prstGeom prst="rect">
              <a:avLst/>
            </a:prstGeom>
          </p:spPr>
          <p:txBody>
            <a:bodyPr wrap="square">
              <a:spAutoFit/>
            </a:bodyPr>
            <a:lstStyle/>
            <a:p>
              <a:r>
                <a:rPr lang="zh-CN" altLang="en-US" dirty="0"/>
                <a:t>杨某起诉林某和</a:t>
              </a:r>
              <a:r>
                <a:rPr lang="zh-CN" altLang="zh-CN" dirty="0"/>
                <a:t>亚玛顿</a:t>
              </a:r>
              <a:r>
                <a:rPr lang="zh-CN" altLang="en-US" dirty="0"/>
                <a:t>公司，</a:t>
              </a:r>
              <a:r>
                <a:rPr lang="zh-CN" altLang="zh-CN" dirty="0"/>
                <a:t>请求林</a:t>
              </a:r>
              <a:r>
                <a:rPr lang="zh-CN" altLang="en-US" dirty="0"/>
                <a:t>某</a:t>
              </a:r>
              <a:r>
                <a:rPr lang="zh-CN" altLang="zh-CN" dirty="0"/>
                <a:t>名下亚玛顿公司股份及相应的红利为其所有并将股票过户至杨</a:t>
              </a:r>
              <a:r>
                <a:rPr lang="zh-CN" altLang="en-US" dirty="0"/>
                <a:t>某</a:t>
              </a:r>
              <a:r>
                <a:rPr lang="zh-CN" altLang="zh-CN" dirty="0"/>
                <a:t>名下</a:t>
              </a:r>
              <a:r>
                <a:rPr lang="zh-CN" altLang="en-US" dirty="0"/>
                <a:t>。</a:t>
              </a:r>
            </a:p>
          </p:txBody>
        </p:sp>
        <p:cxnSp>
          <p:nvCxnSpPr>
            <p:cNvPr id="42" name="连接符: 肘形 41">
              <a:extLst>
                <a:ext uri="{FF2B5EF4-FFF2-40B4-BE49-F238E27FC236}">
                  <a16:creationId xmlns:a16="http://schemas.microsoft.com/office/drawing/2014/main" id="{5EC0445E-8940-4690-A203-BAB9CDC9E2A4}"/>
                </a:ext>
              </a:extLst>
            </p:cNvPr>
            <p:cNvCxnSpPr>
              <a:stCxn id="16" idx="2"/>
              <a:endCxn id="17" idx="2"/>
            </p:cNvCxnSpPr>
            <p:nvPr/>
          </p:nvCxnSpPr>
          <p:spPr>
            <a:xfrm rot="5400000">
              <a:off x="4227967" y="1854162"/>
              <a:ext cx="12700" cy="4153650"/>
            </a:xfrm>
            <a:prstGeom prst="bentConnector3">
              <a:avLst>
                <a:gd name="adj1" fmla="val 180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连接符: 肘形 43">
              <a:extLst>
                <a:ext uri="{FF2B5EF4-FFF2-40B4-BE49-F238E27FC236}">
                  <a16:creationId xmlns:a16="http://schemas.microsoft.com/office/drawing/2014/main" id="{BC7F0F0C-73D7-46B8-AAD7-ECDC7478AA3C}"/>
                </a:ext>
              </a:extLst>
            </p:cNvPr>
            <p:cNvCxnSpPr>
              <a:stCxn id="16" idx="2"/>
              <a:endCxn id="20" idx="3"/>
            </p:cNvCxnSpPr>
            <p:nvPr/>
          </p:nvCxnSpPr>
          <p:spPr>
            <a:xfrm rot="5400000">
              <a:off x="3945810" y="2845019"/>
              <a:ext cx="1273015" cy="3444951"/>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38714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923330"/>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u="sng" dirty="0"/>
          </a:p>
          <a:p>
            <a:pPr marL="285752" indent="-285752">
              <a:buFont typeface="Arial" panose="020B0604020202020204" pitchFamily="34" charset="0"/>
              <a:buChar char="•"/>
            </a:pPr>
            <a:r>
              <a:rPr lang="zh-CN" altLang="en-US" b="1" u="sng" dirty="0"/>
              <a:t>案例</a:t>
            </a:r>
            <a:r>
              <a:rPr lang="en-US" altLang="zh-CN" b="1" u="sng" dirty="0"/>
              <a:t>5</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3" name="矩形 32">
            <a:extLst>
              <a:ext uri="{FF2B5EF4-FFF2-40B4-BE49-F238E27FC236}">
                <a16:creationId xmlns:a16="http://schemas.microsoft.com/office/drawing/2014/main" id="{1C100077-D094-4C76-A95C-F0B4EB550E74}"/>
              </a:ext>
            </a:extLst>
          </p:cNvPr>
          <p:cNvSpPr/>
          <p:nvPr/>
        </p:nvSpPr>
        <p:spPr>
          <a:xfrm>
            <a:off x="417327" y="2858656"/>
            <a:ext cx="9853985" cy="4247317"/>
          </a:xfrm>
          <a:prstGeom prst="rect">
            <a:avLst/>
          </a:prstGeom>
        </p:spPr>
        <p:txBody>
          <a:bodyPr wrap="square">
            <a:spAutoFit/>
          </a:bodyPr>
          <a:lstStyle/>
          <a:p>
            <a:pPr algn="just"/>
            <a:r>
              <a:rPr lang="en-US" altLang="zh-CN" dirty="0"/>
              <a:t>《</a:t>
            </a:r>
            <a:r>
              <a:rPr lang="zh-CN" altLang="en-US" dirty="0"/>
              <a:t>中华人民共和国证券法</a:t>
            </a:r>
            <a:r>
              <a:rPr lang="en-US" altLang="zh-CN" dirty="0"/>
              <a:t>》</a:t>
            </a:r>
          </a:p>
          <a:p>
            <a:pPr algn="just"/>
            <a:endParaRPr lang="en-US" altLang="zh-CN" dirty="0"/>
          </a:p>
          <a:p>
            <a:pPr algn="just"/>
            <a:r>
              <a:rPr lang="zh-CN" altLang="en-US" dirty="0"/>
              <a:t>第十二条规定：“设立股份有限公司公开发行股票，应当符合</a:t>
            </a:r>
            <a:r>
              <a:rPr lang="en-US" altLang="zh-CN" dirty="0"/>
              <a:t>《</a:t>
            </a:r>
            <a:r>
              <a:rPr lang="zh-CN" altLang="en-US" dirty="0"/>
              <a:t>中华人民共和国公司法</a:t>
            </a:r>
            <a:r>
              <a:rPr lang="en-US" altLang="zh-CN" dirty="0"/>
              <a:t>》</a:t>
            </a:r>
            <a:r>
              <a:rPr lang="zh-CN" altLang="en-US" dirty="0"/>
              <a:t>规定的条件和经国务院批准的国务院证券监督管理机构规定的其他条件”。</a:t>
            </a:r>
            <a:endParaRPr lang="en-US" altLang="zh-CN" dirty="0"/>
          </a:p>
          <a:p>
            <a:pPr algn="just"/>
            <a:r>
              <a:rPr lang="zh-CN" altLang="en-US" dirty="0"/>
              <a:t>第六十三条规定：“发行人、上市公司依法</a:t>
            </a:r>
            <a:r>
              <a:rPr lang="zh-CN" altLang="en-US" dirty="0">
                <a:solidFill>
                  <a:srgbClr val="FF0000"/>
                </a:solidFill>
              </a:rPr>
              <a:t>披露的信息，必须真实、准确、完整</a:t>
            </a:r>
            <a:r>
              <a:rPr lang="zh-CN" altLang="en-US" dirty="0"/>
              <a:t>，不得有虚假记载、误导性陈述或者重大遗漏。”</a:t>
            </a:r>
            <a:endParaRPr lang="en-US" altLang="zh-CN" dirty="0"/>
          </a:p>
          <a:p>
            <a:pPr algn="just"/>
            <a:endParaRPr lang="en-US" altLang="zh-CN" dirty="0"/>
          </a:p>
          <a:p>
            <a:pPr algn="just"/>
            <a:r>
              <a:rPr lang="zh-CN" altLang="en-US" dirty="0">
                <a:solidFill>
                  <a:srgbClr val="FF0000"/>
                </a:solidFill>
              </a:rPr>
              <a:t>中国证券监督管理委员会</a:t>
            </a:r>
            <a:r>
              <a:rPr lang="zh-CN" altLang="en-US" dirty="0"/>
              <a:t>于</a:t>
            </a:r>
            <a:r>
              <a:rPr lang="en-US" altLang="zh-CN" dirty="0"/>
              <a:t>2006</a:t>
            </a:r>
            <a:r>
              <a:rPr lang="zh-CN" altLang="en-US" dirty="0"/>
              <a:t>年</a:t>
            </a:r>
            <a:r>
              <a:rPr lang="en-US" altLang="zh-CN" dirty="0"/>
              <a:t>5</a:t>
            </a:r>
            <a:r>
              <a:rPr lang="zh-CN" altLang="en-US" dirty="0"/>
              <a:t>月</a:t>
            </a:r>
            <a:r>
              <a:rPr lang="en-US" altLang="zh-CN" dirty="0"/>
              <a:t>17</a:t>
            </a:r>
            <a:r>
              <a:rPr lang="zh-CN" altLang="en-US" dirty="0"/>
              <a:t>日颁布的</a:t>
            </a:r>
            <a:r>
              <a:rPr lang="en-US" altLang="zh-CN" dirty="0"/>
              <a:t>《</a:t>
            </a:r>
            <a:r>
              <a:rPr lang="zh-CN" altLang="en-US" dirty="0"/>
              <a:t>首次公开发行股票并上市管理办法</a:t>
            </a:r>
            <a:r>
              <a:rPr lang="en-US" altLang="zh-CN" dirty="0"/>
              <a:t>》</a:t>
            </a:r>
          </a:p>
          <a:p>
            <a:pPr algn="just"/>
            <a:r>
              <a:rPr lang="zh-CN" altLang="en-US" dirty="0"/>
              <a:t>第十三条规定：“发行人的</a:t>
            </a:r>
            <a:r>
              <a:rPr lang="zh-CN" altLang="en-US" dirty="0">
                <a:solidFill>
                  <a:srgbClr val="FF0000"/>
                </a:solidFill>
              </a:rPr>
              <a:t>股权清晰</a:t>
            </a:r>
            <a:r>
              <a:rPr lang="zh-CN" altLang="en-US" dirty="0"/>
              <a:t>，控股股东和受控股股东、实际控制人支配的股东持有的发行人股份不存在重大权属纠纷。”</a:t>
            </a:r>
            <a:endParaRPr lang="en-US" altLang="zh-CN" dirty="0"/>
          </a:p>
          <a:p>
            <a:pPr algn="just"/>
            <a:endParaRPr lang="en-US" altLang="zh-CN" dirty="0"/>
          </a:p>
          <a:p>
            <a:pPr algn="just"/>
            <a:r>
              <a:rPr lang="zh-CN" altLang="en-US" dirty="0">
                <a:solidFill>
                  <a:srgbClr val="FF0000"/>
                </a:solidFill>
              </a:rPr>
              <a:t>中国证券监督管理委员会</a:t>
            </a:r>
            <a:r>
              <a:rPr lang="zh-CN" altLang="en-US" dirty="0"/>
              <a:t>于</a:t>
            </a:r>
            <a:r>
              <a:rPr lang="en-US" altLang="zh-CN" dirty="0"/>
              <a:t>2007</a:t>
            </a:r>
            <a:r>
              <a:rPr lang="zh-CN" altLang="en-US" dirty="0"/>
              <a:t>年</a:t>
            </a:r>
            <a:r>
              <a:rPr lang="en-US" altLang="zh-CN" dirty="0"/>
              <a:t>1</a:t>
            </a:r>
            <a:r>
              <a:rPr lang="zh-CN" altLang="en-US" dirty="0"/>
              <a:t>月</a:t>
            </a:r>
            <a:r>
              <a:rPr lang="en-US" altLang="zh-CN" dirty="0"/>
              <a:t>30</a:t>
            </a:r>
            <a:r>
              <a:rPr lang="zh-CN" altLang="en-US" dirty="0"/>
              <a:t>日颁布的</a:t>
            </a:r>
            <a:r>
              <a:rPr lang="en-US" altLang="zh-CN" dirty="0"/>
              <a:t>《</a:t>
            </a:r>
            <a:r>
              <a:rPr lang="zh-CN" altLang="en-US" dirty="0"/>
              <a:t>上市公司信息披露管理办法</a:t>
            </a:r>
            <a:r>
              <a:rPr lang="en-US" altLang="zh-CN" dirty="0"/>
              <a:t>》</a:t>
            </a:r>
          </a:p>
          <a:p>
            <a:pPr algn="just"/>
            <a:r>
              <a:rPr lang="zh-CN" altLang="en-US" dirty="0"/>
              <a:t>第三条规定：“发行人、上市公司的董事、监事、高级管理人员应当忠实、勤勉地履行职责，保证</a:t>
            </a:r>
            <a:r>
              <a:rPr lang="zh-CN" altLang="en-US" dirty="0">
                <a:solidFill>
                  <a:srgbClr val="FF0000"/>
                </a:solidFill>
              </a:rPr>
              <a:t>披露信息的真实、准确</a:t>
            </a:r>
            <a:r>
              <a:rPr lang="zh-CN" altLang="en-US" dirty="0"/>
              <a:t>、完整、及时、公平”。</a:t>
            </a:r>
            <a:endParaRPr lang="en-US" altLang="zh-CN" dirty="0"/>
          </a:p>
          <a:p>
            <a:pPr algn="just"/>
            <a:endParaRPr lang="en-US" altLang="zh-CN" dirty="0"/>
          </a:p>
        </p:txBody>
      </p:sp>
    </p:spTree>
    <p:extLst>
      <p:ext uri="{BB962C8B-B14F-4D97-AF65-F5344CB8AC3E}">
        <p14:creationId xmlns:p14="http://schemas.microsoft.com/office/powerpoint/2010/main" val="3753734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923330"/>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u="sng" dirty="0"/>
          </a:p>
          <a:p>
            <a:pPr marL="285752" indent="-285752">
              <a:buFont typeface="Arial" panose="020B0604020202020204" pitchFamily="34" charset="0"/>
              <a:buChar char="•"/>
            </a:pPr>
            <a:r>
              <a:rPr lang="zh-CN" altLang="en-US" b="1" u="sng" dirty="0"/>
              <a:t>案例</a:t>
            </a:r>
            <a:r>
              <a:rPr lang="en-US" altLang="zh-CN" b="1" u="sng" dirty="0"/>
              <a:t>5</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3" name="矩形 32">
            <a:extLst>
              <a:ext uri="{FF2B5EF4-FFF2-40B4-BE49-F238E27FC236}">
                <a16:creationId xmlns:a16="http://schemas.microsoft.com/office/drawing/2014/main" id="{1C100077-D094-4C76-A95C-F0B4EB550E74}"/>
              </a:ext>
            </a:extLst>
          </p:cNvPr>
          <p:cNvSpPr/>
          <p:nvPr/>
        </p:nvSpPr>
        <p:spPr>
          <a:xfrm>
            <a:off x="417327" y="2858655"/>
            <a:ext cx="9853985" cy="3693319"/>
          </a:xfrm>
          <a:prstGeom prst="rect">
            <a:avLst/>
          </a:prstGeom>
        </p:spPr>
        <p:txBody>
          <a:bodyPr wrap="square">
            <a:spAutoFit/>
          </a:bodyPr>
          <a:lstStyle/>
          <a:p>
            <a:pPr algn="just"/>
            <a:r>
              <a:rPr lang="zh-CN" altLang="en-US" dirty="0"/>
              <a:t>法院认为：两份协议</a:t>
            </a:r>
            <a:r>
              <a:rPr lang="zh-CN" altLang="zh-CN" dirty="0"/>
              <a:t>违反公司上市系列监管规定，而这些规定有些属于法律明确应于遵循之规定，有些虽属于</a:t>
            </a:r>
            <a:r>
              <a:rPr lang="zh-CN" altLang="zh-CN" dirty="0">
                <a:solidFill>
                  <a:srgbClr val="FF0000"/>
                </a:solidFill>
              </a:rPr>
              <a:t>部门规章</a:t>
            </a:r>
            <a:r>
              <a:rPr lang="zh-CN" altLang="zh-CN" dirty="0"/>
              <a:t>性质，但因经法律授权且与法律并不冲突，并属于</a:t>
            </a:r>
            <a:r>
              <a:rPr lang="zh-CN" altLang="zh-CN" dirty="0">
                <a:solidFill>
                  <a:srgbClr val="FF0000"/>
                </a:solidFill>
              </a:rPr>
              <a:t>证券行业监管</a:t>
            </a:r>
            <a:r>
              <a:rPr lang="zh-CN" altLang="zh-CN" dirty="0"/>
              <a:t>基本要求与业内共识，并对广大非特定投资人利益构成重要保障，对社会公共利益亦为必要保障所在，故依据《中华人民共和国合同法》第五十二条第四项等规定，本案上述诉争协议应认定为无效。</a:t>
            </a:r>
            <a:endParaRPr lang="en-US" altLang="zh-CN" dirty="0"/>
          </a:p>
          <a:p>
            <a:pPr algn="just"/>
            <a:endParaRPr lang="en-US" altLang="zh-CN" dirty="0"/>
          </a:p>
          <a:p>
            <a:pPr algn="just"/>
            <a:endParaRPr lang="en-US" altLang="zh-CN" dirty="0"/>
          </a:p>
          <a:p>
            <a:pPr algn="just"/>
            <a:r>
              <a:rPr lang="zh-CN" altLang="en-US" dirty="0"/>
              <a:t>第五十二条  有下列情形之一的，合同无效：</a:t>
            </a:r>
          </a:p>
          <a:p>
            <a:pPr algn="just"/>
            <a:r>
              <a:rPr lang="zh-CN" altLang="en-US" dirty="0"/>
              <a:t>    </a:t>
            </a:r>
            <a:r>
              <a:rPr lang="en-US" altLang="zh-CN" dirty="0"/>
              <a:t>(</a:t>
            </a:r>
            <a:r>
              <a:rPr lang="zh-CN" altLang="en-US" dirty="0"/>
              <a:t>一</a:t>
            </a:r>
            <a:r>
              <a:rPr lang="en-US" altLang="zh-CN" dirty="0"/>
              <a:t>) </a:t>
            </a:r>
            <a:r>
              <a:rPr lang="zh-CN" altLang="en-US" dirty="0"/>
              <a:t>一方以欺诈、胁迫的手段订立合同，损害国家利益；</a:t>
            </a:r>
          </a:p>
          <a:p>
            <a:pPr algn="just"/>
            <a:r>
              <a:rPr lang="zh-CN" altLang="en-US" dirty="0"/>
              <a:t>    </a:t>
            </a:r>
            <a:r>
              <a:rPr lang="en-US" altLang="zh-CN" dirty="0"/>
              <a:t>(</a:t>
            </a:r>
            <a:r>
              <a:rPr lang="zh-CN" altLang="en-US" dirty="0"/>
              <a:t>二</a:t>
            </a:r>
            <a:r>
              <a:rPr lang="en-US" altLang="zh-CN" dirty="0"/>
              <a:t>) </a:t>
            </a:r>
            <a:r>
              <a:rPr lang="zh-CN" altLang="en-US" dirty="0"/>
              <a:t>恶意串通，损害国家、集体或者第三人利益；</a:t>
            </a:r>
          </a:p>
          <a:p>
            <a:pPr algn="just"/>
            <a:r>
              <a:rPr lang="zh-CN" altLang="en-US" dirty="0"/>
              <a:t>    </a:t>
            </a:r>
            <a:r>
              <a:rPr lang="en-US" altLang="zh-CN" dirty="0"/>
              <a:t>(</a:t>
            </a:r>
            <a:r>
              <a:rPr lang="zh-CN" altLang="en-US" dirty="0"/>
              <a:t>三</a:t>
            </a:r>
            <a:r>
              <a:rPr lang="en-US" altLang="zh-CN" dirty="0"/>
              <a:t>) </a:t>
            </a:r>
            <a:r>
              <a:rPr lang="zh-CN" altLang="en-US" dirty="0"/>
              <a:t>以合法形式掩盖非法目的；</a:t>
            </a:r>
          </a:p>
          <a:p>
            <a:pPr algn="just"/>
            <a:r>
              <a:rPr lang="zh-CN" altLang="en-US" dirty="0"/>
              <a:t>    </a:t>
            </a:r>
            <a:r>
              <a:rPr lang="en-US" altLang="zh-CN" dirty="0">
                <a:solidFill>
                  <a:srgbClr val="FF0000"/>
                </a:solidFill>
              </a:rPr>
              <a:t>(</a:t>
            </a:r>
            <a:r>
              <a:rPr lang="zh-CN" altLang="en-US" dirty="0">
                <a:solidFill>
                  <a:srgbClr val="FF0000"/>
                </a:solidFill>
              </a:rPr>
              <a:t>四</a:t>
            </a:r>
            <a:r>
              <a:rPr lang="en-US" altLang="zh-CN" dirty="0">
                <a:solidFill>
                  <a:srgbClr val="FF0000"/>
                </a:solidFill>
              </a:rPr>
              <a:t>) </a:t>
            </a:r>
            <a:r>
              <a:rPr lang="zh-CN" altLang="en-US" dirty="0">
                <a:solidFill>
                  <a:srgbClr val="FF0000"/>
                </a:solidFill>
              </a:rPr>
              <a:t>损害社会公共利益；</a:t>
            </a:r>
          </a:p>
          <a:p>
            <a:pPr algn="just"/>
            <a:r>
              <a:rPr lang="zh-CN" altLang="en-US" dirty="0">
                <a:solidFill>
                  <a:srgbClr val="FF0000"/>
                </a:solidFill>
              </a:rPr>
              <a:t>    </a:t>
            </a:r>
            <a:r>
              <a:rPr lang="en-US" altLang="zh-CN" dirty="0">
                <a:solidFill>
                  <a:srgbClr val="FF0000"/>
                </a:solidFill>
              </a:rPr>
              <a:t>(</a:t>
            </a:r>
            <a:r>
              <a:rPr lang="zh-CN" altLang="en-US" dirty="0">
                <a:solidFill>
                  <a:srgbClr val="FF0000"/>
                </a:solidFill>
              </a:rPr>
              <a:t>五</a:t>
            </a:r>
            <a:r>
              <a:rPr lang="en-US" altLang="zh-CN" dirty="0">
                <a:solidFill>
                  <a:srgbClr val="FF0000"/>
                </a:solidFill>
              </a:rPr>
              <a:t>) </a:t>
            </a:r>
            <a:r>
              <a:rPr lang="zh-CN" altLang="en-US" dirty="0">
                <a:solidFill>
                  <a:srgbClr val="FF0000"/>
                </a:solidFill>
              </a:rPr>
              <a:t>违反法律、行政法规的强制性规定。</a:t>
            </a:r>
          </a:p>
          <a:p>
            <a:pPr algn="just"/>
            <a:endParaRPr lang="zh-CN" altLang="zh-CN" dirty="0"/>
          </a:p>
        </p:txBody>
      </p:sp>
    </p:spTree>
    <p:extLst>
      <p:ext uri="{BB962C8B-B14F-4D97-AF65-F5344CB8AC3E}">
        <p14:creationId xmlns:p14="http://schemas.microsoft.com/office/powerpoint/2010/main" val="2804563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923330"/>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u="sng" dirty="0"/>
          </a:p>
          <a:p>
            <a:pPr marL="285752" indent="-285752">
              <a:buFont typeface="Arial" panose="020B0604020202020204" pitchFamily="34" charset="0"/>
              <a:buChar char="•"/>
            </a:pPr>
            <a:r>
              <a:rPr lang="zh-CN" altLang="en-US" b="1" u="sng" dirty="0"/>
              <a:t>案例</a:t>
            </a:r>
            <a:r>
              <a:rPr lang="en-US" altLang="zh-CN" b="1" u="sng" dirty="0"/>
              <a:t>6 </a:t>
            </a:r>
            <a:r>
              <a:rPr lang="zh-CN" altLang="en-US" b="1" u="sng" dirty="0"/>
              <a:t>（</a:t>
            </a:r>
            <a:r>
              <a:rPr lang="en-US" altLang="zh-CN" b="1" u="sng" dirty="0"/>
              <a:t>2017</a:t>
            </a:r>
            <a:r>
              <a:rPr lang="zh-CN" altLang="en-US" b="1" u="sng" dirty="0"/>
              <a:t>）最高法民终</a:t>
            </a:r>
            <a:r>
              <a:rPr lang="en-US" altLang="zh-CN" b="1" u="sng" dirty="0"/>
              <a:t>529</a:t>
            </a:r>
            <a:r>
              <a:rPr lang="zh-CN" altLang="en-US" b="1" u="sng" dirty="0"/>
              <a:t>号</a:t>
            </a: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16" name="矩形 15">
            <a:extLst>
              <a:ext uri="{FF2B5EF4-FFF2-40B4-BE49-F238E27FC236}">
                <a16:creationId xmlns:a16="http://schemas.microsoft.com/office/drawing/2014/main" id="{4C49C3E0-157E-4EF1-BCB1-1DA19489B3B2}"/>
              </a:ext>
            </a:extLst>
          </p:cNvPr>
          <p:cNvSpPr/>
          <p:nvPr/>
        </p:nvSpPr>
        <p:spPr>
          <a:xfrm>
            <a:off x="5541519" y="3304161"/>
            <a:ext cx="1569921"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天策公司</a:t>
            </a:r>
            <a:endParaRPr lang="zh-CN" altLang="en-US" dirty="0"/>
          </a:p>
        </p:txBody>
      </p:sp>
      <p:sp>
        <p:nvSpPr>
          <p:cNvPr id="17" name="矩形 16">
            <a:extLst>
              <a:ext uri="{FF2B5EF4-FFF2-40B4-BE49-F238E27FC236}">
                <a16:creationId xmlns:a16="http://schemas.microsoft.com/office/drawing/2014/main" id="{9252CF75-7AE8-440D-AD88-5074CA71ABED}"/>
              </a:ext>
            </a:extLst>
          </p:cNvPr>
          <p:cNvSpPr/>
          <p:nvPr/>
        </p:nvSpPr>
        <p:spPr>
          <a:xfrm>
            <a:off x="1464130" y="3304161"/>
            <a:ext cx="141739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伟杰公司</a:t>
            </a:r>
            <a:endParaRPr lang="en-US" altLang="zh-CN" dirty="0"/>
          </a:p>
        </p:txBody>
      </p:sp>
      <p:sp>
        <p:nvSpPr>
          <p:cNvPr id="20" name="矩形 19">
            <a:extLst>
              <a:ext uri="{FF2B5EF4-FFF2-40B4-BE49-F238E27FC236}">
                <a16:creationId xmlns:a16="http://schemas.microsoft.com/office/drawing/2014/main" id="{E026719D-4946-4106-B7F0-380C2424E456}"/>
              </a:ext>
            </a:extLst>
          </p:cNvPr>
          <p:cNvSpPr/>
          <p:nvPr/>
        </p:nvSpPr>
        <p:spPr>
          <a:xfrm>
            <a:off x="1464130" y="4913664"/>
            <a:ext cx="141739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正德人寿</a:t>
            </a:r>
            <a:r>
              <a:rPr lang="zh-CN" altLang="en-US" dirty="0"/>
              <a:t>（保险公司）</a:t>
            </a:r>
          </a:p>
        </p:txBody>
      </p:sp>
      <p:cxnSp>
        <p:nvCxnSpPr>
          <p:cNvPr id="23" name="直接箭头连接符 22">
            <a:extLst>
              <a:ext uri="{FF2B5EF4-FFF2-40B4-BE49-F238E27FC236}">
                <a16:creationId xmlns:a16="http://schemas.microsoft.com/office/drawing/2014/main" id="{9B937467-315A-4F55-8C8C-8541D252321C}"/>
              </a:ext>
            </a:extLst>
          </p:cNvPr>
          <p:cNvCxnSpPr>
            <a:cxnSpLocks/>
            <a:stCxn id="17" idx="2"/>
            <a:endCxn id="20" idx="0"/>
          </p:cNvCxnSpPr>
          <p:nvPr/>
        </p:nvCxnSpPr>
        <p:spPr>
          <a:xfrm>
            <a:off x="2172829" y="3977137"/>
            <a:ext cx="0" cy="93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AF21DA7-3668-4E2D-8A38-130C7F23E9B6}"/>
              </a:ext>
            </a:extLst>
          </p:cNvPr>
          <p:cNvCxnSpPr>
            <a:stCxn id="16" idx="1"/>
            <a:endCxn id="17" idx="3"/>
          </p:cNvCxnSpPr>
          <p:nvPr/>
        </p:nvCxnSpPr>
        <p:spPr>
          <a:xfrm flipH="1">
            <a:off x="2881529" y="3640649"/>
            <a:ext cx="265999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矩形 24">
            <a:extLst>
              <a:ext uri="{FF2B5EF4-FFF2-40B4-BE49-F238E27FC236}">
                <a16:creationId xmlns:a16="http://schemas.microsoft.com/office/drawing/2014/main" id="{72C66A08-B878-4E89-A4E3-C182AA46F81A}"/>
              </a:ext>
            </a:extLst>
          </p:cNvPr>
          <p:cNvSpPr/>
          <p:nvPr/>
        </p:nvSpPr>
        <p:spPr>
          <a:xfrm>
            <a:off x="3214232" y="3292751"/>
            <a:ext cx="2327286" cy="369332"/>
          </a:xfrm>
          <a:prstGeom prst="rect">
            <a:avLst/>
          </a:prstGeom>
        </p:spPr>
        <p:txBody>
          <a:bodyPr wrap="square">
            <a:spAutoFit/>
          </a:bodyPr>
          <a:lstStyle/>
          <a:p>
            <a:r>
              <a:rPr lang="zh-CN" altLang="zh-CN" dirty="0"/>
              <a:t>《信托持股协议》</a:t>
            </a:r>
            <a:endParaRPr lang="zh-CN" altLang="en-US" dirty="0"/>
          </a:p>
        </p:txBody>
      </p:sp>
      <p:grpSp>
        <p:nvGrpSpPr>
          <p:cNvPr id="9" name="组合 8">
            <a:extLst>
              <a:ext uri="{FF2B5EF4-FFF2-40B4-BE49-F238E27FC236}">
                <a16:creationId xmlns:a16="http://schemas.microsoft.com/office/drawing/2014/main" id="{6651C0ED-D22D-4D67-9A77-2A2FDAD6D3CA}"/>
              </a:ext>
            </a:extLst>
          </p:cNvPr>
          <p:cNvGrpSpPr/>
          <p:nvPr/>
        </p:nvGrpSpPr>
        <p:grpSpPr>
          <a:xfrm>
            <a:off x="2179180" y="3970788"/>
            <a:ext cx="7045329" cy="1279365"/>
            <a:chOff x="2179179" y="3970787"/>
            <a:chExt cx="7045329" cy="1279365"/>
          </a:xfrm>
        </p:grpSpPr>
        <p:sp>
          <p:nvSpPr>
            <p:cNvPr id="34" name="矩形 33">
              <a:extLst>
                <a:ext uri="{FF2B5EF4-FFF2-40B4-BE49-F238E27FC236}">
                  <a16:creationId xmlns:a16="http://schemas.microsoft.com/office/drawing/2014/main" id="{BD0E60B0-89E3-4522-934A-6803D7B8E230}"/>
                </a:ext>
              </a:extLst>
            </p:cNvPr>
            <p:cNvSpPr/>
            <p:nvPr/>
          </p:nvSpPr>
          <p:spPr>
            <a:xfrm>
              <a:off x="6520318" y="4279010"/>
              <a:ext cx="2704190" cy="646331"/>
            </a:xfrm>
            <a:prstGeom prst="rect">
              <a:avLst/>
            </a:prstGeom>
          </p:spPr>
          <p:txBody>
            <a:bodyPr wrap="square">
              <a:spAutoFit/>
            </a:bodyPr>
            <a:lstStyle/>
            <a:p>
              <a:r>
                <a:rPr lang="zh-CN" altLang="zh-CN" dirty="0"/>
                <a:t>天策公司要求将讼争</a:t>
              </a:r>
              <a:r>
                <a:rPr lang="en-US" altLang="zh-CN" dirty="0"/>
                <a:t>4</a:t>
              </a:r>
              <a:r>
                <a:rPr lang="zh-CN" altLang="zh-CN" dirty="0"/>
                <a:t>亿股股份过户至其名下</a:t>
              </a:r>
              <a:endParaRPr lang="zh-CN" altLang="en-US" dirty="0"/>
            </a:p>
          </p:txBody>
        </p:sp>
        <p:cxnSp>
          <p:nvCxnSpPr>
            <p:cNvPr id="5" name="连接符: 肘形 4">
              <a:extLst>
                <a:ext uri="{FF2B5EF4-FFF2-40B4-BE49-F238E27FC236}">
                  <a16:creationId xmlns:a16="http://schemas.microsoft.com/office/drawing/2014/main" id="{26ADFCCC-837D-46CB-B858-C33980625E46}"/>
                </a:ext>
              </a:extLst>
            </p:cNvPr>
            <p:cNvCxnSpPr>
              <a:stCxn id="16" idx="2"/>
              <a:endCxn id="17" idx="2"/>
            </p:cNvCxnSpPr>
            <p:nvPr/>
          </p:nvCxnSpPr>
          <p:spPr>
            <a:xfrm rot="5400000">
              <a:off x="4249654" y="1900312"/>
              <a:ext cx="12700" cy="4153650"/>
            </a:xfrm>
            <a:prstGeom prst="bentConnector3">
              <a:avLst>
                <a:gd name="adj1" fmla="val 180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连接符: 肘形 7">
              <a:extLst>
                <a:ext uri="{FF2B5EF4-FFF2-40B4-BE49-F238E27FC236}">
                  <a16:creationId xmlns:a16="http://schemas.microsoft.com/office/drawing/2014/main" id="{8EC828B1-A457-49DC-A598-158F975298D1}"/>
                </a:ext>
              </a:extLst>
            </p:cNvPr>
            <p:cNvCxnSpPr>
              <a:stCxn id="16" idx="2"/>
              <a:endCxn id="20" idx="3"/>
            </p:cNvCxnSpPr>
            <p:nvPr/>
          </p:nvCxnSpPr>
          <p:spPr>
            <a:xfrm rot="5400000">
              <a:off x="3967497" y="2891169"/>
              <a:ext cx="1273015" cy="3444951"/>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3977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923330"/>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u="sng" dirty="0"/>
          </a:p>
          <a:p>
            <a:pPr marL="285752" indent="-285752">
              <a:buFont typeface="Arial" panose="020B0604020202020204" pitchFamily="34" charset="0"/>
              <a:buChar char="•"/>
            </a:pPr>
            <a:r>
              <a:rPr lang="zh-CN" altLang="en-US" b="1" u="sng" dirty="0"/>
              <a:t>案例</a:t>
            </a:r>
            <a:r>
              <a:rPr lang="en-US" altLang="zh-CN" b="1" u="sng" dirty="0"/>
              <a:t>6</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33" name="矩形 32">
            <a:extLst>
              <a:ext uri="{FF2B5EF4-FFF2-40B4-BE49-F238E27FC236}">
                <a16:creationId xmlns:a16="http://schemas.microsoft.com/office/drawing/2014/main" id="{1C100077-D094-4C76-A95C-F0B4EB550E74}"/>
              </a:ext>
            </a:extLst>
          </p:cNvPr>
          <p:cNvSpPr/>
          <p:nvPr/>
        </p:nvSpPr>
        <p:spPr>
          <a:xfrm>
            <a:off x="417327" y="2858655"/>
            <a:ext cx="9853985" cy="923330"/>
          </a:xfrm>
          <a:prstGeom prst="rect">
            <a:avLst/>
          </a:prstGeom>
        </p:spPr>
        <p:txBody>
          <a:bodyPr wrap="square">
            <a:spAutoFit/>
          </a:bodyPr>
          <a:lstStyle/>
          <a:p>
            <a:pPr algn="just"/>
            <a:r>
              <a:rPr lang="zh-CN" altLang="en-US" dirty="0">
                <a:solidFill>
                  <a:srgbClr val="FF0000"/>
                </a:solidFill>
              </a:rPr>
              <a:t>中国保险监督管理委员会</a:t>
            </a:r>
            <a:r>
              <a:rPr lang="en-US" altLang="zh-CN" dirty="0"/>
              <a:t>《</a:t>
            </a:r>
            <a:r>
              <a:rPr lang="zh-CN" altLang="en-US" dirty="0"/>
              <a:t>保险公司股权管理办法</a:t>
            </a:r>
            <a:r>
              <a:rPr lang="en-US" altLang="zh-CN" dirty="0"/>
              <a:t>》</a:t>
            </a:r>
            <a:r>
              <a:rPr lang="zh-CN" altLang="en-US" dirty="0"/>
              <a:t>第八条</a:t>
            </a:r>
            <a:endParaRPr lang="en-US" altLang="zh-CN" dirty="0"/>
          </a:p>
          <a:p>
            <a:pPr algn="just"/>
            <a:endParaRPr lang="en-US" altLang="zh-CN" dirty="0"/>
          </a:p>
          <a:p>
            <a:pPr algn="just"/>
            <a:r>
              <a:rPr lang="zh-CN" altLang="en-US" dirty="0"/>
              <a:t>“任何单位或者个人不得委托他人或者接受他人委托持有保险公司的股权”。</a:t>
            </a:r>
            <a:endParaRPr lang="en-US" altLang="zh-CN" dirty="0"/>
          </a:p>
        </p:txBody>
      </p:sp>
      <p:sp>
        <p:nvSpPr>
          <p:cNvPr id="7" name="矩形 6">
            <a:extLst>
              <a:ext uri="{FF2B5EF4-FFF2-40B4-BE49-F238E27FC236}">
                <a16:creationId xmlns:a16="http://schemas.microsoft.com/office/drawing/2014/main" id="{12AFD5B0-2924-4FE9-8F4C-A464A08BE420}"/>
              </a:ext>
            </a:extLst>
          </p:cNvPr>
          <p:cNvSpPr/>
          <p:nvPr/>
        </p:nvSpPr>
        <p:spPr>
          <a:xfrm>
            <a:off x="305065" y="5733220"/>
            <a:ext cx="9918542" cy="1200329"/>
          </a:xfrm>
          <a:prstGeom prst="rect">
            <a:avLst/>
          </a:prstGeom>
        </p:spPr>
        <p:txBody>
          <a:bodyPr wrap="square">
            <a:spAutoFit/>
          </a:bodyPr>
          <a:lstStyle/>
          <a:p>
            <a:pPr algn="just"/>
            <a:r>
              <a:rPr lang="zh-CN" altLang="zh-CN" dirty="0"/>
              <a:t>《信托持股协议》明显违反中国保险监督管理委员会制定的《保险公司股权管理办法》第八条关于“任何单位或者个人不得委托他人或者接受他人委托持有保险公司的股权”的规定</a:t>
            </a:r>
            <a:r>
              <a:rPr lang="zh-CN" altLang="en-US" dirty="0"/>
              <a:t>。</a:t>
            </a:r>
            <a:r>
              <a:rPr lang="zh-CN" altLang="zh-CN" dirty="0"/>
              <a:t>与直接违反《中华人民共和国保险法》等法律、行政法规一样的法律后果</a:t>
            </a:r>
            <a:r>
              <a:rPr lang="en-US" altLang="zh-CN" dirty="0"/>
              <a:t>,</a:t>
            </a:r>
            <a:r>
              <a:rPr lang="zh-CN" altLang="zh-CN" dirty="0"/>
              <a:t>同时还</a:t>
            </a:r>
            <a:r>
              <a:rPr lang="zh-CN" altLang="zh-CN" dirty="0">
                <a:solidFill>
                  <a:srgbClr val="FF0000"/>
                </a:solidFill>
              </a:rPr>
              <a:t>将出现破坏国家金融管理秩序、损害包括众多保险法律关系主体在内的社会公共利益的危害后果</a:t>
            </a:r>
            <a:r>
              <a:rPr lang="zh-CN" altLang="zh-CN" dirty="0"/>
              <a:t>。故应认定为无效</a:t>
            </a:r>
            <a:r>
              <a:rPr lang="zh-CN" altLang="en-US" dirty="0"/>
              <a:t>。</a:t>
            </a:r>
            <a:endParaRPr lang="en-US" altLang="zh-CN" dirty="0"/>
          </a:p>
        </p:txBody>
      </p:sp>
      <p:sp>
        <p:nvSpPr>
          <p:cNvPr id="4" name="矩形 3">
            <a:extLst>
              <a:ext uri="{FF2B5EF4-FFF2-40B4-BE49-F238E27FC236}">
                <a16:creationId xmlns:a16="http://schemas.microsoft.com/office/drawing/2014/main" id="{FED1BAEE-ECB4-43BD-BB14-746FE07C6BEC}"/>
              </a:ext>
            </a:extLst>
          </p:cNvPr>
          <p:cNvSpPr/>
          <p:nvPr/>
        </p:nvSpPr>
        <p:spPr>
          <a:xfrm>
            <a:off x="644517" y="3863821"/>
            <a:ext cx="9579090" cy="1754326"/>
          </a:xfrm>
          <a:prstGeom prst="rect">
            <a:avLst/>
          </a:prstGeom>
        </p:spPr>
        <p:txBody>
          <a:bodyPr wrap="square">
            <a:spAutoFit/>
          </a:bodyPr>
          <a:lstStyle/>
          <a:p>
            <a:r>
              <a:rPr lang="zh-CN" altLang="en-US" dirty="0"/>
              <a:t>第五十二条  有下列情形之一的，合同无效：</a:t>
            </a:r>
          </a:p>
          <a:p>
            <a:r>
              <a:rPr lang="zh-CN" altLang="en-US" dirty="0"/>
              <a:t>    </a:t>
            </a:r>
            <a:r>
              <a:rPr lang="en-US" altLang="zh-CN" dirty="0"/>
              <a:t>(</a:t>
            </a:r>
            <a:r>
              <a:rPr lang="zh-CN" altLang="en-US" dirty="0"/>
              <a:t>一</a:t>
            </a:r>
            <a:r>
              <a:rPr lang="en-US" altLang="zh-CN" dirty="0"/>
              <a:t>) </a:t>
            </a:r>
            <a:r>
              <a:rPr lang="zh-CN" altLang="en-US" dirty="0"/>
              <a:t>一方以欺诈、胁迫的手段订立合同，损害国家利益；</a:t>
            </a:r>
          </a:p>
          <a:p>
            <a:r>
              <a:rPr lang="zh-CN" altLang="en-US" dirty="0"/>
              <a:t>    </a:t>
            </a:r>
            <a:r>
              <a:rPr lang="en-US" altLang="zh-CN" dirty="0"/>
              <a:t>(</a:t>
            </a:r>
            <a:r>
              <a:rPr lang="zh-CN" altLang="en-US" dirty="0"/>
              <a:t>二</a:t>
            </a:r>
            <a:r>
              <a:rPr lang="en-US" altLang="zh-CN" dirty="0"/>
              <a:t>) </a:t>
            </a:r>
            <a:r>
              <a:rPr lang="zh-CN" altLang="en-US" dirty="0"/>
              <a:t>恶意串通，损害国家、集体或者第三人利益；</a:t>
            </a:r>
          </a:p>
          <a:p>
            <a:r>
              <a:rPr lang="zh-CN" altLang="en-US" dirty="0"/>
              <a:t>    </a:t>
            </a:r>
            <a:r>
              <a:rPr lang="en-US" altLang="zh-CN" dirty="0"/>
              <a:t>(</a:t>
            </a:r>
            <a:r>
              <a:rPr lang="zh-CN" altLang="en-US" dirty="0"/>
              <a:t>三</a:t>
            </a:r>
            <a:r>
              <a:rPr lang="en-US" altLang="zh-CN" dirty="0"/>
              <a:t>) </a:t>
            </a:r>
            <a:r>
              <a:rPr lang="zh-CN" altLang="en-US" dirty="0"/>
              <a:t>以合法形式掩盖非法目的；</a:t>
            </a:r>
          </a:p>
          <a:p>
            <a:r>
              <a:rPr lang="zh-CN" altLang="en-US" dirty="0"/>
              <a:t>    </a:t>
            </a:r>
            <a:r>
              <a:rPr lang="en-US" altLang="zh-CN" dirty="0"/>
              <a:t>(</a:t>
            </a:r>
            <a:r>
              <a:rPr lang="zh-CN" altLang="en-US" dirty="0"/>
              <a:t>四</a:t>
            </a:r>
            <a:r>
              <a:rPr lang="en-US" altLang="zh-CN" dirty="0"/>
              <a:t>) </a:t>
            </a:r>
            <a:r>
              <a:rPr lang="zh-CN" altLang="en-US" dirty="0"/>
              <a:t>损害社会公共利益；</a:t>
            </a:r>
          </a:p>
          <a:p>
            <a:r>
              <a:rPr lang="zh-CN" altLang="en-US" dirty="0">
                <a:solidFill>
                  <a:srgbClr val="FF0000"/>
                </a:solidFill>
              </a:rPr>
              <a:t>    </a:t>
            </a:r>
            <a:r>
              <a:rPr lang="en-US" altLang="zh-CN" dirty="0">
                <a:solidFill>
                  <a:srgbClr val="FF0000"/>
                </a:solidFill>
              </a:rPr>
              <a:t>(</a:t>
            </a:r>
            <a:r>
              <a:rPr lang="zh-CN" altLang="en-US" dirty="0">
                <a:solidFill>
                  <a:srgbClr val="FF0000"/>
                </a:solidFill>
              </a:rPr>
              <a:t>五</a:t>
            </a:r>
            <a:r>
              <a:rPr lang="en-US" altLang="zh-CN" dirty="0">
                <a:solidFill>
                  <a:srgbClr val="FF0000"/>
                </a:solidFill>
              </a:rPr>
              <a:t>) </a:t>
            </a:r>
            <a:r>
              <a:rPr lang="zh-CN" altLang="en-US" dirty="0">
                <a:solidFill>
                  <a:srgbClr val="FF0000"/>
                </a:solidFill>
              </a:rPr>
              <a:t>违反法律、行政法规的强制性规定。</a:t>
            </a:r>
          </a:p>
        </p:txBody>
      </p:sp>
    </p:spTree>
    <p:extLst>
      <p:ext uri="{BB962C8B-B14F-4D97-AF65-F5344CB8AC3E}">
        <p14:creationId xmlns:p14="http://schemas.microsoft.com/office/powerpoint/2010/main" val="8603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976ABE-7404-40EA-AC71-392BF012D040}"/>
              </a:ext>
            </a:extLst>
          </p:cNvPr>
          <p:cNvSpPr>
            <a:spLocks noGrp="1"/>
          </p:cNvSpPr>
          <p:nvPr>
            <p:ph type="body" sz="quarter" idx="13"/>
          </p:nvPr>
        </p:nvSpPr>
        <p:spPr>
          <a:xfrm>
            <a:off x="1101726" y="599113"/>
            <a:ext cx="7333488" cy="393192"/>
          </a:xfrm>
        </p:spPr>
        <p:txBody>
          <a:bodyPr/>
          <a:lstStyle/>
          <a:p>
            <a:r>
              <a:rPr lang="zh-CN" altLang="en-US" dirty="0"/>
              <a:t>大纲</a:t>
            </a:r>
          </a:p>
        </p:txBody>
      </p:sp>
      <p:graphicFrame>
        <p:nvGraphicFramePr>
          <p:cNvPr id="15" name="表格 14">
            <a:extLst>
              <a:ext uri="{FF2B5EF4-FFF2-40B4-BE49-F238E27FC236}">
                <a16:creationId xmlns:a16="http://schemas.microsoft.com/office/drawing/2014/main" id="{F80EB8E2-6A8A-4B82-8E73-1047B12C5F92}"/>
              </a:ext>
            </a:extLst>
          </p:cNvPr>
          <p:cNvGraphicFramePr>
            <a:graphicFrameLocks noGrp="1"/>
          </p:cNvGraphicFramePr>
          <p:nvPr>
            <p:extLst>
              <p:ext uri="{D42A27DB-BD31-4B8C-83A1-F6EECF244321}">
                <p14:modId xmlns:p14="http://schemas.microsoft.com/office/powerpoint/2010/main" val="2396565057"/>
              </p:ext>
            </p:extLst>
          </p:nvPr>
        </p:nvGraphicFramePr>
        <p:xfrm>
          <a:off x="911226" y="1444462"/>
          <a:ext cx="9261474" cy="5093731"/>
        </p:xfrm>
        <a:graphic>
          <a:graphicData uri="http://schemas.openxmlformats.org/drawingml/2006/table">
            <a:tbl>
              <a:tblPr>
                <a:tableStyleId>{5C22544A-7EE6-4342-B048-85BDC9FD1C3A}</a:tableStyleId>
              </a:tblPr>
              <a:tblGrid>
                <a:gridCol w="9261474">
                  <a:extLst>
                    <a:ext uri="{9D8B030D-6E8A-4147-A177-3AD203B41FA5}">
                      <a16:colId xmlns:a16="http://schemas.microsoft.com/office/drawing/2014/main" val="4138680697"/>
                    </a:ext>
                  </a:extLst>
                </a:gridCol>
              </a:tblGrid>
              <a:tr h="5093731">
                <a:tc>
                  <a:txBody>
                    <a:bodyPr/>
                    <a:lstStyle/>
                    <a:p>
                      <a:pPr marL="342900" marR="0" lvl="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dirty="0">
                          <a:solidFill>
                            <a:srgbClr val="0E2364"/>
                          </a:solidFill>
                        </a:rPr>
                        <a:t>创业企业融资交易流程及主要条款概述</a:t>
                      </a:r>
                      <a:endParaRPr lang="zh-CN" altLang="en-US" sz="2000" b="0" i="0" u="none" strike="noStrike" kern="1200" dirty="0">
                        <a:solidFill>
                          <a:srgbClr val="000000"/>
                        </a:solidFill>
                        <a:effectLst/>
                        <a:latin typeface="+mn-lt"/>
                        <a:ea typeface="+mn-ea"/>
                        <a:cs typeface="+mn-cs"/>
                      </a:endParaRPr>
                    </a:p>
                    <a:p>
                      <a:pPr marL="342900" marR="0" lvl="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dirty="0">
                          <a:solidFill>
                            <a:srgbClr val="0E2364"/>
                          </a:solidFill>
                        </a:rPr>
                        <a:t>创业企业股权及治理结构法律解决方案</a:t>
                      </a:r>
                      <a:endParaRPr lang="zh-CN" altLang="en-US" sz="2000" b="0" i="0" u="none" strike="noStrike" kern="1200" dirty="0">
                        <a:solidFill>
                          <a:srgbClr val="000000"/>
                        </a:solidFill>
                        <a:effectLst/>
                        <a:latin typeface="+mn-lt"/>
                        <a:ea typeface="+mn-ea"/>
                        <a:cs typeface="+mn-cs"/>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dirty="0">
                          <a:solidFill>
                            <a:srgbClr val="0E2364"/>
                          </a:solidFill>
                        </a:rPr>
                        <a:t>创业企业员工期权制度设计</a:t>
                      </a:r>
                      <a:endParaRPr lang="en-US" altLang="zh-CN" sz="2000" b="1" dirty="0">
                        <a:solidFill>
                          <a:srgbClr val="0E2364"/>
                        </a:solidFill>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i="0" u="none" strike="noStrike" kern="1200" dirty="0">
                          <a:solidFill>
                            <a:srgbClr val="0E2364"/>
                          </a:solidFill>
                          <a:effectLst/>
                          <a:latin typeface="+mn-lt"/>
                          <a:ea typeface="+mn-ea"/>
                          <a:cs typeface="+mn-cs"/>
                        </a:rPr>
                        <a:t>创业企业知识产权相关法律解决方案</a:t>
                      </a:r>
                      <a:endParaRPr lang="en-US" altLang="zh-CN" sz="2000" b="1" i="0" u="none" strike="noStrike" kern="1200" dirty="0">
                        <a:solidFill>
                          <a:srgbClr val="0E2364"/>
                        </a:solidFill>
                        <a:effectLst/>
                        <a:latin typeface="+mn-lt"/>
                        <a:ea typeface="+mn-ea"/>
                        <a:cs typeface="+mn-cs"/>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i="0" u="none" strike="noStrike" kern="1200" dirty="0">
                          <a:solidFill>
                            <a:srgbClr val="0E2364"/>
                          </a:solidFill>
                          <a:effectLst/>
                          <a:latin typeface="+mn-lt"/>
                          <a:ea typeface="+mn-ea"/>
                          <a:cs typeface="+mn-cs"/>
                        </a:rPr>
                        <a:t>创业企业融资交易结构</a:t>
                      </a:r>
                      <a:endParaRPr lang="en-US" altLang="zh-CN" sz="2000" b="1" i="0" u="none" strike="noStrike" kern="1200" dirty="0">
                        <a:solidFill>
                          <a:srgbClr val="0E2364"/>
                        </a:solidFill>
                        <a:effectLst/>
                        <a:latin typeface="+mn-lt"/>
                        <a:ea typeface="+mn-ea"/>
                        <a:cs typeface="+mn-cs"/>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kern="1200" dirty="0">
                          <a:solidFill>
                            <a:srgbClr val="0E2364"/>
                          </a:solidFill>
                          <a:latin typeface="+mn-lt"/>
                          <a:ea typeface="+mn-ea"/>
                          <a:cs typeface="+mn-cs"/>
                        </a:rPr>
                        <a:t>私募股权基金设立</a:t>
                      </a:r>
                      <a:endParaRPr lang="en-US" altLang="zh-CN" sz="2000" b="1" kern="1200" dirty="0">
                        <a:solidFill>
                          <a:srgbClr val="0E2364"/>
                        </a:solidFill>
                        <a:latin typeface="+mn-lt"/>
                        <a:ea typeface="+mn-ea"/>
                        <a:cs typeface="+mn-cs"/>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kern="1200" dirty="0">
                          <a:solidFill>
                            <a:srgbClr val="0E2364"/>
                          </a:solidFill>
                          <a:latin typeface="+mn-lt"/>
                          <a:ea typeface="+mn-ea"/>
                          <a:cs typeface="+mn-cs"/>
                        </a:rPr>
                        <a:t>境内企业海外上市</a:t>
                      </a:r>
                      <a:endParaRPr lang="en-US" altLang="zh-CN" sz="2000" b="1" kern="1200" dirty="0">
                        <a:solidFill>
                          <a:srgbClr val="0E2364"/>
                        </a:solidFill>
                        <a:latin typeface="+mn-lt"/>
                        <a:ea typeface="+mn-ea"/>
                        <a:cs typeface="+mn-cs"/>
                      </a:endParaRPr>
                    </a:p>
                    <a:p>
                      <a:pPr marL="342900" marR="0" indent="-342900" algn="l" defTabSz="1005840" rtl="0" eaLnBrk="1" fontAlgn="ctr" latinLnBrk="0" hangingPunct="1">
                        <a:lnSpc>
                          <a:spcPct val="200000"/>
                        </a:lnSpc>
                        <a:spcBef>
                          <a:spcPts val="0"/>
                        </a:spcBef>
                        <a:spcAft>
                          <a:spcPts val="0"/>
                        </a:spcAft>
                        <a:buClrTx/>
                        <a:buSzTx/>
                        <a:buFont typeface="Wingdings" panose="05000000000000000000" pitchFamily="2" charset="2"/>
                        <a:buChar char="l"/>
                        <a:tabLst>
                          <a:tab pos="465138" algn="l"/>
                        </a:tabLst>
                        <a:defRPr/>
                      </a:pPr>
                      <a:r>
                        <a:rPr lang="zh-CN" altLang="en-US" sz="2000" b="1" i="0" u="none" strike="noStrike" kern="1200" dirty="0">
                          <a:solidFill>
                            <a:srgbClr val="FF0000"/>
                          </a:solidFill>
                          <a:effectLst/>
                          <a:latin typeface="+mn-lt"/>
                          <a:ea typeface="+mn-ea"/>
                          <a:cs typeface="+mn-cs"/>
                        </a:rPr>
                        <a:t>股权投融资中的法律风险和争议解决</a:t>
                      </a:r>
                      <a:endParaRPr lang="en-US" altLang="zh-CN" sz="2000" b="0" i="0" u="none" strike="noStrike" kern="1200" dirty="0">
                        <a:solidFill>
                          <a:srgbClr val="FF0000"/>
                        </a:solidFill>
                        <a:effectLst/>
                        <a:latin typeface="+mn-lt"/>
                        <a:ea typeface="+mn-ea"/>
                        <a:cs typeface="+mn-cs"/>
                      </a:endParaRPr>
                    </a:p>
                  </a:txBody>
                  <a:tcPr marR="9525" marT="91440" marB="9144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073789"/>
                  </a:ext>
                </a:extLst>
              </a:tr>
            </a:tbl>
          </a:graphicData>
        </a:graphic>
      </p:graphicFrame>
    </p:spTree>
    <p:extLst>
      <p:ext uri="{BB962C8B-B14F-4D97-AF65-F5344CB8AC3E}">
        <p14:creationId xmlns:p14="http://schemas.microsoft.com/office/powerpoint/2010/main" val="4058397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7" name="矩形 6">
            <a:extLst>
              <a:ext uri="{FF2B5EF4-FFF2-40B4-BE49-F238E27FC236}">
                <a16:creationId xmlns:a16="http://schemas.microsoft.com/office/drawing/2014/main" id="{8006B47F-8E1A-4D0D-9DC9-C09B65877C70}"/>
              </a:ext>
            </a:extLst>
          </p:cNvPr>
          <p:cNvSpPr/>
          <p:nvPr/>
        </p:nvSpPr>
        <p:spPr>
          <a:xfrm>
            <a:off x="5067855" y="2492157"/>
            <a:ext cx="1290689"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隐名股东</a:t>
            </a:r>
          </a:p>
        </p:txBody>
      </p:sp>
      <p:sp>
        <p:nvSpPr>
          <p:cNvPr id="8" name="矩形 7">
            <a:extLst>
              <a:ext uri="{FF2B5EF4-FFF2-40B4-BE49-F238E27FC236}">
                <a16:creationId xmlns:a16="http://schemas.microsoft.com/office/drawing/2014/main" id="{3C4D59BB-0439-4ADB-82E2-77245F0AAC7E}"/>
              </a:ext>
            </a:extLst>
          </p:cNvPr>
          <p:cNvSpPr/>
          <p:nvPr/>
        </p:nvSpPr>
        <p:spPr>
          <a:xfrm>
            <a:off x="3114646" y="2528015"/>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显名股东</a:t>
            </a:r>
            <a:endParaRPr lang="en-US" altLang="zh-CN" dirty="0"/>
          </a:p>
        </p:txBody>
      </p:sp>
      <p:sp>
        <p:nvSpPr>
          <p:cNvPr id="9" name="矩形 8">
            <a:extLst>
              <a:ext uri="{FF2B5EF4-FFF2-40B4-BE49-F238E27FC236}">
                <a16:creationId xmlns:a16="http://schemas.microsoft.com/office/drawing/2014/main" id="{158EDEC9-93BA-43E7-95D1-7278D7BB3FD6}"/>
              </a:ext>
            </a:extLst>
          </p:cNvPr>
          <p:cNvSpPr/>
          <p:nvPr/>
        </p:nvSpPr>
        <p:spPr>
          <a:xfrm>
            <a:off x="4011117" y="4222411"/>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p>
        </p:txBody>
      </p:sp>
      <p:cxnSp>
        <p:nvCxnSpPr>
          <p:cNvPr id="12" name="直接箭头连接符 11">
            <a:extLst>
              <a:ext uri="{FF2B5EF4-FFF2-40B4-BE49-F238E27FC236}">
                <a16:creationId xmlns:a16="http://schemas.microsoft.com/office/drawing/2014/main" id="{F28EA3A0-C044-4BC3-9DB1-52C4D7CFE90E}"/>
              </a:ext>
            </a:extLst>
          </p:cNvPr>
          <p:cNvCxnSpPr>
            <a:cxnSpLocks/>
            <a:stCxn id="8" idx="2"/>
            <a:endCxn id="9" idx="0"/>
          </p:cNvCxnSpPr>
          <p:nvPr/>
        </p:nvCxnSpPr>
        <p:spPr>
          <a:xfrm>
            <a:off x="3697294" y="3200991"/>
            <a:ext cx="896471" cy="10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D3B4583-6ECB-4E43-BF48-6D87A06F27E5}"/>
              </a:ext>
            </a:extLst>
          </p:cNvPr>
          <p:cNvCxnSpPr>
            <a:cxnSpLocks/>
          </p:cNvCxnSpPr>
          <p:nvPr/>
        </p:nvCxnSpPr>
        <p:spPr>
          <a:xfrm flipH="1">
            <a:off x="4762120" y="3165135"/>
            <a:ext cx="869052" cy="10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108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6"/>
            <a:ext cx="9165516" cy="5632311"/>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b="1" dirty="0"/>
          </a:p>
          <a:p>
            <a:pPr lvl="0"/>
            <a:r>
              <a:rPr lang="zh-CN" altLang="zh-CN" u="sng" dirty="0"/>
              <a:t>第</a:t>
            </a:r>
            <a:r>
              <a:rPr lang="zh-CN" altLang="en-US" u="sng" dirty="0"/>
              <a:t>二</a:t>
            </a:r>
            <a:r>
              <a:rPr lang="zh-CN" altLang="zh-CN" u="sng" dirty="0"/>
              <a:t>种：实际出资人</a:t>
            </a:r>
            <a:r>
              <a:rPr lang="zh-CN" altLang="en-US" u="sng" dirty="0"/>
              <a:t>、</a:t>
            </a:r>
            <a:r>
              <a:rPr lang="zh-CN" altLang="zh-CN" u="sng" dirty="0"/>
              <a:t>名义股东分别与公司之间的法律关系</a:t>
            </a:r>
            <a:endParaRPr lang="en-US" altLang="zh-CN" u="sng" dirty="0"/>
          </a:p>
          <a:p>
            <a:pPr lvl="0"/>
            <a:endParaRPr lang="en-US" altLang="zh-CN" u="sng" dirty="0"/>
          </a:p>
          <a:p>
            <a:pPr lvl="0"/>
            <a:r>
              <a:rPr lang="en-US" altLang="zh-CN" dirty="0"/>
              <a:t>- </a:t>
            </a:r>
            <a:r>
              <a:rPr lang="zh-CN" altLang="zh-CN" dirty="0"/>
              <a:t>实际出资人与公司之间的法律关系</a:t>
            </a:r>
          </a:p>
          <a:p>
            <a:r>
              <a:rPr lang="en-US" altLang="zh-CN" dirty="0"/>
              <a:t> </a:t>
            </a:r>
            <a:endParaRPr lang="zh-CN" altLang="zh-CN" dirty="0"/>
          </a:p>
          <a:p>
            <a:pPr lvl="1"/>
            <a:r>
              <a:rPr lang="zh-CN" altLang="zh-CN" b="1" dirty="0"/>
              <a:t>《公司法解释三》第</a:t>
            </a:r>
            <a:r>
              <a:rPr lang="en-US" altLang="zh-CN" b="1" dirty="0"/>
              <a:t>24</a:t>
            </a:r>
            <a:r>
              <a:rPr lang="zh-CN" altLang="zh-CN" b="1" dirty="0"/>
              <a:t>条第</a:t>
            </a:r>
            <a:r>
              <a:rPr lang="en-US" altLang="zh-CN" b="1" dirty="0"/>
              <a:t>3</a:t>
            </a:r>
            <a:r>
              <a:rPr lang="zh-CN" altLang="zh-CN" b="1" dirty="0"/>
              <a:t>款</a:t>
            </a:r>
            <a:r>
              <a:rPr lang="en-US" altLang="zh-CN" b="1" dirty="0"/>
              <a:t>  </a:t>
            </a:r>
            <a:r>
              <a:rPr lang="zh-CN" altLang="zh-CN" dirty="0"/>
              <a:t>实际出资人未经公司其他股东半数以上同意，请求公司变更股东、签发出资证明书、记载于股东名册、记载于公司章程并办理公司登记机关登记的，人民法院不予支持。</a:t>
            </a:r>
            <a:endParaRPr lang="en-US" altLang="zh-CN" dirty="0"/>
          </a:p>
          <a:p>
            <a:pPr lvl="1"/>
            <a:endParaRPr lang="en-US" altLang="zh-CN" dirty="0"/>
          </a:p>
          <a:p>
            <a:pPr lvl="1"/>
            <a:r>
              <a:rPr lang="zh-CN" altLang="zh-CN" b="1" dirty="0"/>
              <a:t>实际出资人</a:t>
            </a:r>
            <a:r>
              <a:rPr lang="zh-CN" altLang="en-US" b="1" dirty="0"/>
              <a:t>变显名股东，需</a:t>
            </a:r>
            <a:r>
              <a:rPr lang="zh-CN" altLang="zh-CN" b="1" dirty="0"/>
              <a:t>经公司</a:t>
            </a:r>
            <a:r>
              <a:rPr lang="zh-CN" altLang="zh-CN" b="1" dirty="0">
                <a:solidFill>
                  <a:srgbClr val="FF0000"/>
                </a:solidFill>
              </a:rPr>
              <a:t>其他股东半数以上同意</a:t>
            </a:r>
            <a:r>
              <a:rPr lang="zh-CN" altLang="zh-CN" b="1" dirty="0"/>
              <a:t>。</a:t>
            </a:r>
          </a:p>
          <a:p>
            <a:r>
              <a:rPr lang="en-US" altLang="zh-CN" dirty="0"/>
              <a:t> </a:t>
            </a:r>
            <a:endParaRPr lang="zh-CN" altLang="zh-CN" dirty="0"/>
          </a:p>
          <a:p>
            <a:pPr lvl="0"/>
            <a:r>
              <a:rPr lang="en-US" altLang="zh-CN" dirty="0"/>
              <a:t>- </a:t>
            </a:r>
            <a:r>
              <a:rPr lang="zh-CN" altLang="zh-CN" dirty="0"/>
              <a:t>名义出资人与公司之间的关系</a:t>
            </a:r>
          </a:p>
          <a:p>
            <a:r>
              <a:rPr lang="en-US" altLang="zh-CN" dirty="0"/>
              <a:t>  </a:t>
            </a:r>
            <a:endParaRPr lang="zh-CN" altLang="zh-CN" dirty="0"/>
          </a:p>
          <a:p>
            <a:pPr lvl="1"/>
            <a:r>
              <a:rPr lang="zh-CN" altLang="zh-CN" b="1" dirty="0"/>
              <a:t>《公司法》第</a:t>
            </a:r>
            <a:r>
              <a:rPr lang="en-US" altLang="zh-CN" b="1" dirty="0"/>
              <a:t>32</a:t>
            </a:r>
            <a:r>
              <a:rPr lang="zh-CN" altLang="zh-CN" b="1" dirty="0"/>
              <a:t>条第</a:t>
            </a:r>
            <a:r>
              <a:rPr lang="en-US" altLang="zh-CN" b="1" dirty="0"/>
              <a:t>2</a:t>
            </a:r>
            <a:r>
              <a:rPr lang="zh-CN" altLang="zh-CN" b="1" dirty="0"/>
              <a:t>款</a:t>
            </a:r>
            <a:r>
              <a:rPr lang="en-US" altLang="zh-CN" b="1" dirty="0"/>
              <a:t> </a:t>
            </a:r>
            <a:r>
              <a:rPr lang="zh-CN" altLang="zh-CN" dirty="0"/>
              <a:t>记载于股东名册的股东</a:t>
            </a:r>
            <a:r>
              <a:rPr lang="en-US" altLang="zh-CN" dirty="0"/>
              <a:t>,</a:t>
            </a:r>
            <a:r>
              <a:rPr lang="zh-CN" altLang="zh-CN" dirty="0"/>
              <a:t>可以依股东名册主张行使股东权利。</a:t>
            </a:r>
            <a:endParaRPr lang="en-US" altLang="zh-CN" dirty="0"/>
          </a:p>
          <a:p>
            <a:pPr lvl="1"/>
            <a:endParaRPr lang="en-US" altLang="zh-CN" dirty="0"/>
          </a:p>
          <a:p>
            <a:pPr lvl="1"/>
            <a:r>
              <a:rPr lang="zh-CN" altLang="zh-CN" b="1" dirty="0"/>
              <a:t>名义股东一般直接推定为公司股东，</a:t>
            </a:r>
            <a:r>
              <a:rPr lang="zh-CN" altLang="en-US" b="1" dirty="0"/>
              <a:t>具有</a:t>
            </a:r>
            <a:r>
              <a:rPr lang="zh-CN" altLang="zh-CN" b="1" dirty="0"/>
              <a:t>股东身份地位</a:t>
            </a:r>
            <a:r>
              <a:rPr lang="zh-CN" altLang="en-US" b="1" dirty="0"/>
              <a:t>。</a:t>
            </a:r>
            <a:endParaRPr lang="zh-CN" altLang="zh-CN" b="1" dirty="0"/>
          </a:p>
          <a:p>
            <a:pPr lvl="1"/>
            <a:r>
              <a:rPr lang="en-US" altLang="zh-CN" dirty="0"/>
              <a:t> </a:t>
            </a:r>
            <a:endParaRPr lang="zh-CN" altLang="zh-CN" dirty="0"/>
          </a:p>
          <a:p>
            <a:pPr lvl="0"/>
            <a:endParaRPr lang="en-US" altLang="zh-CN" u="sng" dirty="0"/>
          </a:p>
          <a:p>
            <a:pPr marL="285752" indent="-285752">
              <a:buFont typeface="Arial" panose="020B0604020202020204" pitchFamily="34" charset="0"/>
              <a:buChar char="•"/>
            </a:pP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3191056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7" name="矩形 6">
            <a:extLst>
              <a:ext uri="{FF2B5EF4-FFF2-40B4-BE49-F238E27FC236}">
                <a16:creationId xmlns:a16="http://schemas.microsoft.com/office/drawing/2014/main" id="{8006B47F-8E1A-4D0D-9DC9-C09B65877C70}"/>
              </a:ext>
            </a:extLst>
          </p:cNvPr>
          <p:cNvSpPr/>
          <p:nvPr/>
        </p:nvSpPr>
        <p:spPr>
          <a:xfrm>
            <a:off x="4985827" y="2511391"/>
            <a:ext cx="1290689" cy="67297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隐名股东</a:t>
            </a:r>
          </a:p>
        </p:txBody>
      </p:sp>
      <p:sp>
        <p:nvSpPr>
          <p:cNvPr id="8" name="矩形 7">
            <a:extLst>
              <a:ext uri="{FF2B5EF4-FFF2-40B4-BE49-F238E27FC236}">
                <a16:creationId xmlns:a16="http://schemas.microsoft.com/office/drawing/2014/main" id="{3C4D59BB-0439-4ADB-82E2-77245F0AAC7E}"/>
              </a:ext>
            </a:extLst>
          </p:cNvPr>
          <p:cNvSpPr/>
          <p:nvPr/>
        </p:nvSpPr>
        <p:spPr>
          <a:xfrm>
            <a:off x="3114646" y="2528015"/>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显名股东</a:t>
            </a:r>
            <a:endParaRPr lang="en-US" altLang="zh-CN" dirty="0"/>
          </a:p>
        </p:txBody>
      </p:sp>
      <p:sp>
        <p:nvSpPr>
          <p:cNvPr id="9" name="矩形 8">
            <a:extLst>
              <a:ext uri="{FF2B5EF4-FFF2-40B4-BE49-F238E27FC236}">
                <a16:creationId xmlns:a16="http://schemas.microsoft.com/office/drawing/2014/main" id="{158EDEC9-93BA-43E7-95D1-7278D7BB3FD6}"/>
              </a:ext>
            </a:extLst>
          </p:cNvPr>
          <p:cNvSpPr/>
          <p:nvPr/>
        </p:nvSpPr>
        <p:spPr>
          <a:xfrm>
            <a:off x="4011117" y="4222411"/>
            <a:ext cx="1165294"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p>
        </p:txBody>
      </p:sp>
      <p:sp>
        <p:nvSpPr>
          <p:cNvPr id="10" name="矩形 9">
            <a:extLst>
              <a:ext uri="{FF2B5EF4-FFF2-40B4-BE49-F238E27FC236}">
                <a16:creationId xmlns:a16="http://schemas.microsoft.com/office/drawing/2014/main" id="{E9B592D5-14A0-4DE3-A395-164F68C1F922}"/>
              </a:ext>
            </a:extLst>
          </p:cNvPr>
          <p:cNvSpPr/>
          <p:nvPr/>
        </p:nvSpPr>
        <p:spPr>
          <a:xfrm>
            <a:off x="3419388" y="5446374"/>
            <a:ext cx="2348753"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债权人</a:t>
            </a:r>
          </a:p>
        </p:txBody>
      </p:sp>
      <p:cxnSp>
        <p:nvCxnSpPr>
          <p:cNvPr id="11" name="直接箭头连接符 10">
            <a:extLst>
              <a:ext uri="{FF2B5EF4-FFF2-40B4-BE49-F238E27FC236}">
                <a16:creationId xmlns:a16="http://schemas.microsoft.com/office/drawing/2014/main" id="{A288A0E9-2C0F-4FDB-BC28-3DE1CD96998A}"/>
              </a:ext>
            </a:extLst>
          </p:cNvPr>
          <p:cNvCxnSpPr>
            <a:cxnSpLocks/>
          </p:cNvCxnSpPr>
          <p:nvPr/>
        </p:nvCxnSpPr>
        <p:spPr>
          <a:xfrm flipH="1">
            <a:off x="3697293" y="3210574"/>
            <a:ext cx="1" cy="2235799"/>
          </a:xfrm>
          <a:prstGeom prst="straightConnector1">
            <a:avLst/>
          </a:prstGeom>
          <a:ln>
            <a:solidFill>
              <a:srgbClr val="930D1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F4D9142-DF4B-49F6-BD44-EA3A89EBE747}"/>
              </a:ext>
            </a:extLst>
          </p:cNvPr>
          <p:cNvCxnSpPr>
            <a:cxnSpLocks/>
          </p:cNvCxnSpPr>
          <p:nvPr/>
        </p:nvCxnSpPr>
        <p:spPr>
          <a:xfrm flipH="1">
            <a:off x="5624067" y="3200992"/>
            <a:ext cx="7104" cy="2245382"/>
          </a:xfrm>
          <a:prstGeom prst="straightConnector1">
            <a:avLst/>
          </a:prstGeom>
          <a:ln>
            <a:solidFill>
              <a:srgbClr val="930D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059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7"/>
            <a:ext cx="9165516" cy="4708981"/>
          </a:xfrm>
          <a:prstGeom prst="rect">
            <a:avLst/>
          </a:prstGeom>
          <a:noFill/>
        </p:spPr>
        <p:txBody>
          <a:bodyPr wrap="square" rtlCol="0">
            <a:spAutoFit/>
          </a:bodyPr>
          <a:lstStyle/>
          <a:p>
            <a:pPr lvl="0"/>
            <a:r>
              <a:rPr lang="en-US" altLang="zh-CN" b="1" dirty="0"/>
              <a:t>3. </a:t>
            </a:r>
            <a:r>
              <a:rPr lang="zh-CN" altLang="en-US" b="1" dirty="0"/>
              <a:t>股权代持的法律关系性质及效力分析</a:t>
            </a:r>
            <a:endParaRPr lang="en-US" altLang="zh-CN" b="1" dirty="0"/>
          </a:p>
          <a:p>
            <a:pPr lvl="0"/>
            <a:endParaRPr lang="en-US" altLang="zh-CN" b="1" dirty="0"/>
          </a:p>
          <a:p>
            <a:pPr lvl="0"/>
            <a:r>
              <a:rPr lang="zh-CN" altLang="en-US" u="sng" dirty="0"/>
              <a:t>第三种：实际出资人与名义股东分别与公司外部第三人（如公司债权人）之间的关系</a:t>
            </a:r>
            <a:endParaRPr lang="en-US" altLang="zh-CN" u="sng" dirty="0"/>
          </a:p>
          <a:p>
            <a:pPr marL="285752" indent="-285752">
              <a:spcBef>
                <a:spcPts val="1200"/>
              </a:spcBef>
              <a:buFontTx/>
              <a:buChar char="-"/>
            </a:pPr>
            <a:r>
              <a:rPr lang="zh-CN" altLang="zh-CN" dirty="0"/>
              <a:t>实际出资人与公司外部第三人</a:t>
            </a:r>
            <a:r>
              <a:rPr lang="zh-CN" altLang="en-US" dirty="0"/>
              <a:t>无直接</a:t>
            </a:r>
            <a:r>
              <a:rPr lang="zh-CN" altLang="zh-CN" dirty="0"/>
              <a:t>关系</a:t>
            </a:r>
            <a:endParaRPr lang="en-US" altLang="zh-CN" dirty="0"/>
          </a:p>
          <a:p>
            <a:pPr marL="285752" indent="-285752">
              <a:spcBef>
                <a:spcPts val="1200"/>
              </a:spcBef>
              <a:buFontTx/>
              <a:buChar char="-"/>
            </a:pPr>
            <a:r>
              <a:rPr lang="zh-CN" altLang="zh-CN" dirty="0"/>
              <a:t>名义股东与公司外部第三人的关系</a:t>
            </a:r>
            <a:r>
              <a:rPr lang="zh-CN" altLang="en-US" dirty="0"/>
              <a:t>：</a:t>
            </a:r>
            <a:r>
              <a:rPr lang="zh-CN" altLang="zh-CN" dirty="0"/>
              <a:t>尊重商事外观主义原则，维护交易的安全</a:t>
            </a:r>
            <a:endParaRPr lang="en-US" altLang="zh-CN" dirty="0"/>
          </a:p>
          <a:p>
            <a:pPr marL="285752" indent="-285752">
              <a:spcBef>
                <a:spcPts val="1200"/>
              </a:spcBef>
              <a:buFontTx/>
              <a:buChar char="-"/>
            </a:pPr>
            <a:r>
              <a:rPr lang="zh-CN" altLang="zh-CN" dirty="0"/>
              <a:t>实际出资人与名义股东之间的约定不得对抗善意第三人</a:t>
            </a:r>
            <a:endParaRPr lang="en-US" altLang="zh-CN" dirty="0"/>
          </a:p>
          <a:p>
            <a:endParaRPr lang="en-US" altLang="zh-CN" dirty="0"/>
          </a:p>
          <a:p>
            <a:pPr marL="304801"/>
            <a:r>
              <a:rPr lang="zh-CN" altLang="zh-CN" b="1" dirty="0"/>
              <a:t>《公司法解释三》第</a:t>
            </a:r>
            <a:r>
              <a:rPr lang="en-US" altLang="zh-CN" b="1" dirty="0"/>
              <a:t>25</a:t>
            </a:r>
            <a:r>
              <a:rPr lang="zh-CN" altLang="zh-CN" b="1" dirty="0"/>
              <a:t>条第</a:t>
            </a:r>
            <a:r>
              <a:rPr lang="en-US" altLang="zh-CN" b="1" dirty="0"/>
              <a:t>1</a:t>
            </a:r>
            <a:r>
              <a:rPr lang="zh-CN" altLang="zh-CN" b="1" dirty="0"/>
              <a:t>款</a:t>
            </a:r>
            <a:r>
              <a:rPr lang="en-US" altLang="zh-CN" dirty="0"/>
              <a:t>  </a:t>
            </a:r>
            <a:r>
              <a:rPr lang="zh-CN" altLang="zh-CN" dirty="0"/>
              <a:t>名义股东将登记于其名下</a:t>
            </a:r>
            <a:r>
              <a:rPr lang="zh-CN" altLang="zh-CN" dirty="0">
                <a:solidFill>
                  <a:srgbClr val="FF0000"/>
                </a:solidFill>
              </a:rPr>
              <a:t>的股权转让、质押或者以其他方式处分</a:t>
            </a:r>
            <a:r>
              <a:rPr lang="zh-CN" altLang="zh-CN" dirty="0"/>
              <a:t>，实际出资人以其对于股权享有实际权利为由，请求认定处分股权行为无效的，人民法院可以参照物权法第</a:t>
            </a:r>
            <a:r>
              <a:rPr lang="en-US" altLang="zh-CN" dirty="0"/>
              <a:t>106</a:t>
            </a:r>
            <a:r>
              <a:rPr lang="zh-CN" altLang="zh-CN" dirty="0"/>
              <a:t>条</a:t>
            </a:r>
            <a:r>
              <a:rPr lang="en-US" altLang="zh-CN" dirty="0"/>
              <a:t>【</a:t>
            </a:r>
            <a:r>
              <a:rPr lang="zh-CN" altLang="en-US" dirty="0"/>
              <a:t>注：无权处分及</a:t>
            </a:r>
            <a:r>
              <a:rPr lang="zh-CN" altLang="en-US" dirty="0">
                <a:solidFill>
                  <a:srgbClr val="FF0000"/>
                </a:solidFill>
              </a:rPr>
              <a:t>善意取得</a:t>
            </a:r>
            <a:r>
              <a:rPr lang="en-US" altLang="zh-CN" dirty="0"/>
              <a:t>】</a:t>
            </a:r>
            <a:r>
              <a:rPr lang="zh-CN" altLang="zh-CN" dirty="0"/>
              <a:t>的规定处理。</a:t>
            </a:r>
          </a:p>
          <a:p>
            <a:pPr marL="304801"/>
            <a:r>
              <a:rPr lang="en-US" altLang="zh-CN" dirty="0"/>
              <a:t> </a:t>
            </a:r>
            <a:endParaRPr lang="zh-CN" altLang="zh-CN" dirty="0"/>
          </a:p>
          <a:p>
            <a:pPr marL="304801"/>
            <a:r>
              <a:rPr lang="zh-CN" altLang="zh-CN" b="1" dirty="0"/>
              <a:t>《公司法解释三》第</a:t>
            </a:r>
            <a:r>
              <a:rPr lang="en-US" altLang="zh-CN" b="1" dirty="0"/>
              <a:t>26</a:t>
            </a:r>
            <a:r>
              <a:rPr lang="zh-CN" altLang="zh-CN" b="1" dirty="0"/>
              <a:t>条第</a:t>
            </a:r>
            <a:r>
              <a:rPr lang="en-US" altLang="zh-CN" b="1" dirty="0"/>
              <a:t>1</a:t>
            </a:r>
            <a:r>
              <a:rPr lang="zh-CN" altLang="zh-CN" b="1" dirty="0"/>
              <a:t>款</a:t>
            </a:r>
            <a:r>
              <a:rPr lang="en-US" altLang="zh-CN" b="1" dirty="0"/>
              <a:t>  </a:t>
            </a:r>
            <a:r>
              <a:rPr lang="zh-CN" altLang="zh-CN" dirty="0"/>
              <a:t>公司债权人以登记于公司登记机关的股东未履行出资义务为由，请求其对公司债务不能清偿的部分在未出资本息范围内承担补充赔偿责任，</a:t>
            </a:r>
            <a:r>
              <a:rPr lang="zh-CN" altLang="zh-CN" u="sng" dirty="0"/>
              <a:t>股东以其仅为</a:t>
            </a:r>
            <a:r>
              <a:rPr lang="zh-CN" altLang="zh-CN" u="sng" dirty="0">
                <a:solidFill>
                  <a:srgbClr val="FF0000"/>
                </a:solidFill>
              </a:rPr>
              <a:t>名义股东</a:t>
            </a:r>
            <a:r>
              <a:rPr lang="zh-CN" altLang="zh-CN" u="sng" dirty="0"/>
              <a:t>而非实际出资人为由进行抗辩的，人民法院不予支持</a:t>
            </a:r>
            <a:r>
              <a:rPr lang="zh-CN" altLang="zh-CN" dirty="0"/>
              <a:t>。</a:t>
            </a:r>
          </a:p>
          <a:p>
            <a:pPr marL="285752" indent="-285752">
              <a:buFont typeface="Arial" panose="020B0604020202020204" pitchFamily="34" charset="0"/>
              <a:buChar char="•"/>
            </a:pP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1828557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二、股权代持纠纷</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95376" y="1668327"/>
            <a:ext cx="9165516" cy="4339650"/>
          </a:xfrm>
          <a:prstGeom prst="rect">
            <a:avLst/>
          </a:prstGeom>
          <a:noFill/>
        </p:spPr>
        <p:txBody>
          <a:bodyPr wrap="square" rtlCol="0">
            <a:spAutoFit/>
          </a:bodyPr>
          <a:lstStyle/>
          <a:p>
            <a:pPr lvl="0"/>
            <a:r>
              <a:rPr lang="en-US" altLang="zh-CN" b="1" dirty="0"/>
              <a:t>3. </a:t>
            </a:r>
            <a:r>
              <a:rPr lang="zh-CN" altLang="en-US" b="1" dirty="0"/>
              <a:t>股权代持问题的基本原则</a:t>
            </a:r>
            <a:endParaRPr lang="en-US" altLang="zh-CN" b="1" dirty="0"/>
          </a:p>
          <a:p>
            <a:pPr lvl="0"/>
            <a:endParaRPr lang="en-US" altLang="zh-CN" b="1" dirty="0"/>
          </a:p>
          <a:p>
            <a:pPr lvl="0"/>
            <a:r>
              <a:rPr lang="zh-CN" altLang="en-US" u="sng" dirty="0"/>
              <a:t>区分内外法律关系</a:t>
            </a:r>
            <a:endParaRPr lang="en-US" altLang="zh-CN" u="sng" dirty="0"/>
          </a:p>
          <a:p>
            <a:pPr marL="285752" indent="-285752">
              <a:spcBef>
                <a:spcPts val="1200"/>
              </a:spcBef>
              <a:buFontTx/>
              <a:buChar char="-"/>
            </a:pPr>
            <a:r>
              <a:rPr lang="zh-CN" altLang="en-US" dirty="0"/>
              <a:t>内部关系：</a:t>
            </a:r>
            <a:endParaRPr lang="en-US" altLang="zh-CN" dirty="0"/>
          </a:p>
          <a:p>
            <a:pPr marL="800103" lvl="1" indent="-342902">
              <a:spcBef>
                <a:spcPts val="1200"/>
              </a:spcBef>
              <a:buFont typeface="+mj-lt"/>
              <a:buAutoNum type="alphaLcParenR"/>
            </a:pPr>
            <a:r>
              <a:rPr lang="zh-CN" altLang="en-US" dirty="0">
                <a:solidFill>
                  <a:srgbClr val="FF0000"/>
                </a:solidFill>
              </a:rPr>
              <a:t>代持协议</a:t>
            </a:r>
            <a:r>
              <a:rPr lang="zh-CN" altLang="en-US" dirty="0"/>
              <a:t>首先适用合同法，尽可能尊重双方真实意思表示，但</a:t>
            </a:r>
            <a:r>
              <a:rPr lang="zh-CN" altLang="zh-CN" dirty="0"/>
              <a:t>不能规避强制性</a:t>
            </a:r>
            <a:r>
              <a:rPr lang="zh-CN" altLang="en-US" dirty="0"/>
              <a:t>法律</a:t>
            </a:r>
            <a:r>
              <a:rPr lang="zh-CN" altLang="zh-CN" dirty="0"/>
              <a:t>规定</a:t>
            </a:r>
            <a:endParaRPr lang="en-US" altLang="zh-CN" dirty="0"/>
          </a:p>
          <a:p>
            <a:pPr marL="800103" lvl="1" indent="-342902">
              <a:spcBef>
                <a:spcPts val="1200"/>
              </a:spcBef>
              <a:buFont typeface="+mj-lt"/>
              <a:buAutoNum type="alphaLcParenR"/>
            </a:pPr>
            <a:r>
              <a:rPr lang="zh-CN" altLang="zh-CN" dirty="0">
                <a:solidFill>
                  <a:srgbClr val="FF0000"/>
                </a:solidFill>
              </a:rPr>
              <a:t>股东与公司之间</a:t>
            </a:r>
            <a:r>
              <a:rPr lang="zh-CN" altLang="zh-CN" dirty="0"/>
              <a:t>可以根据股东的记载相互确定身份、主张</a:t>
            </a:r>
            <a:r>
              <a:rPr lang="zh-CN" altLang="en-US" dirty="0"/>
              <a:t>权利</a:t>
            </a:r>
            <a:r>
              <a:rPr lang="zh-CN" altLang="zh-CN" dirty="0"/>
              <a:t>义务</a:t>
            </a:r>
            <a:endParaRPr lang="en-US" altLang="zh-CN" dirty="0"/>
          </a:p>
          <a:p>
            <a:pPr marL="800103" lvl="1" indent="-342902">
              <a:spcBef>
                <a:spcPts val="1200"/>
              </a:spcBef>
              <a:buFont typeface="+mj-lt"/>
              <a:buAutoNum type="alphaLcParenR"/>
            </a:pPr>
            <a:r>
              <a:rPr lang="zh-CN" altLang="zh-CN" dirty="0"/>
              <a:t>隐名出资涉及公司与股东之间的关系一般为股权确认纠纷，此类纠纷可根据构成股东身份的</a:t>
            </a:r>
            <a:r>
              <a:rPr lang="zh-CN" altLang="zh-CN" dirty="0">
                <a:solidFill>
                  <a:srgbClr val="FF0000"/>
                </a:solidFill>
              </a:rPr>
              <a:t>实质要件、形式要件</a:t>
            </a:r>
            <a:r>
              <a:rPr lang="zh-CN" altLang="zh-CN" dirty="0"/>
              <a:t>等综合判断</a:t>
            </a:r>
            <a:endParaRPr lang="en-US" altLang="zh-CN" dirty="0"/>
          </a:p>
          <a:p>
            <a:pPr marL="285752" indent="-285752">
              <a:spcBef>
                <a:spcPts val="1200"/>
              </a:spcBef>
              <a:buFontTx/>
              <a:buChar char="-"/>
            </a:pPr>
            <a:r>
              <a:rPr lang="zh-CN" altLang="en-US" dirty="0"/>
              <a:t>外部关系：</a:t>
            </a:r>
            <a:endParaRPr lang="en-US" altLang="zh-CN" dirty="0"/>
          </a:p>
          <a:p>
            <a:pPr marL="800103" lvl="1" indent="-342902">
              <a:spcBef>
                <a:spcPts val="1200"/>
              </a:spcBef>
              <a:buFont typeface="+mj-lt"/>
              <a:buAutoNum type="alphaLcParenR"/>
            </a:pPr>
            <a:r>
              <a:rPr lang="zh-CN" altLang="zh-CN" dirty="0"/>
              <a:t>名义股东与公司外部第三人的关系</a:t>
            </a:r>
            <a:r>
              <a:rPr lang="zh-CN" altLang="en-US" dirty="0"/>
              <a:t>：</a:t>
            </a:r>
            <a:r>
              <a:rPr lang="zh-CN" altLang="zh-CN" dirty="0"/>
              <a:t>尊重商事外观主义原则，保护</a:t>
            </a:r>
            <a:r>
              <a:rPr lang="zh-CN" altLang="zh-CN" dirty="0">
                <a:solidFill>
                  <a:srgbClr val="FF0000"/>
                </a:solidFill>
              </a:rPr>
              <a:t>善意第三人</a:t>
            </a:r>
            <a:r>
              <a:rPr lang="zh-CN" altLang="zh-CN" dirty="0"/>
              <a:t>。</a:t>
            </a:r>
          </a:p>
          <a:p>
            <a:pPr marL="285752" indent="-285752">
              <a:buFont typeface="Arial" panose="020B0604020202020204" pitchFamily="34" charset="0"/>
              <a:buChar char="•"/>
            </a:pP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895601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1095376" y="2301016"/>
            <a:ext cx="5606368" cy="2507653"/>
          </a:xfrm>
        </p:spPr>
        <p:txBody>
          <a:bodyPr/>
          <a:lstStyle/>
          <a:p>
            <a:pPr>
              <a:lnSpc>
                <a:spcPct val="200000"/>
              </a:lnSpc>
            </a:pPr>
            <a:r>
              <a:rPr lang="zh-CN" altLang="en-US" b="1" dirty="0">
                <a:solidFill>
                  <a:srgbClr val="0E2364"/>
                </a:solidFill>
              </a:rPr>
              <a:t>第二部分 </a:t>
            </a:r>
            <a:r>
              <a:rPr lang="zh-CN" altLang="zh-CN" b="1" dirty="0">
                <a:solidFill>
                  <a:srgbClr val="0E2364"/>
                </a:solidFill>
              </a:rPr>
              <a:t>资金进入篇</a:t>
            </a:r>
            <a:br>
              <a:rPr lang="en-US" altLang="zh-CN" b="1" dirty="0">
                <a:solidFill>
                  <a:srgbClr val="0E2364"/>
                </a:solidFill>
              </a:rPr>
            </a:br>
            <a:r>
              <a:rPr lang="zh-CN" altLang="en-US" b="1" dirty="0">
                <a:solidFill>
                  <a:srgbClr val="0E2364"/>
                </a:solidFill>
              </a:rPr>
              <a:t>一、</a:t>
            </a:r>
            <a:r>
              <a:rPr lang="zh-CN" altLang="zh-CN" b="1" dirty="0">
                <a:solidFill>
                  <a:srgbClr val="0E2364"/>
                </a:solidFill>
              </a:rPr>
              <a:t>增资协议纠纷</a:t>
            </a:r>
            <a:br>
              <a:rPr lang="en-US" altLang="zh-CN" b="1" dirty="0">
                <a:solidFill>
                  <a:srgbClr val="0E2364"/>
                </a:solidFill>
              </a:rPr>
            </a:br>
            <a:r>
              <a:rPr lang="zh-CN" altLang="en-US" b="1" dirty="0">
                <a:solidFill>
                  <a:srgbClr val="0E2364"/>
                </a:solidFill>
              </a:rPr>
              <a:t>二、</a:t>
            </a:r>
            <a:r>
              <a:rPr lang="zh-CN" altLang="zh-CN" b="1" dirty="0">
                <a:solidFill>
                  <a:srgbClr val="0E2364"/>
                </a:solidFill>
              </a:rPr>
              <a:t>股权代持纠纷</a:t>
            </a:r>
            <a:br>
              <a:rPr lang="zh-CN" altLang="zh-CN" dirty="0">
                <a:solidFill>
                  <a:srgbClr val="0E2364"/>
                </a:solidFill>
              </a:rPr>
            </a:br>
            <a:r>
              <a:rPr lang="zh-CN" altLang="en-US" dirty="0">
                <a:solidFill>
                  <a:srgbClr val="930D14"/>
                </a:solidFill>
              </a:rPr>
              <a:t>三、</a:t>
            </a:r>
            <a:r>
              <a:rPr lang="zh-CN" altLang="zh-CN" b="1" dirty="0">
                <a:solidFill>
                  <a:srgbClr val="930D14"/>
                </a:solidFill>
              </a:rPr>
              <a:t>名股实债纠纷</a:t>
            </a:r>
            <a:br>
              <a:rPr lang="zh-CN" altLang="zh-CN" dirty="0">
                <a:solidFill>
                  <a:srgbClr val="0E2364"/>
                </a:solidFill>
              </a:rPr>
            </a:br>
            <a:br>
              <a:rPr lang="zh-CN" altLang="zh-CN" dirty="0">
                <a:solidFill>
                  <a:srgbClr val="0E2364"/>
                </a:solidFill>
              </a:rPr>
            </a:br>
            <a:endParaRPr lang="zh-CN" altLang="en-US" dirty="0">
              <a:solidFill>
                <a:srgbClr val="0E2364"/>
              </a:solidFill>
            </a:endParaRPr>
          </a:p>
        </p:txBody>
      </p:sp>
      <p:sp>
        <p:nvSpPr>
          <p:cNvPr id="4" name="文本占位符 10">
            <a:extLst>
              <a:ext uri="{FF2B5EF4-FFF2-40B4-BE49-F238E27FC236}">
                <a16:creationId xmlns:a16="http://schemas.microsoft.com/office/drawing/2014/main" id="{CC6C5A48-5C3A-423F-9A5A-863997B00208}"/>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2088754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F96D47BD-7171-4375-B003-43B979CFA204}"/>
              </a:ext>
            </a:extLst>
          </p:cNvPr>
          <p:cNvSpPr txBox="1">
            <a:spLocks/>
          </p:cNvSpPr>
          <p:nvPr/>
        </p:nvSpPr>
        <p:spPr>
          <a:xfrm>
            <a:off x="1095375" y="629301"/>
            <a:ext cx="7333488" cy="393192"/>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200" dirty="0">
                <a:solidFill>
                  <a:srgbClr val="0E2364"/>
                </a:solidFill>
              </a:rPr>
              <a:t>三、明股实债纠纷</a:t>
            </a:r>
            <a:endParaRPr lang="zh-CN" altLang="zh-CN" sz="2200" dirty="0">
              <a:solidFill>
                <a:srgbClr val="0E2364"/>
              </a:solidFill>
            </a:endParaRPr>
          </a:p>
        </p:txBody>
      </p:sp>
      <p:sp>
        <p:nvSpPr>
          <p:cNvPr id="4" name="矩形: 圆角 3">
            <a:extLst>
              <a:ext uri="{FF2B5EF4-FFF2-40B4-BE49-F238E27FC236}">
                <a16:creationId xmlns:a16="http://schemas.microsoft.com/office/drawing/2014/main" id="{A4874A41-1F7E-4F4D-AE0F-6BFEB40D8411}"/>
              </a:ext>
            </a:extLst>
          </p:cNvPr>
          <p:cNvSpPr/>
          <p:nvPr/>
        </p:nvSpPr>
        <p:spPr>
          <a:xfrm>
            <a:off x="6106233" y="2839833"/>
            <a:ext cx="1095122" cy="617654"/>
          </a:xfrm>
          <a:prstGeom prst="roundRect">
            <a:avLst/>
          </a:prstGeom>
          <a:solidFill>
            <a:schemeClr val="bg1">
              <a:lumMod val="65000"/>
            </a:schemeClr>
          </a:solidFill>
          <a:ln>
            <a:solidFill>
              <a:schemeClr val="bg1"/>
            </a:solidFill>
          </a:ln>
        </p:spPr>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latin typeface="楷体" panose="02010609060101010101" pitchFamily="49" charset="-122"/>
                <a:ea typeface="楷体" panose="02010609060101010101" pitchFamily="49" charset="-122"/>
              </a:rPr>
              <a:t>石化公司</a:t>
            </a:r>
            <a:endParaRPr lang="en-US" altLang="zh-CN" sz="1373" dirty="0">
              <a:latin typeface="楷体" panose="02010609060101010101" pitchFamily="49" charset="-122"/>
              <a:ea typeface="楷体" panose="02010609060101010101" pitchFamily="49" charset="-122"/>
            </a:endParaRPr>
          </a:p>
        </p:txBody>
      </p:sp>
      <p:sp>
        <p:nvSpPr>
          <p:cNvPr id="5" name="矩形: 圆角 4">
            <a:extLst>
              <a:ext uri="{FF2B5EF4-FFF2-40B4-BE49-F238E27FC236}">
                <a16:creationId xmlns:a16="http://schemas.microsoft.com/office/drawing/2014/main" id="{81563B48-2F7D-48C7-93BE-9015735DE42A}"/>
              </a:ext>
            </a:extLst>
          </p:cNvPr>
          <p:cNvSpPr/>
          <p:nvPr/>
        </p:nvSpPr>
        <p:spPr>
          <a:xfrm>
            <a:off x="2910724" y="2839833"/>
            <a:ext cx="1095122" cy="617654"/>
          </a:xfrm>
          <a:prstGeom prst="roundRect">
            <a:avLst/>
          </a:prstGeom>
          <a:solidFill>
            <a:schemeClr val="bg1">
              <a:lumMod val="65000"/>
            </a:schemeClr>
          </a:solidFill>
          <a:ln>
            <a:solidFill>
              <a:schemeClr val="bg1"/>
            </a:solidFill>
          </a:ln>
        </p:spPr>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latin typeface="楷体" panose="02010609060101010101" pitchFamily="49" charset="-122"/>
                <a:ea typeface="楷体" panose="02010609060101010101" pitchFamily="49" charset="-122"/>
              </a:rPr>
              <a:t>信托公司</a:t>
            </a:r>
            <a:endParaRPr lang="en-US" altLang="zh-CN" sz="1373" dirty="0">
              <a:latin typeface="楷体" panose="02010609060101010101" pitchFamily="49" charset="-122"/>
              <a:ea typeface="楷体" panose="02010609060101010101" pitchFamily="49" charset="-122"/>
            </a:endParaRPr>
          </a:p>
        </p:txBody>
      </p:sp>
      <p:sp>
        <p:nvSpPr>
          <p:cNvPr id="6" name="矩形: 圆角 5">
            <a:extLst>
              <a:ext uri="{FF2B5EF4-FFF2-40B4-BE49-F238E27FC236}">
                <a16:creationId xmlns:a16="http://schemas.microsoft.com/office/drawing/2014/main" id="{E98163EC-0A6A-45DE-9441-E11919BC77A5}"/>
              </a:ext>
            </a:extLst>
          </p:cNvPr>
          <p:cNvSpPr/>
          <p:nvPr/>
        </p:nvSpPr>
        <p:spPr>
          <a:xfrm>
            <a:off x="4139972" y="4915591"/>
            <a:ext cx="1857180" cy="506116"/>
          </a:xfrm>
          <a:prstGeom prst="roundRect">
            <a:avLst/>
          </a:prstGeom>
          <a:solidFill>
            <a:srgbClr val="930D14"/>
          </a:solidFill>
          <a:ln>
            <a:solidFill>
              <a:schemeClr val="bg1"/>
            </a:solidFill>
          </a:ln>
        </p:spPr>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solidFill>
                  <a:schemeClr val="bg1"/>
                </a:solidFill>
                <a:latin typeface="楷体" panose="02010609060101010101" pitchFamily="49" charset="-122"/>
                <a:ea typeface="楷体" panose="02010609060101010101" pitchFamily="49" charset="-122"/>
              </a:rPr>
              <a:t>目标公司</a:t>
            </a:r>
          </a:p>
        </p:txBody>
      </p:sp>
      <p:sp>
        <p:nvSpPr>
          <p:cNvPr id="7" name="矩形: 圆角 6">
            <a:extLst>
              <a:ext uri="{FF2B5EF4-FFF2-40B4-BE49-F238E27FC236}">
                <a16:creationId xmlns:a16="http://schemas.microsoft.com/office/drawing/2014/main" id="{07B337B8-1E5E-485C-B31F-33C3E24CEC44}"/>
              </a:ext>
            </a:extLst>
          </p:cNvPr>
          <p:cNvSpPr/>
          <p:nvPr/>
        </p:nvSpPr>
        <p:spPr>
          <a:xfrm>
            <a:off x="4261683" y="1543735"/>
            <a:ext cx="1613759" cy="506116"/>
          </a:xfrm>
          <a:prstGeom prst="roundRect">
            <a:avLst/>
          </a:prstGeom>
          <a:solidFill>
            <a:srgbClr val="0E2364"/>
          </a:solidFill>
          <a:ln>
            <a:solidFill>
              <a:schemeClr val="bg1"/>
            </a:solidFill>
          </a:ln>
        </p:spPr>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solidFill>
                  <a:schemeClr val="bg1"/>
                </a:solidFill>
                <a:latin typeface="楷体" panose="02010609060101010101" pitchFamily="49" charset="-122"/>
                <a:ea typeface="楷体" panose="02010609060101010101" pitchFamily="49" charset="-122"/>
              </a:rPr>
              <a:t>集团公司</a:t>
            </a:r>
          </a:p>
        </p:txBody>
      </p:sp>
      <p:cxnSp>
        <p:nvCxnSpPr>
          <p:cNvPr id="8" name="直接箭头连接符 7">
            <a:extLst>
              <a:ext uri="{FF2B5EF4-FFF2-40B4-BE49-F238E27FC236}">
                <a16:creationId xmlns:a16="http://schemas.microsoft.com/office/drawing/2014/main" id="{25446541-FDD9-440F-8C02-BB9EF00A3049}"/>
              </a:ext>
            </a:extLst>
          </p:cNvPr>
          <p:cNvCxnSpPr>
            <a:cxnSpLocks/>
          </p:cNvCxnSpPr>
          <p:nvPr/>
        </p:nvCxnSpPr>
        <p:spPr>
          <a:xfrm flipH="1" flipV="1">
            <a:off x="4000256" y="3024010"/>
            <a:ext cx="2125432" cy="18464"/>
          </a:xfrm>
          <a:prstGeom prst="straightConnector1">
            <a:avLst/>
          </a:prstGeom>
          <a:ln w="38100">
            <a:solidFill>
              <a:srgbClr val="FF000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D22F291-6E21-47A3-9AA8-97E8FA70495F}"/>
              </a:ext>
            </a:extLst>
          </p:cNvPr>
          <p:cNvSpPr txBox="1"/>
          <p:nvPr/>
        </p:nvSpPr>
        <p:spPr>
          <a:xfrm>
            <a:off x="4604195" y="2742707"/>
            <a:ext cx="1095122" cy="303609"/>
          </a:xfrm>
          <a:prstGeom prst="rect">
            <a:avLst/>
          </a:prstGeom>
          <a:noFill/>
        </p:spPr>
        <p:txBody>
          <a:bodyPr wrap="square" rtlCol="0">
            <a:spAutoFit/>
          </a:bodyPr>
          <a:lstStyle/>
          <a:p>
            <a:r>
              <a:rPr lang="zh-CN" altLang="en-US" sz="1373" dirty="0">
                <a:latin typeface="楷体" panose="02010609060101010101" pitchFamily="49" charset="-122"/>
                <a:ea typeface="楷体" panose="02010609060101010101" pitchFamily="49" charset="-122"/>
              </a:rPr>
              <a:t>支付</a:t>
            </a:r>
            <a:r>
              <a:rPr lang="en-US" altLang="zh-CN" sz="1373" dirty="0">
                <a:latin typeface="楷体" panose="02010609060101010101" pitchFamily="49" charset="-122"/>
                <a:ea typeface="楷体" panose="02010609060101010101" pitchFamily="49" charset="-122"/>
              </a:rPr>
              <a:t>4.48</a:t>
            </a:r>
            <a:r>
              <a:rPr lang="zh-CN" altLang="en-US" sz="1373" dirty="0">
                <a:latin typeface="楷体" panose="02010609060101010101" pitchFamily="49" charset="-122"/>
                <a:ea typeface="楷体" panose="02010609060101010101" pitchFamily="49" charset="-122"/>
              </a:rPr>
              <a:t>亿</a:t>
            </a:r>
          </a:p>
        </p:txBody>
      </p:sp>
      <p:sp>
        <p:nvSpPr>
          <p:cNvPr id="10" name="文本框 9">
            <a:extLst>
              <a:ext uri="{FF2B5EF4-FFF2-40B4-BE49-F238E27FC236}">
                <a16:creationId xmlns:a16="http://schemas.microsoft.com/office/drawing/2014/main" id="{18778790-397E-4661-AB53-A8ACE3687CD3}"/>
              </a:ext>
            </a:extLst>
          </p:cNvPr>
          <p:cNvSpPr txBox="1"/>
          <p:nvPr/>
        </p:nvSpPr>
        <p:spPr>
          <a:xfrm>
            <a:off x="5431753" y="2265650"/>
            <a:ext cx="1095122" cy="303609"/>
          </a:xfrm>
          <a:prstGeom prst="rect">
            <a:avLst/>
          </a:prstGeom>
          <a:noFill/>
        </p:spPr>
        <p:txBody>
          <a:bodyPr wrap="square" rtlCol="0">
            <a:spAutoFit/>
          </a:bodyPr>
          <a:lstStyle/>
          <a:p>
            <a:pPr algn="ctr"/>
            <a:r>
              <a:rPr lang="zh-CN" altLang="en-US" sz="1373" dirty="0">
                <a:latin typeface="楷体" panose="02010609060101010101" pitchFamily="49" charset="-122"/>
                <a:ea typeface="楷体" panose="02010609060101010101" pitchFamily="49" charset="-122"/>
              </a:rPr>
              <a:t>发放资金</a:t>
            </a:r>
          </a:p>
        </p:txBody>
      </p:sp>
      <p:sp>
        <p:nvSpPr>
          <p:cNvPr id="11" name="文本框 10">
            <a:extLst>
              <a:ext uri="{FF2B5EF4-FFF2-40B4-BE49-F238E27FC236}">
                <a16:creationId xmlns:a16="http://schemas.microsoft.com/office/drawing/2014/main" id="{2BD6A02C-E52F-462D-A3E8-A7983E828E43}"/>
              </a:ext>
            </a:extLst>
          </p:cNvPr>
          <p:cNvSpPr txBox="1"/>
          <p:nvPr/>
        </p:nvSpPr>
        <p:spPr>
          <a:xfrm>
            <a:off x="4474796" y="3277412"/>
            <a:ext cx="1328899" cy="333938"/>
          </a:xfrm>
          <a:prstGeom prst="rect">
            <a:avLst/>
          </a:prstGeom>
          <a:noFill/>
        </p:spPr>
        <p:txBody>
          <a:bodyPr wrap="square" rtlCol="0">
            <a:spAutoFit/>
          </a:bodyPr>
          <a:lstStyle/>
          <a:p>
            <a:pPr algn="ctr"/>
            <a:r>
              <a:rPr lang="zh-CN" altLang="en-US" sz="1570" dirty="0">
                <a:solidFill>
                  <a:srgbClr val="FF0000"/>
                </a:solidFill>
                <a:latin typeface="楷体" panose="02010609060101010101" pitchFamily="49" charset="-122"/>
                <a:ea typeface="楷体" panose="02010609060101010101" pitchFamily="49" charset="-122"/>
              </a:rPr>
              <a:t>转让股权</a:t>
            </a:r>
          </a:p>
        </p:txBody>
      </p:sp>
      <p:sp>
        <p:nvSpPr>
          <p:cNvPr id="12" name="矩形: 圆角 11">
            <a:extLst>
              <a:ext uri="{FF2B5EF4-FFF2-40B4-BE49-F238E27FC236}">
                <a16:creationId xmlns:a16="http://schemas.microsoft.com/office/drawing/2014/main" id="{B7AA592D-5D3C-4E07-9AF6-BBBBDCF91EC7}"/>
              </a:ext>
            </a:extLst>
          </p:cNvPr>
          <p:cNvSpPr/>
          <p:nvPr/>
        </p:nvSpPr>
        <p:spPr>
          <a:xfrm>
            <a:off x="4107708" y="5867581"/>
            <a:ext cx="1097987" cy="506116"/>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latin typeface="楷体" panose="02010609060101010101" pitchFamily="49" charset="-122"/>
                <a:ea typeface="楷体" panose="02010609060101010101" pitchFamily="49" charset="-122"/>
              </a:rPr>
              <a:t>小股东</a:t>
            </a:r>
          </a:p>
        </p:txBody>
      </p:sp>
      <p:cxnSp>
        <p:nvCxnSpPr>
          <p:cNvPr id="13" name="直接箭头连接符 12">
            <a:extLst>
              <a:ext uri="{FF2B5EF4-FFF2-40B4-BE49-F238E27FC236}">
                <a16:creationId xmlns:a16="http://schemas.microsoft.com/office/drawing/2014/main" id="{6B51CEAC-EC03-477B-87C7-3C395418C0B9}"/>
              </a:ext>
            </a:extLst>
          </p:cNvPr>
          <p:cNvCxnSpPr>
            <a:cxnSpLocks/>
            <a:stCxn id="12" idx="0"/>
          </p:cNvCxnSpPr>
          <p:nvPr/>
        </p:nvCxnSpPr>
        <p:spPr>
          <a:xfrm flipV="1">
            <a:off x="4656702" y="5421708"/>
            <a:ext cx="3229" cy="445874"/>
          </a:xfrm>
          <a:prstGeom prst="straightConnector1">
            <a:avLst/>
          </a:prstGeom>
          <a:ln>
            <a:tailEnd type="stealth" w="lg" len="lg"/>
          </a:ln>
        </p:spPr>
        <p:style>
          <a:lnRef idx="3">
            <a:schemeClr val="accent4"/>
          </a:lnRef>
          <a:fillRef idx="0">
            <a:schemeClr val="accent4"/>
          </a:fillRef>
          <a:effectRef idx="2">
            <a:schemeClr val="accent4"/>
          </a:effectRef>
          <a:fontRef idx="minor">
            <a:schemeClr val="tx1"/>
          </a:fontRef>
        </p:style>
      </p:cxnSp>
      <p:sp>
        <p:nvSpPr>
          <p:cNvPr id="14" name="文本框 13">
            <a:extLst>
              <a:ext uri="{FF2B5EF4-FFF2-40B4-BE49-F238E27FC236}">
                <a16:creationId xmlns:a16="http://schemas.microsoft.com/office/drawing/2014/main" id="{25268315-F9E7-4525-8A58-6BEF7CAFD855}"/>
              </a:ext>
            </a:extLst>
          </p:cNvPr>
          <p:cNvSpPr txBox="1"/>
          <p:nvPr/>
        </p:nvSpPr>
        <p:spPr>
          <a:xfrm>
            <a:off x="3516387" y="5533247"/>
            <a:ext cx="1095122" cy="303609"/>
          </a:xfrm>
          <a:prstGeom prst="rect">
            <a:avLst/>
          </a:prstGeom>
          <a:noFill/>
        </p:spPr>
        <p:txBody>
          <a:bodyPr wrap="square" rtlCol="0">
            <a:spAutoFit/>
          </a:bodyPr>
          <a:lstStyle/>
          <a:p>
            <a:pPr algn="ctr"/>
            <a:r>
              <a:rPr lang="zh-CN" altLang="en-US" sz="1373" dirty="0">
                <a:latin typeface="楷体" panose="02010609060101010101" pitchFamily="49" charset="-122"/>
                <a:ea typeface="楷体" panose="02010609060101010101" pitchFamily="49" charset="-122"/>
              </a:rPr>
              <a:t>知情权之诉</a:t>
            </a:r>
          </a:p>
        </p:txBody>
      </p:sp>
      <p:sp>
        <p:nvSpPr>
          <p:cNvPr id="15" name="矩形: 圆角 14">
            <a:extLst>
              <a:ext uri="{FF2B5EF4-FFF2-40B4-BE49-F238E27FC236}">
                <a16:creationId xmlns:a16="http://schemas.microsoft.com/office/drawing/2014/main" id="{AD237747-2FE6-463B-8789-DC26B24F12FE}"/>
              </a:ext>
            </a:extLst>
          </p:cNvPr>
          <p:cNvSpPr/>
          <p:nvPr/>
        </p:nvSpPr>
        <p:spPr>
          <a:xfrm>
            <a:off x="5354008" y="5846614"/>
            <a:ext cx="690623" cy="506116"/>
          </a:xfrm>
          <a:prstGeom prst="roundRect">
            <a:avLst/>
          </a:prstGeom>
          <a:solidFill>
            <a:srgbClr val="FFC000"/>
          </a:solidFill>
          <a:ln>
            <a:solidFill>
              <a:schemeClr val="bg1"/>
            </a:solidFill>
          </a:ln>
        </p:spPr>
        <p:txBody>
          <a:bodyPr rot="0" spcFirstLastPara="0" vertOverflow="overflow" horzOverflow="overflow" vert="horz" wrap="square" lIns="44847" tIns="22424" rIns="44847" bIns="22424" numCol="1" spcCol="0" rtlCol="0" fromWordArt="0" anchor="ctr" anchorCtr="0" forceAA="0" compatLnSpc="1">
            <a:prstTxWarp prst="textNoShape">
              <a:avLst/>
            </a:prstTxWarp>
            <a:noAutofit/>
          </a:bodyPr>
          <a:lstStyle/>
          <a:p>
            <a:pPr algn="ctr"/>
            <a:r>
              <a:rPr lang="zh-CN" altLang="en-US" sz="1373" dirty="0">
                <a:latin typeface="楷体" panose="02010609060101010101" pitchFamily="49" charset="-122"/>
                <a:ea typeface="楷体" panose="02010609060101010101" pitchFamily="49" charset="-122"/>
              </a:rPr>
              <a:t>债权人</a:t>
            </a:r>
            <a:endParaRPr lang="en-US" altLang="zh-CN" sz="1373" dirty="0">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id="{D7B77794-EE7B-4751-88F8-48BE7F4FCC9F}"/>
              </a:ext>
            </a:extLst>
          </p:cNvPr>
          <p:cNvSpPr txBox="1"/>
          <p:nvPr/>
        </p:nvSpPr>
        <p:spPr>
          <a:xfrm>
            <a:off x="5785348" y="5496330"/>
            <a:ext cx="1298663" cy="303609"/>
          </a:xfrm>
          <a:prstGeom prst="rect">
            <a:avLst/>
          </a:prstGeom>
          <a:noFill/>
        </p:spPr>
        <p:txBody>
          <a:bodyPr wrap="square" rtlCol="0">
            <a:spAutoFit/>
          </a:bodyPr>
          <a:lstStyle/>
          <a:p>
            <a:r>
              <a:rPr lang="zh-CN" altLang="en-US" sz="1373" dirty="0">
                <a:latin typeface="楷体" panose="02010609060101010101" pitchFamily="49" charset="-122"/>
                <a:ea typeface="楷体" panose="02010609060101010101" pitchFamily="49" charset="-122"/>
              </a:rPr>
              <a:t>主张债权</a:t>
            </a:r>
          </a:p>
        </p:txBody>
      </p:sp>
      <p:cxnSp>
        <p:nvCxnSpPr>
          <p:cNvPr id="17" name="直接箭头连接符 16">
            <a:extLst>
              <a:ext uri="{FF2B5EF4-FFF2-40B4-BE49-F238E27FC236}">
                <a16:creationId xmlns:a16="http://schemas.microsoft.com/office/drawing/2014/main" id="{FE537778-1E6A-43FB-BCB3-2C43E0596F1E}"/>
              </a:ext>
            </a:extLst>
          </p:cNvPr>
          <p:cNvCxnSpPr>
            <a:cxnSpLocks/>
          </p:cNvCxnSpPr>
          <p:nvPr/>
        </p:nvCxnSpPr>
        <p:spPr>
          <a:xfrm>
            <a:off x="4005846" y="3241741"/>
            <a:ext cx="2125432" cy="13103"/>
          </a:xfrm>
          <a:prstGeom prst="straightConnector1">
            <a:avLst/>
          </a:prstGeom>
          <a:ln w="381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DC071AA-A358-4E4F-9C83-1F2022EE367A}"/>
              </a:ext>
            </a:extLst>
          </p:cNvPr>
          <p:cNvSpPr txBox="1"/>
          <p:nvPr/>
        </p:nvSpPr>
        <p:spPr>
          <a:xfrm>
            <a:off x="3233301" y="3968741"/>
            <a:ext cx="1095122" cy="514885"/>
          </a:xfrm>
          <a:prstGeom prst="rect">
            <a:avLst/>
          </a:prstGeom>
          <a:noFill/>
        </p:spPr>
        <p:txBody>
          <a:bodyPr wrap="square" rtlCol="0">
            <a:spAutoFit/>
          </a:bodyPr>
          <a:lstStyle/>
          <a:p>
            <a:pPr algn="ctr"/>
            <a:r>
              <a:rPr lang="en-US" altLang="zh-CN" sz="1373" dirty="0">
                <a:latin typeface="楷体" panose="02010609060101010101" pitchFamily="49" charset="-122"/>
                <a:ea typeface="楷体" panose="02010609060101010101" pitchFamily="49" charset="-122"/>
              </a:rPr>
              <a:t>4</a:t>
            </a:r>
            <a:r>
              <a:rPr lang="zh-CN" altLang="en-US" sz="1373" dirty="0">
                <a:latin typeface="楷体" panose="02010609060101010101" pitchFamily="49" charset="-122"/>
                <a:ea typeface="楷体" panose="02010609060101010101" pitchFamily="49" charset="-122"/>
              </a:rPr>
              <a:t>亿</a:t>
            </a:r>
            <a:endParaRPr lang="en-US" altLang="zh-CN" sz="1373" dirty="0">
              <a:latin typeface="楷体" panose="02010609060101010101" pitchFamily="49" charset="-122"/>
              <a:ea typeface="楷体" panose="02010609060101010101" pitchFamily="49" charset="-122"/>
            </a:endParaRPr>
          </a:p>
          <a:p>
            <a:pPr algn="ctr"/>
            <a:r>
              <a:rPr lang="zh-CN" altLang="en-US" sz="1373" dirty="0">
                <a:latin typeface="楷体" panose="02010609060101010101" pitchFamily="49" charset="-122"/>
                <a:ea typeface="楷体" panose="02010609060101010101" pitchFamily="49" charset="-122"/>
              </a:rPr>
              <a:t>（</a:t>
            </a:r>
            <a:r>
              <a:rPr lang="en-US" altLang="zh-CN" sz="1373" dirty="0">
                <a:latin typeface="楷体" panose="02010609060101010101" pitchFamily="49" charset="-122"/>
                <a:ea typeface="楷体" panose="02010609060101010101" pitchFamily="49" charset="-122"/>
              </a:rPr>
              <a:t>88.0708%</a:t>
            </a:r>
            <a:r>
              <a:rPr lang="zh-CN" altLang="en-US" sz="1373" dirty="0">
                <a:latin typeface="楷体" panose="02010609060101010101" pitchFamily="49" charset="-122"/>
                <a:ea typeface="楷体" panose="02010609060101010101" pitchFamily="49" charset="-122"/>
              </a:rPr>
              <a:t>）</a:t>
            </a:r>
          </a:p>
        </p:txBody>
      </p:sp>
      <p:sp>
        <p:nvSpPr>
          <p:cNvPr id="19" name="文本框 18">
            <a:extLst>
              <a:ext uri="{FF2B5EF4-FFF2-40B4-BE49-F238E27FC236}">
                <a16:creationId xmlns:a16="http://schemas.microsoft.com/office/drawing/2014/main" id="{9165BDDC-6C8E-441B-AEA7-ED23B9CD2F6E}"/>
              </a:ext>
            </a:extLst>
          </p:cNvPr>
          <p:cNvSpPr txBox="1"/>
          <p:nvPr/>
        </p:nvSpPr>
        <p:spPr>
          <a:xfrm>
            <a:off x="5791699" y="3968741"/>
            <a:ext cx="1409656" cy="514885"/>
          </a:xfrm>
          <a:prstGeom prst="rect">
            <a:avLst/>
          </a:prstGeom>
          <a:noFill/>
        </p:spPr>
        <p:txBody>
          <a:bodyPr wrap="square" rtlCol="0">
            <a:spAutoFit/>
          </a:bodyPr>
          <a:lstStyle/>
          <a:p>
            <a:pPr algn="ctr"/>
            <a:r>
              <a:rPr lang="en-US" altLang="zh-CN" sz="1373" dirty="0">
                <a:latin typeface="楷体" panose="02010609060101010101" pitchFamily="49" charset="-122"/>
                <a:ea typeface="楷体" panose="02010609060101010101" pitchFamily="49" charset="-122"/>
              </a:rPr>
              <a:t>5418</a:t>
            </a:r>
            <a:r>
              <a:rPr lang="zh-CN" altLang="en-US" sz="1373" dirty="0">
                <a:latin typeface="楷体" panose="02010609060101010101" pitchFamily="49" charset="-122"/>
                <a:ea typeface="楷体" panose="02010609060101010101" pitchFamily="49" charset="-122"/>
              </a:rPr>
              <a:t>万</a:t>
            </a:r>
            <a:endParaRPr lang="en-US" altLang="zh-CN" sz="1373" dirty="0">
              <a:latin typeface="楷体" panose="02010609060101010101" pitchFamily="49" charset="-122"/>
              <a:ea typeface="楷体" panose="02010609060101010101" pitchFamily="49" charset="-122"/>
            </a:endParaRPr>
          </a:p>
          <a:p>
            <a:pPr algn="ctr"/>
            <a:r>
              <a:rPr lang="zh-CN" altLang="en-US" sz="1373" dirty="0">
                <a:latin typeface="楷体" panose="02010609060101010101" pitchFamily="49" charset="-122"/>
                <a:ea typeface="楷体" panose="02010609060101010101" pitchFamily="49" charset="-122"/>
              </a:rPr>
              <a:t>（</a:t>
            </a:r>
            <a:r>
              <a:rPr lang="en-US" altLang="zh-CN" sz="1373" dirty="0">
                <a:latin typeface="楷体" panose="02010609060101010101" pitchFamily="49" charset="-122"/>
                <a:ea typeface="楷体" panose="02010609060101010101" pitchFamily="49" charset="-122"/>
              </a:rPr>
              <a:t>11.9292%</a:t>
            </a:r>
            <a:r>
              <a:rPr lang="zh-CN" altLang="en-US" sz="1373" dirty="0">
                <a:latin typeface="楷体" panose="02010609060101010101" pitchFamily="49" charset="-122"/>
                <a:ea typeface="楷体" panose="02010609060101010101" pitchFamily="49" charset="-122"/>
              </a:rPr>
              <a:t>）</a:t>
            </a:r>
          </a:p>
        </p:txBody>
      </p:sp>
      <p:cxnSp>
        <p:nvCxnSpPr>
          <p:cNvPr id="20" name="直接箭头连接符 19">
            <a:extLst>
              <a:ext uri="{FF2B5EF4-FFF2-40B4-BE49-F238E27FC236}">
                <a16:creationId xmlns:a16="http://schemas.microsoft.com/office/drawing/2014/main" id="{F891BEA6-B9A4-4F2B-BC99-27E5E58C1DA9}"/>
              </a:ext>
            </a:extLst>
          </p:cNvPr>
          <p:cNvCxnSpPr>
            <a:cxnSpLocks/>
            <a:stCxn id="15" idx="0"/>
          </p:cNvCxnSpPr>
          <p:nvPr/>
        </p:nvCxnSpPr>
        <p:spPr>
          <a:xfrm flipV="1">
            <a:off x="5699318" y="5400739"/>
            <a:ext cx="0" cy="445874"/>
          </a:xfrm>
          <a:prstGeom prst="straightConnector1">
            <a:avLst/>
          </a:prstGeom>
          <a:ln>
            <a:tailEnd type="stealth" w="lg" len="lg"/>
          </a:ln>
        </p:spPr>
        <p:style>
          <a:lnRef idx="3">
            <a:schemeClr val="accent4"/>
          </a:lnRef>
          <a:fillRef idx="0">
            <a:schemeClr val="accent4"/>
          </a:fillRef>
          <a:effectRef idx="2">
            <a:schemeClr val="accent4"/>
          </a:effectRef>
          <a:fontRef idx="minor">
            <a:schemeClr val="tx1"/>
          </a:fontRef>
        </p:style>
      </p:cxnSp>
      <p:cxnSp>
        <p:nvCxnSpPr>
          <p:cNvPr id="21" name="直接箭头连接符 20">
            <a:extLst>
              <a:ext uri="{FF2B5EF4-FFF2-40B4-BE49-F238E27FC236}">
                <a16:creationId xmlns:a16="http://schemas.microsoft.com/office/drawing/2014/main" id="{2D22A95D-74D6-4AD0-9AAB-4A7D85EBF4AA}"/>
              </a:ext>
            </a:extLst>
          </p:cNvPr>
          <p:cNvCxnSpPr>
            <a:stCxn id="5" idx="2"/>
          </p:cNvCxnSpPr>
          <p:nvPr/>
        </p:nvCxnSpPr>
        <p:spPr>
          <a:xfrm>
            <a:off x="3458286" y="3457485"/>
            <a:ext cx="1526535" cy="145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933EC79-708E-4D32-A1CB-579F65DDAD45}"/>
              </a:ext>
            </a:extLst>
          </p:cNvPr>
          <p:cNvCxnSpPr>
            <a:cxnSpLocks/>
            <a:stCxn id="4" idx="2"/>
            <a:endCxn id="6" idx="0"/>
          </p:cNvCxnSpPr>
          <p:nvPr/>
        </p:nvCxnSpPr>
        <p:spPr>
          <a:xfrm flipH="1">
            <a:off x="5068563" y="3457485"/>
            <a:ext cx="1585232" cy="145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BCDC1061-B569-44B9-B4B6-16A1D0436C97}"/>
              </a:ext>
            </a:extLst>
          </p:cNvPr>
          <p:cNvCxnSpPr>
            <a:cxnSpLocks/>
            <a:stCxn id="7" idx="2"/>
          </p:cNvCxnSpPr>
          <p:nvPr/>
        </p:nvCxnSpPr>
        <p:spPr>
          <a:xfrm>
            <a:off x="5068563" y="2049852"/>
            <a:ext cx="1037671" cy="9827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A4B3D4E-6F24-4AA3-9305-8542BFBFF37B}"/>
              </a:ext>
            </a:extLst>
          </p:cNvPr>
          <p:cNvCxnSpPr/>
          <p:nvPr/>
        </p:nvCxnSpPr>
        <p:spPr>
          <a:xfrm flipH="1" flipV="1">
            <a:off x="3612710" y="3457487"/>
            <a:ext cx="1455852" cy="1354029"/>
          </a:xfrm>
          <a:prstGeom prst="straightConnector1">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3030A12-3F67-4EF7-A47F-95919C26654D}"/>
              </a:ext>
            </a:extLst>
          </p:cNvPr>
          <p:cNvSpPr txBox="1"/>
          <p:nvPr/>
        </p:nvSpPr>
        <p:spPr>
          <a:xfrm>
            <a:off x="4268396" y="3872500"/>
            <a:ext cx="570025" cy="303609"/>
          </a:xfrm>
          <a:prstGeom prst="rect">
            <a:avLst/>
          </a:prstGeom>
          <a:noFill/>
        </p:spPr>
        <p:txBody>
          <a:bodyPr wrap="square" rtlCol="0">
            <a:spAutoFit/>
          </a:bodyPr>
          <a:lstStyle/>
          <a:p>
            <a:pPr algn="ctr"/>
            <a:r>
              <a:rPr lang="zh-CN" altLang="en-US" sz="1373" dirty="0">
                <a:solidFill>
                  <a:srgbClr val="FF0000"/>
                </a:solidFill>
                <a:latin typeface="楷体" panose="02010609060101010101" pitchFamily="49" charset="-122"/>
                <a:ea typeface="楷体" panose="02010609060101010101" pitchFamily="49" charset="-122"/>
              </a:rPr>
              <a:t>退出</a:t>
            </a:r>
          </a:p>
        </p:txBody>
      </p:sp>
      <p:sp>
        <p:nvSpPr>
          <p:cNvPr id="26" name="文本框 25">
            <a:extLst>
              <a:ext uri="{FF2B5EF4-FFF2-40B4-BE49-F238E27FC236}">
                <a16:creationId xmlns:a16="http://schemas.microsoft.com/office/drawing/2014/main" id="{DAB12452-F679-4933-985C-BC9AF5604601}"/>
              </a:ext>
            </a:extLst>
          </p:cNvPr>
          <p:cNvSpPr txBox="1"/>
          <p:nvPr/>
        </p:nvSpPr>
        <p:spPr>
          <a:xfrm>
            <a:off x="1095375" y="1381125"/>
            <a:ext cx="1233133" cy="369332"/>
          </a:xfrm>
          <a:prstGeom prst="rect">
            <a:avLst/>
          </a:prstGeom>
          <a:noFill/>
        </p:spPr>
        <p:txBody>
          <a:bodyPr wrap="square" rtlCol="0">
            <a:spAutoFit/>
          </a:bodyPr>
          <a:lstStyle/>
          <a:p>
            <a:pPr marL="285752" indent="-285752">
              <a:buFont typeface="Arial" panose="020B0604020202020204" pitchFamily="34" charset="0"/>
              <a:buChar char="•"/>
            </a:pPr>
            <a:r>
              <a:rPr lang="zh-CN" altLang="en-US" b="1" u="sng" dirty="0"/>
              <a:t>案例</a:t>
            </a:r>
            <a:r>
              <a:rPr lang="en-US" altLang="zh-CN" b="1" u="sng" dirty="0"/>
              <a:t>7</a:t>
            </a:r>
          </a:p>
        </p:txBody>
      </p:sp>
    </p:spTree>
    <p:extLst>
      <p:ext uri="{BB962C8B-B14F-4D97-AF65-F5344CB8AC3E}">
        <p14:creationId xmlns:p14="http://schemas.microsoft.com/office/powerpoint/2010/main" val="533279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F96D47BD-7171-4375-B003-43B979CFA204}"/>
              </a:ext>
            </a:extLst>
          </p:cNvPr>
          <p:cNvSpPr txBox="1">
            <a:spLocks/>
          </p:cNvSpPr>
          <p:nvPr/>
        </p:nvSpPr>
        <p:spPr>
          <a:xfrm>
            <a:off x="1095375" y="629301"/>
            <a:ext cx="7333488" cy="393192"/>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200" dirty="0">
                <a:solidFill>
                  <a:srgbClr val="0E2364"/>
                </a:solidFill>
              </a:rPr>
              <a:t>三、明股实债纠纷</a:t>
            </a:r>
            <a:endParaRPr lang="zh-CN" altLang="zh-CN" sz="2200" dirty="0">
              <a:solidFill>
                <a:srgbClr val="0E2364"/>
              </a:solidFill>
            </a:endParaRPr>
          </a:p>
        </p:txBody>
      </p:sp>
      <p:sp>
        <p:nvSpPr>
          <p:cNvPr id="27" name="文本框 26">
            <a:extLst>
              <a:ext uri="{FF2B5EF4-FFF2-40B4-BE49-F238E27FC236}">
                <a16:creationId xmlns:a16="http://schemas.microsoft.com/office/drawing/2014/main" id="{08243029-5CEC-4D69-813E-E330A8DAEBF7}"/>
              </a:ext>
            </a:extLst>
          </p:cNvPr>
          <p:cNvSpPr txBox="1"/>
          <p:nvPr/>
        </p:nvSpPr>
        <p:spPr>
          <a:xfrm>
            <a:off x="1073860" y="1706426"/>
            <a:ext cx="9165516" cy="3939540"/>
          </a:xfrm>
          <a:prstGeom prst="rect">
            <a:avLst/>
          </a:prstGeom>
          <a:noFill/>
        </p:spPr>
        <p:txBody>
          <a:bodyPr wrap="square" rtlCol="0">
            <a:spAutoFit/>
          </a:bodyPr>
          <a:lstStyle/>
          <a:p>
            <a:pPr lvl="0"/>
            <a:r>
              <a:rPr lang="zh-CN" altLang="zh-CN" b="1" dirty="0"/>
              <a:t>判断“股权投资”还是“债权投资”的考虑因素</a:t>
            </a:r>
          </a:p>
          <a:p>
            <a:pPr lvl="0"/>
            <a:endParaRPr lang="en-US" altLang="zh-CN" b="1" dirty="0"/>
          </a:p>
          <a:p>
            <a:pPr marL="285752" indent="-285752">
              <a:spcBef>
                <a:spcPts val="1200"/>
              </a:spcBef>
              <a:buFont typeface="Arial" panose="020B0604020202020204" pitchFamily="34" charset="0"/>
              <a:buChar char="•"/>
            </a:pPr>
            <a:r>
              <a:rPr lang="zh-CN" altLang="zh-CN" dirty="0"/>
              <a:t>股权转让比例</a:t>
            </a:r>
          </a:p>
          <a:p>
            <a:pPr marL="285752" indent="-285752">
              <a:spcBef>
                <a:spcPts val="1200"/>
              </a:spcBef>
              <a:buFont typeface="Arial" panose="020B0604020202020204" pitchFamily="34" charset="0"/>
              <a:buChar char="•"/>
            </a:pPr>
            <a:r>
              <a:rPr lang="zh-CN" altLang="zh-CN" dirty="0"/>
              <a:t>公司控制权</a:t>
            </a:r>
          </a:p>
          <a:p>
            <a:pPr marL="285752" indent="-285752">
              <a:spcBef>
                <a:spcPts val="1200"/>
              </a:spcBef>
              <a:buFont typeface="Arial" panose="020B0604020202020204" pitchFamily="34" charset="0"/>
              <a:buChar char="•"/>
            </a:pPr>
            <a:r>
              <a:rPr lang="zh-CN" altLang="zh-CN" dirty="0"/>
              <a:t>收益安排（固定收益）</a:t>
            </a:r>
          </a:p>
          <a:p>
            <a:pPr marL="285752" indent="-285752">
              <a:spcBef>
                <a:spcPts val="1200"/>
              </a:spcBef>
              <a:buFont typeface="Arial" panose="020B0604020202020204" pitchFamily="34" charset="0"/>
              <a:buChar char="•"/>
            </a:pPr>
            <a:r>
              <a:rPr lang="zh-CN" altLang="zh-CN" dirty="0"/>
              <a:t>股权转让价格</a:t>
            </a:r>
          </a:p>
          <a:p>
            <a:pPr marL="285752" indent="-285752">
              <a:spcBef>
                <a:spcPts val="1200"/>
              </a:spcBef>
              <a:buFont typeface="Arial" panose="020B0604020202020204" pitchFamily="34" charset="0"/>
              <a:buChar char="•"/>
            </a:pPr>
            <a:r>
              <a:rPr lang="zh-CN" altLang="zh-CN" dirty="0"/>
              <a:t>是否存在担保</a:t>
            </a:r>
          </a:p>
          <a:p>
            <a:pPr marL="285752" indent="-285752">
              <a:spcBef>
                <a:spcPts val="1200"/>
              </a:spcBef>
              <a:buFont typeface="Arial" panose="020B0604020202020204" pitchFamily="34" charset="0"/>
              <a:buChar char="•"/>
            </a:pPr>
            <a:r>
              <a:rPr lang="zh-CN" altLang="zh-CN" dirty="0"/>
              <a:t>缔约的磋商过程</a:t>
            </a:r>
          </a:p>
          <a:p>
            <a:pPr marL="285752" indent="-285752">
              <a:spcBef>
                <a:spcPts val="1200"/>
              </a:spcBef>
              <a:buFontTx/>
              <a:buChar char="-"/>
            </a:pPr>
            <a:endParaRPr lang="en-US" altLang="zh-CN" dirty="0"/>
          </a:p>
          <a:p>
            <a:pPr marL="285752" indent="-285752">
              <a:buFont typeface="Arial" panose="020B0604020202020204" pitchFamily="34" charset="0"/>
              <a:buChar char="•"/>
            </a:pPr>
            <a:endParaRPr lang="en-US" altLang="zh-CN" b="1" u="sng" dirty="0"/>
          </a:p>
        </p:txBody>
      </p:sp>
    </p:spTree>
    <p:extLst>
      <p:ext uri="{BB962C8B-B14F-4D97-AF65-F5344CB8AC3E}">
        <p14:creationId xmlns:p14="http://schemas.microsoft.com/office/powerpoint/2010/main" val="2417368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1095376" y="2301016"/>
            <a:ext cx="5606368" cy="2507653"/>
          </a:xfrm>
        </p:spPr>
        <p:txBody>
          <a:bodyPr/>
          <a:lstStyle/>
          <a:p>
            <a:pPr>
              <a:lnSpc>
                <a:spcPct val="200000"/>
              </a:lnSpc>
            </a:pPr>
            <a:r>
              <a:rPr lang="zh-CN" altLang="en-US" b="1" dirty="0">
                <a:solidFill>
                  <a:srgbClr val="0E2364"/>
                </a:solidFill>
              </a:rPr>
              <a:t>第三部分 </a:t>
            </a:r>
            <a:r>
              <a:rPr lang="zh-CN" altLang="zh-CN" b="1" dirty="0">
                <a:solidFill>
                  <a:srgbClr val="0E2364"/>
                </a:solidFill>
              </a:rPr>
              <a:t>资金</a:t>
            </a:r>
            <a:r>
              <a:rPr lang="zh-CN" altLang="en-US" b="1" dirty="0">
                <a:solidFill>
                  <a:srgbClr val="0E2364"/>
                </a:solidFill>
              </a:rPr>
              <a:t>退出</a:t>
            </a:r>
            <a:r>
              <a:rPr lang="zh-CN" altLang="zh-CN" b="1" dirty="0">
                <a:solidFill>
                  <a:srgbClr val="0E2364"/>
                </a:solidFill>
              </a:rPr>
              <a:t>篇</a:t>
            </a:r>
            <a:br>
              <a:rPr lang="en-US" altLang="zh-CN" b="1" dirty="0">
                <a:solidFill>
                  <a:srgbClr val="0E2364"/>
                </a:solidFill>
              </a:rPr>
            </a:br>
            <a:r>
              <a:rPr lang="en-US" altLang="zh-CN" b="1" dirty="0">
                <a:solidFill>
                  <a:srgbClr val="0E2364"/>
                </a:solidFill>
              </a:rPr>
              <a:t>- </a:t>
            </a:r>
            <a:r>
              <a:rPr lang="zh-CN" altLang="zh-CN" b="1" dirty="0">
                <a:solidFill>
                  <a:srgbClr val="0E2364"/>
                </a:solidFill>
              </a:rPr>
              <a:t>对赌条款</a:t>
            </a:r>
            <a:br>
              <a:rPr lang="en-US" altLang="zh-CN" b="1" dirty="0">
                <a:solidFill>
                  <a:srgbClr val="0E2364"/>
                </a:solidFill>
              </a:rPr>
            </a:br>
            <a:r>
              <a:rPr lang="en-US" altLang="zh-CN" b="1" dirty="0">
                <a:solidFill>
                  <a:srgbClr val="0E2364"/>
                </a:solidFill>
              </a:rPr>
              <a:t>- </a:t>
            </a:r>
            <a:r>
              <a:rPr lang="zh-CN" altLang="zh-CN" b="1" dirty="0">
                <a:solidFill>
                  <a:srgbClr val="0E2364"/>
                </a:solidFill>
              </a:rPr>
              <a:t>裁判规则</a:t>
            </a:r>
            <a:endParaRPr lang="zh-CN" altLang="en-US" dirty="0">
              <a:solidFill>
                <a:srgbClr val="0E2364"/>
              </a:solidFill>
            </a:endParaRPr>
          </a:p>
        </p:txBody>
      </p:sp>
      <p:sp>
        <p:nvSpPr>
          <p:cNvPr id="4" name="文本占位符 10">
            <a:extLst>
              <a:ext uri="{FF2B5EF4-FFF2-40B4-BE49-F238E27FC236}">
                <a16:creationId xmlns:a16="http://schemas.microsoft.com/office/drawing/2014/main" id="{CC6C5A48-5C3A-423F-9A5A-863997B00208}"/>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4054192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一、对赌条款概述</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381126"/>
            <a:ext cx="9165516" cy="5693866"/>
          </a:xfrm>
          <a:prstGeom prst="rect">
            <a:avLst/>
          </a:prstGeom>
          <a:noFill/>
        </p:spPr>
        <p:txBody>
          <a:bodyPr wrap="square" rtlCol="0">
            <a:spAutoFit/>
          </a:bodyPr>
          <a:lstStyle/>
          <a:p>
            <a:pPr lvl="0"/>
            <a:r>
              <a:rPr lang="en-US" altLang="zh-CN" b="1" dirty="0"/>
              <a:t>1. </a:t>
            </a:r>
            <a:r>
              <a:rPr lang="zh-CN" altLang="en-US" b="1" dirty="0"/>
              <a:t>定义</a:t>
            </a:r>
            <a:endParaRPr lang="en-US" altLang="zh-CN" b="1" dirty="0"/>
          </a:p>
          <a:p>
            <a:pPr lvl="0"/>
            <a:endParaRPr lang="en-US" altLang="zh-CN" dirty="0"/>
          </a:p>
          <a:p>
            <a:pPr lvl="0"/>
            <a:r>
              <a:rPr lang="zh-CN" altLang="zh-CN" dirty="0"/>
              <a:t>估值调整机制</a:t>
            </a:r>
            <a:r>
              <a:rPr lang="en-US" altLang="zh-CN" dirty="0"/>
              <a:t>Valuation Adjustment Mechanism </a:t>
            </a:r>
            <a:r>
              <a:rPr lang="zh-CN" altLang="zh-CN" dirty="0"/>
              <a:t>（</a:t>
            </a:r>
            <a:r>
              <a:rPr lang="en-US" altLang="zh-CN" dirty="0" err="1"/>
              <a:t>VAM</a:t>
            </a:r>
            <a:r>
              <a:rPr lang="zh-CN" altLang="zh-CN" dirty="0"/>
              <a:t>）</a:t>
            </a:r>
            <a:r>
              <a:rPr lang="zh-CN" altLang="en-US" dirty="0"/>
              <a:t>，</a:t>
            </a:r>
            <a:r>
              <a:rPr lang="zh-CN" altLang="zh-CN" dirty="0"/>
              <a:t>俗称对赌协议，</a:t>
            </a:r>
            <a:r>
              <a:rPr lang="zh-CN" altLang="en-US" dirty="0"/>
              <a:t>是投资方与融资方在达成协议时，双方对于未来不确定情况的一种约定。 如果约定的条件出现，投资方可以行使一种估值调整协议权利；如果约定的条件不出现，融资方则按约定行使另一种权利。通常包括</a:t>
            </a:r>
            <a:r>
              <a:rPr lang="zh-CN" altLang="zh-CN" dirty="0"/>
              <a:t>包括增资合作、估值调整、股权转让等一系列内容的无名合同。</a:t>
            </a:r>
          </a:p>
          <a:p>
            <a:pPr lvl="0"/>
            <a:endParaRPr lang="en-US" altLang="zh-CN" b="1" dirty="0"/>
          </a:p>
          <a:p>
            <a:r>
              <a:rPr lang="en-US" altLang="zh-CN" b="1" dirty="0"/>
              <a:t>2. </a:t>
            </a:r>
            <a:r>
              <a:rPr lang="zh-CN" altLang="en-US" b="1" dirty="0"/>
              <a:t>特点</a:t>
            </a:r>
            <a:endParaRPr lang="en-US" altLang="zh-CN" b="1" dirty="0"/>
          </a:p>
          <a:p>
            <a:pPr marL="285752" indent="-285752">
              <a:spcBef>
                <a:spcPts val="1200"/>
              </a:spcBef>
              <a:buFontTx/>
              <a:buChar char="-"/>
            </a:pPr>
            <a:r>
              <a:rPr lang="zh-CN" altLang="zh-CN" dirty="0"/>
              <a:t>无名合同</a:t>
            </a:r>
          </a:p>
          <a:p>
            <a:pPr marL="285752" indent="-285752">
              <a:spcBef>
                <a:spcPts val="1200"/>
              </a:spcBef>
              <a:buFontTx/>
              <a:buChar char="-"/>
            </a:pPr>
            <a:r>
              <a:rPr lang="zh-CN" altLang="zh-CN" dirty="0"/>
              <a:t>融资方式</a:t>
            </a:r>
          </a:p>
          <a:p>
            <a:pPr marL="285752" indent="-285752">
              <a:spcBef>
                <a:spcPts val="1200"/>
              </a:spcBef>
              <a:buFontTx/>
              <a:buChar char="-"/>
            </a:pPr>
            <a:r>
              <a:rPr lang="zh-CN" altLang="zh-CN" dirty="0"/>
              <a:t>对赌标的</a:t>
            </a:r>
          </a:p>
          <a:p>
            <a:pPr marL="742953" lvl="1" indent="-285752">
              <a:buFont typeface="Wingdings" panose="05000000000000000000" pitchFamily="2" charset="2"/>
              <a:buChar char="ü"/>
            </a:pPr>
            <a:r>
              <a:rPr lang="zh-CN" altLang="zh-CN" dirty="0"/>
              <a:t>业绩对赌</a:t>
            </a:r>
          </a:p>
          <a:p>
            <a:pPr marL="742953" lvl="1" indent="-285752">
              <a:buFont typeface="Wingdings" panose="05000000000000000000" pitchFamily="2" charset="2"/>
              <a:buChar char="ü"/>
            </a:pPr>
            <a:r>
              <a:rPr lang="zh-CN" altLang="zh-CN" dirty="0"/>
              <a:t>上市对赌</a:t>
            </a:r>
          </a:p>
          <a:p>
            <a:pPr marL="285752" indent="-285752">
              <a:spcBef>
                <a:spcPts val="1200"/>
              </a:spcBef>
              <a:buFontTx/>
              <a:buChar char="-"/>
            </a:pPr>
            <a:r>
              <a:rPr lang="zh-CN" altLang="zh-CN" dirty="0"/>
              <a:t>常见的对赌条款</a:t>
            </a:r>
          </a:p>
          <a:p>
            <a:pPr marL="742953" lvl="1" indent="-285752">
              <a:buFont typeface="Wingdings" panose="05000000000000000000" pitchFamily="2" charset="2"/>
              <a:buChar char="ü"/>
            </a:pPr>
            <a:r>
              <a:rPr lang="zh-CN" altLang="zh-CN" dirty="0"/>
              <a:t>股权回购</a:t>
            </a:r>
          </a:p>
          <a:p>
            <a:pPr marL="742953" lvl="1" indent="-285752">
              <a:buFont typeface="Wingdings" panose="05000000000000000000" pitchFamily="2" charset="2"/>
              <a:buChar char="ü"/>
            </a:pPr>
            <a:r>
              <a:rPr lang="zh-CN" altLang="zh-CN" dirty="0"/>
              <a:t>业绩补偿</a:t>
            </a:r>
          </a:p>
          <a:p>
            <a:pPr marL="742953" lvl="1" indent="-285752">
              <a:buFont typeface="Wingdings" panose="05000000000000000000" pitchFamily="2" charset="2"/>
              <a:buChar char="ü"/>
            </a:pPr>
            <a:r>
              <a:rPr lang="zh-CN" altLang="zh-CN" dirty="0"/>
              <a:t>估值调整</a:t>
            </a:r>
          </a:p>
          <a:p>
            <a:pPr marL="285752" indent="-285752">
              <a:buFont typeface="Arial" panose="020B0604020202020204" pitchFamily="34" charset="0"/>
              <a:buChar char="•"/>
            </a:pPr>
            <a:endParaRPr lang="en-US" altLang="zh-CN" b="1" u="sng"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355213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976ABE-7404-40EA-AC71-392BF012D040}"/>
              </a:ext>
            </a:extLst>
          </p:cNvPr>
          <p:cNvSpPr>
            <a:spLocks noGrp="1"/>
          </p:cNvSpPr>
          <p:nvPr>
            <p:ph type="body" sz="quarter" idx="13"/>
          </p:nvPr>
        </p:nvSpPr>
        <p:spPr>
          <a:xfrm>
            <a:off x="1101726" y="599113"/>
            <a:ext cx="7333488" cy="393192"/>
          </a:xfrm>
        </p:spPr>
        <p:txBody>
          <a:bodyPr/>
          <a:lstStyle/>
          <a:p>
            <a:r>
              <a:rPr lang="zh-CN" altLang="en-US" dirty="0"/>
              <a:t>大纲</a:t>
            </a:r>
          </a:p>
        </p:txBody>
      </p:sp>
      <p:graphicFrame>
        <p:nvGraphicFramePr>
          <p:cNvPr id="15" name="表格 14">
            <a:extLst>
              <a:ext uri="{FF2B5EF4-FFF2-40B4-BE49-F238E27FC236}">
                <a16:creationId xmlns:a16="http://schemas.microsoft.com/office/drawing/2014/main" id="{F80EB8E2-6A8A-4B82-8E73-1047B12C5F92}"/>
              </a:ext>
            </a:extLst>
          </p:cNvPr>
          <p:cNvGraphicFramePr>
            <a:graphicFrameLocks noGrp="1"/>
          </p:cNvGraphicFramePr>
          <p:nvPr>
            <p:extLst>
              <p:ext uri="{D42A27DB-BD31-4B8C-83A1-F6EECF244321}">
                <p14:modId xmlns:p14="http://schemas.microsoft.com/office/powerpoint/2010/main" val="2467108462"/>
              </p:ext>
            </p:extLst>
          </p:nvPr>
        </p:nvGraphicFramePr>
        <p:xfrm>
          <a:off x="1101726" y="2568413"/>
          <a:ext cx="4094388" cy="2746748"/>
        </p:xfrm>
        <a:graphic>
          <a:graphicData uri="http://schemas.openxmlformats.org/drawingml/2006/table">
            <a:tbl>
              <a:tblPr>
                <a:tableStyleId>{5C22544A-7EE6-4342-B048-85BDC9FD1C3A}</a:tableStyleId>
              </a:tblPr>
              <a:tblGrid>
                <a:gridCol w="4094388">
                  <a:extLst>
                    <a:ext uri="{9D8B030D-6E8A-4147-A177-3AD203B41FA5}">
                      <a16:colId xmlns:a16="http://schemas.microsoft.com/office/drawing/2014/main" val="4138680697"/>
                    </a:ext>
                  </a:extLst>
                </a:gridCol>
              </a:tblGrid>
              <a:tr h="796737">
                <a:tc>
                  <a:txBody>
                    <a:bodyPr/>
                    <a:lstStyle/>
                    <a:p>
                      <a:pPr marL="0" marR="0" indent="0" algn="l" defTabSz="1005840" rtl="0" eaLnBrk="1" fontAlgn="ctr" latinLnBrk="0" hangingPunct="1">
                        <a:lnSpc>
                          <a:spcPct val="200000"/>
                        </a:lnSpc>
                        <a:spcBef>
                          <a:spcPts val="0"/>
                        </a:spcBef>
                        <a:spcAft>
                          <a:spcPts val="0"/>
                        </a:spcAft>
                        <a:buClrTx/>
                        <a:buSzTx/>
                        <a:buFontTx/>
                        <a:buNone/>
                        <a:tabLst>
                          <a:tab pos="465138" algn="l"/>
                        </a:tabLst>
                        <a:defRPr/>
                      </a:pPr>
                      <a:r>
                        <a:rPr lang="zh-CN" altLang="en-US" sz="2000" b="1" dirty="0">
                          <a:solidFill>
                            <a:srgbClr val="0E2364"/>
                          </a:solidFill>
                        </a:rPr>
                        <a:t>第一部分 基础知识篇</a:t>
                      </a:r>
                      <a:endParaRPr lang="zh-CN" altLang="en-US" sz="2000" b="0" i="0" u="none" strike="noStrike" kern="1200" dirty="0">
                        <a:solidFill>
                          <a:srgbClr val="000000"/>
                        </a:solidFill>
                        <a:effectLst/>
                        <a:latin typeface="+mj-lt"/>
                        <a:ea typeface="+mj-ea"/>
                        <a:cs typeface="+mn-cs"/>
                      </a:endParaRPr>
                    </a:p>
                  </a:txBody>
                  <a:tcPr marR="9525" marT="91440" marB="9144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073789"/>
                  </a:ext>
                </a:extLst>
              </a:tr>
              <a:tr h="796737">
                <a:tc>
                  <a:txBody>
                    <a:bodyPr/>
                    <a:lstStyle/>
                    <a:p>
                      <a:pPr marL="0" marR="0" indent="0" algn="l" defTabSz="1005840" rtl="0" eaLnBrk="1" fontAlgn="ctr" latinLnBrk="0" hangingPunct="1">
                        <a:lnSpc>
                          <a:spcPct val="200000"/>
                        </a:lnSpc>
                        <a:spcBef>
                          <a:spcPts val="0"/>
                        </a:spcBef>
                        <a:spcAft>
                          <a:spcPts val="0"/>
                        </a:spcAft>
                        <a:buClrTx/>
                        <a:buSzTx/>
                        <a:buFontTx/>
                        <a:buNone/>
                        <a:tabLst>
                          <a:tab pos="465138" algn="l"/>
                        </a:tabLst>
                        <a:defRPr/>
                      </a:pPr>
                      <a:r>
                        <a:rPr lang="zh-CN" altLang="en-US" sz="2000" b="1" dirty="0">
                          <a:solidFill>
                            <a:srgbClr val="0E2364"/>
                          </a:solidFill>
                        </a:rPr>
                        <a:t>第二部分 </a:t>
                      </a:r>
                      <a:r>
                        <a:rPr lang="zh-CN" altLang="zh-CN" sz="2000" b="1" dirty="0">
                          <a:solidFill>
                            <a:srgbClr val="0E2364"/>
                          </a:solidFill>
                        </a:rPr>
                        <a:t>资金进入篇</a:t>
                      </a:r>
                      <a:endParaRPr lang="zh-CN" altLang="en-US" sz="2000" b="0" i="0" u="none" strike="noStrike" kern="1200" dirty="0">
                        <a:solidFill>
                          <a:srgbClr val="000000"/>
                        </a:solidFill>
                        <a:effectLst/>
                        <a:latin typeface="+mj-lt"/>
                        <a:ea typeface="+mj-ea"/>
                        <a:cs typeface="+mn-cs"/>
                      </a:endParaRPr>
                    </a:p>
                  </a:txBody>
                  <a:tcPr marR="9525" marT="91440" marB="9144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606252"/>
                  </a:ext>
                </a:extLst>
              </a:tr>
              <a:tr h="796737">
                <a:tc>
                  <a:txBody>
                    <a:bodyPr/>
                    <a:lstStyle/>
                    <a:p>
                      <a:pPr marL="0" marR="0" indent="0" algn="l" defTabSz="1005840" rtl="0" eaLnBrk="1" fontAlgn="ctr" latinLnBrk="0" hangingPunct="1">
                        <a:lnSpc>
                          <a:spcPct val="200000"/>
                        </a:lnSpc>
                        <a:spcBef>
                          <a:spcPts val="0"/>
                        </a:spcBef>
                        <a:spcAft>
                          <a:spcPts val="0"/>
                        </a:spcAft>
                        <a:buClrTx/>
                        <a:buSzTx/>
                        <a:buFontTx/>
                        <a:buNone/>
                        <a:tabLst>
                          <a:tab pos="465138" algn="l"/>
                        </a:tabLst>
                        <a:defRPr/>
                      </a:pPr>
                      <a:r>
                        <a:rPr lang="zh-CN" altLang="en-US" sz="2000" b="1" dirty="0">
                          <a:solidFill>
                            <a:srgbClr val="0E2364"/>
                          </a:solidFill>
                        </a:rPr>
                        <a:t>第三部分 </a:t>
                      </a:r>
                      <a:r>
                        <a:rPr lang="zh-CN" altLang="zh-CN" sz="2000" b="1" dirty="0">
                          <a:solidFill>
                            <a:srgbClr val="0E2364"/>
                          </a:solidFill>
                        </a:rPr>
                        <a:t>资金</a:t>
                      </a:r>
                      <a:r>
                        <a:rPr lang="zh-CN" altLang="en-US" sz="2000" b="1" dirty="0">
                          <a:solidFill>
                            <a:srgbClr val="0E2364"/>
                          </a:solidFill>
                        </a:rPr>
                        <a:t>退出</a:t>
                      </a:r>
                      <a:r>
                        <a:rPr lang="zh-CN" altLang="zh-CN" sz="2000" b="1" dirty="0">
                          <a:solidFill>
                            <a:srgbClr val="0E2364"/>
                          </a:solidFill>
                        </a:rPr>
                        <a:t>篇</a:t>
                      </a:r>
                      <a:endParaRPr lang="en-US" altLang="zh-CN" sz="2000" b="0" i="0" u="none" strike="noStrike" kern="1200" dirty="0">
                        <a:solidFill>
                          <a:srgbClr val="000000"/>
                        </a:solidFill>
                        <a:effectLst/>
                        <a:latin typeface="+mj-lt"/>
                        <a:ea typeface="+mj-ea"/>
                        <a:cs typeface="+mn-cs"/>
                      </a:endParaRPr>
                    </a:p>
                  </a:txBody>
                  <a:tcPr marR="9525" marT="91440" marB="9144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2873266"/>
                  </a:ext>
                </a:extLst>
              </a:tr>
              <a:tr h="356537">
                <a:tc>
                  <a:txBody>
                    <a:bodyPr/>
                    <a:lstStyle/>
                    <a:p>
                      <a:pPr marL="0" marR="0" indent="0" algn="l" defTabSz="1005840" rtl="0" eaLnBrk="1" fontAlgn="ctr" latinLnBrk="0" hangingPunct="1">
                        <a:lnSpc>
                          <a:spcPts val="1200"/>
                        </a:lnSpc>
                        <a:spcBef>
                          <a:spcPts val="0"/>
                        </a:spcBef>
                        <a:spcAft>
                          <a:spcPts val="0"/>
                        </a:spcAft>
                        <a:buClrTx/>
                        <a:buSzTx/>
                        <a:buFontTx/>
                        <a:buNone/>
                        <a:tabLst>
                          <a:tab pos="465138" algn="l"/>
                        </a:tabLst>
                        <a:defRPr/>
                      </a:pPr>
                      <a:endParaRPr lang="zh-CN" altLang="en-US" sz="1400" b="0" i="0" u="none" strike="noStrike" kern="1200" dirty="0">
                        <a:solidFill>
                          <a:srgbClr val="000000"/>
                        </a:solidFill>
                        <a:effectLst/>
                        <a:latin typeface="+mj-lt"/>
                        <a:ea typeface="+mj-ea"/>
                        <a:cs typeface="+mn-cs"/>
                      </a:endParaRPr>
                    </a:p>
                  </a:txBody>
                  <a:tcPr marR="9525" marT="91440" marB="9144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751041"/>
                  </a:ext>
                </a:extLst>
              </a:tr>
            </a:tbl>
          </a:graphicData>
        </a:graphic>
      </p:graphicFrame>
    </p:spTree>
    <p:extLst>
      <p:ext uri="{BB962C8B-B14F-4D97-AF65-F5344CB8AC3E}">
        <p14:creationId xmlns:p14="http://schemas.microsoft.com/office/powerpoint/2010/main" val="531858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349161" y="1377951"/>
            <a:ext cx="10115640" cy="3416320"/>
          </a:xfrm>
          <a:prstGeom prst="rect">
            <a:avLst/>
          </a:prstGeom>
          <a:noFill/>
        </p:spPr>
        <p:txBody>
          <a:bodyPr wrap="square" rtlCol="0">
            <a:spAutoFit/>
          </a:bodyPr>
          <a:lstStyle/>
          <a:p>
            <a:pPr marL="342902" indent="-342902">
              <a:buAutoNum type="arabicPeriod"/>
            </a:pPr>
            <a:r>
              <a:rPr lang="zh-CN" altLang="en-US" b="1" dirty="0"/>
              <a:t>主要法律规定：</a:t>
            </a:r>
            <a:r>
              <a:rPr lang="zh-CN" altLang="zh-CN" b="1" dirty="0"/>
              <a:t>《公司法》</a:t>
            </a:r>
            <a:endParaRPr lang="en-US" altLang="zh-CN" b="1" dirty="0"/>
          </a:p>
          <a:p>
            <a:pPr lvl="0"/>
            <a:endParaRPr lang="en-US" altLang="zh-CN" b="1" dirty="0"/>
          </a:p>
          <a:p>
            <a:pPr lvl="0"/>
            <a:r>
              <a:rPr lang="zh-CN" altLang="zh-CN" b="1" dirty="0"/>
              <a:t>第三十五条</a:t>
            </a:r>
            <a:r>
              <a:rPr lang="en-US" altLang="zh-CN" b="1" dirty="0"/>
              <a:t>   </a:t>
            </a:r>
            <a:r>
              <a:rPr lang="zh-CN" altLang="zh-CN" dirty="0"/>
              <a:t>公司成立后，股东不得抽逃出资。</a:t>
            </a:r>
            <a:endParaRPr lang="en-US" altLang="zh-CN" dirty="0"/>
          </a:p>
          <a:p>
            <a:endParaRPr lang="en-US" altLang="zh-CN" b="1" dirty="0"/>
          </a:p>
          <a:p>
            <a:r>
              <a:rPr lang="zh-CN" altLang="zh-CN" b="1" dirty="0"/>
              <a:t>第七十四条</a:t>
            </a:r>
            <a:r>
              <a:rPr lang="en-US" altLang="zh-CN" b="1" dirty="0"/>
              <a:t>   </a:t>
            </a:r>
            <a:r>
              <a:rPr lang="zh-CN" altLang="zh-CN" dirty="0"/>
              <a:t>有下列情形之一的</a:t>
            </a:r>
            <a:r>
              <a:rPr lang="en-US" altLang="zh-CN" dirty="0">
                <a:solidFill>
                  <a:srgbClr val="FF0000"/>
                </a:solidFill>
              </a:rPr>
              <a:t>,</a:t>
            </a:r>
            <a:r>
              <a:rPr lang="zh-CN" altLang="zh-CN" dirty="0">
                <a:solidFill>
                  <a:srgbClr val="FF0000"/>
                </a:solidFill>
              </a:rPr>
              <a:t>对股东会该项决议投反对票的股东</a:t>
            </a:r>
            <a:r>
              <a:rPr lang="zh-CN" altLang="zh-CN" dirty="0"/>
              <a:t>可以请求公司按照合理的价格收购其股权</a:t>
            </a:r>
            <a:r>
              <a:rPr lang="zh-CN" altLang="en-US" dirty="0"/>
              <a:t>：</a:t>
            </a:r>
            <a:endParaRPr lang="zh-CN" altLang="zh-CN" dirty="0"/>
          </a:p>
          <a:p>
            <a:r>
              <a:rPr lang="en-US" altLang="zh-CN" dirty="0"/>
              <a:t> (</a:t>
            </a:r>
            <a:r>
              <a:rPr lang="zh-CN" altLang="zh-CN" dirty="0"/>
              <a:t>一</a:t>
            </a:r>
            <a:r>
              <a:rPr lang="en-US" altLang="zh-CN" dirty="0"/>
              <a:t>)</a:t>
            </a:r>
            <a:r>
              <a:rPr lang="zh-CN" altLang="zh-CN" dirty="0"/>
              <a:t>公司连续五年不向股东分配利润</a:t>
            </a:r>
            <a:r>
              <a:rPr lang="en-US" altLang="zh-CN" dirty="0"/>
              <a:t>,</a:t>
            </a:r>
            <a:r>
              <a:rPr lang="zh-CN" altLang="zh-CN" dirty="0"/>
              <a:t>而公司该五年连续盈利</a:t>
            </a:r>
            <a:r>
              <a:rPr lang="en-US" altLang="zh-CN" dirty="0"/>
              <a:t>,</a:t>
            </a:r>
            <a:r>
              <a:rPr lang="zh-CN" altLang="zh-CN" dirty="0"/>
              <a:t>并且符合本法规定的分配利润条件的</a:t>
            </a:r>
            <a:r>
              <a:rPr lang="en-US" altLang="zh-CN" dirty="0"/>
              <a:t>;</a:t>
            </a:r>
            <a:endParaRPr lang="zh-CN" altLang="zh-CN" dirty="0"/>
          </a:p>
          <a:p>
            <a:r>
              <a:rPr lang="en-US" altLang="zh-CN" dirty="0"/>
              <a:t> (</a:t>
            </a:r>
            <a:r>
              <a:rPr lang="zh-CN" altLang="zh-CN" dirty="0"/>
              <a:t>二</a:t>
            </a:r>
            <a:r>
              <a:rPr lang="en-US" altLang="zh-CN" dirty="0"/>
              <a:t>)</a:t>
            </a:r>
            <a:r>
              <a:rPr lang="zh-CN" altLang="zh-CN" dirty="0"/>
              <a:t>公司合并、分立、转让主要财产的</a:t>
            </a:r>
            <a:r>
              <a:rPr lang="en-US" altLang="zh-CN" dirty="0"/>
              <a:t>;</a:t>
            </a:r>
            <a:endParaRPr lang="zh-CN" altLang="zh-CN" dirty="0"/>
          </a:p>
          <a:p>
            <a:r>
              <a:rPr lang="en-US" altLang="zh-CN" dirty="0"/>
              <a:t> (</a:t>
            </a:r>
            <a:r>
              <a:rPr lang="zh-CN" altLang="zh-CN" dirty="0"/>
              <a:t>三</a:t>
            </a:r>
            <a:r>
              <a:rPr lang="en-US" altLang="zh-CN" dirty="0"/>
              <a:t>)</a:t>
            </a:r>
            <a:r>
              <a:rPr lang="zh-CN" altLang="zh-CN" dirty="0"/>
              <a:t>公司章程规定的营业期限届满或者章程规定的其他解散事由出现</a:t>
            </a:r>
            <a:r>
              <a:rPr lang="en-US" altLang="zh-CN" dirty="0"/>
              <a:t>,</a:t>
            </a:r>
            <a:r>
              <a:rPr lang="zh-CN" altLang="zh-CN" dirty="0"/>
              <a:t>股东会会议通过决议修改章程使公司存续的。</a:t>
            </a:r>
          </a:p>
          <a:p>
            <a:r>
              <a:rPr lang="en-US" altLang="zh-CN" dirty="0"/>
              <a:t>       </a:t>
            </a:r>
            <a:r>
              <a:rPr lang="zh-CN" altLang="zh-CN" dirty="0"/>
              <a:t>自股东会会议决议通过之日起六十日内</a:t>
            </a:r>
            <a:r>
              <a:rPr lang="en-US" altLang="zh-CN" dirty="0"/>
              <a:t>,</a:t>
            </a:r>
            <a:r>
              <a:rPr lang="zh-CN" altLang="zh-CN" dirty="0"/>
              <a:t>股东与公司不能达成股权收购协议的</a:t>
            </a:r>
            <a:r>
              <a:rPr lang="en-US" altLang="zh-CN" dirty="0"/>
              <a:t>,</a:t>
            </a:r>
            <a:r>
              <a:rPr lang="zh-CN" altLang="zh-CN" dirty="0"/>
              <a:t>股东可以自股东会会议决议通过之日起九十日内向人民法院提起诉讼。</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4254637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349161" y="1377951"/>
            <a:ext cx="10115640" cy="3416320"/>
          </a:xfrm>
          <a:prstGeom prst="rect">
            <a:avLst/>
          </a:prstGeom>
          <a:noFill/>
        </p:spPr>
        <p:txBody>
          <a:bodyPr wrap="square" rtlCol="0">
            <a:spAutoFit/>
          </a:bodyPr>
          <a:lstStyle/>
          <a:p>
            <a:pPr lvl="0"/>
            <a:r>
              <a:rPr lang="en-US" altLang="zh-CN" b="1" dirty="0"/>
              <a:t>1. </a:t>
            </a:r>
            <a:r>
              <a:rPr lang="zh-CN" altLang="en-US" b="1" dirty="0"/>
              <a:t>主要法律规定：</a:t>
            </a:r>
            <a:r>
              <a:rPr lang="zh-CN" altLang="zh-CN" b="1" dirty="0"/>
              <a:t>《公司法》</a:t>
            </a:r>
            <a:endParaRPr lang="en-US" altLang="zh-CN" b="1" dirty="0"/>
          </a:p>
          <a:p>
            <a:endParaRPr lang="en-US" altLang="zh-CN" b="1" dirty="0"/>
          </a:p>
          <a:p>
            <a:r>
              <a:rPr lang="zh-CN" altLang="zh-CN" b="1" dirty="0"/>
              <a:t>第一百四十二条</a:t>
            </a:r>
            <a:r>
              <a:rPr lang="zh-CN" altLang="en-US" b="1" dirty="0"/>
              <a:t>（股份公司）</a:t>
            </a:r>
            <a:r>
              <a:rPr lang="en-US" altLang="zh-CN" b="1" dirty="0"/>
              <a:t>   </a:t>
            </a:r>
            <a:r>
              <a:rPr lang="zh-CN" altLang="zh-CN" dirty="0">
                <a:solidFill>
                  <a:srgbClr val="FF0000"/>
                </a:solidFill>
              </a:rPr>
              <a:t>公司不得收购本公司股份。但是</a:t>
            </a:r>
            <a:r>
              <a:rPr lang="en-US" altLang="zh-CN" dirty="0">
                <a:solidFill>
                  <a:srgbClr val="FF0000"/>
                </a:solidFill>
              </a:rPr>
              <a:t>,</a:t>
            </a:r>
            <a:r>
              <a:rPr lang="zh-CN" altLang="zh-CN" dirty="0">
                <a:solidFill>
                  <a:srgbClr val="FF0000"/>
                </a:solidFill>
              </a:rPr>
              <a:t>有下列情形之一的除外</a:t>
            </a:r>
            <a:r>
              <a:rPr lang="en-US" altLang="zh-CN" dirty="0"/>
              <a:t>:</a:t>
            </a:r>
            <a:endParaRPr lang="zh-CN" altLang="zh-CN" dirty="0"/>
          </a:p>
          <a:p>
            <a:r>
              <a:rPr lang="en-US" altLang="zh-CN" dirty="0"/>
              <a:t> (</a:t>
            </a:r>
            <a:r>
              <a:rPr lang="zh-CN" altLang="zh-CN" dirty="0"/>
              <a:t>一</a:t>
            </a:r>
            <a:r>
              <a:rPr lang="en-US" altLang="zh-CN" dirty="0"/>
              <a:t>)</a:t>
            </a:r>
            <a:r>
              <a:rPr lang="zh-CN" altLang="zh-CN" dirty="0"/>
              <a:t>减少公司注册资本</a:t>
            </a:r>
            <a:r>
              <a:rPr lang="en-US" altLang="zh-CN" dirty="0"/>
              <a:t>;</a:t>
            </a:r>
            <a:endParaRPr lang="zh-CN" altLang="zh-CN" dirty="0"/>
          </a:p>
          <a:p>
            <a:r>
              <a:rPr lang="en-US" altLang="zh-CN" dirty="0"/>
              <a:t> (</a:t>
            </a:r>
            <a:r>
              <a:rPr lang="zh-CN" altLang="zh-CN" dirty="0"/>
              <a:t>二</a:t>
            </a:r>
            <a:r>
              <a:rPr lang="en-US" altLang="zh-CN" dirty="0"/>
              <a:t>)</a:t>
            </a:r>
            <a:r>
              <a:rPr lang="zh-CN" altLang="zh-CN" dirty="0"/>
              <a:t>与持有本公司股份的其他公司合并</a:t>
            </a:r>
            <a:r>
              <a:rPr lang="en-US" altLang="zh-CN" dirty="0"/>
              <a:t>;</a:t>
            </a:r>
            <a:endParaRPr lang="zh-CN" altLang="zh-CN" dirty="0"/>
          </a:p>
          <a:p>
            <a:r>
              <a:rPr lang="en-US" altLang="zh-CN" dirty="0"/>
              <a:t> (</a:t>
            </a:r>
            <a:r>
              <a:rPr lang="zh-CN" altLang="zh-CN" dirty="0"/>
              <a:t>三</a:t>
            </a:r>
            <a:r>
              <a:rPr lang="en-US" altLang="zh-CN" dirty="0"/>
              <a:t>)</a:t>
            </a:r>
            <a:r>
              <a:rPr lang="zh-CN" altLang="zh-CN" dirty="0"/>
              <a:t>将股份用于员工持股计划或者股权激励</a:t>
            </a:r>
            <a:r>
              <a:rPr lang="en-US" altLang="zh-CN" dirty="0"/>
              <a:t>;</a:t>
            </a:r>
            <a:endParaRPr lang="zh-CN" altLang="zh-CN" dirty="0"/>
          </a:p>
          <a:p>
            <a:r>
              <a:rPr lang="en-US" altLang="zh-CN" dirty="0"/>
              <a:t> (</a:t>
            </a:r>
            <a:r>
              <a:rPr lang="zh-CN" altLang="zh-CN" dirty="0"/>
              <a:t>四</a:t>
            </a:r>
            <a:r>
              <a:rPr lang="en-US" altLang="zh-CN" dirty="0"/>
              <a:t>)</a:t>
            </a:r>
            <a:r>
              <a:rPr lang="zh-CN" altLang="zh-CN" dirty="0"/>
              <a:t>股东因对股东大会作出的公司合并、分立决议持异议</a:t>
            </a:r>
            <a:r>
              <a:rPr lang="en-US" altLang="zh-CN" dirty="0"/>
              <a:t>,</a:t>
            </a:r>
            <a:r>
              <a:rPr lang="zh-CN" altLang="zh-CN" dirty="0"/>
              <a:t>要求公司收购其股份</a:t>
            </a:r>
            <a:r>
              <a:rPr lang="en-US" altLang="zh-CN" dirty="0"/>
              <a:t>;</a:t>
            </a:r>
            <a:endParaRPr lang="zh-CN" altLang="zh-CN" dirty="0"/>
          </a:p>
          <a:p>
            <a:r>
              <a:rPr lang="en-US" altLang="zh-CN" dirty="0"/>
              <a:t> (</a:t>
            </a:r>
            <a:r>
              <a:rPr lang="zh-CN" altLang="zh-CN" dirty="0"/>
              <a:t>五</a:t>
            </a:r>
            <a:r>
              <a:rPr lang="en-US" altLang="zh-CN" dirty="0"/>
              <a:t>)</a:t>
            </a:r>
            <a:r>
              <a:rPr lang="zh-CN" altLang="zh-CN" dirty="0"/>
              <a:t>将股份用于转换上市公司发行的可转换为股票的公司债券</a:t>
            </a:r>
            <a:r>
              <a:rPr lang="en-US" altLang="zh-CN" dirty="0"/>
              <a:t>;</a:t>
            </a:r>
            <a:endParaRPr lang="zh-CN" altLang="zh-CN" dirty="0"/>
          </a:p>
          <a:p>
            <a:r>
              <a:rPr lang="en-US" altLang="zh-CN" dirty="0"/>
              <a:t> (</a:t>
            </a:r>
            <a:r>
              <a:rPr lang="zh-CN" altLang="zh-CN" dirty="0"/>
              <a:t>六</a:t>
            </a:r>
            <a:r>
              <a:rPr lang="en-US" altLang="zh-CN" dirty="0"/>
              <a:t>)</a:t>
            </a:r>
            <a:r>
              <a:rPr lang="zh-CN" altLang="zh-CN" dirty="0"/>
              <a:t>上市公司为维护公司价值及股东权益所必需。</a:t>
            </a:r>
          </a:p>
          <a:p>
            <a:r>
              <a:rPr lang="en-US" altLang="zh-CN" dirty="0"/>
              <a:t>        </a:t>
            </a:r>
            <a:r>
              <a:rPr lang="zh-CN" altLang="zh-CN" dirty="0"/>
              <a:t>公司因前款第</a:t>
            </a:r>
            <a:r>
              <a:rPr lang="en-US" altLang="zh-CN" dirty="0"/>
              <a:t>(</a:t>
            </a:r>
            <a:r>
              <a:rPr lang="zh-CN" altLang="zh-CN" dirty="0"/>
              <a:t>一</a:t>
            </a:r>
            <a:r>
              <a:rPr lang="en-US" altLang="zh-CN" dirty="0"/>
              <a:t>)</a:t>
            </a:r>
            <a:r>
              <a:rPr lang="zh-CN" altLang="zh-CN" dirty="0"/>
              <a:t>项、第</a:t>
            </a:r>
            <a:r>
              <a:rPr lang="en-US" altLang="zh-CN" dirty="0"/>
              <a:t>(</a:t>
            </a:r>
            <a:r>
              <a:rPr lang="zh-CN" altLang="zh-CN" dirty="0"/>
              <a:t>二</a:t>
            </a:r>
            <a:r>
              <a:rPr lang="en-US" altLang="zh-CN" dirty="0"/>
              <a:t>)</a:t>
            </a:r>
            <a:r>
              <a:rPr lang="zh-CN" altLang="zh-CN" dirty="0"/>
              <a:t>项规定的情形收购本公司股份的</a:t>
            </a:r>
            <a:r>
              <a:rPr lang="en-US" altLang="zh-CN" dirty="0"/>
              <a:t>,</a:t>
            </a:r>
            <a:r>
              <a:rPr lang="zh-CN" altLang="zh-CN" dirty="0"/>
              <a:t>应当经股东大会决议</a:t>
            </a:r>
            <a:r>
              <a:rPr lang="en-US" altLang="zh-CN" dirty="0"/>
              <a:t>;</a:t>
            </a:r>
            <a:r>
              <a:rPr lang="zh-CN" altLang="zh-CN" dirty="0"/>
              <a:t>公司因前款第</a:t>
            </a:r>
            <a:r>
              <a:rPr lang="en-US" altLang="zh-CN" dirty="0"/>
              <a:t>(</a:t>
            </a:r>
            <a:r>
              <a:rPr lang="zh-CN" altLang="zh-CN" dirty="0"/>
              <a:t>三</a:t>
            </a:r>
            <a:r>
              <a:rPr lang="en-US" altLang="zh-CN" dirty="0"/>
              <a:t>)</a:t>
            </a:r>
            <a:r>
              <a:rPr lang="zh-CN" altLang="zh-CN" dirty="0"/>
              <a:t>项、第</a:t>
            </a:r>
            <a:r>
              <a:rPr lang="en-US" altLang="zh-CN" dirty="0"/>
              <a:t>(</a:t>
            </a:r>
            <a:r>
              <a:rPr lang="zh-CN" altLang="zh-CN" dirty="0"/>
              <a:t>五</a:t>
            </a:r>
            <a:r>
              <a:rPr lang="en-US" altLang="zh-CN" dirty="0"/>
              <a:t>)</a:t>
            </a:r>
            <a:r>
              <a:rPr lang="zh-CN" altLang="zh-CN" dirty="0"/>
              <a:t>项、第</a:t>
            </a:r>
            <a:r>
              <a:rPr lang="en-US" altLang="zh-CN" dirty="0"/>
              <a:t>(</a:t>
            </a:r>
            <a:r>
              <a:rPr lang="zh-CN" altLang="zh-CN" dirty="0"/>
              <a:t>六</a:t>
            </a:r>
            <a:r>
              <a:rPr lang="en-US" altLang="zh-CN" dirty="0"/>
              <a:t>)</a:t>
            </a:r>
            <a:r>
              <a:rPr lang="zh-CN" altLang="zh-CN" dirty="0"/>
              <a:t>项规定的情形收购本公司股份的</a:t>
            </a:r>
            <a:r>
              <a:rPr lang="en-US" altLang="zh-CN" dirty="0"/>
              <a:t>,</a:t>
            </a:r>
            <a:r>
              <a:rPr lang="zh-CN" altLang="zh-CN" dirty="0"/>
              <a:t>可以依照公司章程的规定或者股东大会的授权</a:t>
            </a:r>
            <a:r>
              <a:rPr lang="en-US" altLang="zh-CN" dirty="0"/>
              <a:t>,</a:t>
            </a:r>
            <a:r>
              <a:rPr lang="zh-CN" altLang="zh-CN" dirty="0"/>
              <a:t>经三分之二以上董事出席的董事会会议决议。</a:t>
            </a:r>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4156485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1200329"/>
          </a:xfrm>
          <a:prstGeom prst="rect">
            <a:avLst/>
          </a:prstGeom>
          <a:noFill/>
        </p:spPr>
        <p:txBody>
          <a:bodyPr wrap="square" rtlCol="0">
            <a:spAutoFit/>
          </a:bodyPr>
          <a:lstStyle/>
          <a:p>
            <a:pPr lvl="0"/>
            <a:r>
              <a:rPr lang="zh-CN" altLang="en-US" b="1" dirty="0"/>
              <a:t>规则</a:t>
            </a:r>
            <a:r>
              <a:rPr lang="en-US" altLang="zh-CN" b="1" dirty="0"/>
              <a:t>1</a:t>
            </a:r>
            <a:r>
              <a:rPr lang="zh-CN" altLang="en-US" b="1" dirty="0"/>
              <a:t>：与公司对赌业绩补偿无效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8</a:t>
            </a:r>
            <a:r>
              <a:rPr lang="en-US" altLang="zh-CN" dirty="0"/>
              <a:t> </a:t>
            </a:r>
            <a:r>
              <a:rPr lang="zh-CN" altLang="en-US" dirty="0"/>
              <a:t>（</a:t>
            </a:r>
            <a:r>
              <a:rPr lang="en-US" altLang="zh-CN" dirty="0"/>
              <a:t>2012</a:t>
            </a:r>
            <a:r>
              <a:rPr lang="zh-CN" altLang="en-US" dirty="0"/>
              <a:t>）最高法民提字第</a:t>
            </a:r>
            <a:r>
              <a:rPr lang="en-US" altLang="zh-CN" dirty="0"/>
              <a:t>11</a:t>
            </a:r>
            <a:r>
              <a:rPr lang="zh-CN" altLang="en-US" dirty="0"/>
              <a:t>号</a:t>
            </a:r>
            <a:endParaRPr lang="en-US" altLang="zh-CN" dirty="0"/>
          </a:p>
          <a:p>
            <a:pPr marL="450852"/>
            <a:endParaRPr lang="zh-CN" altLang="zh-CN" dirty="0"/>
          </a:p>
        </p:txBody>
      </p:sp>
      <p:sp>
        <p:nvSpPr>
          <p:cNvPr id="21" name="矩形 20">
            <a:extLst>
              <a:ext uri="{FF2B5EF4-FFF2-40B4-BE49-F238E27FC236}">
                <a16:creationId xmlns:a16="http://schemas.microsoft.com/office/drawing/2014/main" id="{F067D906-8484-4D8B-B290-7990284E7AA2}"/>
              </a:ext>
            </a:extLst>
          </p:cNvPr>
          <p:cNvSpPr/>
          <p:nvPr/>
        </p:nvSpPr>
        <p:spPr>
          <a:xfrm>
            <a:off x="2921607" y="2795690"/>
            <a:ext cx="2083348"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endParaRPr lang="en-US" altLang="zh-CN" dirty="0"/>
          </a:p>
          <a:p>
            <a:pPr algn="ctr"/>
            <a:r>
              <a:rPr lang="zh-CN" altLang="en-US" dirty="0"/>
              <a:t>（迪亚公司等）</a:t>
            </a:r>
          </a:p>
        </p:txBody>
      </p:sp>
      <p:sp>
        <p:nvSpPr>
          <p:cNvPr id="22" name="矩形 21">
            <a:extLst>
              <a:ext uri="{FF2B5EF4-FFF2-40B4-BE49-F238E27FC236}">
                <a16:creationId xmlns:a16="http://schemas.microsoft.com/office/drawing/2014/main" id="{5D26A256-0DCC-4985-BEF2-FCA9DFCFED64}"/>
              </a:ext>
            </a:extLst>
          </p:cNvPr>
          <p:cNvSpPr/>
          <p:nvPr/>
        </p:nvSpPr>
        <p:spPr>
          <a:xfrm>
            <a:off x="950177" y="2795689"/>
            <a:ext cx="1658910"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实际控制人</a:t>
            </a:r>
            <a:endParaRPr lang="en-US" altLang="zh-CN" dirty="0"/>
          </a:p>
          <a:p>
            <a:pPr algn="ctr"/>
            <a:r>
              <a:rPr lang="zh-CN" altLang="en-US" dirty="0"/>
              <a:t>（陆波）</a:t>
            </a:r>
          </a:p>
        </p:txBody>
      </p:sp>
      <p:sp>
        <p:nvSpPr>
          <p:cNvPr id="23" name="矩形 22">
            <a:extLst>
              <a:ext uri="{FF2B5EF4-FFF2-40B4-BE49-F238E27FC236}">
                <a16:creationId xmlns:a16="http://schemas.microsoft.com/office/drawing/2014/main" id="{D7612049-740F-4363-829F-CD62DDBE4557}"/>
              </a:ext>
            </a:extLst>
          </p:cNvPr>
          <p:cNvSpPr/>
          <p:nvPr/>
        </p:nvSpPr>
        <p:spPr>
          <a:xfrm>
            <a:off x="19368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zh-CN" altLang="zh-CN" dirty="0"/>
              <a:t>公司</a:t>
            </a:r>
            <a:endParaRPr lang="en-US" altLang="zh-CN" dirty="0"/>
          </a:p>
          <a:p>
            <a:pPr algn="ctr"/>
            <a:r>
              <a:rPr lang="zh-CN" altLang="en-US" sz="1400" dirty="0"/>
              <a:t>（中外合资经营企业）</a:t>
            </a:r>
          </a:p>
        </p:txBody>
      </p:sp>
      <p:cxnSp>
        <p:nvCxnSpPr>
          <p:cNvPr id="24" name="连接符: 肘形 23">
            <a:extLst>
              <a:ext uri="{FF2B5EF4-FFF2-40B4-BE49-F238E27FC236}">
                <a16:creationId xmlns:a16="http://schemas.microsoft.com/office/drawing/2014/main" id="{6CA7CCCE-5E0F-4B80-B707-C76972A71693}"/>
              </a:ext>
            </a:extLst>
          </p:cNvPr>
          <p:cNvCxnSpPr>
            <a:cxnSpLocks/>
            <a:endCxn id="23" idx="0"/>
          </p:cNvCxnSpPr>
          <p:nvPr/>
        </p:nvCxnSpPr>
        <p:spPr>
          <a:xfrm rot="16200000" flipH="1">
            <a:off x="15675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5321842" y="2799773"/>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endParaRPr lang="en-US" altLang="zh-CN" dirty="0"/>
          </a:p>
          <a:p>
            <a:pPr algn="ctr"/>
            <a:r>
              <a:rPr lang="zh-CN" altLang="en-US" dirty="0"/>
              <a:t>（海富公司）</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839343" y="2488832"/>
            <a:ext cx="1495812" cy="3463648"/>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连接符: 肘形 31">
            <a:extLst>
              <a:ext uri="{FF2B5EF4-FFF2-40B4-BE49-F238E27FC236}">
                <a16:creationId xmlns:a16="http://schemas.microsoft.com/office/drawing/2014/main" id="{B792AF58-6580-423F-B14F-E00DE49C0F1F}"/>
              </a:ext>
            </a:extLst>
          </p:cNvPr>
          <p:cNvCxnSpPr>
            <a:cxnSpLocks/>
            <a:stCxn id="21" idx="2"/>
            <a:endCxn id="23" idx="0"/>
          </p:cNvCxnSpPr>
          <p:nvPr/>
        </p:nvCxnSpPr>
        <p:spPr>
          <a:xfrm rot="5400000">
            <a:off x="2659404" y="3664685"/>
            <a:ext cx="1499896" cy="1107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B651AA7-4D3C-4010-9FC6-8A6E57946427}"/>
              </a:ext>
            </a:extLst>
          </p:cNvPr>
          <p:cNvSpPr/>
          <p:nvPr/>
        </p:nvSpPr>
        <p:spPr>
          <a:xfrm>
            <a:off x="603960" y="3818475"/>
            <a:ext cx="7473241" cy="923330"/>
          </a:xfrm>
          <a:prstGeom prst="rect">
            <a:avLst/>
          </a:prstGeom>
          <a:solidFill>
            <a:schemeClr val="accent1">
              <a:lumMod val="20000"/>
              <a:lumOff val="80000"/>
            </a:schemeClr>
          </a:solidFill>
        </p:spPr>
        <p:txBody>
          <a:bodyPr wrap="square">
            <a:spAutoFit/>
          </a:bodyPr>
          <a:lstStyle/>
          <a:p>
            <a:r>
              <a:rPr lang="zh-CN" altLang="en-US" dirty="0"/>
              <a:t>各方签署</a:t>
            </a:r>
            <a:r>
              <a:rPr lang="zh-CN" altLang="zh-CN" dirty="0"/>
              <a:t>《增资协议书》</a:t>
            </a:r>
            <a:r>
              <a:rPr lang="zh-CN" altLang="en-US" dirty="0"/>
              <a:t>，</a:t>
            </a:r>
            <a:r>
              <a:rPr lang="zh-CN" altLang="zh-CN" dirty="0"/>
              <a:t>约定如果</a:t>
            </a:r>
            <a:r>
              <a:rPr lang="zh-CN" altLang="en-US" dirty="0"/>
              <a:t>目标</a:t>
            </a:r>
            <a:r>
              <a:rPr lang="zh-CN" altLang="zh-CN" dirty="0"/>
              <a:t>公司</a:t>
            </a:r>
            <a:r>
              <a:rPr lang="en-US" altLang="zh-CN" dirty="0"/>
              <a:t>2008</a:t>
            </a:r>
            <a:r>
              <a:rPr lang="zh-CN" altLang="en-US" dirty="0"/>
              <a:t>年度</a:t>
            </a:r>
            <a:r>
              <a:rPr lang="zh-CN" altLang="zh-CN" b="1" u="sng" dirty="0"/>
              <a:t>实际净利润</a:t>
            </a:r>
            <a:r>
              <a:rPr lang="zh-CN" altLang="zh-CN" dirty="0"/>
              <a:t>低于</a:t>
            </a:r>
            <a:r>
              <a:rPr lang="en-US" altLang="zh-CN" dirty="0"/>
              <a:t>3000</a:t>
            </a:r>
            <a:r>
              <a:rPr lang="zh-CN" altLang="zh-CN" dirty="0"/>
              <a:t>万元，则</a:t>
            </a:r>
            <a:r>
              <a:rPr lang="zh-CN" altLang="en-US" dirty="0"/>
              <a:t>投资人</a:t>
            </a:r>
            <a:r>
              <a:rPr lang="zh-CN" altLang="zh-CN" dirty="0"/>
              <a:t>有权从</a:t>
            </a:r>
            <a:r>
              <a:rPr lang="zh-CN" altLang="en-US" dirty="0"/>
              <a:t>目标</a:t>
            </a:r>
            <a:r>
              <a:rPr lang="zh-CN" altLang="zh-CN" dirty="0"/>
              <a:t>公司处获得补偿，并约定了计算公式</a:t>
            </a:r>
            <a:r>
              <a:rPr lang="zh-CN" altLang="en-US" dirty="0"/>
              <a:t>：</a:t>
            </a:r>
            <a:endParaRPr lang="en-US" altLang="zh-CN" dirty="0"/>
          </a:p>
          <a:p>
            <a:r>
              <a:rPr lang="zh-CN" altLang="zh-CN" dirty="0"/>
              <a:t>补偿金额</a:t>
            </a:r>
            <a:r>
              <a:rPr lang="en-US" altLang="zh-CN" dirty="0"/>
              <a:t>=</a:t>
            </a:r>
            <a:r>
              <a:rPr lang="zh-CN" altLang="zh-CN" dirty="0"/>
              <a:t>（</a:t>
            </a:r>
            <a:r>
              <a:rPr lang="en-US" altLang="zh-CN" dirty="0"/>
              <a:t>1-2008</a:t>
            </a:r>
            <a:r>
              <a:rPr lang="zh-CN" altLang="zh-CN" dirty="0"/>
              <a:t>年实际净利润</a:t>
            </a:r>
            <a:r>
              <a:rPr lang="en-US" altLang="zh-CN" dirty="0"/>
              <a:t>/3000</a:t>
            </a:r>
            <a:r>
              <a:rPr lang="zh-CN" altLang="zh-CN" dirty="0"/>
              <a:t>万元）</a:t>
            </a:r>
            <a:r>
              <a:rPr lang="en-US" altLang="zh-CN" dirty="0"/>
              <a:t>x</a:t>
            </a:r>
            <a:r>
              <a:rPr lang="zh-CN" altLang="zh-CN" dirty="0"/>
              <a:t>本次投资金额。</a:t>
            </a:r>
            <a:endParaRPr lang="zh-CN" altLang="en-US" dirty="0"/>
          </a:p>
        </p:txBody>
      </p:sp>
      <p:grpSp>
        <p:nvGrpSpPr>
          <p:cNvPr id="46" name="组合 45">
            <a:extLst>
              <a:ext uri="{FF2B5EF4-FFF2-40B4-BE49-F238E27FC236}">
                <a16:creationId xmlns:a16="http://schemas.microsoft.com/office/drawing/2014/main" id="{EBC56CBE-ABC4-4E91-836C-5E6E395128EC}"/>
              </a:ext>
            </a:extLst>
          </p:cNvPr>
          <p:cNvGrpSpPr/>
          <p:nvPr/>
        </p:nvGrpSpPr>
        <p:grpSpPr>
          <a:xfrm>
            <a:off x="3773988" y="3132176"/>
            <a:ext cx="6816104" cy="2308324"/>
            <a:chOff x="3773987" y="3132176"/>
            <a:chExt cx="6816104" cy="2308323"/>
          </a:xfrm>
        </p:grpSpPr>
        <p:sp>
          <p:nvSpPr>
            <p:cNvPr id="41" name="矩形 40">
              <a:extLst>
                <a:ext uri="{FF2B5EF4-FFF2-40B4-BE49-F238E27FC236}">
                  <a16:creationId xmlns:a16="http://schemas.microsoft.com/office/drawing/2014/main" id="{75244B65-1AE7-4C42-A4BF-2DE3375EB16A}"/>
                </a:ext>
              </a:extLst>
            </p:cNvPr>
            <p:cNvSpPr/>
            <p:nvPr/>
          </p:nvSpPr>
          <p:spPr>
            <a:xfrm>
              <a:off x="8215321" y="3132176"/>
              <a:ext cx="2374770" cy="2308323"/>
            </a:xfrm>
            <a:prstGeom prst="rect">
              <a:avLst/>
            </a:prstGeom>
          </p:spPr>
          <p:txBody>
            <a:bodyPr wrap="square">
              <a:spAutoFit/>
            </a:bodyPr>
            <a:lstStyle/>
            <a:p>
              <a:r>
                <a:rPr lang="zh-CN" altLang="en-US" dirty="0"/>
                <a:t>增资</a:t>
              </a:r>
              <a:r>
                <a:rPr lang="en-US" altLang="zh-CN" dirty="0"/>
                <a:t>2000</a:t>
              </a:r>
              <a:r>
                <a:rPr lang="zh-CN" altLang="en-US" dirty="0"/>
                <a:t>万元</a:t>
              </a:r>
              <a:endParaRPr lang="en-US" altLang="zh-CN" dirty="0"/>
            </a:p>
            <a:p>
              <a:endParaRPr lang="en-US" altLang="zh-CN" dirty="0"/>
            </a:p>
            <a:p>
              <a:r>
                <a:rPr lang="zh-CN" altLang="en-US" dirty="0"/>
                <a:t>因目标</a:t>
              </a:r>
              <a:r>
                <a:rPr lang="zh-CN" altLang="zh-CN" dirty="0"/>
                <a:t>公司未达成协议所约定的实际净利润</a:t>
              </a:r>
              <a:r>
                <a:rPr lang="zh-CN" altLang="en-US" dirty="0"/>
                <a:t>，投资人</a:t>
              </a:r>
              <a:r>
                <a:rPr lang="zh-CN" altLang="zh-CN" dirty="0"/>
                <a:t>请求</a:t>
              </a:r>
              <a:r>
                <a:rPr lang="zh-CN" altLang="en-US" dirty="0"/>
                <a:t>目标</a:t>
              </a:r>
              <a:r>
                <a:rPr lang="zh-CN" altLang="zh-CN" dirty="0"/>
                <a:t>公司</a:t>
              </a:r>
              <a:r>
                <a:rPr lang="zh-CN" altLang="en-US" dirty="0"/>
                <a:t>、实际控制人、原股东</a:t>
              </a:r>
              <a:r>
                <a:rPr lang="zh-CN" altLang="zh-CN" dirty="0"/>
                <a:t>向其支付协议补偿款</a:t>
              </a:r>
              <a:r>
                <a:rPr lang="zh-CN" altLang="en-US" dirty="0"/>
                <a:t>。</a:t>
              </a:r>
            </a:p>
          </p:txBody>
        </p:sp>
        <p:cxnSp>
          <p:nvCxnSpPr>
            <p:cNvPr id="44" name="连接符: 肘形 43">
              <a:extLst>
                <a:ext uri="{FF2B5EF4-FFF2-40B4-BE49-F238E27FC236}">
                  <a16:creationId xmlns:a16="http://schemas.microsoft.com/office/drawing/2014/main" id="{D0684CB5-A219-4DDB-A9E3-92D3A11D46D7}"/>
                </a:ext>
              </a:extLst>
            </p:cNvPr>
            <p:cNvCxnSpPr>
              <a:stCxn id="30" idx="3"/>
              <a:endCxn id="23" idx="3"/>
            </p:cNvCxnSpPr>
            <p:nvPr/>
          </p:nvCxnSpPr>
          <p:spPr>
            <a:xfrm flipH="1">
              <a:off x="3773987" y="3136261"/>
              <a:ext cx="3542313" cy="2168790"/>
            </a:xfrm>
            <a:prstGeom prst="bentConnector3">
              <a:avLst>
                <a:gd name="adj1" fmla="val -24021"/>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59854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1200329"/>
          </a:xfrm>
          <a:prstGeom prst="rect">
            <a:avLst/>
          </a:prstGeom>
          <a:noFill/>
        </p:spPr>
        <p:txBody>
          <a:bodyPr wrap="square" rtlCol="0">
            <a:spAutoFit/>
          </a:bodyPr>
          <a:lstStyle/>
          <a:p>
            <a:r>
              <a:rPr lang="zh-CN" altLang="en-US" b="1" dirty="0"/>
              <a:t>规则</a:t>
            </a:r>
            <a:r>
              <a:rPr lang="en-US" altLang="zh-CN" b="1" dirty="0"/>
              <a:t>1</a:t>
            </a:r>
            <a:r>
              <a:rPr lang="zh-CN" altLang="en-US" b="1" dirty="0"/>
              <a:t>：与公司对赌业绩补偿无效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8</a:t>
            </a:r>
            <a:r>
              <a:rPr lang="en-US" altLang="zh-CN" dirty="0"/>
              <a:t> </a:t>
            </a:r>
            <a:r>
              <a:rPr lang="zh-CN" altLang="en-US" dirty="0"/>
              <a:t>（</a:t>
            </a:r>
            <a:r>
              <a:rPr lang="en-US" altLang="zh-CN" dirty="0"/>
              <a:t>2012</a:t>
            </a:r>
            <a:r>
              <a:rPr lang="zh-CN" altLang="en-US" dirty="0"/>
              <a:t>）最高法民提字第</a:t>
            </a:r>
            <a:r>
              <a:rPr lang="en-US" altLang="zh-CN" dirty="0"/>
              <a:t>11</a:t>
            </a:r>
            <a:r>
              <a:rPr lang="zh-CN" altLang="en-US" dirty="0"/>
              <a:t>号</a:t>
            </a:r>
            <a:endParaRPr lang="en-US" altLang="zh-CN" dirty="0"/>
          </a:p>
          <a:p>
            <a:pPr marL="450852"/>
            <a:endParaRPr lang="zh-CN" altLang="zh-CN" dirty="0"/>
          </a:p>
        </p:txBody>
      </p:sp>
      <p:sp>
        <p:nvSpPr>
          <p:cNvPr id="20" name="矩形 19">
            <a:extLst>
              <a:ext uri="{FF2B5EF4-FFF2-40B4-BE49-F238E27FC236}">
                <a16:creationId xmlns:a16="http://schemas.microsoft.com/office/drawing/2014/main" id="{DF000EC5-5789-4D2D-8409-E3E8ECEA4E51}"/>
              </a:ext>
            </a:extLst>
          </p:cNvPr>
          <p:cNvSpPr/>
          <p:nvPr/>
        </p:nvSpPr>
        <p:spPr>
          <a:xfrm>
            <a:off x="108614" y="2765725"/>
            <a:ext cx="10130761" cy="3139321"/>
          </a:xfrm>
          <a:prstGeom prst="rect">
            <a:avLst/>
          </a:prstGeom>
        </p:spPr>
        <p:txBody>
          <a:bodyPr wrap="square">
            <a:spAutoFit/>
          </a:bodyPr>
          <a:lstStyle/>
          <a:p>
            <a:pPr marL="307977"/>
            <a:r>
              <a:rPr lang="zh-CN" altLang="en-US" dirty="0"/>
              <a:t>法院认定：</a:t>
            </a:r>
            <a:endParaRPr lang="en-US" altLang="zh-CN" dirty="0"/>
          </a:p>
          <a:p>
            <a:pPr marL="307977"/>
            <a:endParaRPr lang="en-US" altLang="zh-CN" dirty="0"/>
          </a:p>
          <a:p>
            <a:pPr marL="593727" indent="-285752">
              <a:buFontTx/>
              <a:buChar char="-"/>
            </a:pPr>
            <a:r>
              <a:rPr lang="en-US" altLang="zh-CN" dirty="0"/>
              <a:t>《</a:t>
            </a:r>
            <a:r>
              <a:rPr lang="zh-CN" altLang="en-US" dirty="0"/>
              <a:t>增资协议书</a:t>
            </a:r>
            <a:r>
              <a:rPr lang="en-US" altLang="zh-CN" dirty="0"/>
              <a:t>》</a:t>
            </a:r>
            <a:r>
              <a:rPr lang="zh-CN" altLang="en-US" dirty="0"/>
              <a:t>关于投资人</a:t>
            </a:r>
            <a:r>
              <a:rPr lang="zh-CN" altLang="zh-CN" dirty="0"/>
              <a:t>有权从</a:t>
            </a:r>
            <a:r>
              <a:rPr lang="zh-CN" altLang="en-US" dirty="0"/>
              <a:t>目标</a:t>
            </a:r>
            <a:r>
              <a:rPr lang="zh-CN" altLang="zh-CN" dirty="0"/>
              <a:t>公司处获得补偿</a:t>
            </a:r>
            <a:r>
              <a:rPr lang="zh-CN" altLang="en-US" dirty="0"/>
              <a:t>的</a:t>
            </a:r>
            <a:r>
              <a:rPr lang="zh-CN" altLang="zh-CN" dirty="0"/>
              <a:t>约定使得</a:t>
            </a:r>
            <a:r>
              <a:rPr lang="zh-CN" altLang="en-US" dirty="0"/>
              <a:t>投资人</a:t>
            </a:r>
            <a:r>
              <a:rPr lang="zh-CN" altLang="zh-CN" dirty="0"/>
              <a:t>可以取得相对固定的收益，该收益脱离了</a:t>
            </a:r>
            <a:r>
              <a:rPr lang="zh-CN" altLang="en-US" dirty="0"/>
              <a:t>目标</a:t>
            </a:r>
            <a:r>
              <a:rPr lang="zh-CN" altLang="zh-CN" dirty="0"/>
              <a:t>公司的经营业绩，损害了公司利益和公司债权人利益，根据《公司法》第二十条和《中外合资经营企业法》第八条的规定</a:t>
            </a:r>
            <a:r>
              <a:rPr lang="en-US" altLang="zh-CN" dirty="0"/>
              <a:t>【</a:t>
            </a:r>
            <a:r>
              <a:rPr lang="zh-CN" altLang="en-US" dirty="0"/>
              <a:t>注：合营企业的净利润根据合营各方注册资本的比例进行分配</a:t>
            </a:r>
            <a:r>
              <a:rPr lang="en-US" altLang="zh-CN" dirty="0"/>
              <a:t>】</a:t>
            </a:r>
            <a:r>
              <a:rPr lang="zh-CN" altLang="zh-CN" dirty="0"/>
              <a:t>可以认定《增资协议书》中的这部分条款应属无效。</a:t>
            </a:r>
            <a:endParaRPr lang="en-US" altLang="zh-CN" dirty="0"/>
          </a:p>
          <a:p>
            <a:pPr marL="593727" indent="-285752">
              <a:buFontTx/>
              <a:buChar char="-"/>
            </a:pPr>
            <a:endParaRPr lang="en-US" altLang="zh-CN" dirty="0"/>
          </a:p>
          <a:p>
            <a:pPr marL="593727" indent="-285752">
              <a:buFontTx/>
              <a:buChar char="-"/>
            </a:pPr>
            <a:r>
              <a:rPr lang="zh-CN" altLang="en-US" dirty="0"/>
              <a:t>要求实际控制人陆波进行补偿，没有合同依据。</a:t>
            </a:r>
            <a:endParaRPr lang="en-US" altLang="zh-CN" dirty="0"/>
          </a:p>
          <a:p>
            <a:pPr marL="593727" indent="-285752">
              <a:buFontTx/>
              <a:buChar char="-"/>
            </a:pPr>
            <a:endParaRPr lang="en-US" altLang="zh-CN" dirty="0"/>
          </a:p>
          <a:p>
            <a:pPr marL="593727" indent="-285752">
              <a:buFontTx/>
              <a:buChar char="-"/>
            </a:pPr>
            <a:r>
              <a:rPr lang="zh-CN" altLang="en-US" dirty="0"/>
              <a:t>要求原股东迪亚公司进行补偿，并不损害公司及公司债权人的利益，不违反法律法规的禁止性规定，是当事人的真实意思表示。</a:t>
            </a:r>
            <a:endParaRPr lang="en-US" altLang="zh-CN" dirty="0"/>
          </a:p>
        </p:txBody>
      </p:sp>
    </p:spTree>
    <p:extLst>
      <p:ext uri="{BB962C8B-B14F-4D97-AF65-F5344CB8AC3E}">
        <p14:creationId xmlns:p14="http://schemas.microsoft.com/office/powerpoint/2010/main" val="294802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1200329"/>
          </a:xfrm>
          <a:prstGeom prst="rect">
            <a:avLst/>
          </a:prstGeom>
          <a:noFill/>
        </p:spPr>
        <p:txBody>
          <a:bodyPr wrap="square" rtlCol="0">
            <a:spAutoFit/>
          </a:bodyPr>
          <a:lstStyle/>
          <a:p>
            <a:r>
              <a:rPr lang="zh-CN" altLang="en-US" b="1" dirty="0"/>
              <a:t>规则</a:t>
            </a:r>
            <a:r>
              <a:rPr lang="en-US" altLang="zh-CN" b="1" dirty="0"/>
              <a:t>2</a:t>
            </a:r>
            <a:r>
              <a:rPr lang="zh-CN" altLang="en-US" b="1" dirty="0"/>
              <a:t>：</a:t>
            </a:r>
            <a:r>
              <a:rPr lang="zh-CN" altLang="zh-CN" b="1" dirty="0"/>
              <a:t>与公司对赌回购无效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9</a:t>
            </a:r>
            <a:endParaRPr lang="en-US" altLang="zh-CN" dirty="0"/>
          </a:p>
          <a:p>
            <a:pPr marL="450852"/>
            <a:endParaRPr lang="zh-CN" altLang="zh-CN" dirty="0"/>
          </a:p>
        </p:txBody>
      </p:sp>
      <p:sp>
        <p:nvSpPr>
          <p:cNvPr id="22" name="矩形 21">
            <a:extLst>
              <a:ext uri="{FF2B5EF4-FFF2-40B4-BE49-F238E27FC236}">
                <a16:creationId xmlns:a16="http://schemas.microsoft.com/office/drawing/2014/main" id="{5D26A256-0DCC-4985-BEF2-FCA9DFCFED64}"/>
              </a:ext>
            </a:extLst>
          </p:cNvPr>
          <p:cNvSpPr/>
          <p:nvPr/>
        </p:nvSpPr>
        <p:spPr>
          <a:xfrm>
            <a:off x="950178" y="2795689"/>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实际控制人</a:t>
            </a:r>
          </a:p>
        </p:txBody>
      </p:sp>
      <p:sp>
        <p:nvSpPr>
          <p:cNvPr id="23" name="矩形 22">
            <a:extLst>
              <a:ext uri="{FF2B5EF4-FFF2-40B4-BE49-F238E27FC236}">
                <a16:creationId xmlns:a16="http://schemas.microsoft.com/office/drawing/2014/main" id="{D7612049-740F-4363-829F-CD62DDBE4557}"/>
              </a:ext>
            </a:extLst>
          </p:cNvPr>
          <p:cNvSpPr/>
          <p:nvPr/>
        </p:nvSpPr>
        <p:spPr>
          <a:xfrm>
            <a:off x="19368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zh-CN" altLang="zh-CN" dirty="0"/>
              <a:t>公司</a:t>
            </a:r>
            <a:endParaRPr lang="zh-CN" altLang="en-US" sz="1400" dirty="0"/>
          </a:p>
        </p:txBody>
      </p:sp>
      <p:cxnSp>
        <p:nvCxnSpPr>
          <p:cNvPr id="24" name="连接符: 肘形 23">
            <a:extLst>
              <a:ext uri="{FF2B5EF4-FFF2-40B4-BE49-F238E27FC236}">
                <a16:creationId xmlns:a16="http://schemas.microsoft.com/office/drawing/2014/main" id="{6CA7CCCE-5E0F-4B80-B707-C76972A71693}"/>
              </a:ext>
            </a:extLst>
          </p:cNvPr>
          <p:cNvCxnSpPr>
            <a:cxnSpLocks/>
            <a:endCxn id="23" idx="0"/>
          </p:cNvCxnSpPr>
          <p:nvPr/>
        </p:nvCxnSpPr>
        <p:spPr>
          <a:xfrm rot="16200000" flipH="1">
            <a:off x="15675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5020817" y="2795689"/>
            <a:ext cx="1735759"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622112" y="2701976"/>
            <a:ext cx="1499898" cy="3033274"/>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grpSp>
        <p:nvGrpSpPr>
          <p:cNvPr id="46" name="组合 45">
            <a:extLst>
              <a:ext uri="{FF2B5EF4-FFF2-40B4-BE49-F238E27FC236}">
                <a16:creationId xmlns:a16="http://schemas.microsoft.com/office/drawing/2014/main" id="{EBC56CBE-ABC4-4E91-836C-5E6E395128EC}"/>
              </a:ext>
            </a:extLst>
          </p:cNvPr>
          <p:cNvGrpSpPr/>
          <p:nvPr/>
        </p:nvGrpSpPr>
        <p:grpSpPr>
          <a:xfrm>
            <a:off x="3773988" y="2984863"/>
            <a:ext cx="6275923" cy="2320189"/>
            <a:chOff x="3773987" y="2984862"/>
            <a:chExt cx="6275923" cy="2320189"/>
          </a:xfrm>
        </p:grpSpPr>
        <p:sp>
          <p:nvSpPr>
            <p:cNvPr id="41" name="矩形 40">
              <a:extLst>
                <a:ext uri="{FF2B5EF4-FFF2-40B4-BE49-F238E27FC236}">
                  <a16:creationId xmlns:a16="http://schemas.microsoft.com/office/drawing/2014/main" id="{75244B65-1AE7-4C42-A4BF-2DE3375EB16A}"/>
                </a:ext>
              </a:extLst>
            </p:cNvPr>
            <p:cNvSpPr/>
            <p:nvPr/>
          </p:nvSpPr>
          <p:spPr>
            <a:xfrm>
              <a:off x="7675140" y="2984862"/>
              <a:ext cx="2374770" cy="2031325"/>
            </a:xfrm>
            <a:prstGeom prst="rect">
              <a:avLst/>
            </a:prstGeom>
          </p:spPr>
          <p:txBody>
            <a:bodyPr wrap="square">
              <a:spAutoFit/>
            </a:bodyPr>
            <a:lstStyle/>
            <a:p>
              <a:r>
                <a:rPr lang="zh-CN" altLang="en-US" dirty="0"/>
                <a:t>溢价增资</a:t>
              </a:r>
              <a:r>
                <a:rPr lang="en-US" altLang="zh-CN" dirty="0"/>
                <a:t>4900</a:t>
              </a:r>
              <a:r>
                <a:rPr lang="zh-CN" altLang="en-US" dirty="0"/>
                <a:t>万元（</a:t>
              </a:r>
              <a:r>
                <a:rPr lang="en-US" altLang="zh-CN" dirty="0"/>
                <a:t>700</a:t>
              </a:r>
              <a:r>
                <a:rPr lang="zh-CN" altLang="en-US" dirty="0"/>
                <a:t>万元注册资本</a:t>
              </a:r>
              <a:r>
                <a:rPr lang="en-US" altLang="zh-CN" dirty="0"/>
                <a:t>/4200</a:t>
              </a:r>
              <a:r>
                <a:rPr lang="zh-CN" altLang="en-US" dirty="0"/>
                <a:t>万元资本公积）</a:t>
              </a:r>
              <a:endParaRPr lang="en-US" altLang="zh-CN" dirty="0"/>
            </a:p>
            <a:p>
              <a:endParaRPr lang="en-US" altLang="zh-CN" dirty="0"/>
            </a:p>
            <a:p>
              <a:r>
                <a:rPr lang="zh-CN" altLang="en-US" dirty="0"/>
                <a:t>因回购条件触发，投资人要求目标公司履行回购义务。</a:t>
              </a:r>
            </a:p>
          </p:txBody>
        </p:sp>
        <p:cxnSp>
          <p:nvCxnSpPr>
            <p:cNvPr id="44" name="连接符: 肘形 43">
              <a:extLst>
                <a:ext uri="{FF2B5EF4-FFF2-40B4-BE49-F238E27FC236}">
                  <a16:creationId xmlns:a16="http://schemas.microsoft.com/office/drawing/2014/main" id="{D0684CB5-A219-4DDB-A9E3-92D3A11D46D7}"/>
                </a:ext>
              </a:extLst>
            </p:cNvPr>
            <p:cNvCxnSpPr>
              <a:cxnSpLocks/>
              <a:stCxn id="30" idx="3"/>
              <a:endCxn id="23" idx="3"/>
            </p:cNvCxnSpPr>
            <p:nvPr/>
          </p:nvCxnSpPr>
          <p:spPr>
            <a:xfrm flipH="1">
              <a:off x="3773987" y="3132176"/>
              <a:ext cx="2982589" cy="2172875"/>
            </a:xfrm>
            <a:prstGeom prst="bentConnector3">
              <a:avLst>
                <a:gd name="adj1" fmla="val -28954"/>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5" name="矩形 24">
            <a:extLst>
              <a:ext uri="{FF2B5EF4-FFF2-40B4-BE49-F238E27FC236}">
                <a16:creationId xmlns:a16="http://schemas.microsoft.com/office/drawing/2014/main" id="{096F923A-E2FB-488B-B5E1-8937F8C36BD5}"/>
              </a:ext>
            </a:extLst>
          </p:cNvPr>
          <p:cNvSpPr/>
          <p:nvPr/>
        </p:nvSpPr>
        <p:spPr>
          <a:xfrm>
            <a:off x="2933892" y="2795687"/>
            <a:ext cx="1582446"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p>
        </p:txBody>
      </p:sp>
      <p:cxnSp>
        <p:nvCxnSpPr>
          <p:cNvPr id="26" name="连接符: 肘形 25">
            <a:extLst>
              <a:ext uri="{FF2B5EF4-FFF2-40B4-BE49-F238E27FC236}">
                <a16:creationId xmlns:a16="http://schemas.microsoft.com/office/drawing/2014/main" id="{E2A9A64E-D6FE-4226-9D32-D9A21BBEB930}"/>
              </a:ext>
            </a:extLst>
          </p:cNvPr>
          <p:cNvCxnSpPr>
            <a:cxnSpLocks/>
            <a:stCxn id="25" idx="2"/>
            <a:endCxn id="23" idx="0"/>
          </p:cNvCxnSpPr>
          <p:nvPr/>
        </p:nvCxnSpPr>
        <p:spPr>
          <a:xfrm rot="5400000">
            <a:off x="2540320" y="3783766"/>
            <a:ext cx="1499899" cy="8696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B651AA7-4D3C-4010-9FC6-8A6E57946427}"/>
              </a:ext>
            </a:extLst>
          </p:cNvPr>
          <p:cNvSpPr/>
          <p:nvPr/>
        </p:nvSpPr>
        <p:spPr>
          <a:xfrm>
            <a:off x="331636" y="3781426"/>
            <a:ext cx="7134832" cy="923330"/>
          </a:xfrm>
          <a:prstGeom prst="rect">
            <a:avLst/>
          </a:prstGeom>
          <a:solidFill>
            <a:schemeClr val="accent1">
              <a:lumMod val="20000"/>
              <a:lumOff val="80000"/>
            </a:schemeClr>
          </a:solidFill>
        </p:spPr>
        <p:txBody>
          <a:bodyPr wrap="square">
            <a:spAutoFit/>
          </a:bodyPr>
          <a:lstStyle/>
          <a:p>
            <a:r>
              <a:rPr lang="zh-CN" altLang="zh-CN" dirty="0"/>
              <a:t>《增资协议》约定</a:t>
            </a:r>
            <a:r>
              <a:rPr lang="zh-CN" altLang="en-US" dirty="0"/>
              <a:t>在发生下列情形目标</a:t>
            </a:r>
            <a:r>
              <a:rPr lang="zh-CN" altLang="zh-CN" dirty="0"/>
              <a:t>公司</a:t>
            </a:r>
            <a:r>
              <a:rPr lang="zh-CN" altLang="en-US" dirty="0"/>
              <a:t>应向投资人履行回购义务：</a:t>
            </a:r>
            <a:endParaRPr lang="en-US" altLang="zh-CN" dirty="0"/>
          </a:p>
          <a:p>
            <a:r>
              <a:rPr lang="zh-CN" altLang="en-US" dirty="0"/>
              <a:t>（</a:t>
            </a:r>
            <a:r>
              <a:rPr lang="en-US" altLang="zh-CN" dirty="0"/>
              <a:t>1</a:t>
            </a:r>
            <a:r>
              <a:rPr lang="zh-CN" altLang="en-US" dirty="0"/>
              <a:t>）目标</a:t>
            </a:r>
            <a:r>
              <a:rPr lang="zh-CN" altLang="zh-CN" dirty="0"/>
              <a:t>公司</a:t>
            </a:r>
            <a:r>
              <a:rPr lang="zh-CN" altLang="en-US" dirty="0"/>
              <a:t>在</a:t>
            </a:r>
            <a:r>
              <a:rPr lang="en-US" altLang="zh-CN" dirty="0"/>
              <a:t>2013</a:t>
            </a:r>
            <a:r>
              <a:rPr lang="zh-CN" altLang="en-US" dirty="0"/>
              <a:t>年年底没有公开发行</a:t>
            </a:r>
            <a:r>
              <a:rPr lang="en-US" altLang="zh-CN" dirty="0"/>
              <a:t>A</a:t>
            </a:r>
            <a:r>
              <a:rPr lang="zh-CN" altLang="en-US" dirty="0"/>
              <a:t>股股票；</a:t>
            </a:r>
            <a:endParaRPr lang="en-US" altLang="zh-CN" dirty="0"/>
          </a:p>
          <a:p>
            <a:r>
              <a:rPr lang="zh-CN" altLang="en-US" dirty="0"/>
              <a:t>（</a:t>
            </a:r>
            <a:r>
              <a:rPr lang="en-US" altLang="zh-CN" dirty="0"/>
              <a:t>2</a:t>
            </a:r>
            <a:r>
              <a:rPr lang="zh-CN" altLang="en-US" dirty="0"/>
              <a:t>）目标</a:t>
            </a:r>
            <a:r>
              <a:rPr lang="zh-CN" altLang="zh-CN" dirty="0"/>
              <a:t>公司</a:t>
            </a:r>
            <a:r>
              <a:rPr lang="en-US" altLang="zh-CN" dirty="0"/>
              <a:t>2011</a:t>
            </a:r>
            <a:r>
              <a:rPr lang="zh-CN" altLang="en-US" dirty="0"/>
              <a:t>年净利润低于</a:t>
            </a:r>
            <a:r>
              <a:rPr lang="en-US" altLang="zh-CN" dirty="0"/>
              <a:t>16000</a:t>
            </a:r>
            <a:r>
              <a:rPr lang="zh-CN" altLang="en-US" dirty="0"/>
              <a:t>万元。</a:t>
            </a:r>
            <a:endParaRPr lang="en-US" altLang="zh-CN" dirty="0"/>
          </a:p>
        </p:txBody>
      </p:sp>
    </p:spTree>
    <p:extLst>
      <p:ext uri="{BB962C8B-B14F-4D97-AF65-F5344CB8AC3E}">
        <p14:creationId xmlns:p14="http://schemas.microsoft.com/office/powerpoint/2010/main" val="265590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1200329"/>
          </a:xfrm>
          <a:prstGeom prst="rect">
            <a:avLst/>
          </a:prstGeom>
          <a:noFill/>
        </p:spPr>
        <p:txBody>
          <a:bodyPr wrap="square" rtlCol="0">
            <a:spAutoFit/>
          </a:bodyPr>
          <a:lstStyle/>
          <a:p>
            <a:r>
              <a:rPr lang="zh-CN" altLang="en-US" b="1" dirty="0"/>
              <a:t>规则</a:t>
            </a:r>
            <a:r>
              <a:rPr lang="en-US" altLang="zh-CN" b="1" dirty="0"/>
              <a:t>2</a:t>
            </a:r>
            <a:r>
              <a:rPr lang="zh-CN" altLang="en-US" b="1" dirty="0"/>
              <a:t>：</a:t>
            </a:r>
            <a:r>
              <a:rPr lang="zh-CN" altLang="zh-CN" b="1" dirty="0"/>
              <a:t>与公司对赌回购无效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9</a:t>
            </a:r>
            <a:endParaRPr lang="en-US" altLang="zh-CN" dirty="0"/>
          </a:p>
          <a:p>
            <a:pPr marL="450852"/>
            <a:endParaRPr lang="zh-CN" altLang="zh-CN" dirty="0"/>
          </a:p>
        </p:txBody>
      </p:sp>
      <p:sp>
        <p:nvSpPr>
          <p:cNvPr id="20" name="矩形 19">
            <a:extLst>
              <a:ext uri="{FF2B5EF4-FFF2-40B4-BE49-F238E27FC236}">
                <a16:creationId xmlns:a16="http://schemas.microsoft.com/office/drawing/2014/main" id="{DF000EC5-5789-4D2D-8409-E3E8ECEA4E51}"/>
              </a:ext>
            </a:extLst>
          </p:cNvPr>
          <p:cNvSpPr/>
          <p:nvPr/>
        </p:nvSpPr>
        <p:spPr>
          <a:xfrm>
            <a:off x="36867" y="2858096"/>
            <a:ext cx="9980788" cy="1754326"/>
          </a:xfrm>
          <a:prstGeom prst="rect">
            <a:avLst/>
          </a:prstGeom>
        </p:spPr>
        <p:txBody>
          <a:bodyPr wrap="square">
            <a:spAutoFit/>
          </a:bodyPr>
          <a:lstStyle/>
          <a:p>
            <a:pPr marL="307977"/>
            <a:r>
              <a:rPr lang="zh-CN" altLang="en-US" dirty="0"/>
              <a:t>法院认为：</a:t>
            </a:r>
            <a:endParaRPr lang="en-US" altLang="zh-CN" dirty="0"/>
          </a:p>
          <a:p>
            <a:pPr marL="307977"/>
            <a:endParaRPr lang="en-US" altLang="zh-CN" dirty="0"/>
          </a:p>
          <a:p>
            <a:pPr marL="593727" indent="-285752">
              <a:buFontTx/>
              <a:buChar char="-"/>
            </a:pPr>
            <a:r>
              <a:rPr lang="zh-CN" altLang="zh-CN" dirty="0"/>
              <a:t>《公司法》 第三十</a:t>
            </a:r>
            <a:r>
              <a:rPr lang="zh-CN" altLang="en-US" dirty="0"/>
              <a:t>五</a:t>
            </a:r>
            <a:r>
              <a:rPr lang="zh-CN" altLang="zh-CN" dirty="0"/>
              <a:t>条</a:t>
            </a:r>
            <a:r>
              <a:rPr lang="en-US" altLang="zh-CN" dirty="0"/>
              <a:t>【</a:t>
            </a:r>
            <a:r>
              <a:rPr lang="zh-CN" altLang="en-US" dirty="0"/>
              <a:t>注：不得抽逃出资</a:t>
            </a:r>
            <a:r>
              <a:rPr lang="en-US" altLang="zh-CN" dirty="0"/>
              <a:t>】</a:t>
            </a:r>
            <a:r>
              <a:rPr lang="zh-CN" altLang="zh-CN" dirty="0"/>
              <a:t>和第三十</a:t>
            </a:r>
            <a:r>
              <a:rPr lang="zh-CN" altLang="en-US" dirty="0"/>
              <a:t>七</a:t>
            </a:r>
            <a:r>
              <a:rPr lang="zh-CN" altLang="zh-CN" dirty="0"/>
              <a:t>条第一款（七）项</a:t>
            </a:r>
            <a:r>
              <a:rPr lang="en-US" altLang="zh-CN" dirty="0"/>
              <a:t>【</a:t>
            </a:r>
            <a:r>
              <a:rPr lang="zh-CN" altLang="en-US" dirty="0"/>
              <a:t>注：公司减资由股东会作出决定</a:t>
            </a:r>
            <a:r>
              <a:rPr lang="en-US" altLang="zh-CN" dirty="0"/>
              <a:t>】</a:t>
            </a:r>
            <a:r>
              <a:rPr lang="zh-CN" altLang="en-US" dirty="0"/>
              <a:t>规定，</a:t>
            </a:r>
            <a:r>
              <a:rPr lang="zh-CN" altLang="zh-CN" dirty="0"/>
              <a:t>有限责任公司注册资本确定后，未经法定程序，不得随意减少和抽回。</a:t>
            </a:r>
            <a:endParaRPr lang="en-US" altLang="zh-CN" dirty="0"/>
          </a:p>
          <a:p>
            <a:pPr marL="593727" indent="-285752">
              <a:buFontTx/>
              <a:buChar char="-"/>
            </a:pPr>
            <a:r>
              <a:rPr lang="zh-CN" altLang="zh-CN" dirty="0"/>
              <a:t>《增资协议》中关于</a:t>
            </a:r>
            <a:r>
              <a:rPr lang="zh-CN" altLang="en-US" dirty="0"/>
              <a:t>目标</a:t>
            </a:r>
            <a:r>
              <a:rPr lang="zh-CN" altLang="zh-CN" dirty="0"/>
              <a:t>公司回购股份的条款约定因违反上述强制性规定无效</a:t>
            </a:r>
            <a:r>
              <a:rPr lang="zh-CN" altLang="en-US" dirty="0"/>
              <a:t>。</a:t>
            </a:r>
            <a:endParaRPr lang="zh-CN" altLang="en-US" b="1" dirty="0">
              <a:solidFill>
                <a:srgbClr val="930D14"/>
              </a:solidFill>
            </a:endParaRPr>
          </a:p>
        </p:txBody>
      </p:sp>
    </p:spTree>
    <p:extLst>
      <p:ext uri="{BB962C8B-B14F-4D97-AF65-F5344CB8AC3E}">
        <p14:creationId xmlns:p14="http://schemas.microsoft.com/office/powerpoint/2010/main" val="2109352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8"/>
            <a:ext cx="9165516" cy="923330"/>
          </a:xfrm>
          <a:prstGeom prst="rect">
            <a:avLst/>
          </a:prstGeom>
          <a:noFill/>
        </p:spPr>
        <p:txBody>
          <a:bodyPr wrap="square" rtlCol="0">
            <a:spAutoFit/>
          </a:bodyPr>
          <a:lstStyle/>
          <a:p>
            <a:pPr lvl="0"/>
            <a:r>
              <a:rPr lang="zh-CN" altLang="en-US" b="1" dirty="0"/>
              <a:t>规则</a:t>
            </a:r>
            <a:r>
              <a:rPr lang="en-US" altLang="zh-CN" b="1" dirty="0"/>
              <a:t>3</a:t>
            </a:r>
            <a:r>
              <a:rPr lang="zh-CN" altLang="en-US" b="1" dirty="0"/>
              <a:t>：</a:t>
            </a:r>
            <a:r>
              <a:rPr lang="zh-CN" altLang="zh-CN" b="1" dirty="0"/>
              <a:t>与公司原股东对赌回购</a:t>
            </a:r>
            <a:r>
              <a:rPr lang="zh-CN" altLang="en-US" b="1" dirty="0"/>
              <a:t>股权</a:t>
            </a:r>
            <a:r>
              <a:rPr lang="zh-CN" altLang="zh-CN" b="1" dirty="0"/>
              <a:t>有效</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10</a:t>
            </a:r>
            <a:endParaRPr lang="zh-CN" altLang="zh-CN" dirty="0"/>
          </a:p>
        </p:txBody>
      </p:sp>
      <p:sp>
        <p:nvSpPr>
          <p:cNvPr id="20" name="矩形 19">
            <a:extLst>
              <a:ext uri="{FF2B5EF4-FFF2-40B4-BE49-F238E27FC236}">
                <a16:creationId xmlns:a16="http://schemas.microsoft.com/office/drawing/2014/main" id="{DF000EC5-5789-4D2D-8409-E3E8ECEA4E51}"/>
              </a:ext>
            </a:extLst>
          </p:cNvPr>
          <p:cNvSpPr/>
          <p:nvPr/>
        </p:nvSpPr>
        <p:spPr>
          <a:xfrm>
            <a:off x="545004" y="6068821"/>
            <a:ext cx="9598632" cy="646331"/>
          </a:xfrm>
          <a:prstGeom prst="rect">
            <a:avLst/>
          </a:prstGeom>
        </p:spPr>
        <p:txBody>
          <a:bodyPr wrap="square">
            <a:spAutoFit/>
          </a:bodyPr>
          <a:lstStyle/>
          <a:p>
            <a:r>
              <a:rPr lang="zh-CN" altLang="zh-CN" dirty="0"/>
              <a:t>《</a:t>
            </a:r>
            <a:r>
              <a:rPr lang="zh-CN" altLang="en-US" dirty="0"/>
              <a:t>投资</a:t>
            </a:r>
            <a:r>
              <a:rPr lang="zh-CN" altLang="zh-CN" dirty="0"/>
              <a:t>协议》关于在一定条件下被投资方股东回购股份的内容不违反法律、行政法规的禁止性规定，不存在《中华人民共和国合同法》第五十二条 规定的有关合同无效的情形。</a:t>
            </a:r>
          </a:p>
        </p:txBody>
      </p:sp>
      <p:sp>
        <p:nvSpPr>
          <p:cNvPr id="22" name="矩形 21">
            <a:extLst>
              <a:ext uri="{FF2B5EF4-FFF2-40B4-BE49-F238E27FC236}">
                <a16:creationId xmlns:a16="http://schemas.microsoft.com/office/drawing/2014/main" id="{5D26A256-0DCC-4985-BEF2-FCA9DFCFED64}"/>
              </a:ext>
            </a:extLst>
          </p:cNvPr>
          <p:cNvSpPr/>
          <p:nvPr/>
        </p:nvSpPr>
        <p:spPr>
          <a:xfrm>
            <a:off x="950178" y="2795689"/>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实际控制人</a:t>
            </a:r>
          </a:p>
        </p:txBody>
      </p:sp>
      <p:sp>
        <p:nvSpPr>
          <p:cNvPr id="23" name="矩形 22">
            <a:extLst>
              <a:ext uri="{FF2B5EF4-FFF2-40B4-BE49-F238E27FC236}">
                <a16:creationId xmlns:a16="http://schemas.microsoft.com/office/drawing/2014/main" id="{D7612049-740F-4363-829F-CD62DDBE4557}"/>
              </a:ext>
            </a:extLst>
          </p:cNvPr>
          <p:cNvSpPr/>
          <p:nvPr/>
        </p:nvSpPr>
        <p:spPr>
          <a:xfrm>
            <a:off x="1936859" y="5168547"/>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zh-CN" altLang="en-US" sz="1400" dirty="0"/>
          </a:p>
        </p:txBody>
      </p:sp>
      <p:cxnSp>
        <p:nvCxnSpPr>
          <p:cNvPr id="24" name="连接符: 肘形 23">
            <a:extLst>
              <a:ext uri="{FF2B5EF4-FFF2-40B4-BE49-F238E27FC236}">
                <a16:creationId xmlns:a16="http://schemas.microsoft.com/office/drawing/2014/main" id="{6CA7CCCE-5E0F-4B80-B707-C76972A71693}"/>
              </a:ext>
            </a:extLst>
          </p:cNvPr>
          <p:cNvCxnSpPr>
            <a:cxnSpLocks/>
            <a:stCxn id="22" idx="2"/>
            <a:endCxn id="23" idx="0"/>
          </p:cNvCxnSpPr>
          <p:nvPr/>
        </p:nvCxnSpPr>
        <p:spPr>
          <a:xfrm rot="16200000" flipH="1">
            <a:off x="1422670" y="3735791"/>
            <a:ext cx="1699881" cy="1165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4762119" y="2795689"/>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457445" y="2866644"/>
            <a:ext cx="1699882" cy="2903925"/>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grpSp>
        <p:nvGrpSpPr>
          <p:cNvPr id="46" name="组合 45">
            <a:extLst>
              <a:ext uri="{FF2B5EF4-FFF2-40B4-BE49-F238E27FC236}">
                <a16:creationId xmlns:a16="http://schemas.microsoft.com/office/drawing/2014/main" id="{EBC56CBE-ABC4-4E91-836C-5E6E395128EC}"/>
              </a:ext>
            </a:extLst>
          </p:cNvPr>
          <p:cNvGrpSpPr/>
          <p:nvPr/>
        </p:nvGrpSpPr>
        <p:grpSpPr>
          <a:xfrm>
            <a:off x="2563906" y="2023891"/>
            <a:ext cx="7052342" cy="1200329"/>
            <a:chOff x="2563906" y="2023890"/>
            <a:chExt cx="7052342" cy="1200329"/>
          </a:xfrm>
        </p:grpSpPr>
        <p:sp>
          <p:nvSpPr>
            <p:cNvPr id="41" name="矩形 40">
              <a:extLst>
                <a:ext uri="{FF2B5EF4-FFF2-40B4-BE49-F238E27FC236}">
                  <a16:creationId xmlns:a16="http://schemas.microsoft.com/office/drawing/2014/main" id="{75244B65-1AE7-4C42-A4BF-2DE3375EB16A}"/>
                </a:ext>
              </a:extLst>
            </p:cNvPr>
            <p:cNvSpPr/>
            <p:nvPr/>
          </p:nvSpPr>
          <p:spPr>
            <a:xfrm>
              <a:off x="7241478" y="2023890"/>
              <a:ext cx="2374770" cy="1200329"/>
            </a:xfrm>
            <a:prstGeom prst="rect">
              <a:avLst/>
            </a:prstGeom>
          </p:spPr>
          <p:txBody>
            <a:bodyPr wrap="square">
              <a:spAutoFit/>
            </a:bodyPr>
            <a:lstStyle/>
            <a:p>
              <a:r>
                <a:rPr lang="zh-CN" altLang="en-US" dirty="0"/>
                <a:t>因回购条件触发，投资人要求其他原股东及实际控制人履行股权回购义务。</a:t>
              </a:r>
            </a:p>
          </p:txBody>
        </p:sp>
        <p:cxnSp>
          <p:nvCxnSpPr>
            <p:cNvPr id="44" name="连接符: 肘形 43">
              <a:extLst>
                <a:ext uri="{FF2B5EF4-FFF2-40B4-BE49-F238E27FC236}">
                  <a16:creationId xmlns:a16="http://schemas.microsoft.com/office/drawing/2014/main" id="{D0684CB5-A219-4DDB-A9E3-92D3A11D46D7}"/>
                </a:ext>
              </a:extLst>
            </p:cNvPr>
            <p:cNvCxnSpPr>
              <a:cxnSpLocks/>
              <a:stCxn id="30" idx="3"/>
            </p:cNvCxnSpPr>
            <p:nvPr/>
          </p:nvCxnSpPr>
          <p:spPr>
            <a:xfrm flipH="1" flipV="1">
              <a:off x="2563906" y="2483718"/>
              <a:ext cx="4192671" cy="648458"/>
            </a:xfrm>
            <a:prstGeom prst="bentConnector3">
              <a:avLst>
                <a:gd name="adj1" fmla="val -5452"/>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5" name="矩形 24">
            <a:extLst>
              <a:ext uri="{FF2B5EF4-FFF2-40B4-BE49-F238E27FC236}">
                <a16:creationId xmlns:a16="http://schemas.microsoft.com/office/drawing/2014/main" id="{096F923A-E2FB-488B-B5E1-8937F8C36BD5}"/>
              </a:ext>
            </a:extLst>
          </p:cNvPr>
          <p:cNvSpPr/>
          <p:nvPr/>
        </p:nvSpPr>
        <p:spPr>
          <a:xfrm>
            <a:off x="2729096" y="2783824"/>
            <a:ext cx="1733342"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p>
        </p:txBody>
      </p:sp>
      <p:cxnSp>
        <p:nvCxnSpPr>
          <p:cNvPr id="26" name="连接符: 肘形 25">
            <a:extLst>
              <a:ext uri="{FF2B5EF4-FFF2-40B4-BE49-F238E27FC236}">
                <a16:creationId xmlns:a16="http://schemas.microsoft.com/office/drawing/2014/main" id="{E2A9A64E-D6FE-4226-9D32-D9A21BBEB930}"/>
              </a:ext>
            </a:extLst>
          </p:cNvPr>
          <p:cNvCxnSpPr>
            <a:cxnSpLocks/>
            <a:stCxn id="25" idx="2"/>
            <a:endCxn id="23" idx="0"/>
          </p:cNvCxnSpPr>
          <p:nvPr/>
        </p:nvCxnSpPr>
        <p:spPr>
          <a:xfrm rot="5400000">
            <a:off x="2369723" y="3942503"/>
            <a:ext cx="1711745" cy="740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6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545004" y="5790989"/>
            <a:ext cx="9598632" cy="923330"/>
          </a:xfrm>
          <a:prstGeom prst="rect">
            <a:avLst/>
          </a:prstGeom>
        </p:spPr>
        <p:txBody>
          <a:bodyPr wrap="square">
            <a:spAutoFit/>
          </a:bodyPr>
          <a:lstStyle/>
          <a:p>
            <a:r>
              <a:rPr lang="zh-CN" altLang="en-US" dirty="0"/>
              <a:t>目标</a:t>
            </a:r>
            <a:r>
              <a:rPr lang="zh-CN" altLang="zh-CN" dirty="0"/>
              <a:t>公司</a:t>
            </a:r>
            <a:r>
              <a:rPr lang="zh-CN" altLang="en-US" dirty="0"/>
              <a:t>对</a:t>
            </a:r>
            <a:r>
              <a:rPr lang="zh-CN" altLang="zh-CN" dirty="0"/>
              <a:t>支付股权回购款的义务承担连带担保责任，是将公司股东之间可能发生的股权转让所对应的股权转让款支付义务约定由公司承担连带担保责任，损害了公司利益和公司债权人利益，</a:t>
            </a:r>
            <a:r>
              <a:rPr lang="zh-CN" altLang="en-US" dirty="0"/>
              <a:t>是</a:t>
            </a:r>
            <a:r>
              <a:rPr lang="zh-CN" altLang="zh-CN" dirty="0"/>
              <a:t>股东抽逃出资的变相形式，该约定无效。</a:t>
            </a:r>
          </a:p>
        </p:txBody>
      </p:sp>
      <p:sp>
        <p:nvSpPr>
          <p:cNvPr id="22" name="矩形 21">
            <a:extLst>
              <a:ext uri="{FF2B5EF4-FFF2-40B4-BE49-F238E27FC236}">
                <a16:creationId xmlns:a16="http://schemas.microsoft.com/office/drawing/2014/main" id="{5D26A256-0DCC-4985-BEF2-FCA9DFCFED64}"/>
              </a:ext>
            </a:extLst>
          </p:cNvPr>
          <p:cNvSpPr/>
          <p:nvPr/>
        </p:nvSpPr>
        <p:spPr>
          <a:xfrm>
            <a:off x="950178" y="2795689"/>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实际控制人</a:t>
            </a:r>
          </a:p>
        </p:txBody>
      </p:sp>
      <p:sp>
        <p:nvSpPr>
          <p:cNvPr id="23" name="矩形 22">
            <a:extLst>
              <a:ext uri="{FF2B5EF4-FFF2-40B4-BE49-F238E27FC236}">
                <a16:creationId xmlns:a16="http://schemas.microsoft.com/office/drawing/2014/main" id="{D7612049-740F-4363-829F-CD62DDBE4557}"/>
              </a:ext>
            </a:extLst>
          </p:cNvPr>
          <p:cNvSpPr/>
          <p:nvPr/>
        </p:nvSpPr>
        <p:spPr>
          <a:xfrm>
            <a:off x="1936859" y="4968563"/>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zh-CN" altLang="en-US" sz="1400" dirty="0"/>
          </a:p>
        </p:txBody>
      </p:sp>
      <p:cxnSp>
        <p:nvCxnSpPr>
          <p:cNvPr id="24" name="连接符: 肘形 23">
            <a:extLst>
              <a:ext uri="{FF2B5EF4-FFF2-40B4-BE49-F238E27FC236}">
                <a16:creationId xmlns:a16="http://schemas.microsoft.com/office/drawing/2014/main" id="{6CA7CCCE-5E0F-4B80-B707-C76972A71693}"/>
              </a:ext>
            </a:extLst>
          </p:cNvPr>
          <p:cNvCxnSpPr>
            <a:cxnSpLocks/>
            <a:endCxn id="23" idx="0"/>
          </p:cNvCxnSpPr>
          <p:nvPr/>
        </p:nvCxnSpPr>
        <p:spPr>
          <a:xfrm rot="16200000" flipH="1">
            <a:off x="1567578" y="3680717"/>
            <a:ext cx="1499898" cy="107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4762119" y="2795689"/>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557437" y="2766652"/>
            <a:ext cx="1499898" cy="2903925"/>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grpSp>
        <p:nvGrpSpPr>
          <p:cNvPr id="46" name="组合 45">
            <a:extLst>
              <a:ext uri="{FF2B5EF4-FFF2-40B4-BE49-F238E27FC236}">
                <a16:creationId xmlns:a16="http://schemas.microsoft.com/office/drawing/2014/main" id="{EBC56CBE-ABC4-4E91-836C-5E6E395128EC}"/>
              </a:ext>
            </a:extLst>
          </p:cNvPr>
          <p:cNvGrpSpPr/>
          <p:nvPr/>
        </p:nvGrpSpPr>
        <p:grpSpPr>
          <a:xfrm>
            <a:off x="3773986" y="2447569"/>
            <a:ext cx="5728416" cy="2857482"/>
            <a:chOff x="3773987" y="2447569"/>
            <a:chExt cx="5728416" cy="2857482"/>
          </a:xfrm>
        </p:grpSpPr>
        <p:sp>
          <p:nvSpPr>
            <p:cNvPr id="41" name="矩形 40">
              <a:extLst>
                <a:ext uri="{FF2B5EF4-FFF2-40B4-BE49-F238E27FC236}">
                  <a16:creationId xmlns:a16="http://schemas.microsoft.com/office/drawing/2014/main" id="{75244B65-1AE7-4C42-A4BF-2DE3375EB16A}"/>
                </a:ext>
              </a:extLst>
            </p:cNvPr>
            <p:cNvSpPr/>
            <p:nvPr/>
          </p:nvSpPr>
          <p:spPr>
            <a:xfrm>
              <a:off x="7454677" y="2447569"/>
              <a:ext cx="2047726" cy="2031325"/>
            </a:xfrm>
            <a:prstGeom prst="rect">
              <a:avLst/>
            </a:prstGeom>
          </p:spPr>
          <p:txBody>
            <a:bodyPr wrap="square">
              <a:spAutoFit/>
            </a:bodyPr>
            <a:lstStyle/>
            <a:p>
              <a:r>
                <a:rPr lang="zh-CN" altLang="en-US" dirty="0"/>
                <a:t>因回购条件触发，投资人诉请：</a:t>
              </a:r>
              <a:endParaRPr lang="en-US" altLang="zh-CN" dirty="0"/>
            </a:p>
            <a:p>
              <a:r>
                <a:rPr lang="en-US" altLang="zh-CN" dirty="0"/>
                <a:t>1.</a:t>
              </a:r>
              <a:r>
                <a:rPr lang="zh-CN" altLang="en-US" dirty="0"/>
                <a:t>原股东履行股权回购义务。</a:t>
              </a:r>
              <a:endParaRPr lang="en-US" altLang="zh-CN" dirty="0"/>
            </a:p>
            <a:p>
              <a:r>
                <a:rPr lang="en-US" altLang="zh-CN" dirty="0"/>
                <a:t>2. </a:t>
              </a:r>
              <a:r>
                <a:rPr lang="zh-CN" altLang="en-US" dirty="0"/>
                <a:t>目标公司对原股东</a:t>
              </a:r>
              <a:r>
                <a:rPr lang="zh-CN" altLang="zh-CN" dirty="0"/>
                <a:t>回购款支付义务承担连带责任。</a:t>
              </a:r>
              <a:endParaRPr lang="zh-CN" altLang="en-US" dirty="0"/>
            </a:p>
          </p:txBody>
        </p:sp>
        <p:cxnSp>
          <p:nvCxnSpPr>
            <p:cNvPr id="44" name="连接符: 肘形 43">
              <a:extLst>
                <a:ext uri="{FF2B5EF4-FFF2-40B4-BE49-F238E27FC236}">
                  <a16:creationId xmlns:a16="http://schemas.microsoft.com/office/drawing/2014/main" id="{D0684CB5-A219-4DDB-A9E3-92D3A11D46D7}"/>
                </a:ext>
              </a:extLst>
            </p:cNvPr>
            <p:cNvCxnSpPr>
              <a:stCxn id="30" idx="3"/>
              <a:endCxn id="23" idx="3"/>
            </p:cNvCxnSpPr>
            <p:nvPr/>
          </p:nvCxnSpPr>
          <p:spPr>
            <a:xfrm flipH="1">
              <a:off x="3773987" y="3132176"/>
              <a:ext cx="2982590" cy="2172875"/>
            </a:xfrm>
            <a:prstGeom prst="bentConnector3">
              <a:avLst>
                <a:gd name="adj1" fmla="val -17032"/>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5" name="矩形 24">
            <a:extLst>
              <a:ext uri="{FF2B5EF4-FFF2-40B4-BE49-F238E27FC236}">
                <a16:creationId xmlns:a16="http://schemas.microsoft.com/office/drawing/2014/main" id="{096F923A-E2FB-488B-B5E1-8937F8C36BD5}"/>
              </a:ext>
            </a:extLst>
          </p:cNvPr>
          <p:cNvSpPr/>
          <p:nvPr/>
        </p:nvSpPr>
        <p:spPr>
          <a:xfrm>
            <a:off x="2729096" y="2783824"/>
            <a:ext cx="1733342"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p>
        </p:txBody>
      </p:sp>
      <p:cxnSp>
        <p:nvCxnSpPr>
          <p:cNvPr id="26" name="连接符: 肘形 25">
            <a:extLst>
              <a:ext uri="{FF2B5EF4-FFF2-40B4-BE49-F238E27FC236}">
                <a16:creationId xmlns:a16="http://schemas.microsoft.com/office/drawing/2014/main" id="{E2A9A64E-D6FE-4226-9D32-D9A21BBEB930}"/>
              </a:ext>
            </a:extLst>
          </p:cNvPr>
          <p:cNvCxnSpPr>
            <a:cxnSpLocks/>
            <a:stCxn id="25" idx="2"/>
            <a:endCxn id="23" idx="0"/>
          </p:cNvCxnSpPr>
          <p:nvPr/>
        </p:nvCxnSpPr>
        <p:spPr>
          <a:xfrm rot="5400000">
            <a:off x="2469714" y="3842511"/>
            <a:ext cx="1511762" cy="740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C8924EF-AE79-4E06-94AC-C88FE181348C}"/>
              </a:ext>
            </a:extLst>
          </p:cNvPr>
          <p:cNvSpPr/>
          <p:nvPr/>
        </p:nvSpPr>
        <p:spPr>
          <a:xfrm>
            <a:off x="1138189" y="3832563"/>
            <a:ext cx="5271597" cy="646331"/>
          </a:xfrm>
          <a:prstGeom prst="rect">
            <a:avLst/>
          </a:prstGeom>
          <a:solidFill>
            <a:schemeClr val="accent1">
              <a:lumMod val="20000"/>
              <a:lumOff val="80000"/>
            </a:schemeClr>
          </a:solidFill>
        </p:spPr>
        <p:txBody>
          <a:bodyPr wrap="square">
            <a:spAutoFit/>
          </a:bodyPr>
          <a:lstStyle/>
          <a:p>
            <a:r>
              <a:rPr lang="zh-CN" altLang="zh-CN" dirty="0"/>
              <a:t>《</a:t>
            </a:r>
            <a:r>
              <a:rPr lang="zh-CN" altLang="en-US" dirty="0"/>
              <a:t>增资</a:t>
            </a:r>
            <a:r>
              <a:rPr lang="zh-CN" altLang="zh-CN" dirty="0"/>
              <a:t>协议》约定</a:t>
            </a:r>
            <a:r>
              <a:rPr lang="zh-CN" altLang="en-US" dirty="0"/>
              <a:t>，目标公司同意对原股东的股权回购款支付义务承担连带责任保证。</a:t>
            </a:r>
            <a:endParaRPr lang="en-US" altLang="zh-CN" dirty="0"/>
          </a:p>
        </p:txBody>
      </p:sp>
      <p:sp>
        <p:nvSpPr>
          <p:cNvPr id="17" name="文本框 16">
            <a:extLst>
              <a:ext uri="{FF2B5EF4-FFF2-40B4-BE49-F238E27FC236}">
                <a16:creationId xmlns:a16="http://schemas.microsoft.com/office/drawing/2014/main" id="{E4C593C0-50F6-4A09-867D-EA70CBFD613D}"/>
              </a:ext>
            </a:extLst>
          </p:cNvPr>
          <p:cNvSpPr txBox="1"/>
          <p:nvPr/>
        </p:nvSpPr>
        <p:spPr>
          <a:xfrm>
            <a:off x="448819" y="1624478"/>
            <a:ext cx="9165516" cy="923330"/>
          </a:xfrm>
          <a:prstGeom prst="rect">
            <a:avLst/>
          </a:prstGeom>
          <a:noFill/>
        </p:spPr>
        <p:txBody>
          <a:bodyPr wrap="square" rtlCol="0">
            <a:spAutoFit/>
          </a:bodyPr>
          <a:lstStyle/>
          <a:p>
            <a:r>
              <a:rPr lang="zh-CN" altLang="en-US" b="1" dirty="0"/>
              <a:t>规则</a:t>
            </a:r>
            <a:r>
              <a:rPr lang="en-US" altLang="zh-CN" b="1" dirty="0"/>
              <a:t>4</a:t>
            </a:r>
            <a:r>
              <a:rPr lang="zh-CN" altLang="en-US" b="1" dirty="0"/>
              <a:t>：</a:t>
            </a:r>
            <a:r>
              <a:rPr lang="zh-CN" altLang="zh-CN" b="1" dirty="0"/>
              <a:t>目标公司对实际控制人或原股东支付股权回购款的义务承担保证责任的约定无效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marL="285752" indent="-285752">
              <a:buFont typeface="Arial" panose="020B0604020202020204" pitchFamily="34" charset="0"/>
              <a:buChar char="•"/>
            </a:pPr>
            <a:r>
              <a:rPr lang="zh-CN" altLang="en-US" b="1" u="sng" dirty="0"/>
              <a:t>案例</a:t>
            </a:r>
            <a:r>
              <a:rPr lang="en-US" altLang="zh-CN" b="1" u="sng" dirty="0"/>
              <a:t>11</a:t>
            </a:r>
            <a:endParaRPr lang="zh-CN" altLang="zh-CN" dirty="0"/>
          </a:p>
        </p:txBody>
      </p:sp>
      <p:cxnSp>
        <p:nvCxnSpPr>
          <p:cNvPr id="19" name="连接符: 肘形 18">
            <a:extLst>
              <a:ext uri="{FF2B5EF4-FFF2-40B4-BE49-F238E27FC236}">
                <a16:creationId xmlns:a16="http://schemas.microsoft.com/office/drawing/2014/main" id="{2A62BCCF-4714-4AEB-8792-F75AC928DF24}"/>
              </a:ext>
            </a:extLst>
          </p:cNvPr>
          <p:cNvCxnSpPr>
            <a:cxnSpLocks/>
          </p:cNvCxnSpPr>
          <p:nvPr/>
        </p:nvCxnSpPr>
        <p:spPr>
          <a:xfrm rot="10800000">
            <a:off x="2661700" y="2515799"/>
            <a:ext cx="4094878" cy="625875"/>
          </a:xfrm>
          <a:prstGeom prst="bentConnector3">
            <a:avLst>
              <a:gd name="adj1" fmla="val -1261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338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2" name="矩形 21">
            <a:extLst>
              <a:ext uri="{FF2B5EF4-FFF2-40B4-BE49-F238E27FC236}">
                <a16:creationId xmlns:a16="http://schemas.microsoft.com/office/drawing/2014/main" id="{5D26A256-0DCC-4985-BEF2-FCA9DFCFED64}"/>
              </a:ext>
            </a:extLst>
          </p:cNvPr>
          <p:cNvSpPr/>
          <p:nvPr/>
        </p:nvSpPr>
        <p:spPr>
          <a:xfrm>
            <a:off x="1995200" y="2833757"/>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原股东</a:t>
            </a:r>
          </a:p>
        </p:txBody>
      </p:sp>
      <p:sp>
        <p:nvSpPr>
          <p:cNvPr id="23" name="矩形 22">
            <a:extLst>
              <a:ext uri="{FF2B5EF4-FFF2-40B4-BE49-F238E27FC236}">
                <a16:creationId xmlns:a16="http://schemas.microsoft.com/office/drawing/2014/main" id="{D7612049-740F-4363-829F-CD62DDBE4557}"/>
              </a:ext>
            </a:extLst>
          </p:cNvPr>
          <p:cNvSpPr/>
          <p:nvPr/>
        </p:nvSpPr>
        <p:spPr>
          <a:xfrm>
            <a:off x="2861278" y="5007647"/>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zh-CN" altLang="en-US" sz="1400" dirty="0"/>
          </a:p>
        </p:txBody>
      </p:sp>
      <p:cxnSp>
        <p:nvCxnSpPr>
          <p:cNvPr id="24" name="连接符: 肘形 23">
            <a:extLst>
              <a:ext uri="{FF2B5EF4-FFF2-40B4-BE49-F238E27FC236}">
                <a16:creationId xmlns:a16="http://schemas.microsoft.com/office/drawing/2014/main" id="{6CA7CCCE-5E0F-4B80-B707-C76972A71693}"/>
              </a:ext>
            </a:extLst>
          </p:cNvPr>
          <p:cNvCxnSpPr>
            <a:cxnSpLocks/>
            <a:stCxn id="22" idx="2"/>
            <a:endCxn id="23" idx="0"/>
          </p:cNvCxnSpPr>
          <p:nvPr/>
        </p:nvCxnSpPr>
        <p:spPr>
          <a:xfrm rot="16200000" flipH="1">
            <a:off x="2506874" y="3734678"/>
            <a:ext cx="1500913" cy="10450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3908747" y="2859959"/>
            <a:ext cx="1464085"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472961" y="3839816"/>
            <a:ext cx="1474711" cy="860948"/>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sp>
        <p:nvSpPr>
          <p:cNvPr id="27" name="文本框 26">
            <a:extLst>
              <a:ext uri="{FF2B5EF4-FFF2-40B4-BE49-F238E27FC236}">
                <a16:creationId xmlns:a16="http://schemas.microsoft.com/office/drawing/2014/main" id="{26F97B30-B2C8-44B0-8464-07678B256333}"/>
              </a:ext>
            </a:extLst>
          </p:cNvPr>
          <p:cNvSpPr txBox="1"/>
          <p:nvPr/>
        </p:nvSpPr>
        <p:spPr>
          <a:xfrm>
            <a:off x="447675" y="1475798"/>
            <a:ext cx="9165516" cy="923330"/>
          </a:xfrm>
          <a:prstGeom prst="rect">
            <a:avLst/>
          </a:prstGeom>
          <a:noFill/>
        </p:spPr>
        <p:txBody>
          <a:bodyPr wrap="square" rtlCol="0">
            <a:spAutoFit/>
          </a:bodyPr>
          <a:lstStyle/>
          <a:p>
            <a:r>
              <a:rPr lang="zh-CN" altLang="en-US" b="1" dirty="0"/>
              <a:t>规则</a:t>
            </a:r>
            <a:r>
              <a:rPr lang="en-US" altLang="zh-CN" b="1" dirty="0"/>
              <a:t>5</a:t>
            </a:r>
            <a:r>
              <a:rPr lang="zh-CN" altLang="en-US" b="1" dirty="0"/>
              <a:t>：以</a:t>
            </a:r>
            <a:r>
              <a:rPr lang="zh-CN" altLang="zh-CN" b="1" dirty="0"/>
              <a:t>将股权转让给第三人的方式实现退出，公司和原股东对第三人支付股权转让款的义务承担连带责任的约定</a:t>
            </a:r>
            <a:r>
              <a:rPr lang="zh-CN" altLang="en-US" b="1" dirty="0"/>
              <a:t>是否</a:t>
            </a:r>
            <a:r>
              <a:rPr lang="zh-CN" altLang="zh-CN" b="1" dirty="0"/>
              <a:t>有效</a:t>
            </a:r>
            <a:r>
              <a:rPr lang="zh-CN" altLang="en-US" b="1" dirty="0"/>
              <a:t>？</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年以前）</a:t>
            </a:r>
            <a:endParaRPr lang="en-US" altLang="zh-CN" b="1" dirty="0">
              <a:solidFill>
                <a:srgbClr val="FF0000"/>
              </a:solidFill>
            </a:endParaRPr>
          </a:p>
          <a:p>
            <a:pPr marL="285752" indent="-285752">
              <a:buFont typeface="Arial" panose="020B0604020202020204" pitchFamily="34" charset="0"/>
              <a:buChar char="•"/>
            </a:pPr>
            <a:r>
              <a:rPr lang="zh-CN" altLang="en-US" b="1" u="sng" dirty="0"/>
              <a:t>案例</a:t>
            </a:r>
            <a:r>
              <a:rPr lang="en-US" altLang="zh-CN" b="1" u="sng" dirty="0"/>
              <a:t>12</a:t>
            </a:r>
            <a:endParaRPr lang="zh-CN" altLang="zh-CN" dirty="0"/>
          </a:p>
        </p:txBody>
      </p:sp>
      <p:sp>
        <p:nvSpPr>
          <p:cNvPr id="28" name="矩形 27">
            <a:extLst>
              <a:ext uri="{FF2B5EF4-FFF2-40B4-BE49-F238E27FC236}">
                <a16:creationId xmlns:a16="http://schemas.microsoft.com/office/drawing/2014/main" id="{DE92B957-C486-42BC-BEE3-A5C696E7E63F}"/>
              </a:ext>
            </a:extLst>
          </p:cNvPr>
          <p:cNvSpPr/>
          <p:nvPr/>
        </p:nvSpPr>
        <p:spPr>
          <a:xfrm>
            <a:off x="2127699" y="3934023"/>
            <a:ext cx="4649297" cy="646331"/>
          </a:xfrm>
          <a:prstGeom prst="rect">
            <a:avLst/>
          </a:prstGeom>
          <a:solidFill>
            <a:schemeClr val="accent1">
              <a:lumMod val="20000"/>
              <a:lumOff val="80000"/>
            </a:schemeClr>
          </a:solidFill>
        </p:spPr>
        <p:txBody>
          <a:bodyPr wrap="square">
            <a:spAutoFit/>
          </a:bodyPr>
          <a:lstStyle/>
          <a:p>
            <a:r>
              <a:rPr lang="zh-CN" altLang="zh-CN" dirty="0"/>
              <a:t>《</a:t>
            </a:r>
            <a:r>
              <a:rPr lang="zh-CN" altLang="en-US" dirty="0"/>
              <a:t>增资</a:t>
            </a:r>
            <a:r>
              <a:rPr lang="zh-CN" altLang="zh-CN" dirty="0"/>
              <a:t>协议》约定</a:t>
            </a:r>
            <a:r>
              <a:rPr lang="zh-CN" altLang="en-US" dirty="0"/>
              <a:t>，若目标</a:t>
            </a:r>
            <a:r>
              <a:rPr lang="zh-CN" altLang="zh-CN" dirty="0"/>
              <a:t>公司税后净利润</a:t>
            </a:r>
            <a:r>
              <a:rPr lang="zh-CN" altLang="en-US" dirty="0"/>
              <a:t>不符合约定，则原股东应回购投资人的股权。</a:t>
            </a:r>
            <a:endParaRPr lang="en-US" altLang="zh-CN" dirty="0"/>
          </a:p>
        </p:txBody>
      </p:sp>
      <p:grpSp>
        <p:nvGrpSpPr>
          <p:cNvPr id="91" name="组合 90">
            <a:extLst>
              <a:ext uri="{FF2B5EF4-FFF2-40B4-BE49-F238E27FC236}">
                <a16:creationId xmlns:a16="http://schemas.microsoft.com/office/drawing/2014/main" id="{E4C577AF-66D2-46C3-BC07-B839F4323437}"/>
              </a:ext>
            </a:extLst>
          </p:cNvPr>
          <p:cNvGrpSpPr/>
          <p:nvPr/>
        </p:nvGrpSpPr>
        <p:grpSpPr>
          <a:xfrm>
            <a:off x="2487147" y="2109158"/>
            <a:ext cx="5771369" cy="788869"/>
            <a:chOff x="1442123" y="2071089"/>
            <a:chExt cx="5771369" cy="788869"/>
          </a:xfrm>
        </p:grpSpPr>
        <p:sp>
          <p:nvSpPr>
            <p:cNvPr id="48" name="矩形 47">
              <a:extLst>
                <a:ext uri="{FF2B5EF4-FFF2-40B4-BE49-F238E27FC236}">
                  <a16:creationId xmlns:a16="http://schemas.microsoft.com/office/drawing/2014/main" id="{EE2A184E-B92A-4281-95B3-4E05BF8F15B4}"/>
                </a:ext>
              </a:extLst>
            </p:cNvPr>
            <p:cNvSpPr/>
            <p:nvPr/>
          </p:nvSpPr>
          <p:spPr>
            <a:xfrm>
              <a:off x="1442123" y="2071089"/>
              <a:ext cx="5771369" cy="369332"/>
            </a:xfrm>
            <a:prstGeom prst="rect">
              <a:avLst/>
            </a:prstGeom>
          </p:spPr>
          <p:txBody>
            <a:bodyPr wrap="square">
              <a:spAutoFit/>
            </a:bodyPr>
            <a:lstStyle/>
            <a:p>
              <a:r>
                <a:rPr lang="zh-CN" altLang="en-US" dirty="0"/>
                <a:t>因回购条件触发，投资人通知原股东履行股权回购义务。</a:t>
              </a:r>
              <a:endParaRPr lang="en-US" altLang="zh-CN" dirty="0"/>
            </a:p>
          </p:txBody>
        </p:sp>
        <p:cxnSp>
          <p:nvCxnSpPr>
            <p:cNvPr id="66" name="连接符: 肘形 65">
              <a:extLst>
                <a:ext uri="{FF2B5EF4-FFF2-40B4-BE49-F238E27FC236}">
                  <a16:creationId xmlns:a16="http://schemas.microsoft.com/office/drawing/2014/main" id="{CE5B4CAC-14B8-4F7F-912B-1DC6AAC8812E}"/>
                </a:ext>
              </a:extLst>
            </p:cNvPr>
            <p:cNvCxnSpPr>
              <a:stCxn id="30" idx="0"/>
              <a:endCxn id="22" idx="0"/>
            </p:cNvCxnSpPr>
            <p:nvPr/>
          </p:nvCxnSpPr>
          <p:spPr>
            <a:xfrm rot="16200000" flipV="1">
              <a:off x="2582503" y="1893871"/>
              <a:ext cx="26202" cy="1905971"/>
            </a:xfrm>
            <a:prstGeom prst="bentConnector3">
              <a:avLst>
                <a:gd name="adj1" fmla="val 972452"/>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90" name="组合 89">
            <a:extLst>
              <a:ext uri="{FF2B5EF4-FFF2-40B4-BE49-F238E27FC236}">
                <a16:creationId xmlns:a16="http://schemas.microsoft.com/office/drawing/2014/main" id="{96E161F6-6F34-4CDD-B932-5C8380FAB018}"/>
              </a:ext>
            </a:extLst>
          </p:cNvPr>
          <p:cNvGrpSpPr/>
          <p:nvPr/>
        </p:nvGrpSpPr>
        <p:grpSpPr>
          <a:xfrm>
            <a:off x="2734024" y="2845622"/>
            <a:ext cx="5118610" cy="699178"/>
            <a:chOff x="1688999" y="2833757"/>
            <a:chExt cx="5118610" cy="699178"/>
          </a:xfrm>
        </p:grpSpPr>
        <p:sp>
          <p:nvSpPr>
            <p:cNvPr id="38" name="矩形 37">
              <a:extLst>
                <a:ext uri="{FF2B5EF4-FFF2-40B4-BE49-F238E27FC236}">
                  <a16:creationId xmlns:a16="http://schemas.microsoft.com/office/drawing/2014/main" id="{B4B997D0-EAED-460C-8534-3C319F61D76E}"/>
                </a:ext>
              </a:extLst>
            </p:cNvPr>
            <p:cNvSpPr/>
            <p:nvPr/>
          </p:nvSpPr>
          <p:spPr>
            <a:xfrm>
              <a:off x="5343524" y="2859958"/>
              <a:ext cx="1464085" cy="672977"/>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第三人</a:t>
              </a:r>
            </a:p>
          </p:txBody>
        </p:sp>
        <p:cxnSp>
          <p:nvCxnSpPr>
            <p:cNvPr id="82" name="连接符: 肘形 81">
              <a:extLst>
                <a:ext uri="{FF2B5EF4-FFF2-40B4-BE49-F238E27FC236}">
                  <a16:creationId xmlns:a16="http://schemas.microsoft.com/office/drawing/2014/main" id="{FFFEA0D4-2F82-4C5A-B190-FF14CE287472}"/>
                </a:ext>
              </a:extLst>
            </p:cNvPr>
            <p:cNvCxnSpPr>
              <a:cxnSpLocks/>
              <a:endCxn id="38" idx="0"/>
            </p:cNvCxnSpPr>
            <p:nvPr/>
          </p:nvCxnSpPr>
          <p:spPr>
            <a:xfrm rot="16200000" flipH="1">
              <a:off x="3869182" y="653574"/>
              <a:ext cx="26201" cy="4386567"/>
            </a:xfrm>
            <a:prstGeom prst="bentConnector3">
              <a:avLst>
                <a:gd name="adj1" fmla="val -872486"/>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96" name="组合 95">
            <a:extLst>
              <a:ext uri="{FF2B5EF4-FFF2-40B4-BE49-F238E27FC236}">
                <a16:creationId xmlns:a16="http://schemas.microsoft.com/office/drawing/2014/main" id="{03E33FCB-3DFC-4E24-A7C4-0EEAE1B73C3B}"/>
              </a:ext>
            </a:extLst>
          </p:cNvPr>
          <p:cNvGrpSpPr/>
          <p:nvPr/>
        </p:nvGrpSpPr>
        <p:grpSpPr>
          <a:xfrm>
            <a:off x="5372832" y="2856131"/>
            <a:ext cx="1015717" cy="390249"/>
            <a:chOff x="4422635" y="2818063"/>
            <a:chExt cx="1015717" cy="390249"/>
          </a:xfrm>
        </p:grpSpPr>
        <p:cxnSp>
          <p:nvCxnSpPr>
            <p:cNvPr id="45" name="直接箭头连接符 44">
              <a:extLst>
                <a:ext uri="{FF2B5EF4-FFF2-40B4-BE49-F238E27FC236}">
                  <a16:creationId xmlns:a16="http://schemas.microsoft.com/office/drawing/2014/main" id="{C18659E5-D076-4E48-9DC8-C5EC25B5806A}"/>
                </a:ext>
              </a:extLst>
            </p:cNvPr>
            <p:cNvCxnSpPr>
              <a:cxnSpLocks/>
              <a:stCxn id="30" idx="3"/>
              <a:endCxn id="38" idx="1"/>
            </p:cNvCxnSpPr>
            <p:nvPr/>
          </p:nvCxnSpPr>
          <p:spPr>
            <a:xfrm>
              <a:off x="4422635" y="3196447"/>
              <a:ext cx="1015717" cy="118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5" name="矩形 94">
              <a:extLst>
                <a:ext uri="{FF2B5EF4-FFF2-40B4-BE49-F238E27FC236}">
                  <a16:creationId xmlns:a16="http://schemas.microsoft.com/office/drawing/2014/main" id="{E8C70D8A-8A78-4607-8706-B8D94D962F4D}"/>
                </a:ext>
              </a:extLst>
            </p:cNvPr>
            <p:cNvSpPr/>
            <p:nvPr/>
          </p:nvSpPr>
          <p:spPr>
            <a:xfrm>
              <a:off x="4469812" y="2818063"/>
              <a:ext cx="740344" cy="369332"/>
            </a:xfrm>
            <a:prstGeom prst="rect">
              <a:avLst/>
            </a:prstGeom>
          </p:spPr>
          <p:txBody>
            <a:bodyPr wrap="square">
              <a:spAutoFit/>
            </a:bodyPr>
            <a:lstStyle/>
            <a:p>
              <a:r>
                <a:rPr lang="zh-CN" altLang="en-US" dirty="0"/>
                <a:t>转股</a:t>
              </a:r>
              <a:endParaRPr lang="en-US" altLang="zh-CN" dirty="0"/>
            </a:p>
          </p:txBody>
        </p:sp>
      </p:grpSp>
      <p:grpSp>
        <p:nvGrpSpPr>
          <p:cNvPr id="102" name="组合 101">
            <a:extLst>
              <a:ext uri="{FF2B5EF4-FFF2-40B4-BE49-F238E27FC236}">
                <a16:creationId xmlns:a16="http://schemas.microsoft.com/office/drawing/2014/main" id="{A6EB6A32-B683-42C7-A435-5F7B46E73C19}"/>
              </a:ext>
            </a:extLst>
          </p:cNvPr>
          <p:cNvGrpSpPr/>
          <p:nvPr/>
        </p:nvGrpSpPr>
        <p:grpSpPr>
          <a:xfrm>
            <a:off x="2734819" y="3506733"/>
            <a:ext cx="6619854" cy="2306018"/>
            <a:chOff x="2734818" y="3506732"/>
            <a:chExt cx="6619854" cy="2306018"/>
          </a:xfrm>
        </p:grpSpPr>
        <p:cxnSp>
          <p:nvCxnSpPr>
            <p:cNvPr id="98" name="连接符: 肘形 97">
              <a:extLst>
                <a:ext uri="{FF2B5EF4-FFF2-40B4-BE49-F238E27FC236}">
                  <a16:creationId xmlns:a16="http://schemas.microsoft.com/office/drawing/2014/main" id="{FD93CFA4-7D0A-4459-A92B-37F2EB1706EC}"/>
                </a:ext>
              </a:extLst>
            </p:cNvPr>
            <p:cNvCxnSpPr>
              <a:stCxn id="22" idx="2"/>
              <a:endCxn id="38" idx="2"/>
            </p:cNvCxnSpPr>
            <p:nvPr/>
          </p:nvCxnSpPr>
          <p:spPr>
            <a:xfrm rot="16200000" flipH="1">
              <a:off x="4908671" y="1332879"/>
              <a:ext cx="38067" cy="4385773"/>
            </a:xfrm>
            <a:prstGeom prst="bentConnector3">
              <a:avLst>
                <a:gd name="adj1" fmla="val 70052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0" name="连接符: 肘形 99">
              <a:extLst>
                <a:ext uri="{FF2B5EF4-FFF2-40B4-BE49-F238E27FC236}">
                  <a16:creationId xmlns:a16="http://schemas.microsoft.com/office/drawing/2014/main" id="{D24A70BD-47F6-4350-916A-42042D613673}"/>
                </a:ext>
              </a:extLst>
            </p:cNvPr>
            <p:cNvCxnSpPr>
              <a:stCxn id="23" idx="3"/>
              <a:endCxn id="38" idx="2"/>
            </p:cNvCxnSpPr>
            <p:nvPr/>
          </p:nvCxnSpPr>
          <p:spPr>
            <a:xfrm flipV="1">
              <a:off x="4698405" y="3544800"/>
              <a:ext cx="2422186" cy="1799335"/>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101" name="矩形 100">
              <a:extLst>
                <a:ext uri="{FF2B5EF4-FFF2-40B4-BE49-F238E27FC236}">
                  <a16:creationId xmlns:a16="http://schemas.microsoft.com/office/drawing/2014/main" id="{55843B96-DED3-4368-951B-D90F9930ECE4}"/>
                </a:ext>
              </a:extLst>
            </p:cNvPr>
            <p:cNvSpPr/>
            <p:nvPr/>
          </p:nvSpPr>
          <p:spPr>
            <a:xfrm>
              <a:off x="7334455" y="3781425"/>
              <a:ext cx="2020217" cy="2031325"/>
            </a:xfrm>
            <a:prstGeom prst="rect">
              <a:avLst/>
            </a:prstGeom>
          </p:spPr>
          <p:txBody>
            <a:bodyPr wrap="square">
              <a:spAutoFit/>
            </a:bodyPr>
            <a:lstStyle/>
            <a:p>
              <a:r>
                <a:rPr lang="zh-CN" altLang="en-US" dirty="0"/>
                <a:t>原股东和目标公司对转让款支付</a:t>
              </a:r>
              <a:r>
                <a:rPr lang="zh-CN" altLang="zh-CN" dirty="0"/>
                <a:t>义务承担连带责任</a:t>
              </a:r>
              <a:endParaRPr lang="en-US" altLang="zh-CN" dirty="0"/>
            </a:p>
            <a:p>
              <a:endParaRPr lang="en-US" altLang="zh-CN" dirty="0"/>
            </a:p>
            <a:p>
              <a:r>
                <a:rPr lang="zh-CN" altLang="en-US" dirty="0">
                  <a:solidFill>
                    <a:srgbClr val="FF0000"/>
                  </a:solidFill>
                </a:rPr>
                <a:t>但目标公司对外担保未作出董事会或股东会决议</a:t>
              </a:r>
            </a:p>
          </p:txBody>
        </p:sp>
      </p:grpSp>
    </p:spTree>
    <p:extLst>
      <p:ext uri="{BB962C8B-B14F-4D97-AF65-F5344CB8AC3E}">
        <p14:creationId xmlns:p14="http://schemas.microsoft.com/office/powerpoint/2010/main" val="29762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373857" y="4970270"/>
            <a:ext cx="9940926" cy="2031325"/>
          </a:xfrm>
          <a:prstGeom prst="rect">
            <a:avLst/>
          </a:prstGeom>
        </p:spPr>
        <p:txBody>
          <a:bodyPr wrap="square">
            <a:spAutoFit/>
          </a:bodyPr>
          <a:lstStyle/>
          <a:p>
            <a:r>
              <a:rPr lang="zh-CN" altLang="en-US" dirty="0">
                <a:solidFill>
                  <a:schemeClr val="accent2"/>
                </a:solidFill>
              </a:rPr>
              <a:t>观点一：根据</a:t>
            </a:r>
            <a:r>
              <a:rPr lang="en-US" altLang="zh-CN" dirty="0">
                <a:solidFill>
                  <a:schemeClr val="accent2"/>
                </a:solidFill>
              </a:rPr>
              <a:t>《</a:t>
            </a:r>
            <a:r>
              <a:rPr lang="zh-CN" altLang="en-US" dirty="0">
                <a:solidFill>
                  <a:schemeClr val="accent2"/>
                </a:solidFill>
              </a:rPr>
              <a:t>公司法</a:t>
            </a:r>
            <a:r>
              <a:rPr lang="en-US" altLang="zh-CN" dirty="0">
                <a:solidFill>
                  <a:schemeClr val="accent2"/>
                </a:solidFill>
              </a:rPr>
              <a:t>》</a:t>
            </a:r>
            <a:r>
              <a:rPr lang="zh-CN" altLang="en-US" dirty="0">
                <a:solidFill>
                  <a:schemeClr val="accent2"/>
                </a:solidFill>
              </a:rPr>
              <a:t>第十六条第一款，目标公司为第三人提供担保并不违反强制性规定。对外提供担保不涉及公众利益。不能因为未经过董事会或股东会决议来对抗其对外应承担的担保责任。</a:t>
            </a:r>
            <a:endParaRPr lang="en-US" altLang="zh-CN" dirty="0">
              <a:solidFill>
                <a:schemeClr val="accent2"/>
              </a:solidFill>
            </a:endParaRPr>
          </a:p>
          <a:p>
            <a:endParaRPr lang="en-US" altLang="zh-CN" dirty="0">
              <a:solidFill>
                <a:schemeClr val="accent2"/>
              </a:solidFill>
            </a:endParaRPr>
          </a:p>
          <a:p>
            <a:r>
              <a:rPr lang="zh-CN" altLang="en-US" dirty="0">
                <a:solidFill>
                  <a:schemeClr val="accent2"/>
                </a:solidFill>
              </a:rPr>
              <a:t>观点二：</a:t>
            </a:r>
            <a:r>
              <a:rPr lang="zh-CN" altLang="zh-CN" dirty="0">
                <a:solidFill>
                  <a:schemeClr val="accent2"/>
                </a:solidFill>
              </a:rPr>
              <a:t>负有回购义务的目标公司</a:t>
            </a:r>
            <a:r>
              <a:rPr lang="zh-CN" altLang="en-US" dirty="0">
                <a:solidFill>
                  <a:schemeClr val="accent2"/>
                </a:solidFill>
              </a:rPr>
              <a:t>原</a:t>
            </a:r>
            <a:r>
              <a:rPr lang="zh-CN" altLang="zh-CN" dirty="0">
                <a:solidFill>
                  <a:schemeClr val="accent2"/>
                </a:solidFill>
              </a:rPr>
              <a:t>股东共同出资设立</a:t>
            </a:r>
            <a:r>
              <a:rPr lang="zh-CN" altLang="en-US" dirty="0">
                <a:solidFill>
                  <a:schemeClr val="accent2"/>
                </a:solidFill>
              </a:rPr>
              <a:t>第三人</a:t>
            </a:r>
            <a:r>
              <a:rPr lang="zh-CN" altLang="zh-CN" dirty="0">
                <a:solidFill>
                  <a:schemeClr val="accent2"/>
                </a:solidFill>
              </a:rPr>
              <a:t>作为股权回购主体，再由目标公司对</a:t>
            </a:r>
            <a:r>
              <a:rPr lang="zh-CN" altLang="en-US" dirty="0">
                <a:solidFill>
                  <a:schemeClr val="accent2"/>
                </a:solidFill>
              </a:rPr>
              <a:t>第三人</a:t>
            </a:r>
            <a:r>
              <a:rPr lang="zh-CN" altLang="zh-CN" dirty="0">
                <a:solidFill>
                  <a:schemeClr val="accent2"/>
                </a:solidFill>
              </a:rPr>
              <a:t>的回购义务承担连带责任，结果仍然是目标公司为股东的回购义务承担连带责任，属于投资</a:t>
            </a:r>
            <a:r>
              <a:rPr lang="zh-CN" altLang="en-US" dirty="0">
                <a:solidFill>
                  <a:schemeClr val="accent2"/>
                </a:solidFill>
              </a:rPr>
              <a:t>人</a:t>
            </a:r>
            <a:r>
              <a:rPr lang="zh-CN" altLang="zh-CN" dirty="0">
                <a:solidFill>
                  <a:schemeClr val="accent2"/>
                </a:solidFill>
              </a:rPr>
              <a:t>及公司股东为规避法律禁止性规定做出的以合法形式掩盖非法目的的行为，效力有待商榷。</a:t>
            </a:r>
          </a:p>
        </p:txBody>
      </p:sp>
      <p:sp>
        <p:nvSpPr>
          <p:cNvPr id="27" name="文本框 26">
            <a:extLst>
              <a:ext uri="{FF2B5EF4-FFF2-40B4-BE49-F238E27FC236}">
                <a16:creationId xmlns:a16="http://schemas.microsoft.com/office/drawing/2014/main" id="{26F97B30-B2C8-44B0-8464-07678B256333}"/>
              </a:ext>
            </a:extLst>
          </p:cNvPr>
          <p:cNvSpPr txBox="1"/>
          <p:nvPr/>
        </p:nvSpPr>
        <p:spPr>
          <a:xfrm>
            <a:off x="447675" y="1475798"/>
            <a:ext cx="9165516" cy="1200329"/>
          </a:xfrm>
          <a:prstGeom prst="rect">
            <a:avLst/>
          </a:prstGeom>
          <a:noFill/>
        </p:spPr>
        <p:txBody>
          <a:bodyPr wrap="square" rtlCol="0">
            <a:spAutoFit/>
          </a:bodyPr>
          <a:lstStyle/>
          <a:p>
            <a:pPr lvl="0"/>
            <a:r>
              <a:rPr lang="zh-CN" altLang="en-US" b="1" dirty="0"/>
              <a:t>规则</a:t>
            </a:r>
            <a:r>
              <a:rPr lang="en-US" altLang="zh-CN" b="1" dirty="0"/>
              <a:t>5</a:t>
            </a:r>
            <a:r>
              <a:rPr lang="zh-CN" altLang="en-US" b="1" dirty="0"/>
              <a:t>：以</a:t>
            </a:r>
            <a:r>
              <a:rPr lang="zh-CN" altLang="zh-CN" b="1" dirty="0"/>
              <a:t>将股权转让给第三人的方式实现退出，公司和原股东对第三人支付股权转让款的义务承担连带责任的约定</a:t>
            </a:r>
            <a:r>
              <a:rPr lang="zh-CN" altLang="en-US" b="1" dirty="0"/>
              <a:t>是否</a:t>
            </a:r>
            <a:r>
              <a:rPr lang="zh-CN" altLang="zh-CN" b="1" dirty="0"/>
              <a:t>有效</a:t>
            </a:r>
            <a:r>
              <a:rPr lang="zh-CN" altLang="en-US" b="1" dirty="0"/>
              <a:t>？</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12</a:t>
            </a:r>
            <a:endParaRPr lang="zh-CN" altLang="zh-CN" dirty="0"/>
          </a:p>
        </p:txBody>
      </p:sp>
      <p:sp>
        <p:nvSpPr>
          <p:cNvPr id="3" name="矩形 2">
            <a:extLst>
              <a:ext uri="{FF2B5EF4-FFF2-40B4-BE49-F238E27FC236}">
                <a16:creationId xmlns:a16="http://schemas.microsoft.com/office/drawing/2014/main" id="{B41CF664-9BC2-4A41-B94F-7496700141CF}"/>
              </a:ext>
            </a:extLst>
          </p:cNvPr>
          <p:cNvSpPr/>
          <p:nvPr/>
        </p:nvSpPr>
        <p:spPr>
          <a:xfrm>
            <a:off x="373857" y="2669036"/>
            <a:ext cx="9629775" cy="2308324"/>
          </a:xfrm>
          <a:prstGeom prst="rect">
            <a:avLst/>
          </a:prstGeom>
        </p:spPr>
        <p:txBody>
          <a:bodyPr wrap="square">
            <a:spAutoFit/>
          </a:bodyPr>
          <a:lstStyle/>
          <a:p>
            <a:r>
              <a:rPr lang="en-US" altLang="zh-CN" dirty="0"/>
              <a:t>《</a:t>
            </a:r>
            <a:r>
              <a:rPr lang="zh-CN" altLang="en-US" dirty="0"/>
              <a:t>公司法</a:t>
            </a:r>
            <a:r>
              <a:rPr lang="en-US" altLang="zh-CN" dirty="0"/>
              <a:t>》</a:t>
            </a:r>
          </a:p>
          <a:p>
            <a:endParaRPr lang="en-US" altLang="zh-CN" dirty="0"/>
          </a:p>
          <a:p>
            <a:r>
              <a:rPr lang="zh-CN" altLang="en-US" dirty="0"/>
              <a:t>第十六条　</a:t>
            </a:r>
            <a:r>
              <a:rPr lang="zh-CN" altLang="en-US" dirty="0">
                <a:solidFill>
                  <a:srgbClr val="FF0000"/>
                </a:solidFill>
              </a:rPr>
              <a:t>公司向其他企业投资或者为他人提供担保</a:t>
            </a:r>
            <a:r>
              <a:rPr lang="zh-CN" altLang="en-US" dirty="0"/>
              <a:t>，依照</a:t>
            </a:r>
            <a:r>
              <a:rPr lang="zh-CN" altLang="en-US" dirty="0">
                <a:solidFill>
                  <a:srgbClr val="FF0000"/>
                </a:solidFill>
              </a:rPr>
              <a:t>公司章程</a:t>
            </a:r>
            <a:r>
              <a:rPr lang="zh-CN" altLang="en-US" dirty="0"/>
              <a:t>的规定，由董事会或者股东会、股东大会决议；公司章程对投资或者担保的总额及单项投资或者担保的数额有限额规定的，不得超过规定的限额。</a:t>
            </a:r>
          </a:p>
          <a:p>
            <a:r>
              <a:rPr lang="zh-CN" altLang="en-US" dirty="0"/>
              <a:t>　　</a:t>
            </a:r>
            <a:r>
              <a:rPr lang="zh-CN" altLang="en-US" dirty="0">
                <a:solidFill>
                  <a:srgbClr val="FF0000"/>
                </a:solidFill>
              </a:rPr>
              <a:t>公司为公司股东或者实际控制人提供担保的，必须经股东会或者股东大会决议</a:t>
            </a:r>
            <a:r>
              <a:rPr lang="zh-CN" altLang="en-US" dirty="0"/>
              <a:t>。</a:t>
            </a:r>
          </a:p>
          <a:p>
            <a:r>
              <a:rPr lang="zh-CN" altLang="en-US" dirty="0"/>
              <a:t>　　前款规定的股东或者受前款规定的实际控制人支配的股东，不得参加前款规定事项的表决。该项表决由出席会议的其他股东所持表决权的过半数通过。</a:t>
            </a:r>
          </a:p>
        </p:txBody>
      </p:sp>
    </p:spTree>
    <p:extLst>
      <p:ext uri="{BB962C8B-B14F-4D97-AF65-F5344CB8AC3E}">
        <p14:creationId xmlns:p14="http://schemas.microsoft.com/office/powerpoint/2010/main" val="6944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1095374" y="2301016"/>
            <a:ext cx="9144001" cy="2507653"/>
          </a:xfrm>
        </p:spPr>
        <p:txBody>
          <a:bodyPr/>
          <a:lstStyle/>
          <a:p>
            <a:pPr>
              <a:lnSpc>
                <a:spcPct val="200000"/>
              </a:lnSpc>
            </a:pPr>
            <a:r>
              <a:rPr lang="zh-CN" altLang="en-US" b="1" dirty="0">
                <a:solidFill>
                  <a:srgbClr val="0E2364"/>
                </a:solidFill>
              </a:rPr>
              <a:t>第一部分 基础知识篇</a:t>
            </a:r>
            <a:br>
              <a:rPr lang="en-US" altLang="zh-CN" b="1" dirty="0">
                <a:solidFill>
                  <a:srgbClr val="0E2364"/>
                </a:solidFill>
              </a:rPr>
            </a:br>
            <a:r>
              <a:rPr lang="en-US" altLang="zh-CN" b="1" dirty="0">
                <a:solidFill>
                  <a:srgbClr val="0E2364"/>
                </a:solidFill>
              </a:rPr>
              <a:t>-</a:t>
            </a:r>
            <a:r>
              <a:rPr lang="zh-CN" altLang="en-US" b="1" dirty="0">
                <a:solidFill>
                  <a:srgbClr val="0E2364"/>
                </a:solidFill>
              </a:rPr>
              <a:t>股权投融资所涉利益主体</a:t>
            </a:r>
            <a:br>
              <a:rPr lang="en-US" altLang="zh-CN" b="1" dirty="0">
                <a:solidFill>
                  <a:srgbClr val="0E2364"/>
                </a:solidFill>
              </a:rPr>
            </a:br>
            <a:r>
              <a:rPr lang="en-US" altLang="zh-CN" b="1" dirty="0">
                <a:solidFill>
                  <a:srgbClr val="0E2364"/>
                </a:solidFill>
              </a:rPr>
              <a:t>- </a:t>
            </a:r>
            <a:r>
              <a:rPr lang="zh-CN" altLang="zh-CN" b="1" dirty="0">
                <a:solidFill>
                  <a:srgbClr val="0E2364"/>
                </a:solidFill>
              </a:rPr>
              <a:t>股权投融资</a:t>
            </a:r>
            <a:r>
              <a:rPr lang="zh-CN" altLang="en-US" b="1" dirty="0">
                <a:solidFill>
                  <a:srgbClr val="0E2364"/>
                </a:solidFill>
              </a:rPr>
              <a:t>常见纠纷类型</a:t>
            </a:r>
            <a:br>
              <a:rPr lang="en-US" altLang="zh-CN" b="1" dirty="0">
                <a:solidFill>
                  <a:srgbClr val="0E2364"/>
                </a:solidFill>
              </a:rPr>
            </a:br>
            <a:r>
              <a:rPr lang="en-US" altLang="zh-CN" b="1" dirty="0">
                <a:solidFill>
                  <a:srgbClr val="0E2364"/>
                </a:solidFill>
              </a:rPr>
              <a:t>-- </a:t>
            </a:r>
            <a:r>
              <a:rPr lang="zh-CN" altLang="en-US" b="1" dirty="0">
                <a:solidFill>
                  <a:srgbClr val="0E2364"/>
                </a:solidFill>
              </a:rPr>
              <a:t>股权投融资中的基本法律准则</a:t>
            </a:r>
            <a:br>
              <a:rPr lang="zh-CN" altLang="zh-CN" dirty="0">
                <a:solidFill>
                  <a:srgbClr val="0E2364"/>
                </a:solidFill>
              </a:rPr>
            </a:br>
            <a:br>
              <a:rPr lang="zh-CN" altLang="zh-CN" dirty="0">
                <a:solidFill>
                  <a:srgbClr val="0E2364"/>
                </a:solidFill>
              </a:rPr>
            </a:br>
            <a:endParaRPr lang="zh-CN" altLang="en-US" dirty="0">
              <a:solidFill>
                <a:srgbClr val="0E2364"/>
              </a:solidFill>
            </a:endParaRPr>
          </a:p>
        </p:txBody>
      </p:sp>
      <p:sp>
        <p:nvSpPr>
          <p:cNvPr id="5" name="文本占位符 10">
            <a:extLst>
              <a:ext uri="{FF2B5EF4-FFF2-40B4-BE49-F238E27FC236}">
                <a16:creationId xmlns:a16="http://schemas.microsoft.com/office/drawing/2014/main" id="{3136ACFA-C8A0-4DA3-BF8C-99DEA8771655}"/>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2999386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369332"/>
          </a:xfrm>
          <a:prstGeom prst="rect">
            <a:avLst/>
          </a:prstGeom>
          <a:noFill/>
        </p:spPr>
        <p:txBody>
          <a:bodyPr wrap="square" rtlCol="0">
            <a:spAutoFit/>
          </a:bodyPr>
          <a:lstStyle/>
          <a:p>
            <a:r>
              <a:rPr lang="zh-CN" altLang="zh-CN" b="1" dirty="0"/>
              <a:t>与公司对赌回购</a:t>
            </a:r>
            <a:r>
              <a:rPr lang="zh-CN" altLang="en-US" b="1" dirty="0"/>
              <a:t>有效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年江苏高院“华工案”观点）</a:t>
            </a:r>
            <a:endParaRPr lang="en-US" altLang="zh-CN" b="1" dirty="0">
              <a:solidFill>
                <a:srgbClr val="FF0000"/>
              </a:solidFill>
            </a:endParaRPr>
          </a:p>
        </p:txBody>
      </p:sp>
      <p:sp>
        <p:nvSpPr>
          <p:cNvPr id="20" name="矩形 19">
            <a:extLst>
              <a:ext uri="{FF2B5EF4-FFF2-40B4-BE49-F238E27FC236}">
                <a16:creationId xmlns:a16="http://schemas.microsoft.com/office/drawing/2014/main" id="{DF000EC5-5789-4D2D-8409-E3E8ECEA4E51}"/>
              </a:ext>
            </a:extLst>
          </p:cNvPr>
          <p:cNvSpPr/>
          <p:nvPr/>
        </p:nvSpPr>
        <p:spPr>
          <a:xfrm>
            <a:off x="30424" y="2202488"/>
            <a:ext cx="9980788" cy="1754326"/>
          </a:xfrm>
          <a:prstGeom prst="rect">
            <a:avLst/>
          </a:prstGeom>
        </p:spPr>
        <p:txBody>
          <a:bodyPr wrap="square">
            <a:spAutoFit/>
          </a:bodyPr>
          <a:lstStyle/>
          <a:p>
            <a:pPr marL="307977"/>
            <a:r>
              <a:rPr lang="zh-CN" altLang="en-US" dirty="0"/>
              <a:t>法院认为：</a:t>
            </a:r>
            <a:endParaRPr lang="en-US" altLang="zh-CN" dirty="0"/>
          </a:p>
          <a:p>
            <a:pPr marL="307977"/>
            <a:endParaRPr lang="en-US" altLang="zh-CN" dirty="0"/>
          </a:p>
          <a:p>
            <a:pPr marL="593727" indent="-285752">
              <a:buFontTx/>
              <a:buChar char="-"/>
            </a:pPr>
            <a:r>
              <a:rPr lang="zh-CN" altLang="zh-CN" dirty="0"/>
              <a:t>《公司法》 第三十</a:t>
            </a:r>
            <a:r>
              <a:rPr lang="zh-CN" altLang="en-US" dirty="0"/>
              <a:t>五</a:t>
            </a:r>
            <a:r>
              <a:rPr lang="zh-CN" altLang="zh-CN" dirty="0"/>
              <a:t>条</a:t>
            </a:r>
            <a:r>
              <a:rPr lang="en-US" altLang="zh-CN" dirty="0"/>
              <a:t>【</a:t>
            </a:r>
            <a:r>
              <a:rPr lang="zh-CN" altLang="en-US" dirty="0"/>
              <a:t>注：不得抽逃出资</a:t>
            </a:r>
            <a:r>
              <a:rPr lang="en-US" altLang="zh-CN" dirty="0"/>
              <a:t>】</a:t>
            </a:r>
            <a:r>
              <a:rPr lang="zh-CN" altLang="zh-CN" dirty="0"/>
              <a:t>和第三十</a:t>
            </a:r>
            <a:r>
              <a:rPr lang="zh-CN" altLang="en-US" dirty="0"/>
              <a:t>七</a:t>
            </a:r>
            <a:r>
              <a:rPr lang="zh-CN" altLang="zh-CN" dirty="0"/>
              <a:t>条第一款（七）项</a:t>
            </a:r>
            <a:r>
              <a:rPr lang="en-US" altLang="zh-CN" dirty="0"/>
              <a:t>【</a:t>
            </a:r>
            <a:r>
              <a:rPr lang="zh-CN" altLang="en-US" dirty="0"/>
              <a:t>注：公司减资由股东会作出决定</a:t>
            </a:r>
            <a:r>
              <a:rPr lang="en-US" altLang="zh-CN" dirty="0"/>
              <a:t>】</a:t>
            </a:r>
            <a:r>
              <a:rPr lang="zh-CN" altLang="en-US" dirty="0"/>
              <a:t>规定，</a:t>
            </a:r>
            <a:r>
              <a:rPr lang="zh-CN" altLang="zh-CN" dirty="0"/>
              <a:t>有限责任公司注册资本确定后，未经法定程序，不得随意减少和抽回。</a:t>
            </a:r>
            <a:endParaRPr lang="en-US" altLang="zh-CN" dirty="0"/>
          </a:p>
          <a:p>
            <a:pPr marL="593727" indent="-285752">
              <a:buFontTx/>
              <a:buChar char="-"/>
            </a:pPr>
            <a:r>
              <a:rPr lang="zh-CN" altLang="zh-CN" dirty="0"/>
              <a:t>《增资协议》中关于</a:t>
            </a:r>
            <a:r>
              <a:rPr lang="zh-CN" altLang="en-US" dirty="0"/>
              <a:t>目标</a:t>
            </a:r>
            <a:r>
              <a:rPr lang="zh-CN" altLang="zh-CN" dirty="0"/>
              <a:t>公司回购股份的条款约定因违反上述强制性规定无效</a:t>
            </a:r>
            <a:r>
              <a:rPr lang="zh-CN" altLang="en-US" dirty="0"/>
              <a:t>。</a:t>
            </a:r>
            <a:endParaRPr lang="zh-CN" altLang="en-US" b="1" dirty="0">
              <a:solidFill>
                <a:srgbClr val="930D14"/>
              </a:solidFill>
            </a:endParaRPr>
          </a:p>
        </p:txBody>
      </p:sp>
    </p:spTree>
    <p:extLst>
      <p:ext uri="{BB962C8B-B14F-4D97-AF65-F5344CB8AC3E}">
        <p14:creationId xmlns:p14="http://schemas.microsoft.com/office/powerpoint/2010/main" val="638038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369332"/>
          </a:xfrm>
          <a:prstGeom prst="rect">
            <a:avLst/>
          </a:prstGeom>
          <a:noFill/>
        </p:spPr>
        <p:txBody>
          <a:bodyPr wrap="square" rtlCol="0">
            <a:spAutoFit/>
          </a:bodyPr>
          <a:lstStyle/>
          <a:p>
            <a:r>
              <a:rPr lang="zh-CN" altLang="en-US" b="1" dirty="0"/>
              <a:t>公司对原股东</a:t>
            </a:r>
            <a:r>
              <a:rPr lang="zh-CN" altLang="zh-CN" b="1" dirty="0"/>
              <a:t>回购</a:t>
            </a:r>
            <a:r>
              <a:rPr lang="zh-CN" altLang="en-US" b="1" dirty="0"/>
              <a:t>义务承担连带担保责任有效</a:t>
            </a:r>
            <a:r>
              <a:rPr lang="zh-CN" altLang="en-US" b="1" dirty="0">
                <a:solidFill>
                  <a:srgbClr val="FF0000"/>
                </a:solidFill>
              </a:rPr>
              <a:t>（</a:t>
            </a:r>
            <a:r>
              <a:rPr lang="en-US" altLang="zh-CN" b="1" dirty="0">
                <a:solidFill>
                  <a:srgbClr val="FF0000"/>
                </a:solidFill>
              </a:rPr>
              <a:t>2018</a:t>
            </a:r>
            <a:r>
              <a:rPr lang="zh-CN" altLang="en-US" b="1" dirty="0">
                <a:solidFill>
                  <a:srgbClr val="FF0000"/>
                </a:solidFill>
              </a:rPr>
              <a:t>年最高院“瀚霖案”观点）</a:t>
            </a:r>
            <a:endParaRPr lang="en-US" altLang="zh-CN" b="1" dirty="0">
              <a:solidFill>
                <a:srgbClr val="FF0000"/>
              </a:solidFill>
            </a:endParaRPr>
          </a:p>
        </p:txBody>
      </p:sp>
      <p:sp>
        <p:nvSpPr>
          <p:cNvPr id="20" name="矩形 19">
            <a:extLst>
              <a:ext uri="{FF2B5EF4-FFF2-40B4-BE49-F238E27FC236}">
                <a16:creationId xmlns:a16="http://schemas.microsoft.com/office/drawing/2014/main" id="{DF000EC5-5789-4D2D-8409-E3E8ECEA4E51}"/>
              </a:ext>
            </a:extLst>
          </p:cNvPr>
          <p:cNvSpPr/>
          <p:nvPr/>
        </p:nvSpPr>
        <p:spPr>
          <a:xfrm>
            <a:off x="30424" y="2202488"/>
            <a:ext cx="9980788" cy="3693319"/>
          </a:xfrm>
          <a:prstGeom prst="rect">
            <a:avLst/>
          </a:prstGeom>
        </p:spPr>
        <p:txBody>
          <a:bodyPr wrap="square">
            <a:spAutoFit/>
          </a:bodyPr>
          <a:lstStyle/>
          <a:p>
            <a:pPr marL="307977"/>
            <a:r>
              <a:rPr lang="zh-CN" altLang="en-US" b="1" u="sng" dirty="0"/>
              <a:t>回购条件</a:t>
            </a:r>
            <a:r>
              <a:rPr lang="zh-CN" altLang="en-US" b="1" dirty="0"/>
              <a:t>：</a:t>
            </a:r>
            <a:endParaRPr lang="en-US" altLang="zh-CN" b="1" dirty="0"/>
          </a:p>
          <a:p>
            <a:pPr marL="307977"/>
            <a:endParaRPr lang="en-US" altLang="zh-CN" dirty="0"/>
          </a:p>
          <a:p>
            <a:pPr marL="307977"/>
            <a:r>
              <a:rPr lang="zh-CN" altLang="en-US" dirty="0"/>
              <a:t>如果目标公司未能在</a:t>
            </a:r>
            <a:r>
              <a:rPr lang="en-US" altLang="zh-CN" dirty="0"/>
              <a:t>2013</a:t>
            </a:r>
            <a:r>
              <a:rPr lang="zh-CN" altLang="en-US" dirty="0"/>
              <a:t>年</a:t>
            </a:r>
            <a:r>
              <a:rPr lang="en-US" altLang="zh-CN" dirty="0"/>
              <a:t>6</a:t>
            </a:r>
            <a:r>
              <a:rPr lang="zh-CN" altLang="en-US" dirty="0"/>
              <a:t>月</a:t>
            </a:r>
            <a:r>
              <a:rPr lang="en-US" altLang="zh-CN" dirty="0"/>
              <a:t>30</a:t>
            </a:r>
            <a:r>
              <a:rPr lang="zh-CN" altLang="en-US" dirty="0"/>
              <a:t>日前完成合格</a:t>
            </a:r>
            <a:r>
              <a:rPr lang="en-US" altLang="zh-CN" dirty="0"/>
              <a:t>IPO</a:t>
            </a:r>
            <a:r>
              <a:rPr lang="zh-CN" altLang="en-US" dirty="0"/>
              <a:t>，投资人有权要求原股东以现金方式购回投资人所持的目标公司股权，回购价格为实际投资额再加上每年</a:t>
            </a:r>
            <a:r>
              <a:rPr lang="en-US" altLang="zh-CN" dirty="0"/>
              <a:t>8%</a:t>
            </a:r>
            <a:r>
              <a:rPr lang="zh-CN" altLang="en-US" dirty="0"/>
              <a:t>的内部收益率溢价。目标公司为原股东的回购提供连带责任担保。</a:t>
            </a:r>
            <a:endParaRPr lang="en-US" altLang="zh-CN" dirty="0"/>
          </a:p>
          <a:p>
            <a:pPr marL="307977"/>
            <a:endParaRPr lang="en-US" altLang="zh-CN" dirty="0"/>
          </a:p>
          <a:p>
            <a:pPr marL="307977"/>
            <a:r>
              <a:rPr lang="zh-CN" altLang="en-US" b="1" u="sng" dirty="0"/>
              <a:t>最高法院再审认为</a:t>
            </a:r>
            <a:r>
              <a:rPr lang="zh-CN" altLang="en-US" dirty="0"/>
              <a:t>：案涉协议所约定由目标公司为原股东的回购提供连带责任担保的担保条款合法有效，目标公司应当依法承担担保责任</a:t>
            </a:r>
            <a:endParaRPr lang="en-US" altLang="zh-CN" dirty="0"/>
          </a:p>
          <a:p>
            <a:pPr marL="307977"/>
            <a:endParaRPr lang="en-US" altLang="zh-CN" dirty="0"/>
          </a:p>
          <a:p>
            <a:pPr marL="593727" indent="-285752">
              <a:buFontTx/>
              <a:buChar char="-"/>
            </a:pPr>
            <a:r>
              <a:rPr lang="zh-CN" altLang="en-US" dirty="0"/>
              <a:t>投资人对公司提供担保经过股东会决议尽到审慎注意和形式审查义务；</a:t>
            </a:r>
            <a:endParaRPr lang="en-US" altLang="zh-CN" dirty="0"/>
          </a:p>
          <a:p>
            <a:pPr marL="593727" indent="-285752">
              <a:buFontTx/>
              <a:buChar char="-"/>
            </a:pPr>
            <a:r>
              <a:rPr lang="zh-CN" altLang="en-US" dirty="0"/>
              <a:t>投资全部用于公司经营发展，瀚霖公司全体股东因而受益；</a:t>
            </a:r>
            <a:endParaRPr lang="en-US" altLang="zh-CN" dirty="0"/>
          </a:p>
          <a:p>
            <a:pPr marL="593727" indent="-285752">
              <a:buFontTx/>
              <a:buChar char="-"/>
            </a:pPr>
            <a:r>
              <a:rPr lang="zh-CN" altLang="en-US" dirty="0"/>
              <a:t>目标公司提供担保有利于自身经营发展需要，并不损害公司及公司中小股东权益，应当认定案涉担保条款合法有效。</a:t>
            </a:r>
            <a:endParaRPr lang="zh-CN" altLang="en-US" b="1" dirty="0">
              <a:solidFill>
                <a:srgbClr val="930D14"/>
              </a:solidFill>
            </a:endParaRPr>
          </a:p>
        </p:txBody>
      </p:sp>
    </p:spTree>
    <p:extLst>
      <p:ext uri="{BB962C8B-B14F-4D97-AF65-F5344CB8AC3E}">
        <p14:creationId xmlns:p14="http://schemas.microsoft.com/office/powerpoint/2010/main" val="2340498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369332"/>
          </a:xfrm>
          <a:prstGeom prst="rect">
            <a:avLst/>
          </a:prstGeom>
          <a:noFill/>
        </p:spPr>
        <p:txBody>
          <a:bodyPr wrap="square" rtlCol="0">
            <a:spAutoFit/>
          </a:bodyPr>
          <a:lstStyle/>
          <a:p>
            <a:r>
              <a:rPr lang="zh-CN" altLang="zh-CN" b="1" dirty="0"/>
              <a:t>与公司对赌回购</a:t>
            </a:r>
            <a:r>
              <a:rPr lang="zh-CN" altLang="en-US" b="1" dirty="0"/>
              <a:t>有效</a:t>
            </a:r>
            <a:r>
              <a:rPr lang="zh-CN" altLang="en-US" b="1" dirty="0">
                <a:solidFill>
                  <a:srgbClr val="FF0000"/>
                </a:solidFill>
              </a:rPr>
              <a:t>（</a:t>
            </a:r>
            <a:r>
              <a:rPr lang="en-US" altLang="zh-CN" b="1" dirty="0">
                <a:solidFill>
                  <a:srgbClr val="FF0000"/>
                </a:solidFill>
              </a:rPr>
              <a:t>2019</a:t>
            </a:r>
            <a:r>
              <a:rPr lang="zh-CN" altLang="en-US" b="1" dirty="0">
                <a:solidFill>
                  <a:srgbClr val="FF0000"/>
                </a:solidFill>
              </a:rPr>
              <a:t>年江苏高院“华工案”观点）</a:t>
            </a:r>
            <a:endParaRPr lang="en-US" altLang="zh-CN" b="1" dirty="0">
              <a:solidFill>
                <a:srgbClr val="FF0000"/>
              </a:solidFill>
            </a:endParaRPr>
          </a:p>
        </p:txBody>
      </p:sp>
      <p:sp>
        <p:nvSpPr>
          <p:cNvPr id="20" name="矩形 19">
            <a:extLst>
              <a:ext uri="{FF2B5EF4-FFF2-40B4-BE49-F238E27FC236}">
                <a16:creationId xmlns:a16="http://schemas.microsoft.com/office/drawing/2014/main" id="{DF000EC5-5789-4D2D-8409-E3E8ECEA4E51}"/>
              </a:ext>
            </a:extLst>
          </p:cNvPr>
          <p:cNvSpPr/>
          <p:nvPr/>
        </p:nvSpPr>
        <p:spPr>
          <a:xfrm>
            <a:off x="30424" y="2202488"/>
            <a:ext cx="9980788" cy="3693319"/>
          </a:xfrm>
          <a:prstGeom prst="rect">
            <a:avLst/>
          </a:prstGeom>
        </p:spPr>
        <p:txBody>
          <a:bodyPr wrap="square">
            <a:spAutoFit/>
          </a:bodyPr>
          <a:lstStyle/>
          <a:p>
            <a:pPr marL="307977"/>
            <a:r>
              <a:rPr lang="zh-CN" altLang="en-US" b="1" u="sng" dirty="0"/>
              <a:t>回购条件</a:t>
            </a:r>
            <a:r>
              <a:rPr lang="zh-CN" altLang="en-US" b="1" dirty="0"/>
              <a:t>：</a:t>
            </a:r>
            <a:endParaRPr lang="en-US" altLang="zh-CN" b="1" dirty="0"/>
          </a:p>
          <a:p>
            <a:pPr marL="307977"/>
            <a:endParaRPr lang="en-US" altLang="zh-CN" dirty="0"/>
          </a:p>
          <a:p>
            <a:pPr marL="307977"/>
            <a:r>
              <a:rPr lang="zh-CN" altLang="en-US" dirty="0"/>
              <a:t>若目标公司在</a:t>
            </a:r>
            <a:r>
              <a:rPr lang="en-US" altLang="zh-CN" dirty="0"/>
              <a:t>2014</a:t>
            </a:r>
            <a:r>
              <a:rPr lang="zh-CN" altLang="en-US" dirty="0"/>
              <a:t>年</a:t>
            </a:r>
            <a:r>
              <a:rPr lang="en-US" altLang="zh-CN" dirty="0"/>
              <a:t>12</a:t>
            </a:r>
            <a:r>
              <a:rPr lang="zh-CN" altLang="en-US" dirty="0"/>
              <a:t>月</a:t>
            </a:r>
            <a:r>
              <a:rPr lang="en-US" altLang="zh-CN" dirty="0"/>
              <a:t>31</a:t>
            </a:r>
            <a:r>
              <a:rPr lang="zh-CN" altLang="en-US" dirty="0"/>
              <a:t>日前未能在境内资本市场上市目标公司主营业务、实际控制人、董事会成员发生重大变化，投资人有权要求目标公司回购其所持有的全部股份</a:t>
            </a:r>
            <a:endParaRPr lang="en-US" altLang="zh-CN" dirty="0"/>
          </a:p>
          <a:p>
            <a:pPr marL="307977"/>
            <a:endParaRPr lang="en-US" altLang="zh-CN" dirty="0"/>
          </a:p>
          <a:p>
            <a:pPr marL="307977"/>
            <a:r>
              <a:rPr lang="zh-CN" altLang="en-US" b="1" u="sng" dirty="0"/>
              <a:t>江苏高院再审认为</a:t>
            </a:r>
            <a:r>
              <a:rPr lang="zh-CN" altLang="en-US" dirty="0"/>
              <a:t>：案涉协议所约定由目标公司承担回购义务的条款合法有效</a:t>
            </a:r>
            <a:endParaRPr lang="en-US" altLang="zh-CN" dirty="0"/>
          </a:p>
          <a:p>
            <a:pPr marL="307977"/>
            <a:endParaRPr lang="en-US" altLang="zh-CN" dirty="0"/>
          </a:p>
          <a:p>
            <a:pPr marL="593727" indent="-285752">
              <a:buFontTx/>
              <a:buChar char="-"/>
            </a:pPr>
            <a:r>
              <a:rPr lang="zh-CN" altLang="en-US" dirty="0"/>
              <a:t>我国</a:t>
            </a:r>
            <a:r>
              <a:rPr lang="en-US" altLang="zh-CN" dirty="0"/>
              <a:t>《</a:t>
            </a:r>
            <a:r>
              <a:rPr lang="zh-CN" altLang="en-US" dirty="0"/>
              <a:t>公司法</a:t>
            </a:r>
            <a:r>
              <a:rPr lang="en-US" altLang="zh-CN" dirty="0"/>
              <a:t>》</a:t>
            </a:r>
            <a:r>
              <a:rPr lang="zh-CN" altLang="en-US" dirty="0"/>
              <a:t>并不禁止有限责任公司回购本公司股份，有限责任公司回购本公司股份不当然违反我国</a:t>
            </a:r>
            <a:r>
              <a:rPr lang="en-US" altLang="zh-CN" dirty="0"/>
              <a:t>《</a:t>
            </a:r>
            <a:r>
              <a:rPr lang="zh-CN" altLang="en-US" dirty="0"/>
              <a:t>公司法</a:t>
            </a:r>
            <a:r>
              <a:rPr lang="en-US" altLang="zh-CN" dirty="0"/>
              <a:t>》</a:t>
            </a:r>
            <a:r>
              <a:rPr lang="zh-CN" altLang="en-US" dirty="0"/>
              <a:t>的强制性规定。</a:t>
            </a:r>
            <a:endParaRPr lang="en-US" altLang="zh-CN" dirty="0"/>
          </a:p>
          <a:p>
            <a:pPr marL="593727" indent="-285752">
              <a:buFontTx/>
              <a:buChar char="-"/>
            </a:pPr>
            <a:endParaRPr lang="en-US" altLang="zh-CN" dirty="0"/>
          </a:p>
          <a:p>
            <a:pPr marL="593727" indent="-285752">
              <a:buFontTx/>
              <a:buChar char="-"/>
            </a:pPr>
            <a:r>
              <a:rPr lang="zh-CN" altLang="en-US" dirty="0"/>
              <a:t>股份回购条款中关于股份回购价款约定虽为相对固定收益，但约定的年回报率为</a:t>
            </a:r>
            <a:r>
              <a:rPr lang="en-US" altLang="zh-CN" dirty="0"/>
              <a:t>8%</a:t>
            </a:r>
            <a:r>
              <a:rPr lang="zh-CN" altLang="en-US" dirty="0"/>
              <a:t>，与同期企业融资成本相比并不明显过高，不存在脱离目标公司正常经营下所应负担的经营成本及所能获得的经营业绩的企业正常经营规律。</a:t>
            </a:r>
          </a:p>
        </p:txBody>
      </p:sp>
    </p:spTree>
    <p:extLst>
      <p:ext uri="{BB962C8B-B14F-4D97-AF65-F5344CB8AC3E}">
        <p14:creationId xmlns:p14="http://schemas.microsoft.com/office/powerpoint/2010/main" val="70531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5" name="文本框 4">
            <a:extLst>
              <a:ext uri="{FF2B5EF4-FFF2-40B4-BE49-F238E27FC236}">
                <a16:creationId xmlns:a16="http://schemas.microsoft.com/office/drawing/2014/main" id="{B01000EB-9A37-42B9-8853-403ADD072809}"/>
              </a:ext>
            </a:extLst>
          </p:cNvPr>
          <p:cNvSpPr txBox="1"/>
          <p:nvPr/>
        </p:nvSpPr>
        <p:spPr>
          <a:xfrm>
            <a:off x="1073860" y="1508459"/>
            <a:ext cx="9165516" cy="369332"/>
          </a:xfrm>
          <a:prstGeom prst="rect">
            <a:avLst/>
          </a:prstGeom>
          <a:noFill/>
        </p:spPr>
        <p:txBody>
          <a:bodyPr wrap="square" rtlCol="0">
            <a:spAutoFit/>
          </a:bodyPr>
          <a:lstStyle/>
          <a:p>
            <a:r>
              <a:rPr lang="zh-CN" altLang="en-US" b="1" dirty="0"/>
              <a:t>最新权威意见</a:t>
            </a:r>
            <a:r>
              <a:rPr lang="zh-CN" altLang="en-US" b="1" dirty="0">
                <a:solidFill>
                  <a:srgbClr val="FF0000"/>
                </a:solidFill>
              </a:rPr>
              <a:t>（最高院九民会议纪要）</a:t>
            </a:r>
            <a:endParaRPr lang="en-US" altLang="zh-CN" b="1" dirty="0">
              <a:solidFill>
                <a:srgbClr val="FF0000"/>
              </a:solidFill>
            </a:endParaRPr>
          </a:p>
        </p:txBody>
      </p:sp>
      <p:sp>
        <p:nvSpPr>
          <p:cNvPr id="20" name="矩形 19">
            <a:extLst>
              <a:ext uri="{FF2B5EF4-FFF2-40B4-BE49-F238E27FC236}">
                <a16:creationId xmlns:a16="http://schemas.microsoft.com/office/drawing/2014/main" id="{DF000EC5-5789-4D2D-8409-E3E8ECEA4E51}"/>
              </a:ext>
            </a:extLst>
          </p:cNvPr>
          <p:cNvSpPr/>
          <p:nvPr/>
        </p:nvSpPr>
        <p:spPr>
          <a:xfrm>
            <a:off x="30424" y="2202488"/>
            <a:ext cx="9980788" cy="3693319"/>
          </a:xfrm>
          <a:prstGeom prst="rect">
            <a:avLst/>
          </a:prstGeom>
        </p:spPr>
        <p:txBody>
          <a:bodyPr wrap="square">
            <a:spAutoFit/>
          </a:bodyPr>
          <a:lstStyle/>
          <a:p>
            <a:pPr marL="593727" indent="-285750">
              <a:buFontTx/>
              <a:buChar char="-"/>
            </a:pPr>
            <a:r>
              <a:rPr lang="zh-CN" altLang="en-US" dirty="0"/>
              <a:t>投资方与目标公司订立的“对赌协议”在不存在法定无效事由的情况下，</a:t>
            </a:r>
            <a:r>
              <a:rPr lang="zh-CN" altLang="en-US" b="1" dirty="0"/>
              <a:t>目标公司仅以存在股权回购或者金钱补偿约定为由，主张“对赌协议”无效的，人民法院不予支持</a:t>
            </a:r>
            <a:r>
              <a:rPr lang="zh-CN" altLang="en-US" dirty="0"/>
              <a:t>，但投资方主张实际履行的，人民法院应当审查是否符合公司法关于“股东不得抽逃出资”及股份回购的强 制性规定，判决是否支持其诉讼请求。</a:t>
            </a:r>
            <a:endParaRPr lang="en-US" altLang="zh-CN" dirty="0"/>
          </a:p>
          <a:p>
            <a:pPr marL="307977"/>
            <a:r>
              <a:rPr lang="zh-CN" altLang="en-US" dirty="0"/>
              <a:t> </a:t>
            </a:r>
            <a:endParaRPr lang="en-US" altLang="zh-CN" dirty="0"/>
          </a:p>
          <a:p>
            <a:pPr marL="593727" indent="-285750">
              <a:buFontTx/>
              <a:buChar char="-"/>
            </a:pPr>
            <a:r>
              <a:rPr lang="zh-CN" altLang="en-US" dirty="0"/>
              <a:t>投资方请求目标公司回购股权的，人民法院应当依据</a:t>
            </a:r>
            <a:r>
              <a:rPr lang="en-US" altLang="zh-CN" dirty="0"/>
              <a:t>《</a:t>
            </a:r>
            <a:r>
              <a:rPr lang="zh-CN" altLang="en-US" dirty="0"/>
              <a:t>公司法</a:t>
            </a:r>
            <a:r>
              <a:rPr lang="en-US" altLang="zh-CN" dirty="0"/>
              <a:t>》</a:t>
            </a:r>
            <a:r>
              <a:rPr lang="zh-CN" altLang="en-US" dirty="0"/>
              <a:t>第 </a:t>
            </a:r>
            <a:r>
              <a:rPr lang="en-US" altLang="zh-CN" dirty="0"/>
              <a:t>35 </a:t>
            </a:r>
            <a:r>
              <a:rPr lang="zh-CN" altLang="en-US" dirty="0"/>
              <a:t>条关于“股东不得抽逃出资”或者第 </a:t>
            </a:r>
            <a:r>
              <a:rPr lang="en-US" altLang="zh-CN" dirty="0"/>
              <a:t>142 </a:t>
            </a:r>
            <a:r>
              <a:rPr lang="zh-CN" altLang="en-US" dirty="0"/>
              <a:t>条关于股份回购的强制性规定进行 审查。经审查，</a:t>
            </a:r>
            <a:r>
              <a:rPr lang="zh-CN" altLang="en-US" b="1" dirty="0"/>
              <a:t>目标公司未完成减资程序的</a:t>
            </a:r>
            <a:r>
              <a:rPr lang="zh-CN" altLang="en-US" dirty="0"/>
              <a:t>，人民法院应当驳回其诉讼请 求。</a:t>
            </a:r>
            <a:endParaRPr lang="en-US" altLang="zh-CN" dirty="0"/>
          </a:p>
          <a:p>
            <a:pPr marL="307977"/>
            <a:r>
              <a:rPr lang="zh-CN" altLang="en-US" dirty="0"/>
              <a:t> </a:t>
            </a:r>
            <a:endParaRPr lang="en-US" altLang="zh-CN" dirty="0"/>
          </a:p>
          <a:p>
            <a:pPr marL="593727" indent="-285750">
              <a:buFontTx/>
              <a:buChar char="-"/>
            </a:pPr>
            <a:r>
              <a:rPr lang="zh-CN" altLang="en-US" dirty="0"/>
              <a:t>投资方请求目标公司</a:t>
            </a:r>
            <a:r>
              <a:rPr lang="zh-CN" altLang="en-US" b="1" dirty="0"/>
              <a:t>承担金钱补偿义务</a:t>
            </a:r>
            <a:r>
              <a:rPr lang="zh-CN" altLang="en-US" dirty="0"/>
              <a:t>的，人民法院应当依据</a:t>
            </a:r>
            <a:r>
              <a:rPr lang="en-US" altLang="zh-CN" dirty="0"/>
              <a:t>《</a:t>
            </a:r>
            <a:r>
              <a:rPr lang="zh-CN" altLang="en-US" dirty="0"/>
              <a:t>公司 法</a:t>
            </a:r>
            <a:r>
              <a:rPr lang="en-US" altLang="zh-CN" dirty="0"/>
              <a:t>》</a:t>
            </a:r>
            <a:r>
              <a:rPr lang="zh-CN" altLang="en-US" dirty="0"/>
              <a:t>第 </a:t>
            </a:r>
            <a:r>
              <a:rPr lang="en-US" altLang="zh-CN" dirty="0"/>
              <a:t>35 </a:t>
            </a:r>
            <a:r>
              <a:rPr lang="zh-CN" altLang="en-US" dirty="0"/>
              <a:t>条关于“股东不得抽逃出资”和第 </a:t>
            </a:r>
            <a:r>
              <a:rPr lang="en-US" altLang="zh-CN" dirty="0"/>
              <a:t>166 </a:t>
            </a:r>
            <a:r>
              <a:rPr lang="zh-CN" altLang="en-US" dirty="0"/>
              <a:t>条关于利润分配的强制性规定进行审查。经审查，</a:t>
            </a:r>
            <a:r>
              <a:rPr lang="zh-CN" altLang="en-US" b="1" dirty="0"/>
              <a:t>目标公司没有利润或者虽有利润但不足以补偿投资方的</a:t>
            </a:r>
            <a:r>
              <a:rPr lang="zh-CN" altLang="en-US" dirty="0"/>
              <a:t>，人民法院应当驳回或者部分支持其诉讼请求。今后目标公司有利润时，投资方还可以依据该事实另行提起诉讼。 </a:t>
            </a:r>
          </a:p>
        </p:txBody>
      </p:sp>
    </p:spTree>
    <p:extLst>
      <p:ext uri="{BB962C8B-B14F-4D97-AF65-F5344CB8AC3E}">
        <p14:creationId xmlns:p14="http://schemas.microsoft.com/office/powerpoint/2010/main" val="980119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2" name="矩形 21">
            <a:extLst>
              <a:ext uri="{FF2B5EF4-FFF2-40B4-BE49-F238E27FC236}">
                <a16:creationId xmlns:a16="http://schemas.microsoft.com/office/drawing/2014/main" id="{5D26A256-0DCC-4985-BEF2-FCA9DFCFED64}"/>
              </a:ext>
            </a:extLst>
          </p:cNvPr>
          <p:cNvSpPr/>
          <p:nvPr/>
        </p:nvSpPr>
        <p:spPr>
          <a:xfrm>
            <a:off x="1995200" y="2833757"/>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原股东</a:t>
            </a:r>
            <a:endParaRPr lang="en-US" altLang="zh-CN" dirty="0"/>
          </a:p>
          <a:p>
            <a:pPr algn="ctr"/>
            <a:r>
              <a:rPr lang="zh-CN" altLang="en-US" dirty="0"/>
              <a:t>新方向公司</a:t>
            </a:r>
          </a:p>
        </p:txBody>
      </p:sp>
      <p:sp>
        <p:nvSpPr>
          <p:cNvPr id="23" name="矩形 22">
            <a:extLst>
              <a:ext uri="{FF2B5EF4-FFF2-40B4-BE49-F238E27FC236}">
                <a16:creationId xmlns:a16="http://schemas.microsoft.com/office/drawing/2014/main" id="{D7612049-740F-4363-829F-CD62DDBE4557}"/>
              </a:ext>
            </a:extLst>
          </p:cNvPr>
          <p:cNvSpPr/>
          <p:nvPr/>
        </p:nvSpPr>
        <p:spPr>
          <a:xfrm>
            <a:off x="2861278" y="4492675"/>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en-US" altLang="zh-CN" dirty="0"/>
          </a:p>
          <a:p>
            <a:pPr algn="ctr"/>
            <a:r>
              <a:rPr lang="zh-CN" altLang="en-US" dirty="0"/>
              <a:t>久远公司</a:t>
            </a:r>
          </a:p>
        </p:txBody>
      </p:sp>
      <p:cxnSp>
        <p:nvCxnSpPr>
          <p:cNvPr id="24" name="连接符: 肘形 23">
            <a:extLst>
              <a:ext uri="{FF2B5EF4-FFF2-40B4-BE49-F238E27FC236}">
                <a16:creationId xmlns:a16="http://schemas.microsoft.com/office/drawing/2014/main" id="{6CA7CCCE-5E0F-4B80-B707-C76972A71693}"/>
              </a:ext>
            </a:extLst>
          </p:cNvPr>
          <p:cNvCxnSpPr>
            <a:cxnSpLocks/>
            <a:stCxn id="22" idx="2"/>
            <a:endCxn id="23" idx="0"/>
          </p:cNvCxnSpPr>
          <p:nvPr/>
        </p:nvCxnSpPr>
        <p:spPr>
          <a:xfrm rot="16200000" flipH="1">
            <a:off x="2764360" y="3477192"/>
            <a:ext cx="985941" cy="1045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3908747" y="2859959"/>
            <a:ext cx="1464085"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endParaRPr lang="en-US" altLang="zh-CN" dirty="0"/>
          </a:p>
          <a:p>
            <a:pPr algn="ctr"/>
            <a:r>
              <a:rPr lang="zh-CN" altLang="en-US" dirty="0"/>
              <a:t>通联公司</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3730448" y="3582332"/>
            <a:ext cx="959739" cy="860947"/>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sp>
        <p:nvSpPr>
          <p:cNvPr id="28" name="矩形 27">
            <a:extLst>
              <a:ext uri="{FF2B5EF4-FFF2-40B4-BE49-F238E27FC236}">
                <a16:creationId xmlns:a16="http://schemas.microsoft.com/office/drawing/2014/main" id="{DE92B957-C486-42BC-BEE3-A5C696E7E63F}"/>
              </a:ext>
            </a:extLst>
          </p:cNvPr>
          <p:cNvSpPr/>
          <p:nvPr/>
        </p:nvSpPr>
        <p:spPr>
          <a:xfrm>
            <a:off x="719129" y="3676538"/>
            <a:ext cx="9307404" cy="646331"/>
          </a:xfrm>
          <a:prstGeom prst="rect">
            <a:avLst/>
          </a:prstGeom>
          <a:solidFill>
            <a:schemeClr val="accent1">
              <a:lumMod val="20000"/>
              <a:lumOff val="80000"/>
            </a:schemeClr>
          </a:solidFill>
        </p:spPr>
        <p:txBody>
          <a:bodyPr wrap="square">
            <a:spAutoFit/>
          </a:bodyPr>
          <a:lstStyle/>
          <a:p>
            <a:r>
              <a:rPr lang="zh-CN" altLang="zh-CN" dirty="0"/>
              <a:t>《</a:t>
            </a:r>
            <a:r>
              <a:rPr lang="zh-CN" altLang="en-US" dirty="0"/>
              <a:t>增资扩股</a:t>
            </a:r>
            <a:r>
              <a:rPr lang="zh-CN" altLang="zh-CN" dirty="0"/>
              <a:t>协议》约定</a:t>
            </a:r>
            <a:r>
              <a:rPr lang="zh-CN" altLang="en-US" dirty="0"/>
              <a:t>：若目标</a:t>
            </a:r>
            <a:r>
              <a:rPr lang="zh-CN" altLang="zh-CN" dirty="0"/>
              <a:t>公司</a:t>
            </a:r>
            <a:r>
              <a:rPr lang="zh-CN" altLang="en-US" dirty="0"/>
              <a:t>在</a:t>
            </a:r>
            <a:r>
              <a:rPr lang="en-US" altLang="zh-CN" dirty="0"/>
              <a:t>2012</a:t>
            </a:r>
            <a:r>
              <a:rPr lang="zh-CN" altLang="en-US" dirty="0"/>
              <a:t>年</a:t>
            </a:r>
            <a:r>
              <a:rPr lang="en-US" altLang="zh-CN" dirty="0"/>
              <a:t>7</a:t>
            </a:r>
            <a:r>
              <a:rPr lang="zh-CN" altLang="en-US" dirty="0"/>
              <a:t>月</a:t>
            </a:r>
            <a:r>
              <a:rPr lang="en-US" altLang="zh-CN" dirty="0"/>
              <a:t>30</a:t>
            </a:r>
            <a:r>
              <a:rPr lang="zh-CN" altLang="en-US" dirty="0"/>
              <a:t>前未</a:t>
            </a:r>
            <a:r>
              <a:rPr lang="en-US" altLang="zh-CN" dirty="0"/>
              <a:t>IPO</a:t>
            </a:r>
            <a:r>
              <a:rPr lang="zh-CN" altLang="en-US" dirty="0"/>
              <a:t>，投资人有权行使回购权。</a:t>
            </a:r>
            <a:endParaRPr lang="en-US" altLang="zh-CN" dirty="0"/>
          </a:p>
          <a:p>
            <a:r>
              <a:rPr lang="zh-CN" altLang="en-US" dirty="0"/>
              <a:t>目标公司对原股东回购义务承担</a:t>
            </a:r>
            <a:r>
              <a:rPr lang="zh-CN" altLang="en-US" b="1" u="sng" dirty="0"/>
              <a:t>连带担保承担</a:t>
            </a:r>
            <a:r>
              <a:rPr lang="zh-CN" altLang="en-US" dirty="0"/>
              <a:t>。</a:t>
            </a:r>
            <a:endParaRPr lang="en-US" altLang="zh-CN" dirty="0"/>
          </a:p>
        </p:txBody>
      </p:sp>
      <p:grpSp>
        <p:nvGrpSpPr>
          <p:cNvPr id="91" name="组合 90">
            <a:extLst>
              <a:ext uri="{FF2B5EF4-FFF2-40B4-BE49-F238E27FC236}">
                <a16:creationId xmlns:a16="http://schemas.microsoft.com/office/drawing/2014/main" id="{E4C577AF-66D2-46C3-BC07-B839F4323437}"/>
              </a:ext>
            </a:extLst>
          </p:cNvPr>
          <p:cNvGrpSpPr/>
          <p:nvPr/>
        </p:nvGrpSpPr>
        <p:grpSpPr>
          <a:xfrm>
            <a:off x="2383228" y="2210149"/>
            <a:ext cx="7930761" cy="687878"/>
            <a:chOff x="1338204" y="2172080"/>
            <a:chExt cx="7930761" cy="687878"/>
          </a:xfrm>
        </p:grpSpPr>
        <p:sp>
          <p:nvSpPr>
            <p:cNvPr id="48" name="矩形 47">
              <a:extLst>
                <a:ext uri="{FF2B5EF4-FFF2-40B4-BE49-F238E27FC236}">
                  <a16:creationId xmlns:a16="http://schemas.microsoft.com/office/drawing/2014/main" id="{EE2A184E-B92A-4281-95B3-4E05BF8F15B4}"/>
                </a:ext>
              </a:extLst>
            </p:cNvPr>
            <p:cNvSpPr/>
            <p:nvPr/>
          </p:nvSpPr>
          <p:spPr>
            <a:xfrm>
              <a:off x="1338204" y="2172080"/>
              <a:ext cx="7930761" cy="369332"/>
            </a:xfrm>
            <a:prstGeom prst="rect">
              <a:avLst/>
            </a:prstGeom>
          </p:spPr>
          <p:txBody>
            <a:bodyPr wrap="square">
              <a:spAutoFit/>
            </a:bodyPr>
            <a:lstStyle/>
            <a:p>
              <a:r>
                <a:rPr lang="zh-CN" altLang="en-US" dirty="0"/>
                <a:t>因回购条件触发，投资人要求原股东履行股权回购义务。</a:t>
              </a:r>
              <a:endParaRPr lang="en-US" altLang="zh-CN" dirty="0"/>
            </a:p>
          </p:txBody>
        </p:sp>
        <p:cxnSp>
          <p:nvCxnSpPr>
            <p:cNvPr id="66" name="连接符: 肘形 65">
              <a:extLst>
                <a:ext uri="{FF2B5EF4-FFF2-40B4-BE49-F238E27FC236}">
                  <a16:creationId xmlns:a16="http://schemas.microsoft.com/office/drawing/2014/main" id="{CE5B4CAC-14B8-4F7F-912B-1DC6AAC8812E}"/>
                </a:ext>
              </a:extLst>
            </p:cNvPr>
            <p:cNvCxnSpPr>
              <a:stCxn id="30" idx="0"/>
              <a:endCxn id="22" idx="0"/>
            </p:cNvCxnSpPr>
            <p:nvPr/>
          </p:nvCxnSpPr>
          <p:spPr>
            <a:xfrm rot="16200000" flipV="1">
              <a:off x="2582503" y="1893871"/>
              <a:ext cx="26202" cy="1905971"/>
            </a:xfrm>
            <a:prstGeom prst="bentConnector3">
              <a:avLst>
                <a:gd name="adj1" fmla="val 972452"/>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9" name="文本框 28">
            <a:extLst>
              <a:ext uri="{FF2B5EF4-FFF2-40B4-BE49-F238E27FC236}">
                <a16:creationId xmlns:a16="http://schemas.microsoft.com/office/drawing/2014/main" id="{932D669A-2F73-4963-8688-8DF900D5AED1}"/>
              </a:ext>
            </a:extLst>
          </p:cNvPr>
          <p:cNvSpPr txBox="1"/>
          <p:nvPr/>
        </p:nvSpPr>
        <p:spPr>
          <a:xfrm>
            <a:off x="448819" y="1638992"/>
            <a:ext cx="9165516" cy="923330"/>
          </a:xfrm>
          <a:prstGeom prst="rect">
            <a:avLst/>
          </a:prstGeom>
          <a:noFill/>
        </p:spPr>
        <p:txBody>
          <a:bodyPr wrap="square" rtlCol="0">
            <a:spAutoFit/>
          </a:bodyPr>
          <a:lstStyle/>
          <a:p>
            <a:pPr lvl="0"/>
            <a:r>
              <a:rPr lang="zh-CN" altLang="en-US" b="1" dirty="0"/>
              <a:t>规则</a:t>
            </a:r>
            <a:r>
              <a:rPr lang="en-US" altLang="zh-CN" b="1" dirty="0"/>
              <a:t>4</a:t>
            </a:r>
            <a:r>
              <a:rPr lang="zh-CN" altLang="en-US" b="1" dirty="0"/>
              <a:t>：公司担保效力</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12-1</a:t>
            </a:r>
            <a:endParaRPr lang="zh-CN" altLang="zh-CN" dirty="0"/>
          </a:p>
        </p:txBody>
      </p:sp>
      <p:cxnSp>
        <p:nvCxnSpPr>
          <p:cNvPr id="7" name="连接符: 肘形 6">
            <a:extLst>
              <a:ext uri="{FF2B5EF4-FFF2-40B4-BE49-F238E27FC236}">
                <a16:creationId xmlns:a16="http://schemas.microsoft.com/office/drawing/2014/main" id="{ABD5CB4B-F515-4BA2-B844-E722B1E593F3}"/>
              </a:ext>
            </a:extLst>
          </p:cNvPr>
          <p:cNvCxnSpPr>
            <a:cxnSpLocks/>
            <a:stCxn id="30" idx="3"/>
            <a:endCxn id="23" idx="3"/>
          </p:cNvCxnSpPr>
          <p:nvPr/>
        </p:nvCxnSpPr>
        <p:spPr>
          <a:xfrm flipH="1">
            <a:off x="4698407" y="3196447"/>
            <a:ext cx="674425" cy="1632716"/>
          </a:xfrm>
          <a:prstGeom prst="bentConnector3">
            <a:avLst>
              <a:gd name="adj1" fmla="val -33896"/>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文本框 15">
            <a:extLst>
              <a:ext uri="{FF2B5EF4-FFF2-40B4-BE49-F238E27FC236}">
                <a16:creationId xmlns:a16="http://schemas.microsoft.com/office/drawing/2014/main" id="{295F4070-95A4-4D4C-B3DA-C729AA60495C}"/>
              </a:ext>
            </a:extLst>
          </p:cNvPr>
          <p:cNvSpPr txBox="1"/>
          <p:nvPr/>
        </p:nvSpPr>
        <p:spPr>
          <a:xfrm>
            <a:off x="5796079" y="4618294"/>
            <a:ext cx="2827764" cy="369332"/>
          </a:xfrm>
          <a:prstGeom prst="rect">
            <a:avLst/>
          </a:prstGeom>
          <a:noFill/>
        </p:spPr>
        <p:txBody>
          <a:bodyPr wrap="square" rtlCol="0">
            <a:spAutoFit/>
          </a:bodyPr>
          <a:lstStyle/>
          <a:p>
            <a:pPr lvl="0"/>
            <a:r>
              <a:rPr lang="zh-CN" altLang="en-US" dirty="0">
                <a:solidFill>
                  <a:srgbClr val="FF0000"/>
                </a:solidFill>
              </a:rPr>
              <a:t>未经过股东会决议通过</a:t>
            </a:r>
            <a:endParaRPr lang="zh-CN" altLang="zh-CN" dirty="0">
              <a:solidFill>
                <a:srgbClr val="FF0000"/>
              </a:solidFill>
            </a:endParaRPr>
          </a:p>
        </p:txBody>
      </p:sp>
    </p:spTree>
    <p:extLst>
      <p:ext uri="{BB962C8B-B14F-4D97-AF65-F5344CB8AC3E}">
        <p14:creationId xmlns:p14="http://schemas.microsoft.com/office/powerpoint/2010/main" val="23250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373857" y="3097219"/>
            <a:ext cx="9940926" cy="3970318"/>
          </a:xfrm>
          <a:prstGeom prst="rect">
            <a:avLst/>
          </a:prstGeom>
        </p:spPr>
        <p:txBody>
          <a:bodyPr wrap="square">
            <a:spAutoFit/>
          </a:bodyPr>
          <a:lstStyle/>
          <a:p>
            <a:r>
              <a:rPr lang="zh-CN" altLang="en-US" dirty="0"/>
              <a:t>法院认为：</a:t>
            </a:r>
            <a:endParaRPr lang="en-US" altLang="zh-CN" dirty="0"/>
          </a:p>
          <a:p>
            <a:pPr marL="285752" indent="-285752">
              <a:buFontTx/>
              <a:buChar char="-"/>
            </a:pPr>
            <a:r>
              <a:rPr lang="zh-CN" altLang="en-US" dirty="0"/>
              <a:t>本院认为，公司法第十六条第二款明确规定“公司为公司股东或者实际控制人提供担保的，必须经股东会或者股东大会决议”，该条规定的目的是防止公司股东或实际控制人利用控股地位，损害公司、其他股东或公司债权人的利益。</a:t>
            </a:r>
            <a:r>
              <a:rPr lang="zh-CN" altLang="en-US" dirty="0">
                <a:solidFill>
                  <a:srgbClr val="FF0000"/>
                </a:solidFill>
              </a:rPr>
              <a:t>对于合同相对人在接受公司为其股东或实际控制人提供担保时，是否对担保事宜经过公司股东会决议负有审查义务及未尽该审查义务是否影响担保合同效力，公司法及其司法解释未作明确规定</a:t>
            </a:r>
            <a:r>
              <a:rPr lang="zh-CN" altLang="en-US" dirty="0"/>
              <a:t>。</a:t>
            </a:r>
            <a:endParaRPr lang="en-US" altLang="zh-CN" dirty="0"/>
          </a:p>
          <a:p>
            <a:pPr marL="285752" indent="-285752">
              <a:buFontTx/>
              <a:buChar char="-"/>
            </a:pPr>
            <a:endParaRPr lang="en-US" altLang="zh-CN" dirty="0"/>
          </a:p>
          <a:p>
            <a:pPr marL="285752" indent="-285752">
              <a:buFontTx/>
              <a:buChar char="-"/>
            </a:pPr>
            <a:r>
              <a:rPr lang="zh-CN" altLang="en-US" dirty="0"/>
              <a:t>二审法院认为，虽然</a:t>
            </a:r>
            <a:r>
              <a:rPr lang="zh-CN" altLang="en-US" dirty="0">
                <a:solidFill>
                  <a:srgbClr val="FF0000"/>
                </a:solidFill>
              </a:rPr>
              <a:t>久远公司</a:t>
            </a:r>
            <a:r>
              <a:rPr lang="zh-CN" altLang="en-US" dirty="0"/>
              <a:t>在</a:t>
            </a:r>
            <a:r>
              <a:rPr lang="en-US" altLang="zh-CN" dirty="0"/>
              <a:t>《</a:t>
            </a:r>
            <a:r>
              <a:rPr lang="zh-CN" altLang="en-US" dirty="0"/>
              <a:t>增资扩股协议</a:t>
            </a:r>
            <a:r>
              <a:rPr lang="en-US" altLang="zh-CN" dirty="0"/>
              <a:t>》</a:t>
            </a:r>
            <a:r>
              <a:rPr lang="zh-CN" altLang="en-US" dirty="0"/>
              <a:t>中承诺对新方向公司进行股权回购义务承担连带责任，但</a:t>
            </a:r>
            <a:r>
              <a:rPr lang="zh-CN" altLang="en-US" dirty="0">
                <a:solidFill>
                  <a:srgbClr val="FF0000"/>
                </a:solidFill>
              </a:rPr>
              <a:t>并未向通联公司提供相关的股东会决议，亦未得到股东会决议追认</a:t>
            </a:r>
            <a:r>
              <a:rPr lang="zh-CN" altLang="en-US" dirty="0"/>
              <a:t>，而</a:t>
            </a:r>
            <a:r>
              <a:rPr lang="zh-CN" altLang="en-US" dirty="0">
                <a:solidFill>
                  <a:srgbClr val="FF0000"/>
                </a:solidFill>
              </a:rPr>
              <a:t>通联公司未能尽到基本的形式审查义务</a:t>
            </a:r>
            <a:r>
              <a:rPr lang="zh-CN" altLang="en-US" dirty="0"/>
              <a:t>，从而认定久远公司法定代表人向生建代表公司在</a:t>
            </a:r>
            <a:r>
              <a:rPr lang="en-US" altLang="zh-CN" dirty="0"/>
              <a:t>《</a:t>
            </a:r>
            <a:r>
              <a:rPr lang="zh-CN" altLang="en-US" dirty="0"/>
              <a:t>增资扩股协议</a:t>
            </a:r>
            <a:r>
              <a:rPr lang="en-US" altLang="zh-CN" dirty="0"/>
              <a:t>》</a:t>
            </a:r>
            <a:r>
              <a:rPr lang="zh-CN" altLang="en-US" dirty="0"/>
              <a:t>上签字、盖章行为，对通联公司不发生法律效力，适用法律并无不当。</a:t>
            </a:r>
            <a:endParaRPr lang="en-US" altLang="zh-CN" dirty="0"/>
          </a:p>
          <a:p>
            <a:endParaRPr lang="en-US" altLang="zh-CN" dirty="0"/>
          </a:p>
          <a:p>
            <a:pPr marL="285752" indent="-285752">
              <a:buFontTx/>
              <a:buChar char="-"/>
            </a:pPr>
            <a:r>
              <a:rPr lang="zh-CN" altLang="en-US" dirty="0"/>
              <a:t>久远公司的连带保证无效。</a:t>
            </a:r>
            <a:endParaRPr lang="en-US" altLang="zh-CN" dirty="0"/>
          </a:p>
          <a:p>
            <a:endParaRPr lang="en-US" altLang="zh-CN" dirty="0"/>
          </a:p>
        </p:txBody>
      </p:sp>
      <p:sp>
        <p:nvSpPr>
          <p:cNvPr id="29" name="文本框 28">
            <a:extLst>
              <a:ext uri="{FF2B5EF4-FFF2-40B4-BE49-F238E27FC236}">
                <a16:creationId xmlns:a16="http://schemas.microsoft.com/office/drawing/2014/main" id="{932D669A-2F73-4963-8688-8DF900D5AED1}"/>
              </a:ext>
            </a:extLst>
          </p:cNvPr>
          <p:cNvSpPr txBox="1"/>
          <p:nvPr/>
        </p:nvSpPr>
        <p:spPr>
          <a:xfrm>
            <a:off x="448819" y="1638992"/>
            <a:ext cx="9165516" cy="923330"/>
          </a:xfrm>
          <a:prstGeom prst="rect">
            <a:avLst/>
          </a:prstGeom>
          <a:noFill/>
        </p:spPr>
        <p:txBody>
          <a:bodyPr wrap="square" rtlCol="0">
            <a:spAutoFit/>
          </a:bodyPr>
          <a:lstStyle/>
          <a:p>
            <a:pPr lvl="0"/>
            <a:r>
              <a:rPr lang="zh-CN" altLang="en-US" b="1" dirty="0"/>
              <a:t>规则</a:t>
            </a:r>
            <a:r>
              <a:rPr lang="en-US" altLang="zh-CN" b="1" dirty="0"/>
              <a:t>4</a:t>
            </a:r>
            <a:r>
              <a:rPr lang="zh-CN" altLang="en-US" b="1" dirty="0"/>
              <a:t>：公司担保效力</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12-1</a:t>
            </a:r>
            <a:endParaRPr lang="zh-CN" altLang="zh-CN" dirty="0"/>
          </a:p>
        </p:txBody>
      </p:sp>
    </p:spTree>
    <p:extLst>
      <p:ext uri="{BB962C8B-B14F-4D97-AF65-F5344CB8AC3E}">
        <p14:creationId xmlns:p14="http://schemas.microsoft.com/office/powerpoint/2010/main" val="6951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448818" y="2434553"/>
            <a:ext cx="9940926" cy="3970318"/>
          </a:xfrm>
          <a:prstGeom prst="rect">
            <a:avLst/>
          </a:prstGeom>
        </p:spPr>
        <p:txBody>
          <a:bodyPr wrap="square">
            <a:spAutoFit/>
          </a:bodyPr>
          <a:lstStyle/>
          <a:p>
            <a:pPr marL="285750" indent="-285750">
              <a:buFontTx/>
              <a:buChar char="-"/>
            </a:pPr>
            <a:r>
              <a:rPr lang="zh-CN" altLang="en-US" dirty="0"/>
              <a:t>为公司股东或者实际控制人提供关联担保，债权人主张担保合同有效，</a:t>
            </a:r>
            <a:r>
              <a:rPr lang="zh-CN" altLang="en-US" b="1" u="sng" dirty="0"/>
              <a:t>应当提供证据证明其在订立合同时对股东（大）会决议进行了审查</a:t>
            </a:r>
            <a:r>
              <a:rPr lang="zh-CN" altLang="en-US" dirty="0"/>
              <a:t>，决议的</a:t>
            </a:r>
            <a:r>
              <a:rPr lang="zh-CN" altLang="en-US" b="1" u="sng" dirty="0"/>
              <a:t>表决程序符合 </a:t>
            </a:r>
            <a:r>
              <a:rPr lang="en-US" altLang="zh-CN" dirty="0"/>
              <a:t>《</a:t>
            </a:r>
            <a:r>
              <a:rPr lang="zh-CN" altLang="en-US" dirty="0"/>
              <a:t>公司法</a:t>
            </a:r>
            <a:r>
              <a:rPr lang="en-US" altLang="zh-CN" dirty="0"/>
              <a:t>》</a:t>
            </a:r>
            <a:r>
              <a:rPr lang="zh-CN" altLang="en-US" dirty="0"/>
              <a:t>第 </a:t>
            </a:r>
            <a:r>
              <a:rPr lang="en-US" altLang="zh-CN" dirty="0"/>
              <a:t>16 </a:t>
            </a:r>
            <a:r>
              <a:rPr lang="zh-CN" altLang="en-US" dirty="0"/>
              <a:t>条的规定，即在排除被担保股东表决权的情况下，该项表决由出席会议的其他股东所持表决权的过半数通过，签字人员也符合公司 章程的规定。</a:t>
            </a:r>
            <a:endParaRPr lang="en-US" altLang="zh-CN" dirty="0"/>
          </a:p>
          <a:p>
            <a:pPr marL="285750" indent="-285750">
              <a:buFontTx/>
              <a:buChar char="-"/>
            </a:pPr>
            <a:endParaRPr lang="en-US" altLang="zh-CN" dirty="0"/>
          </a:p>
          <a:p>
            <a:pPr marL="285750" indent="-285750">
              <a:buFontTx/>
              <a:buChar char="-"/>
            </a:pPr>
            <a:r>
              <a:rPr lang="zh-CN" altLang="en-US" dirty="0"/>
              <a:t>为公司股东或者实际控制人以外的人提 供非关联担保，</a:t>
            </a:r>
            <a:r>
              <a:rPr lang="zh-CN" altLang="en-US" b="1" u="sng" dirty="0"/>
              <a:t>只要债权人能够证明其在订立担保合同 时对董事会决议或者股东（大）会决议进行了审查</a:t>
            </a:r>
            <a:r>
              <a:rPr lang="zh-CN" altLang="en-US" dirty="0"/>
              <a:t>，同意决议的人数及签 字人员符合公司章程的规定，就应当认定其构成善意，但公司能够证明债 权人明知公司章程对决议机关有明确规定的除外。</a:t>
            </a:r>
            <a:endParaRPr lang="en-US" altLang="zh-CN" dirty="0"/>
          </a:p>
          <a:p>
            <a:pPr marL="285750" indent="-285750">
              <a:buFontTx/>
              <a:buChar char="-"/>
            </a:pPr>
            <a:endParaRPr lang="en-US" altLang="zh-CN" dirty="0"/>
          </a:p>
          <a:p>
            <a:pPr marL="285750" indent="-285750">
              <a:buFontTx/>
              <a:buChar char="-"/>
            </a:pPr>
            <a:r>
              <a:rPr lang="zh-CN" altLang="en-US" dirty="0"/>
              <a:t>债权人对公司机关决议内容的审查</a:t>
            </a:r>
            <a:r>
              <a:rPr lang="zh-CN" altLang="en-US" b="1" u="sng" dirty="0"/>
              <a:t>一般限于形式审查</a:t>
            </a:r>
            <a:r>
              <a:rPr lang="zh-CN" altLang="en-US" dirty="0"/>
              <a:t>，只要求尽到必 要的注意义务即可，标准不宜太过严苛。公司以机关决议系法定代表人伪造或者变造、决议程序违法、签章（名）不实、担保金额超过法定限额等事由抗辩债权人非善意的，人民法院一般不予支持。但是，公司有证据证明债权人明知决议系伪造或者变造的除外。 </a:t>
            </a:r>
            <a:endParaRPr lang="en-US" altLang="zh-CN" dirty="0"/>
          </a:p>
        </p:txBody>
      </p:sp>
      <p:sp>
        <p:nvSpPr>
          <p:cNvPr id="29" name="文本框 28">
            <a:extLst>
              <a:ext uri="{FF2B5EF4-FFF2-40B4-BE49-F238E27FC236}">
                <a16:creationId xmlns:a16="http://schemas.microsoft.com/office/drawing/2014/main" id="{932D669A-2F73-4963-8688-8DF900D5AED1}"/>
              </a:ext>
            </a:extLst>
          </p:cNvPr>
          <p:cNvSpPr txBox="1"/>
          <p:nvPr/>
        </p:nvSpPr>
        <p:spPr>
          <a:xfrm>
            <a:off x="448819" y="1638992"/>
            <a:ext cx="9165516" cy="369332"/>
          </a:xfrm>
          <a:prstGeom prst="rect">
            <a:avLst/>
          </a:prstGeom>
          <a:noFill/>
        </p:spPr>
        <p:txBody>
          <a:bodyPr wrap="square" rtlCol="0">
            <a:spAutoFit/>
          </a:bodyPr>
          <a:lstStyle/>
          <a:p>
            <a:pPr lvl="0"/>
            <a:r>
              <a:rPr lang="zh-CN" altLang="en-US" b="1" dirty="0"/>
              <a:t>规则</a:t>
            </a:r>
            <a:r>
              <a:rPr lang="en-US" altLang="zh-CN" b="1" dirty="0"/>
              <a:t>4</a:t>
            </a:r>
            <a:r>
              <a:rPr lang="zh-CN" altLang="en-US" b="1" dirty="0"/>
              <a:t>：公司担保效力</a:t>
            </a:r>
            <a:r>
              <a:rPr lang="zh-CN" altLang="en-US" b="1" dirty="0">
                <a:solidFill>
                  <a:srgbClr val="FF0000"/>
                </a:solidFill>
              </a:rPr>
              <a:t>（最新权威观点：最高院九民会议纪要）</a:t>
            </a:r>
            <a:endParaRPr lang="en-US" altLang="zh-CN" b="1" dirty="0">
              <a:solidFill>
                <a:srgbClr val="FF0000"/>
              </a:solidFill>
            </a:endParaRPr>
          </a:p>
        </p:txBody>
      </p:sp>
    </p:spTree>
    <p:extLst>
      <p:ext uri="{BB962C8B-B14F-4D97-AF65-F5344CB8AC3E}">
        <p14:creationId xmlns:p14="http://schemas.microsoft.com/office/powerpoint/2010/main" val="138501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545004" y="5880950"/>
            <a:ext cx="9598632" cy="923330"/>
          </a:xfrm>
          <a:prstGeom prst="rect">
            <a:avLst/>
          </a:prstGeom>
        </p:spPr>
        <p:txBody>
          <a:bodyPr wrap="square">
            <a:spAutoFit/>
          </a:bodyPr>
          <a:lstStyle/>
          <a:p>
            <a:r>
              <a:rPr lang="zh-CN" altLang="zh-CN" dirty="0"/>
              <a:t>实际控制人与投资方签订的回购协议合法有效，但因在有些情况下实际控制人并非目标公司股东，因优先购买权障碍其或许无法直接受让回购股份，但可通过支付股权受让款的方式履行回购承诺。</a:t>
            </a:r>
          </a:p>
        </p:txBody>
      </p:sp>
      <p:sp>
        <p:nvSpPr>
          <p:cNvPr id="22" name="矩形 21">
            <a:extLst>
              <a:ext uri="{FF2B5EF4-FFF2-40B4-BE49-F238E27FC236}">
                <a16:creationId xmlns:a16="http://schemas.microsoft.com/office/drawing/2014/main" id="{5D26A256-0DCC-4985-BEF2-FCA9DFCFED64}"/>
              </a:ext>
            </a:extLst>
          </p:cNvPr>
          <p:cNvSpPr/>
          <p:nvPr/>
        </p:nvSpPr>
        <p:spPr>
          <a:xfrm>
            <a:off x="611220" y="3233675"/>
            <a:ext cx="1733340" cy="672977"/>
          </a:xfrm>
          <a:prstGeom prst="rect">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公司</a:t>
            </a:r>
            <a:endParaRPr lang="en-US" altLang="zh-CN" dirty="0"/>
          </a:p>
          <a:p>
            <a:pPr algn="ctr"/>
            <a:r>
              <a:rPr lang="zh-CN" altLang="en-US" dirty="0"/>
              <a:t>（实际控制人）</a:t>
            </a:r>
          </a:p>
        </p:txBody>
      </p:sp>
      <p:sp>
        <p:nvSpPr>
          <p:cNvPr id="23" name="矩形 22">
            <a:extLst>
              <a:ext uri="{FF2B5EF4-FFF2-40B4-BE49-F238E27FC236}">
                <a16:creationId xmlns:a16="http://schemas.microsoft.com/office/drawing/2014/main" id="{D7612049-740F-4363-829F-CD62DDBE4557}"/>
              </a:ext>
            </a:extLst>
          </p:cNvPr>
          <p:cNvSpPr/>
          <p:nvPr/>
        </p:nvSpPr>
        <p:spPr>
          <a:xfrm>
            <a:off x="2660760" y="5205379"/>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zh-CN" altLang="en-US" sz="1400" dirty="0"/>
          </a:p>
        </p:txBody>
      </p:sp>
      <p:sp>
        <p:nvSpPr>
          <p:cNvPr id="30" name="矩形 29">
            <a:extLst>
              <a:ext uri="{FF2B5EF4-FFF2-40B4-BE49-F238E27FC236}">
                <a16:creationId xmlns:a16="http://schemas.microsoft.com/office/drawing/2014/main" id="{DBD38A51-3E67-4F27-A0E6-859966EF00E1}"/>
              </a:ext>
            </a:extLst>
          </p:cNvPr>
          <p:cNvSpPr/>
          <p:nvPr/>
        </p:nvSpPr>
        <p:spPr>
          <a:xfrm>
            <a:off x="4814084" y="3239024"/>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31" name="连接符: 肘形 30">
            <a:extLst>
              <a:ext uri="{FF2B5EF4-FFF2-40B4-BE49-F238E27FC236}">
                <a16:creationId xmlns:a16="http://schemas.microsoft.com/office/drawing/2014/main" id="{9E86055D-1DAB-4D35-A8B3-0828E8D463B6}"/>
              </a:ext>
            </a:extLst>
          </p:cNvPr>
          <p:cNvCxnSpPr>
            <a:cxnSpLocks/>
            <a:stCxn id="30" idx="2"/>
            <a:endCxn id="23" idx="0"/>
          </p:cNvCxnSpPr>
          <p:nvPr/>
        </p:nvCxnSpPr>
        <p:spPr>
          <a:xfrm rot="5400000">
            <a:off x="4048631" y="3442694"/>
            <a:ext cx="1293379" cy="22319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096F923A-E2FB-488B-B5E1-8937F8C36BD5}"/>
              </a:ext>
            </a:extLst>
          </p:cNvPr>
          <p:cNvSpPr/>
          <p:nvPr/>
        </p:nvSpPr>
        <p:spPr>
          <a:xfrm>
            <a:off x="2712651" y="3240912"/>
            <a:ext cx="1733342"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公司</a:t>
            </a:r>
          </a:p>
        </p:txBody>
      </p:sp>
      <p:cxnSp>
        <p:nvCxnSpPr>
          <p:cNvPr id="26" name="连接符: 肘形 25">
            <a:extLst>
              <a:ext uri="{FF2B5EF4-FFF2-40B4-BE49-F238E27FC236}">
                <a16:creationId xmlns:a16="http://schemas.microsoft.com/office/drawing/2014/main" id="{E2A9A64E-D6FE-4226-9D32-D9A21BBEB930}"/>
              </a:ext>
            </a:extLst>
          </p:cNvPr>
          <p:cNvCxnSpPr>
            <a:cxnSpLocks/>
            <a:stCxn id="25" idx="2"/>
            <a:endCxn id="23" idx="0"/>
          </p:cNvCxnSpPr>
          <p:nvPr/>
        </p:nvCxnSpPr>
        <p:spPr>
          <a:xfrm rot="16200000" flipH="1">
            <a:off x="2933578" y="4559632"/>
            <a:ext cx="1291491" cy="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本框 16">
            <a:extLst>
              <a:ext uri="{FF2B5EF4-FFF2-40B4-BE49-F238E27FC236}">
                <a16:creationId xmlns:a16="http://schemas.microsoft.com/office/drawing/2014/main" id="{E4C593C0-50F6-4A09-867D-EA70CBFD613D}"/>
              </a:ext>
            </a:extLst>
          </p:cNvPr>
          <p:cNvSpPr txBox="1"/>
          <p:nvPr/>
        </p:nvSpPr>
        <p:spPr>
          <a:xfrm>
            <a:off x="496154" y="1562908"/>
            <a:ext cx="9165516" cy="923330"/>
          </a:xfrm>
          <a:prstGeom prst="rect">
            <a:avLst/>
          </a:prstGeom>
          <a:noFill/>
        </p:spPr>
        <p:txBody>
          <a:bodyPr wrap="square" rtlCol="0">
            <a:spAutoFit/>
          </a:bodyPr>
          <a:lstStyle/>
          <a:p>
            <a:pPr lvl="0"/>
            <a:r>
              <a:rPr lang="zh-CN" altLang="en-US" b="1" dirty="0"/>
              <a:t>规则</a:t>
            </a:r>
            <a:r>
              <a:rPr lang="en-US" altLang="zh-CN" b="1" dirty="0"/>
              <a:t>6</a:t>
            </a:r>
            <a:r>
              <a:rPr lang="zh-CN" altLang="en-US" b="1" dirty="0"/>
              <a:t>：原股东若已不再是目标公司股东，对支付股权</a:t>
            </a:r>
            <a:r>
              <a:rPr lang="zh-CN" altLang="zh-CN" b="1" dirty="0"/>
              <a:t>回购款</a:t>
            </a:r>
            <a:r>
              <a:rPr lang="zh-CN" altLang="en-US" b="1" dirty="0"/>
              <a:t>承担连带责任</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13</a:t>
            </a:r>
          </a:p>
        </p:txBody>
      </p:sp>
      <p:cxnSp>
        <p:nvCxnSpPr>
          <p:cNvPr id="21" name="连接符: 肘形 20">
            <a:extLst>
              <a:ext uri="{FF2B5EF4-FFF2-40B4-BE49-F238E27FC236}">
                <a16:creationId xmlns:a16="http://schemas.microsoft.com/office/drawing/2014/main" id="{B577F754-4F25-4B4B-AD7D-E89524699DEE}"/>
              </a:ext>
            </a:extLst>
          </p:cNvPr>
          <p:cNvCxnSpPr>
            <a:stCxn id="22" idx="2"/>
            <a:endCxn id="23" idx="0"/>
          </p:cNvCxnSpPr>
          <p:nvPr/>
        </p:nvCxnSpPr>
        <p:spPr>
          <a:xfrm rot="16200000" flipH="1">
            <a:off x="1879244" y="3505297"/>
            <a:ext cx="1298727" cy="210143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矩形 32">
            <a:extLst>
              <a:ext uri="{FF2B5EF4-FFF2-40B4-BE49-F238E27FC236}">
                <a16:creationId xmlns:a16="http://schemas.microsoft.com/office/drawing/2014/main" id="{42DCCA88-C27F-48C5-A5C0-55E1BE08BC25}"/>
              </a:ext>
            </a:extLst>
          </p:cNvPr>
          <p:cNvSpPr/>
          <p:nvPr/>
        </p:nvSpPr>
        <p:spPr>
          <a:xfrm>
            <a:off x="1700727" y="4330922"/>
            <a:ext cx="4623862" cy="646331"/>
          </a:xfrm>
          <a:prstGeom prst="rect">
            <a:avLst/>
          </a:prstGeom>
          <a:solidFill>
            <a:schemeClr val="accent1">
              <a:lumMod val="20000"/>
              <a:lumOff val="80000"/>
            </a:schemeClr>
          </a:solidFill>
        </p:spPr>
        <p:txBody>
          <a:bodyPr wrap="square">
            <a:spAutoFit/>
          </a:bodyPr>
          <a:lstStyle/>
          <a:p>
            <a:r>
              <a:rPr lang="zh-CN" altLang="zh-CN" dirty="0"/>
              <a:t>《</a:t>
            </a:r>
            <a:r>
              <a:rPr lang="zh-CN" altLang="en-US" dirty="0"/>
              <a:t>增资</a:t>
            </a:r>
            <a:r>
              <a:rPr lang="zh-CN" altLang="zh-CN" dirty="0"/>
              <a:t>协议》约定</a:t>
            </a:r>
            <a:r>
              <a:rPr lang="zh-CN" altLang="en-US" dirty="0"/>
              <a:t>，若</a:t>
            </a:r>
            <a:r>
              <a:rPr lang="zh-CN" altLang="zh-CN" dirty="0"/>
              <a:t>目标公司无法实现业绩承诺，</a:t>
            </a:r>
            <a:r>
              <a:rPr lang="zh-CN" altLang="en-US" dirty="0"/>
              <a:t>投资人有权要求原股东回购股权</a:t>
            </a:r>
            <a:r>
              <a:rPr lang="zh-CN" altLang="zh-CN" dirty="0"/>
              <a:t>。</a:t>
            </a:r>
            <a:endParaRPr lang="en-US" altLang="zh-CN" dirty="0"/>
          </a:p>
        </p:txBody>
      </p:sp>
      <p:grpSp>
        <p:nvGrpSpPr>
          <p:cNvPr id="35" name="组合 34">
            <a:extLst>
              <a:ext uri="{FF2B5EF4-FFF2-40B4-BE49-F238E27FC236}">
                <a16:creationId xmlns:a16="http://schemas.microsoft.com/office/drawing/2014/main" id="{9612B875-FB01-4BCE-AB36-05104CB7AD22}"/>
              </a:ext>
            </a:extLst>
          </p:cNvPr>
          <p:cNvGrpSpPr/>
          <p:nvPr/>
        </p:nvGrpSpPr>
        <p:grpSpPr>
          <a:xfrm>
            <a:off x="3579322" y="2073518"/>
            <a:ext cx="6552797" cy="1167393"/>
            <a:chOff x="3579322" y="2073517"/>
            <a:chExt cx="6552797" cy="1167393"/>
          </a:xfrm>
        </p:grpSpPr>
        <p:sp>
          <p:nvSpPr>
            <p:cNvPr id="41" name="矩形 40">
              <a:extLst>
                <a:ext uri="{FF2B5EF4-FFF2-40B4-BE49-F238E27FC236}">
                  <a16:creationId xmlns:a16="http://schemas.microsoft.com/office/drawing/2014/main" id="{75244B65-1AE7-4C42-A4BF-2DE3375EB16A}"/>
                </a:ext>
              </a:extLst>
            </p:cNvPr>
            <p:cNvSpPr/>
            <p:nvPr/>
          </p:nvSpPr>
          <p:spPr>
            <a:xfrm>
              <a:off x="4012658" y="2073517"/>
              <a:ext cx="6119461" cy="646331"/>
            </a:xfrm>
            <a:prstGeom prst="rect">
              <a:avLst/>
            </a:prstGeom>
          </p:spPr>
          <p:txBody>
            <a:bodyPr wrap="square">
              <a:spAutoFit/>
            </a:bodyPr>
            <a:lstStyle/>
            <a:p>
              <a:r>
                <a:rPr lang="zh-CN" altLang="en-US" dirty="0"/>
                <a:t>因回购条件成就，投资人诉请：</a:t>
              </a:r>
              <a:endParaRPr lang="en-US" altLang="zh-CN" dirty="0"/>
            </a:p>
            <a:p>
              <a:r>
                <a:rPr lang="en-US" altLang="zh-CN" dirty="0"/>
                <a:t>1. B</a:t>
              </a:r>
              <a:r>
                <a:rPr lang="zh-CN" altLang="en-US" dirty="0"/>
                <a:t>公司受让投资人持有的全部目标公司股权。</a:t>
              </a:r>
              <a:endParaRPr lang="en-US" altLang="zh-CN" dirty="0"/>
            </a:p>
          </p:txBody>
        </p:sp>
        <p:cxnSp>
          <p:nvCxnSpPr>
            <p:cNvPr id="32" name="连接符: 肘形 31">
              <a:extLst>
                <a:ext uri="{FF2B5EF4-FFF2-40B4-BE49-F238E27FC236}">
                  <a16:creationId xmlns:a16="http://schemas.microsoft.com/office/drawing/2014/main" id="{C3038313-D623-4EA4-A3F4-F842D20044F5}"/>
                </a:ext>
              </a:extLst>
            </p:cNvPr>
            <p:cNvCxnSpPr>
              <a:stCxn id="30" idx="0"/>
              <a:endCxn id="25" idx="0"/>
            </p:cNvCxnSpPr>
            <p:nvPr/>
          </p:nvCxnSpPr>
          <p:spPr>
            <a:xfrm rot="16200000" flipH="1" flipV="1">
              <a:off x="4694373" y="2123970"/>
              <a:ext cx="1889" cy="2231991"/>
            </a:xfrm>
            <a:prstGeom prst="bentConnector3">
              <a:avLst>
                <a:gd name="adj1" fmla="val -12101641"/>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38" name="组合 37">
            <a:extLst>
              <a:ext uri="{FF2B5EF4-FFF2-40B4-BE49-F238E27FC236}">
                <a16:creationId xmlns:a16="http://schemas.microsoft.com/office/drawing/2014/main" id="{68AE7B35-268E-4393-8E51-A3853D03D7B2}"/>
              </a:ext>
            </a:extLst>
          </p:cNvPr>
          <p:cNvGrpSpPr/>
          <p:nvPr/>
        </p:nvGrpSpPr>
        <p:grpSpPr>
          <a:xfrm>
            <a:off x="890947" y="2604687"/>
            <a:ext cx="4920367" cy="634336"/>
            <a:chOff x="890946" y="2604686"/>
            <a:chExt cx="4920367" cy="634336"/>
          </a:xfrm>
        </p:grpSpPr>
        <p:sp>
          <p:nvSpPr>
            <p:cNvPr id="34" name="矩形 33">
              <a:extLst>
                <a:ext uri="{FF2B5EF4-FFF2-40B4-BE49-F238E27FC236}">
                  <a16:creationId xmlns:a16="http://schemas.microsoft.com/office/drawing/2014/main" id="{CBE3FA6D-51AB-48FC-A2E6-1E851534BE19}"/>
                </a:ext>
              </a:extLst>
            </p:cNvPr>
            <p:cNvSpPr/>
            <p:nvPr/>
          </p:nvSpPr>
          <p:spPr>
            <a:xfrm>
              <a:off x="890946" y="2604686"/>
              <a:ext cx="3275320" cy="369332"/>
            </a:xfrm>
            <a:prstGeom prst="rect">
              <a:avLst/>
            </a:prstGeom>
          </p:spPr>
          <p:txBody>
            <a:bodyPr wrap="none">
              <a:spAutoFit/>
            </a:bodyPr>
            <a:lstStyle/>
            <a:p>
              <a:r>
                <a:rPr lang="en-US" altLang="zh-CN" dirty="0"/>
                <a:t>2. A</a:t>
              </a:r>
              <a:r>
                <a:rPr lang="zh-CN" altLang="en-US" dirty="0"/>
                <a:t>和</a:t>
              </a:r>
              <a:r>
                <a:rPr lang="en-US" altLang="zh-CN" dirty="0"/>
                <a:t>B</a:t>
              </a:r>
              <a:r>
                <a:rPr lang="zh-CN" altLang="en-US" dirty="0"/>
                <a:t>连带支付股权转让款。</a:t>
              </a:r>
            </a:p>
          </p:txBody>
        </p:sp>
        <p:cxnSp>
          <p:nvCxnSpPr>
            <p:cNvPr id="37" name="连接符: 肘形 36">
              <a:extLst>
                <a:ext uri="{FF2B5EF4-FFF2-40B4-BE49-F238E27FC236}">
                  <a16:creationId xmlns:a16="http://schemas.microsoft.com/office/drawing/2014/main" id="{E84F81E7-00A0-4E5E-9AB6-F31694F94C06}"/>
                </a:ext>
              </a:extLst>
            </p:cNvPr>
            <p:cNvCxnSpPr>
              <a:stCxn id="30" idx="0"/>
              <a:endCxn id="22" idx="0"/>
            </p:cNvCxnSpPr>
            <p:nvPr/>
          </p:nvCxnSpPr>
          <p:spPr>
            <a:xfrm rot="16200000" flipV="1">
              <a:off x="3641927" y="1069636"/>
              <a:ext cx="5348" cy="4333424"/>
            </a:xfrm>
            <a:prstGeom prst="bentConnector3">
              <a:avLst>
                <a:gd name="adj1" fmla="val 4374495"/>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43" name="组合 42">
            <a:extLst>
              <a:ext uri="{FF2B5EF4-FFF2-40B4-BE49-F238E27FC236}">
                <a16:creationId xmlns:a16="http://schemas.microsoft.com/office/drawing/2014/main" id="{81DD9180-64CC-48E8-AD09-184A803ABDEC}"/>
              </a:ext>
            </a:extLst>
          </p:cNvPr>
          <p:cNvGrpSpPr/>
          <p:nvPr/>
        </p:nvGrpSpPr>
        <p:grpSpPr>
          <a:xfrm>
            <a:off x="1267394" y="3570163"/>
            <a:ext cx="1445257" cy="774151"/>
            <a:chOff x="1267394" y="3570163"/>
            <a:chExt cx="1445257" cy="774151"/>
          </a:xfrm>
        </p:grpSpPr>
        <p:sp>
          <p:nvSpPr>
            <p:cNvPr id="27" name="乘号 26">
              <a:extLst>
                <a:ext uri="{FF2B5EF4-FFF2-40B4-BE49-F238E27FC236}">
                  <a16:creationId xmlns:a16="http://schemas.microsoft.com/office/drawing/2014/main" id="{B06D5B2A-C131-4481-BE9E-1900F6E3D0DD}"/>
                </a:ext>
              </a:extLst>
            </p:cNvPr>
            <p:cNvSpPr/>
            <p:nvPr/>
          </p:nvSpPr>
          <p:spPr>
            <a:xfrm>
              <a:off x="1267394" y="4096441"/>
              <a:ext cx="396290" cy="247873"/>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a:extLst>
                <a:ext uri="{FF2B5EF4-FFF2-40B4-BE49-F238E27FC236}">
                  <a16:creationId xmlns:a16="http://schemas.microsoft.com/office/drawing/2014/main" id="{238F6628-E1E9-45C3-9F7B-D19525B0B44E}"/>
                </a:ext>
              </a:extLst>
            </p:cNvPr>
            <p:cNvCxnSpPr>
              <a:stCxn id="22" idx="3"/>
              <a:endCxn id="25" idx="1"/>
            </p:cNvCxnSpPr>
            <p:nvPr/>
          </p:nvCxnSpPr>
          <p:spPr>
            <a:xfrm>
              <a:off x="2344559" y="3570163"/>
              <a:ext cx="368092" cy="72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17514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2" name="矩形 21">
            <a:extLst>
              <a:ext uri="{FF2B5EF4-FFF2-40B4-BE49-F238E27FC236}">
                <a16:creationId xmlns:a16="http://schemas.microsoft.com/office/drawing/2014/main" id="{5D26A256-0DCC-4985-BEF2-FCA9DFCFED64}"/>
              </a:ext>
            </a:extLst>
          </p:cNvPr>
          <p:cNvSpPr/>
          <p:nvPr/>
        </p:nvSpPr>
        <p:spPr>
          <a:xfrm>
            <a:off x="2724259" y="3867196"/>
            <a:ext cx="1828033"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endParaRPr lang="en-US" altLang="zh-CN" dirty="0"/>
          </a:p>
          <a:p>
            <a:pPr algn="ctr"/>
            <a:r>
              <a:rPr lang="zh-CN" altLang="en-US" dirty="0"/>
              <a:t>（自然人）</a:t>
            </a:r>
          </a:p>
        </p:txBody>
      </p:sp>
      <p:sp>
        <p:nvSpPr>
          <p:cNvPr id="23" name="矩形 22">
            <a:extLst>
              <a:ext uri="{FF2B5EF4-FFF2-40B4-BE49-F238E27FC236}">
                <a16:creationId xmlns:a16="http://schemas.microsoft.com/office/drawing/2014/main" id="{D7612049-740F-4363-829F-CD62DDBE4557}"/>
              </a:ext>
            </a:extLst>
          </p:cNvPr>
          <p:cNvSpPr/>
          <p:nvPr/>
        </p:nvSpPr>
        <p:spPr>
          <a:xfrm>
            <a:off x="2715163" y="5458936"/>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江苏盐业</a:t>
            </a:r>
            <a:endParaRPr lang="zh-CN" altLang="en-US" sz="1400" dirty="0"/>
          </a:p>
        </p:txBody>
      </p:sp>
      <p:cxnSp>
        <p:nvCxnSpPr>
          <p:cNvPr id="24" name="连接符: 肘形 23">
            <a:extLst>
              <a:ext uri="{FF2B5EF4-FFF2-40B4-BE49-F238E27FC236}">
                <a16:creationId xmlns:a16="http://schemas.microsoft.com/office/drawing/2014/main" id="{6CA7CCCE-5E0F-4B80-B707-C76972A71693}"/>
              </a:ext>
            </a:extLst>
          </p:cNvPr>
          <p:cNvCxnSpPr>
            <a:cxnSpLocks/>
            <a:stCxn id="22" idx="2"/>
            <a:endCxn id="23" idx="0"/>
          </p:cNvCxnSpPr>
          <p:nvPr/>
        </p:nvCxnSpPr>
        <p:spPr>
          <a:xfrm rot="5400000">
            <a:off x="3176621" y="4997279"/>
            <a:ext cx="918763" cy="454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矩形 29">
            <a:extLst>
              <a:ext uri="{FF2B5EF4-FFF2-40B4-BE49-F238E27FC236}">
                <a16:creationId xmlns:a16="http://schemas.microsoft.com/office/drawing/2014/main" id="{DBD38A51-3E67-4F27-A0E6-859966EF00E1}"/>
              </a:ext>
            </a:extLst>
          </p:cNvPr>
          <p:cNvSpPr/>
          <p:nvPr/>
        </p:nvSpPr>
        <p:spPr>
          <a:xfrm>
            <a:off x="4998019" y="3867195"/>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sp>
        <p:nvSpPr>
          <p:cNvPr id="17" name="文本框 16">
            <a:extLst>
              <a:ext uri="{FF2B5EF4-FFF2-40B4-BE49-F238E27FC236}">
                <a16:creationId xmlns:a16="http://schemas.microsoft.com/office/drawing/2014/main" id="{E4C593C0-50F6-4A09-867D-EA70CBFD613D}"/>
              </a:ext>
            </a:extLst>
          </p:cNvPr>
          <p:cNvSpPr txBox="1"/>
          <p:nvPr/>
        </p:nvSpPr>
        <p:spPr>
          <a:xfrm>
            <a:off x="448818" y="1624478"/>
            <a:ext cx="9694817" cy="923330"/>
          </a:xfrm>
          <a:prstGeom prst="rect">
            <a:avLst/>
          </a:prstGeom>
          <a:noFill/>
        </p:spPr>
        <p:txBody>
          <a:bodyPr wrap="square" rtlCol="0">
            <a:spAutoFit/>
          </a:bodyPr>
          <a:lstStyle/>
          <a:p>
            <a:pPr lvl="0"/>
            <a:r>
              <a:rPr lang="zh-CN" altLang="en-US" b="1" dirty="0"/>
              <a:t>规则</a:t>
            </a:r>
            <a:r>
              <a:rPr lang="en-US" altLang="zh-CN" b="1" dirty="0"/>
              <a:t>7</a:t>
            </a:r>
            <a:r>
              <a:rPr lang="zh-CN" altLang="en-US" b="1" dirty="0"/>
              <a:t>：</a:t>
            </a:r>
            <a:r>
              <a:rPr lang="zh-CN" altLang="zh-CN" b="1" dirty="0"/>
              <a:t>国有独资公司签订的股权回购协议在经国有资产监督管理机构审批前成立但未生效</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14 (2016)</a:t>
            </a:r>
            <a:r>
              <a:rPr lang="zh-CN" altLang="en-US" b="1" u="sng" dirty="0"/>
              <a:t>最高法民申</a:t>
            </a:r>
            <a:r>
              <a:rPr lang="en-US" altLang="zh-CN" b="1" u="sng" dirty="0"/>
              <a:t>474</a:t>
            </a:r>
            <a:r>
              <a:rPr lang="zh-CN" altLang="en-US" b="1" u="sng" dirty="0"/>
              <a:t>号</a:t>
            </a:r>
            <a:endParaRPr lang="zh-CN" altLang="zh-CN" dirty="0"/>
          </a:p>
        </p:txBody>
      </p:sp>
      <p:sp>
        <p:nvSpPr>
          <p:cNvPr id="19" name="矩形 18">
            <a:extLst>
              <a:ext uri="{FF2B5EF4-FFF2-40B4-BE49-F238E27FC236}">
                <a16:creationId xmlns:a16="http://schemas.microsoft.com/office/drawing/2014/main" id="{E03CC2B4-494C-4B73-B18E-C1AAE75D3DEF}"/>
              </a:ext>
            </a:extLst>
          </p:cNvPr>
          <p:cNvSpPr/>
          <p:nvPr/>
        </p:nvSpPr>
        <p:spPr>
          <a:xfrm>
            <a:off x="450496" y="2870517"/>
            <a:ext cx="1828033"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国资委</a:t>
            </a:r>
          </a:p>
        </p:txBody>
      </p:sp>
      <p:cxnSp>
        <p:nvCxnSpPr>
          <p:cNvPr id="7" name="连接符: 肘形 6">
            <a:extLst>
              <a:ext uri="{FF2B5EF4-FFF2-40B4-BE49-F238E27FC236}">
                <a16:creationId xmlns:a16="http://schemas.microsoft.com/office/drawing/2014/main" id="{9C0FD7AB-4A2C-4C72-8425-4B639598CD8D}"/>
              </a:ext>
            </a:extLst>
          </p:cNvPr>
          <p:cNvCxnSpPr>
            <a:cxnSpLocks/>
            <a:stCxn id="19" idx="2"/>
            <a:endCxn id="27" idx="0"/>
          </p:cNvCxnSpPr>
          <p:nvPr/>
        </p:nvCxnSpPr>
        <p:spPr>
          <a:xfrm rot="16200000" flipH="1">
            <a:off x="1210828" y="3697178"/>
            <a:ext cx="307371"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矩形 26">
            <a:extLst>
              <a:ext uri="{FF2B5EF4-FFF2-40B4-BE49-F238E27FC236}">
                <a16:creationId xmlns:a16="http://schemas.microsoft.com/office/drawing/2014/main" id="{3781AD99-B809-4A18-8225-8FD035C7FB88}"/>
              </a:ext>
            </a:extLst>
          </p:cNvPr>
          <p:cNvSpPr/>
          <p:nvPr/>
        </p:nvSpPr>
        <p:spPr>
          <a:xfrm>
            <a:off x="450497" y="3850865"/>
            <a:ext cx="1828033"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盐业集团</a:t>
            </a:r>
          </a:p>
        </p:txBody>
      </p:sp>
      <p:cxnSp>
        <p:nvCxnSpPr>
          <p:cNvPr id="12" name="连接符: 肘形 11">
            <a:extLst>
              <a:ext uri="{FF2B5EF4-FFF2-40B4-BE49-F238E27FC236}">
                <a16:creationId xmlns:a16="http://schemas.microsoft.com/office/drawing/2014/main" id="{FFF3800B-6FF9-439C-8961-D6844079310A}"/>
              </a:ext>
            </a:extLst>
          </p:cNvPr>
          <p:cNvCxnSpPr>
            <a:stCxn id="27" idx="2"/>
            <a:endCxn id="23" idx="0"/>
          </p:cNvCxnSpPr>
          <p:nvPr/>
        </p:nvCxnSpPr>
        <p:spPr>
          <a:xfrm rot="16200000" flipH="1">
            <a:off x="2031573" y="3856782"/>
            <a:ext cx="935094" cy="226921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5237AD3F-D8B4-4C81-B3A1-98F0DD61E5F0}"/>
              </a:ext>
            </a:extLst>
          </p:cNvPr>
          <p:cNvCxnSpPr>
            <a:stCxn id="22" idx="3"/>
            <a:endCxn id="30" idx="1"/>
          </p:cNvCxnSpPr>
          <p:nvPr/>
        </p:nvCxnSpPr>
        <p:spPr>
          <a:xfrm flipV="1">
            <a:off x="4552291" y="4203684"/>
            <a:ext cx="44572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矩形 31">
            <a:extLst>
              <a:ext uri="{FF2B5EF4-FFF2-40B4-BE49-F238E27FC236}">
                <a16:creationId xmlns:a16="http://schemas.microsoft.com/office/drawing/2014/main" id="{253F36D7-BF8C-4291-85A8-DA1CB6B93277}"/>
              </a:ext>
            </a:extLst>
          </p:cNvPr>
          <p:cNvSpPr/>
          <p:nvPr/>
        </p:nvSpPr>
        <p:spPr>
          <a:xfrm>
            <a:off x="760902" y="4643367"/>
            <a:ext cx="6284914" cy="646331"/>
          </a:xfrm>
          <a:prstGeom prst="rect">
            <a:avLst/>
          </a:prstGeom>
          <a:solidFill>
            <a:schemeClr val="accent1">
              <a:lumMod val="20000"/>
              <a:lumOff val="80000"/>
            </a:schemeClr>
          </a:solidFill>
        </p:spPr>
        <p:txBody>
          <a:bodyPr wrap="square">
            <a:spAutoFit/>
          </a:bodyPr>
          <a:lstStyle/>
          <a:p>
            <a:r>
              <a:rPr lang="zh-CN" altLang="en-US" dirty="0"/>
              <a:t>盐业集团、江苏盐业和投资人签订</a:t>
            </a:r>
            <a:r>
              <a:rPr lang="zh-CN" altLang="zh-CN" dirty="0"/>
              <a:t>《</a:t>
            </a:r>
            <a:r>
              <a:rPr lang="zh-CN" altLang="en-US" dirty="0"/>
              <a:t>回购承诺书</a:t>
            </a:r>
            <a:r>
              <a:rPr lang="zh-CN" altLang="zh-CN" dirty="0"/>
              <a:t>》约定</a:t>
            </a:r>
            <a:r>
              <a:rPr lang="zh-CN" altLang="en-US" dirty="0"/>
              <a:t>，若江苏盐业</a:t>
            </a:r>
            <a:r>
              <a:rPr lang="en-US" altLang="zh-CN" dirty="0"/>
              <a:t>5</a:t>
            </a:r>
            <a:r>
              <a:rPr lang="zh-CN" altLang="en-US" dirty="0"/>
              <a:t>年内未上市，则盐业集团应回购投资人受让的股权。</a:t>
            </a:r>
            <a:endParaRPr lang="en-US" altLang="zh-CN" dirty="0"/>
          </a:p>
        </p:txBody>
      </p:sp>
      <p:sp>
        <p:nvSpPr>
          <p:cNvPr id="33" name="矩形 32">
            <a:extLst>
              <a:ext uri="{FF2B5EF4-FFF2-40B4-BE49-F238E27FC236}">
                <a16:creationId xmlns:a16="http://schemas.microsoft.com/office/drawing/2014/main" id="{B893D0F9-086A-4B94-85B7-7B8D63E3F6C3}"/>
              </a:ext>
            </a:extLst>
          </p:cNvPr>
          <p:cNvSpPr/>
          <p:nvPr/>
        </p:nvSpPr>
        <p:spPr>
          <a:xfrm>
            <a:off x="1355418" y="3541014"/>
            <a:ext cx="1158592" cy="369332"/>
          </a:xfrm>
          <a:prstGeom prst="rect">
            <a:avLst/>
          </a:prstGeom>
        </p:spPr>
        <p:txBody>
          <a:bodyPr wrap="square">
            <a:spAutoFit/>
          </a:bodyPr>
          <a:lstStyle/>
          <a:p>
            <a:r>
              <a:rPr lang="en-US" altLang="zh-CN" dirty="0"/>
              <a:t>100%</a:t>
            </a:r>
          </a:p>
        </p:txBody>
      </p:sp>
      <p:grpSp>
        <p:nvGrpSpPr>
          <p:cNvPr id="40" name="组合 39">
            <a:extLst>
              <a:ext uri="{FF2B5EF4-FFF2-40B4-BE49-F238E27FC236}">
                <a16:creationId xmlns:a16="http://schemas.microsoft.com/office/drawing/2014/main" id="{6ABC4062-5574-4B5F-A384-FB20251DB559}"/>
              </a:ext>
            </a:extLst>
          </p:cNvPr>
          <p:cNvGrpSpPr/>
          <p:nvPr/>
        </p:nvGrpSpPr>
        <p:grpSpPr>
          <a:xfrm>
            <a:off x="580571" y="3781427"/>
            <a:ext cx="8958700" cy="1754326"/>
            <a:chOff x="580571" y="3781425"/>
            <a:chExt cx="8958700" cy="1754325"/>
          </a:xfrm>
        </p:grpSpPr>
        <p:sp>
          <p:nvSpPr>
            <p:cNvPr id="41" name="矩形 40">
              <a:extLst>
                <a:ext uri="{FF2B5EF4-FFF2-40B4-BE49-F238E27FC236}">
                  <a16:creationId xmlns:a16="http://schemas.microsoft.com/office/drawing/2014/main" id="{75244B65-1AE7-4C42-A4BF-2DE3375EB16A}"/>
                </a:ext>
              </a:extLst>
            </p:cNvPr>
            <p:cNvSpPr/>
            <p:nvPr/>
          </p:nvSpPr>
          <p:spPr>
            <a:xfrm>
              <a:off x="7491545" y="3781425"/>
              <a:ext cx="2047726" cy="1754325"/>
            </a:xfrm>
            <a:prstGeom prst="rect">
              <a:avLst/>
            </a:prstGeom>
          </p:spPr>
          <p:txBody>
            <a:bodyPr wrap="square">
              <a:spAutoFit/>
            </a:bodyPr>
            <a:lstStyle/>
            <a:p>
              <a:r>
                <a:rPr lang="zh-CN" altLang="en-US" dirty="0"/>
                <a:t>因回购条件成就，投资人</a:t>
              </a:r>
              <a:r>
                <a:rPr lang="zh-CN" altLang="zh-CN" dirty="0"/>
                <a:t>据</a:t>
              </a:r>
              <a:r>
                <a:rPr lang="en-US" altLang="zh-CN" dirty="0"/>
                <a:t>《</a:t>
              </a:r>
              <a:r>
                <a:rPr lang="zh-CN" altLang="en-US" dirty="0"/>
                <a:t>回购承诺书</a:t>
              </a:r>
              <a:r>
                <a:rPr lang="en-US" altLang="zh-CN" dirty="0"/>
                <a:t>》</a:t>
              </a:r>
              <a:r>
                <a:rPr lang="zh-CN" altLang="zh-CN" dirty="0"/>
                <a:t>诉请法院确认股权回购协议有效并判令</a:t>
              </a:r>
              <a:r>
                <a:rPr lang="zh-CN" altLang="en-US" dirty="0"/>
                <a:t>盐业集团</a:t>
              </a:r>
              <a:r>
                <a:rPr lang="zh-CN" altLang="zh-CN" dirty="0"/>
                <a:t>支付回购款及利息。</a:t>
              </a:r>
              <a:endParaRPr lang="zh-CN" altLang="en-US" dirty="0"/>
            </a:p>
          </p:txBody>
        </p:sp>
        <p:cxnSp>
          <p:nvCxnSpPr>
            <p:cNvPr id="38" name="连接符: 肘形 37">
              <a:extLst>
                <a:ext uri="{FF2B5EF4-FFF2-40B4-BE49-F238E27FC236}">
                  <a16:creationId xmlns:a16="http://schemas.microsoft.com/office/drawing/2014/main" id="{CE99D99A-380A-4C0E-8585-7AF37504F313}"/>
                </a:ext>
              </a:extLst>
            </p:cNvPr>
            <p:cNvCxnSpPr>
              <a:stCxn id="30" idx="3"/>
            </p:cNvCxnSpPr>
            <p:nvPr/>
          </p:nvCxnSpPr>
          <p:spPr>
            <a:xfrm flipH="1">
              <a:off x="580571" y="4203683"/>
              <a:ext cx="6411906" cy="12700"/>
            </a:xfrm>
            <a:prstGeom prst="bentConnector5">
              <a:avLst>
                <a:gd name="adj1" fmla="val -3565"/>
                <a:gd name="adj2" fmla="val -4449520"/>
                <a:gd name="adj3" fmla="val 105846"/>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68465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447673" y="4683117"/>
            <a:ext cx="9598632" cy="2308324"/>
          </a:xfrm>
          <a:prstGeom prst="rect">
            <a:avLst/>
          </a:prstGeom>
        </p:spPr>
        <p:txBody>
          <a:bodyPr wrap="square">
            <a:spAutoFit/>
          </a:bodyPr>
          <a:lstStyle/>
          <a:p>
            <a:r>
              <a:rPr lang="zh-CN" altLang="zh-CN" dirty="0">
                <a:solidFill>
                  <a:srgbClr val="0070C0"/>
                </a:solidFill>
              </a:rPr>
              <a:t>国有资产交易应以相关主管部门的审批作为前置程序</a:t>
            </a:r>
            <a:r>
              <a:rPr lang="zh-CN" altLang="en-US" dirty="0">
                <a:solidFill>
                  <a:srgbClr val="0070C0"/>
                </a:solidFill>
              </a:rPr>
              <a:t>，</a:t>
            </a:r>
            <a:r>
              <a:rPr lang="zh-CN" altLang="zh-CN" dirty="0">
                <a:solidFill>
                  <a:srgbClr val="0070C0"/>
                </a:solidFill>
              </a:rPr>
              <a:t>履行股权受让相关</a:t>
            </a:r>
            <a:r>
              <a:rPr lang="zh-CN" altLang="en-US" dirty="0">
                <a:solidFill>
                  <a:srgbClr val="0070C0"/>
                </a:solidFill>
              </a:rPr>
              <a:t>审批</a:t>
            </a:r>
            <a:r>
              <a:rPr lang="zh-CN" altLang="zh-CN" dirty="0">
                <a:solidFill>
                  <a:srgbClr val="0070C0"/>
                </a:solidFill>
              </a:rPr>
              <a:t>程序系盐业集团能在约定期限届至前完成股权回购义务的必要前提。</a:t>
            </a:r>
            <a:r>
              <a:rPr lang="zh-CN" altLang="en-US" dirty="0">
                <a:solidFill>
                  <a:srgbClr val="0070C0"/>
                </a:solidFill>
              </a:rPr>
              <a:t>投资人</a:t>
            </a:r>
            <a:r>
              <a:rPr lang="zh-CN" altLang="zh-CN" dirty="0">
                <a:solidFill>
                  <a:srgbClr val="0070C0"/>
                </a:solidFill>
              </a:rPr>
              <a:t>对交易对象盐业集团的国有独资企业性质应系明知，案涉《</a:t>
            </a:r>
            <a:r>
              <a:rPr lang="zh-CN" altLang="en-US" dirty="0">
                <a:solidFill>
                  <a:srgbClr val="0070C0"/>
                </a:solidFill>
              </a:rPr>
              <a:t>回购承诺书</a:t>
            </a:r>
            <a:r>
              <a:rPr lang="zh-CN" altLang="zh-CN" dirty="0">
                <a:solidFill>
                  <a:srgbClr val="0070C0"/>
                </a:solidFill>
              </a:rPr>
              <a:t>》尚未生效。</a:t>
            </a:r>
            <a:endParaRPr lang="en-US" altLang="zh-CN" dirty="0">
              <a:solidFill>
                <a:srgbClr val="0070C0"/>
              </a:solidFill>
            </a:endParaRPr>
          </a:p>
          <a:p>
            <a:endParaRPr lang="en-US" altLang="zh-CN" dirty="0">
              <a:solidFill>
                <a:srgbClr val="0070C0"/>
              </a:solidFill>
            </a:endParaRPr>
          </a:p>
          <a:p>
            <a:r>
              <a:rPr lang="en-US" altLang="zh-CN" dirty="0">
                <a:solidFill>
                  <a:srgbClr val="0070C0"/>
                </a:solidFill>
              </a:rPr>
              <a:t>《</a:t>
            </a:r>
            <a:r>
              <a:rPr lang="zh-CN" altLang="en-US" dirty="0">
                <a:solidFill>
                  <a:srgbClr val="0070C0"/>
                </a:solidFill>
              </a:rPr>
              <a:t>合同法</a:t>
            </a:r>
            <a:r>
              <a:rPr lang="en-US" altLang="zh-CN" dirty="0">
                <a:solidFill>
                  <a:srgbClr val="0070C0"/>
                </a:solidFill>
              </a:rPr>
              <a:t>》</a:t>
            </a:r>
            <a:r>
              <a:rPr lang="zh-CN" altLang="en-US" dirty="0">
                <a:solidFill>
                  <a:srgbClr val="0070C0"/>
                </a:solidFill>
              </a:rPr>
              <a:t>第四十四条　</a:t>
            </a:r>
            <a:endParaRPr lang="en-US" altLang="zh-CN" dirty="0">
              <a:solidFill>
                <a:srgbClr val="0070C0"/>
              </a:solidFill>
            </a:endParaRPr>
          </a:p>
          <a:p>
            <a:r>
              <a:rPr lang="en-US" altLang="zh-CN" dirty="0">
                <a:solidFill>
                  <a:srgbClr val="0070C0"/>
                </a:solidFill>
              </a:rPr>
              <a:t>    </a:t>
            </a:r>
            <a:r>
              <a:rPr lang="zh-CN" altLang="en-US" dirty="0">
                <a:solidFill>
                  <a:srgbClr val="0070C0"/>
                </a:solidFill>
              </a:rPr>
              <a:t>依法成立的合同，自成立时生效。</a:t>
            </a:r>
          </a:p>
          <a:p>
            <a:r>
              <a:rPr lang="zh-CN" altLang="en-US" dirty="0">
                <a:solidFill>
                  <a:srgbClr val="0070C0"/>
                </a:solidFill>
              </a:rPr>
              <a:t>　法律、行政法规规定应当办理批准、登记等手续生效的，依照其规定。</a:t>
            </a:r>
          </a:p>
          <a:p>
            <a:endParaRPr lang="zh-CN" altLang="zh-CN" dirty="0">
              <a:solidFill>
                <a:srgbClr val="0070C0"/>
              </a:solidFill>
            </a:endParaRPr>
          </a:p>
        </p:txBody>
      </p:sp>
      <p:sp>
        <p:nvSpPr>
          <p:cNvPr id="17" name="文本框 16">
            <a:extLst>
              <a:ext uri="{FF2B5EF4-FFF2-40B4-BE49-F238E27FC236}">
                <a16:creationId xmlns:a16="http://schemas.microsoft.com/office/drawing/2014/main" id="{E4C593C0-50F6-4A09-867D-EA70CBFD613D}"/>
              </a:ext>
            </a:extLst>
          </p:cNvPr>
          <p:cNvSpPr txBox="1"/>
          <p:nvPr/>
        </p:nvSpPr>
        <p:spPr>
          <a:xfrm>
            <a:off x="448818" y="1624478"/>
            <a:ext cx="9694817" cy="923330"/>
          </a:xfrm>
          <a:prstGeom prst="rect">
            <a:avLst/>
          </a:prstGeom>
          <a:noFill/>
        </p:spPr>
        <p:txBody>
          <a:bodyPr wrap="square" rtlCol="0">
            <a:spAutoFit/>
          </a:bodyPr>
          <a:lstStyle/>
          <a:p>
            <a:pPr lvl="0"/>
            <a:r>
              <a:rPr lang="zh-CN" altLang="en-US" b="1" dirty="0"/>
              <a:t>规则</a:t>
            </a:r>
            <a:r>
              <a:rPr lang="en-US" altLang="zh-CN" b="1" dirty="0"/>
              <a:t>7</a:t>
            </a:r>
            <a:r>
              <a:rPr lang="zh-CN" altLang="en-US" b="1" dirty="0"/>
              <a:t>：</a:t>
            </a:r>
            <a:r>
              <a:rPr lang="zh-CN" altLang="zh-CN" b="1" dirty="0"/>
              <a:t>国有独资公司签订的股权回购协议在经国有资产监督管理机构审批前成立但未生效</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14</a:t>
            </a:r>
            <a:endParaRPr lang="zh-CN" altLang="zh-CN" dirty="0"/>
          </a:p>
        </p:txBody>
      </p:sp>
      <p:sp>
        <p:nvSpPr>
          <p:cNvPr id="34" name="矩形 33">
            <a:extLst>
              <a:ext uri="{FF2B5EF4-FFF2-40B4-BE49-F238E27FC236}">
                <a16:creationId xmlns:a16="http://schemas.microsoft.com/office/drawing/2014/main" id="{C5C572CE-3CB0-424D-B76A-1D18A2861F6A}"/>
              </a:ext>
            </a:extLst>
          </p:cNvPr>
          <p:cNvSpPr/>
          <p:nvPr/>
        </p:nvSpPr>
        <p:spPr>
          <a:xfrm>
            <a:off x="447675" y="2837869"/>
            <a:ext cx="9598631" cy="1477328"/>
          </a:xfrm>
          <a:prstGeom prst="rect">
            <a:avLst/>
          </a:prstGeom>
        </p:spPr>
        <p:txBody>
          <a:bodyPr wrap="square">
            <a:spAutoFit/>
          </a:bodyPr>
          <a:lstStyle/>
          <a:p>
            <a:r>
              <a:rPr lang="en-US" altLang="zh-CN" dirty="0"/>
              <a:t>《</a:t>
            </a:r>
            <a:r>
              <a:rPr lang="zh-CN" altLang="en-US" dirty="0"/>
              <a:t>中华人民共和国企业国有资产法</a:t>
            </a:r>
            <a:r>
              <a:rPr lang="en-US" altLang="zh-CN" dirty="0"/>
              <a:t>》《</a:t>
            </a:r>
            <a:r>
              <a:rPr lang="zh-CN" altLang="en-US" dirty="0"/>
              <a:t>企业国有资产监督管理暂行条例</a:t>
            </a:r>
            <a:r>
              <a:rPr lang="en-US" altLang="zh-CN" dirty="0"/>
              <a:t>》《</a:t>
            </a:r>
            <a:r>
              <a:rPr lang="zh-CN" altLang="en-US" dirty="0"/>
              <a:t>企业国有资产交易监督管理办法</a:t>
            </a:r>
            <a:r>
              <a:rPr lang="en-US" altLang="zh-CN" dirty="0"/>
              <a:t>》《</a:t>
            </a:r>
            <a:r>
              <a:rPr lang="zh-CN" altLang="en-US" dirty="0"/>
              <a:t>企业国有资产评估管理暂行办法</a:t>
            </a:r>
            <a:r>
              <a:rPr lang="en-US" altLang="zh-CN" dirty="0"/>
              <a:t>》</a:t>
            </a:r>
            <a:r>
              <a:rPr lang="zh-CN" altLang="en-US" dirty="0"/>
              <a:t>等相关法律规定，为避免国有资产的流失，无论是国有企业转让股权，还是国有企业收购股权，均需要依法履行相应的内外部程序，即：</a:t>
            </a:r>
            <a:endParaRPr lang="en-US" altLang="zh-CN" dirty="0"/>
          </a:p>
          <a:p>
            <a:pPr marL="285752" indent="-285752">
              <a:buFontTx/>
              <a:buChar char="-"/>
            </a:pPr>
            <a:r>
              <a:rPr lang="zh-CN" altLang="en-US" dirty="0"/>
              <a:t>国有企业转让股权主要涉及批准、审计</a:t>
            </a:r>
            <a:r>
              <a:rPr lang="en-US" altLang="zh-CN" dirty="0"/>
              <a:t>/</a:t>
            </a:r>
            <a:r>
              <a:rPr lang="zh-CN" altLang="en-US" dirty="0"/>
              <a:t>评估和进场交易程序；</a:t>
            </a:r>
            <a:endParaRPr lang="en-US" altLang="zh-CN" dirty="0"/>
          </a:p>
          <a:p>
            <a:pPr marL="285752" indent="-285752">
              <a:buFontTx/>
              <a:buChar char="-"/>
            </a:pPr>
            <a:r>
              <a:rPr lang="zh-CN" altLang="en-US" dirty="0"/>
              <a:t>国有企业收购股权主要涉及批准、评估程序。</a:t>
            </a:r>
          </a:p>
        </p:txBody>
      </p:sp>
    </p:spTree>
    <p:extLst>
      <p:ext uri="{BB962C8B-B14F-4D97-AF65-F5344CB8AC3E}">
        <p14:creationId xmlns:p14="http://schemas.microsoft.com/office/powerpoint/2010/main" val="21089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二、股权投融资所涉利益主体</a:t>
            </a:r>
            <a:endParaRPr lang="zh-CN" altLang="zh-CN" dirty="0"/>
          </a:p>
        </p:txBody>
      </p:sp>
      <p:sp>
        <p:nvSpPr>
          <p:cNvPr id="29" name="矩形 28">
            <a:extLst>
              <a:ext uri="{FF2B5EF4-FFF2-40B4-BE49-F238E27FC236}">
                <a16:creationId xmlns:a16="http://schemas.microsoft.com/office/drawing/2014/main" id="{2E08E2C5-7E1F-4509-AC00-CE14821BA67D}"/>
              </a:ext>
            </a:extLst>
          </p:cNvPr>
          <p:cNvSpPr/>
          <p:nvPr/>
        </p:nvSpPr>
        <p:spPr>
          <a:xfrm>
            <a:off x="1565382" y="2225671"/>
            <a:ext cx="1658910"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创始人</a:t>
            </a:r>
            <a:endParaRPr lang="en-US" altLang="zh-CN" dirty="0"/>
          </a:p>
          <a:p>
            <a:pPr algn="ctr"/>
            <a:r>
              <a:rPr lang="en-US" altLang="zh-CN" dirty="0"/>
              <a:t>(</a:t>
            </a:r>
            <a:r>
              <a:rPr lang="zh-CN" altLang="en-US" dirty="0"/>
              <a:t>实际控制人</a:t>
            </a:r>
            <a:r>
              <a:rPr lang="en-US" altLang="zh-CN" dirty="0"/>
              <a:t>)</a:t>
            </a:r>
            <a:endParaRPr lang="zh-CN" altLang="en-US" dirty="0"/>
          </a:p>
        </p:txBody>
      </p:sp>
      <p:sp>
        <p:nvSpPr>
          <p:cNvPr id="4" name="矩形 3">
            <a:extLst>
              <a:ext uri="{FF2B5EF4-FFF2-40B4-BE49-F238E27FC236}">
                <a16:creationId xmlns:a16="http://schemas.microsoft.com/office/drawing/2014/main" id="{35D3A491-1CF9-442E-A9AA-EFEB3B155E38}"/>
              </a:ext>
            </a:extLst>
          </p:cNvPr>
          <p:cNvSpPr/>
          <p:nvPr/>
        </p:nvSpPr>
        <p:spPr>
          <a:xfrm>
            <a:off x="3569308" y="2225670"/>
            <a:ext cx="1658910"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原始股东</a:t>
            </a:r>
          </a:p>
        </p:txBody>
      </p:sp>
      <p:grpSp>
        <p:nvGrpSpPr>
          <p:cNvPr id="7" name="组合 6">
            <a:extLst>
              <a:ext uri="{FF2B5EF4-FFF2-40B4-BE49-F238E27FC236}">
                <a16:creationId xmlns:a16="http://schemas.microsoft.com/office/drawing/2014/main" id="{683DFEB7-0EBC-49AE-A870-033B45E2BDB1}"/>
              </a:ext>
            </a:extLst>
          </p:cNvPr>
          <p:cNvGrpSpPr/>
          <p:nvPr/>
        </p:nvGrpSpPr>
        <p:grpSpPr>
          <a:xfrm>
            <a:off x="2394838" y="2898646"/>
            <a:ext cx="2833381" cy="2177347"/>
            <a:chOff x="2394836" y="2898646"/>
            <a:chExt cx="2833381" cy="2177348"/>
          </a:xfrm>
        </p:grpSpPr>
        <p:sp>
          <p:nvSpPr>
            <p:cNvPr id="31" name="矩形 30">
              <a:extLst>
                <a:ext uri="{FF2B5EF4-FFF2-40B4-BE49-F238E27FC236}">
                  <a16:creationId xmlns:a16="http://schemas.microsoft.com/office/drawing/2014/main" id="{7954DA7D-D980-4A41-AAAC-7FBD0113F2BD}"/>
                </a:ext>
              </a:extLst>
            </p:cNvPr>
            <p:cNvSpPr/>
            <p:nvPr/>
          </p:nvSpPr>
          <p:spPr>
            <a:xfrm>
              <a:off x="3569307" y="4403017"/>
              <a:ext cx="1658910"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p>
          </p:txBody>
        </p:sp>
        <p:cxnSp>
          <p:nvCxnSpPr>
            <p:cNvPr id="34" name="连接符: 肘形 33">
              <a:extLst>
                <a:ext uri="{FF2B5EF4-FFF2-40B4-BE49-F238E27FC236}">
                  <a16:creationId xmlns:a16="http://schemas.microsoft.com/office/drawing/2014/main" id="{71F45021-1BBB-45F8-A790-B329128BEA04}"/>
                </a:ext>
              </a:extLst>
            </p:cNvPr>
            <p:cNvCxnSpPr>
              <a:stCxn id="29" idx="2"/>
              <a:endCxn id="31" idx="0"/>
            </p:cNvCxnSpPr>
            <p:nvPr/>
          </p:nvCxnSpPr>
          <p:spPr>
            <a:xfrm rot="16200000" flipH="1">
              <a:off x="2644614" y="2648869"/>
              <a:ext cx="1504370" cy="200392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直接箭头连接符 35">
              <a:extLst>
                <a:ext uri="{FF2B5EF4-FFF2-40B4-BE49-F238E27FC236}">
                  <a16:creationId xmlns:a16="http://schemas.microsoft.com/office/drawing/2014/main" id="{FC1E925E-E98D-4157-8AB3-366922059DFA}"/>
                </a:ext>
              </a:extLst>
            </p:cNvPr>
            <p:cNvCxnSpPr>
              <a:stCxn id="4" idx="2"/>
              <a:endCxn id="31" idx="0"/>
            </p:cNvCxnSpPr>
            <p:nvPr/>
          </p:nvCxnSpPr>
          <p:spPr>
            <a:xfrm>
              <a:off x="4398762" y="2898646"/>
              <a:ext cx="0" cy="15043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5" name="组合 4">
            <a:extLst>
              <a:ext uri="{FF2B5EF4-FFF2-40B4-BE49-F238E27FC236}">
                <a16:creationId xmlns:a16="http://schemas.microsoft.com/office/drawing/2014/main" id="{E3A77A8C-0F9F-4344-877E-7E5381254039}"/>
              </a:ext>
            </a:extLst>
          </p:cNvPr>
          <p:cNvGrpSpPr/>
          <p:nvPr/>
        </p:nvGrpSpPr>
        <p:grpSpPr>
          <a:xfrm>
            <a:off x="4398763" y="2225669"/>
            <a:ext cx="2833381" cy="2177349"/>
            <a:chOff x="4398762" y="2225668"/>
            <a:chExt cx="2833381" cy="2177349"/>
          </a:xfrm>
        </p:grpSpPr>
        <p:sp>
          <p:nvSpPr>
            <p:cNvPr id="30" name="矩形 29">
              <a:extLst>
                <a:ext uri="{FF2B5EF4-FFF2-40B4-BE49-F238E27FC236}">
                  <a16:creationId xmlns:a16="http://schemas.microsoft.com/office/drawing/2014/main" id="{81FA8508-3379-491F-814E-F6B7351E645E}"/>
                </a:ext>
              </a:extLst>
            </p:cNvPr>
            <p:cNvSpPr/>
            <p:nvPr/>
          </p:nvSpPr>
          <p:spPr>
            <a:xfrm>
              <a:off x="5573233" y="2225668"/>
              <a:ext cx="1658910" cy="672977"/>
            </a:xfrm>
            <a:prstGeom prst="rect">
              <a:avLst/>
            </a:prstGeom>
            <a:solidFill>
              <a:srgbClr val="930D1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40" name="连接符: 肘形 39">
              <a:extLst>
                <a:ext uri="{FF2B5EF4-FFF2-40B4-BE49-F238E27FC236}">
                  <a16:creationId xmlns:a16="http://schemas.microsoft.com/office/drawing/2014/main" id="{D0EB1FE6-9D66-41AE-A9AA-0CBAD7D12B01}"/>
                </a:ext>
              </a:extLst>
            </p:cNvPr>
            <p:cNvCxnSpPr>
              <a:stCxn id="30" idx="2"/>
              <a:endCxn id="31" idx="0"/>
            </p:cNvCxnSpPr>
            <p:nvPr/>
          </p:nvCxnSpPr>
          <p:spPr>
            <a:xfrm rot="5400000">
              <a:off x="4648539" y="2648868"/>
              <a:ext cx="1504372" cy="200392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6" name="组合 5">
            <a:extLst>
              <a:ext uri="{FF2B5EF4-FFF2-40B4-BE49-F238E27FC236}">
                <a16:creationId xmlns:a16="http://schemas.microsoft.com/office/drawing/2014/main" id="{1D175284-D1F4-44F2-922B-50C5946DE2DC}"/>
              </a:ext>
            </a:extLst>
          </p:cNvPr>
          <p:cNvGrpSpPr/>
          <p:nvPr/>
        </p:nvGrpSpPr>
        <p:grpSpPr>
          <a:xfrm>
            <a:off x="5228218" y="4403018"/>
            <a:ext cx="3662836" cy="672977"/>
            <a:chOff x="5228217" y="4403017"/>
            <a:chExt cx="3662836" cy="672977"/>
          </a:xfrm>
        </p:grpSpPr>
        <p:sp>
          <p:nvSpPr>
            <p:cNvPr id="32" name="矩形 31">
              <a:extLst>
                <a:ext uri="{FF2B5EF4-FFF2-40B4-BE49-F238E27FC236}">
                  <a16:creationId xmlns:a16="http://schemas.microsoft.com/office/drawing/2014/main" id="{1A804EAA-16FD-4922-B785-51CBC82C838C}"/>
                </a:ext>
              </a:extLst>
            </p:cNvPr>
            <p:cNvSpPr/>
            <p:nvPr/>
          </p:nvSpPr>
          <p:spPr>
            <a:xfrm>
              <a:off x="7232143" y="4403017"/>
              <a:ext cx="1658910"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债权人</a:t>
              </a:r>
            </a:p>
          </p:txBody>
        </p:sp>
        <p:cxnSp>
          <p:nvCxnSpPr>
            <p:cNvPr id="44" name="直接箭头连接符 43">
              <a:extLst>
                <a:ext uri="{FF2B5EF4-FFF2-40B4-BE49-F238E27FC236}">
                  <a16:creationId xmlns:a16="http://schemas.microsoft.com/office/drawing/2014/main" id="{576237E2-6676-4628-B4E0-D72A2DD9B83C}"/>
                </a:ext>
              </a:extLst>
            </p:cNvPr>
            <p:cNvCxnSpPr>
              <a:stCxn id="32" idx="1"/>
              <a:endCxn id="31" idx="3"/>
            </p:cNvCxnSpPr>
            <p:nvPr/>
          </p:nvCxnSpPr>
          <p:spPr>
            <a:xfrm flipH="1">
              <a:off x="5228217" y="4739506"/>
              <a:ext cx="200392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46" name="文本占位符 45">
            <a:extLst>
              <a:ext uri="{FF2B5EF4-FFF2-40B4-BE49-F238E27FC236}">
                <a16:creationId xmlns:a16="http://schemas.microsoft.com/office/drawing/2014/main" id="{2E8E256D-E9ED-42A1-A51F-CC508E7A1846}"/>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267384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17" name="文本框 16">
            <a:extLst>
              <a:ext uri="{FF2B5EF4-FFF2-40B4-BE49-F238E27FC236}">
                <a16:creationId xmlns:a16="http://schemas.microsoft.com/office/drawing/2014/main" id="{E4C593C0-50F6-4A09-867D-EA70CBFD613D}"/>
              </a:ext>
            </a:extLst>
          </p:cNvPr>
          <p:cNvSpPr txBox="1"/>
          <p:nvPr/>
        </p:nvSpPr>
        <p:spPr>
          <a:xfrm>
            <a:off x="448818" y="1624478"/>
            <a:ext cx="9694817" cy="923330"/>
          </a:xfrm>
          <a:prstGeom prst="rect">
            <a:avLst/>
          </a:prstGeom>
          <a:noFill/>
        </p:spPr>
        <p:txBody>
          <a:bodyPr wrap="square" rtlCol="0">
            <a:spAutoFit/>
          </a:bodyPr>
          <a:lstStyle/>
          <a:p>
            <a:pPr lvl="0"/>
            <a:r>
              <a:rPr lang="zh-CN" altLang="en-US" b="1" dirty="0"/>
              <a:t>规则</a:t>
            </a:r>
            <a:r>
              <a:rPr lang="en-US" altLang="zh-CN" b="1" dirty="0"/>
              <a:t>8</a:t>
            </a:r>
            <a:r>
              <a:rPr lang="zh-CN" altLang="en-US" b="1" dirty="0"/>
              <a:t>：</a:t>
            </a:r>
            <a:r>
              <a:rPr lang="zh-CN" altLang="zh-CN" b="1" dirty="0"/>
              <a:t>现金补偿款</a:t>
            </a:r>
            <a:r>
              <a:rPr lang="zh-CN" altLang="en-US" b="1" dirty="0"/>
              <a:t>是合同义务，而非</a:t>
            </a:r>
            <a:r>
              <a:rPr lang="zh-CN" altLang="zh-CN" b="1" dirty="0"/>
              <a:t>违约金</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15</a:t>
            </a:r>
            <a:endParaRPr lang="zh-CN" altLang="zh-CN" dirty="0"/>
          </a:p>
        </p:txBody>
      </p:sp>
      <p:sp>
        <p:nvSpPr>
          <p:cNvPr id="21" name="矩形 20">
            <a:extLst>
              <a:ext uri="{FF2B5EF4-FFF2-40B4-BE49-F238E27FC236}">
                <a16:creationId xmlns:a16="http://schemas.microsoft.com/office/drawing/2014/main" id="{9AA624DA-5F46-4E8F-8E25-27549A074CC0}"/>
              </a:ext>
            </a:extLst>
          </p:cNvPr>
          <p:cNvSpPr/>
          <p:nvPr/>
        </p:nvSpPr>
        <p:spPr>
          <a:xfrm>
            <a:off x="950178" y="2655989"/>
            <a:ext cx="1479236" cy="672977"/>
          </a:xfrm>
          <a:prstGeom prst="rect">
            <a:avLst/>
          </a:prstGeom>
          <a:solidFill>
            <a:srgbClr val="0E236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实际控制人</a:t>
            </a:r>
          </a:p>
        </p:txBody>
      </p:sp>
      <p:sp>
        <p:nvSpPr>
          <p:cNvPr id="25" name="矩形 24">
            <a:extLst>
              <a:ext uri="{FF2B5EF4-FFF2-40B4-BE49-F238E27FC236}">
                <a16:creationId xmlns:a16="http://schemas.microsoft.com/office/drawing/2014/main" id="{AC34C6FF-5099-4A9E-BBD5-C02399689884}"/>
              </a:ext>
            </a:extLst>
          </p:cNvPr>
          <p:cNvSpPr/>
          <p:nvPr/>
        </p:nvSpPr>
        <p:spPr>
          <a:xfrm>
            <a:off x="1936859" y="5028847"/>
            <a:ext cx="1837129"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目标公司</a:t>
            </a:r>
            <a:endParaRPr lang="zh-CN" altLang="en-US" sz="1400" dirty="0"/>
          </a:p>
        </p:txBody>
      </p:sp>
      <p:cxnSp>
        <p:nvCxnSpPr>
          <p:cNvPr id="26" name="连接符: 肘形 25">
            <a:extLst>
              <a:ext uri="{FF2B5EF4-FFF2-40B4-BE49-F238E27FC236}">
                <a16:creationId xmlns:a16="http://schemas.microsoft.com/office/drawing/2014/main" id="{F3215F95-7377-41D6-826A-C33A0CA27859}"/>
              </a:ext>
            </a:extLst>
          </p:cNvPr>
          <p:cNvCxnSpPr>
            <a:cxnSpLocks/>
            <a:stCxn id="21" idx="2"/>
            <a:endCxn id="25" idx="0"/>
          </p:cNvCxnSpPr>
          <p:nvPr/>
        </p:nvCxnSpPr>
        <p:spPr>
          <a:xfrm rot="16200000" flipH="1">
            <a:off x="1422670" y="3596091"/>
            <a:ext cx="1699881" cy="11656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矩形 27">
            <a:extLst>
              <a:ext uri="{FF2B5EF4-FFF2-40B4-BE49-F238E27FC236}">
                <a16:creationId xmlns:a16="http://schemas.microsoft.com/office/drawing/2014/main" id="{91FC28B5-DCCD-4B34-9BE3-88A21EC4AF7C}"/>
              </a:ext>
            </a:extLst>
          </p:cNvPr>
          <p:cNvSpPr/>
          <p:nvPr/>
        </p:nvSpPr>
        <p:spPr>
          <a:xfrm>
            <a:off x="4762119" y="2655988"/>
            <a:ext cx="1994458" cy="672977"/>
          </a:xfrm>
          <a:prstGeom prst="rect">
            <a:avLst/>
          </a:prstGeom>
          <a:solidFill>
            <a:srgbClr val="930D14"/>
          </a:solidFill>
          <a:ln>
            <a:solidFill>
              <a:srgbClr val="93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投资人</a:t>
            </a:r>
          </a:p>
        </p:txBody>
      </p:sp>
      <p:cxnSp>
        <p:nvCxnSpPr>
          <p:cNvPr id="29" name="连接符: 肘形 28">
            <a:extLst>
              <a:ext uri="{FF2B5EF4-FFF2-40B4-BE49-F238E27FC236}">
                <a16:creationId xmlns:a16="http://schemas.microsoft.com/office/drawing/2014/main" id="{33D28CA9-D47A-4774-A704-1DB640D85D2A}"/>
              </a:ext>
            </a:extLst>
          </p:cNvPr>
          <p:cNvCxnSpPr>
            <a:cxnSpLocks/>
            <a:stCxn id="28" idx="2"/>
            <a:endCxn id="25" idx="0"/>
          </p:cNvCxnSpPr>
          <p:nvPr/>
        </p:nvCxnSpPr>
        <p:spPr>
          <a:xfrm rot="5400000">
            <a:off x="3457445" y="2726944"/>
            <a:ext cx="1699882" cy="2903925"/>
          </a:xfrm>
          <a:prstGeom prst="bentConnector3">
            <a:avLst>
              <a:gd name="adj1" fmla="val 50000"/>
            </a:avLst>
          </a:prstGeom>
          <a:ln>
            <a:solidFill>
              <a:srgbClr val="0E2364"/>
            </a:solidFill>
            <a:tailEnd type="triangle"/>
          </a:ln>
        </p:spPr>
        <p:style>
          <a:lnRef idx="2">
            <a:schemeClr val="accent3"/>
          </a:lnRef>
          <a:fillRef idx="0">
            <a:schemeClr val="accent3"/>
          </a:fillRef>
          <a:effectRef idx="1">
            <a:schemeClr val="accent3"/>
          </a:effectRef>
          <a:fontRef idx="minor">
            <a:schemeClr val="tx1"/>
          </a:fontRef>
        </p:style>
      </p:cxnSp>
      <p:sp>
        <p:nvSpPr>
          <p:cNvPr id="36" name="矩形 35">
            <a:extLst>
              <a:ext uri="{FF2B5EF4-FFF2-40B4-BE49-F238E27FC236}">
                <a16:creationId xmlns:a16="http://schemas.microsoft.com/office/drawing/2014/main" id="{98F4BD96-D5FA-40DB-A843-9981B1EF3FDD}"/>
              </a:ext>
            </a:extLst>
          </p:cNvPr>
          <p:cNvSpPr/>
          <p:nvPr/>
        </p:nvSpPr>
        <p:spPr>
          <a:xfrm>
            <a:off x="2729096" y="2644124"/>
            <a:ext cx="1733342" cy="672977"/>
          </a:xfrm>
          <a:prstGeom prst="rect">
            <a:avLst/>
          </a:prstGeom>
          <a:solidFill>
            <a:srgbClr val="0E23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其他原股东</a:t>
            </a:r>
          </a:p>
        </p:txBody>
      </p:sp>
      <p:cxnSp>
        <p:nvCxnSpPr>
          <p:cNvPr id="37" name="连接符: 肘形 36">
            <a:extLst>
              <a:ext uri="{FF2B5EF4-FFF2-40B4-BE49-F238E27FC236}">
                <a16:creationId xmlns:a16="http://schemas.microsoft.com/office/drawing/2014/main" id="{0F9C6862-D5E8-4064-82FF-8A1CBD9AA3CC}"/>
              </a:ext>
            </a:extLst>
          </p:cNvPr>
          <p:cNvCxnSpPr>
            <a:cxnSpLocks/>
            <a:stCxn id="36" idx="2"/>
            <a:endCxn id="25" idx="0"/>
          </p:cNvCxnSpPr>
          <p:nvPr/>
        </p:nvCxnSpPr>
        <p:spPr>
          <a:xfrm rot="5400000">
            <a:off x="2369723" y="3802803"/>
            <a:ext cx="1711745" cy="740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7666590F-87F0-439E-AD9B-B09B808F68BF}"/>
              </a:ext>
            </a:extLst>
          </p:cNvPr>
          <p:cNvSpPr/>
          <p:nvPr/>
        </p:nvSpPr>
        <p:spPr>
          <a:xfrm>
            <a:off x="1085447" y="3642686"/>
            <a:ext cx="5932915" cy="1200329"/>
          </a:xfrm>
          <a:prstGeom prst="rect">
            <a:avLst/>
          </a:prstGeom>
          <a:solidFill>
            <a:schemeClr val="accent1">
              <a:lumMod val="20000"/>
              <a:lumOff val="80000"/>
            </a:schemeClr>
          </a:solidFill>
        </p:spPr>
        <p:txBody>
          <a:bodyPr wrap="square">
            <a:spAutoFit/>
          </a:bodyPr>
          <a:lstStyle/>
          <a:p>
            <a:r>
              <a:rPr lang="zh-CN" altLang="zh-CN" dirty="0"/>
              <a:t>《</a:t>
            </a:r>
            <a:r>
              <a:rPr lang="zh-CN" altLang="en-US" dirty="0"/>
              <a:t>增资</a:t>
            </a:r>
            <a:r>
              <a:rPr lang="zh-CN" altLang="zh-CN" dirty="0"/>
              <a:t>协议》约定</a:t>
            </a:r>
            <a:r>
              <a:rPr lang="zh-CN" altLang="en-US" dirty="0"/>
              <a:t>，</a:t>
            </a:r>
            <a:r>
              <a:rPr lang="zh-CN" altLang="zh-CN" dirty="0"/>
              <a:t>各方同意</a:t>
            </a:r>
            <a:r>
              <a:rPr lang="zh-CN" altLang="zh-CN" dirty="0">
                <a:solidFill>
                  <a:srgbClr val="FF0000"/>
                </a:solidFill>
              </a:rPr>
              <a:t>如果目标公司无法实现业绩承诺的</a:t>
            </a:r>
            <a:r>
              <a:rPr lang="zh-CN" altLang="zh-CN" dirty="0"/>
              <a:t>，</a:t>
            </a:r>
            <a:r>
              <a:rPr lang="zh-CN" altLang="en-US" dirty="0"/>
              <a:t>原股东</a:t>
            </a:r>
            <a:r>
              <a:rPr lang="zh-CN" altLang="zh-CN" dirty="0"/>
              <a:t>应按下述方式给予</a:t>
            </a:r>
            <a:r>
              <a:rPr lang="zh-CN" altLang="en-US" dirty="0"/>
              <a:t>投资人</a:t>
            </a:r>
            <a:r>
              <a:rPr lang="zh-CN" altLang="zh-CN" dirty="0">
                <a:solidFill>
                  <a:srgbClr val="FF0000"/>
                </a:solidFill>
              </a:rPr>
              <a:t>现金补偿</a:t>
            </a:r>
            <a:r>
              <a:rPr lang="zh-CN" altLang="zh-CN" dirty="0"/>
              <a:t>。补偿方式：补偿金额</a:t>
            </a:r>
            <a:r>
              <a:rPr lang="en-US" altLang="zh-CN" dirty="0"/>
              <a:t>=</a:t>
            </a:r>
            <a:r>
              <a:rPr lang="zh-CN" altLang="en-US" dirty="0"/>
              <a:t>投资人</a:t>
            </a:r>
            <a:r>
              <a:rPr lang="zh-CN" altLang="zh-CN" dirty="0"/>
              <a:t>的股权认购款</a:t>
            </a:r>
            <a:r>
              <a:rPr lang="en-US" altLang="zh-CN" dirty="0"/>
              <a:t>×</a:t>
            </a:r>
            <a:r>
              <a:rPr lang="zh-CN" altLang="zh-CN" dirty="0"/>
              <a:t>（</a:t>
            </a:r>
            <a:r>
              <a:rPr lang="en-US" altLang="zh-CN" dirty="0"/>
              <a:t>1</a:t>
            </a:r>
            <a:r>
              <a:rPr lang="zh-CN" altLang="zh-CN" dirty="0"/>
              <a:t>－实际实现净利润／承诺净利润）。</a:t>
            </a:r>
            <a:endParaRPr lang="en-US" altLang="zh-CN" dirty="0"/>
          </a:p>
        </p:txBody>
      </p:sp>
      <p:grpSp>
        <p:nvGrpSpPr>
          <p:cNvPr id="10" name="组合 9">
            <a:extLst>
              <a:ext uri="{FF2B5EF4-FFF2-40B4-BE49-F238E27FC236}">
                <a16:creationId xmlns:a16="http://schemas.microsoft.com/office/drawing/2014/main" id="{D53F188D-B6C1-454A-B2E3-AF28A02E3E62}"/>
              </a:ext>
            </a:extLst>
          </p:cNvPr>
          <p:cNvGrpSpPr/>
          <p:nvPr/>
        </p:nvGrpSpPr>
        <p:grpSpPr>
          <a:xfrm>
            <a:off x="1689795" y="2644123"/>
            <a:ext cx="8048666" cy="1704862"/>
            <a:chOff x="1689795" y="2644123"/>
            <a:chExt cx="8048666" cy="1704862"/>
          </a:xfrm>
        </p:grpSpPr>
        <p:sp>
          <p:nvSpPr>
            <p:cNvPr id="34" name="矩形 33">
              <a:extLst>
                <a:ext uri="{FF2B5EF4-FFF2-40B4-BE49-F238E27FC236}">
                  <a16:creationId xmlns:a16="http://schemas.microsoft.com/office/drawing/2014/main" id="{12166637-3103-44E6-B5AB-09A36BE237A2}"/>
                </a:ext>
              </a:extLst>
            </p:cNvPr>
            <p:cNvSpPr/>
            <p:nvPr/>
          </p:nvSpPr>
          <p:spPr>
            <a:xfrm>
              <a:off x="7363691" y="3148656"/>
              <a:ext cx="2374770" cy="1200329"/>
            </a:xfrm>
            <a:prstGeom prst="rect">
              <a:avLst/>
            </a:prstGeom>
          </p:spPr>
          <p:txBody>
            <a:bodyPr wrap="square">
              <a:spAutoFit/>
            </a:bodyPr>
            <a:lstStyle/>
            <a:p>
              <a:r>
                <a:rPr lang="zh-CN" altLang="en-US" dirty="0"/>
                <a:t>因目标公司未满足业绩承诺，投资人要求原股东</a:t>
              </a:r>
              <a:r>
                <a:rPr lang="zh-CN" altLang="zh-CN" dirty="0"/>
                <a:t>支付协议补偿款</a:t>
              </a:r>
              <a:r>
                <a:rPr lang="zh-CN" altLang="en-US" dirty="0"/>
                <a:t>及利息。</a:t>
              </a:r>
            </a:p>
          </p:txBody>
        </p:sp>
        <p:cxnSp>
          <p:nvCxnSpPr>
            <p:cNvPr id="5" name="连接符: 肘形 4">
              <a:extLst>
                <a:ext uri="{FF2B5EF4-FFF2-40B4-BE49-F238E27FC236}">
                  <a16:creationId xmlns:a16="http://schemas.microsoft.com/office/drawing/2014/main" id="{3B1500E1-58E3-4CFD-83F3-4725624237F3}"/>
                </a:ext>
              </a:extLst>
            </p:cNvPr>
            <p:cNvCxnSpPr>
              <a:stCxn id="28" idx="0"/>
              <a:endCxn id="21" idx="0"/>
            </p:cNvCxnSpPr>
            <p:nvPr/>
          </p:nvCxnSpPr>
          <p:spPr>
            <a:xfrm rot="16200000" flipH="1" flipV="1">
              <a:off x="3724571" y="621210"/>
              <a:ext cx="1" cy="4069553"/>
            </a:xfrm>
            <a:prstGeom prst="bentConnector3">
              <a:avLst>
                <a:gd name="adj1" fmla="val -2286000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连接符: 肘形 8">
              <a:extLst>
                <a:ext uri="{FF2B5EF4-FFF2-40B4-BE49-F238E27FC236}">
                  <a16:creationId xmlns:a16="http://schemas.microsoft.com/office/drawing/2014/main" id="{E47B5D2B-509D-499E-9556-A9044DF36626}"/>
                </a:ext>
              </a:extLst>
            </p:cNvPr>
            <p:cNvCxnSpPr>
              <a:stCxn id="28" idx="0"/>
              <a:endCxn id="36" idx="0"/>
            </p:cNvCxnSpPr>
            <p:nvPr/>
          </p:nvCxnSpPr>
          <p:spPr>
            <a:xfrm rot="16200000" flipV="1">
              <a:off x="4671625" y="1568264"/>
              <a:ext cx="11864" cy="2163582"/>
            </a:xfrm>
            <a:prstGeom prst="bentConnector3">
              <a:avLst>
                <a:gd name="adj1" fmla="val 2026837"/>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01749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二、</a:t>
            </a:r>
            <a:r>
              <a:rPr lang="zh-CN" altLang="zh-CN" dirty="0"/>
              <a:t>裁判规则</a:t>
            </a:r>
          </a:p>
          <a:p>
            <a:endParaRPr lang="zh-CN"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
        <p:nvSpPr>
          <p:cNvPr id="20" name="矩形 19">
            <a:extLst>
              <a:ext uri="{FF2B5EF4-FFF2-40B4-BE49-F238E27FC236}">
                <a16:creationId xmlns:a16="http://schemas.microsoft.com/office/drawing/2014/main" id="{DF000EC5-5789-4D2D-8409-E3E8ECEA4E51}"/>
              </a:ext>
            </a:extLst>
          </p:cNvPr>
          <p:cNvSpPr/>
          <p:nvPr/>
        </p:nvSpPr>
        <p:spPr>
          <a:xfrm>
            <a:off x="327805" y="5338208"/>
            <a:ext cx="9598632" cy="1200329"/>
          </a:xfrm>
          <a:prstGeom prst="rect">
            <a:avLst/>
          </a:prstGeom>
        </p:spPr>
        <p:txBody>
          <a:bodyPr wrap="square">
            <a:spAutoFit/>
          </a:bodyPr>
          <a:lstStyle/>
          <a:p>
            <a:r>
              <a:rPr lang="zh-CN" altLang="zh-CN" dirty="0">
                <a:solidFill>
                  <a:srgbClr val="0070C0"/>
                </a:solidFill>
              </a:rPr>
              <a:t>对赌协议设定的目标公司业绩目标不是合同义务，但现金补偿属于合同义务。</a:t>
            </a:r>
            <a:r>
              <a:rPr lang="zh-CN" altLang="zh-CN" dirty="0">
                <a:solidFill>
                  <a:srgbClr val="FF0000"/>
                </a:solidFill>
              </a:rPr>
              <a:t>该现金补偿义务的履行并非当事人违约后承担的违约责任</a:t>
            </a:r>
            <a:r>
              <a:rPr lang="zh-CN" altLang="zh-CN" dirty="0">
                <a:solidFill>
                  <a:srgbClr val="0070C0"/>
                </a:solidFill>
              </a:rPr>
              <a:t>，而是对双方权利义务的一种选择性约定。法律仅赋予当事人请求法院参考实际损失对畸高违约金予以调减的权利，现金补偿款作为合同义务不仅当事人应严格依约履行，法院亦不能随意干涉。</a:t>
            </a:r>
          </a:p>
        </p:txBody>
      </p:sp>
      <p:sp>
        <p:nvSpPr>
          <p:cNvPr id="17" name="文本框 16">
            <a:extLst>
              <a:ext uri="{FF2B5EF4-FFF2-40B4-BE49-F238E27FC236}">
                <a16:creationId xmlns:a16="http://schemas.microsoft.com/office/drawing/2014/main" id="{E4C593C0-50F6-4A09-867D-EA70CBFD613D}"/>
              </a:ext>
            </a:extLst>
          </p:cNvPr>
          <p:cNvSpPr txBox="1"/>
          <p:nvPr/>
        </p:nvSpPr>
        <p:spPr>
          <a:xfrm>
            <a:off x="448818" y="1624478"/>
            <a:ext cx="9694817" cy="923330"/>
          </a:xfrm>
          <a:prstGeom prst="rect">
            <a:avLst/>
          </a:prstGeom>
          <a:noFill/>
        </p:spPr>
        <p:txBody>
          <a:bodyPr wrap="square" rtlCol="0">
            <a:spAutoFit/>
          </a:bodyPr>
          <a:lstStyle/>
          <a:p>
            <a:pPr lvl="0"/>
            <a:r>
              <a:rPr lang="zh-CN" altLang="en-US" b="1" dirty="0"/>
              <a:t>规则</a:t>
            </a:r>
            <a:r>
              <a:rPr lang="en-US" altLang="zh-CN" b="1" dirty="0"/>
              <a:t>8</a:t>
            </a:r>
            <a:r>
              <a:rPr lang="zh-CN" altLang="en-US" b="1" dirty="0"/>
              <a:t>：</a:t>
            </a:r>
            <a:r>
              <a:rPr lang="zh-CN" altLang="zh-CN" b="1" dirty="0"/>
              <a:t>现金补偿款</a:t>
            </a:r>
            <a:r>
              <a:rPr lang="zh-CN" altLang="en-US" b="1" dirty="0"/>
              <a:t>是合同义务，而非</a:t>
            </a:r>
            <a:r>
              <a:rPr lang="zh-CN" altLang="zh-CN" b="1" dirty="0"/>
              <a:t>违约金</a:t>
            </a:r>
            <a:endParaRPr lang="en-US" altLang="zh-CN" b="1" dirty="0"/>
          </a:p>
          <a:p>
            <a:pPr lvl="0"/>
            <a:endParaRPr lang="en-US" altLang="zh-CN" dirty="0"/>
          </a:p>
          <a:p>
            <a:pPr marL="285752" indent="-285752">
              <a:buFont typeface="Arial" panose="020B0604020202020204" pitchFamily="34" charset="0"/>
              <a:buChar char="•"/>
            </a:pPr>
            <a:r>
              <a:rPr lang="zh-CN" altLang="en-US" b="1" u="sng" dirty="0"/>
              <a:t>案例</a:t>
            </a:r>
            <a:r>
              <a:rPr lang="en-US" altLang="zh-CN" b="1" u="sng" dirty="0"/>
              <a:t>15</a:t>
            </a:r>
            <a:endParaRPr lang="zh-CN" altLang="zh-CN" dirty="0"/>
          </a:p>
        </p:txBody>
      </p:sp>
      <p:sp>
        <p:nvSpPr>
          <p:cNvPr id="3" name="矩形 2">
            <a:extLst>
              <a:ext uri="{FF2B5EF4-FFF2-40B4-BE49-F238E27FC236}">
                <a16:creationId xmlns:a16="http://schemas.microsoft.com/office/drawing/2014/main" id="{D5569304-6D1A-472C-B9CE-30BCDCD069FD}"/>
              </a:ext>
            </a:extLst>
          </p:cNvPr>
          <p:cNvSpPr/>
          <p:nvPr/>
        </p:nvSpPr>
        <p:spPr>
          <a:xfrm>
            <a:off x="327805" y="2982351"/>
            <a:ext cx="9719644" cy="2031325"/>
          </a:xfrm>
          <a:prstGeom prst="rect">
            <a:avLst/>
          </a:prstGeom>
        </p:spPr>
        <p:txBody>
          <a:bodyPr wrap="square">
            <a:spAutoFit/>
          </a:bodyPr>
          <a:lstStyle/>
          <a:p>
            <a:r>
              <a:rPr lang="en-US" altLang="zh-CN" dirty="0"/>
              <a:t>《</a:t>
            </a:r>
            <a:r>
              <a:rPr lang="zh-CN" altLang="en-US" dirty="0"/>
              <a:t>合同法</a:t>
            </a:r>
            <a:r>
              <a:rPr lang="en-US" altLang="zh-CN" dirty="0"/>
              <a:t>》</a:t>
            </a:r>
          </a:p>
          <a:p>
            <a:endParaRPr lang="en-US" altLang="zh-CN" dirty="0"/>
          </a:p>
          <a:p>
            <a:r>
              <a:rPr lang="zh-CN" altLang="en-US" dirty="0"/>
              <a:t>第一百一十四条　当事人可以约定一方违约时应当根据违约情况向对方支付一定数额的违约金，也可以约定因违约产生的损失赔偿额的计算方法。 </a:t>
            </a:r>
          </a:p>
          <a:p>
            <a:r>
              <a:rPr lang="zh-CN" altLang="en-US" dirty="0"/>
              <a:t>约定的违约金低于造成的损失的，当事人</a:t>
            </a:r>
            <a:r>
              <a:rPr lang="zh-CN" altLang="en-US" dirty="0">
                <a:solidFill>
                  <a:srgbClr val="FF0000"/>
                </a:solidFill>
              </a:rPr>
              <a:t>可以请求人民法院或者仲裁机构予以增加</a:t>
            </a:r>
            <a:r>
              <a:rPr lang="zh-CN" altLang="en-US" dirty="0"/>
              <a:t>；约定的违约金过分高于造成的损失的，</a:t>
            </a:r>
            <a:r>
              <a:rPr lang="zh-CN" altLang="en-US" dirty="0">
                <a:solidFill>
                  <a:srgbClr val="FF0000"/>
                </a:solidFill>
              </a:rPr>
              <a:t>当事人可以请求人民法院或者仲裁机构予以适当减少</a:t>
            </a:r>
            <a:r>
              <a:rPr lang="zh-CN" altLang="en-US" dirty="0"/>
              <a:t>。 </a:t>
            </a:r>
          </a:p>
          <a:p>
            <a:r>
              <a:rPr lang="zh-CN" altLang="en-US" dirty="0"/>
              <a:t>当事人就迟延履行约定违约金的，违约方支付违约金后，还应当履行债务。</a:t>
            </a:r>
          </a:p>
        </p:txBody>
      </p:sp>
    </p:spTree>
    <p:extLst>
      <p:ext uri="{BB962C8B-B14F-4D97-AF65-F5344CB8AC3E}">
        <p14:creationId xmlns:p14="http://schemas.microsoft.com/office/powerpoint/2010/main" val="3447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3CCB8BC6-47A0-4203-A913-92D124DD45BA}"/>
              </a:ext>
            </a:extLst>
          </p:cNvPr>
          <p:cNvSpPr txBox="1"/>
          <p:nvPr/>
        </p:nvSpPr>
        <p:spPr>
          <a:xfrm>
            <a:off x="5524501" y="909792"/>
            <a:ext cx="4714875" cy="5880071"/>
          </a:xfrm>
          <a:prstGeom prst="rect">
            <a:avLst/>
          </a:prstGeom>
          <a:noFill/>
        </p:spPr>
        <p:txBody>
          <a:bodyPr wrap="square" lIns="0" tIns="0" rIns="0" bIns="0" rtlCol="0" anchor="ctr" anchorCtr="0">
            <a:spAutoFit/>
          </a:bodyPr>
          <a:lstStyle/>
          <a:p>
            <a:pPr>
              <a:spcBef>
                <a:spcPts val="98"/>
              </a:spcBef>
              <a:spcAft>
                <a:spcPts val="98"/>
              </a:spcAft>
            </a:pPr>
            <a:r>
              <a:rPr lang="zh-CN" altLang="zh-CN" sz="1216" b="1" dirty="0">
                <a:latin typeface="Arial" panose="020B0604020202020204" pitchFamily="34" charset="0"/>
                <a:ea typeface="华文楷体" panose="02010600040101010101" pitchFamily="2" charset="-122"/>
                <a:cs typeface="Arial" panose="020B0604020202020204" pitchFamily="34" charset="0"/>
              </a:rPr>
              <a:t>北京</a:t>
            </a:r>
            <a:r>
              <a:rPr lang="en-US" altLang="zh-CN" sz="1216" b="1" dirty="0">
                <a:latin typeface="Arial" panose="020B0604020202020204" pitchFamily="34" charset="0"/>
                <a:ea typeface="华文楷体" panose="02010600040101010101" pitchFamily="2" charset="-122"/>
                <a:cs typeface="Arial" panose="020B0604020202020204" pitchFamily="34" charset="0"/>
              </a:rPr>
              <a:t> </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中国北京市东长安街 </a:t>
            </a:r>
            <a:r>
              <a:rPr lang="en-US" altLang="zh-CN" sz="1216" dirty="0">
                <a:latin typeface="Arial" panose="020B0604020202020204" pitchFamily="34" charset="0"/>
                <a:ea typeface="华文楷体" panose="02010600040101010101" pitchFamily="2" charset="-122"/>
                <a:cs typeface="Arial" panose="020B0604020202020204" pitchFamily="34" charset="0"/>
              </a:rPr>
              <a:t>1</a:t>
            </a:r>
            <a:r>
              <a:rPr lang="zh-CN" altLang="zh-CN" sz="1216" dirty="0">
                <a:latin typeface="Arial" panose="020B0604020202020204" pitchFamily="34" charset="0"/>
                <a:ea typeface="华文楷体" panose="02010600040101010101" pitchFamily="2" charset="-122"/>
                <a:cs typeface="Arial" panose="020B0604020202020204" pitchFamily="34" charset="0"/>
              </a:rPr>
              <a:t>号东方广场办公楼</a:t>
            </a:r>
            <a:r>
              <a:rPr lang="en-US" altLang="zh-CN" sz="1216" dirty="0">
                <a:latin typeface="Arial" panose="020B0604020202020204" pitchFamily="34" charset="0"/>
                <a:ea typeface="华文楷体" panose="02010600040101010101" pitchFamily="2" charset="-122"/>
                <a:cs typeface="Arial" panose="020B0604020202020204" pitchFamily="34" charset="0"/>
              </a:rPr>
              <a:t> C1</a:t>
            </a:r>
            <a:r>
              <a:rPr lang="zh-CN" altLang="zh-CN" sz="1216" dirty="0">
                <a:latin typeface="Arial" panose="020B0604020202020204" pitchFamily="34" charset="0"/>
                <a:ea typeface="华文楷体" panose="02010600040101010101" pitchFamily="2" charset="-122"/>
                <a:cs typeface="Arial" panose="020B0604020202020204" pitchFamily="34" charset="0"/>
              </a:rPr>
              <a:t>座 </a:t>
            </a:r>
            <a:r>
              <a:rPr lang="en-US" altLang="zh-CN" sz="1216" dirty="0">
                <a:latin typeface="Arial" panose="020B0604020202020204" pitchFamily="34" charset="0"/>
                <a:ea typeface="华文楷体" panose="02010600040101010101" pitchFamily="2" charset="-122"/>
                <a:cs typeface="Arial" panose="020B0604020202020204" pitchFamily="34" charset="0"/>
              </a:rPr>
              <a:t>9</a:t>
            </a:r>
            <a:r>
              <a:rPr lang="zh-CN" altLang="zh-CN" sz="1216" dirty="0">
                <a:latin typeface="Arial" panose="020B0604020202020204" pitchFamily="34" charset="0"/>
                <a:ea typeface="华文楷体" panose="02010600040101010101" pitchFamily="2" charset="-122"/>
                <a:cs typeface="Arial" panose="020B0604020202020204" pitchFamily="34" charset="0"/>
              </a:rPr>
              <a:t>层</a:t>
            </a:r>
            <a:r>
              <a:rPr lang="en-US" altLang="zh-CN" sz="1216" dirty="0">
                <a:latin typeface="Arial" panose="020B0604020202020204" pitchFamily="34" charset="0"/>
                <a:ea typeface="华文楷体" panose="02010600040101010101" pitchFamily="2" charset="-122"/>
                <a:cs typeface="Arial" panose="020B0604020202020204" pitchFamily="34" charset="0"/>
              </a:rPr>
              <a:t> </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邮编：</a:t>
            </a:r>
            <a:r>
              <a:rPr lang="en-US" altLang="zh-CN" sz="1216" dirty="0">
                <a:latin typeface="Arial" panose="020B0604020202020204" pitchFamily="34" charset="0"/>
                <a:ea typeface="华文楷体" panose="02010600040101010101" pitchFamily="2" charset="-122"/>
                <a:cs typeface="Arial" panose="020B0604020202020204" pitchFamily="34" charset="0"/>
              </a:rPr>
              <a:t>100738</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电话：</a:t>
            </a:r>
            <a:r>
              <a:rPr lang="en-US" altLang="zh-CN" sz="1216" dirty="0">
                <a:latin typeface="Arial" panose="020B0604020202020204" pitchFamily="34" charset="0"/>
                <a:ea typeface="华文楷体" panose="02010600040101010101" pitchFamily="2" charset="-122"/>
                <a:cs typeface="Arial" panose="020B0604020202020204" pitchFamily="34" charset="0"/>
              </a:rPr>
              <a:t>(86 10) 8525 5500</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传真：</a:t>
            </a:r>
            <a:r>
              <a:rPr lang="en-US" altLang="zh-CN" sz="1216" dirty="0">
                <a:latin typeface="Arial" panose="020B0604020202020204" pitchFamily="34" charset="0"/>
                <a:ea typeface="华文楷体" panose="02010600040101010101" pitchFamily="2" charset="-122"/>
                <a:cs typeface="Arial" panose="020B0604020202020204" pitchFamily="34" charset="0"/>
              </a:rPr>
              <a:t>(86 10) 8525 5511 / 5522</a:t>
            </a:r>
          </a:p>
          <a:p>
            <a:pPr>
              <a:spcBef>
                <a:spcPts val="98"/>
              </a:spcBef>
              <a:spcAft>
                <a:spcPts val="98"/>
              </a:spcAft>
            </a:pPr>
            <a:r>
              <a:rPr lang="en-US" altLang="zh-CN" sz="1216" dirty="0">
                <a:latin typeface="Arial" panose="020B0604020202020204" pitchFamily="34" charset="0"/>
                <a:ea typeface="华文楷体" panose="02010600040101010101" pitchFamily="2" charset="-122"/>
                <a:cs typeface="Arial" panose="020B0604020202020204" pitchFamily="34" charset="0"/>
              </a:rPr>
              <a:t>Email</a:t>
            </a:r>
            <a:r>
              <a:rPr lang="zh-CN" altLang="zh-CN" sz="1216" dirty="0">
                <a:latin typeface="Arial" panose="020B0604020202020204" pitchFamily="34" charset="0"/>
                <a:ea typeface="华文楷体" panose="02010600040101010101" pitchFamily="2" charset="-122"/>
                <a:cs typeface="Arial" panose="020B0604020202020204" pitchFamily="34" charset="0"/>
              </a:rPr>
              <a:t>：</a:t>
            </a:r>
            <a:r>
              <a:rPr lang="en-US" altLang="zh-CN" sz="1216" dirty="0">
                <a:latin typeface="Arial" panose="020B0604020202020204" pitchFamily="34" charset="0"/>
                <a:ea typeface="华文楷体" panose="02010600040101010101" pitchFamily="2" charset="-122"/>
                <a:cs typeface="Arial" panose="020B0604020202020204" pitchFamily="34" charset="0"/>
              </a:rPr>
              <a:t>beijing@hankunlaw.com</a:t>
            </a:r>
            <a:r>
              <a:rPr lang="zh-CN" altLang="zh-CN" sz="1216" dirty="0">
                <a:latin typeface="Arial" panose="020B0604020202020204" pitchFamily="34" charset="0"/>
                <a:ea typeface="华文楷体" panose="02010600040101010101" pitchFamily="2" charset="-122"/>
                <a:cs typeface="Arial" panose="020B0604020202020204" pitchFamily="34" charset="0"/>
              </a:rPr>
              <a:t> </a:t>
            </a:r>
            <a:r>
              <a:rPr lang="en-US" altLang="zh-CN" sz="1216" dirty="0">
                <a:latin typeface="Arial" panose="020B0604020202020204" pitchFamily="34" charset="0"/>
                <a:ea typeface="华文楷体" panose="02010600040101010101" pitchFamily="2" charset="-122"/>
                <a:cs typeface="Arial" panose="020B0604020202020204" pitchFamily="34" charset="0"/>
              </a:rPr>
              <a:t> </a:t>
            </a:r>
          </a:p>
          <a:p>
            <a:pPr>
              <a:spcBef>
                <a:spcPts val="98"/>
              </a:spcBef>
              <a:spcAft>
                <a:spcPts val="98"/>
              </a:spcAft>
            </a:pPr>
            <a:endParaRPr lang="en-US" altLang="zh-CN" sz="1216"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b="1" dirty="0">
                <a:latin typeface="Arial" panose="020B0604020202020204" pitchFamily="34" charset="0"/>
                <a:ea typeface="华文楷体" panose="02010600040101010101" pitchFamily="2" charset="-122"/>
                <a:cs typeface="Arial" panose="020B0604020202020204" pitchFamily="34" charset="0"/>
              </a:rPr>
              <a:t>上海</a:t>
            </a:r>
            <a:endParaRPr lang="en-US" altLang="zh-CN" sz="1216" b="1"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中国上海市静安区石门一路 </a:t>
            </a:r>
            <a:r>
              <a:rPr lang="en-US" altLang="zh-CN" sz="1216" dirty="0">
                <a:latin typeface="Arial" panose="020B0604020202020204" pitchFamily="34" charset="0"/>
                <a:ea typeface="华文楷体" panose="02010600040101010101" pitchFamily="2" charset="-122"/>
                <a:cs typeface="Arial" panose="020B0604020202020204" pitchFamily="34" charset="0"/>
              </a:rPr>
              <a:t>288</a:t>
            </a:r>
            <a:r>
              <a:rPr lang="zh-CN" altLang="zh-CN" sz="1216" dirty="0">
                <a:latin typeface="Arial" panose="020B0604020202020204" pitchFamily="34" charset="0"/>
                <a:ea typeface="华文楷体" panose="02010600040101010101" pitchFamily="2" charset="-122"/>
                <a:cs typeface="Arial" panose="020B0604020202020204" pitchFamily="34" charset="0"/>
              </a:rPr>
              <a:t>号</a:t>
            </a:r>
            <a:br>
              <a:rPr lang="en-US" altLang="zh-CN" sz="1216" dirty="0">
                <a:latin typeface="Arial" panose="020B0604020202020204" pitchFamily="34" charset="0"/>
                <a:ea typeface="华文楷体" panose="02010600040101010101" pitchFamily="2" charset="-122"/>
                <a:cs typeface="Arial" panose="020B0604020202020204" pitchFamily="34" charset="0"/>
              </a:rPr>
            </a:br>
            <a:r>
              <a:rPr lang="zh-CN" altLang="zh-CN" sz="1216" dirty="0">
                <a:latin typeface="Arial" panose="020B0604020202020204" pitchFamily="34" charset="0"/>
                <a:ea typeface="华文楷体" panose="02010600040101010101" pitchFamily="2" charset="-122"/>
                <a:cs typeface="Arial" panose="020B0604020202020204" pitchFamily="34" charset="0"/>
              </a:rPr>
              <a:t>兴业太古汇香港兴业中心二座 </a:t>
            </a:r>
            <a:r>
              <a:rPr lang="en-US" altLang="zh-CN" sz="1216" dirty="0">
                <a:latin typeface="Arial" panose="020B0604020202020204" pitchFamily="34" charset="0"/>
                <a:ea typeface="华文楷体" panose="02010600040101010101" pitchFamily="2" charset="-122"/>
                <a:cs typeface="Arial" panose="020B0604020202020204" pitchFamily="34" charset="0"/>
              </a:rPr>
              <a:t>33</a:t>
            </a:r>
            <a:r>
              <a:rPr lang="zh-CN" altLang="zh-CN" sz="1216" dirty="0">
                <a:latin typeface="Arial" panose="020B0604020202020204" pitchFamily="34" charset="0"/>
                <a:ea typeface="华文楷体" panose="02010600040101010101" pitchFamily="2" charset="-122"/>
                <a:cs typeface="Arial" panose="020B0604020202020204" pitchFamily="34" charset="0"/>
              </a:rPr>
              <a:t>层</a:t>
            </a:r>
            <a:r>
              <a:rPr lang="en-US" altLang="zh-CN" sz="1216" dirty="0">
                <a:latin typeface="Arial" panose="020B0604020202020204" pitchFamily="34" charset="0"/>
                <a:ea typeface="华文楷体" panose="02010600040101010101" pitchFamily="2" charset="-122"/>
                <a:cs typeface="Arial" panose="020B0604020202020204" pitchFamily="34" charset="0"/>
              </a:rPr>
              <a:t>   </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邮编：</a:t>
            </a:r>
            <a:r>
              <a:rPr lang="en-US" altLang="zh-CN" sz="1216" dirty="0">
                <a:latin typeface="Arial" panose="020B0604020202020204" pitchFamily="34" charset="0"/>
                <a:ea typeface="华文楷体" panose="02010600040101010101" pitchFamily="2" charset="-122"/>
                <a:cs typeface="Arial" panose="020B0604020202020204" pitchFamily="34" charset="0"/>
              </a:rPr>
              <a:t>200041</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电话：</a:t>
            </a:r>
            <a:r>
              <a:rPr lang="en-US" altLang="zh-CN" sz="1216" dirty="0">
                <a:latin typeface="Arial" panose="020B0604020202020204" pitchFamily="34" charset="0"/>
                <a:ea typeface="华文楷体" panose="02010600040101010101" pitchFamily="2" charset="-122"/>
                <a:cs typeface="Arial" panose="020B0604020202020204" pitchFamily="34" charset="0"/>
              </a:rPr>
              <a:t>(86 21) 6080 0909</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传真：</a:t>
            </a:r>
            <a:r>
              <a:rPr lang="en-US" altLang="zh-CN" sz="1216" dirty="0">
                <a:latin typeface="Arial" panose="020B0604020202020204" pitchFamily="34" charset="0"/>
                <a:ea typeface="华文楷体" panose="02010600040101010101" pitchFamily="2" charset="-122"/>
                <a:cs typeface="Arial" panose="020B0604020202020204" pitchFamily="34" charset="0"/>
              </a:rPr>
              <a:t>(86 21) 6080 0999 </a:t>
            </a:r>
          </a:p>
          <a:p>
            <a:pPr>
              <a:spcBef>
                <a:spcPts val="98"/>
              </a:spcBef>
              <a:spcAft>
                <a:spcPts val="98"/>
              </a:spcAft>
            </a:pPr>
            <a:r>
              <a:rPr lang="en-US" altLang="zh-CN" sz="1216" dirty="0">
                <a:latin typeface="Arial" panose="020B0604020202020204" pitchFamily="34" charset="0"/>
                <a:ea typeface="华文楷体" panose="02010600040101010101" pitchFamily="2" charset="-122"/>
                <a:cs typeface="Arial" panose="020B0604020202020204" pitchFamily="34" charset="0"/>
              </a:rPr>
              <a:t>Email</a:t>
            </a:r>
            <a:r>
              <a:rPr lang="zh-CN" altLang="zh-CN" sz="1216" dirty="0">
                <a:latin typeface="Arial" panose="020B0604020202020204" pitchFamily="34" charset="0"/>
                <a:ea typeface="华文楷体" panose="02010600040101010101" pitchFamily="2" charset="-122"/>
                <a:cs typeface="Arial" panose="020B0604020202020204" pitchFamily="34" charset="0"/>
              </a:rPr>
              <a:t>：</a:t>
            </a:r>
            <a:r>
              <a:rPr lang="en-US" altLang="zh-CN" sz="1216" dirty="0">
                <a:latin typeface="Arial" panose="020B0604020202020204" pitchFamily="34" charset="0"/>
                <a:ea typeface="华文楷体" panose="02010600040101010101" pitchFamily="2" charset="-122"/>
                <a:cs typeface="Arial" panose="020B0604020202020204" pitchFamily="34" charset="0"/>
              </a:rPr>
              <a:t>shanghai@hankunlaw.com</a:t>
            </a:r>
          </a:p>
          <a:p>
            <a:pPr>
              <a:spcBef>
                <a:spcPts val="98"/>
              </a:spcBef>
              <a:spcAft>
                <a:spcPts val="98"/>
              </a:spcAft>
            </a:pPr>
            <a:endParaRPr lang="en-US" altLang="zh-CN" sz="1216"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b="1" dirty="0">
                <a:latin typeface="Arial" panose="020B0604020202020204" pitchFamily="34" charset="0"/>
                <a:ea typeface="华文楷体" panose="02010600040101010101" pitchFamily="2" charset="-122"/>
                <a:cs typeface="Arial" panose="020B0604020202020204" pitchFamily="34" charset="0"/>
              </a:rPr>
              <a:t>深圳</a:t>
            </a:r>
            <a:endParaRPr lang="en-US" altLang="zh-CN" sz="1216" b="1"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中国广东省深圳市福田区中心四路 </a:t>
            </a:r>
            <a:r>
              <a:rPr lang="en-US" altLang="zh-CN" sz="1216" dirty="0">
                <a:latin typeface="Arial" panose="020B0604020202020204" pitchFamily="34" charset="0"/>
                <a:ea typeface="华文楷体" panose="02010600040101010101" pitchFamily="2" charset="-122"/>
                <a:cs typeface="Arial" panose="020B0604020202020204" pitchFamily="34" charset="0"/>
              </a:rPr>
              <a:t>1-1</a:t>
            </a:r>
            <a:r>
              <a:rPr lang="zh-CN" altLang="zh-CN" sz="1216" dirty="0">
                <a:latin typeface="Arial" panose="020B0604020202020204" pitchFamily="34" charset="0"/>
                <a:ea typeface="华文楷体" panose="02010600040101010101" pitchFamily="2" charset="-122"/>
                <a:cs typeface="Arial" panose="020B0604020202020204" pitchFamily="34" charset="0"/>
              </a:rPr>
              <a:t>号</a:t>
            </a:r>
            <a:br>
              <a:rPr lang="en-US" altLang="zh-CN" sz="1216" dirty="0">
                <a:latin typeface="Arial" panose="020B0604020202020204" pitchFamily="34" charset="0"/>
                <a:ea typeface="华文楷体" panose="02010600040101010101" pitchFamily="2" charset="-122"/>
                <a:cs typeface="Arial" panose="020B0604020202020204" pitchFamily="34" charset="0"/>
              </a:rPr>
            </a:br>
            <a:r>
              <a:rPr lang="zh-CN" altLang="zh-CN" sz="1216" dirty="0">
                <a:latin typeface="Arial" panose="020B0604020202020204" pitchFamily="34" charset="0"/>
                <a:ea typeface="华文楷体" panose="02010600040101010101" pitchFamily="2" charset="-122"/>
                <a:cs typeface="Arial" panose="020B0604020202020204" pitchFamily="34" charset="0"/>
              </a:rPr>
              <a:t>嘉里建设广场第三座 </a:t>
            </a:r>
            <a:r>
              <a:rPr lang="en-US" altLang="zh-CN" sz="1216" dirty="0">
                <a:latin typeface="Arial" panose="020B0604020202020204" pitchFamily="34" charset="0"/>
                <a:ea typeface="华文楷体" panose="02010600040101010101" pitchFamily="2" charset="-122"/>
                <a:cs typeface="Arial" panose="020B0604020202020204" pitchFamily="34" charset="0"/>
              </a:rPr>
              <a:t>21</a:t>
            </a:r>
            <a:r>
              <a:rPr lang="zh-CN" altLang="zh-CN" sz="1216" dirty="0">
                <a:latin typeface="Arial" panose="020B0604020202020204" pitchFamily="34" charset="0"/>
                <a:ea typeface="华文楷体" panose="02010600040101010101" pitchFamily="2" charset="-122"/>
                <a:cs typeface="Arial" panose="020B0604020202020204" pitchFamily="34" charset="0"/>
              </a:rPr>
              <a:t>层 </a:t>
            </a:r>
            <a:r>
              <a:rPr lang="en-US" altLang="zh-CN" sz="1216" dirty="0">
                <a:latin typeface="Arial" panose="020B0604020202020204" pitchFamily="34" charset="0"/>
                <a:ea typeface="华文楷体" panose="02010600040101010101" pitchFamily="2" charset="-122"/>
                <a:cs typeface="Arial" panose="020B0604020202020204" pitchFamily="34" charset="0"/>
              </a:rPr>
              <a:t>03</a:t>
            </a:r>
            <a:r>
              <a:rPr lang="zh-CN" altLang="zh-CN" sz="1216" dirty="0">
                <a:latin typeface="Arial" panose="020B0604020202020204" pitchFamily="34" charset="0"/>
                <a:ea typeface="华文楷体" panose="02010600040101010101" pitchFamily="2" charset="-122"/>
                <a:cs typeface="Arial" panose="020B0604020202020204" pitchFamily="34" charset="0"/>
              </a:rPr>
              <a:t>室</a:t>
            </a:r>
            <a:endParaRPr lang="en-US" altLang="zh-CN" sz="1216"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邮编：</a:t>
            </a:r>
            <a:r>
              <a:rPr lang="en-US" altLang="zh-CN" sz="1216" dirty="0">
                <a:latin typeface="Arial" panose="020B0604020202020204" pitchFamily="34" charset="0"/>
                <a:ea typeface="华文楷体" panose="02010600040101010101" pitchFamily="2" charset="-122"/>
                <a:cs typeface="Arial" panose="020B0604020202020204" pitchFamily="34" charset="0"/>
              </a:rPr>
              <a:t>518048</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电话：</a:t>
            </a:r>
            <a:r>
              <a:rPr lang="en-US" altLang="zh-CN" sz="1216" dirty="0">
                <a:latin typeface="Arial" panose="020B0604020202020204" pitchFamily="34" charset="0"/>
                <a:ea typeface="华文楷体" panose="02010600040101010101" pitchFamily="2" charset="-122"/>
                <a:cs typeface="Arial" panose="020B0604020202020204" pitchFamily="34" charset="0"/>
              </a:rPr>
              <a:t>(86 755) 3680 6500</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传真：</a:t>
            </a:r>
            <a:r>
              <a:rPr lang="en-US" altLang="zh-CN" sz="1216" dirty="0">
                <a:latin typeface="Arial" panose="020B0604020202020204" pitchFamily="34" charset="0"/>
                <a:ea typeface="华文楷体" panose="02010600040101010101" pitchFamily="2" charset="-122"/>
                <a:cs typeface="Arial" panose="020B0604020202020204" pitchFamily="34" charset="0"/>
              </a:rPr>
              <a:t>(86 755) 3680 6599 </a:t>
            </a:r>
          </a:p>
          <a:p>
            <a:pPr>
              <a:spcBef>
                <a:spcPts val="98"/>
              </a:spcBef>
              <a:spcAft>
                <a:spcPts val="98"/>
              </a:spcAft>
            </a:pPr>
            <a:r>
              <a:rPr lang="en-US" altLang="zh-CN" sz="1216" dirty="0">
                <a:latin typeface="Arial" panose="020B0604020202020204" pitchFamily="34" charset="0"/>
                <a:ea typeface="华文楷体" panose="02010600040101010101" pitchFamily="2" charset="-122"/>
                <a:cs typeface="Arial" panose="020B0604020202020204" pitchFamily="34" charset="0"/>
              </a:rPr>
              <a:t>Email</a:t>
            </a:r>
            <a:r>
              <a:rPr lang="zh-CN" altLang="zh-CN" sz="1216" dirty="0">
                <a:latin typeface="Arial" panose="020B0604020202020204" pitchFamily="34" charset="0"/>
                <a:ea typeface="华文楷体" panose="02010600040101010101" pitchFamily="2" charset="-122"/>
                <a:cs typeface="Arial" panose="020B0604020202020204" pitchFamily="34" charset="0"/>
              </a:rPr>
              <a:t>：</a:t>
            </a:r>
            <a:r>
              <a:rPr lang="en-US" altLang="zh-CN" sz="1216" dirty="0">
                <a:latin typeface="Arial" panose="020B0604020202020204" pitchFamily="34" charset="0"/>
                <a:ea typeface="华文楷体" panose="02010600040101010101" pitchFamily="2" charset="-122"/>
                <a:cs typeface="Arial" panose="020B0604020202020204" pitchFamily="34" charset="0"/>
              </a:rPr>
              <a:t>shenzhen@hankunlaw.com </a:t>
            </a:r>
          </a:p>
          <a:p>
            <a:pPr>
              <a:spcBef>
                <a:spcPts val="98"/>
              </a:spcBef>
              <a:spcAft>
                <a:spcPts val="98"/>
              </a:spcAft>
            </a:pPr>
            <a:endParaRPr lang="en-US" altLang="zh-CN" sz="1216" dirty="0">
              <a:latin typeface="Arial" panose="020B0604020202020204" pitchFamily="34" charset="0"/>
              <a:ea typeface="华文楷体" panose="02010600040101010101" pitchFamily="2" charset="-122"/>
              <a:cs typeface="Arial" panose="020B0604020202020204" pitchFamily="34" charset="0"/>
            </a:endParaRPr>
          </a:p>
          <a:p>
            <a:pPr>
              <a:spcBef>
                <a:spcPts val="98"/>
              </a:spcBef>
              <a:spcAft>
                <a:spcPts val="98"/>
              </a:spcAft>
            </a:pPr>
            <a:r>
              <a:rPr lang="zh-CN" altLang="zh-CN" sz="1216" b="1" dirty="0">
                <a:latin typeface="Arial" panose="020B0604020202020204" pitchFamily="34" charset="0"/>
                <a:ea typeface="华文楷体" panose="02010600040101010101" pitchFamily="2" charset="-122"/>
                <a:cs typeface="Arial" panose="020B0604020202020204" pitchFamily="34" charset="0"/>
              </a:rPr>
              <a:t>香港</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香港中环皇后大道中</a:t>
            </a:r>
            <a:r>
              <a:rPr lang="en-US" altLang="zh-CN" sz="1216" dirty="0">
                <a:latin typeface="Arial" panose="020B0604020202020204" pitchFamily="34" charset="0"/>
                <a:ea typeface="华文楷体" panose="02010600040101010101" pitchFamily="2" charset="-122"/>
                <a:cs typeface="Arial" panose="020B0604020202020204" pitchFamily="34" charset="0"/>
              </a:rPr>
              <a:t>15</a:t>
            </a:r>
            <a:r>
              <a:rPr lang="zh-CN" altLang="zh-CN" sz="1216" dirty="0">
                <a:latin typeface="Arial" panose="020B0604020202020204" pitchFamily="34" charset="0"/>
                <a:ea typeface="华文楷体" panose="02010600040101010101" pitchFamily="2" charset="-122"/>
                <a:cs typeface="Arial" panose="020B0604020202020204" pitchFamily="34" charset="0"/>
              </a:rPr>
              <a:t>号置地广场公爵大厦</a:t>
            </a:r>
            <a:r>
              <a:rPr lang="en-US" altLang="zh-CN" sz="1216" dirty="0">
                <a:latin typeface="Arial" panose="020B0604020202020204" pitchFamily="34" charset="0"/>
                <a:ea typeface="华文楷体" panose="02010600040101010101" pitchFamily="2" charset="-122"/>
                <a:cs typeface="Arial" panose="020B0604020202020204" pitchFamily="34" charset="0"/>
              </a:rPr>
              <a:t>39</a:t>
            </a:r>
            <a:r>
              <a:rPr lang="zh-CN" altLang="zh-CN" sz="1216" dirty="0">
                <a:latin typeface="Arial" panose="020B0604020202020204" pitchFamily="34" charset="0"/>
                <a:ea typeface="华文楷体" panose="02010600040101010101" pitchFamily="2" charset="-122"/>
                <a:cs typeface="Arial" panose="020B0604020202020204" pitchFamily="34" charset="0"/>
              </a:rPr>
              <a:t>楼</a:t>
            </a:r>
            <a:r>
              <a:rPr lang="en-US" altLang="zh-CN" sz="1216" dirty="0">
                <a:latin typeface="Arial" panose="020B0604020202020204" pitchFamily="34" charset="0"/>
                <a:ea typeface="华文楷体" panose="02010600040101010101" pitchFamily="2" charset="-122"/>
                <a:cs typeface="Arial" panose="020B0604020202020204" pitchFamily="34" charset="0"/>
              </a:rPr>
              <a:t>3901-05</a:t>
            </a:r>
            <a:r>
              <a:rPr lang="zh-CN" altLang="zh-CN" sz="1216" dirty="0">
                <a:latin typeface="Arial" panose="020B0604020202020204" pitchFamily="34" charset="0"/>
                <a:ea typeface="华文楷体" panose="02010600040101010101" pitchFamily="2" charset="-122"/>
                <a:cs typeface="Arial" panose="020B0604020202020204" pitchFamily="34" charset="0"/>
              </a:rPr>
              <a:t>室</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电话：</a:t>
            </a:r>
            <a:r>
              <a:rPr lang="en-US" altLang="zh-CN" sz="1216" dirty="0">
                <a:latin typeface="Arial" panose="020B0604020202020204" pitchFamily="34" charset="0"/>
                <a:ea typeface="华文楷体" panose="02010600040101010101" pitchFamily="2" charset="-122"/>
                <a:cs typeface="Arial" panose="020B0604020202020204" pitchFamily="34" charset="0"/>
              </a:rPr>
              <a:t>00852 2820 5600</a:t>
            </a:r>
          </a:p>
          <a:p>
            <a:pPr>
              <a:spcBef>
                <a:spcPts val="98"/>
              </a:spcBef>
              <a:spcAft>
                <a:spcPts val="98"/>
              </a:spcAft>
            </a:pPr>
            <a:r>
              <a:rPr lang="zh-CN" altLang="zh-CN" sz="1216" dirty="0">
                <a:latin typeface="Arial" panose="020B0604020202020204" pitchFamily="34" charset="0"/>
                <a:ea typeface="华文楷体" panose="02010600040101010101" pitchFamily="2" charset="-122"/>
                <a:cs typeface="Arial" panose="020B0604020202020204" pitchFamily="34" charset="0"/>
              </a:rPr>
              <a:t>传真：</a:t>
            </a:r>
            <a:r>
              <a:rPr lang="en-US" altLang="zh-CN" sz="1216" dirty="0">
                <a:latin typeface="Arial" panose="020B0604020202020204" pitchFamily="34" charset="0"/>
                <a:ea typeface="华文楷体" panose="02010600040101010101" pitchFamily="2" charset="-122"/>
                <a:cs typeface="Arial" panose="020B0604020202020204" pitchFamily="34" charset="0"/>
              </a:rPr>
              <a:t>00852 2820 5611 </a:t>
            </a:r>
          </a:p>
          <a:p>
            <a:pPr>
              <a:spcBef>
                <a:spcPts val="98"/>
              </a:spcBef>
              <a:spcAft>
                <a:spcPts val="98"/>
              </a:spcAft>
            </a:pPr>
            <a:r>
              <a:rPr lang="en-US" altLang="zh-CN" sz="1216" dirty="0">
                <a:latin typeface="Arial" panose="020B0604020202020204" pitchFamily="34" charset="0"/>
                <a:ea typeface="华文楷体" panose="02010600040101010101" pitchFamily="2" charset="-122"/>
                <a:cs typeface="Arial" panose="020B0604020202020204" pitchFamily="34" charset="0"/>
              </a:rPr>
              <a:t>Email</a:t>
            </a:r>
            <a:r>
              <a:rPr lang="zh-CN" altLang="zh-CN" sz="1216" dirty="0">
                <a:latin typeface="Arial" panose="020B0604020202020204" pitchFamily="34" charset="0"/>
                <a:ea typeface="华文楷体" panose="02010600040101010101" pitchFamily="2" charset="-122"/>
                <a:cs typeface="Arial" panose="020B0604020202020204" pitchFamily="34" charset="0"/>
              </a:rPr>
              <a:t>：</a:t>
            </a:r>
            <a:r>
              <a:rPr lang="en-US" altLang="zh-CN" sz="1216" dirty="0">
                <a:latin typeface="Arial" panose="020B0604020202020204" pitchFamily="34" charset="0"/>
                <a:ea typeface="华文楷体" panose="02010600040101010101" pitchFamily="2" charset="-122"/>
                <a:cs typeface="Arial" panose="020B0604020202020204" pitchFamily="34" charset="0"/>
              </a:rPr>
              <a:t>hongkong@hankunlaw.com</a:t>
            </a:r>
            <a:endParaRPr lang="zh-CN" altLang="en-US" sz="1216" dirty="0">
              <a:latin typeface="Arial" panose="020B0604020202020204" pitchFamily="34" charset="0"/>
              <a:ea typeface="华文楷体" panose="0201060004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4B594469-E28D-4F3E-BE5F-957183AD9F68}"/>
              </a:ext>
            </a:extLst>
          </p:cNvPr>
          <p:cNvSpPr txBox="1"/>
          <p:nvPr/>
        </p:nvSpPr>
        <p:spPr>
          <a:xfrm>
            <a:off x="885826" y="2774131"/>
            <a:ext cx="3799643" cy="1080745"/>
          </a:xfrm>
          <a:prstGeom prst="rect">
            <a:avLst/>
          </a:prstGeom>
          <a:noFill/>
          <a:effectLst>
            <a:glow rad="228600">
              <a:schemeClr val="accent2">
                <a:lumMod val="20000"/>
                <a:lumOff val="80000"/>
              </a:schemeClr>
            </a:glow>
            <a:outerShdw blurRad="50800" dist="38100" dir="5400000" algn="t" rotWithShape="0">
              <a:prstClr val="black">
                <a:alpha val="40000"/>
              </a:prstClr>
            </a:outerShdw>
          </a:effectLst>
        </p:spPr>
        <p:txBody>
          <a:bodyPr wrap="square" rtlCol="0">
            <a:spAutoFit/>
          </a:bodyPr>
          <a:lstStyle/>
          <a:p>
            <a:pPr algn="ctr"/>
            <a:r>
              <a:rPr lang="en-US" altLang="zh-CN" sz="6423" b="1" dirty="0">
                <a:solidFill>
                  <a:srgbClr val="003264"/>
                </a:solidFill>
                <a:latin typeface="Arial" panose="020B0604020202020204" pitchFamily="34" charset="0"/>
                <a:cs typeface="Arial" panose="020B0604020202020204" pitchFamily="34" charset="0"/>
              </a:rPr>
              <a:t>THANKS</a:t>
            </a:r>
            <a:endParaRPr lang="zh-CN" altLang="en-US" sz="6423" b="1" dirty="0">
              <a:solidFill>
                <a:srgbClr val="003264"/>
              </a:solidFill>
              <a:latin typeface="Arial" panose="020B0604020202020204" pitchFamily="34" charset="0"/>
              <a:cs typeface="Arial" panose="020B0604020202020204" pitchFamily="34" charset="0"/>
            </a:endParaRPr>
          </a:p>
        </p:txBody>
      </p:sp>
      <p:grpSp>
        <p:nvGrpSpPr>
          <p:cNvPr id="14" name="组合 13">
            <a:extLst>
              <a:ext uri="{FF2B5EF4-FFF2-40B4-BE49-F238E27FC236}">
                <a16:creationId xmlns:a16="http://schemas.microsoft.com/office/drawing/2014/main" id="{D125AF1C-6D27-4A64-AFEE-50D2CD088F87}"/>
              </a:ext>
            </a:extLst>
          </p:cNvPr>
          <p:cNvGrpSpPr/>
          <p:nvPr/>
        </p:nvGrpSpPr>
        <p:grpSpPr>
          <a:xfrm>
            <a:off x="1703706" y="4716455"/>
            <a:ext cx="2163881" cy="1314265"/>
            <a:chOff x="1270756" y="4847135"/>
            <a:chExt cx="2223837" cy="1350680"/>
          </a:xfrm>
        </p:grpSpPr>
        <p:sp>
          <p:nvSpPr>
            <p:cNvPr id="15" name="TextBox 3">
              <a:extLst>
                <a:ext uri="{FF2B5EF4-FFF2-40B4-BE49-F238E27FC236}">
                  <a16:creationId xmlns:a16="http://schemas.microsoft.com/office/drawing/2014/main" id="{B659DCC0-2F24-4082-AC3F-B6EE495274FF}"/>
                </a:ext>
              </a:extLst>
            </p:cNvPr>
            <p:cNvSpPr txBox="1"/>
            <p:nvPr/>
          </p:nvSpPr>
          <p:spPr>
            <a:xfrm>
              <a:off x="1270756" y="5872021"/>
              <a:ext cx="2223837" cy="325794"/>
            </a:xfrm>
            <a:prstGeom prst="rect">
              <a:avLst/>
            </a:prstGeom>
            <a:noFill/>
          </p:spPr>
          <p:txBody>
            <a:bodyPr wrap="square" rtlCol="0">
              <a:spAutoFit/>
            </a:bodyPr>
            <a:lstStyle/>
            <a:p>
              <a:pPr algn="ctr"/>
              <a:r>
                <a:rPr lang="en-US" altLang="zh-CN" sz="1460" dirty="0">
                  <a:latin typeface="+mj-lt"/>
                  <a:cs typeface="Times New Roman" pitchFamily="18" charset="0"/>
                </a:rPr>
                <a:t>www.hankunlaw.com</a:t>
              </a:r>
            </a:p>
          </p:txBody>
        </p:sp>
        <p:pic>
          <p:nvPicPr>
            <p:cNvPr id="16" name="图片 15">
              <a:extLst>
                <a:ext uri="{FF2B5EF4-FFF2-40B4-BE49-F238E27FC236}">
                  <a16:creationId xmlns:a16="http://schemas.microsoft.com/office/drawing/2014/main" id="{F7B6BD59-5D79-4979-8888-1076450A68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06" t="5218" r="5748" b="5502"/>
            <a:stretch/>
          </p:blipFill>
          <p:spPr>
            <a:xfrm>
              <a:off x="1908103" y="4847135"/>
              <a:ext cx="949143" cy="958088"/>
            </a:xfrm>
            <a:prstGeom prst="rect">
              <a:avLst/>
            </a:prstGeom>
          </p:spPr>
        </p:pic>
      </p:grpSp>
    </p:spTree>
    <p:extLst>
      <p:ext uri="{BB962C8B-B14F-4D97-AF65-F5344CB8AC3E}">
        <p14:creationId xmlns:p14="http://schemas.microsoft.com/office/powerpoint/2010/main" val="28276272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5ED616-BFA3-4577-8DFA-85F19DAC04A2}"/>
              </a:ext>
            </a:extLst>
          </p:cNvPr>
          <p:cNvSpPr>
            <a:spLocks noGrp="1"/>
          </p:cNvSpPr>
          <p:nvPr>
            <p:ph type="title"/>
          </p:nvPr>
        </p:nvSpPr>
        <p:spPr>
          <a:xfrm>
            <a:off x="3866470" y="2978303"/>
            <a:ext cx="2954110" cy="1284013"/>
          </a:xfrm>
        </p:spPr>
        <p:txBody>
          <a:bodyPr/>
          <a:lstStyle/>
          <a:p>
            <a:pPr>
              <a:lnSpc>
                <a:spcPct val="200000"/>
              </a:lnSpc>
            </a:pPr>
            <a:r>
              <a:rPr lang="zh-CN" altLang="en-US" sz="4000" b="1" dirty="0">
                <a:solidFill>
                  <a:srgbClr val="0E2364"/>
                </a:solidFill>
              </a:rPr>
              <a:t>提问与交流</a:t>
            </a:r>
            <a:endParaRPr lang="zh-CN" altLang="en-US" sz="4000" dirty="0">
              <a:solidFill>
                <a:srgbClr val="0E2364"/>
              </a:solidFill>
            </a:endParaRPr>
          </a:p>
        </p:txBody>
      </p:sp>
      <p:sp>
        <p:nvSpPr>
          <p:cNvPr id="4" name="文本占位符 10">
            <a:extLst>
              <a:ext uri="{FF2B5EF4-FFF2-40B4-BE49-F238E27FC236}">
                <a16:creationId xmlns:a16="http://schemas.microsoft.com/office/drawing/2014/main" id="{CC6C5A48-5C3A-423F-9A5A-863997B00208}"/>
              </a:ext>
            </a:extLst>
          </p:cNvPr>
          <p:cNvSpPr txBox="1">
            <a:spLocks/>
          </p:cNvSpPr>
          <p:nvPr/>
        </p:nvSpPr>
        <p:spPr>
          <a:xfrm>
            <a:off x="1131209" y="563961"/>
            <a:ext cx="8424632" cy="457200"/>
          </a:xfrm>
          <a:prstGeom prst="rect">
            <a:avLst/>
          </a:prstGeom>
        </p:spPr>
        <p:txBody>
          <a:bodyPr/>
          <a:lstStyle>
            <a:lvl1pPr marL="192024" indent="-192024" algn="l" defTabSz="1008400" rtl="0" eaLnBrk="1" latinLnBrk="0" hangingPunct="1">
              <a:lnSpc>
                <a:spcPct val="100000"/>
              </a:lnSpc>
              <a:spcBef>
                <a:spcPts val="1103"/>
              </a:spcBef>
              <a:buClr>
                <a:srgbClr val="2D4B6F"/>
              </a:buClr>
              <a:buSzPct val="92000"/>
              <a:buFont typeface="Wingdings" panose="05000000000000000000" pitchFamily="2" charset="2"/>
              <a:buChar char="n"/>
              <a:defRPr sz="1100" kern="1200">
                <a:solidFill>
                  <a:schemeClr val="tx1"/>
                </a:solidFill>
                <a:latin typeface="+mn-lt"/>
                <a:ea typeface="+mn-ea"/>
                <a:cs typeface="+mn-cs"/>
              </a:defRPr>
            </a:lvl1pPr>
            <a:lvl2pPr marL="756300" indent="-252100" algn="l" defTabSz="1008400" rtl="0" eaLnBrk="1" latinLnBrk="0" hangingPunct="1">
              <a:lnSpc>
                <a:spcPct val="100000"/>
              </a:lnSpc>
              <a:spcBef>
                <a:spcPts val="551"/>
              </a:spcBef>
              <a:buClr>
                <a:srgbClr val="2D4B6F"/>
              </a:buClr>
              <a:buFont typeface="Arial" panose="020B0604020202020204" pitchFamily="34" charset="0"/>
              <a:buChar char="−"/>
              <a:defRPr lang="zh-CN" altLang="en-US" sz="1100" kern="1200" dirty="0" smtClean="0">
                <a:solidFill>
                  <a:schemeClr val="tx1"/>
                </a:solidFill>
                <a:latin typeface="+mn-lt"/>
                <a:ea typeface="+mn-ea"/>
                <a:cs typeface="+mn-cs"/>
              </a:defRPr>
            </a:lvl2pPr>
            <a:lvl3pPr marL="1260500"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n-lt"/>
                <a:ea typeface="+mn-ea"/>
                <a:cs typeface="+mn-cs"/>
              </a:defRPr>
            </a:lvl3pPr>
            <a:lvl4pPr marL="1764701" indent="-252100" algn="l" defTabSz="1008400" rtl="0" eaLnBrk="1" latinLnBrk="0" hangingPunct="1">
              <a:lnSpc>
                <a:spcPct val="100000"/>
              </a:lnSpc>
              <a:spcBef>
                <a:spcPts val="551"/>
              </a:spcBef>
              <a:buFont typeface="Arial" panose="020B0604020202020204" pitchFamily="34" charset="0"/>
              <a:buChar char="−"/>
              <a:defRPr lang="zh-CN" altLang="en-US" sz="1100" kern="1200" dirty="0" smtClean="0">
                <a:solidFill>
                  <a:schemeClr val="tx1"/>
                </a:solidFill>
                <a:latin typeface="+mj-lt"/>
                <a:ea typeface="+mj-ea"/>
                <a:cs typeface="+mn-cs"/>
              </a:defRPr>
            </a:lvl4pPr>
            <a:lvl5pPr marL="2268901" indent="-252100" algn="l" defTabSz="1008400" rtl="0" eaLnBrk="1" latinLnBrk="0" hangingPunct="1">
              <a:lnSpc>
                <a:spcPct val="100000"/>
              </a:lnSpc>
              <a:spcBef>
                <a:spcPts val="551"/>
              </a:spcBef>
              <a:buFont typeface="Arial" panose="020B0604020202020204" pitchFamily="34" charset="0"/>
              <a:buChar char="−"/>
              <a:defRPr lang="en-US" altLang="en-US" sz="1100" kern="1200" dirty="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a:buNone/>
            </a:pPr>
            <a:r>
              <a:rPr lang="zh-CN" altLang="en-US" sz="2801" dirty="0">
                <a:solidFill>
                  <a:srgbClr val="0E2364"/>
                </a:solidFill>
              </a:rPr>
              <a:t>股权投融资中的法律风险和争议</a:t>
            </a:r>
          </a:p>
        </p:txBody>
      </p:sp>
    </p:spTree>
    <p:extLst>
      <p:ext uri="{BB962C8B-B14F-4D97-AF65-F5344CB8AC3E}">
        <p14:creationId xmlns:p14="http://schemas.microsoft.com/office/powerpoint/2010/main" val="353253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一、</a:t>
            </a:r>
            <a:r>
              <a:rPr lang="zh-CN" altLang="zh-CN" dirty="0"/>
              <a:t>股权投融资</a:t>
            </a:r>
            <a:r>
              <a:rPr lang="zh-CN" altLang="en-US" dirty="0"/>
              <a:t>常见纠纷类型</a:t>
            </a:r>
            <a:endParaRPr lang="zh-CN" altLang="zh-CN" dirty="0"/>
          </a:p>
        </p:txBody>
      </p:sp>
      <p:graphicFrame>
        <p:nvGraphicFramePr>
          <p:cNvPr id="7" name="图示 6">
            <a:extLst>
              <a:ext uri="{FF2B5EF4-FFF2-40B4-BE49-F238E27FC236}">
                <a16:creationId xmlns:a16="http://schemas.microsoft.com/office/drawing/2014/main" id="{7D0F9167-B14C-48D1-B0F9-CA40CA74F544}"/>
              </a:ext>
            </a:extLst>
          </p:cNvPr>
          <p:cNvGraphicFramePr/>
          <p:nvPr>
            <p:extLst>
              <p:ext uri="{D42A27DB-BD31-4B8C-83A1-F6EECF244321}">
                <p14:modId xmlns:p14="http://schemas.microsoft.com/office/powerpoint/2010/main" val="1001234709"/>
              </p:ext>
            </p:extLst>
          </p:nvPr>
        </p:nvGraphicFramePr>
        <p:xfrm>
          <a:off x="447675" y="1473798"/>
          <a:ext cx="9791700" cy="5222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a:extLst>
              <a:ext uri="{FF2B5EF4-FFF2-40B4-BE49-F238E27FC236}">
                <a16:creationId xmlns:a16="http://schemas.microsoft.com/office/drawing/2014/main" id="{5760CEFF-5ABE-4B66-890C-B8D0CF7152A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377299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32FD0A-27C8-4A1D-8E28-A82D5EEB3106}"/>
              </a:ext>
            </a:extLst>
          </p:cNvPr>
          <p:cNvSpPr>
            <a:spLocks noGrp="1"/>
          </p:cNvSpPr>
          <p:nvPr>
            <p:ph type="body" sz="quarter" idx="13"/>
          </p:nvPr>
        </p:nvSpPr>
        <p:spPr>
          <a:xfrm>
            <a:off x="1095375" y="629301"/>
            <a:ext cx="7333488" cy="393192"/>
          </a:xfrm>
        </p:spPr>
        <p:txBody>
          <a:bodyPr/>
          <a:lstStyle/>
          <a:p>
            <a:r>
              <a:rPr lang="zh-CN" altLang="en-US" dirty="0"/>
              <a:t>三、股权投融资中的基本法律准则</a:t>
            </a:r>
            <a:endParaRPr lang="zh-CN" altLang="zh-CN" dirty="0"/>
          </a:p>
        </p:txBody>
      </p:sp>
      <p:sp>
        <p:nvSpPr>
          <p:cNvPr id="3" name="文本框 2">
            <a:extLst>
              <a:ext uri="{FF2B5EF4-FFF2-40B4-BE49-F238E27FC236}">
                <a16:creationId xmlns:a16="http://schemas.microsoft.com/office/drawing/2014/main" id="{A4C6DB76-1158-441B-B156-F69D5FA1EE0A}"/>
              </a:ext>
            </a:extLst>
          </p:cNvPr>
          <p:cNvSpPr txBox="1"/>
          <p:nvPr/>
        </p:nvSpPr>
        <p:spPr>
          <a:xfrm>
            <a:off x="1073860" y="1508458"/>
            <a:ext cx="9165516" cy="5355312"/>
          </a:xfrm>
          <a:prstGeom prst="rect">
            <a:avLst/>
          </a:prstGeom>
          <a:noFill/>
        </p:spPr>
        <p:txBody>
          <a:bodyPr wrap="square" rtlCol="0">
            <a:spAutoFit/>
          </a:bodyPr>
          <a:lstStyle/>
          <a:p>
            <a:pPr lvl="0"/>
            <a:r>
              <a:rPr lang="en-US" altLang="zh-CN" b="1" dirty="0"/>
              <a:t>1.《</a:t>
            </a:r>
            <a:r>
              <a:rPr lang="zh-CN" altLang="en-US" b="1" dirty="0"/>
              <a:t>合同法</a:t>
            </a:r>
            <a:r>
              <a:rPr lang="en-US" altLang="zh-CN" b="1" dirty="0"/>
              <a:t>》</a:t>
            </a:r>
          </a:p>
          <a:p>
            <a:pPr lvl="0"/>
            <a:endParaRPr lang="en-US" altLang="zh-CN" dirty="0"/>
          </a:p>
          <a:p>
            <a:pPr marL="285752" indent="-285752">
              <a:buFont typeface="Arial" panose="020B0604020202020204" pitchFamily="34" charset="0"/>
              <a:buChar char="•"/>
            </a:pPr>
            <a:r>
              <a:rPr lang="zh-CN" altLang="zh-CN" b="1" u="sng" dirty="0"/>
              <a:t>合同有效原则</a:t>
            </a:r>
            <a:endParaRPr lang="en-US" altLang="zh-CN" b="1" u="sng" dirty="0"/>
          </a:p>
          <a:p>
            <a:pPr lvl="0"/>
            <a:endParaRPr lang="en-US" altLang="zh-CN" dirty="0"/>
          </a:p>
          <a:p>
            <a:pPr marL="554040" lvl="1" indent="-285752">
              <a:buFontTx/>
              <a:buChar char="-"/>
            </a:pPr>
            <a:r>
              <a:rPr lang="zh-CN" altLang="zh-CN" b="1" dirty="0"/>
              <a:t>导致合同无效的情形</a:t>
            </a:r>
            <a:r>
              <a:rPr lang="zh-CN" altLang="en-US" b="1" dirty="0"/>
              <a:t>：</a:t>
            </a:r>
            <a:endParaRPr lang="en-US" altLang="zh-CN" b="1" dirty="0"/>
          </a:p>
          <a:p>
            <a:pPr marL="1527181" indent="-1074742"/>
            <a:endParaRPr lang="en-US" altLang="zh-CN" b="1" dirty="0"/>
          </a:p>
          <a:p>
            <a:pPr marL="1527181" indent="-1074742"/>
            <a:r>
              <a:rPr lang="zh-CN" altLang="en-US" dirty="0"/>
              <a:t>第四十条  格式条款具有本法第五十二条和第五十三条规定情形的，或者提供格式条款一方免除其责任、加重对方责任、排除对方主要权利的，该条款无效。</a:t>
            </a:r>
            <a:endParaRPr lang="en-US" altLang="zh-CN" dirty="0"/>
          </a:p>
          <a:p>
            <a:pPr marL="1527181" indent="-1074742"/>
            <a:endParaRPr lang="en-US" altLang="zh-CN" dirty="0"/>
          </a:p>
          <a:p>
            <a:pPr marL="720728" indent="-268289"/>
            <a:r>
              <a:rPr lang="zh-CN" altLang="en-US" dirty="0"/>
              <a:t>第五十二条  有下列情形之一的，合同无效：</a:t>
            </a:r>
          </a:p>
          <a:p>
            <a:pPr lvl="1"/>
            <a:r>
              <a:rPr lang="zh-CN" altLang="en-US" dirty="0"/>
              <a:t>    </a:t>
            </a:r>
            <a:r>
              <a:rPr lang="en-US" altLang="zh-CN" dirty="0"/>
              <a:t>(</a:t>
            </a:r>
            <a:r>
              <a:rPr lang="zh-CN" altLang="en-US" dirty="0"/>
              <a:t>一</a:t>
            </a:r>
            <a:r>
              <a:rPr lang="en-US" altLang="zh-CN" dirty="0"/>
              <a:t>) </a:t>
            </a:r>
            <a:r>
              <a:rPr lang="zh-CN" altLang="en-US" dirty="0"/>
              <a:t>一方以欺诈、胁迫的手段订立合同，损害国家利益；</a:t>
            </a:r>
          </a:p>
          <a:p>
            <a:pPr lvl="1"/>
            <a:r>
              <a:rPr lang="zh-CN" altLang="en-US" dirty="0"/>
              <a:t>    </a:t>
            </a:r>
            <a:r>
              <a:rPr lang="en-US" altLang="zh-CN" dirty="0"/>
              <a:t>(</a:t>
            </a:r>
            <a:r>
              <a:rPr lang="zh-CN" altLang="en-US" dirty="0"/>
              <a:t>二</a:t>
            </a:r>
            <a:r>
              <a:rPr lang="en-US" altLang="zh-CN" dirty="0"/>
              <a:t>) </a:t>
            </a:r>
            <a:r>
              <a:rPr lang="zh-CN" altLang="en-US" dirty="0"/>
              <a:t>恶意串通，损害国家、集体或者第三人利益；</a:t>
            </a:r>
          </a:p>
          <a:p>
            <a:pPr lvl="1"/>
            <a:r>
              <a:rPr lang="zh-CN" altLang="en-US" dirty="0">
                <a:solidFill>
                  <a:srgbClr val="FF0000"/>
                </a:solidFill>
              </a:rPr>
              <a:t>    </a:t>
            </a:r>
            <a:r>
              <a:rPr lang="en-US" altLang="zh-CN" dirty="0">
                <a:solidFill>
                  <a:srgbClr val="FF0000"/>
                </a:solidFill>
              </a:rPr>
              <a:t>(</a:t>
            </a:r>
            <a:r>
              <a:rPr lang="zh-CN" altLang="en-US" dirty="0">
                <a:solidFill>
                  <a:srgbClr val="FF0000"/>
                </a:solidFill>
              </a:rPr>
              <a:t>三</a:t>
            </a:r>
            <a:r>
              <a:rPr lang="en-US" altLang="zh-CN" dirty="0">
                <a:solidFill>
                  <a:srgbClr val="FF0000"/>
                </a:solidFill>
              </a:rPr>
              <a:t>) </a:t>
            </a:r>
            <a:r>
              <a:rPr lang="zh-CN" altLang="en-US" dirty="0">
                <a:solidFill>
                  <a:srgbClr val="FF0000"/>
                </a:solidFill>
              </a:rPr>
              <a:t>以合法形式掩盖非法目的；</a:t>
            </a:r>
          </a:p>
          <a:p>
            <a:pPr lvl="1"/>
            <a:r>
              <a:rPr lang="zh-CN" altLang="en-US" dirty="0">
                <a:solidFill>
                  <a:srgbClr val="FF0000"/>
                </a:solidFill>
              </a:rPr>
              <a:t>    </a:t>
            </a:r>
            <a:r>
              <a:rPr lang="en-US" altLang="zh-CN" dirty="0">
                <a:solidFill>
                  <a:srgbClr val="FF0000"/>
                </a:solidFill>
              </a:rPr>
              <a:t>(</a:t>
            </a:r>
            <a:r>
              <a:rPr lang="zh-CN" altLang="en-US" dirty="0">
                <a:solidFill>
                  <a:srgbClr val="FF0000"/>
                </a:solidFill>
              </a:rPr>
              <a:t>四</a:t>
            </a:r>
            <a:r>
              <a:rPr lang="en-US" altLang="zh-CN" dirty="0">
                <a:solidFill>
                  <a:srgbClr val="FF0000"/>
                </a:solidFill>
              </a:rPr>
              <a:t>) </a:t>
            </a:r>
            <a:r>
              <a:rPr lang="zh-CN" altLang="en-US" dirty="0">
                <a:solidFill>
                  <a:srgbClr val="FF0000"/>
                </a:solidFill>
              </a:rPr>
              <a:t>损害社会公共利益；</a:t>
            </a:r>
          </a:p>
          <a:p>
            <a:pPr lvl="1"/>
            <a:r>
              <a:rPr lang="zh-CN" altLang="en-US" dirty="0">
                <a:solidFill>
                  <a:srgbClr val="FF0000"/>
                </a:solidFill>
              </a:rPr>
              <a:t>    </a:t>
            </a:r>
            <a:r>
              <a:rPr lang="en-US" altLang="zh-CN" dirty="0">
                <a:solidFill>
                  <a:srgbClr val="FF0000"/>
                </a:solidFill>
              </a:rPr>
              <a:t>(</a:t>
            </a:r>
            <a:r>
              <a:rPr lang="zh-CN" altLang="en-US" dirty="0">
                <a:solidFill>
                  <a:srgbClr val="FF0000"/>
                </a:solidFill>
              </a:rPr>
              <a:t>五</a:t>
            </a:r>
            <a:r>
              <a:rPr lang="en-US" altLang="zh-CN" dirty="0">
                <a:solidFill>
                  <a:srgbClr val="FF0000"/>
                </a:solidFill>
              </a:rPr>
              <a:t>) </a:t>
            </a:r>
            <a:r>
              <a:rPr lang="zh-CN" altLang="en-US" dirty="0">
                <a:solidFill>
                  <a:srgbClr val="FF0000"/>
                </a:solidFill>
              </a:rPr>
              <a:t>违反法律、行政法规的强制性规定</a:t>
            </a:r>
            <a:r>
              <a:rPr lang="zh-CN" altLang="en-US" dirty="0"/>
              <a:t>。</a:t>
            </a:r>
            <a:endParaRPr lang="en-US" altLang="zh-CN" dirty="0"/>
          </a:p>
          <a:p>
            <a:pPr lvl="1"/>
            <a:endParaRPr lang="en-US" altLang="zh-CN" dirty="0"/>
          </a:p>
          <a:p>
            <a:pPr lvl="1"/>
            <a:r>
              <a:rPr lang="zh-CN" altLang="en-US" dirty="0"/>
              <a:t>第五十三条  合同中的下列免责条款无效：</a:t>
            </a:r>
            <a:br>
              <a:rPr lang="zh-CN" altLang="en-US" dirty="0"/>
            </a:br>
            <a:r>
              <a:rPr lang="zh-CN" altLang="en-US" dirty="0"/>
              <a:t>    </a:t>
            </a:r>
            <a:r>
              <a:rPr lang="en-US" altLang="zh-CN" dirty="0"/>
              <a:t>(</a:t>
            </a:r>
            <a:r>
              <a:rPr lang="zh-CN" altLang="en-US" dirty="0"/>
              <a:t>一</a:t>
            </a:r>
            <a:r>
              <a:rPr lang="en-US" altLang="zh-CN" dirty="0"/>
              <a:t>)</a:t>
            </a:r>
            <a:r>
              <a:rPr lang="zh-CN" altLang="en-US" dirty="0"/>
              <a:t>造成对方人身伤害的；</a:t>
            </a:r>
            <a:br>
              <a:rPr lang="zh-CN" altLang="en-US" dirty="0"/>
            </a:br>
            <a:r>
              <a:rPr lang="zh-CN" altLang="en-US" dirty="0"/>
              <a:t>    </a:t>
            </a:r>
            <a:r>
              <a:rPr lang="en-US" altLang="zh-CN" dirty="0"/>
              <a:t>(</a:t>
            </a:r>
            <a:r>
              <a:rPr lang="zh-CN" altLang="en-US" dirty="0"/>
              <a:t>二</a:t>
            </a:r>
            <a:r>
              <a:rPr lang="en-US" altLang="zh-CN" dirty="0"/>
              <a:t>)</a:t>
            </a:r>
            <a:r>
              <a:rPr lang="zh-CN" altLang="en-US" dirty="0"/>
              <a:t>因故意或者重大过失造成对方财产损失的。</a:t>
            </a:r>
            <a:endParaRPr lang="en-US" altLang="zh-CN" dirty="0"/>
          </a:p>
        </p:txBody>
      </p:sp>
      <p:sp>
        <p:nvSpPr>
          <p:cNvPr id="6" name="文本占位符 5">
            <a:extLst>
              <a:ext uri="{FF2B5EF4-FFF2-40B4-BE49-F238E27FC236}">
                <a16:creationId xmlns:a16="http://schemas.microsoft.com/office/drawing/2014/main" id="{80A82ABE-B05C-4E28-AD8C-15D17488D5FA}"/>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3469342414"/>
      </p:ext>
    </p:extLst>
  </p:cSld>
  <p:clrMapOvr>
    <a:masterClrMapping/>
  </p:clrMapOvr>
</p:sld>
</file>

<file path=ppt/theme/theme1.xml><?xml version="1.0" encoding="utf-8"?>
<a:theme xmlns:a="http://schemas.openxmlformats.org/drawingml/2006/main" name="Office 主题​​">
  <a:themeElements>
    <a:clrScheme name="汉坤模板颜色">
      <a:dk1>
        <a:srgbClr val="000000"/>
      </a:dk1>
      <a:lt1>
        <a:srgbClr val="FFFFFF"/>
      </a:lt1>
      <a:dk2>
        <a:srgbClr val="00355F"/>
      </a:dk2>
      <a:lt2>
        <a:srgbClr val="F0F0F0"/>
      </a:lt2>
      <a:accent1>
        <a:srgbClr val="223F86"/>
      </a:accent1>
      <a:accent2>
        <a:srgbClr val="0070C0"/>
      </a:accent2>
      <a:accent3>
        <a:srgbClr val="920E14"/>
      </a:accent3>
      <a:accent4>
        <a:srgbClr val="E97F27"/>
      </a:accent4>
      <a:accent5>
        <a:srgbClr val="E4B93E"/>
      </a:accent5>
      <a:accent6>
        <a:srgbClr val="C2822C"/>
      </a:accent6>
      <a:hlink>
        <a:srgbClr val="5F5F5F"/>
      </a:hlink>
      <a:folHlink>
        <a:srgbClr val="BFBFBF"/>
      </a:folHlink>
    </a:clrScheme>
    <a:fontScheme name="自定义 4">
      <a:majorFont>
        <a:latin typeface="Arial"/>
        <a:ea typeface="华文楷体"/>
        <a:cs typeface=""/>
      </a:majorFont>
      <a:minorFont>
        <a:latin typeface="Arial"/>
        <a:ea typeface="华文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汉坤模板颜色">
      <a:dk1>
        <a:srgbClr val="000000"/>
      </a:dk1>
      <a:lt1>
        <a:srgbClr val="FFFFFF"/>
      </a:lt1>
      <a:dk2>
        <a:srgbClr val="00355F"/>
      </a:dk2>
      <a:lt2>
        <a:srgbClr val="F0F0F0"/>
      </a:lt2>
      <a:accent1>
        <a:srgbClr val="223F86"/>
      </a:accent1>
      <a:accent2>
        <a:srgbClr val="0070C0"/>
      </a:accent2>
      <a:accent3>
        <a:srgbClr val="920E14"/>
      </a:accent3>
      <a:accent4>
        <a:srgbClr val="E97F27"/>
      </a:accent4>
      <a:accent5>
        <a:srgbClr val="E4B93E"/>
      </a:accent5>
      <a:accent6>
        <a:srgbClr val="C2822C"/>
      </a:accent6>
      <a:hlink>
        <a:srgbClr val="5F5F5F"/>
      </a:hlink>
      <a:folHlink>
        <a:srgbClr val="BFBFBF"/>
      </a:folHlink>
    </a:clrScheme>
    <a:fontScheme name="自定义 7">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1856</TotalTime>
  <Words>11573</Words>
  <Application>Microsoft Office PowerPoint</Application>
  <PresentationFormat>自定义</PresentationFormat>
  <Paragraphs>973</Paragraphs>
  <Slides>73</Slides>
  <Notes>60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73</vt:i4>
      </vt:variant>
    </vt:vector>
  </HeadingPairs>
  <TitlesOfParts>
    <vt:vector size="81" baseType="lpstr">
      <vt:lpstr>Adobe Caslon Pro</vt:lpstr>
      <vt:lpstr>PingFang SC</vt:lpstr>
      <vt:lpstr>等线</vt:lpstr>
      <vt:lpstr>楷体</vt:lpstr>
      <vt:lpstr>Arial</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第一部分 基础知识篇 -股权投融资所涉利益主体 - 股权投融资常见纠纷类型 -- 股权投融资中的基本法律准则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第二部分 资金进入篇 - 增资协议纠纷 - 股权代持纠纷 - 名股实债纠纷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第二部分 资金进入篇 一、增资协议纠纷 二、股权代持纠纷 三、名股实债纠纷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第二部分 资金进入篇 一、增资协议纠纷 二、股权代持纠纷 三、名股实债纠纷  </vt:lpstr>
      <vt:lpstr>PowerPoint 演示文稿</vt:lpstr>
      <vt:lpstr>PowerPoint 演示文稿</vt:lpstr>
      <vt:lpstr>第三部分 资金退出篇 - 对赌条款 - 裁判规则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提问与交流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ITBJ201808-001</dc:creator>
  <cp:lastModifiedBy>xianglin chen</cp:lastModifiedBy>
  <cp:revision>673</cp:revision>
  <cp:lastPrinted>2018-10-26T03:49:17Z</cp:lastPrinted>
  <dcterms:created xsi:type="dcterms:W3CDTF">2018-10-26T01:21:25Z</dcterms:created>
  <dcterms:modified xsi:type="dcterms:W3CDTF">2019-12-14T00:48:25Z</dcterms:modified>
</cp:coreProperties>
</file>