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82"/>
  </p:notesMasterIdLst>
  <p:handoutMasterIdLst>
    <p:handoutMasterId r:id="rId83"/>
  </p:handoutMasterIdLst>
  <p:sldIdLst>
    <p:sldId id="259" r:id="rId2"/>
    <p:sldId id="296" r:id="rId3"/>
    <p:sldId id="381" r:id="rId4"/>
    <p:sldId id="258" r:id="rId5"/>
    <p:sldId id="266" r:id="rId6"/>
    <p:sldId id="261" r:id="rId7"/>
    <p:sldId id="262" r:id="rId8"/>
    <p:sldId id="264" r:id="rId9"/>
    <p:sldId id="265" r:id="rId10"/>
    <p:sldId id="282" r:id="rId11"/>
    <p:sldId id="314" r:id="rId12"/>
    <p:sldId id="561" r:id="rId13"/>
    <p:sldId id="446" r:id="rId14"/>
    <p:sldId id="315" r:id="rId15"/>
    <p:sldId id="290" r:id="rId16"/>
    <p:sldId id="294" r:id="rId17"/>
    <p:sldId id="295" r:id="rId18"/>
    <p:sldId id="301" r:id="rId19"/>
    <p:sldId id="303" r:id="rId20"/>
    <p:sldId id="304" r:id="rId21"/>
    <p:sldId id="305" r:id="rId22"/>
    <p:sldId id="447" r:id="rId23"/>
    <p:sldId id="307" r:id="rId24"/>
    <p:sldId id="448" r:id="rId25"/>
    <p:sldId id="506" r:id="rId26"/>
    <p:sldId id="310" r:id="rId27"/>
    <p:sldId id="507" r:id="rId28"/>
    <p:sldId id="316" r:id="rId29"/>
    <p:sldId id="324" r:id="rId30"/>
    <p:sldId id="508" r:id="rId31"/>
    <p:sldId id="260" r:id="rId32"/>
    <p:sldId id="269" r:id="rId33"/>
    <p:sldId id="272" r:id="rId34"/>
    <p:sldId id="271" r:id="rId35"/>
    <p:sldId id="273" r:id="rId36"/>
    <p:sldId id="283" r:id="rId37"/>
    <p:sldId id="289" r:id="rId38"/>
    <p:sldId id="279" r:id="rId39"/>
    <p:sldId id="280" r:id="rId40"/>
    <p:sldId id="321" r:id="rId41"/>
    <p:sldId id="322" r:id="rId42"/>
    <p:sldId id="317" r:id="rId43"/>
    <p:sldId id="509" r:id="rId44"/>
    <p:sldId id="511" r:id="rId45"/>
    <p:sldId id="276" r:id="rId46"/>
    <p:sldId id="277" r:id="rId47"/>
    <p:sldId id="318" r:id="rId48"/>
    <p:sldId id="278" r:id="rId49"/>
    <p:sldId id="320" r:id="rId50"/>
    <p:sldId id="512" r:id="rId51"/>
    <p:sldId id="513" r:id="rId52"/>
    <p:sldId id="284" r:id="rId53"/>
    <p:sldId id="291" r:id="rId54"/>
    <p:sldId id="311" r:id="rId55"/>
    <p:sldId id="312" r:id="rId56"/>
    <p:sldId id="313" r:id="rId57"/>
    <p:sldId id="275" r:id="rId58"/>
    <p:sldId id="286" r:id="rId59"/>
    <p:sldId id="287" r:id="rId60"/>
    <p:sldId id="449" r:id="rId61"/>
    <p:sldId id="382" r:id="rId62"/>
    <p:sldId id="366" r:id="rId63"/>
    <p:sldId id="383" r:id="rId64"/>
    <p:sldId id="384" r:id="rId65"/>
    <p:sldId id="385" r:id="rId66"/>
    <p:sldId id="562" r:id="rId67"/>
    <p:sldId id="288" r:id="rId68"/>
    <p:sldId id="274" r:id="rId69"/>
    <p:sldId id="293" r:id="rId70"/>
    <p:sldId id="297" r:id="rId71"/>
    <p:sldId id="298" r:id="rId72"/>
    <p:sldId id="299" r:id="rId73"/>
    <p:sldId id="300" r:id="rId74"/>
    <p:sldId id="325" r:id="rId75"/>
    <p:sldId id="270" r:id="rId76"/>
    <p:sldId id="327" r:id="rId77"/>
    <p:sldId id="326" r:id="rId78"/>
    <p:sldId id="323" r:id="rId79"/>
    <p:sldId id="268" r:id="rId80"/>
    <p:sldId id="267"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2022/6/17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7846842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2022/6/17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8489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80F572E-C335-41A0-ACA5-B30893D6C64C}" type="datetimeFigureOut">
              <a:rPr lang="zh-CN" altLang="en-US" smtClean="0"/>
              <a:t>2022/6/17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9BDDF3-4613-4C70-B94B-AD18771EBE4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80F572E-C335-41A0-ACA5-B30893D6C64C}" type="datetimeFigureOut">
              <a:rPr lang="zh-CN" altLang="en-US" smtClean="0"/>
              <a:t>2022/6/17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9BDDF3-4613-4C70-B94B-AD18771EBE4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80F572E-C335-41A0-ACA5-B30893D6C64C}" type="datetimeFigureOut">
              <a:rPr lang="zh-CN" altLang="en-US" smtClean="0"/>
              <a:t>2022/6/17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9BDDF3-4613-4C70-B94B-AD18771EBE4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80F572E-C335-41A0-ACA5-B30893D6C64C}" type="datetimeFigureOut">
              <a:rPr lang="zh-CN" altLang="en-US" smtClean="0"/>
              <a:t>2022/6/17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9BDDF3-4613-4C70-B94B-AD18771EBE4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80F572E-C335-41A0-ACA5-B30893D6C64C}" type="datetimeFigureOut">
              <a:rPr lang="zh-CN" altLang="en-US" smtClean="0"/>
              <a:t>2022/6/17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E9BDDF3-4613-4C70-B94B-AD18771EBE4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80F572E-C335-41A0-ACA5-B30893D6C64C}" type="datetimeFigureOut">
              <a:rPr lang="zh-CN" altLang="en-US" smtClean="0"/>
              <a:t>2022/6/17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9BDDF3-4613-4C70-B94B-AD18771EBE4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80F572E-C335-41A0-ACA5-B30893D6C64C}" type="datetimeFigureOut">
              <a:rPr lang="zh-CN" altLang="en-US" smtClean="0"/>
              <a:t>2022/6/17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E9BDDF3-4613-4C70-B94B-AD18771EBE4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80F572E-C335-41A0-ACA5-B30893D6C64C}" type="datetimeFigureOut">
              <a:rPr lang="zh-CN" altLang="en-US" smtClean="0"/>
              <a:t>2022/6/17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9BDDF3-4613-4C70-B94B-AD18771EBE4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0F572E-C335-41A0-ACA5-B30893D6C64C}" type="datetimeFigureOut">
              <a:rPr lang="zh-CN" altLang="en-US" smtClean="0"/>
              <a:t>2022/6/17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9BDDF3-4613-4C70-B94B-AD18771EBE4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80F572E-C335-41A0-ACA5-B30893D6C64C}" type="datetimeFigureOut">
              <a:rPr lang="zh-CN" altLang="en-US" smtClean="0"/>
              <a:t>2022/6/17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9BDDF3-4613-4C70-B94B-AD18771EBE4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80F572E-C335-41A0-ACA5-B30893D6C64C}" type="datetimeFigureOut">
              <a:rPr lang="zh-CN" altLang="en-US" smtClean="0"/>
              <a:t>2022/6/17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E9BDDF3-4613-4C70-B94B-AD18771EBE4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F572E-C335-41A0-ACA5-B30893D6C64C}" type="datetimeFigureOut">
              <a:rPr lang="zh-CN" altLang="en-US" smtClean="0"/>
              <a:t>2022/6/17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BDDF3-4613-4C70-B94B-AD18771EBE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ev.mysql.com/doc/refman/5.6/en/select.html" TargetMode="External"/><Relationship Id="rId2" Type="http://schemas.openxmlformats.org/officeDocument/2006/relationships/hyperlink" Target="https://dev.mysql.com/doc/refman/5.6/en/logical-operators.html#operator_and" TargetMode="External"/><Relationship Id="rId1" Type="http://schemas.openxmlformats.org/officeDocument/2006/relationships/slideLayout" Target="../slideLayouts/slideLayout2.xml"/><Relationship Id="rId4" Type="http://schemas.openxmlformats.org/officeDocument/2006/relationships/hyperlink" Target="https://dev.mysql.com/doc/refman/5.6/en/union.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ev.mysql.com/doc/refman/5.6/en/select.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dev.mysql.com/doc/refman/5.6/en/index-condition-pushdown-optimization.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7017"/>
            <a:ext cx="10515600" cy="4981303"/>
          </a:xfrm>
        </p:spPr>
        <p:txBody>
          <a:bodyPr>
            <a:normAutofit/>
          </a:bodyPr>
          <a:lstStyle/>
          <a:p>
            <a:pPr marL="0" indent="0">
              <a:buNone/>
            </a:pPr>
            <a:r>
              <a:rPr lang="zh-CN" altLang="en-US" sz="1600" dirty="0" smtClean="0">
                <a:latin typeface="+mn-ea"/>
              </a:rPr>
              <a:t>表结构</a:t>
            </a:r>
            <a:endParaRPr lang="en-US" altLang="zh-CN" sz="1600" dirty="0" smtClean="0">
              <a:latin typeface="+mn-ea"/>
            </a:endParaRPr>
          </a:p>
          <a:p>
            <a:pPr marL="0" indent="0">
              <a:buNone/>
            </a:pPr>
            <a:r>
              <a:rPr lang="en-US" altLang="zh-CN" sz="1600" dirty="0" smtClean="0">
                <a:latin typeface="+mn-ea"/>
              </a:rPr>
              <a:t> </a:t>
            </a:r>
            <a:r>
              <a:rPr lang="en-US" altLang="zh-CN" sz="1600" dirty="0" err="1">
                <a:latin typeface="+mn-ea"/>
              </a:rPr>
              <a:t>account_package_log_new</a:t>
            </a:r>
            <a:r>
              <a:rPr lang="en-US" altLang="zh-CN" sz="1600" dirty="0">
                <a:latin typeface="+mn-ea"/>
              </a:rPr>
              <a:t> | CREATE TABLE `</a:t>
            </a:r>
            <a:r>
              <a:rPr lang="en-US" altLang="zh-CN" sz="1600" dirty="0" err="1">
                <a:latin typeface="+mn-ea"/>
              </a:rPr>
              <a:t>account_package_log_new</a:t>
            </a:r>
            <a:r>
              <a:rPr lang="en-US" altLang="zh-CN" sz="1600" dirty="0">
                <a:latin typeface="+mn-ea"/>
              </a:rPr>
              <a:t>` (</a:t>
            </a:r>
          </a:p>
          <a:p>
            <a:pPr marL="0" indent="0">
              <a:buNone/>
            </a:pPr>
            <a:r>
              <a:rPr lang="en-US" altLang="zh-CN" sz="1600" dirty="0">
                <a:latin typeface="+mn-ea"/>
              </a:rPr>
              <a:t>  `id` </a:t>
            </a:r>
            <a:r>
              <a:rPr lang="en-US" altLang="zh-CN" sz="1600" dirty="0" err="1">
                <a:latin typeface="+mn-ea"/>
              </a:rPr>
              <a:t>int</a:t>
            </a:r>
            <a:r>
              <a:rPr lang="en-US" altLang="zh-CN" sz="1600" dirty="0">
                <a:latin typeface="+mn-ea"/>
              </a:rPr>
              <a:t>(10) unsigned NOT NULL AUTO_INCREMENT COMMENT '</a:t>
            </a:r>
            <a:r>
              <a:rPr lang="zh-CN" altLang="en-US" sz="1600" dirty="0">
                <a:latin typeface="+mn-ea"/>
              </a:rPr>
              <a:t>自增</a:t>
            </a:r>
            <a:r>
              <a:rPr lang="en-US" altLang="zh-CN" sz="1600" dirty="0">
                <a:latin typeface="+mn-ea"/>
              </a:rPr>
              <a:t>id',</a:t>
            </a:r>
          </a:p>
          <a:p>
            <a:pPr marL="0" indent="0">
              <a:buNone/>
            </a:pPr>
            <a:r>
              <a:rPr lang="en-US" altLang="zh-CN" sz="1600" dirty="0">
                <a:latin typeface="+mn-ea"/>
              </a:rPr>
              <a:t>  `</a:t>
            </a:r>
            <a:r>
              <a:rPr lang="en-US" altLang="zh-CN" sz="1600" dirty="0" err="1">
                <a:latin typeface="+mn-ea"/>
              </a:rPr>
              <a:t>uid</a:t>
            </a:r>
            <a:r>
              <a:rPr lang="en-US" altLang="zh-CN" sz="1600" dirty="0">
                <a:latin typeface="+mn-ea"/>
              </a:rPr>
              <a:t>` </a:t>
            </a:r>
            <a:r>
              <a:rPr lang="en-US" altLang="zh-CN" sz="1600" dirty="0" err="1">
                <a:latin typeface="+mn-ea"/>
              </a:rPr>
              <a:t>int</a:t>
            </a:r>
            <a:r>
              <a:rPr lang="en-US" altLang="zh-CN" sz="1600" dirty="0">
                <a:latin typeface="+mn-ea"/>
              </a:rPr>
              <a:t>(10) unsigned NOT NULL DEFAULT '0' COMMENT '</a:t>
            </a:r>
            <a:r>
              <a:rPr lang="zh-CN" altLang="en-US" sz="1600" dirty="0">
                <a:latin typeface="+mn-ea"/>
              </a:rPr>
              <a:t>牛牛号</a:t>
            </a:r>
            <a:r>
              <a:rPr lang="en-US" altLang="zh-CN" sz="1600" dirty="0">
                <a:latin typeface="+mn-ea"/>
              </a:rPr>
              <a:t>',</a:t>
            </a:r>
          </a:p>
          <a:p>
            <a:pPr marL="0" indent="0">
              <a:buNone/>
            </a:pPr>
            <a:r>
              <a:rPr lang="en-US" altLang="zh-CN" sz="1600" dirty="0">
                <a:latin typeface="+mn-ea"/>
              </a:rPr>
              <a:t>  `</a:t>
            </a:r>
            <a:r>
              <a:rPr lang="en-US" altLang="zh-CN" sz="1600" dirty="0" err="1">
                <a:latin typeface="+mn-ea"/>
              </a:rPr>
              <a:t>account_id</a:t>
            </a:r>
            <a:r>
              <a:rPr lang="en-US" altLang="zh-CN" sz="1600" dirty="0">
                <a:latin typeface="+mn-ea"/>
              </a:rPr>
              <a:t>` </a:t>
            </a:r>
            <a:r>
              <a:rPr lang="en-US" altLang="zh-CN" sz="1600" dirty="0" err="1">
                <a:latin typeface="+mn-ea"/>
              </a:rPr>
              <a:t>int</a:t>
            </a:r>
            <a:r>
              <a:rPr lang="en-US" altLang="zh-CN" sz="1600" dirty="0">
                <a:latin typeface="+mn-ea"/>
              </a:rPr>
              <a:t>(10) unsigned NOT NULL DEFAULT '0' COMMENT '</a:t>
            </a:r>
            <a:r>
              <a:rPr lang="zh-CN" altLang="en-US" sz="1600" dirty="0">
                <a:latin typeface="+mn-ea"/>
              </a:rPr>
              <a:t>业务</a:t>
            </a:r>
            <a:r>
              <a:rPr lang="en-US" altLang="zh-CN" sz="1600" dirty="0">
                <a:latin typeface="+mn-ea"/>
              </a:rPr>
              <a:t>id',</a:t>
            </a:r>
          </a:p>
          <a:p>
            <a:pPr marL="0" indent="0">
              <a:buNone/>
            </a:pPr>
            <a:r>
              <a:rPr lang="en-US" altLang="zh-CN" sz="1600" dirty="0" smtClean="0">
                <a:latin typeface="+mn-ea"/>
              </a:rPr>
              <a:t> `</a:t>
            </a:r>
            <a:r>
              <a:rPr lang="en-US" altLang="zh-CN" sz="1600" dirty="0" err="1">
                <a:latin typeface="+mn-ea"/>
              </a:rPr>
              <a:t>package_id</a:t>
            </a:r>
            <a:r>
              <a:rPr lang="en-US" altLang="zh-CN" sz="1600" dirty="0">
                <a:latin typeface="+mn-ea"/>
              </a:rPr>
              <a:t>` </a:t>
            </a:r>
            <a:r>
              <a:rPr lang="en-US" altLang="zh-CN" sz="1600" dirty="0" err="1">
                <a:latin typeface="+mn-ea"/>
              </a:rPr>
              <a:t>int</a:t>
            </a:r>
            <a:r>
              <a:rPr lang="en-US" altLang="zh-CN" sz="1600" dirty="0">
                <a:latin typeface="+mn-ea"/>
              </a:rPr>
              <a:t>(10) unsigned NOT NULL DEFAULT '0' COMMENT '</a:t>
            </a:r>
            <a:r>
              <a:rPr lang="zh-CN" altLang="en-US" sz="1600" dirty="0">
                <a:latin typeface="+mn-ea"/>
              </a:rPr>
              <a:t>后续套餐</a:t>
            </a:r>
            <a:r>
              <a:rPr lang="en-US" altLang="zh-CN" sz="1600" dirty="0">
                <a:latin typeface="+mn-ea"/>
              </a:rPr>
              <a:t>id',</a:t>
            </a:r>
          </a:p>
          <a:p>
            <a:pPr marL="0" indent="0">
              <a:buNone/>
            </a:pPr>
            <a:r>
              <a:rPr lang="en-US" altLang="zh-CN" sz="1600" dirty="0" smtClean="0">
                <a:latin typeface="+mn-ea"/>
              </a:rPr>
              <a:t> …… </a:t>
            </a:r>
          </a:p>
          <a:p>
            <a:pPr marL="0" indent="0">
              <a:buNone/>
            </a:pPr>
            <a:r>
              <a:rPr lang="en-US" altLang="zh-CN" sz="1600" dirty="0" smtClean="0">
                <a:latin typeface="+mn-ea"/>
              </a:rPr>
              <a:t>  </a:t>
            </a:r>
            <a:r>
              <a:rPr lang="en-US" altLang="zh-CN" sz="1600" dirty="0">
                <a:latin typeface="+mn-ea"/>
              </a:rPr>
              <a:t>`</a:t>
            </a:r>
            <a:r>
              <a:rPr lang="en-US" altLang="zh-CN" sz="1600" dirty="0" err="1">
                <a:latin typeface="+mn-ea"/>
              </a:rPr>
              <a:t>create_time</a:t>
            </a:r>
            <a:r>
              <a:rPr lang="en-US" altLang="zh-CN" sz="1600" dirty="0">
                <a:latin typeface="+mn-ea"/>
              </a:rPr>
              <a:t>` </a:t>
            </a:r>
            <a:r>
              <a:rPr lang="en-US" altLang="zh-CN" sz="1600" dirty="0" err="1">
                <a:latin typeface="+mn-ea"/>
              </a:rPr>
              <a:t>int</a:t>
            </a:r>
            <a:r>
              <a:rPr lang="en-US" altLang="zh-CN" sz="1600" dirty="0">
                <a:latin typeface="+mn-ea"/>
              </a:rPr>
              <a:t>(10) unsigned NOT NULL DEFAULT '0' COMMENT '</a:t>
            </a:r>
            <a:r>
              <a:rPr lang="zh-CN" altLang="en-US" sz="1600" dirty="0">
                <a:latin typeface="+mn-ea"/>
              </a:rPr>
              <a:t>创建时间戳</a:t>
            </a:r>
            <a:r>
              <a:rPr lang="en-US" altLang="zh-CN" sz="1600" dirty="0">
                <a:latin typeface="+mn-ea"/>
              </a:rPr>
              <a:t>',</a:t>
            </a:r>
          </a:p>
          <a:p>
            <a:pPr marL="0" indent="0">
              <a:buNone/>
            </a:pPr>
            <a:r>
              <a:rPr lang="en-US" altLang="zh-CN" sz="1600" dirty="0">
                <a:latin typeface="+mn-ea"/>
              </a:rPr>
              <a:t>  `</a:t>
            </a:r>
            <a:r>
              <a:rPr lang="en-US" altLang="zh-CN" sz="1600" dirty="0" err="1">
                <a:latin typeface="+mn-ea"/>
              </a:rPr>
              <a:t>update_time</a:t>
            </a:r>
            <a:r>
              <a:rPr lang="en-US" altLang="zh-CN" sz="1600" dirty="0">
                <a:latin typeface="+mn-ea"/>
              </a:rPr>
              <a:t>` </a:t>
            </a:r>
            <a:r>
              <a:rPr lang="en-US" altLang="zh-CN" sz="1600" dirty="0" err="1">
                <a:latin typeface="+mn-ea"/>
              </a:rPr>
              <a:t>int</a:t>
            </a:r>
            <a:r>
              <a:rPr lang="en-US" altLang="zh-CN" sz="1600" dirty="0">
                <a:latin typeface="+mn-ea"/>
              </a:rPr>
              <a:t>(10) unsigned NOT NULL DEFAULT '0' COMMENT '</a:t>
            </a:r>
            <a:r>
              <a:rPr lang="zh-CN" altLang="en-US" sz="1600" dirty="0">
                <a:latin typeface="+mn-ea"/>
              </a:rPr>
              <a:t>更新时间戳</a:t>
            </a:r>
            <a:r>
              <a:rPr lang="en-US" altLang="zh-CN" sz="1600" dirty="0">
                <a:latin typeface="+mn-ea"/>
              </a:rPr>
              <a:t>',</a:t>
            </a:r>
          </a:p>
          <a:p>
            <a:pPr marL="0" indent="0">
              <a:buNone/>
            </a:pPr>
            <a:r>
              <a:rPr lang="en-US" altLang="zh-CN" sz="1600" dirty="0">
                <a:latin typeface="+mn-ea"/>
              </a:rPr>
              <a:t>  PRIMARY KEY (`id`),</a:t>
            </a:r>
          </a:p>
          <a:p>
            <a:pPr marL="0" indent="0">
              <a:buNone/>
            </a:pPr>
            <a:r>
              <a:rPr lang="en-US" altLang="zh-CN" sz="1600" dirty="0">
                <a:latin typeface="+mn-ea"/>
              </a:rPr>
              <a:t>  </a:t>
            </a:r>
            <a:r>
              <a:rPr lang="en-US" altLang="zh-CN" sz="1600" dirty="0">
                <a:solidFill>
                  <a:srgbClr val="FF0000"/>
                </a:solidFill>
                <a:latin typeface="+mn-ea"/>
              </a:rPr>
              <a:t>KEY `</a:t>
            </a:r>
            <a:r>
              <a:rPr lang="en-US" altLang="zh-CN" sz="1600" dirty="0" err="1">
                <a:solidFill>
                  <a:srgbClr val="FF0000"/>
                </a:solidFill>
                <a:latin typeface="+mn-ea"/>
              </a:rPr>
              <a:t>idx_uid_accountId</a:t>
            </a:r>
            <a:r>
              <a:rPr lang="en-US" altLang="zh-CN" sz="1600" dirty="0">
                <a:solidFill>
                  <a:srgbClr val="FF0000"/>
                </a:solidFill>
                <a:latin typeface="+mn-ea"/>
              </a:rPr>
              <a:t>` (`</a:t>
            </a:r>
            <a:r>
              <a:rPr lang="en-US" altLang="zh-CN" sz="1600" dirty="0" err="1">
                <a:solidFill>
                  <a:srgbClr val="FF0000"/>
                </a:solidFill>
                <a:latin typeface="+mn-ea"/>
              </a:rPr>
              <a:t>uid</a:t>
            </a:r>
            <a:r>
              <a:rPr lang="en-US" altLang="zh-CN" sz="1600" dirty="0">
                <a:solidFill>
                  <a:srgbClr val="FF0000"/>
                </a:solidFill>
                <a:latin typeface="+mn-ea"/>
              </a:rPr>
              <a:t>`,`</a:t>
            </a:r>
            <a:r>
              <a:rPr lang="en-US" altLang="zh-CN" sz="1600" dirty="0" err="1">
                <a:solidFill>
                  <a:srgbClr val="FF0000"/>
                </a:solidFill>
                <a:latin typeface="+mn-ea"/>
              </a:rPr>
              <a:t>account_id</a:t>
            </a:r>
            <a:r>
              <a:rPr lang="en-US" altLang="zh-CN" sz="1600" dirty="0">
                <a:solidFill>
                  <a:srgbClr val="FF0000"/>
                </a:solidFill>
                <a:latin typeface="+mn-ea"/>
              </a:rPr>
              <a:t>`) USING BTREE,</a:t>
            </a:r>
            <a:endParaRPr lang="en-US" altLang="zh-CN" sz="1600" dirty="0">
              <a:latin typeface="+mn-ea"/>
            </a:endParaRPr>
          </a:p>
          <a:p>
            <a:pPr marL="0" indent="0">
              <a:buNone/>
            </a:pPr>
            <a:r>
              <a:rPr lang="en-US" altLang="zh-CN" sz="1600" dirty="0">
                <a:latin typeface="+mn-ea"/>
              </a:rPr>
              <a:t>  KEY `</a:t>
            </a:r>
            <a:r>
              <a:rPr lang="en-US" altLang="zh-CN" sz="1600" dirty="0" err="1">
                <a:latin typeface="+mn-ea"/>
              </a:rPr>
              <a:t>idx_uid</a:t>
            </a:r>
            <a:r>
              <a:rPr lang="en-US" altLang="zh-CN" sz="1600" dirty="0">
                <a:latin typeface="+mn-ea"/>
              </a:rPr>
              <a:t>` (`</a:t>
            </a:r>
            <a:r>
              <a:rPr lang="en-US" altLang="zh-CN" sz="1600" dirty="0" err="1">
                <a:latin typeface="+mn-ea"/>
              </a:rPr>
              <a:t>uid</a:t>
            </a:r>
            <a:r>
              <a:rPr lang="en-US" altLang="zh-CN" sz="1600" dirty="0">
                <a:latin typeface="+mn-ea"/>
              </a:rPr>
              <a:t>`)</a:t>
            </a:r>
          </a:p>
          <a:p>
            <a:pPr marL="0" indent="0">
              <a:buNone/>
            </a:pPr>
            <a:r>
              <a:rPr lang="en-US" altLang="zh-CN" sz="1600" dirty="0">
                <a:latin typeface="+mn-ea"/>
              </a:rPr>
              <a:t>) ENGINE=</a:t>
            </a:r>
            <a:r>
              <a:rPr lang="en-US" altLang="zh-CN" sz="1600" dirty="0" err="1">
                <a:latin typeface="+mn-ea"/>
              </a:rPr>
              <a:t>InnoDB</a:t>
            </a:r>
            <a:r>
              <a:rPr lang="en-US" altLang="zh-CN" sz="1600" dirty="0">
                <a:latin typeface="+mn-ea"/>
              </a:rPr>
              <a:t> AUTO_INCREMENT=4145 DEFAULT CHARSET=utf8 COMMENT='</a:t>
            </a:r>
            <a:r>
              <a:rPr lang="zh-CN" altLang="en-US" sz="1600" dirty="0">
                <a:latin typeface="+mn-ea"/>
              </a:rPr>
              <a:t>账户收费日志</a:t>
            </a:r>
            <a:r>
              <a:rPr lang="en-US" altLang="zh-CN" sz="1600" dirty="0">
                <a:latin typeface="+mn-ea"/>
              </a:rPr>
              <a:t>'</a:t>
            </a:r>
            <a:endParaRPr lang="zh-CN" altLang="en-US" sz="1600" dirty="0">
              <a:latin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1" y="2940316"/>
            <a:ext cx="10439399" cy="1614262"/>
          </a:xfrm>
        </p:spPr>
        <p:txBody>
          <a:bodyPr>
            <a:normAutofit/>
          </a:bodyPr>
          <a:lstStyle/>
          <a:p>
            <a:pPr marL="0" indent="0" algn="ctr">
              <a:lnSpc>
                <a:spcPct val="170000"/>
              </a:lnSpc>
              <a:buNone/>
            </a:pPr>
            <a:r>
              <a:rPr lang="zh-CN" altLang="en-US" sz="2400" dirty="0" smtClean="0">
                <a:latin typeface="+mn-ea"/>
              </a:rPr>
              <a:t>为什么</a:t>
            </a:r>
            <a:r>
              <a:rPr lang="en-US" altLang="zh-CN" sz="2400" dirty="0" smtClean="0">
                <a:latin typeface="+mn-ea"/>
              </a:rPr>
              <a:t>sql1</a:t>
            </a:r>
            <a:r>
              <a:rPr lang="zh-CN" altLang="en-US" sz="2400" dirty="0" smtClean="0">
                <a:latin typeface="+mn-ea"/>
              </a:rPr>
              <a:t>外层查询为什么要扫描全表而不用主键索引？</a:t>
            </a:r>
            <a:endParaRPr lang="en-US" altLang="zh-CN" sz="2400" dirty="0" smtClean="0">
              <a:latin typeface="+mn-ea"/>
            </a:endParaRPr>
          </a:p>
          <a:p>
            <a:pPr marL="0" indent="0" algn="ctr">
              <a:lnSpc>
                <a:spcPct val="170000"/>
              </a:lnSpc>
              <a:buNone/>
            </a:pPr>
            <a:r>
              <a:rPr lang="zh-CN" altLang="en-US" sz="2400" dirty="0" smtClean="0">
                <a:latin typeface="+mn-ea"/>
              </a:rPr>
              <a:t>为什么</a:t>
            </a:r>
            <a:r>
              <a:rPr lang="en-US" altLang="zh-CN" sz="2400" dirty="0" smtClean="0">
                <a:latin typeface="+mn-ea"/>
              </a:rPr>
              <a:t>sql2</a:t>
            </a:r>
            <a:r>
              <a:rPr lang="zh-CN" altLang="en-US" sz="2400" dirty="0">
                <a:latin typeface="+mn-ea"/>
              </a:rPr>
              <a:t>没有扫描全表？</a:t>
            </a:r>
            <a:endParaRPr lang="en-US" altLang="zh-CN" sz="2400" dirty="0" smtClean="0">
              <a:latin typeface="+mn-ea"/>
            </a:endParaRPr>
          </a:p>
        </p:txBody>
      </p:sp>
      <p:sp>
        <p:nvSpPr>
          <p:cNvPr id="4" name="标题 1"/>
          <p:cNvSpPr>
            <a:spLocks noGrp="1"/>
          </p:cNvSpPr>
          <p:nvPr>
            <p:ph type="title"/>
          </p:nvPr>
        </p:nvSpPr>
        <p:spPr>
          <a:xfrm>
            <a:off x="838201" y="1932662"/>
            <a:ext cx="10439399" cy="575401"/>
          </a:xfrm>
        </p:spPr>
        <p:txBody>
          <a:bodyPr>
            <a:normAutofit fontScale="90000"/>
          </a:bodyPr>
          <a:lstStyle/>
          <a:p>
            <a:pPr algn="ctr"/>
            <a:r>
              <a:rPr lang="zh-CN" altLang="en-US" dirty="0" smtClean="0">
                <a:latin typeface="+mn-ea"/>
                <a:ea typeface="+mn-ea"/>
              </a:rPr>
              <a:t>问题来了</a:t>
            </a:r>
            <a:endParaRPr lang="zh-CN" altLang="en-US" dirty="0">
              <a:latin typeface="+mn-ea"/>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792480" y="496389"/>
            <a:ext cx="10515600" cy="487680"/>
          </a:xfrm>
        </p:spPr>
        <p:txBody>
          <a:bodyPr>
            <a:noAutofit/>
          </a:bodyPr>
          <a:lstStyle/>
          <a:p>
            <a:pPr fontAlgn="base"/>
            <a:r>
              <a:rPr lang="en-US" altLang="zh-CN" sz="2400" b="1" dirty="0"/>
              <a:t>Range Access Method for Single-Part Indexes</a:t>
            </a:r>
          </a:p>
        </p:txBody>
      </p:sp>
      <p:sp>
        <p:nvSpPr>
          <p:cNvPr id="2" name="文本框 1"/>
          <p:cNvSpPr txBox="1"/>
          <p:nvPr/>
        </p:nvSpPr>
        <p:spPr>
          <a:xfrm>
            <a:off x="888274" y="1532709"/>
            <a:ext cx="9936480" cy="3692525"/>
          </a:xfrm>
          <a:prstGeom prst="rect">
            <a:avLst/>
          </a:prstGeom>
          <a:noFill/>
        </p:spPr>
        <p:txBody>
          <a:bodyPr wrap="square" rtlCol="0">
            <a:spAutoFit/>
          </a:bodyPr>
          <a:lstStyle/>
          <a:p>
            <a:r>
              <a:rPr lang="en-US" altLang="zh-CN" dirty="0"/>
              <a:t>The definition of a range condition for a single-part index is as follows</a:t>
            </a:r>
            <a:r>
              <a:rPr lang="en-US" altLang="zh-CN" dirty="0" smtClean="0"/>
              <a:t>:</a:t>
            </a:r>
            <a:endParaRPr lang="en-US" altLang="zh-CN" dirty="0"/>
          </a:p>
          <a:p>
            <a:pPr marL="285750" indent="-285750">
              <a:buFont typeface="Wingdings" panose="05000000000000000000" pitchFamily="2" charset="2"/>
              <a:buChar char="Ø"/>
            </a:pPr>
            <a:r>
              <a:rPr lang="en-US" altLang="zh-CN" dirty="0"/>
              <a:t>For both BTREE and HASH indexes, comparison of a key part with a constant value is a range condition when using the </a:t>
            </a:r>
            <a:r>
              <a:rPr lang="en-US" altLang="zh-CN" dirty="0">
                <a:solidFill>
                  <a:srgbClr val="FF0000"/>
                </a:solidFill>
              </a:rPr>
              <a:t>=</a:t>
            </a:r>
            <a:r>
              <a:rPr lang="en-US" altLang="zh-CN" sz="1400" i="1" dirty="0">
                <a:solidFill>
                  <a:srgbClr val="FF0000"/>
                </a:solidFill>
              </a:rPr>
              <a:t>(</a:t>
            </a:r>
            <a:r>
              <a:rPr lang="zh-CN" altLang="en-US" sz="1400" i="1" dirty="0">
                <a:solidFill>
                  <a:srgbClr val="FF0000"/>
                </a:solidFill>
              </a:rPr>
              <a:t>存疑</a:t>
            </a:r>
            <a:r>
              <a:rPr lang="en-US" altLang="zh-CN" sz="1400" i="1" dirty="0">
                <a:solidFill>
                  <a:srgbClr val="FF0000"/>
                </a:solidFill>
              </a:rPr>
              <a:t>)</a:t>
            </a:r>
            <a:r>
              <a:rPr lang="en-US" altLang="zh-CN" dirty="0"/>
              <a:t>, &lt;=&gt;, IN(), IS NULL, or IS NOT NULL operators</a:t>
            </a:r>
            <a:r>
              <a:rPr lang="en-US" altLang="zh-CN" dirty="0" smtClean="0"/>
              <a:t>.</a:t>
            </a:r>
            <a:endParaRPr lang="en-US" altLang="zh-CN" dirty="0"/>
          </a:p>
          <a:p>
            <a:pPr marL="285750" indent="-285750">
              <a:buFont typeface="Wingdings" panose="05000000000000000000" pitchFamily="2" charset="2"/>
              <a:buChar char="Ø"/>
            </a:pPr>
            <a:r>
              <a:rPr lang="en-US" altLang="zh-CN" dirty="0"/>
              <a:t>Additionally, for BTREE indexes, comparison of a key part with a constant value is a range condition when using the &gt;, &lt;, &gt;=, &lt;=, BETWEEN, !=, or &lt;&gt; operators, or LIKE comparisons if the argument to LIKE is a constant string that does not start with a wildcard character</a:t>
            </a:r>
            <a:r>
              <a:rPr lang="en-US" altLang="zh-CN" dirty="0" smtClean="0"/>
              <a:t>.</a:t>
            </a:r>
            <a:endParaRPr lang="en-US" altLang="zh-CN" dirty="0"/>
          </a:p>
          <a:p>
            <a:pPr marL="285750" indent="-285750">
              <a:buFont typeface="Wingdings" panose="05000000000000000000" pitchFamily="2" charset="2"/>
              <a:buChar char="Ø"/>
            </a:pPr>
            <a:r>
              <a:rPr lang="en-US" altLang="zh-CN" dirty="0"/>
              <a:t>For all index types, multiple range conditions combined with OR </a:t>
            </a:r>
            <a:r>
              <a:rPr lang="en-US" altLang="zh-CN" dirty="0" err="1"/>
              <a:t>or</a:t>
            </a:r>
            <a:r>
              <a:rPr lang="en-US" altLang="zh-CN" dirty="0"/>
              <a:t> AND form a range condition.</a:t>
            </a:r>
          </a:p>
          <a:p>
            <a:endParaRPr lang="en-US" altLang="zh-CN" dirty="0"/>
          </a:p>
          <a:p>
            <a:r>
              <a:rPr lang="en-US" altLang="zh-CN" dirty="0"/>
              <a:t>“Constant value” in the preceding descriptions means one of the following</a:t>
            </a:r>
            <a:r>
              <a:rPr lang="en-US" altLang="zh-CN" dirty="0" smtClean="0"/>
              <a:t>:</a:t>
            </a:r>
            <a:endParaRPr lang="en-US" altLang="zh-CN" dirty="0"/>
          </a:p>
          <a:p>
            <a:pPr marL="285750" indent="-285750">
              <a:buFont typeface="Wingdings" panose="05000000000000000000" pitchFamily="2" charset="2"/>
              <a:buChar char="Ø"/>
            </a:pPr>
            <a:r>
              <a:rPr lang="en-US" altLang="zh-CN" dirty="0"/>
              <a:t>A constant from the query </a:t>
            </a:r>
            <a:r>
              <a:rPr lang="en-US" altLang="zh-CN" dirty="0" smtClean="0"/>
              <a:t>string</a:t>
            </a:r>
            <a:endParaRPr lang="en-US" altLang="zh-CN" dirty="0"/>
          </a:p>
          <a:p>
            <a:pPr marL="285750" indent="-285750">
              <a:buFont typeface="Wingdings" panose="05000000000000000000" pitchFamily="2" charset="2"/>
              <a:buChar char="Ø"/>
            </a:pPr>
            <a:r>
              <a:rPr lang="en-US" altLang="zh-CN" dirty="0"/>
              <a:t>A column of a </a:t>
            </a:r>
            <a:r>
              <a:rPr lang="en-US" altLang="zh-CN" dirty="0" err="1"/>
              <a:t>const</a:t>
            </a:r>
            <a:r>
              <a:rPr lang="en-US" altLang="zh-CN" dirty="0"/>
              <a:t> or system table from the same </a:t>
            </a:r>
            <a:r>
              <a:rPr lang="en-US" altLang="zh-CN" dirty="0" smtClean="0"/>
              <a:t>join</a:t>
            </a:r>
            <a:endParaRPr lang="en-US" altLang="zh-CN" dirty="0"/>
          </a:p>
          <a:p>
            <a:pPr marL="285750" indent="-285750">
              <a:buFont typeface="Wingdings" panose="05000000000000000000" pitchFamily="2" charset="2"/>
              <a:buChar char="Ø"/>
            </a:pPr>
            <a:r>
              <a:rPr lang="en-US" altLang="zh-CN" dirty="0">
                <a:solidFill>
                  <a:schemeClr val="tx1"/>
                </a:solidFill>
              </a:rPr>
              <a:t>The result of an uncorrelated </a:t>
            </a:r>
            <a:r>
              <a:rPr lang="en-US" altLang="zh-CN" dirty="0" err="1" smtClean="0">
                <a:solidFill>
                  <a:schemeClr val="tx1"/>
                </a:solidFill>
              </a:rPr>
              <a:t>subquery</a:t>
            </a:r>
            <a:endParaRPr lang="en-US" altLang="zh-CN" dirty="0">
              <a:solidFill>
                <a:schemeClr val="tx1"/>
              </a:solidFill>
            </a:endParaRPr>
          </a:p>
          <a:p>
            <a:pPr marL="285750" indent="-285750">
              <a:buFont typeface="Wingdings" panose="05000000000000000000" pitchFamily="2" charset="2"/>
              <a:buChar char="Ø"/>
            </a:pPr>
            <a:r>
              <a:rPr lang="en-US" altLang="zh-CN" dirty="0"/>
              <a:t>Any expression composed entirely from </a:t>
            </a:r>
            <a:r>
              <a:rPr lang="en-US" altLang="zh-CN" dirty="0" err="1"/>
              <a:t>subexpressions</a:t>
            </a:r>
            <a:r>
              <a:rPr lang="en-US" altLang="zh-CN" dirty="0"/>
              <a:t> of the preceding types</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792480" y="496389"/>
            <a:ext cx="10515600" cy="487680"/>
          </a:xfrm>
        </p:spPr>
        <p:txBody>
          <a:bodyPr>
            <a:noAutofit/>
          </a:bodyPr>
          <a:lstStyle/>
          <a:p>
            <a:pPr fontAlgn="base"/>
            <a:r>
              <a:rPr lang="zh-CN" altLang="en-US" sz="2400" b="1" dirty="0"/>
              <a:t>单列索引的Range Access Method</a:t>
            </a:r>
          </a:p>
        </p:txBody>
      </p:sp>
      <p:sp>
        <p:nvSpPr>
          <p:cNvPr id="2" name="文本框 1"/>
          <p:cNvSpPr txBox="1"/>
          <p:nvPr/>
        </p:nvSpPr>
        <p:spPr>
          <a:xfrm>
            <a:off x="888274" y="1532709"/>
            <a:ext cx="9936480" cy="3138170"/>
          </a:xfrm>
          <a:prstGeom prst="rect">
            <a:avLst/>
          </a:prstGeom>
          <a:noFill/>
        </p:spPr>
        <p:txBody>
          <a:bodyPr wrap="square" rtlCol="0">
            <a:spAutoFit/>
          </a:bodyPr>
          <a:lstStyle/>
          <a:p>
            <a:r>
              <a:rPr lang="zh-CN" altLang="en-US" dirty="0"/>
              <a:t>单列</a:t>
            </a:r>
            <a:r>
              <a:rPr lang="en-US" altLang="zh-CN" dirty="0"/>
              <a:t>索引的</a:t>
            </a:r>
            <a:r>
              <a:rPr lang="zh-CN" altLang="en-US" dirty="0"/>
              <a:t>以下情况是范围条件</a:t>
            </a:r>
            <a:r>
              <a:rPr lang="en-US" altLang="zh-CN" dirty="0" smtClean="0"/>
              <a:t>:</a:t>
            </a:r>
            <a:endParaRPr lang="en-US" altLang="zh-CN" dirty="0"/>
          </a:p>
          <a:p>
            <a:pPr marL="285750" indent="-285750">
              <a:buFont typeface="Wingdings" panose="05000000000000000000" pitchFamily="2" charset="2"/>
              <a:buChar char="Ø"/>
            </a:pPr>
            <a:r>
              <a:rPr lang="en-US" altLang="zh-CN" dirty="0"/>
              <a:t>对于BTREE和HASH索引，当使用=</a:t>
            </a:r>
            <a:r>
              <a:rPr lang="en-US" altLang="zh-CN" sz="1200" i="1" dirty="0">
                <a:solidFill>
                  <a:srgbClr val="FF0000"/>
                </a:solidFill>
                <a:sym typeface="+mn-ea"/>
              </a:rPr>
              <a:t>(</a:t>
            </a:r>
            <a:r>
              <a:rPr lang="zh-CN" altLang="en-US" sz="1200" i="1" dirty="0">
                <a:solidFill>
                  <a:srgbClr val="FF0000"/>
                </a:solidFill>
                <a:sym typeface="+mn-ea"/>
              </a:rPr>
              <a:t>存疑</a:t>
            </a:r>
            <a:r>
              <a:rPr lang="en-US" altLang="zh-CN" sz="1200" i="1" dirty="0">
                <a:solidFill>
                  <a:srgbClr val="FF0000"/>
                </a:solidFill>
                <a:sym typeface="+mn-ea"/>
              </a:rPr>
              <a:t>)</a:t>
            </a:r>
            <a:r>
              <a:rPr lang="en-US" altLang="zh-CN" dirty="0"/>
              <a:t>、&lt;=&gt;、IN()、IS NULL或IS NOT NULL运算符</a:t>
            </a:r>
            <a:r>
              <a:rPr lang="zh-CN" altLang="en-US" dirty="0"/>
              <a:t>且参数是常量值</a:t>
            </a:r>
            <a:r>
              <a:rPr lang="en-US" altLang="zh-CN" dirty="0"/>
              <a:t>。</a:t>
            </a:r>
          </a:p>
          <a:p>
            <a:pPr marL="285750" indent="-285750">
              <a:buFont typeface="Wingdings" panose="05000000000000000000" pitchFamily="2" charset="2"/>
              <a:buChar char="Ø"/>
            </a:pPr>
            <a:r>
              <a:rPr lang="en-US" altLang="zh-CN" dirty="0"/>
              <a:t>对于BTREE索引，当使用&gt;，&lt;，&gt;=，&lt;=，BETWEEN，!=，</a:t>
            </a:r>
            <a:r>
              <a:rPr lang="en-US" altLang="zh-CN" dirty="0">
                <a:sym typeface="+mn-ea"/>
              </a:rPr>
              <a:t>&lt;&gt; 运算符</a:t>
            </a:r>
            <a:r>
              <a:rPr lang="zh-CN" altLang="en-US" dirty="0"/>
              <a:t>且参数是</a:t>
            </a:r>
            <a:r>
              <a:rPr lang="zh-CN" altLang="en-US" dirty="0">
                <a:sym typeface="+mn-ea"/>
              </a:rPr>
              <a:t>常量值，</a:t>
            </a:r>
            <a:r>
              <a:rPr lang="zh-CN" altLang="en-US" dirty="0"/>
              <a:t>或者参数是非通配符开头的常量字符串的</a:t>
            </a:r>
            <a:r>
              <a:rPr lang="en-US" altLang="zh-CN" dirty="0"/>
              <a:t>LIKE</a:t>
            </a:r>
            <a:r>
              <a:rPr lang="zh-CN" altLang="en-US" dirty="0"/>
              <a:t>比较</a:t>
            </a:r>
            <a:r>
              <a:rPr lang="en-US" altLang="zh-CN" dirty="0"/>
              <a:t>。</a:t>
            </a:r>
          </a:p>
          <a:p>
            <a:pPr marL="285750" indent="-285750">
              <a:buFont typeface="Wingdings" panose="05000000000000000000" pitchFamily="2" charset="2"/>
              <a:buChar char="Ø"/>
            </a:pPr>
            <a:r>
              <a:rPr lang="en-US" altLang="zh-CN" dirty="0"/>
              <a:t>对于所有索引类型，</a:t>
            </a:r>
            <a:r>
              <a:rPr lang="zh-CN" altLang="en-US" dirty="0"/>
              <a:t>由</a:t>
            </a:r>
            <a:r>
              <a:rPr lang="en-US" altLang="zh-CN" dirty="0"/>
              <a:t>OR </a:t>
            </a:r>
            <a:r>
              <a:rPr lang="zh-CN" altLang="en-US" dirty="0"/>
              <a:t>或 </a:t>
            </a:r>
            <a:r>
              <a:rPr lang="en-US" altLang="zh-CN" dirty="0"/>
              <a:t>AND </a:t>
            </a:r>
            <a:r>
              <a:rPr lang="zh-CN" altLang="en-US" dirty="0"/>
              <a:t>组合起来的</a:t>
            </a:r>
            <a:r>
              <a:rPr lang="en-US" altLang="zh-CN" dirty="0"/>
              <a:t>多个范围条件</a:t>
            </a:r>
            <a:r>
              <a:rPr lang="zh-CN" altLang="en-US" dirty="0"/>
              <a:t>。</a:t>
            </a:r>
            <a:endParaRPr lang="en-US" altLang="zh-CN" dirty="0"/>
          </a:p>
          <a:p>
            <a:endParaRPr lang="en-US" altLang="zh-CN" dirty="0"/>
          </a:p>
          <a:p>
            <a:pPr indent="0">
              <a:buFont typeface="Wingdings" panose="05000000000000000000" pitchFamily="2" charset="2"/>
              <a:buNone/>
            </a:pPr>
            <a:r>
              <a:rPr lang="en-US" altLang="zh-CN" dirty="0"/>
              <a:t>上述描述中的“常量值”指下列之一：</a:t>
            </a:r>
          </a:p>
          <a:p>
            <a:pPr marL="285750" indent="-285750">
              <a:buFont typeface="Wingdings" panose="05000000000000000000" pitchFamily="2" charset="2"/>
              <a:buChar char="Ø"/>
            </a:pPr>
            <a:r>
              <a:rPr lang="en-US" altLang="zh-CN" dirty="0"/>
              <a:t>查询字符串中的常量</a:t>
            </a:r>
            <a:endParaRPr lang="en-US" altLang="zh-CN"/>
          </a:p>
          <a:p>
            <a:pPr marL="285750" indent="-285750">
              <a:buFont typeface="Wingdings" panose="05000000000000000000" pitchFamily="2" charset="2"/>
              <a:buChar char="Ø"/>
            </a:pPr>
            <a:r>
              <a:rPr lang="en-US" altLang="zh-CN"/>
              <a:t>来自同一联接的常量或系统表的列</a:t>
            </a:r>
          </a:p>
          <a:p>
            <a:pPr marL="285750" indent="-285750">
              <a:buFont typeface="Wingdings" panose="05000000000000000000" pitchFamily="2" charset="2"/>
              <a:buChar char="Ø"/>
            </a:pPr>
            <a:r>
              <a:rPr lang="zh-CN" altLang="en-US" dirty="0">
                <a:solidFill>
                  <a:schemeClr val="tx1"/>
                </a:solidFill>
              </a:rPr>
              <a:t>非相关子查询的结果</a:t>
            </a:r>
          </a:p>
          <a:p>
            <a:pPr marL="285750" indent="-285750">
              <a:buFont typeface="Wingdings" panose="05000000000000000000" pitchFamily="2" charset="2"/>
              <a:buChar char="Ø"/>
            </a:pPr>
            <a:r>
              <a:rPr lang="en-US" altLang="zh-CN"/>
              <a:t>完全由上述类型的子表达式组成的任何表达式</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792480" y="496389"/>
            <a:ext cx="10515600" cy="487680"/>
          </a:xfrm>
        </p:spPr>
        <p:txBody>
          <a:bodyPr>
            <a:noAutofit/>
          </a:bodyPr>
          <a:lstStyle/>
          <a:p>
            <a:pPr fontAlgn="base"/>
            <a:r>
              <a:rPr lang="en-US" altLang="zh-CN" sz="2400" b="1" dirty="0"/>
              <a:t>EXPLAIN Join Types</a:t>
            </a:r>
            <a:r>
              <a:rPr lang="zh-CN" altLang="en-US" sz="2400" b="1" dirty="0"/>
              <a:t>之</a:t>
            </a:r>
            <a:r>
              <a:rPr lang="en-US" altLang="zh-CN" sz="2400" b="1" dirty="0"/>
              <a:t>range</a:t>
            </a:r>
          </a:p>
        </p:txBody>
      </p:sp>
      <p:sp>
        <p:nvSpPr>
          <p:cNvPr id="2" name="文本框 1"/>
          <p:cNvSpPr txBox="1"/>
          <p:nvPr/>
        </p:nvSpPr>
        <p:spPr>
          <a:xfrm>
            <a:off x="888274" y="1532709"/>
            <a:ext cx="9936480" cy="1476375"/>
          </a:xfrm>
          <a:prstGeom prst="rect">
            <a:avLst/>
          </a:prstGeom>
          <a:noFill/>
        </p:spPr>
        <p:txBody>
          <a:bodyPr wrap="square" rtlCol="0">
            <a:spAutoFit/>
          </a:bodyPr>
          <a:lstStyle/>
          <a:p>
            <a:r>
              <a:rPr dirty="0"/>
              <a:t>只检索给定范围内的行，使用索引选择行。输出行中的</a:t>
            </a:r>
            <a:r>
              <a:rPr lang="en-US" dirty="0"/>
              <a:t>key</a:t>
            </a:r>
            <a:r>
              <a:rPr dirty="0"/>
              <a:t>列指示使用哪个索引。key_len包含使用过的最长</a:t>
            </a:r>
            <a:r>
              <a:rPr lang="en-US" dirty="0"/>
              <a:t>key</a:t>
            </a:r>
            <a:r>
              <a:rPr dirty="0"/>
              <a:t>部分。此类型的ref列为NULL。</a:t>
            </a:r>
          </a:p>
          <a:p>
            <a:endParaRPr dirty="0"/>
          </a:p>
          <a:p>
            <a:r>
              <a:rPr dirty="0"/>
              <a:t>使用=、&lt;&gt;、&gt;、&gt;、&lt;、&lt;、&lt;=、&lt;、&lt;=、为空、&lt;=&gt;、介于、类似或IN</a:t>
            </a:r>
            <a:r>
              <a:rPr lang="en-US" dirty="0"/>
              <a:t> </a:t>
            </a:r>
            <a:r>
              <a:rPr lang="en-US" altLang="zh-CN" dirty="0"/>
              <a:t>()</a:t>
            </a:r>
            <a:r>
              <a:rPr dirty="0"/>
              <a:t>符将</a:t>
            </a:r>
            <a:r>
              <a:rPr lang="en-US" dirty="0"/>
              <a:t>key</a:t>
            </a:r>
            <a:r>
              <a:rPr dirty="0"/>
              <a:t>列与常数进行比较时，可以使用</a:t>
            </a:r>
            <a:r>
              <a:rPr lang="en-US" dirty="0"/>
              <a:t>range</a:t>
            </a:r>
            <a:r>
              <a:rPr dirty="0"/>
              <a:t>：</a:t>
            </a:r>
          </a:p>
        </p:txBody>
      </p:sp>
      <p:sp>
        <p:nvSpPr>
          <p:cNvPr id="3" name="文本框 2"/>
          <p:cNvSpPr txBox="1"/>
          <p:nvPr/>
        </p:nvSpPr>
        <p:spPr>
          <a:xfrm>
            <a:off x="853440" y="3514725"/>
            <a:ext cx="10055225" cy="2030095"/>
          </a:xfrm>
          <a:prstGeom prst="rect">
            <a:avLst/>
          </a:prstGeom>
          <a:solidFill>
            <a:schemeClr val="bg1">
              <a:lumMod val="95000"/>
            </a:schemeClr>
          </a:solidFill>
        </p:spPr>
        <p:txBody>
          <a:bodyPr wrap="square" rtlCol="0">
            <a:spAutoFit/>
          </a:bodyPr>
          <a:lstStyle/>
          <a:p>
            <a:r>
              <a:rPr lang="zh-CN" altLang="en-US"/>
              <a:t>SELECT * FROM tbl_name</a:t>
            </a:r>
            <a:r>
              <a:rPr lang="en-US" altLang="zh-CN"/>
              <a:t> </a:t>
            </a:r>
            <a:r>
              <a:rPr lang="zh-CN" altLang="en-US"/>
              <a:t>WHERE key_column = 10;</a:t>
            </a:r>
            <a:r>
              <a:rPr lang="en-US" altLang="zh-CN" sz="1600" i="1">
                <a:solidFill>
                  <a:srgbClr val="FF0000"/>
                </a:solidFill>
              </a:rPr>
              <a:t>(</a:t>
            </a:r>
            <a:r>
              <a:rPr lang="zh-CN" altLang="en-US" sz="1600" i="1">
                <a:solidFill>
                  <a:srgbClr val="FF0000"/>
                </a:solidFill>
              </a:rPr>
              <a:t>未能找到例子</a:t>
            </a:r>
            <a:r>
              <a:rPr lang="en-US" altLang="zh-CN" sz="1600" i="1">
                <a:solidFill>
                  <a:srgbClr val="FF0000"/>
                </a:solidFill>
              </a:rPr>
              <a:t>)</a:t>
            </a:r>
            <a:endParaRPr lang="zh-CN" altLang="en-US"/>
          </a:p>
          <a:p>
            <a:endParaRPr lang="zh-CN" altLang="en-US"/>
          </a:p>
          <a:p>
            <a:r>
              <a:rPr lang="zh-CN" altLang="en-US"/>
              <a:t>SELECT * FROM tbl_name WHERE key_column BETWEEN 10 and 20;</a:t>
            </a:r>
          </a:p>
          <a:p>
            <a:endParaRPr lang="zh-CN" altLang="en-US"/>
          </a:p>
          <a:p>
            <a:r>
              <a:rPr lang="zh-CN" altLang="en-US"/>
              <a:t>SELECT * FROM tbl_name WHERE key_column IN (10,20,30);</a:t>
            </a:r>
          </a:p>
          <a:p>
            <a:endParaRPr lang="zh-CN" altLang="en-US"/>
          </a:p>
          <a:p>
            <a:r>
              <a:rPr lang="zh-CN" altLang="en-US"/>
              <a:t>SELECT * FROM tbl_name WHERE key_part1 = 10 AND key_part2 IN (10,20,30);</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792480" y="496389"/>
            <a:ext cx="10515600" cy="487680"/>
          </a:xfrm>
        </p:spPr>
        <p:txBody>
          <a:bodyPr>
            <a:noAutofit/>
          </a:bodyPr>
          <a:lstStyle/>
          <a:p>
            <a:pPr fontAlgn="base"/>
            <a:r>
              <a:rPr lang="zh-CN" altLang="en-US" sz="2400" b="1" dirty="0" smtClean="0">
                <a:latin typeface="+mn-ea"/>
                <a:ea typeface="+mn-ea"/>
              </a:rPr>
              <a:t>操作符</a:t>
            </a:r>
            <a:r>
              <a:rPr lang="en-US" altLang="zh-CN" sz="2400" b="1" dirty="0" smtClean="0">
                <a:latin typeface="+mn-ea"/>
                <a:ea typeface="+mn-ea"/>
              </a:rPr>
              <a:t>IN</a:t>
            </a:r>
            <a:endParaRPr lang="en-US" altLang="zh-CN" sz="2400" b="1" dirty="0">
              <a:latin typeface="+mn-ea"/>
              <a:ea typeface="+mn-ea"/>
            </a:endParaRPr>
          </a:p>
        </p:txBody>
      </p:sp>
      <p:sp>
        <p:nvSpPr>
          <p:cNvPr id="2" name="文本框 1"/>
          <p:cNvSpPr txBox="1"/>
          <p:nvPr/>
        </p:nvSpPr>
        <p:spPr>
          <a:xfrm>
            <a:off x="792480" y="1297578"/>
            <a:ext cx="9936480" cy="4570482"/>
          </a:xfrm>
          <a:prstGeom prst="rect">
            <a:avLst/>
          </a:prstGeom>
          <a:noFill/>
        </p:spPr>
        <p:txBody>
          <a:bodyPr wrap="square" rtlCol="0">
            <a:spAutoFit/>
          </a:bodyPr>
          <a:lstStyle/>
          <a:p>
            <a:pPr>
              <a:lnSpc>
                <a:spcPct val="150000"/>
              </a:lnSpc>
            </a:pPr>
            <a:r>
              <a:rPr lang="en-US" altLang="zh-CN" sz="1600" dirty="0"/>
              <a:t>expr IN (value</a:t>
            </a:r>
            <a:r>
              <a:rPr lang="en-US" altLang="zh-CN" sz="1600" dirty="0" smtClean="0"/>
              <a:t>,...)</a:t>
            </a:r>
          </a:p>
          <a:p>
            <a:pPr>
              <a:lnSpc>
                <a:spcPct val="150000"/>
              </a:lnSpc>
            </a:pPr>
            <a:r>
              <a:rPr lang="zh-CN" altLang="en-US" sz="1600" dirty="0"/>
              <a:t>如果 </a:t>
            </a:r>
            <a:r>
              <a:rPr lang="en-US" altLang="zh-CN" sz="1600" dirty="0"/>
              <a:t>expr </a:t>
            </a:r>
            <a:r>
              <a:rPr lang="zh-CN" altLang="en-US" sz="1600" dirty="0"/>
              <a:t>等于 </a:t>
            </a:r>
            <a:r>
              <a:rPr lang="en-US" altLang="zh-CN" sz="1600" dirty="0"/>
              <a:t>IN() </a:t>
            </a:r>
            <a:r>
              <a:rPr lang="zh-CN" altLang="en-US" sz="1600" dirty="0"/>
              <a:t>列表中的任何值，则返回 </a:t>
            </a:r>
            <a:r>
              <a:rPr lang="en-US" altLang="zh-CN" sz="1600" dirty="0"/>
              <a:t>1 (true)</a:t>
            </a:r>
            <a:r>
              <a:rPr lang="zh-CN" altLang="en-US" sz="1600" dirty="0"/>
              <a:t>，否则返回 </a:t>
            </a:r>
            <a:r>
              <a:rPr lang="en-US" altLang="zh-CN" sz="1600" dirty="0"/>
              <a:t>0 (false)</a:t>
            </a:r>
            <a:r>
              <a:rPr lang="zh-CN" altLang="en-US" sz="1600" dirty="0" smtClean="0"/>
              <a:t>。</a:t>
            </a:r>
            <a:endParaRPr lang="en-US" altLang="zh-CN" sz="1600" dirty="0" smtClean="0"/>
          </a:p>
          <a:p>
            <a:pPr>
              <a:lnSpc>
                <a:spcPct val="150000"/>
              </a:lnSpc>
            </a:pPr>
            <a:r>
              <a:rPr lang="zh-CN" altLang="en-US" sz="1600" dirty="0"/>
              <a:t>类型转换根据第 </a:t>
            </a:r>
            <a:r>
              <a:rPr lang="en-US" altLang="zh-CN" sz="1600" dirty="0"/>
              <a:t>12.3 </a:t>
            </a:r>
            <a:r>
              <a:rPr lang="zh-CN" altLang="en-US" sz="1600" dirty="0"/>
              <a:t>节“表达式求值中的类型转换”中描述的规则进行，适用于所有参数。 如果 </a:t>
            </a:r>
            <a:r>
              <a:rPr lang="en-US" altLang="zh-CN" sz="1600" dirty="0"/>
              <a:t>IN() </a:t>
            </a:r>
            <a:r>
              <a:rPr lang="zh-CN" altLang="en-US" sz="1600" dirty="0"/>
              <a:t>列表中的值不需要类型转换，它们都是相同类型的常量，并且 </a:t>
            </a:r>
            <a:r>
              <a:rPr lang="en-US" altLang="zh-CN" sz="1600" dirty="0"/>
              <a:t>expr </a:t>
            </a:r>
            <a:r>
              <a:rPr lang="zh-CN" altLang="en-US" sz="1600" dirty="0"/>
              <a:t>可以将它们中的每一个作为相同类型的值进行比较（可能在类型转换之后），优化 发生。 对列表中的</a:t>
            </a:r>
            <a:r>
              <a:rPr lang="zh-CN" altLang="en-US" sz="1600" dirty="0">
                <a:solidFill>
                  <a:srgbClr val="FF0000"/>
                </a:solidFill>
              </a:rPr>
              <a:t>值进行排序</a:t>
            </a:r>
            <a:r>
              <a:rPr lang="zh-CN" altLang="en-US" sz="1600" dirty="0"/>
              <a:t>，并使用</a:t>
            </a:r>
            <a:r>
              <a:rPr lang="zh-CN" altLang="en-US" sz="1600" dirty="0">
                <a:solidFill>
                  <a:srgbClr val="FF0000"/>
                </a:solidFill>
              </a:rPr>
              <a:t>二进制搜索</a:t>
            </a:r>
            <a:r>
              <a:rPr lang="zh-CN" altLang="en-US" sz="1600" dirty="0"/>
              <a:t>完成对 </a:t>
            </a:r>
            <a:r>
              <a:rPr lang="en-US" altLang="zh-CN" sz="1600" dirty="0"/>
              <a:t>expr </a:t>
            </a:r>
            <a:r>
              <a:rPr lang="zh-CN" altLang="en-US" sz="1600" dirty="0"/>
              <a:t>的搜索，这使得 </a:t>
            </a:r>
            <a:r>
              <a:rPr lang="en-US" altLang="zh-CN" sz="1600" dirty="0"/>
              <a:t>IN() </a:t>
            </a:r>
            <a:r>
              <a:rPr lang="zh-CN" altLang="en-US" sz="1600" dirty="0"/>
              <a:t>操作非常快速</a:t>
            </a:r>
            <a:r>
              <a:rPr lang="zh-CN" altLang="en-US" sz="1600" dirty="0" smtClean="0"/>
              <a:t>。</a:t>
            </a:r>
            <a:endParaRPr lang="en-US" altLang="zh-CN" sz="1600" dirty="0" smtClean="0"/>
          </a:p>
          <a:p>
            <a:pPr>
              <a:lnSpc>
                <a:spcPct val="150000"/>
              </a:lnSpc>
            </a:pPr>
            <a:r>
              <a:rPr lang="zh-CN" altLang="en-US" sz="1600" dirty="0"/>
              <a:t>切勿在 </a:t>
            </a:r>
            <a:r>
              <a:rPr lang="en-US" altLang="zh-CN" sz="1600" dirty="0"/>
              <a:t>IN() </a:t>
            </a:r>
            <a:r>
              <a:rPr lang="zh-CN" altLang="en-US" sz="1600" dirty="0"/>
              <a:t>列表中混用带引号和不带引号的值，因为带引号的值（例如字符串）和不带引号的值（例如数字）的比较规则不同。 因此，</a:t>
            </a:r>
            <a:r>
              <a:rPr lang="zh-CN" altLang="en-US" sz="1600" dirty="0">
                <a:solidFill>
                  <a:srgbClr val="FF0000"/>
                </a:solidFill>
              </a:rPr>
              <a:t>混合类型可能会导致结果不一致</a:t>
            </a:r>
            <a:r>
              <a:rPr lang="zh-CN" altLang="en-US" sz="1600" dirty="0" smtClean="0"/>
              <a:t>。</a:t>
            </a:r>
            <a:endParaRPr lang="en-US" altLang="zh-CN" sz="1600" dirty="0" smtClean="0"/>
          </a:p>
          <a:p>
            <a:pPr>
              <a:lnSpc>
                <a:spcPct val="150000"/>
              </a:lnSpc>
            </a:pPr>
            <a:r>
              <a:rPr lang="en-US" altLang="zh-CN" sz="1600" dirty="0"/>
              <a:t>IN() </a:t>
            </a:r>
            <a:r>
              <a:rPr lang="zh-CN" altLang="en-US" sz="1600" dirty="0"/>
              <a:t>列表中的值的数量仅受 </a:t>
            </a:r>
            <a:r>
              <a:rPr lang="en-US" altLang="zh-CN" sz="1600" dirty="0" err="1">
                <a:solidFill>
                  <a:srgbClr val="FF0000"/>
                </a:solidFill>
              </a:rPr>
              <a:t>max_allowed_packet</a:t>
            </a:r>
            <a:r>
              <a:rPr lang="en-US" altLang="zh-CN" sz="1600" dirty="0"/>
              <a:t> </a:t>
            </a:r>
            <a:r>
              <a:rPr lang="zh-CN" altLang="en-US" sz="1600" dirty="0"/>
              <a:t>值的限制</a:t>
            </a:r>
            <a:r>
              <a:rPr lang="zh-CN" altLang="en-US" sz="1600" dirty="0" smtClean="0"/>
              <a:t>。</a:t>
            </a:r>
            <a:endParaRPr lang="en-US" altLang="zh-CN" sz="1600" dirty="0" smtClean="0"/>
          </a:p>
          <a:p>
            <a:pPr>
              <a:lnSpc>
                <a:spcPct val="150000"/>
              </a:lnSpc>
            </a:pPr>
            <a:r>
              <a:rPr lang="zh-CN" altLang="en-US" sz="1600" dirty="0"/>
              <a:t>为了符合 </a:t>
            </a:r>
            <a:r>
              <a:rPr lang="en-US" altLang="zh-CN" sz="1600" dirty="0"/>
              <a:t>SQL </a:t>
            </a:r>
            <a:r>
              <a:rPr lang="zh-CN" altLang="en-US" sz="1600" dirty="0"/>
              <a:t>标准，</a:t>
            </a:r>
            <a:r>
              <a:rPr lang="en-US" altLang="zh-CN" sz="1600" dirty="0"/>
              <a:t>IN() </a:t>
            </a:r>
            <a:r>
              <a:rPr lang="zh-CN" altLang="en-US" sz="1600" dirty="0"/>
              <a:t>不仅在</a:t>
            </a:r>
            <a:r>
              <a:rPr lang="zh-CN" altLang="en-US" sz="1600" dirty="0">
                <a:solidFill>
                  <a:srgbClr val="FF0000"/>
                </a:solidFill>
              </a:rPr>
              <a:t>左侧的表达式为 </a:t>
            </a:r>
            <a:r>
              <a:rPr lang="en-US" altLang="zh-CN" sz="1600" dirty="0">
                <a:solidFill>
                  <a:srgbClr val="FF0000"/>
                </a:solidFill>
              </a:rPr>
              <a:t>NULL </a:t>
            </a:r>
            <a:r>
              <a:rPr lang="zh-CN" altLang="en-US" sz="1600" dirty="0"/>
              <a:t>时返回 </a:t>
            </a:r>
            <a:r>
              <a:rPr lang="en-US" altLang="zh-CN" sz="1600" dirty="0"/>
              <a:t>NULL</a:t>
            </a:r>
            <a:r>
              <a:rPr lang="zh-CN" altLang="en-US" sz="1600" dirty="0"/>
              <a:t>，而且在</a:t>
            </a:r>
            <a:r>
              <a:rPr lang="zh-CN" altLang="en-US" sz="1600" dirty="0">
                <a:solidFill>
                  <a:srgbClr val="FF0000"/>
                </a:solidFill>
              </a:rPr>
              <a:t>列表中未找到匹配项且列表中的表达式之一为 </a:t>
            </a:r>
            <a:r>
              <a:rPr lang="en-US" altLang="zh-CN" sz="1600" dirty="0">
                <a:solidFill>
                  <a:srgbClr val="FF0000"/>
                </a:solidFill>
              </a:rPr>
              <a:t>NULL </a:t>
            </a:r>
            <a:r>
              <a:rPr lang="zh-CN" altLang="en-US" sz="1600" dirty="0"/>
              <a:t>时返回 </a:t>
            </a:r>
            <a:r>
              <a:rPr lang="en-US" altLang="zh-CN" sz="1600" dirty="0"/>
              <a:t>NULL</a:t>
            </a:r>
            <a:r>
              <a:rPr lang="zh-CN" altLang="en-US" sz="1600" dirty="0" smtClean="0"/>
              <a:t>。</a:t>
            </a:r>
            <a:r>
              <a:rPr lang="en-US" altLang="zh-CN" sz="1400" i="1" dirty="0" smtClean="0">
                <a:solidFill>
                  <a:srgbClr val="FF0000"/>
                </a:solidFill>
              </a:rPr>
              <a:t>(null</a:t>
            </a:r>
            <a:r>
              <a:rPr lang="zh-CN" altLang="en-US" sz="1400" i="1" dirty="0" smtClean="0">
                <a:solidFill>
                  <a:srgbClr val="FF0000"/>
                </a:solidFill>
              </a:rPr>
              <a:t>的特殊性</a:t>
            </a:r>
            <a:r>
              <a:rPr lang="en-US" altLang="zh-CN" sz="1400" i="1" dirty="0" smtClean="0">
                <a:solidFill>
                  <a:srgbClr val="FF0000"/>
                </a:solidFill>
              </a:rPr>
              <a:t>)</a:t>
            </a:r>
          </a:p>
          <a:p>
            <a:pPr>
              <a:lnSpc>
                <a:spcPct val="150000"/>
              </a:lnSpc>
            </a:pPr>
            <a:r>
              <a:rPr lang="en-US" altLang="zh-CN" sz="1600" dirty="0"/>
              <a:t>IN() </a:t>
            </a:r>
            <a:r>
              <a:rPr lang="zh-CN" altLang="en-US" sz="1600" dirty="0"/>
              <a:t>语法也可用于编写某些类型的子查询</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9019" y="1114196"/>
            <a:ext cx="10494781" cy="523016"/>
          </a:xfrm>
        </p:spPr>
        <p:txBody>
          <a:bodyPr>
            <a:normAutofit/>
          </a:bodyPr>
          <a:lstStyle/>
          <a:p>
            <a:pPr marL="0" indent="0">
              <a:buNone/>
            </a:pPr>
            <a:r>
              <a:rPr lang="en-US" altLang="zh-CN" sz="2400" dirty="0" err="1"/>
              <a:t>Sql</a:t>
            </a:r>
            <a:r>
              <a:rPr lang="en-US" altLang="zh-CN" sz="2400" dirty="0"/>
              <a:t>: select </a:t>
            </a:r>
            <a:r>
              <a:rPr lang="en-US" altLang="zh-CN" sz="2400" dirty="0" err="1"/>
              <a:t>id,uid</a:t>
            </a:r>
            <a:r>
              <a:rPr lang="en-US" altLang="zh-CN" sz="2400" dirty="0"/>
              <a:t> from </a:t>
            </a:r>
            <a:r>
              <a:rPr lang="en-US" altLang="zh-CN" sz="2400" dirty="0" err="1"/>
              <a:t>account_package_log_new</a:t>
            </a:r>
            <a:r>
              <a:rPr lang="en-US" altLang="zh-CN" sz="2400" dirty="0"/>
              <a:t> where id in (757,880,4066);</a:t>
            </a:r>
            <a:endParaRPr lang="en-US" altLang="zh-CN" sz="2400" dirty="0" smtClean="0"/>
          </a:p>
        </p:txBody>
      </p:sp>
      <p:sp>
        <p:nvSpPr>
          <p:cNvPr id="4" name="标题 1"/>
          <p:cNvSpPr>
            <a:spLocks noGrp="1"/>
          </p:cNvSpPr>
          <p:nvPr>
            <p:ph type="title"/>
          </p:nvPr>
        </p:nvSpPr>
        <p:spPr>
          <a:xfrm>
            <a:off x="733832" y="410270"/>
            <a:ext cx="10515600" cy="418645"/>
          </a:xfrm>
        </p:spPr>
        <p:txBody>
          <a:bodyPr>
            <a:noAutofit/>
          </a:bodyPr>
          <a:lstStyle/>
          <a:p>
            <a:r>
              <a:rPr lang="zh-CN" altLang="en-US" sz="2800" b="1" dirty="0" smtClean="0">
                <a:latin typeface="+mn-ea"/>
                <a:ea typeface="+mn-ea"/>
              </a:rPr>
              <a:t>普通</a:t>
            </a:r>
            <a:r>
              <a:rPr lang="en-US" altLang="zh-CN" sz="2800" b="1" dirty="0" smtClean="0">
                <a:latin typeface="+mn-ea"/>
                <a:ea typeface="+mn-ea"/>
              </a:rPr>
              <a:t>where in</a:t>
            </a:r>
            <a:endParaRPr lang="zh-CN" altLang="en-US" sz="2800" dirty="0">
              <a:latin typeface="+mn-ea"/>
              <a:ea typeface="+mn-ea"/>
            </a:endParaRPr>
          </a:p>
        </p:txBody>
      </p:sp>
      <p:sp>
        <p:nvSpPr>
          <p:cNvPr id="6" name="文本框 5"/>
          <p:cNvSpPr txBox="1"/>
          <p:nvPr/>
        </p:nvSpPr>
        <p:spPr>
          <a:xfrm>
            <a:off x="5608320" y="3026636"/>
            <a:ext cx="5564778" cy="2585323"/>
          </a:xfrm>
          <a:prstGeom prst="rect">
            <a:avLst/>
          </a:prstGeom>
          <a:noFill/>
        </p:spPr>
        <p:txBody>
          <a:bodyPr wrap="square" rtlCol="0">
            <a:spAutoFit/>
          </a:bodyPr>
          <a:lstStyle/>
          <a:p>
            <a:r>
              <a:rPr lang="en-US" altLang="zh-CN" dirty="0" smtClean="0"/>
              <a:t>Show </a:t>
            </a:r>
            <a:r>
              <a:rPr lang="en-US" altLang="zh-CN" dirty="0" err="1" smtClean="0"/>
              <a:t>warings</a:t>
            </a:r>
            <a:r>
              <a:rPr lang="en-US" altLang="zh-CN" dirty="0" smtClean="0"/>
              <a:t>:</a:t>
            </a:r>
          </a:p>
          <a:p>
            <a:endParaRPr lang="en-US" altLang="zh-CN" dirty="0" smtClean="0"/>
          </a:p>
          <a:p>
            <a:r>
              <a:rPr lang="en-US" altLang="zh-CN" dirty="0"/>
              <a:t>/* select#1 */ select `</a:t>
            </a:r>
            <a:r>
              <a:rPr lang="en-US" altLang="zh-CN" dirty="0" err="1"/>
              <a:t>web_sg_us_charge`.`account_package_log_new`.`id</a:t>
            </a:r>
            <a:r>
              <a:rPr lang="en-US" altLang="zh-CN" dirty="0"/>
              <a:t>` AS `id`,`web_sg_us_charge`.`account_package_log_new`.`</a:t>
            </a:r>
            <a:r>
              <a:rPr lang="en-US" altLang="zh-CN" dirty="0" err="1"/>
              <a:t>uid</a:t>
            </a:r>
            <a:r>
              <a:rPr lang="en-US" altLang="zh-CN" dirty="0"/>
              <a:t>` AS `</a:t>
            </a:r>
            <a:r>
              <a:rPr lang="en-US" altLang="zh-CN" dirty="0" err="1"/>
              <a:t>uid</a:t>
            </a:r>
            <a:r>
              <a:rPr lang="en-US" altLang="zh-CN" dirty="0"/>
              <a:t>` from `web_sg_us_charge`.`</a:t>
            </a:r>
            <a:r>
              <a:rPr lang="en-US" altLang="zh-CN" dirty="0" err="1"/>
              <a:t>account_package_log_new</a:t>
            </a:r>
            <a:r>
              <a:rPr lang="en-US" altLang="zh-CN" dirty="0"/>
              <a:t>` where (`</a:t>
            </a:r>
            <a:r>
              <a:rPr lang="en-US" altLang="zh-CN" dirty="0" err="1"/>
              <a:t>web_sg_us_charge`.`account_package_log_new`.`id</a:t>
            </a:r>
            <a:r>
              <a:rPr lang="en-US" altLang="zh-CN" dirty="0"/>
              <a:t>` in (757,880,4066))</a:t>
            </a:r>
            <a:endParaRPr lang="zh-CN" altLang="en-US" dirty="0"/>
          </a:p>
        </p:txBody>
      </p:sp>
      <p:pic>
        <p:nvPicPr>
          <p:cNvPr id="5" name="图片 4"/>
          <p:cNvPicPr>
            <a:picLocks noChangeAspect="1"/>
          </p:cNvPicPr>
          <p:nvPr/>
        </p:nvPicPr>
        <p:blipFill>
          <a:blip r:embed="rId2"/>
          <a:stretch>
            <a:fillRect/>
          </a:stretch>
        </p:blipFill>
        <p:spPr>
          <a:xfrm>
            <a:off x="859019" y="3026636"/>
            <a:ext cx="4264666" cy="290390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9019" y="1114196"/>
            <a:ext cx="10494781" cy="523016"/>
          </a:xfrm>
        </p:spPr>
        <p:txBody>
          <a:bodyPr>
            <a:normAutofit/>
          </a:bodyPr>
          <a:lstStyle/>
          <a:p>
            <a:pPr marL="0" indent="0">
              <a:buNone/>
            </a:pPr>
            <a:r>
              <a:rPr lang="en-US" altLang="zh-CN" sz="2400" dirty="0" err="1"/>
              <a:t>Sql</a:t>
            </a:r>
            <a:r>
              <a:rPr lang="en-US" altLang="zh-CN" sz="2400" dirty="0"/>
              <a:t>: select </a:t>
            </a:r>
            <a:r>
              <a:rPr lang="en-US" altLang="zh-CN" sz="2400" dirty="0" err="1"/>
              <a:t>id,uid</a:t>
            </a:r>
            <a:r>
              <a:rPr lang="en-US" altLang="zh-CN" sz="2400" dirty="0"/>
              <a:t> from </a:t>
            </a:r>
            <a:r>
              <a:rPr lang="en-US" altLang="zh-CN" sz="2400" dirty="0" err="1"/>
              <a:t>account_package_log_new</a:t>
            </a:r>
            <a:r>
              <a:rPr lang="en-US" altLang="zh-CN" sz="2400" dirty="0"/>
              <a:t> where id in (757</a:t>
            </a:r>
            <a:r>
              <a:rPr lang="en-US" altLang="zh-CN" sz="2400" dirty="0" smtClean="0"/>
              <a:t>);</a:t>
            </a:r>
          </a:p>
        </p:txBody>
      </p:sp>
      <p:sp>
        <p:nvSpPr>
          <p:cNvPr id="4" name="标题 1"/>
          <p:cNvSpPr>
            <a:spLocks noGrp="1"/>
          </p:cNvSpPr>
          <p:nvPr>
            <p:ph type="title"/>
          </p:nvPr>
        </p:nvSpPr>
        <p:spPr>
          <a:xfrm>
            <a:off x="733832" y="410270"/>
            <a:ext cx="10515600" cy="418645"/>
          </a:xfrm>
        </p:spPr>
        <p:txBody>
          <a:bodyPr>
            <a:noAutofit/>
          </a:bodyPr>
          <a:lstStyle/>
          <a:p>
            <a:r>
              <a:rPr lang="zh-CN" altLang="en-US" sz="2800" b="1" dirty="0" smtClean="0">
                <a:latin typeface="+mn-ea"/>
                <a:ea typeface="+mn-ea"/>
              </a:rPr>
              <a:t>普通</a:t>
            </a:r>
            <a:r>
              <a:rPr lang="en-US" altLang="zh-CN" sz="2800" b="1" dirty="0" smtClean="0">
                <a:latin typeface="+mn-ea"/>
                <a:ea typeface="+mn-ea"/>
              </a:rPr>
              <a:t>where in</a:t>
            </a:r>
            <a:endParaRPr lang="zh-CN" altLang="en-US" sz="2800" dirty="0">
              <a:latin typeface="+mn-ea"/>
              <a:ea typeface="+mn-ea"/>
            </a:endParaRPr>
          </a:p>
        </p:txBody>
      </p:sp>
      <p:sp>
        <p:nvSpPr>
          <p:cNvPr id="6" name="文本框 5"/>
          <p:cNvSpPr txBox="1"/>
          <p:nvPr/>
        </p:nvSpPr>
        <p:spPr>
          <a:xfrm>
            <a:off x="5599612" y="2433347"/>
            <a:ext cx="5564778" cy="1477328"/>
          </a:xfrm>
          <a:prstGeom prst="rect">
            <a:avLst/>
          </a:prstGeom>
          <a:noFill/>
        </p:spPr>
        <p:txBody>
          <a:bodyPr wrap="square" rtlCol="0">
            <a:spAutoFit/>
          </a:bodyPr>
          <a:lstStyle/>
          <a:p>
            <a:r>
              <a:rPr lang="en-US" altLang="zh-CN" dirty="0" smtClean="0"/>
              <a:t>Show </a:t>
            </a:r>
            <a:r>
              <a:rPr lang="en-US" altLang="zh-CN" dirty="0" err="1" smtClean="0"/>
              <a:t>warings</a:t>
            </a:r>
            <a:r>
              <a:rPr lang="en-US" altLang="zh-CN" dirty="0" smtClean="0"/>
              <a:t>:</a:t>
            </a:r>
          </a:p>
          <a:p>
            <a:endParaRPr lang="en-US" altLang="zh-CN" dirty="0" smtClean="0"/>
          </a:p>
          <a:p>
            <a:r>
              <a:rPr lang="en-US" altLang="zh-CN" dirty="0"/>
              <a:t>/* select#1 */ select '757' AS `id`,'102099792' AS `</a:t>
            </a:r>
            <a:r>
              <a:rPr lang="en-US" altLang="zh-CN" dirty="0" err="1"/>
              <a:t>uid</a:t>
            </a:r>
            <a:r>
              <a:rPr lang="en-US" altLang="zh-CN" dirty="0"/>
              <a:t>` from `web_sg_us_charge`.`</a:t>
            </a:r>
            <a:r>
              <a:rPr lang="en-US" altLang="zh-CN" dirty="0" err="1"/>
              <a:t>account_package_log_new</a:t>
            </a:r>
            <a:r>
              <a:rPr lang="en-US" altLang="zh-CN" dirty="0"/>
              <a:t>` where 1</a:t>
            </a:r>
            <a:endParaRPr lang="zh-CN" altLang="en-US" dirty="0"/>
          </a:p>
        </p:txBody>
      </p:sp>
      <p:pic>
        <p:nvPicPr>
          <p:cNvPr id="2" name="图片 1"/>
          <p:cNvPicPr>
            <a:picLocks noChangeAspect="1"/>
          </p:cNvPicPr>
          <p:nvPr/>
        </p:nvPicPr>
        <p:blipFill>
          <a:blip r:embed="rId2"/>
          <a:stretch>
            <a:fillRect/>
          </a:stretch>
        </p:blipFill>
        <p:spPr>
          <a:xfrm>
            <a:off x="859019" y="2433347"/>
            <a:ext cx="4135122" cy="291371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0195" y="722177"/>
            <a:ext cx="9986554" cy="740863"/>
          </a:xfrm>
        </p:spPr>
        <p:txBody>
          <a:bodyPr>
            <a:normAutofit/>
          </a:bodyPr>
          <a:lstStyle/>
          <a:p>
            <a:r>
              <a:rPr lang="en-US" altLang="zh-CN" sz="2800" dirty="0" smtClean="0">
                <a:latin typeface="+mn-ea"/>
                <a:ea typeface="+mn-ea"/>
              </a:rPr>
              <a:t>Where in</a:t>
            </a:r>
            <a:r>
              <a:rPr lang="zh-CN" altLang="en-US" sz="2800" dirty="0" smtClean="0">
                <a:latin typeface="+mn-ea"/>
                <a:ea typeface="+mn-ea"/>
              </a:rPr>
              <a:t>索引失效的常见情况</a:t>
            </a:r>
            <a:endParaRPr lang="zh-CN" altLang="en-US" sz="2800" dirty="0">
              <a:latin typeface="+mn-ea"/>
              <a:ea typeface="+mn-ea"/>
            </a:endParaRPr>
          </a:p>
        </p:txBody>
      </p:sp>
      <p:sp>
        <p:nvSpPr>
          <p:cNvPr id="3" name="内容占位符 2"/>
          <p:cNvSpPr>
            <a:spLocks noGrp="1"/>
          </p:cNvSpPr>
          <p:nvPr>
            <p:ph idx="1"/>
          </p:nvPr>
        </p:nvSpPr>
        <p:spPr>
          <a:xfrm>
            <a:off x="1010195" y="1834333"/>
            <a:ext cx="9342120" cy="2206444"/>
          </a:xfrm>
        </p:spPr>
        <p:txBody>
          <a:bodyPr>
            <a:normAutofit/>
          </a:bodyPr>
          <a:lstStyle/>
          <a:p>
            <a:pPr>
              <a:lnSpc>
                <a:spcPct val="150000"/>
              </a:lnSpc>
              <a:buFont typeface="Wingdings" panose="05000000000000000000" pitchFamily="2" charset="2"/>
              <a:buChar char="Ø"/>
            </a:pPr>
            <a:r>
              <a:rPr lang="zh-CN" altLang="en-US" sz="2400" dirty="0" smtClean="0">
                <a:latin typeface="+mn-ea"/>
              </a:rPr>
              <a:t>类型不匹配</a:t>
            </a:r>
            <a:endParaRPr lang="en-US" altLang="zh-CN" sz="2400" dirty="0" smtClean="0">
              <a:latin typeface="+mn-ea"/>
            </a:endParaRPr>
          </a:p>
          <a:p>
            <a:pPr>
              <a:lnSpc>
                <a:spcPct val="150000"/>
              </a:lnSpc>
              <a:buFont typeface="Wingdings" panose="05000000000000000000" pitchFamily="2" charset="2"/>
              <a:buChar char="Ø"/>
            </a:pPr>
            <a:r>
              <a:rPr lang="en-US" altLang="zh-CN" sz="2400" dirty="0" smtClean="0">
                <a:latin typeface="+mn-ea"/>
              </a:rPr>
              <a:t>In</a:t>
            </a:r>
            <a:r>
              <a:rPr lang="zh-CN" altLang="en-US" sz="2400" dirty="0" smtClean="0">
                <a:latin typeface="+mn-ea"/>
              </a:rPr>
              <a:t>的值集合过大</a:t>
            </a:r>
            <a:r>
              <a:rPr lang="zh-CN" altLang="en-US" sz="2400" dirty="0" smtClean="0">
                <a:solidFill>
                  <a:srgbClr val="FF0000"/>
                </a:solidFill>
                <a:latin typeface="+mn-ea"/>
              </a:rPr>
              <a:t>？</a:t>
            </a:r>
            <a:endParaRPr lang="en-US" altLang="zh-CN" sz="2400" dirty="0" smtClean="0">
              <a:solidFill>
                <a:srgbClr val="FF0000"/>
              </a:solidFill>
              <a:latin typeface="+mn-ea"/>
            </a:endParaRPr>
          </a:p>
          <a:p>
            <a:pPr>
              <a:lnSpc>
                <a:spcPct val="150000"/>
              </a:lnSpc>
              <a:buFont typeface="Wingdings" panose="05000000000000000000" pitchFamily="2" charset="2"/>
              <a:buChar char="Ø"/>
            </a:pPr>
            <a:r>
              <a:rPr lang="en-US" altLang="zh-CN" sz="2400" dirty="0" smtClean="0">
                <a:latin typeface="+mn-ea"/>
              </a:rPr>
              <a:t>In </a:t>
            </a:r>
            <a:r>
              <a:rPr lang="zh-CN" altLang="en-US" sz="2400" dirty="0" smtClean="0">
                <a:latin typeface="+mn-ea"/>
              </a:rPr>
              <a:t>匹配到的行过多</a:t>
            </a:r>
            <a:endParaRPr lang="zh-CN" altLang="en-US" sz="2400" dirty="0">
              <a:latin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0195" y="556715"/>
            <a:ext cx="9986554" cy="488314"/>
          </a:xfrm>
        </p:spPr>
        <p:txBody>
          <a:bodyPr>
            <a:normAutofit fontScale="90000"/>
          </a:bodyPr>
          <a:lstStyle/>
          <a:p>
            <a:pPr>
              <a:lnSpc>
                <a:spcPct val="150000"/>
              </a:lnSpc>
            </a:pPr>
            <a:r>
              <a:rPr lang="zh-CN" altLang="en-US" sz="2800" dirty="0"/>
              <a:t>类型不匹配</a:t>
            </a:r>
            <a:endParaRPr lang="en-US" altLang="zh-CN" sz="2800" dirty="0"/>
          </a:p>
        </p:txBody>
      </p:sp>
      <p:pic>
        <p:nvPicPr>
          <p:cNvPr id="4" name="图片 3"/>
          <p:cNvPicPr>
            <a:picLocks noChangeAspect="1"/>
          </p:cNvPicPr>
          <p:nvPr/>
        </p:nvPicPr>
        <p:blipFill>
          <a:blip r:embed="rId2"/>
          <a:stretch>
            <a:fillRect/>
          </a:stretch>
        </p:blipFill>
        <p:spPr>
          <a:xfrm>
            <a:off x="1010195" y="1978070"/>
            <a:ext cx="9286875" cy="103822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0195" y="558713"/>
            <a:ext cx="9986554" cy="488314"/>
          </a:xfrm>
        </p:spPr>
        <p:txBody>
          <a:bodyPr>
            <a:normAutofit fontScale="90000"/>
          </a:bodyPr>
          <a:lstStyle/>
          <a:p>
            <a:pPr>
              <a:lnSpc>
                <a:spcPct val="150000"/>
              </a:lnSpc>
            </a:pPr>
            <a:r>
              <a:rPr lang="zh-CN" altLang="en-US" sz="2800" dirty="0"/>
              <a:t>匹配到的行过多</a:t>
            </a:r>
          </a:p>
        </p:txBody>
      </p:sp>
      <p:sp>
        <p:nvSpPr>
          <p:cNvPr id="6" name="标题 1"/>
          <p:cNvSpPr txBox="1"/>
          <p:nvPr/>
        </p:nvSpPr>
        <p:spPr>
          <a:xfrm>
            <a:off x="1010195" y="2468246"/>
            <a:ext cx="9986554" cy="48831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2800" dirty="0"/>
          </a:p>
        </p:txBody>
      </p:sp>
      <p:pic>
        <p:nvPicPr>
          <p:cNvPr id="3" name="图片 2"/>
          <p:cNvPicPr>
            <a:picLocks noChangeAspect="1"/>
          </p:cNvPicPr>
          <p:nvPr/>
        </p:nvPicPr>
        <p:blipFill>
          <a:blip r:embed="rId2"/>
          <a:stretch>
            <a:fillRect/>
          </a:stretch>
        </p:blipFill>
        <p:spPr>
          <a:xfrm>
            <a:off x="9024937" y="1240655"/>
            <a:ext cx="1457325" cy="1143000"/>
          </a:xfrm>
          <a:prstGeom prst="rect">
            <a:avLst/>
          </a:prstGeom>
        </p:spPr>
      </p:pic>
      <p:pic>
        <p:nvPicPr>
          <p:cNvPr id="7" name="图片 6"/>
          <p:cNvPicPr>
            <a:picLocks noChangeAspect="1"/>
          </p:cNvPicPr>
          <p:nvPr/>
        </p:nvPicPr>
        <p:blipFill>
          <a:blip r:embed="rId3"/>
          <a:stretch>
            <a:fillRect/>
          </a:stretch>
        </p:blipFill>
        <p:spPr>
          <a:xfrm>
            <a:off x="1019720" y="1240655"/>
            <a:ext cx="7096125" cy="2076450"/>
          </a:xfrm>
          <a:prstGeom prst="rect">
            <a:avLst/>
          </a:prstGeom>
        </p:spPr>
      </p:pic>
      <p:pic>
        <p:nvPicPr>
          <p:cNvPr id="8" name="图片 7"/>
          <p:cNvPicPr>
            <a:picLocks noChangeAspect="1"/>
          </p:cNvPicPr>
          <p:nvPr/>
        </p:nvPicPr>
        <p:blipFill>
          <a:blip r:embed="rId4"/>
          <a:stretch>
            <a:fillRect/>
          </a:stretch>
        </p:blipFill>
        <p:spPr>
          <a:xfrm>
            <a:off x="1010195" y="3339554"/>
            <a:ext cx="7105650" cy="20764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70560"/>
            <a:ext cx="10515600" cy="5506403"/>
          </a:xfrm>
        </p:spPr>
        <p:txBody>
          <a:bodyPr>
            <a:noAutofit/>
          </a:bodyPr>
          <a:lstStyle/>
          <a:p>
            <a:pPr marL="0" indent="0">
              <a:lnSpc>
                <a:spcPct val="100000"/>
              </a:lnSpc>
              <a:buNone/>
            </a:pPr>
            <a:r>
              <a:rPr lang="en-US" altLang="zh-CN" sz="1800" dirty="0">
                <a:latin typeface="+mn-ea"/>
              </a:rPr>
              <a:t>CREATE TABLE `</a:t>
            </a:r>
            <a:r>
              <a:rPr lang="en-US" altLang="zh-CN" sz="1800" dirty="0" err="1">
                <a:latin typeface="+mn-ea"/>
              </a:rPr>
              <a:t>account_package</a:t>
            </a:r>
            <a:r>
              <a:rPr lang="en-US" altLang="zh-CN" sz="1800" dirty="0">
                <a:latin typeface="+mn-ea"/>
              </a:rPr>
              <a:t>` (</a:t>
            </a:r>
          </a:p>
          <a:p>
            <a:pPr marL="0" indent="0">
              <a:lnSpc>
                <a:spcPct val="100000"/>
              </a:lnSpc>
              <a:buNone/>
            </a:pPr>
            <a:r>
              <a:rPr lang="en-US" altLang="zh-CN" sz="1800" dirty="0">
                <a:latin typeface="+mn-ea"/>
              </a:rPr>
              <a:t>  `id` </a:t>
            </a:r>
            <a:r>
              <a:rPr lang="en-US" altLang="zh-CN" sz="1800" dirty="0" err="1">
                <a:latin typeface="+mn-ea"/>
              </a:rPr>
              <a:t>int</a:t>
            </a:r>
            <a:r>
              <a:rPr lang="en-US" altLang="zh-CN" sz="1800" dirty="0">
                <a:latin typeface="+mn-ea"/>
              </a:rPr>
              <a:t>(10) unsigned NOT NULL AUTO_INCREMENT,</a:t>
            </a:r>
          </a:p>
          <a:p>
            <a:pPr marL="0" indent="0">
              <a:lnSpc>
                <a:spcPct val="100000"/>
              </a:lnSpc>
              <a:buNone/>
            </a:pPr>
            <a:r>
              <a:rPr lang="en-US" altLang="zh-CN" sz="1800" dirty="0">
                <a:latin typeface="+mn-ea"/>
              </a:rPr>
              <a:t>  `</a:t>
            </a:r>
            <a:r>
              <a:rPr lang="en-US" altLang="zh-CN" sz="1800" dirty="0" err="1">
                <a:latin typeface="+mn-ea"/>
              </a:rPr>
              <a:t>uid</a:t>
            </a:r>
            <a:r>
              <a:rPr lang="en-US" altLang="zh-CN" sz="1800" dirty="0">
                <a:latin typeface="+mn-ea"/>
              </a:rPr>
              <a:t>` </a:t>
            </a:r>
            <a:r>
              <a:rPr lang="en-US" altLang="zh-CN" sz="1800" dirty="0" err="1">
                <a:latin typeface="+mn-ea"/>
              </a:rPr>
              <a:t>int</a:t>
            </a:r>
            <a:r>
              <a:rPr lang="en-US" altLang="zh-CN" sz="1800" dirty="0">
                <a:latin typeface="+mn-ea"/>
              </a:rPr>
              <a:t>(10) unsigned NOT NULL DEFAULT '0' COMMENT '</a:t>
            </a:r>
            <a:r>
              <a:rPr lang="zh-CN" altLang="en-US" sz="1800" dirty="0">
                <a:latin typeface="+mn-ea"/>
              </a:rPr>
              <a:t>牛牛号</a:t>
            </a:r>
            <a:r>
              <a:rPr lang="en-US" altLang="zh-CN" sz="1800" dirty="0">
                <a:latin typeface="+mn-ea"/>
              </a:rPr>
              <a:t>',</a:t>
            </a:r>
          </a:p>
          <a:p>
            <a:pPr marL="0" indent="0">
              <a:lnSpc>
                <a:spcPct val="100000"/>
              </a:lnSpc>
              <a:buNone/>
            </a:pPr>
            <a:r>
              <a:rPr lang="en-US" altLang="zh-CN" sz="1800" dirty="0">
                <a:latin typeface="+mn-ea"/>
              </a:rPr>
              <a:t>  `</a:t>
            </a:r>
            <a:r>
              <a:rPr lang="en-US" altLang="zh-CN" sz="1800" dirty="0" err="1">
                <a:latin typeface="+mn-ea"/>
              </a:rPr>
              <a:t>account_id</a:t>
            </a:r>
            <a:r>
              <a:rPr lang="en-US" altLang="zh-CN" sz="1800" dirty="0">
                <a:latin typeface="+mn-ea"/>
              </a:rPr>
              <a:t>` </a:t>
            </a:r>
            <a:r>
              <a:rPr lang="en-US" altLang="zh-CN" sz="1800" dirty="0" err="1">
                <a:latin typeface="+mn-ea"/>
              </a:rPr>
              <a:t>int</a:t>
            </a:r>
            <a:r>
              <a:rPr lang="en-US" altLang="zh-CN" sz="1800" dirty="0">
                <a:latin typeface="+mn-ea"/>
              </a:rPr>
              <a:t>(10) unsigned NOT NULL DEFAULT '0' COMMENT '</a:t>
            </a:r>
            <a:r>
              <a:rPr lang="zh-CN" altLang="en-US" sz="1800" dirty="0">
                <a:latin typeface="+mn-ea"/>
              </a:rPr>
              <a:t>业务</a:t>
            </a:r>
            <a:r>
              <a:rPr lang="en-US" altLang="zh-CN" sz="1800" dirty="0">
                <a:latin typeface="+mn-ea"/>
              </a:rPr>
              <a:t>id',</a:t>
            </a:r>
          </a:p>
          <a:p>
            <a:pPr marL="0" indent="0">
              <a:lnSpc>
                <a:spcPct val="100000"/>
              </a:lnSpc>
              <a:buNone/>
            </a:pPr>
            <a:r>
              <a:rPr lang="en-US" altLang="zh-CN" sz="1800" dirty="0" smtClean="0">
                <a:latin typeface="+mn-ea"/>
              </a:rPr>
              <a:t>  `</a:t>
            </a:r>
            <a:r>
              <a:rPr lang="en-US" altLang="zh-CN" sz="1800" dirty="0" err="1">
                <a:latin typeface="+mn-ea"/>
              </a:rPr>
              <a:t>package_id</a:t>
            </a:r>
            <a:r>
              <a:rPr lang="en-US" altLang="zh-CN" sz="1800" dirty="0">
                <a:latin typeface="+mn-ea"/>
              </a:rPr>
              <a:t>` </a:t>
            </a:r>
            <a:r>
              <a:rPr lang="en-US" altLang="zh-CN" sz="1800" dirty="0" err="1">
                <a:latin typeface="+mn-ea"/>
              </a:rPr>
              <a:t>int</a:t>
            </a:r>
            <a:r>
              <a:rPr lang="en-US" altLang="zh-CN" sz="1800" dirty="0">
                <a:latin typeface="+mn-ea"/>
              </a:rPr>
              <a:t>(10) unsigned NOT NULL DEFAULT '0' COMMENT '</a:t>
            </a:r>
            <a:r>
              <a:rPr lang="zh-CN" altLang="en-US" sz="1800" dirty="0">
                <a:latin typeface="+mn-ea"/>
              </a:rPr>
              <a:t>套餐</a:t>
            </a:r>
            <a:r>
              <a:rPr lang="en-US" altLang="zh-CN" sz="1800" dirty="0">
                <a:latin typeface="+mn-ea"/>
              </a:rPr>
              <a:t>id</a:t>
            </a:r>
            <a:r>
              <a:rPr lang="en-US" altLang="zh-CN" sz="1800" dirty="0" smtClean="0">
                <a:latin typeface="+mn-ea"/>
              </a:rPr>
              <a:t>',</a:t>
            </a:r>
          </a:p>
          <a:p>
            <a:pPr marL="0" indent="0">
              <a:lnSpc>
                <a:spcPct val="100000"/>
              </a:lnSpc>
              <a:buNone/>
            </a:pPr>
            <a:r>
              <a:rPr lang="en-US" altLang="zh-CN" sz="1800" dirty="0">
                <a:latin typeface="+mn-ea"/>
              </a:rPr>
              <a:t> </a:t>
            </a:r>
            <a:r>
              <a:rPr lang="en-US" altLang="zh-CN" sz="1800" dirty="0" smtClean="0">
                <a:latin typeface="+mn-ea"/>
              </a:rPr>
              <a:t> `</a:t>
            </a:r>
            <a:r>
              <a:rPr lang="en-US" altLang="zh-CN" sz="1800" dirty="0" err="1">
                <a:latin typeface="+mn-ea"/>
              </a:rPr>
              <a:t>effect_time</a:t>
            </a:r>
            <a:r>
              <a:rPr lang="en-US" altLang="zh-CN" sz="1800" dirty="0">
                <a:latin typeface="+mn-ea"/>
              </a:rPr>
              <a:t>` </a:t>
            </a:r>
            <a:r>
              <a:rPr lang="en-US" altLang="zh-CN" sz="1800" dirty="0" err="1">
                <a:latin typeface="+mn-ea"/>
              </a:rPr>
              <a:t>int</a:t>
            </a:r>
            <a:r>
              <a:rPr lang="en-US" altLang="zh-CN" sz="1800" dirty="0">
                <a:latin typeface="+mn-ea"/>
              </a:rPr>
              <a:t>(10) unsigned NOT NULL DEFAULT '0' COMMENT '</a:t>
            </a:r>
            <a:r>
              <a:rPr lang="zh-CN" altLang="en-US" sz="1800" dirty="0">
                <a:latin typeface="+mn-ea"/>
              </a:rPr>
              <a:t>生效时间戳</a:t>
            </a:r>
            <a:r>
              <a:rPr lang="en-US" altLang="zh-CN" sz="1800" dirty="0">
                <a:latin typeface="+mn-ea"/>
              </a:rPr>
              <a:t>',</a:t>
            </a:r>
          </a:p>
          <a:p>
            <a:pPr marL="0" indent="0">
              <a:lnSpc>
                <a:spcPct val="100000"/>
              </a:lnSpc>
              <a:buNone/>
            </a:pPr>
            <a:r>
              <a:rPr lang="en-US" altLang="zh-CN" sz="1800" dirty="0">
                <a:latin typeface="+mn-ea"/>
              </a:rPr>
              <a:t>  `</a:t>
            </a:r>
            <a:r>
              <a:rPr lang="en-US" altLang="zh-CN" sz="1800" dirty="0" err="1">
                <a:latin typeface="+mn-ea"/>
              </a:rPr>
              <a:t>user_effect_time</a:t>
            </a:r>
            <a:r>
              <a:rPr lang="en-US" altLang="zh-CN" sz="1800" dirty="0">
                <a:latin typeface="+mn-ea"/>
              </a:rPr>
              <a:t>` </a:t>
            </a:r>
            <a:r>
              <a:rPr lang="en-US" altLang="zh-CN" sz="1800" dirty="0" err="1">
                <a:latin typeface="+mn-ea"/>
              </a:rPr>
              <a:t>int</a:t>
            </a:r>
            <a:r>
              <a:rPr lang="en-US" altLang="zh-CN" sz="1800" dirty="0">
                <a:latin typeface="+mn-ea"/>
              </a:rPr>
              <a:t>(10) unsigned NOT NULL DEFAULT '0' COMMENT '</a:t>
            </a:r>
            <a:r>
              <a:rPr lang="zh-CN" altLang="en-US" sz="1800" dirty="0">
                <a:latin typeface="+mn-ea"/>
              </a:rPr>
              <a:t>用户展示生效时间戳</a:t>
            </a:r>
            <a:r>
              <a:rPr lang="en-US" altLang="zh-CN" sz="1800" dirty="0" smtClean="0">
                <a:latin typeface="+mn-ea"/>
              </a:rPr>
              <a:t>',</a:t>
            </a:r>
          </a:p>
          <a:p>
            <a:pPr marL="0" indent="0">
              <a:lnSpc>
                <a:spcPct val="100000"/>
              </a:lnSpc>
              <a:buNone/>
            </a:pPr>
            <a:r>
              <a:rPr lang="en-US" altLang="zh-CN" sz="1800" dirty="0" smtClean="0">
                <a:latin typeface="+mn-ea"/>
              </a:rPr>
              <a:t>  `</a:t>
            </a:r>
            <a:r>
              <a:rPr lang="en-US" altLang="zh-CN" sz="1800" dirty="0" err="1">
                <a:latin typeface="+mn-ea"/>
              </a:rPr>
              <a:t>create_time</a:t>
            </a:r>
            <a:r>
              <a:rPr lang="en-US" altLang="zh-CN" sz="1800" dirty="0">
                <a:latin typeface="+mn-ea"/>
              </a:rPr>
              <a:t>` </a:t>
            </a:r>
            <a:r>
              <a:rPr lang="en-US" altLang="zh-CN" sz="1800" dirty="0" err="1">
                <a:latin typeface="+mn-ea"/>
              </a:rPr>
              <a:t>int</a:t>
            </a:r>
            <a:r>
              <a:rPr lang="en-US" altLang="zh-CN" sz="1800" dirty="0">
                <a:latin typeface="+mn-ea"/>
              </a:rPr>
              <a:t>(10) unsigned NOT NULL DEFAULT '0' COMMENT '</a:t>
            </a:r>
            <a:r>
              <a:rPr lang="zh-CN" altLang="en-US" sz="1800" dirty="0">
                <a:latin typeface="+mn-ea"/>
              </a:rPr>
              <a:t>创建时间戳</a:t>
            </a:r>
            <a:r>
              <a:rPr lang="en-US" altLang="zh-CN" sz="1800" dirty="0">
                <a:latin typeface="+mn-ea"/>
              </a:rPr>
              <a:t>',</a:t>
            </a:r>
          </a:p>
          <a:p>
            <a:pPr marL="0" indent="0">
              <a:lnSpc>
                <a:spcPct val="100000"/>
              </a:lnSpc>
              <a:buNone/>
            </a:pPr>
            <a:r>
              <a:rPr lang="en-US" altLang="zh-CN" sz="1800" dirty="0">
                <a:latin typeface="+mn-ea"/>
              </a:rPr>
              <a:t>  `</a:t>
            </a:r>
            <a:r>
              <a:rPr lang="en-US" altLang="zh-CN" sz="1800" dirty="0" err="1">
                <a:latin typeface="+mn-ea"/>
              </a:rPr>
              <a:t>update_time</a:t>
            </a:r>
            <a:r>
              <a:rPr lang="en-US" altLang="zh-CN" sz="1800" dirty="0">
                <a:latin typeface="+mn-ea"/>
              </a:rPr>
              <a:t>` </a:t>
            </a:r>
            <a:r>
              <a:rPr lang="en-US" altLang="zh-CN" sz="1800" dirty="0" err="1">
                <a:latin typeface="+mn-ea"/>
              </a:rPr>
              <a:t>int</a:t>
            </a:r>
            <a:r>
              <a:rPr lang="en-US" altLang="zh-CN" sz="1800" dirty="0">
                <a:latin typeface="+mn-ea"/>
              </a:rPr>
              <a:t>(10) unsigned NOT NULL DEFAULT '0' COMMENT '</a:t>
            </a:r>
            <a:r>
              <a:rPr lang="zh-CN" altLang="en-US" sz="1800" dirty="0">
                <a:latin typeface="+mn-ea"/>
              </a:rPr>
              <a:t>更新时间戳</a:t>
            </a:r>
            <a:r>
              <a:rPr lang="en-US" altLang="zh-CN" sz="1800" dirty="0">
                <a:latin typeface="+mn-ea"/>
              </a:rPr>
              <a:t>',</a:t>
            </a:r>
          </a:p>
          <a:p>
            <a:pPr marL="0" indent="0">
              <a:lnSpc>
                <a:spcPct val="100000"/>
              </a:lnSpc>
              <a:buNone/>
            </a:pPr>
            <a:r>
              <a:rPr lang="en-US" altLang="zh-CN" sz="1800" dirty="0">
                <a:latin typeface="+mn-ea"/>
              </a:rPr>
              <a:t>  PRIMARY KEY (`id`),</a:t>
            </a:r>
          </a:p>
          <a:p>
            <a:pPr marL="0" indent="0">
              <a:lnSpc>
                <a:spcPct val="100000"/>
              </a:lnSpc>
              <a:buNone/>
            </a:pPr>
            <a:r>
              <a:rPr lang="en-US" altLang="zh-CN" sz="1800" dirty="0">
                <a:latin typeface="+mn-ea"/>
              </a:rPr>
              <a:t>  UNIQUE KEY `</a:t>
            </a:r>
            <a:r>
              <a:rPr lang="en-US" altLang="zh-CN" sz="1800" dirty="0" err="1">
                <a:latin typeface="+mn-ea"/>
              </a:rPr>
              <a:t>uk_uid_accountId</a:t>
            </a:r>
            <a:r>
              <a:rPr lang="en-US" altLang="zh-CN" sz="1800" dirty="0">
                <a:latin typeface="+mn-ea"/>
              </a:rPr>
              <a:t>` (`</a:t>
            </a:r>
            <a:r>
              <a:rPr lang="en-US" altLang="zh-CN" sz="1800" dirty="0" err="1">
                <a:latin typeface="+mn-ea"/>
              </a:rPr>
              <a:t>uid</a:t>
            </a:r>
            <a:r>
              <a:rPr lang="en-US" altLang="zh-CN" sz="1800" dirty="0">
                <a:latin typeface="+mn-ea"/>
              </a:rPr>
              <a:t>`,`</a:t>
            </a:r>
            <a:r>
              <a:rPr lang="en-US" altLang="zh-CN" sz="1800" dirty="0" err="1">
                <a:latin typeface="+mn-ea"/>
              </a:rPr>
              <a:t>account_id</a:t>
            </a:r>
            <a:r>
              <a:rPr lang="en-US" altLang="zh-CN" sz="1800" dirty="0">
                <a:latin typeface="+mn-ea"/>
              </a:rPr>
              <a:t>`),</a:t>
            </a:r>
          </a:p>
          <a:p>
            <a:pPr marL="0" indent="0">
              <a:lnSpc>
                <a:spcPct val="100000"/>
              </a:lnSpc>
              <a:buNone/>
            </a:pPr>
            <a:r>
              <a:rPr lang="en-US" altLang="zh-CN" sz="1800" dirty="0">
                <a:latin typeface="+mn-ea"/>
              </a:rPr>
              <a:t>  KEY `</a:t>
            </a:r>
            <a:r>
              <a:rPr lang="en-US" altLang="zh-CN" sz="1800" dirty="0" err="1">
                <a:latin typeface="+mn-ea"/>
              </a:rPr>
              <a:t>idx_accountId</a:t>
            </a:r>
            <a:r>
              <a:rPr lang="en-US" altLang="zh-CN" sz="1800" dirty="0">
                <a:latin typeface="+mn-ea"/>
              </a:rPr>
              <a:t>` (`</a:t>
            </a:r>
            <a:r>
              <a:rPr lang="en-US" altLang="zh-CN" sz="1800" dirty="0" err="1">
                <a:latin typeface="+mn-ea"/>
              </a:rPr>
              <a:t>account_id</a:t>
            </a:r>
            <a:r>
              <a:rPr lang="en-US" altLang="zh-CN" sz="1800" dirty="0">
                <a:latin typeface="+mn-ea"/>
              </a:rPr>
              <a:t>`),</a:t>
            </a:r>
          </a:p>
          <a:p>
            <a:pPr marL="0" indent="0">
              <a:lnSpc>
                <a:spcPct val="100000"/>
              </a:lnSpc>
              <a:buNone/>
            </a:pPr>
            <a:r>
              <a:rPr lang="en-US" altLang="zh-CN" sz="1800" dirty="0">
                <a:latin typeface="+mn-ea"/>
              </a:rPr>
              <a:t>  KEY `</a:t>
            </a:r>
            <a:r>
              <a:rPr lang="en-US" altLang="zh-CN" sz="1800" dirty="0" err="1">
                <a:latin typeface="+mn-ea"/>
              </a:rPr>
              <a:t>idx_expectTime_effectTime</a:t>
            </a:r>
            <a:r>
              <a:rPr lang="en-US" altLang="zh-CN" sz="1800" dirty="0">
                <a:latin typeface="+mn-ea"/>
              </a:rPr>
              <a:t>` (`expect_time`,`</a:t>
            </a:r>
            <a:r>
              <a:rPr lang="en-US" altLang="zh-CN" sz="1800" dirty="0" err="1">
                <a:latin typeface="+mn-ea"/>
              </a:rPr>
              <a:t>effect_time</a:t>
            </a:r>
            <a:r>
              <a:rPr lang="en-US" altLang="zh-CN" sz="1800" dirty="0">
                <a:latin typeface="+mn-ea"/>
              </a:rPr>
              <a:t>`)</a:t>
            </a:r>
          </a:p>
          <a:p>
            <a:pPr marL="0" indent="0">
              <a:lnSpc>
                <a:spcPct val="100000"/>
              </a:lnSpc>
              <a:buNone/>
            </a:pPr>
            <a:r>
              <a:rPr lang="en-US" altLang="zh-CN" sz="1800" dirty="0">
                <a:latin typeface="+mn-ea"/>
              </a:rPr>
              <a:t>) ENGINE=</a:t>
            </a:r>
            <a:r>
              <a:rPr lang="en-US" altLang="zh-CN" sz="1800" dirty="0" err="1">
                <a:latin typeface="+mn-ea"/>
              </a:rPr>
              <a:t>InnoDB</a:t>
            </a:r>
            <a:r>
              <a:rPr lang="en-US" altLang="zh-CN" sz="1800" dirty="0">
                <a:latin typeface="+mn-ea"/>
              </a:rPr>
              <a:t> </a:t>
            </a:r>
            <a:r>
              <a:rPr lang="en-US" altLang="zh-CN" sz="1800" dirty="0" smtClean="0">
                <a:latin typeface="+mn-ea"/>
              </a:rPr>
              <a:t>DEFAULT </a:t>
            </a:r>
            <a:r>
              <a:rPr lang="en-US" altLang="zh-CN" sz="1800" dirty="0">
                <a:latin typeface="+mn-ea"/>
              </a:rPr>
              <a:t>CHARSET=utf8 COMMENT='</a:t>
            </a:r>
            <a:r>
              <a:rPr lang="zh-CN" altLang="en-US" sz="1800" dirty="0">
                <a:latin typeface="+mn-ea"/>
              </a:rPr>
              <a:t>账户收费套餐</a:t>
            </a:r>
            <a:r>
              <a:rPr lang="en-US" altLang="zh-CN" sz="1800" dirty="0">
                <a:latin typeface="+mn-ea"/>
              </a:rPr>
              <a:t>'</a:t>
            </a:r>
            <a:endParaRPr lang="zh-CN" altLang="en-US" sz="1800" dirty="0">
              <a:latin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2723" y="3184843"/>
            <a:ext cx="9986554" cy="488314"/>
          </a:xfrm>
        </p:spPr>
        <p:txBody>
          <a:bodyPr>
            <a:normAutofit fontScale="90000"/>
          </a:bodyPr>
          <a:lstStyle/>
          <a:p>
            <a:pPr algn="ctr">
              <a:lnSpc>
                <a:spcPct val="150000"/>
              </a:lnSpc>
            </a:pPr>
            <a:r>
              <a:rPr lang="zh-CN" altLang="en-US" sz="2800" dirty="0" smtClean="0"/>
              <a:t>为什么匹配</a:t>
            </a:r>
            <a:r>
              <a:rPr lang="zh-CN" altLang="en-US" sz="2800" dirty="0"/>
              <a:t>到的行</a:t>
            </a:r>
            <a:r>
              <a:rPr lang="zh-CN" altLang="en-US" sz="2800" dirty="0" smtClean="0"/>
              <a:t>过多会导致放弃不能使用索引？</a:t>
            </a:r>
            <a:endParaRPr lang="zh-CN" altLang="en-US" sz="2800" dirty="0"/>
          </a:p>
        </p:txBody>
      </p:sp>
      <p:sp>
        <p:nvSpPr>
          <p:cNvPr id="6" name="标题 1"/>
          <p:cNvSpPr txBox="1"/>
          <p:nvPr/>
        </p:nvSpPr>
        <p:spPr>
          <a:xfrm>
            <a:off x="1010195" y="2468246"/>
            <a:ext cx="9986554" cy="48831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82015" y="366103"/>
            <a:ext cx="9986554" cy="4883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altLang="zh-CN" sz="2800" dirty="0">
                <a:latin typeface="+mn-ea"/>
                <a:ea typeface="+mn-ea"/>
              </a:rPr>
              <a:t>Equality Range Optimization of Many-Valued Comparisons</a:t>
            </a:r>
          </a:p>
        </p:txBody>
      </p:sp>
      <p:sp>
        <p:nvSpPr>
          <p:cNvPr id="4" name="文本框 3"/>
          <p:cNvSpPr txBox="1"/>
          <p:nvPr/>
        </p:nvSpPr>
        <p:spPr>
          <a:xfrm>
            <a:off x="882015" y="1074699"/>
            <a:ext cx="9867082" cy="5632311"/>
          </a:xfrm>
          <a:prstGeom prst="rect">
            <a:avLst/>
          </a:prstGeom>
          <a:noFill/>
        </p:spPr>
        <p:txBody>
          <a:bodyPr wrap="square" rtlCol="0">
            <a:spAutoFit/>
          </a:bodyPr>
          <a:lstStyle/>
          <a:p>
            <a:pPr>
              <a:lnSpc>
                <a:spcPct val="150000"/>
              </a:lnSpc>
            </a:pPr>
            <a:r>
              <a:rPr lang="en-US" altLang="zh-CN" sz="2000" dirty="0">
                <a:latin typeface="+mn-ea"/>
              </a:rPr>
              <a:t>Consider these expressions, where </a:t>
            </a:r>
            <a:r>
              <a:rPr lang="en-US" altLang="zh-CN" sz="2000" dirty="0" err="1">
                <a:latin typeface="+mn-ea"/>
              </a:rPr>
              <a:t>col_name</a:t>
            </a:r>
            <a:r>
              <a:rPr lang="en-US" altLang="zh-CN" sz="2000" dirty="0">
                <a:latin typeface="+mn-ea"/>
              </a:rPr>
              <a:t> is an indexed column</a:t>
            </a:r>
            <a:r>
              <a:rPr lang="en-US" altLang="zh-CN" sz="2000" dirty="0" smtClean="0">
                <a:latin typeface="+mn-ea"/>
              </a:rPr>
              <a:t>:</a:t>
            </a:r>
            <a:endParaRPr lang="en-US" altLang="zh-CN" sz="2000" dirty="0">
              <a:latin typeface="+mn-ea"/>
            </a:endParaRPr>
          </a:p>
          <a:p>
            <a:pPr>
              <a:lnSpc>
                <a:spcPct val="150000"/>
              </a:lnSpc>
            </a:pPr>
            <a:r>
              <a:rPr lang="en-US" altLang="zh-CN" sz="2000" dirty="0" err="1">
                <a:latin typeface="+mn-ea"/>
              </a:rPr>
              <a:t>col_name</a:t>
            </a:r>
            <a:r>
              <a:rPr lang="en-US" altLang="zh-CN" sz="2000" dirty="0">
                <a:latin typeface="+mn-ea"/>
              </a:rPr>
              <a:t> IN(val1, ..., </a:t>
            </a:r>
            <a:r>
              <a:rPr lang="en-US" altLang="zh-CN" sz="2000" dirty="0" err="1">
                <a:latin typeface="+mn-ea"/>
              </a:rPr>
              <a:t>valN</a:t>
            </a:r>
            <a:r>
              <a:rPr lang="en-US" altLang="zh-CN" sz="2000" dirty="0">
                <a:latin typeface="+mn-ea"/>
              </a:rPr>
              <a:t>)</a:t>
            </a:r>
          </a:p>
          <a:p>
            <a:pPr>
              <a:lnSpc>
                <a:spcPct val="150000"/>
              </a:lnSpc>
            </a:pPr>
            <a:r>
              <a:rPr lang="en-US" altLang="zh-CN" sz="2000" dirty="0" err="1">
                <a:latin typeface="+mn-ea"/>
              </a:rPr>
              <a:t>col_name</a:t>
            </a:r>
            <a:r>
              <a:rPr lang="en-US" altLang="zh-CN" sz="2000" dirty="0">
                <a:latin typeface="+mn-ea"/>
              </a:rPr>
              <a:t> = val1 OR ... OR </a:t>
            </a:r>
            <a:r>
              <a:rPr lang="en-US" altLang="zh-CN" sz="2000" dirty="0" err="1">
                <a:latin typeface="+mn-ea"/>
              </a:rPr>
              <a:t>col_name</a:t>
            </a:r>
            <a:r>
              <a:rPr lang="en-US" altLang="zh-CN" sz="2000" dirty="0">
                <a:latin typeface="+mn-ea"/>
              </a:rPr>
              <a:t> = </a:t>
            </a:r>
            <a:r>
              <a:rPr lang="en-US" altLang="zh-CN" sz="2000" dirty="0" err="1">
                <a:latin typeface="+mn-ea"/>
              </a:rPr>
              <a:t>valN</a:t>
            </a:r>
            <a:endParaRPr lang="en-US" altLang="zh-CN" sz="2000" dirty="0">
              <a:latin typeface="+mn-ea"/>
            </a:endParaRPr>
          </a:p>
          <a:p>
            <a:pPr>
              <a:lnSpc>
                <a:spcPct val="150000"/>
              </a:lnSpc>
            </a:pPr>
            <a:r>
              <a:rPr lang="en-US" altLang="zh-CN" sz="2000" dirty="0">
                <a:latin typeface="+mn-ea"/>
              </a:rPr>
              <a:t>Each expression is true if </a:t>
            </a:r>
            <a:r>
              <a:rPr lang="en-US" altLang="zh-CN" sz="2000" dirty="0" err="1">
                <a:latin typeface="+mn-ea"/>
              </a:rPr>
              <a:t>col_name</a:t>
            </a:r>
            <a:r>
              <a:rPr lang="en-US" altLang="zh-CN" sz="2000" dirty="0">
                <a:latin typeface="+mn-ea"/>
              </a:rPr>
              <a:t> is equal to any of several values. These comparisons are equality range comparisons (where the “range” is a single value). The optimizer estimates the cost of reading qualifying rows for equality range comparisons as follows</a:t>
            </a:r>
            <a:r>
              <a:rPr lang="en-US" altLang="zh-CN" sz="2000" dirty="0" smtClean="0">
                <a:latin typeface="+mn-ea"/>
              </a:rPr>
              <a:t>:</a:t>
            </a:r>
            <a:endParaRPr lang="en-US" altLang="zh-CN" sz="2000" dirty="0">
              <a:latin typeface="+mn-ea"/>
            </a:endParaRPr>
          </a:p>
          <a:p>
            <a:pPr marL="342900" indent="-342900">
              <a:lnSpc>
                <a:spcPct val="150000"/>
              </a:lnSpc>
              <a:buFont typeface="Wingdings" panose="05000000000000000000" pitchFamily="2" charset="2"/>
              <a:buChar char="Ø"/>
            </a:pPr>
            <a:r>
              <a:rPr lang="en-US" altLang="zh-CN" sz="2000" dirty="0">
                <a:latin typeface="+mn-ea"/>
              </a:rPr>
              <a:t>If there is a unique index on </a:t>
            </a:r>
            <a:r>
              <a:rPr lang="en-US" altLang="zh-CN" sz="2000" dirty="0" err="1">
                <a:latin typeface="+mn-ea"/>
              </a:rPr>
              <a:t>col_name</a:t>
            </a:r>
            <a:r>
              <a:rPr lang="en-US" altLang="zh-CN" sz="2000" dirty="0">
                <a:latin typeface="+mn-ea"/>
              </a:rPr>
              <a:t>, the row estimate for each range is 1 because at most one row can have the given value</a:t>
            </a:r>
            <a:r>
              <a:rPr lang="en-US" altLang="zh-CN" sz="2000" dirty="0" smtClean="0">
                <a:latin typeface="+mn-ea"/>
              </a:rPr>
              <a:t>.</a:t>
            </a:r>
            <a:endParaRPr lang="en-US" altLang="zh-CN" sz="2000" dirty="0">
              <a:latin typeface="+mn-ea"/>
            </a:endParaRPr>
          </a:p>
          <a:p>
            <a:pPr marL="342900" indent="-342900">
              <a:lnSpc>
                <a:spcPct val="150000"/>
              </a:lnSpc>
              <a:buFont typeface="Wingdings" panose="05000000000000000000" pitchFamily="2" charset="2"/>
              <a:buChar char="Ø"/>
            </a:pPr>
            <a:r>
              <a:rPr lang="en-US" altLang="zh-CN" sz="2000" dirty="0">
                <a:latin typeface="+mn-ea"/>
              </a:rPr>
              <a:t>Otherwise, any index on </a:t>
            </a:r>
            <a:r>
              <a:rPr lang="en-US" altLang="zh-CN" sz="2000" dirty="0" err="1">
                <a:latin typeface="+mn-ea"/>
              </a:rPr>
              <a:t>col_name</a:t>
            </a:r>
            <a:r>
              <a:rPr lang="en-US" altLang="zh-CN" sz="2000" dirty="0">
                <a:latin typeface="+mn-ea"/>
              </a:rPr>
              <a:t> is </a:t>
            </a:r>
            <a:r>
              <a:rPr lang="en-US" altLang="zh-CN" sz="2000" dirty="0" err="1">
                <a:latin typeface="+mn-ea"/>
              </a:rPr>
              <a:t>nonunique</a:t>
            </a:r>
            <a:r>
              <a:rPr lang="en-US" altLang="zh-CN" sz="2000" dirty="0">
                <a:latin typeface="+mn-ea"/>
              </a:rPr>
              <a:t> and the optimizer can estimate the row count for each range using dives into the index or index statistics.</a:t>
            </a:r>
            <a:endParaRPr lang="zh-CN" altLang="en-US" sz="2000" dirty="0">
              <a:latin typeface="+mn-ea"/>
            </a:endParaRPr>
          </a:p>
        </p:txBody>
      </p:sp>
      <p:sp>
        <p:nvSpPr>
          <p:cNvPr id="7" name="文本框 6"/>
          <p:cNvSpPr txBox="1"/>
          <p:nvPr/>
        </p:nvSpPr>
        <p:spPr>
          <a:xfrm>
            <a:off x="941751" y="1627218"/>
            <a:ext cx="9867082" cy="880369"/>
          </a:xfrm>
          <a:prstGeom prst="rect">
            <a:avLst/>
          </a:prstGeom>
          <a:solidFill>
            <a:schemeClr val="bg1">
              <a:lumMod val="85000"/>
            </a:schemeClr>
          </a:solidFill>
        </p:spPr>
        <p:txBody>
          <a:bodyPr wrap="square" rtlCol="0">
            <a:spAutoFit/>
          </a:bodyPr>
          <a:lstStyle/>
          <a:p>
            <a:pPr>
              <a:lnSpc>
                <a:spcPct val="150000"/>
              </a:lnSpc>
            </a:pPr>
            <a:r>
              <a:rPr lang="en-US" altLang="zh-CN" dirty="0" err="1"/>
              <a:t>col_name</a:t>
            </a:r>
            <a:r>
              <a:rPr lang="en-US" altLang="zh-CN" dirty="0"/>
              <a:t> IN(val1, ..., </a:t>
            </a:r>
            <a:r>
              <a:rPr lang="en-US" altLang="zh-CN" dirty="0" err="1"/>
              <a:t>valN</a:t>
            </a:r>
            <a:r>
              <a:rPr lang="en-US" altLang="zh-CN" dirty="0"/>
              <a:t>)</a:t>
            </a:r>
          </a:p>
          <a:p>
            <a:pPr>
              <a:lnSpc>
                <a:spcPct val="150000"/>
              </a:lnSpc>
            </a:pPr>
            <a:r>
              <a:rPr lang="en-US" altLang="zh-CN" dirty="0" err="1"/>
              <a:t>col_name</a:t>
            </a:r>
            <a:r>
              <a:rPr lang="en-US" altLang="zh-CN" dirty="0"/>
              <a:t> = val1 OR ... OR </a:t>
            </a:r>
            <a:r>
              <a:rPr lang="en-US" altLang="zh-CN" dirty="0" err="1"/>
              <a:t>col_name</a:t>
            </a:r>
            <a:r>
              <a:rPr lang="en-US" altLang="zh-CN" dirty="0"/>
              <a:t> = </a:t>
            </a:r>
            <a:r>
              <a:rPr lang="en-US" altLang="zh-CN" dirty="0" err="1"/>
              <a:t>valN</a:t>
            </a:r>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882015" y="366103"/>
            <a:ext cx="9986554" cy="4883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altLang="zh-CN" sz="2800" dirty="0">
                <a:latin typeface="+mn-ea"/>
                <a:ea typeface="+mn-ea"/>
              </a:rPr>
              <a:t>多值比较的等式区间优化</a:t>
            </a:r>
          </a:p>
        </p:txBody>
      </p:sp>
      <p:sp>
        <p:nvSpPr>
          <p:cNvPr id="4" name="文本框 3"/>
          <p:cNvSpPr txBox="1"/>
          <p:nvPr/>
        </p:nvSpPr>
        <p:spPr>
          <a:xfrm>
            <a:off x="882015" y="1074699"/>
            <a:ext cx="9867082" cy="4246245"/>
          </a:xfrm>
          <a:prstGeom prst="rect">
            <a:avLst/>
          </a:prstGeom>
          <a:noFill/>
        </p:spPr>
        <p:txBody>
          <a:bodyPr wrap="square" rtlCol="0">
            <a:spAutoFit/>
          </a:bodyPr>
          <a:lstStyle/>
          <a:p>
            <a:pPr>
              <a:lnSpc>
                <a:spcPct val="150000"/>
              </a:lnSpc>
            </a:pPr>
            <a:r>
              <a:rPr lang="zh-CN" altLang="en-US" sz="2000" dirty="0">
                <a:latin typeface="+mn-ea"/>
              </a:rPr>
              <a:t>下面的表达式中，</a:t>
            </a:r>
            <a:r>
              <a:rPr lang="en-US" altLang="zh-CN" sz="2000" dirty="0" err="1">
                <a:latin typeface="+mn-ea"/>
              </a:rPr>
              <a:t>col_name</a:t>
            </a:r>
            <a:r>
              <a:rPr lang="zh-CN" altLang="en-US" sz="2000" dirty="0" err="1">
                <a:latin typeface="+mn-ea"/>
              </a:rPr>
              <a:t>是一个被索引的列</a:t>
            </a:r>
            <a:r>
              <a:rPr lang="en-US" altLang="zh-CN" sz="2000" dirty="0" smtClean="0">
                <a:latin typeface="+mn-ea"/>
              </a:rPr>
              <a:t>:</a:t>
            </a:r>
            <a:endParaRPr lang="en-US" altLang="zh-CN" sz="2000" dirty="0">
              <a:latin typeface="+mn-ea"/>
            </a:endParaRPr>
          </a:p>
          <a:p>
            <a:pPr>
              <a:lnSpc>
                <a:spcPct val="150000"/>
              </a:lnSpc>
            </a:pPr>
            <a:r>
              <a:rPr lang="en-US" altLang="zh-CN" sz="2000" dirty="0" err="1">
                <a:latin typeface="+mn-ea"/>
              </a:rPr>
              <a:t>col_name</a:t>
            </a:r>
            <a:r>
              <a:rPr lang="en-US" altLang="zh-CN" sz="2000" dirty="0">
                <a:latin typeface="+mn-ea"/>
              </a:rPr>
              <a:t> IN(val1, ..., </a:t>
            </a:r>
            <a:r>
              <a:rPr lang="en-US" altLang="zh-CN" sz="2000" dirty="0" err="1">
                <a:latin typeface="+mn-ea"/>
              </a:rPr>
              <a:t>valN</a:t>
            </a:r>
            <a:r>
              <a:rPr lang="en-US" altLang="zh-CN" sz="2000" dirty="0">
                <a:latin typeface="+mn-ea"/>
              </a:rPr>
              <a:t>)</a:t>
            </a:r>
          </a:p>
          <a:p>
            <a:pPr>
              <a:lnSpc>
                <a:spcPct val="150000"/>
              </a:lnSpc>
            </a:pPr>
            <a:r>
              <a:rPr lang="en-US" altLang="zh-CN" sz="2000" dirty="0" err="1">
                <a:latin typeface="+mn-ea"/>
              </a:rPr>
              <a:t>col_name</a:t>
            </a:r>
            <a:r>
              <a:rPr lang="en-US" altLang="zh-CN" sz="2000" dirty="0">
                <a:latin typeface="+mn-ea"/>
              </a:rPr>
              <a:t> = val1 OR ... OR </a:t>
            </a:r>
            <a:r>
              <a:rPr lang="en-US" altLang="zh-CN" sz="2000" dirty="0" err="1">
                <a:latin typeface="+mn-ea"/>
              </a:rPr>
              <a:t>col_name</a:t>
            </a:r>
            <a:r>
              <a:rPr lang="en-US" altLang="zh-CN" sz="2000" dirty="0">
                <a:latin typeface="+mn-ea"/>
              </a:rPr>
              <a:t> = </a:t>
            </a:r>
            <a:r>
              <a:rPr lang="en-US" altLang="zh-CN" sz="2000" dirty="0" err="1">
                <a:latin typeface="+mn-ea"/>
              </a:rPr>
              <a:t>valN</a:t>
            </a:r>
            <a:endParaRPr lang="en-US" altLang="zh-CN" sz="2000" dirty="0">
              <a:latin typeface="+mn-ea"/>
            </a:endParaRPr>
          </a:p>
          <a:p>
            <a:pPr>
              <a:lnSpc>
                <a:spcPct val="150000"/>
              </a:lnSpc>
            </a:pPr>
            <a:r>
              <a:rPr lang="en-US" altLang="zh-CN" sz="2000" dirty="0" err="1">
                <a:latin typeface="+mn-ea"/>
              </a:rPr>
              <a:t>如果col_name等于几个值中的任何一个，则</a:t>
            </a:r>
            <a:r>
              <a:rPr lang="zh-CN" altLang="en-US" sz="2000" dirty="0">
                <a:latin typeface="+mn-ea"/>
              </a:rPr>
              <a:t>两个</a:t>
            </a:r>
            <a:r>
              <a:rPr lang="en-US" altLang="zh-CN" sz="2000" dirty="0" err="1">
                <a:latin typeface="+mn-ea"/>
              </a:rPr>
              <a:t>表达式都为真。这些比较是相等范围比较（其中“范围”是单个值</a:t>
            </a:r>
            <a:r>
              <a:rPr lang="en-US" altLang="zh-CN" sz="2000" dirty="0">
                <a:latin typeface="+mn-ea"/>
              </a:rPr>
              <a:t>）。</a:t>
            </a:r>
            <a:r>
              <a:rPr lang="en-US" altLang="zh-CN" sz="2000" dirty="0" err="1">
                <a:latin typeface="+mn-ea"/>
              </a:rPr>
              <a:t>优化器</a:t>
            </a:r>
            <a:r>
              <a:rPr lang="zh-CN" altLang="en-US" sz="2000" dirty="0">
                <a:latin typeface="+mn-ea"/>
              </a:rPr>
              <a:t>以以下方式预估读取符合条件的行的成本</a:t>
            </a:r>
            <a:r>
              <a:rPr lang="en-US" altLang="zh-CN" sz="2000" dirty="0">
                <a:latin typeface="+mn-ea"/>
              </a:rPr>
              <a:t>：</a:t>
            </a:r>
          </a:p>
          <a:p>
            <a:pPr marL="342900" indent="-342900">
              <a:lnSpc>
                <a:spcPct val="150000"/>
              </a:lnSpc>
              <a:buFont typeface="Wingdings" panose="05000000000000000000" pitchFamily="2" charset="2"/>
              <a:buChar char="Ø"/>
            </a:pPr>
            <a:r>
              <a:rPr lang="en-US" altLang="zh-CN" sz="2000" b="1" dirty="0">
                <a:latin typeface="+mn-ea"/>
              </a:rPr>
              <a:t>如果col_name上有唯一的索引，则每个范围的行估计值为1，因为最多一行可以具有给定的值。</a:t>
            </a:r>
          </a:p>
          <a:p>
            <a:pPr marL="342900" indent="-342900">
              <a:lnSpc>
                <a:spcPct val="150000"/>
              </a:lnSpc>
              <a:buFont typeface="Wingdings" panose="05000000000000000000" pitchFamily="2" charset="2"/>
              <a:buChar char="Ø"/>
            </a:pPr>
            <a:r>
              <a:rPr lang="en-US" altLang="zh-CN" sz="2000" b="1" dirty="0" err="1">
                <a:latin typeface="+mn-ea"/>
              </a:rPr>
              <a:t>否则，col_name上的任何索引都是非唯一的，优化器可以使用深入索引</a:t>
            </a:r>
            <a:r>
              <a:rPr lang="en-US" altLang="zh-CN" sz="2000" b="1" dirty="0">
                <a:latin typeface="+mn-ea"/>
              </a:rPr>
              <a:t>(index dive)</a:t>
            </a:r>
            <a:r>
              <a:rPr lang="en-US" altLang="zh-CN" sz="2000" b="1" dirty="0" err="1">
                <a:latin typeface="+mn-ea"/>
              </a:rPr>
              <a:t>或索引统计信息</a:t>
            </a:r>
            <a:r>
              <a:rPr lang="en-US" altLang="zh-CN" sz="2000" b="1" dirty="0">
                <a:latin typeface="+mn-ea"/>
              </a:rPr>
              <a:t>(</a:t>
            </a:r>
            <a:r>
              <a:rPr lang="en-US" altLang="zh-CN" sz="2000" b="1" dirty="0">
                <a:latin typeface="+mj-ea"/>
                <a:sym typeface="+mn-ea"/>
              </a:rPr>
              <a:t>index statistics</a:t>
            </a:r>
            <a:r>
              <a:rPr lang="en-US" altLang="zh-CN" sz="2000" b="1" dirty="0">
                <a:latin typeface="+mn-ea"/>
              </a:rPr>
              <a:t>)</a:t>
            </a:r>
            <a:r>
              <a:rPr lang="zh-CN" altLang="en-US" sz="2000" b="1" dirty="0">
                <a:latin typeface="+mn-ea"/>
              </a:rPr>
              <a:t>估</a:t>
            </a:r>
            <a:r>
              <a:rPr lang="en-US" altLang="zh-CN" sz="2000" b="1" dirty="0" err="1">
                <a:latin typeface="+mn-ea"/>
              </a:rPr>
              <a:t>计每个范围的行数</a:t>
            </a:r>
            <a:r>
              <a:rPr lang="en-US" altLang="zh-CN" sz="2000" dirty="0">
                <a:latin typeface="+mn-ea"/>
              </a:rPr>
              <a:t>。</a:t>
            </a:r>
          </a:p>
        </p:txBody>
      </p:sp>
      <p:sp>
        <p:nvSpPr>
          <p:cNvPr id="7" name="文本框 6"/>
          <p:cNvSpPr txBox="1"/>
          <p:nvPr/>
        </p:nvSpPr>
        <p:spPr>
          <a:xfrm>
            <a:off x="941705" y="1627505"/>
            <a:ext cx="9807575" cy="922020"/>
          </a:xfrm>
          <a:prstGeom prst="rect">
            <a:avLst/>
          </a:prstGeom>
          <a:solidFill>
            <a:schemeClr val="bg1">
              <a:lumMod val="85000"/>
            </a:schemeClr>
          </a:solidFill>
        </p:spPr>
        <p:txBody>
          <a:bodyPr wrap="square" rtlCol="0">
            <a:spAutoFit/>
          </a:bodyPr>
          <a:lstStyle/>
          <a:p>
            <a:pPr>
              <a:lnSpc>
                <a:spcPct val="150000"/>
              </a:lnSpc>
            </a:pPr>
            <a:r>
              <a:rPr lang="en-US" altLang="zh-CN" dirty="0" err="1"/>
              <a:t>col_name</a:t>
            </a:r>
            <a:r>
              <a:rPr lang="en-US" altLang="zh-CN" dirty="0"/>
              <a:t> IN (val1, ..., </a:t>
            </a:r>
            <a:r>
              <a:rPr lang="en-US" altLang="zh-CN" dirty="0" err="1"/>
              <a:t>valN</a:t>
            </a:r>
            <a:r>
              <a:rPr lang="en-US" altLang="zh-CN" dirty="0"/>
              <a:t>)</a:t>
            </a:r>
          </a:p>
          <a:p>
            <a:pPr>
              <a:lnSpc>
                <a:spcPct val="150000"/>
              </a:lnSpc>
            </a:pPr>
            <a:r>
              <a:rPr lang="en-US" altLang="zh-CN" dirty="0" err="1"/>
              <a:t>col_name</a:t>
            </a:r>
            <a:r>
              <a:rPr lang="en-US" altLang="zh-CN" dirty="0"/>
              <a:t> = val1 OR ... OR </a:t>
            </a:r>
            <a:r>
              <a:rPr lang="en-US" altLang="zh-CN" dirty="0" err="1"/>
              <a:t>col_name</a:t>
            </a:r>
            <a:r>
              <a:rPr lang="en-US" altLang="zh-CN" dirty="0"/>
              <a:t> = </a:t>
            </a:r>
            <a:r>
              <a:rPr lang="en-US" altLang="zh-CN" dirty="0" err="1"/>
              <a:t>valN</a:t>
            </a:r>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2015" y="366103"/>
            <a:ext cx="9986554" cy="488314"/>
          </a:xfrm>
        </p:spPr>
        <p:txBody>
          <a:bodyPr>
            <a:normAutofit fontScale="90000"/>
          </a:bodyPr>
          <a:lstStyle/>
          <a:p>
            <a:pPr>
              <a:lnSpc>
                <a:spcPct val="150000"/>
              </a:lnSpc>
            </a:pPr>
            <a:r>
              <a:rPr lang="en-US" altLang="zh-CN" sz="2800" dirty="0" smtClean="0">
                <a:latin typeface="+mj-ea"/>
              </a:rPr>
              <a:t>Index </a:t>
            </a:r>
            <a:r>
              <a:rPr lang="en-US" altLang="zh-CN" sz="2800" dirty="0">
                <a:latin typeface="+mj-ea"/>
              </a:rPr>
              <a:t>dive &amp; index statistics</a:t>
            </a:r>
          </a:p>
        </p:txBody>
      </p:sp>
      <p:pic>
        <p:nvPicPr>
          <p:cNvPr id="7" name="图片 6"/>
          <p:cNvPicPr>
            <a:picLocks noChangeAspect="1"/>
          </p:cNvPicPr>
          <p:nvPr/>
        </p:nvPicPr>
        <p:blipFill>
          <a:blip r:embed="rId2"/>
          <a:stretch>
            <a:fillRect/>
          </a:stretch>
        </p:blipFill>
        <p:spPr>
          <a:xfrm>
            <a:off x="882015" y="5170348"/>
            <a:ext cx="4000500" cy="1057275"/>
          </a:xfrm>
          <a:prstGeom prst="rect">
            <a:avLst/>
          </a:prstGeom>
        </p:spPr>
      </p:pic>
      <p:sp>
        <p:nvSpPr>
          <p:cNvPr id="4" name="文本框 3"/>
          <p:cNvSpPr txBox="1"/>
          <p:nvPr/>
        </p:nvSpPr>
        <p:spPr>
          <a:xfrm>
            <a:off x="882015" y="1009015"/>
            <a:ext cx="10386060" cy="3969385"/>
          </a:xfrm>
          <a:prstGeom prst="rect">
            <a:avLst/>
          </a:prstGeom>
          <a:noFill/>
        </p:spPr>
        <p:txBody>
          <a:bodyPr wrap="square" rtlCol="0">
            <a:spAutoFit/>
          </a:bodyPr>
          <a:lstStyle/>
          <a:p>
            <a:r>
              <a:rPr lang="en-US" altLang="zh-CN" dirty="0">
                <a:latin typeface="+mn-ea"/>
              </a:rPr>
              <a:t>With index dives, the optimizer makes a dive at each end of a range and uses the number of rows in the range as the estimate. For example, the expression </a:t>
            </a:r>
            <a:r>
              <a:rPr lang="en-US" altLang="zh-CN" dirty="0" err="1">
                <a:latin typeface="+mn-ea"/>
              </a:rPr>
              <a:t>col_name</a:t>
            </a:r>
            <a:r>
              <a:rPr lang="en-US" altLang="zh-CN" dirty="0">
                <a:latin typeface="+mn-ea"/>
              </a:rPr>
              <a:t> IN (10, 20, 30) has three equality ranges and the optimizer makes two dives per range to generate a row estimate. Each pair of dives yields an estimate of the number of rows that have the given value</a:t>
            </a:r>
            <a:r>
              <a:rPr lang="en-US" altLang="zh-CN" dirty="0" smtClean="0">
                <a:latin typeface="+mn-ea"/>
              </a:rPr>
              <a:t>.</a:t>
            </a:r>
            <a:endParaRPr lang="en-US" altLang="zh-CN" dirty="0">
              <a:latin typeface="+mn-ea"/>
            </a:endParaRPr>
          </a:p>
          <a:p>
            <a:r>
              <a:rPr lang="en-US" altLang="zh-CN" dirty="0">
                <a:latin typeface="+mn-ea"/>
              </a:rPr>
              <a:t>Index dives provide accurate row estimates, but as the number of comparison values in the expression increases, the optimizer takes longer to generate a row estimate. Use of index statistics is less accurate than index dives but permits faster row estimation for large value lists</a:t>
            </a:r>
            <a:r>
              <a:rPr lang="en-US" altLang="zh-CN" dirty="0" smtClean="0">
                <a:latin typeface="+mn-ea"/>
              </a:rPr>
              <a:t>.</a:t>
            </a:r>
          </a:p>
          <a:p>
            <a:r>
              <a:rPr lang="en-US" altLang="zh-CN" dirty="0" smtClean="0">
                <a:latin typeface="+mn-ea"/>
              </a:rPr>
              <a:t>The </a:t>
            </a:r>
            <a:r>
              <a:rPr lang="en-US" altLang="zh-CN" i="1" dirty="0" err="1">
                <a:solidFill>
                  <a:srgbClr val="FF0000"/>
                </a:solidFill>
                <a:latin typeface="+mn-ea"/>
              </a:rPr>
              <a:t>eq_range_index_dive_limit</a:t>
            </a:r>
            <a:r>
              <a:rPr lang="en-US" altLang="zh-CN" dirty="0">
                <a:latin typeface="+mn-ea"/>
              </a:rPr>
              <a:t> system variable enables you to configure the number of values at which the optimizer switches from one row estimation strategy to the other. To permit use of index dives for comparisons of up to N equality ranges, set </a:t>
            </a:r>
            <a:r>
              <a:rPr lang="en-US" altLang="zh-CN" dirty="0" err="1">
                <a:latin typeface="+mn-ea"/>
              </a:rPr>
              <a:t>eq_range_index_dive_limit</a:t>
            </a:r>
            <a:r>
              <a:rPr lang="en-US" altLang="zh-CN" dirty="0">
                <a:latin typeface="+mn-ea"/>
              </a:rPr>
              <a:t> to N + 1. To disable use of statistics and always use index dives regardless of N, set </a:t>
            </a:r>
            <a:r>
              <a:rPr lang="en-US" altLang="zh-CN" dirty="0" err="1">
                <a:latin typeface="+mn-ea"/>
              </a:rPr>
              <a:t>eq_range_index_dive_limit</a:t>
            </a:r>
            <a:r>
              <a:rPr lang="en-US" altLang="zh-CN" dirty="0">
                <a:latin typeface="+mn-ea"/>
              </a:rPr>
              <a:t> to 0.</a:t>
            </a:r>
            <a:endParaRPr lang="zh-CN" altLang="en-US"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2015" y="366103"/>
            <a:ext cx="9986554" cy="488314"/>
          </a:xfrm>
        </p:spPr>
        <p:txBody>
          <a:bodyPr>
            <a:normAutofit fontScale="90000"/>
          </a:bodyPr>
          <a:lstStyle/>
          <a:p>
            <a:pPr>
              <a:lnSpc>
                <a:spcPct val="150000"/>
              </a:lnSpc>
            </a:pPr>
            <a:r>
              <a:rPr lang="en-US" altLang="zh-CN" sz="2800" dirty="0" smtClean="0">
                <a:latin typeface="+mj-ea"/>
              </a:rPr>
              <a:t>Index </a:t>
            </a:r>
            <a:r>
              <a:rPr lang="en-US" altLang="zh-CN" sz="2800" dirty="0">
                <a:latin typeface="+mj-ea"/>
              </a:rPr>
              <a:t>dive &amp; index statistics</a:t>
            </a:r>
          </a:p>
        </p:txBody>
      </p:sp>
      <p:pic>
        <p:nvPicPr>
          <p:cNvPr id="7" name="图片 6"/>
          <p:cNvPicPr>
            <a:picLocks noChangeAspect="1"/>
          </p:cNvPicPr>
          <p:nvPr/>
        </p:nvPicPr>
        <p:blipFill>
          <a:blip r:embed="rId2"/>
          <a:stretch>
            <a:fillRect/>
          </a:stretch>
        </p:blipFill>
        <p:spPr>
          <a:xfrm>
            <a:off x="882015" y="5170348"/>
            <a:ext cx="4000500" cy="1057275"/>
          </a:xfrm>
          <a:prstGeom prst="rect">
            <a:avLst/>
          </a:prstGeom>
        </p:spPr>
      </p:pic>
      <p:sp>
        <p:nvSpPr>
          <p:cNvPr id="4" name="文本框 3"/>
          <p:cNvSpPr txBox="1"/>
          <p:nvPr/>
        </p:nvSpPr>
        <p:spPr>
          <a:xfrm>
            <a:off x="882015" y="1009015"/>
            <a:ext cx="10386060" cy="3415030"/>
          </a:xfrm>
          <a:prstGeom prst="rect">
            <a:avLst/>
          </a:prstGeom>
          <a:noFill/>
        </p:spPr>
        <p:txBody>
          <a:bodyPr wrap="square" rtlCol="0">
            <a:spAutoFit/>
          </a:bodyPr>
          <a:lstStyle/>
          <a:p>
            <a:pPr>
              <a:lnSpc>
                <a:spcPct val="150000"/>
              </a:lnSpc>
            </a:pPr>
            <a:r>
              <a:rPr lang="en-US" altLang="zh-CN">
                <a:latin typeface="+mn-ea"/>
              </a:rPr>
              <a:t>使用index dive，优化器在范围的每一端</a:t>
            </a:r>
            <a:r>
              <a:rPr lang="zh-CN" altLang="en-US">
                <a:latin typeface="+mn-ea"/>
              </a:rPr>
              <a:t>下潜</a:t>
            </a:r>
            <a:r>
              <a:rPr lang="en-US" altLang="zh-CN">
                <a:latin typeface="+mn-ea"/>
              </a:rPr>
              <a:t>一次，并使用范围中的行数作为估计。例如，col_name IN (10, 20, 30)有三个相等范围，优化器对每个范围进行两次下潜以生成行估计。每对</a:t>
            </a:r>
            <a:r>
              <a:rPr lang="zh-CN" altLang="en-US">
                <a:latin typeface="+mn-ea"/>
              </a:rPr>
              <a:t>下潜</a:t>
            </a:r>
            <a:r>
              <a:rPr lang="en-US" altLang="zh-CN">
                <a:latin typeface="+mn-ea"/>
              </a:rPr>
              <a:t>都会产生一个具有给定值的行数估计值。</a:t>
            </a:r>
          </a:p>
          <a:p>
            <a:pPr>
              <a:lnSpc>
                <a:spcPct val="150000"/>
              </a:lnSpc>
            </a:pPr>
            <a:r>
              <a:rPr lang="en-US" altLang="zh-CN" dirty="0">
                <a:latin typeface="+mn-ea"/>
              </a:rPr>
              <a:t>Index dive提供精确的行估计，但随着表达式中比较值的数量增加，优化器生成行估计所需的时间也会延长。索引统计的使用不如索引潜水准确，但允许对</a:t>
            </a:r>
            <a:r>
              <a:rPr lang="zh-CN" altLang="en-US" dirty="0">
                <a:latin typeface="+mn-ea"/>
              </a:rPr>
              <a:t>长列表</a:t>
            </a:r>
            <a:r>
              <a:rPr lang="en-US" altLang="zh-CN" dirty="0">
                <a:latin typeface="+mn-ea"/>
              </a:rPr>
              <a:t>进行更快的行估计。</a:t>
            </a:r>
          </a:p>
          <a:p>
            <a:pPr>
              <a:lnSpc>
                <a:spcPct val="150000"/>
              </a:lnSpc>
            </a:pPr>
            <a:r>
              <a:rPr lang="en-US" altLang="zh-CN">
                <a:latin typeface="+mn-ea"/>
              </a:rPr>
              <a:t>eq_range_index_dive_limit系统变量允许您配置优化器从一行估计策略切换到另一行估计策略时的值数量。要允许使用指数下潜来比较多达N个相等范围，请将eq_range_index_dive_limit设置为N+1。要禁用统计信息的使用并始终使用索引潜水，而不考虑N，请将eq_range_index_dive_limit设置为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2723" y="3184843"/>
            <a:ext cx="9986554" cy="488314"/>
          </a:xfrm>
        </p:spPr>
        <p:txBody>
          <a:bodyPr>
            <a:normAutofit fontScale="90000"/>
          </a:bodyPr>
          <a:lstStyle/>
          <a:p>
            <a:pPr algn="ctr">
              <a:lnSpc>
                <a:spcPct val="150000"/>
              </a:lnSpc>
            </a:pPr>
            <a:r>
              <a:rPr lang="en-US" altLang="zh-CN" sz="2800" dirty="0" smtClean="0"/>
              <a:t>in </a:t>
            </a:r>
            <a:r>
              <a:rPr lang="zh-CN" altLang="en-US" sz="2800" dirty="0" smtClean="0"/>
              <a:t>后面的值列表大小受什么限制？</a:t>
            </a:r>
            <a:endParaRPr lang="zh-CN" altLang="en-US" sz="2800" dirty="0"/>
          </a:p>
        </p:txBody>
      </p:sp>
      <p:sp>
        <p:nvSpPr>
          <p:cNvPr id="6" name="标题 1"/>
          <p:cNvSpPr txBox="1"/>
          <p:nvPr/>
        </p:nvSpPr>
        <p:spPr>
          <a:xfrm>
            <a:off x="1010195" y="2468246"/>
            <a:ext cx="9986554" cy="488314"/>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2015" y="366103"/>
            <a:ext cx="9986554" cy="488314"/>
          </a:xfrm>
        </p:spPr>
        <p:txBody>
          <a:bodyPr>
            <a:normAutofit/>
          </a:bodyPr>
          <a:lstStyle/>
          <a:p>
            <a:pPr fontAlgn="base"/>
            <a:r>
              <a:rPr lang="en-US" altLang="zh-CN" sz="2400" b="1" dirty="0">
                <a:latin typeface="+mj-ea"/>
              </a:rPr>
              <a:t>Limiting Memory Use for Range Optimization</a:t>
            </a:r>
          </a:p>
        </p:txBody>
      </p:sp>
      <p:sp>
        <p:nvSpPr>
          <p:cNvPr id="4" name="文本框 3"/>
          <p:cNvSpPr txBox="1"/>
          <p:nvPr/>
        </p:nvSpPr>
        <p:spPr>
          <a:xfrm>
            <a:off x="882014" y="1009173"/>
            <a:ext cx="10212705" cy="2353310"/>
          </a:xfrm>
          <a:prstGeom prst="rect">
            <a:avLst/>
          </a:prstGeom>
          <a:noFill/>
        </p:spPr>
        <p:txBody>
          <a:bodyPr wrap="square" rtlCol="0">
            <a:spAutoFit/>
          </a:bodyPr>
          <a:lstStyle/>
          <a:p>
            <a:pPr>
              <a:lnSpc>
                <a:spcPct val="150000"/>
              </a:lnSpc>
            </a:pPr>
            <a:r>
              <a:rPr lang="en-US" altLang="zh-CN" sz="2000" dirty="0" err="1">
                <a:latin typeface="宋体" panose="02010600030101010101" pitchFamily="2" charset="-122"/>
                <a:ea typeface="宋体" panose="02010600030101010101" pitchFamily="2" charset="-122"/>
                <a:sym typeface="+mn-ea"/>
              </a:rPr>
              <a:t>range_optimizer_max_mem_size</a:t>
            </a:r>
            <a:r>
              <a:rPr lang="zh-CN" altLang="en-US" sz="2000" dirty="0" err="1">
                <a:latin typeface="宋体" panose="02010600030101010101" pitchFamily="2" charset="-122"/>
                <a:ea typeface="宋体" panose="02010600030101010101" pitchFamily="2" charset="-122"/>
                <a:sym typeface="+mn-ea"/>
              </a:rPr>
              <a:t>系统变量用于控制范围优化器可用的内存</a:t>
            </a:r>
            <a:r>
              <a:rPr lang="en-US" altLang="zh-CN" sz="2000" dirty="0" smtClean="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代表无限制</a:t>
            </a:r>
          </a:p>
          <a:p>
            <a:pPr marL="342900" indent="-3429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大于</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时，</a:t>
            </a:r>
            <a:r>
              <a:rPr lang="en-US" altLang="zh-CN" sz="2000" dirty="0">
                <a:latin typeface="宋体" panose="02010600030101010101" pitchFamily="2" charset="-122"/>
                <a:ea typeface="宋体" panose="02010600030101010101" pitchFamily="2" charset="-122"/>
              </a:rPr>
              <a:t>优化器会在考虑范围访问方法时跟踪所消耗的内存。如果即将超过限制，则放弃范围访问方法，转而考虑其他方法，包括全表扫描。这可能不太理想。 </a:t>
            </a:r>
          </a:p>
          <a:p>
            <a:pPr indent="0">
              <a:lnSpc>
                <a:spcPct val="150000"/>
              </a:lnSpc>
              <a:buFont typeface="Wingdings" panose="05000000000000000000" pitchFamily="2" charset="2"/>
              <a:buNone/>
            </a:pPr>
            <a:r>
              <a:rPr lang="en-US" altLang="zh-CN" i="1" dirty="0">
                <a:latin typeface="宋体" panose="02010600030101010101" pitchFamily="2" charset="-122"/>
                <a:ea typeface="宋体" panose="02010600030101010101" pitchFamily="2" charset="-122"/>
              </a:rPr>
              <a:t>(</a:t>
            </a:r>
            <a:r>
              <a:rPr lang="zh-CN" altLang="en-US" i="1" dirty="0">
                <a:latin typeface="宋体" panose="02010600030101010101" pitchFamily="2" charset="-122"/>
                <a:ea typeface="宋体" panose="02010600030101010101" pitchFamily="2" charset="-122"/>
              </a:rPr>
              <a:t>内存估算方式，是固定的内存大小 </a:t>
            </a:r>
            <a:r>
              <a:rPr lang="en-US" altLang="zh-CN" i="1" dirty="0">
                <a:latin typeface="宋体" panose="02010600030101010101" pitchFamily="2" charset="-122"/>
                <a:ea typeface="宋体" panose="02010600030101010101" pitchFamily="2" charset="-122"/>
              </a:rPr>
              <a:t>* and </a:t>
            </a:r>
            <a:r>
              <a:rPr lang="zh-CN" altLang="en-US" i="1" dirty="0">
                <a:latin typeface="宋体" panose="02010600030101010101" pitchFamily="2" charset="-122"/>
                <a:ea typeface="宋体" panose="02010600030101010101" pitchFamily="2" charset="-122"/>
              </a:rPr>
              <a:t>或 </a:t>
            </a:r>
            <a:r>
              <a:rPr lang="en-US" altLang="zh-CN" i="1" dirty="0">
                <a:latin typeface="宋体" panose="02010600030101010101" pitchFamily="2" charset="-122"/>
                <a:ea typeface="宋体" panose="02010600030101010101" pitchFamily="2" charset="-122"/>
              </a:rPr>
              <a:t>or </a:t>
            </a:r>
            <a:r>
              <a:rPr lang="zh-CN" altLang="en-US" i="1" dirty="0">
                <a:latin typeface="宋体" panose="02010600030101010101" pitchFamily="2" charset="-122"/>
                <a:ea typeface="宋体" panose="02010600030101010101" pitchFamily="2" charset="-122"/>
              </a:rPr>
              <a:t>连接的数量 或 </a:t>
            </a:r>
            <a:r>
              <a:rPr lang="en-US" altLang="zh-CN" i="1" dirty="0">
                <a:latin typeface="宋体" panose="02010600030101010101" pitchFamily="2" charset="-122"/>
                <a:ea typeface="宋体" panose="02010600030101010101" pitchFamily="2" charset="-122"/>
              </a:rPr>
              <a:t>in</a:t>
            </a:r>
            <a:r>
              <a:rPr lang="zh-CN" altLang="en-US" i="1" dirty="0">
                <a:latin typeface="宋体" panose="02010600030101010101" pitchFamily="2" charset="-122"/>
                <a:ea typeface="宋体" panose="02010600030101010101" pitchFamily="2" charset="-122"/>
              </a:rPr>
              <a:t>的值列表的数量</a:t>
            </a:r>
            <a:r>
              <a:rPr lang="en-US" altLang="zh-CN" i="1" dirty="0">
                <a:latin typeface="宋体" panose="02010600030101010101" pitchFamily="2" charset="-122"/>
                <a:ea typeface="宋体" panose="02010600030101010101" pitchFamily="2" charset="-122"/>
              </a:rPr>
              <a:t>)</a:t>
            </a:r>
          </a:p>
        </p:txBody>
      </p:sp>
      <p:pic>
        <p:nvPicPr>
          <p:cNvPr id="5" name="图片 4"/>
          <p:cNvPicPr>
            <a:picLocks noChangeAspect="1"/>
          </p:cNvPicPr>
          <p:nvPr/>
        </p:nvPicPr>
        <p:blipFill>
          <a:blip r:embed="rId2"/>
          <a:stretch>
            <a:fillRect/>
          </a:stretch>
        </p:blipFill>
        <p:spPr>
          <a:xfrm>
            <a:off x="882014" y="4049667"/>
            <a:ext cx="4629150" cy="419100"/>
          </a:xfrm>
          <a:prstGeom prst="rect">
            <a:avLst/>
          </a:prstGeom>
        </p:spPr>
      </p:pic>
      <p:sp>
        <p:nvSpPr>
          <p:cNvPr id="6" name="文本框 5"/>
          <p:cNvSpPr txBox="1"/>
          <p:nvPr/>
        </p:nvSpPr>
        <p:spPr>
          <a:xfrm>
            <a:off x="882014" y="4789714"/>
            <a:ext cx="10099495" cy="369332"/>
          </a:xfrm>
          <a:prstGeom prst="rect">
            <a:avLst/>
          </a:prstGeom>
          <a:solidFill>
            <a:schemeClr val="bg1">
              <a:lumMod val="75000"/>
            </a:schemeClr>
          </a:solidFill>
        </p:spPr>
        <p:txBody>
          <a:bodyPr wrap="square" rtlCol="0">
            <a:spAutoFit/>
          </a:bodyPr>
          <a:lstStyle/>
          <a:p>
            <a:r>
              <a:rPr lang="zh-CN" altLang="en-US" dirty="0" smtClean="0"/>
              <a:t>一些在用的</a:t>
            </a:r>
            <a:r>
              <a:rPr lang="en-US" altLang="zh-CN" dirty="0" smtClean="0"/>
              <a:t>5.6</a:t>
            </a:r>
            <a:r>
              <a:rPr lang="zh-CN" altLang="en-US" dirty="0" smtClean="0"/>
              <a:t>版本</a:t>
            </a:r>
            <a:r>
              <a:rPr lang="en-US" altLang="zh-CN" dirty="0" err="1" smtClean="0"/>
              <a:t>MariaDB</a:t>
            </a:r>
            <a:r>
              <a:rPr lang="zh-CN" altLang="en-US" dirty="0" smtClean="0"/>
              <a:t>没有找到这个配置</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2015" y="684873"/>
            <a:ext cx="9986554" cy="488314"/>
          </a:xfrm>
        </p:spPr>
        <p:txBody>
          <a:bodyPr>
            <a:normAutofit/>
          </a:bodyPr>
          <a:lstStyle/>
          <a:p>
            <a:pPr fontAlgn="base"/>
            <a:r>
              <a:rPr lang="en-US" altLang="zh-CN" sz="2400" b="1" dirty="0">
                <a:latin typeface="+mj-ea"/>
              </a:rPr>
              <a:t>max_allowed_packet</a:t>
            </a:r>
            <a:r>
              <a:rPr lang="zh-CN" altLang="en-US" sz="2400" b="1" dirty="0">
                <a:latin typeface="+mj-ea"/>
              </a:rPr>
              <a:t>配置</a:t>
            </a:r>
          </a:p>
        </p:txBody>
      </p:sp>
      <p:sp>
        <p:nvSpPr>
          <p:cNvPr id="4" name="文本框 3"/>
          <p:cNvSpPr txBox="1"/>
          <p:nvPr/>
        </p:nvSpPr>
        <p:spPr>
          <a:xfrm>
            <a:off x="882014" y="1437163"/>
            <a:ext cx="10212705" cy="1938020"/>
          </a:xfrm>
          <a:prstGeom prst="rect">
            <a:avLst/>
          </a:prstGeom>
          <a:noFill/>
        </p:spPr>
        <p:txBody>
          <a:bodyPr wrap="square" rtlCol="0">
            <a:spAutoFit/>
          </a:bodyPr>
          <a:lstStyle/>
          <a:p>
            <a:pPr>
              <a:lnSpc>
                <a:spcPct val="150000"/>
              </a:lnSpc>
            </a:pPr>
            <a:r>
              <a:rPr sz="2000">
                <a:latin typeface="宋体" panose="02010600030101010101" pitchFamily="2" charset="-122"/>
                <a:ea typeface="宋体" panose="02010600030101010101" pitchFamily="2" charset="-122"/>
              </a:rPr>
              <a:t>max_allowed_packet</a:t>
            </a:r>
            <a:r>
              <a:rPr lang="en-US" sz="2000">
                <a:latin typeface="宋体" panose="02010600030101010101" pitchFamily="2" charset="-122"/>
                <a:ea typeface="宋体" panose="02010600030101010101" pitchFamily="2" charset="-122"/>
              </a:rPr>
              <a:t> </a:t>
            </a:r>
            <a:r>
              <a:rPr sz="2000">
                <a:latin typeface="宋体" panose="02010600030101010101" pitchFamily="2" charset="-122"/>
                <a:ea typeface="宋体" panose="02010600030101010101" pitchFamily="2" charset="-122"/>
              </a:rPr>
              <a:t>对MySQL服务器和客户端之间的任何单个消息（包括副本）的大小设置上限。如果您正在复制较大的列值（例如可能在文本或BLOB列中找到），并且源上的max_allowed_packet</a:t>
            </a:r>
            <a:r>
              <a:rPr lang="en-US" sz="2000">
                <a:latin typeface="宋体" panose="02010600030101010101" pitchFamily="2" charset="-122"/>
                <a:ea typeface="宋体" panose="02010600030101010101" pitchFamily="2" charset="-122"/>
              </a:rPr>
              <a:t> </a:t>
            </a:r>
            <a:r>
              <a:rPr sz="2000">
                <a:latin typeface="宋体" panose="02010600030101010101" pitchFamily="2" charset="-122"/>
                <a:ea typeface="宋体" panose="02010600030101010101" pitchFamily="2" charset="-122"/>
              </a:rPr>
              <a:t>数据包太小，则源会失败并出现错误，副本会关闭复制I/O线程。如果复制副本上的max_allowed_数据包太小，这也会导致复制副本停止复制I/O线程。</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2015" y="366103"/>
            <a:ext cx="9986554" cy="488314"/>
          </a:xfrm>
        </p:spPr>
        <p:txBody>
          <a:bodyPr>
            <a:normAutofit/>
          </a:bodyPr>
          <a:lstStyle/>
          <a:p>
            <a:pPr fontAlgn="base"/>
            <a:r>
              <a:rPr lang="zh-CN" altLang="en-US" sz="2400" b="1" dirty="0" smtClean="0"/>
              <a:t>子查询（</a:t>
            </a:r>
            <a:r>
              <a:rPr lang="en-US" altLang="zh-CN" sz="2400" dirty="0" err="1" smtClean="0"/>
              <a:t>subquery</a:t>
            </a:r>
            <a:r>
              <a:rPr lang="zh-CN" altLang="en-US" sz="2400" b="1" dirty="0" smtClean="0"/>
              <a:t>）</a:t>
            </a:r>
            <a:endParaRPr lang="en-US" altLang="zh-CN" sz="2400" b="1" dirty="0"/>
          </a:p>
        </p:txBody>
      </p:sp>
      <p:sp>
        <p:nvSpPr>
          <p:cNvPr id="4" name="文本框 3"/>
          <p:cNvSpPr txBox="1"/>
          <p:nvPr/>
        </p:nvSpPr>
        <p:spPr>
          <a:xfrm>
            <a:off x="882014" y="1009173"/>
            <a:ext cx="10212705" cy="3046988"/>
          </a:xfrm>
          <a:prstGeom prst="rect">
            <a:avLst/>
          </a:prstGeom>
          <a:noFill/>
        </p:spPr>
        <p:txBody>
          <a:bodyPr wrap="square" rtlCol="0">
            <a:spAutoFit/>
          </a:bodyPr>
          <a:lstStyle/>
          <a:p>
            <a:pPr>
              <a:lnSpc>
                <a:spcPct val="150000"/>
              </a:lnSpc>
            </a:pPr>
            <a:r>
              <a:rPr lang="en-US" altLang="zh-CN" sz="1600" dirty="0">
                <a:latin typeface="+mn-ea"/>
              </a:rPr>
              <a:t>A </a:t>
            </a:r>
            <a:r>
              <a:rPr lang="en-US" altLang="zh-CN" sz="1600" dirty="0" err="1">
                <a:latin typeface="+mn-ea"/>
              </a:rPr>
              <a:t>subquery</a:t>
            </a:r>
            <a:r>
              <a:rPr lang="en-US" altLang="zh-CN" sz="1600" dirty="0">
                <a:latin typeface="+mn-ea"/>
              </a:rPr>
              <a:t> is a SELECT statement within another statement</a:t>
            </a:r>
            <a:r>
              <a:rPr lang="en-US" altLang="zh-CN" sz="1600" dirty="0" smtClean="0">
                <a:latin typeface="+mn-ea"/>
              </a:rPr>
              <a:t>.</a:t>
            </a:r>
          </a:p>
          <a:p>
            <a:pPr>
              <a:lnSpc>
                <a:spcPct val="150000"/>
              </a:lnSpc>
            </a:pPr>
            <a:endParaRPr lang="en-US" altLang="zh-CN" sz="1600" dirty="0" smtClean="0">
              <a:latin typeface="+mn-ea"/>
            </a:endParaRPr>
          </a:p>
          <a:p>
            <a:pPr>
              <a:lnSpc>
                <a:spcPct val="150000"/>
              </a:lnSpc>
            </a:pPr>
            <a:r>
              <a:rPr lang="zh-CN" altLang="en-US" sz="1600" dirty="0" smtClean="0"/>
              <a:t>子查询的主要优点是：</a:t>
            </a:r>
            <a:endParaRPr lang="en-US" altLang="zh-CN" sz="1600" dirty="0" smtClean="0"/>
          </a:p>
          <a:p>
            <a:pPr marL="285750" indent="-285750">
              <a:lnSpc>
                <a:spcPct val="150000"/>
              </a:lnSpc>
              <a:buFont typeface="Wingdings" panose="05000000000000000000" pitchFamily="2" charset="2"/>
              <a:buChar char="Ø"/>
            </a:pPr>
            <a:r>
              <a:rPr lang="zh-CN" altLang="en-US" sz="1600" dirty="0" smtClean="0"/>
              <a:t>它们允许结构化查询，以便可以隔离语句的每个部分。</a:t>
            </a:r>
            <a:endParaRPr lang="en-US" altLang="zh-CN" sz="1600" dirty="0" smtClean="0"/>
          </a:p>
          <a:p>
            <a:pPr marL="285750" indent="-285750">
              <a:lnSpc>
                <a:spcPct val="150000"/>
              </a:lnSpc>
              <a:buFont typeface="Wingdings" panose="05000000000000000000" pitchFamily="2" charset="2"/>
              <a:buChar char="Ø"/>
            </a:pPr>
            <a:r>
              <a:rPr lang="zh-CN" altLang="en-US" sz="1600" dirty="0" smtClean="0"/>
              <a:t>它们提供了执行操作的替代方法，否则这些操作需要复杂的连接</a:t>
            </a:r>
            <a:r>
              <a:rPr lang="en-US" altLang="zh-CN" sz="1600" dirty="0" smtClean="0"/>
              <a:t>(joins)</a:t>
            </a:r>
            <a:r>
              <a:rPr lang="zh-CN" altLang="en-US" sz="1600" dirty="0" smtClean="0"/>
              <a:t>和联合</a:t>
            </a:r>
            <a:r>
              <a:rPr lang="en-US" altLang="zh-CN" sz="1600" dirty="0" smtClean="0"/>
              <a:t>(unions)</a:t>
            </a:r>
            <a:r>
              <a:rPr lang="zh-CN" altLang="en-US" sz="1600" dirty="0" smtClean="0"/>
              <a:t>。</a:t>
            </a:r>
            <a:r>
              <a:rPr lang="zh-CN" altLang="en-US" sz="1600" dirty="0" smtClean="0">
                <a:solidFill>
                  <a:srgbClr val="FF0000"/>
                </a:solidFill>
              </a:rPr>
              <a:t>（是否所有子查询都可以改写成</a:t>
            </a:r>
            <a:r>
              <a:rPr lang="en-US" altLang="zh-CN" sz="1600" dirty="0" smtClean="0">
                <a:solidFill>
                  <a:srgbClr val="FF0000"/>
                </a:solidFill>
              </a:rPr>
              <a:t>join</a:t>
            </a:r>
            <a:r>
              <a:rPr lang="zh-CN" altLang="en-US" sz="1600" dirty="0" smtClean="0">
                <a:solidFill>
                  <a:srgbClr val="FF0000"/>
                </a:solidFill>
              </a:rPr>
              <a:t>和</a:t>
            </a:r>
            <a:r>
              <a:rPr lang="en-US" altLang="zh-CN" sz="1600" dirty="0" smtClean="0">
                <a:solidFill>
                  <a:srgbClr val="FF0000"/>
                </a:solidFill>
              </a:rPr>
              <a:t>union</a:t>
            </a:r>
            <a:r>
              <a:rPr lang="zh-CN" altLang="en-US" sz="1600" dirty="0" smtClean="0">
                <a:solidFill>
                  <a:srgbClr val="FF0000"/>
                </a:solidFill>
              </a:rPr>
              <a:t>）</a:t>
            </a:r>
            <a:endParaRPr lang="en-US" altLang="zh-CN" sz="1600" dirty="0" smtClean="0">
              <a:solidFill>
                <a:srgbClr val="FF0000"/>
              </a:solidFill>
            </a:endParaRPr>
          </a:p>
          <a:p>
            <a:pPr marL="285750" indent="-285750">
              <a:lnSpc>
                <a:spcPct val="150000"/>
              </a:lnSpc>
              <a:buFont typeface="Wingdings" panose="05000000000000000000" pitchFamily="2" charset="2"/>
              <a:buChar char="Ø"/>
            </a:pPr>
            <a:r>
              <a:rPr lang="zh-CN" altLang="en-US" sz="1600" dirty="0" smtClean="0"/>
              <a:t>许多人发现子查询比复杂的连接或联合更具可读性。 确实，正是子查询的创新让人们产生了将早期的 </a:t>
            </a:r>
            <a:r>
              <a:rPr lang="en-US" altLang="zh-CN" sz="1600" dirty="0" smtClean="0"/>
              <a:t>SQL </a:t>
            </a:r>
            <a:r>
              <a:rPr lang="zh-CN" altLang="en-US" sz="1600" dirty="0" smtClean="0"/>
              <a:t>称为“结构化查询语言”的最初想法。</a:t>
            </a:r>
            <a:endParaRPr lang="zh-CN" altLang="en-US"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2015" y="366103"/>
            <a:ext cx="9986554" cy="488314"/>
          </a:xfrm>
        </p:spPr>
        <p:txBody>
          <a:bodyPr>
            <a:normAutofit/>
          </a:bodyPr>
          <a:lstStyle/>
          <a:p>
            <a:pPr fontAlgn="base"/>
            <a:r>
              <a:rPr lang="zh-CN" altLang="en-US" sz="2400" b="1" dirty="0" smtClean="0"/>
              <a:t>派生表（</a:t>
            </a:r>
            <a:r>
              <a:rPr lang="en-US" altLang="zh-CN" sz="2400" dirty="0"/>
              <a:t>derived table</a:t>
            </a:r>
            <a:r>
              <a:rPr lang="zh-CN" altLang="en-US" sz="2400" b="1" dirty="0" smtClean="0"/>
              <a:t>）</a:t>
            </a:r>
            <a:endParaRPr lang="en-US" altLang="zh-CN" sz="2400" b="1" dirty="0"/>
          </a:p>
        </p:txBody>
      </p:sp>
      <p:sp>
        <p:nvSpPr>
          <p:cNvPr id="4" name="文本框 3"/>
          <p:cNvSpPr txBox="1"/>
          <p:nvPr/>
        </p:nvSpPr>
        <p:spPr>
          <a:xfrm>
            <a:off x="882015" y="1009173"/>
            <a:ext cx="10212705" cy="773289"/>
          </a:xfrm>
          <a:prstGeom prst="rect">
            <a:avLst/>
          </a:prstGeom>
          <a:noFill/>
        </p:spPr>
        <p:txBody>
          <a:bodyPr wrap="square" rtlCol="0">
            <a:spAutoFit/>
          </a:bodyPr>
          <a:lstStyle/>
          <a:p>
            <a:pPr>
              <a:lnSpc>
                <a:spcPct val="150000"/>
              </a:lnSpc>
            </a:pPr>
            <a:r>
              <a:rPr lang="en-US" altLang="zh-CN" sz="1600" dirty="0">
                <a:latin typeface="+mn-ea"/>
              </a:rPr>
              <a:t>A derived table is an expression that generates a table within the scope of a query </a:t>
            </a:r>
            <a:r>
              <a:rPr lang="en-US" altLang="zh-CN" sz="1600" dirty="0">
                <a:solidFill>
                  <a:srgbClr val="FF0000"/>
                </a:solidFill>
                <a:latin typeface="+mn-ea"/>
              </a:rPr>
              <a:t>FROM clause</a:t>
            </a:r>
            <a:r>
              <a:rPr lang="en-US" altLang="zh-CN" sz="1600" dirty="0">
                <a:latin typeface="+mn-ea"/>
              </a:rPr>
              <a:t>. For example, a </a:t>
            </a:r>
            <a:r>
              <a:rPr lang="en-US" altLang="zh-CN" sz="1600" dirty="0" err="1">
                <a:latin typeface="+mn-ea"/>
              </a:rPr>
              <a:t>subquery</a:t>
            </a:r>
            <a:r>
              <a:rPr lang="en-US" altLang="zh-CN" sz="1600" dirty="0">
                <a:latin typeface="+mn-ea"/>
              </a:rPr>
              <a:t> in a SELECT statement FROM clause is a derived table</a:t>
            </a:r>
            <a:r>
              <a:rPr lang="en-US" altLang="zh-CN" sz="1600" dirty="0" smtClean="0">
                <a:latin typeface="+mn-ea"/>
              </a:rPr>
              <a:t>:</a:t>
            </a:r>
          </a:p>
        </p:txBody>
      </p:sp>
      <p:sp>
        <p:nvSpPr>
          <p:cNvPr id="5" name="文本框 4"/>
          <p:cNvSpPr txBox="1"/>
          <p:nvPr/>
        </p:nvSpPr>
        <p:spPr>
          <a:xfrm>
            <a:off x="882015" y="2516777"/>
            <a:ext cx="10099495" cy="369332"/>
          </a:xfrm>
          <a:prstGeom prst="rect">
            <a:avLst/>
          </a:prstGeom>
          <a:solidFill>
            <a:schemeClr val="bg1">
              <a:lumMod val="75000"/>
            </a:schemeClr>
          </a:solidFill>
        </p:spPr>
        <p:txBody>
          <a:bodyPr wrap="square" rtlCol="0">
            <a:spAutoFit/>
          </a:bodyPr>
          <a:lstStyle/>
          <a:p>
            <a:r>
              <a:rPr lang="en-US" altLang="zh-CN" dirty="0"/>
              <a:t>SELECT ... FROM (</a:t>
            </a:r>
            <a:r>
              <a:rPr lang="en-US" altLang="zh-CN" i="1" dirty="0" err="1"/>
              <a:t>subquery</a:t>
            </a:r>
            <a:r>
              <a:rPr lang="en-US" altLang="zh-CN" dirty="0"/>
              <a:t>) [AS] </a:t>
            </a:r>
            <a:r>
              <a:rPr lang="en-US" altLang="zh-CN" i="1" dirty="0" err="1"/>
              <a:t>tbl_name</a:t>
            </a:r>
            <a:r>
              <a:rPr lang="en-US" altLang="zh-CN" dirty="0"/>
              <a:t> ...</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70560"/>
            <a:ext cx="10515600" cy="5506403"/>
          </a:xfrm>
        </p:spPr>
        <p:txBody>
          <a:bodyPr>
            <a:noAutofit/>
          </a:bodyPr>
          <a:lstStyle/>
          <a:p>
            <a:pPr marL="0" indent="0">
              <a:lnSpc>
                <a:spcPct val="100000"/>
              </a:lnSpc>
              <a:buNone/>
            </a:pPr>
            <a:r>
              <a:rPr lang="en-US" altLang="zh-CN" sz="1800">
                <a:latin typeface="+mn-ea"/>
              </a:rPr>
              <a:t>CREATE TABLE `user_info` (</a:t>
            </a:r>
          </a:p>
          <a:p>
            <a:pPr marL="0" indent="0">
              <a:lnSpc>
                <a:spcPct val="100000"/>
              </a:lnSpc>
              <a:buNone/>
            </a:pPr>
            <a:r>
              <a:rPr lang="en-US" altLang="zh-CN" sz="1800">
                <a:latin typeface="+mn-ea"/>
              </a:rPr>
              <a:t>  `id` int(11) unsigned NOT NULL AUTO_INCREMENT,</a:t>
            </a:r>
          </a:p>
          <a:p>
            <a:pPr marL="0" indent="0">
              <a:lnSpc>
                <a:spcPct val="100000"/>
              </a:lnSpc>
              <a:buNone/>
            </a:pPr>
            <a:r>
              <a:rPr lang="en-US" altLang="zh-CN" sz="1800">
                <a:latin typeface="+mn-ea"/>
              </a:rPr>
              <a:t>  `uid` int(11) unsigned NOT NULL,</a:t>
            </a:r>
          </a:p>
          <a:p>
            <a:pPr marL="0" indent="0">
              <a:lnSpc>
                <a:spcPct val="100000"/>
              </a:lnSpc>
              <a:buNone/>
            </a:pPr>
            <a:r>
              <a:rPr lang="en-US" altLang="zh-CN" sz="1800">
                <a:latin typeface="+mn-ea"/>
              </a:rPr>
              <a:t>  `risk_test_status` tinyint(2) unsigned NOT NULL DEFAULT '0' COMMENT '风险测评状态，0-未完成，1-已完成',</a:t>
            </a:r>
          </a:p>
          <a:p>
            <a:pPr marL="0" indent="0">
              <a:lnSpc>
                <a:spcPct val="100000"/>
              </a:lnSpc>
              <a:buNone/>
            </a:pPr>
            <a:r>
              <a:rPr lang="en-US" altLang="zh-CN" sz="1800">
                <a:latin typeface="+mn-ea"/>
              </a:rPr>
              <a:t>  `is_futu` tinyint(2) NOT NULL DEFAULT '0' COMMENT '是否为富途员工, 1-富途员工，0-非富途员工',</a:t>
            </a:r>
          </a:p>
          <a:p>
            <a:pPr marL="0" indent="0">
              <a:lnSpc>
                <a:spcPct val="100000"/>
              </a:lnSpc>
              <a:buNone/>
            </a:pPr>
            <a:r>
              <a:rPr lang="en-US" altLang="zh-CN" sz="1800">
                <a:latin typeface="+mn-ea"/>
              </a:rPr>
              <a:t>  `block_time` int(11) unsigned NOT NULL DEFAULT '0' COMMENT '加入黑名单时间',</a:t>
            </a:r>
          </a:p>
          <a:p>
            <a:pPr marL="0" indent="0">
              <a:lnSpc>
                <a:spcPct val="100000"/>
              </a:lnSpc>
              <a:buNone/>
            </a:pPr>
            <a:r>
              <a:rPr lang="en-US" altLang="zh-CN" sz="1800">
                <a:latin typeface="+mn-ea"/>
              </a:rPr>
              <a:t>  `created_at` int(11) unsigned NOT NULL DEFAULT '0',</a:t>
            </a:r>
          </a:p>
          <a:p>
            <a:pPr marL="0" indent="0">
              <a:lnSpc>
                <a:spcPct val="100000"/>
              </a:lnSpc>
              <a:buNone/>
            </a:pPr>
            <a:r>
              <a:rPr lang="en-US" altLang="zh-CN" sz="1800">
                <a:latin typeface="+mn-ea"/>
              </a:rPr>
              <a:t>  `updated_at` int(11) unsigned NOT NULL DEFAULT '0',</a:t>
            </a:r>
          </a:p>
          <a:p>
            <a:pPr marL="0" indent="0">
              <a:lnSpc>
                <a:spcPct val="100000"/>
              </a:lnSpc>
              <a:buNone/>
            </a:pPr>
            <a:r>
              <a:rPr lang="en-US" altLang="zh-CN" sz="1800">
                <a:latin typeface="+mn-ea"/>
              </a:rPr>
              <a:t>  PRIMARY KEY (`id`),</a:t>
            </a:r>
          </a:p>
          <a:p>
            <a:pPr marL="0" indent="0">
              <a:lnSpc>
                <a:spcPct val="100000"/>
              </a:lnSpc>
              <a:buNone/>
            </a:pPr>
            <a:r>
              <a:rPr lang="en-US" altLang="zh-CN" sz="1800">
                <a:latin typeface="+mn-ea"/>
              </a:rPr>
              <a:t>  </a:t>
            </a:r>
            <a:r>
              <a:rPr lang="en-US" altLang="zh-CN" sz="1800">
                <a:solidFill>
                  <a:srgbClr val="FF0000"/>
                </a:solidFill>
                <a:latin typeface="+mn-ea"/>
              </a:rPr>
              <a:t>UNIQUE KEY `uid` (`uid`) USING BTREE</a:t>
            </a:r>
            <a:endParaRPr lang="en-US" altLang="zh-CN" sz="1800">
              <a:latin typeface="+mn-ea"/>
            </a:endParaRPr>
          </a:p>
          <a:p>
            <a:pPr marL="0" indent="0">
              <a:lnSpc>
                <a:spcPct val="100000"/>
              </a:lnSpc>
              <a:buNone/>
            </a:pPr>
            <a:r>
              <a:rPr lang="en-US" altLang="zh-CN" sz="1800">
                <a:latin typeface="+mn-ea"/>
              </a:rPr>
              <a:t>) ENGINE=InnoDB AUTO_INCREMENT=3774 DEFAULT CHARSET=utf8mb4 COMMENT='用户信息'</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0195" y="722177"/>
            <a:ext cx="9986554" cy="740863"/>
          </a:xfrm>
        </p:spPr>
        <p:txBody>
          <a:bodyPr>
            <a:normAutofit/>
          </a:bodyPr>
          <a:lstStyle/>
          <a:p>
            <a:r>
              <a:rPr lang="en-US" altLang="zh-CN" sz="2800" dirty="0" smtClean="0">
                <a:latin typeface="+mn-ea"/>
                <a:ea typeface="+mn-ea"/>
              </a:rPr>
              <a:t>mysql</a:t>
            </a:r>
            <a:r>
              <a:rPr lang="zh-CN" altLang="en-US" sz="2800" dirty="0" smtClean="0">
                <a:latin typeface="+mn-ea"/>
                <a:ea typeface="+mn-ea"/>
              </a:rPr>
              <a:t>对子查询的三种优化</a:t>
            </a:r>
          </a:p>
        </p:txBody>
      </p:sp>
      <p:sp>
        <p:nvSpPr>
          <p:cNvPr id="3" name="内容占位符 2"/>
          <p:cNvSpPr>
            <a:spLocks noGrp="1"/>
          </p:cNvSpPr>
          <p:nvPr>
            <p:ph idx="1"/>
          </p:nvPr>
        </p:nvSpPr>
        <p:spPr>
          <a:xfrm>
            <a:off x="1010195" y="1834333"/>
            <a:ext cx="9342120" cy="2206444"/>
          </a:xfrm>
        </p:spPr>
        <p:txBody>
          <a:bodyPr>
            <a:normAutofit/>
          </a:bodyPr>
          <a:lstStyle/>
          <a:p>
            <a:pPr>
              <a:lnSpc>
                <a:spcPct val="150000"/>
              </a:lnSpc>
              <a:buFont typeface="Wingdings" panose="05000000000000000000" pitchFamily="2" charset="2"/>
              <a:buChar char="Ø"/>
            </a:pPr>
            <a:r>
              <a:rPr lang="en-US" altLang="zh-CN" sz="2400" dirty="0" err="1" smtClean="0">
                <a:latin typeface="+mn-ea"/>
                <a:cs typeface="+mn-ea"/>
                <a:sym typeface="+mn-ea"/>
              </a:rPr>
              <a:t>Semijoin </a:t>
            </a:r>
            <a:r>
              <a:rPr lang="zh-CN" altLang="en-US" sz="2400" dirty="0" smtClean="0">
                <a:latin typeface="+mn-ea"/>
                <a:cs typeface="+mn-ea"/>
                <a:sym typeface="+mn-ea"/>
              </a:rPr>
              <a:t>转换优化</a:t>
            </a:r>
            <a:endParaRPr lang="zh-CN" altLang="en-US" sz="2400" dirty="0">
              <a:latin typeface="+mn-ea"/>
              <a:cs typeface="+mn-ea"/>
            </a:endParaRPr>
          </a:p>
          <a:p>
            <a:pPr>
              <a:lnSpc>
                <a:spcPct val="150000"/>
              </a:lnSpc>
              <a:buFont typeface="Wingdings" panose="05000000000000000000" pitchFamily="2" charset="2"/>
              <a:buChar char="Ø"/>
            </a:pPr>
            <a:r>
              <a:rPr lang="en-US" altLang="zh-CN" sz="2400" dirty="0">
                <a:latin typeface="+mn-ea"/>
                <a:cs typeface="+mn-ea"/>
                <a:sym typeface="+mn-ea"/>
              </a:rPr>
              <a:t>EXISTS </a:t>
            </a:r>
            <a:r>
              <a:rPr lang="zh-CN" altLang="en-US" sz="2400" dirty="0">
                <a:latin typeface="+mn-ea"/>
                <a:cs typeface="+mn-ea"/>
                <a:sym typeface="+mn-ea"/>
              </a:rPr>
              <a:t>策略优化子查询</a:t>
            </a:r>
          </a:p>
          <a:p>
            <a:pPr>
              <a:lnSpc>
                <a:spcPct val="150000"/>
              </a:lnSpc>
              <a:buFont typeface="Wingdings" panose="05000000000000000000" pitchFamily="2" charset="2"/>
              <a:buChar char="Ø"/>
            </a:pPr>
            <a:r>
              <a:rPr lang="zh-CN" altLang="en-US" sz="2400" dirty="0">
                <a:latin typeface="+mn-ea"/>
                <a:cs typeface="+mn-ea"/>
              </a:rPr>
              <a:t>使用</a:t>
            </a:r>
            <a:r>
              <a:rPr lang="en-US" altLang="zh-CN" sz="2400" dirty="0">
                <a:latin typeface="+mn-ea"/>
                <a:cs typeface="+mn-ea"/>
              </a:rPr>
              <a:t> </a:t>
            </a:r>
            <a:r>
              <a:rPr lang="en-US" altLang="zh-CN" sz="2400" dirty="0">
                <a:latin typeface="+mn-ea"/>
                <a:sym typeface="+mn-ea"/>
              </a:rPr>
              <a:t>Materialization </a:t>
            </a:r>
            <a:r>
              <a:rPr lang="zh-CN" altLang="en-US" sz="2400" dirty="0">
                <a:latin typeface="+mn-ea"/>
                <a:sym typeface="+mn-ea"/>
              </a:rPr>
              <a:t>优化子查询</a:t>
            </a:r>
            <a:endParaRPr lang="zh-CN" altLang="en-US" sz="2400" dirty="0">
              <a:latin typeface="+mn-ea"/>
              <a:cs typeface="+mn-ea"/>
            </a:endParaRPr>
          </a:p>
          <a:p>
            <a:pPr marL="0" indent="0">
              <a:lnSpc>
                <a:spcPct val="150000"/>
              </a:lnSpc>
              <a:buFont typeface="Wingdings" panose="05000000000000000000" pitchFamily="2" charset="2"/>
              <a:buNone/>
            </a:pPr>
            <a:endParaRPr sz="2400" dirty="0" smtClean="0">
              <a:latin typeface="+mn-ea"/>
              <a:cs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6"/>
            <a:ext cx="10515600" cy="740863"/>
          </a:xfrm>
        </p:spPr>
        <p:txBody>
          <a:bodyPr>
            <a:normAutofit/>
          </a:bodyPr>
          <a:lstStyle/>
          <a:p>
            <a:r>
              <a:rPr lang="en-US" altLang="zh-CN" sz="2800" dirty="0" err="1" smtClean="0"/>
              <a:t>Semijoin</a:t>
            </a:r>
            <a:r>
              <a:rPr lang="zh-CN" altLang="en-US" sz="2800" dirty="0" smtClean="0"/>
              <a:t>转换优化</a:t>
            </a:r>
            <a:endParaRPr lang="zh-CN" altLang="en-US" sz="2800" dirty="0"/>
          </a:p>
        </p:txBody>
      </p:sp>
      <p:sp>
        <p:nvSpPr>
          <p:cNvPr id="6" name="内容占位符 2"/>
          <p:cNvSpPr>
            <a:spLocks noGrp="1"/>
          </p:cNvSpPr>
          <p:nvPr>
            <p:ph idx="1"/>
          </p:nvPr>
        </p:nvSpPr>
        <p:spPr>
          <a:xfrm>
            <a:off x="838200" y="1425031"/>
            <a:ext cx="10515600" cy="2032272"/>
          </a:xfrm>
        </p:spPr>
        <p:txBody>
          <a:bodyPr>
            <a:normAutofit fontScale="92500" lnSpcReduction="10000"/>
          </a:bodyPr>
          <a:lstStyle/>
          <a:p>
            <a:pPr marL="0" indent="0">
              <a:lnSpc>
                <a:spcPct val="150000"/>
              </a:lnSpc>
              <a:buNone/>
            </a:pPr>
            <a:r>
              <a:rPr lang="en-US" altLang="zh-CN" sz="2400" dirty="0"/>
              <a:t>A </a:t>
            </a:r>
            <a:r>
              <a:rPr lang="en-US" altLang="zh-CN" sz="2400" dirty="0" err="1"/>
              <a:t>semijoin</a:t>
            </a:r>
            <a:r>
              <a:rPr lang="en-US" altLang="zh-CN" sz="2400" dirty="0"/>
              <a:t> is a preparation-time transformation that enables multiple execution strategies such as table pullout, duplicate </a:t>
            </a:r>
            <a:r>
              <a:rPr lang="en-US" altLang="zh-CN" sz="2400" dirty="0" err="1"/>
              <a:t>weedout</a:t>
            </a:r>
            <a:r>
              <a:rPr lang="en-US" altLang="zh-CN" sz="2400" dirty="0"/>
              <a:t>, first match, loose scan, and materialization. The optimizer uses </a:t>
            </a:r>
            <a:r>
              <a:rPr lang="en-US" altLang="zh-CN" sz="2400" dirty="0" err="1"/>
              <a:t>semijoin</a:t>
            </a:r>
            <a:r>
              <a:rPr lang="en-US" altLang="zh-CN" sz="2400" dirty="0"/>
              <a:t> strategies to improve </a:t>
            </a:r>
            <a:r>
              <a:rPr lang="en-US" altLang="zh-CN" sz="2400" dirty="0" err="1"/>
              <a:t>subquery</a:t>
            </a:r>
            <a:r>
              <a:rPr lang="en-US" altLang="zh-CN" sz="2400" dirty="0"/>
              <a:t> execution, as described in this section</a:t>
            </a:r>
            <a:r>
              <a:rPr lang="en-US" altLang="zh-CN" sz="2400" dirty="0" smtClean="0"/>
              <a:t>.</a:t>
            </a:r>
          </a:p>
        </p:txBody>
      </p:sp>
      <p:sp>
        <p:nvSpPr>
          <p:cNvPr id="11" name="文本框 10"/>
          <p:cNvSpPr txBox="1"/>
          <p:nvPr/>
        </p:nvSpPr>
        <p:spPr>
          <a:xfrm>
            <a:off x="838200" y="4284617"/>
            <a:ext cx="10143309" cy="923330"/>
          </a:xfrm>
          <a:prstGeom prst="rect">
            <a:avLst/>
          </a:prstGeom>
          <a:noFill/>
        </p:spPr>
        <p:txBody>
          <a:bodyPr wrap="square" rtlCol="0">
            <a:spAutoFit/>
          </a:bodyPr>
          <a:lstStyle/>
          <a:p>
            <a:pPr>
              <a:lnSpc>
                <a:spcPct val="150000"/>
              </a:lnSpc>
            </a:pPr>
            <a:r>
              <a:rPr lang="zh-CN" altLang="zh-CN" dirty="0">
                <a:solidFill>
                  <a:srgbClr val="202124"/>
                </a:solidFill>
                <a:latin typeface="+mn-ea"/>
              </a:rPr>
              <a:t>半连接是一种准备时转换，它支持多种执行策略，例如表拉出、重复清除、第一次匹配、松散扫描和物化。优化器使用半连接策略来改进子查询的执行，如本节所述</a:t>
            </a:r>
            <a:r>
              <a:rPr lang="zh-CN" altLang="zh-CN" dirty="0">
                <a:latin typeface="+mn-ea"/>
              </a:rPr>
              <a:t> </a:t>
            </a:r>
            <a:r>
              <a:rPr lang="zh-CN" altLang="en-US" dirty="0" smtClean="0">
                <a:latin typeface="+mn-ea"/>
              </a:rPr>
              <a:t>。</a:t>
            </a:r>
            <a:endParaRPr lang="zh-CN" altLang="zh-CN"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725170" y="1053465"/>
            <a:ext cx="10727055" cy="4911725"/>
          </a:xfrm>
        </p:spPr>
        <p:txBody>
          <a:bodyPr>
            <a:normAutofit fontScale="55000" lnSpcReduction="20000"/>
          </a:bodyPr>
          <a:lstStyle/>
          <a:p>
            <a:pPr lvl="0" eaLnBrk="0" fontAlgn="base" hangingPunct="0">
              <a:lnSpc>
                <a:spcPct val="170000"/>
              </a:lnSpc>
              <a:spcBef>
                <a:spcPct val="0"/>
              </a:spcBef>
              <a:spcAft>
                <a:spcPct val="0"/>
              </a:spcAft>
              <a:buFont typeface="Wingdings" panose="05000000000000000000" pitchFamily="2" charset="2"/>
              <a:buChar char="Ø"/>
            </a:pPr>
            <a:r>
              <a:rPr lang="zh-CN" altLang="zh-CN" dirty="0" smtClean="0">
                <a:latin typeface="微软雅黑" panose="020B0503020204020204" charset="-122"/>
                <a:ea typeface="微软雅黑" panose="020B0503020204020204" charset="-122"/>
              </a:rPr>
              <a:t>It </a:t>
            </a:r>
            <a:r>
              <a:rPr lang="zh-CN" altLang="zh-CN" dirty="0">
                <a:latin typeface="微软雅黑" panose="020B0503020204020204" charset="-122"/>
                <a:ea typeface="微软雅黑" panose="020B0503020204020204" charset="-122"/>
              </a:rPr>
              <a:t>must be an </a:t>
            </a:r>
            <a:r>
              <a:rPr lang="zh-CN" altLang="zh-CN" sz="2400" dirty="0">
                <a:latin typeface="微软雅黑" panose="020B0503020204020204" charset="-122"/>
                <a:ea typeface="微软雅黑" panose="020B0503020204020204" charset="-122"/>
                <a:cs typeface="Courier New" panose="02070309020205020404" pitchFamily="49" charset="0"/>
              </a:rPr>
              <a:t>IN</a:t>
            </a:r>
            <a:r>
              <a:rPr lang="zh-CN" altLang="zh-CN" dirty="0">
                <a:latin typeface="微软雅黑" panose="020B0503020204020204" charset="-122"/>
                <a:ea typeface="微软雅黑" panose="020B0503020204020204" charset="-122"/>
              </a:rPr>
              <a:t> (or </a:t>
            </a:r>
            <a:r>
              <a:rPr lang="zh-CN" altLang="zh-CN" sz="2400" dirty="0">
                <a:latin typeface="微软雅黑" panose="020B0503020204020204" charset="-122"/>
                <a:ea typeface="微软雅黑" panose="020B0503020204020204" charset="-122"/>
                <a:cs typeface="Courier New" panose="02070309020205020404" pitchFamily="49" charset="0"/>
              </a:rPr>
              <a:t>=ANY</a:t>
            </a:r>
            <a:r>
              <a:rPr lang="zh-CN" altLang="zh-CN" dirty="0">
                <a:latin typeface="微软雅黑" panose="020B0503020204020204" charset="-122"/>
                <a:ea typeface="微软雅黑" panose="020B0503020204020204" charset="-122"/>
              </a:rPr>
              <a:t>) subquery that appears at the top level of the </a:t>
            </a:r>
            <a:r>
              <a:rPr lang="zh-CN" altLang="zh-CN" sz="2400" dirty="0">
                <a:latin typeface="微软雅黑" panose="020B0503020204020204" charset="-122"/>
                <a:ea typeface="微软雅黑" panose="020B0503020204020204" charset="-122"/>
                <a:cs typeface="Courier New" panose="02070309020205020404" pitchFamily="49" charset="0"/>
              </a:rPr>
              <a:t>WHERE</a:t>
            </a:r>
            <a:r>
              <a:rPr lang="zh-CN" altLang="zh-CN" dirty="0">
                <a:latin typeface="微软雅黑" panose="020B0503020204020204" charset="-122"/>
                <a:ea typeface="微软雅黑" panose="020B0503020204020204" charset="-122"/>
              </a:rPr>
              <a:t> or </a:t>
            </a:r>
            <a:r>
              <a:rPr lang="zh-CN" altLang="zh-CN" sz="2400" dirty="0">
                <a:latin typeface="微软雅黑" panose="020B0503020204020204" charset="-122"/>
                <a:ea typeface="微软雅黑" panose="020B0503020204020204" charset="-122"/>
                <a:cs typeface="Courier New" panose="02070309020205020404" pitchFamily="49" charset="0"/>
              </a:rPr>
              <a:t>ON</a:t>
            </a:r>
            <a:r>
              <a:rPr lang="zh-CN" altLang="zh-CN" dirty="0">
                <a:latin typeface="微软雅黑" panose="020B0503020204020204" charset="-122"/>
                <a:ea typeface="微软雅黑" panose="020B0503020204020204" charset="-122"/>
              </a:rPr>
              <a:t> clause, possibly as a term in an </a:t>
            </a:r>
            <a:r>
              <a:rPr lang="zh-CN" altLang="zh-CN" sz="2400" u="sng" dirty="0">
                <a:latin typeface="微软雅黑" panose="020B0503020204020204" charset="-122"/>
                <a:ea typeface="微软雅黑" panose="020B0503020204020204" charset="-122"/>
                <a:cs typeface="Courier New" panose="02070309020205020404" pitchFamily="49" charset="0"/>
                <a:hlinkClick r:id="rId2"/>
              </a:rPr>
              <a:t>AND</a:t>
            </a:r>
            <a:r>
              <a:rPr lang="zh-CN" altLang="zh-CN" dirty="0">
                <a:latin typeface="微软雅黑" panose="020B0503020204020204" charset="-122"/>
                <a:ea typeface="微软雅黑" panose="020B0503020204020204" charset="-122"/>
              </a:rPr>
              <a:t> expression. For example</a:t>
            </a:r>
            <a:r>
              <a:rPr lang="zh-CN" altLang="zh-CN" dirty="0" smtClean="0">
                <a:latin typeface="微软雅黑" panose="020B0503020204020204" charset="-122"/>
                <a:ea typeface="微软雅黑" panose="020B0503020204020204" charset="-122"/>
              </a:rPr>
              <a:t>:</a:t>
            </a:r>
            <a:endParaRPr lang="en-US" altLang="zh-CN" dirty="0" smtClean="0">
              <a:latin typeface="微软雅黑" panose="020B0503020204020204" charset="-122"/>
              <a:ea typeface="微软雅黑" panose="020B0503020204020204" charset="-122"/>
            </a:endParaRPr>
          </a:p>
          <a:p>
            <a:pPr marL="0" lvl="0" indent="0" eaLnBrk="0" fontAlgn="base" hangingPunct="0">
              <a:lnSpc>
                <a:spcPct val="170000"/>
              </a:lnSpc>
              <a:spcBef>
                <a:spcPct val="0"/>
              </a:spcBef>
              <a:spcAft>
                <a:spcPct val="0"/>
              </a:spcAft>
              <a:buNone/>
            </a:pPr>
            <a:endParaRPr lang="zh-CN" altLang="zh-CN" dirty="0">
              <a:latin typeface="微软雅黑" panose="020B0503020204020204" charset="-122"/>
              <a:ea typeface="微软雅黑" panose="020B0503020204020204" charset="-122"/>
            </a:endParaRPr>
          </a:p>
          <a:p>
            <a:pPr marL="0" lvl="0" indent="0" eaLnBrk="0" fontAlgn="base" hangingPunct="0">
              <a:lnSpc>
                <a:spcPct val="170000"/>
              </a:lnSpc>
              <a:spcBef>
                <a:spcPct val="0"/>
              </a:spcBef>
              <a:spcAft>
                <a:spcPct val="0"/>
              </a:spcAft>
              <a:buNone/>
            </a:pPr>
            <a:r>
              <a:rPr lang="zh-CN" altLang="zh-CN" dirty="0" smtClean="0">
                <a:latin typeface="微软雅黑" panose="020B0503020204020204" charset="-122"/>
                <a:ea typeface="微软雅黑" panose="020B0503020204020204" charset="-122"/>
              </a:rPr>
              <a:t>Here</a:t>
            </a:r>
            <a:r>
              <a:rPr lang="zh-CN" altLang="zh-CN" dirty="0">
                <a:latin typeface="微软雅黑" panose="020B0503020204020204" charset="-122"/>
                <a:ea typeface="微软雅黑" panose="020B0503020204020204" charset="-122"/>
              </a:rPr>
              <a:t>, </a:t>
            </a:r>
            <a:r>
              <a:rPr lang="zh-CN" altLang="zh-CN" sz="2400" dirty="0">
                <a:latin typeface="微软雅黑" panose="020B0503020204020204" charset="-122"/>
                <a:ea typeface="微软雅黑" panose="020B0503020204020204" charset="-122"/>
                <a:cs typeface="Courier New" panose="02070309020205020404" pitchFamily="49" charset="0"/>
              </a:rPr>
              <a:t>ot_</a:t>
            </a:r>
            <a:r>
              <a:rPr lang="zh-CN" altLang="zh-CN" sz="2400" b="1" i="1" dirty="0">
                <a:latin typeface="微软雅黑" panose="020B0503020204020204" charset="-122"/>
                <a:ea typeface="微软雅黑" panose="020B0503020204020204" charset="-122"/>
                <a:cs typeface="Courier New" panose="02070309020205020404" pitchFamily="49" charset="0"/>
              </a:rPr>
              <a:t>i</a:t>
            </a:r>
            <a:r>
              <a:rPr lang="zh-CN" altLang="zh-CN" dirty="0">
                <a:latin typeface="微软雅黑" panose="020B0503020204020204" charset="-122"/>
                <a:ea typeface="微软雅黑" panose="020B0503020204020204" charset="-122"/>
              </a:rPr>
              <a:t> and </a:t>
            </a:r>
            <a:r>
              <a:rPr lang="zh-CN" altLang="zh-CN" sz="2400" dirty="0">
                <a:latin typeface="微软雅黑" panose="020B0503020204020204" charset="-122"/>
                <a:ea typeface="微软雅黑" panose="020B0503020204020204" charset="-122"/>
                <a:cs typeface="Courier New" panose="02070309020205020404" pitchFamily="49" charset="0"/>
              </a:rPr>
              <a:t>it_</a:t>
            </a:r>
            <a:r>
              <a:rPr lang="zh-CN" altLang="zh-CN" sz="2400" b="1" i="1" dirty="0">
                <a:latin typeface="微软雅黑" panose="020B0503020204020204" charset="-122"/>
                <a:ea typeface="微软雅黑" panose="020B0503020204020204" charset="-122"/>
                <a:cs typeface="Courier New" panose="02070309020205020404" pitchFamily="49" charset="0"/>
              </a:rPr>
              <a:t>i</a:t>
            </a:r>
            <a:r>
              <a:rPr lang="zh-CN" altLang="zh-CN" dirty="0">
                <a:latin typeface="微软雅黑" panose="020B0503020204020204" charset="-122"/>
                <a:ea typeface="微软雅黑" panose="020B0503020204020204" charset="-122"/>
              </a:rPr>
              <a:t> represent tables in the outer and inner parts of the query, and </a:t>
            </a:r>
            <a:r>
              <a:rPr lang="zh-CN" altLang="zh-CN" sz="2400" dirty="0">
                <a:latin typeface="微软雅黑" panose="020B0503020204020204" charset="-122"/>
                <a:ea typeface="微软雅黑" panose="020B0503020204020204" charset="-122"/>
                <a:cs typeface="Courier New" panose="02070309020205020404" pitchFamily="49" charset="0"/>
              </a:rPr>
              <a:t>oe_</a:t>
            </a:r>
            <a:r>
              <a:rPr lang="zh-CN" altLang="zh-CN" sz="2400" b="1" i="1" dirty="0">
                <a:latin typeface="微软雅黑" panose="020B0503020204020204" charset="-122"/>
                <a:ea typeface="微软雅黑" panose="020B0503020204020204" charset="-122"/>
                <a:cs typeface="Courier New" panose="02070309020205020404" pitchFamily="49" charset="0"/>
              </a:rPr>
              <a:t>i</a:t>
            </a:r>
            <a:r>
              <a:rPr lang="zh-CN" altLang="zh-CN" dirty="0">
                <a:latin typeface="微软雅黑" panose="020B0503020204020204" charset="-122"/>
                <a:ea typeface="微软雅黑" panose="020B0503020204020204" charset="-122"/>
              </a:rPr>
              <a:t> and </a:t>
            </a:r>
            <a:r>
              <a:rPr lang="zh-CN" altLang="zh-CN" sz="2400" dirty="0">
                <a:latin typeface="微软雅黑" panose="020B0503020204020204" charset="-122"/>
                <a:ea typeface="微软雅黑" panose="020B0503020204020204" charset="-122"/>
                <a:cs typeface="Courier New" panose="02070309020205020404" pitchFamily="49" charset="0"/>
              </a:rPr>
              <a:t>ie_</a:t>
            </a:r>
            <a:r>
              <a:rPr lang="zh-CN" altLang="zh-CN" sz="2400" b="1" i="1" dirty="0">
                <a:latin typeface="微软雅黑" panose="020B0503020204020204" charset="-122"/>
                <a:ea typeface="微软雅黑" panose="020B0503020204020204" charset="-122"/>
                <a:cs typeface="Courier New" panose="02070309020205020404" pitchFamily="49" charset="0"/>
              </a:rPr>
              <a:t>i</a:t>
            </a:r>
            <a:r>
              <a:rPr lang="zh-CN" altLang="zh-CN" dirty="0">
                <a:latin typeface="微软雅黑" panose="020B0503020204020204" charset="-122"/>
                <a:ea typeface="微软雅黑" panose="020B0503020204020204" charset="-122"/>
              </a:rPr>
              <a:t> represent expressions that refer to columns in the outer and inner tables.</a:t>
            </a:r>
          </a:p>
          <a:p>
            <a:pPr lvl="0" eaLnBrk="0" fontAlgn="base" hangingPunct="0">
              <a:lnSpc>
                <a:spcPct val="170000"/>
              </a:lnSpc>
              <a:spcBef>
                <a:spcPct val="0"/>
              </a:spcBef>
              <a:spcAft>
                <a:spcPct val="0"/>
              </a:spcAft>
              <a:buFont typeface="Wingdings" panose="05000000000000000000" pitchFamily="2" charset="2"/>
              <a:buChar char="Ø"/>
            </a:pPr>
            <a:r>
              <a:rPr lang="zh-CN" altLang="zh-CN" dirty="0">
                <a:latin typeface="微软雅黑" panose="020B0503020204020204" charset="-122"/>
                <a:ea typeface="微软雅黑" panose="020B0503020204020204" charset="-122"/>
              </a:rPr>
              <a:t>It must be a single </a:t>
            </a:r>
            <a:r>
              <a:rPr lang="zh-CN" altLang="zh-CN" sz="2400" u="sng" dirty="0">
                <a:latin typeface="微软雅黑" panose="020B0503020204020204" charset="-122"/>
                <a:ea typeface="微软雅黑" panose="020B0503020204020204" charset="-122"/>
                <a:cs typeface="Courier New" panose="02070309020205020404" pitchFamily="49" charset="0"/>
                <a:hlinkClick r:id="rId3" tooltip="13.2.9 SELECT Statement"/>
              </a:rPr>
              <a:t>SELECT</a:t>
            </a:r>
            <a:r>
              <a:rPr lang="zh-CN" altLang="zh-CN" dirty="0">
                <a:latin typeface="微软雅黑" panose="020B0503020204020204" charset="-122"/>
                <a:ea typeface="微软雅黑" panose="020B0503020204020204" charset="-122"/>
              </a:rPr>
              <a:t> without </a:t>
            </a:r>
            <a:r>
              <a:rPr lang="zh-CN" altLang="zh-CN" sz="2400" u="sng" dirty="0">
                <a:latin typeface="微软雅黑" panose="020B0503020204020204" charset="-122"/>
                <a:ea typeface="微软雅黑" panose="020B0503020204020204" charset="-122"/>
                <a:cs typeface="Courier New" panose="02070309020205020404" pitchFamily="49" charset="0"/>
                <a:hlinkClick r:id="rId4" tooltip="13.2.9.3 UNION Clause"/>
              </a:rPr>
              <a:t>UNION</a:t>
            </a:r>
            <a:r>
              <a:rPr lang="zh-CN" altLang="zh-CN" dirty="0">
                <a:latin typeface="微软雅黑" panose="020B0503020204020204" charset="-122"/>
                <a:ea typeface="微软雅黑" panose="020B0503020204020204" charset="-122"/>
              </a:rPr>
              <a:t> constructs.</a:t>
            </a:r>
          </a:p>
          <a:p>
            <a:pPr lvl="0" eaLnBrk="0" fontAlgn="base" hangingPunct="0">
              <a:lnSpc>
                <a:spcPct val="170000"/>
              </a:lnSpc>
              <a:spcBef>
                <a:spcPct val="0"/>
              </a:spcBef>
              <a:spcAft>
                <a:spcPct val="0"/>
              </a:spcAft>
              <a:buFont typeface="Wingdings" panose="05000000000000000000" pitchFamily="2" charset="2"/>
              <a:buChar char="Ø"/>
            </a:pPr>
            <a:r>
              <a:rPr lang="zh-CN" altLang="zh-CN" dirty="0">
                <a:latin typeface="微软雅黑" panose="020B0503020204020204" charset="-122"/>
                <a:ea typeface="微软雅黑" panose="020B0503020204020204" charset="-122"/>
              </a:rPr>
              <a:t>It must not contain a </a:t>
            </a:r>
            <a:r>
              <a:rPr lang="zh-CN" altLang="zh-CN" sz="2400" dirty="0">
                <a:latin typeface="微软雅黑" panose="020B0503020204020204" charset="-122"/>
                <a:ea typeface="微软雅黑" panose="020B0503020204020204" charset="-122"/>
                <a:cs typeface="Courier New" panose="02070309020205020404" pitchFamily="49" charset="0"/>
              </a:rPr>
              <a:t>GROUP BY</a:t>
            </a:r>
            <a:r>
              <a:rPr lang="zh-CN" altLang="zh-CN" dirty="0">
                <a:latin typeface="微软雅黑" panose="020B0503020204020204" charset="-122"/>
                <a:ea typeface="微软雅黑" panose="020B0503020204020204" charset="-122"/>
              </a:rPr>
              <a:t> or </a:t>
            </a:r>
            <a:r>
              <a:rPr lang="zh-CN" altLang="zh-CN" sz="2400" dirty="0">
                <a:latin typeface="微软雅黑" panose="020B0503020204020204" charset="-122"/>
                <a:ea typeface="微软雅黑" panose="020B0503020204020204" charset="-122"/>
                <a:cs typeface="Courier New" panose="02070309020205020404" pitchFamily="49" charset="0"/>
              </a:rPr>
              <a:t>HAVING</a:t>
            </a:r>
            <a:r>
              <a:rPr lang="zh-CN" altLang="zh-CN" dirty="0">
                <a:latin typeface="微软雅黑" panose="020B0503020204020204" charset="-122"/>
                <a:ea typeface="微软雅黑" panose="020B0503020204020204" charset="-122"/>
              </a:rPr>
              <a:t> clause.</a:t>
            </a:r>
          </a:p>
          <a:p>
            <a:pPr lvl="0" eaLnBrk="0" fontAlgn="base" hangingPunct="0">
              <a:lnSpc>
                <a:spcPct val="170000"/>
              </a:lnSpc>
              <a:spcBef>
                <a:spcPct val="0"/>
              </a:spcBef>
              <a:spcAft>
                <a:spcPct val="0"/>
              </a:spcAft>
              <a:buFont typeface="Wingdings" panose="05000000000000000000" pitchFamily="2" charset="2"/>
              <a:buChar char="Ø"/>
            </a:pPr>
            <a:r>
              <a:rPr lang="zh-CN" altLang="zh-CN" dirty="0">
                <a:latin typeface="微软雅黑" panose="020B0503020204020204" charset="-122"/>
                <a:ea typeface="微软雅黑" panose="020B0503020204020204" charset="-122"/>
              </a:rPr>
              <a:t>It must not be implicitly grouped (it must contain no aggregate functions).</a:t>
            </a:r>
          </a:p>
          <a:p>
            <a:pPr lvl="0" eaLnBrk="0" fontAlgn="base" hangingPunct="0">
              <a:lnSpc>
                <a:spcPct val="170000"/>
              </a:lnSpc>
              <a:spcBef>
                <a:spcPct val="0"/>
              </a:spcBef>
              <a:spcAft>
                <a:spcPct val="0"/>
              </a:spcAft>
              <a:buFont typeface="Wingdings" panose="05000000000000000000" pitchFamily="2" charset="2"/>
              <a:buChar char="Ø"/>
            </a:pPr>
            <a:r>
              <a:rPr lang="zh-CN" altLang="zh-CN" dirty="0">
                <a:latin typeface="微软雅黑" panose="020B0503020204020204" charset="-122"/>
                <a:ea typeface="微软雅黑" panose="020B0503020204020204" charset="-122"/>
              </a:rPr>
              <a:t>It must not have </a:t>
            </a:r>
            <a:r>
              <a:rPr lang="zh-CN" altLang="zh-CN" sz="2400" dirty="0">
                <a:latin typeface="微软雅黑" panose="020B0503020204020204" charset="-122"/>
                <a:ea typeface="微软雅黑" panose="020B0503020204020204" charset="-122"/>
                <a:cs typeface="Courier New" panose="02070309020205020404" pitchFamily="49" charset="0"/>
              </a:rPr>
              <a:t>ORDER BY</a:t>
            </a:r>
            <a:r>
              <a:rPr lang="zh-CN" altLang="zh-CN" dirty="0">
                <a:latin typeface="微软雅黑" panose="020B0503020204020204" charset="-122"/>
                <a:ea typeface="微软雅黑" panose="020B0503020204020204" charset="-122"/>
              </a:rPr>
              <a:t> with </a:t>
            </a:r>
            <a:r>
              <a:rPr lang="zh-CN" altLang="zh-CN" sz="2400" dirty="0">
                <a:latin typeface="微软雅黑" panose="020B0503020204020204" charset="-122"/>
                <a:ea typeface="微软雅黑" panose="020B0503020204020204" charset="-122"/>
                <a:cs typeface="Courier New" panose="02070309020205020404" pitchFamily="49" charset="0"/>
              </a:rPr>
              <a:t>LIMIT</a:t>
            </a:r>
            <a:r>
              <a:rPr lang="zh-CN" altLang="zh-CN" dirty="0">
                <a:latin typeface="微软雅黑" panose="020B0503020204020204" charset="-122"/>
                <a:ea typeface="微软雅黑" panose="020B0503020204020204" charset="-122"/>
              </a:rPr>
              <a:t>.</a:t>
            </a:r>
          </a:p>
          <a:p>
            <a:pPr lvl="0" eaLnBrk="0" fontAlgn="base" hangingPunct="0">
              <a:lnSpc>
                <a:spcPct val="170000"/>
              </a:lnSpc>
              <a:spcBef>
                <a:spcPct val="0"/>
              </a:spcBef>
              <a:spcAft>
                <a:spcPct val="0"/>
              </a:spcAft>
              <a:buFont typeface="Wingdings" panose="05000000000000000000" pitchFamily="2" charset="2"/>
              <a:buChar char="Ø"/>
            </a:pPr>
            <a:r>
              <a:rPr lang="zh-CN" altLang="zh-CN" dirty="0">
                <a:latin typeface="微软雅黑" panose="020B0503020204020204" charset="-122"/>
                <a:ea typeface="微软雅黑" panose="020B0503020204020204" charset="-122"/>
              </a:rPr>
              <a:t>The </a:t>
            </a:r>
            <a:r>
              <a:rPr lang="zh-CN" altLang="zh-CN" sz="2400" dirty="0">
                <a:latin typeface="微软雅黑" panose="020B0503020204020204" charset="-122"/>
                <a:ea typeface="微软雅黑" panose="020B0503020204020204" charset="-122"/>
                <a:cs typeface="Courier New" panose="02070309020205020404" pitchFamily="49" charset="0"/>
              </a:rPr>
              <a:t>STRAIGHT_JOIN</a:t>
            </a:r>
            <a:r>
              <a:rPr lang="zh-CN" altLang="zh-CN" dirty="0">
                <a:latin typeface="微软雅黑" panose="020B0503020204020204" charset="-122"/>
                <a:ea typeface="微软雅黑" panose="020B0503020204020204" charset="-122"/>
              </a:rPr>
              <a:t> modifier must not be present.</a:t>
            </a:r>
          </a:p>
          <a:p>
            <a:pPr lvl="0" eaLnBrk="0" fontAlgn="base" hangingPunct="0">
              <a:lnSpc>
                <a:spcPct val="170000"/>
              </a:lnSpc>
              <a:spcBef>
                <a:spcPct val="0"/>
              </a:spcBef>
              <a:spcAft>
                <a:spcPct val="0"/>
              </a:spcAft>
              <a:buFont typeface="Wingdings" panose="05000000000000000000" pitchFamily="2" charset="2"/>
              <a:buChar char="Ø"/>
            </a:pPr>
            <a:r>
              <a:rPr lang="zh-CN" altLang="zh-CN" dirty="0">
                <a:latin typeface="微软雅黑" panose="020B0503020204020204" charset="-122"/>
                <a:ea typeface="微软雅黑" panose="020B0503020204020204" charset="-122"/>
              </a:rPr>
              <a:t>The number of outer and inner tables together must be less than the maximum number of tables permitted in a join.</a:t>
            </a:r>
          </a:p>
          <a:p>
            <a:pPr marL="0" lvl="0" indent="0" eaLnBrk="0" fontAlgn="base" hangingPunct="0">
              <a:lnSpc>
                <a:spcPct val="170000"/>
              </a:lnSpc>
              <a:spcBef>
                <a:spcPct val="0"/>
              </a:spcBef>
              <a:spcAft>
                <a:spcPct val="0"/>
              </a:spcAft>
              <a:buNone/>
            </a:pPr>
            <a:r>
              <a:rPr lang="zh-CN" altLang="zh-CN" dirty="0">
                <a:latin typeface="微软雅黑" panose="020B0503020204020204" charset="-122"/>
                <a:ea typeface="微软雅黑" panose="020B0503020204020204" charset="-122"/>
              </a:rPr>
              <a:t>The subquery may be correlated or uncorrelated. </a:t>
            </a:r>
            <a:r>
              <a:rPr lang="zh-CN" altLang="zh-CN" sz="2400" dirty="0">
                <a:latin typeface="微软雅黑" panose="020B0503020204020204" charset="-122"/>
                <a:ea typeface="微软雅黑" panose="020B0503020204020204" charset="-122"/>
                <a:cs typeface="Courier New" panose="02070309020205020404" pitchFamily="49" charset="0"/>
              </a:rPr>
              <a:t>DISTINCT</a:t>
            </a:r>
            <a:r>
              <a:rPr lang="zh-CN" altLang="zh-CN" dirty="0">
                <a:latin typeface="微软雅黑" panose="020B0503020204020204" charset="-122"/>
                <a:ea typeface="微软雅黑" panose="020B0503020204020204" charset="-122"/>
              </a:rPr>
              <a:t> is permitted, as is </a:t>
            </a:r>
            <a:r>
              <a:rPr lang="zh-CN" altLang="zh-CN" sz="2400" dirty="0">
                <a:latin typeface="微软雅黑" panose="020B0503020204020204" charset="-122"/>
                <a:ea typeface="微软雅黑" panose="020B0503020204020204" charset="-122"/>
                <a:cs typeface="Courier New" panose="02070309020205020404" pitchFamily="49" charset="0"/>
              </a:rPr>
              <a:t>LIMIT</a:t>
            </a:r>
            <a:r>
              <a:rPr lang="zh-CN" altLang="zh-CN" dirty="0">
                <a:latin typeface="微软雅黑" panose="020B0503020204020204" charset="-122"/>
                <a:ea typeface="微软雅黑" panose="020B0503020204020204" charset="-122"/>
              </a:rPr>
              <a:t> unless </a:t>
            </a:r>
            <a:r>
              <a:rPr lang="zh-CN" altLang="zh-CN" sz="2400" dirty="0">
                <a:latin typeface="微软雅黑" panose="020B0503020204020204" charset="-122"/>
                <a:ea typeface="微软雅黑" panose="020B0503020204020204" charset="-122"/>
                <a:cs typeface="Courier New" panose="02070309020205020404" pitchFamily="49" charset="0"/>
              </a:rPr>
              <a:t>ORDER BY</a:t>
            </a:r>
            <a:r>
              <a:rPr lang="zh-CN" altLang="zh-CN" dirty="0">
                <a:latin typeface="微软雅黑" panose="020B0503020204020204" charset="-122"/>
                <a:ea typeface="微软雅黑" panose="020B0503020204020204" charset="-122"/>
              </a:rPr>
              <a:t> is also used.</a:t>
            </a:r>
            <a:endParaRPr lang="zh-CN" altLang="zh-CN" sz="5400" dirty="0">
              <a:latin typeface="微软雅黑" panose="020B0503020204020204" charset="-122"/>
              <a:ea typeface="微软雅黑" panose="020B0503020204020204" charset="-122"/>
            </a:endParaRPr>
          </a:p>
        </p:txBody>
      </p:sp>
      <p:sp>
        <p:nvSpPr>
          <p:cNvPr id="4" name="标题 1"/>
          <p:cNvSpPr>
            <a:spLocks noGrp="1"/>
          </p:cNvSpPr>
          <p:nvPr>
            <p:ph type="title"/>
          </p:nvPr>
        </p:nvSpPr>
        <p:spPr>
          <a:xfrm>
            <a:off x="829492" y="365125"/>
            <a:ext cx="10515600" cy="427355"/>
          </a:xfrm>
        </p:spPr>
        <p:txBody>
          <a:bodyPr>
            <a:normAutofit fontScale="90000"/>
          </a:bodyPr>
          <a:lstStyle/>
          <a:p>
            <a:r>
              <a:rPr lang="en-US" altLang="zh-CN" sz="3200" dirty="0" err="1" smtClean="0"/>
              <a:t>Semijoin</a:t>
            </a:r>
            <a:r>
              <a:rPr lang="zh-CN" altLang="en-US" sz="3200" dirty="0" smtClean="0"/>
              <a:t>处理的条件</a:t>
            </a:r>
            <a:endParaRPr lang="zh-CN" altLang="en-US" sz="3200" dirty="0"/>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7" name="文本框 6"/>
          <p:cNvSpPr txBox="1"/>
          <p:nvPr/>
        </p:nvSpPr>
        <p:spPr>
          <a:xfrm>
            <a:off x="829492" y="1837514"/>
            <a:ext cx="7123425" cy="307777"/>
          </a:xfrm>
          <a:prstGeom prst="rect">
            <a:avLst/>
          </a:prstGeom>
          <a:solidFill>
            <a:schemeClr val="bg1">
              <a:lumMod val="85000"/>
            </a:schemeClr>
          </a:solidFill>
        </p:spPr>
        <p:txBody>
          <a:bodyPr wrap="none" rtlCol="0">
            <a:spAutoFit/>
          </a:bodyPr>
          <a:lstStyle/>
          <a:p>
            <a:r>
              <a:rPr lang="zh-CN" altLang="zh-CN" sz="1400" dirty="0">
                <a:latin typeface="微软雅黑" panose="020B0503020204020204" charset="-122"/>
                <a:ea typeface="微软雅黑" panose="020B0503020204020204" charset="-122"/>
              </a:rPr>
              <a:t>SELECT ... FROM ot1, ... WHERE (oe1, ...) IN (SELECT ie1, ... FROM it1, ... WHERE ...)</a:t>
            </a:r>
            <a:r>
              <a:rPr lang="zh-CN" altLang="zh-CN" sz="1400" dirty="0" smtClean="0">
                <a:latin typeface="微软雅黑" panose="020B0503020204020204" charset="-122"/>
                <a:ea typeface="微软雅黑" panose="020B0503020204020204" charset="-122"/>
              </a:rPr>
              <a:t>;</a:t>
            </a:r>
            <a:endParaRPr lang="zh-CN" altLang="zh-CN" sz="14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4987" y="1053742"/>
            <a:ext cx="10726784" cy="5024841"/>
          </a:xfrm>
        </p:spPr>
        <p:txBody>
          <a:bodyPr>
            <a:normAutofit/>
          </a:bodyPr>
          <a:lstStyle/>
          <a:p>
            <a:pPr lvl="0" eaLnBrk="0" fontAlgn="base" hangingPunct="0">
              <a:lnSpc>
                <a:spcPct val="150000"/>
              </a:lnSpc>
              <a:spcBef>
                <a:spcPct val="0"/>
              </a:spcBef>
              <a:spcAft>
                <a:spcPct val="0"/>
              </a:spcAft>
              <a:buFont typeface="Wingdings" panose="05000000000000000000" pitchFamily="2" charset="2"/>
              <a:buChar char="Ø"/>
            </a:pPr>
            <a:r>
              <a:rPr lang="zh-CN" altLang="zh-CN" sz="1800" dirty="0">
                <a:solidFill>
                  <a:srgbClr val="202124"/>
                </a:solidFill>
                <a:latin typeface="+mn-ea"/>
              </a:rPr>
              <a:t>它必须是出现在 WHERE 或 ON 子句顶层的 IN（或 =ANY）子查询，可能作为 AND 表达式中的术语。例如：</a:t>
            </a:r>
            <a:r>
              <a:rPr lang="zh-CN" altLang="zh-CN" sz="1800" dirty="0">
                <a:latin typeface="+mn-ea"/>
              </a:rPr>
              <a:t> </a:t>
            </a:r>
            <a:endParaRPr lang="en-US" altLang="zh-CN" sz="1800" dirty="0" smtClean="0">
              <a:latin typeface="+mn-ea"/>
            </a:endParaRPr>
          </a:p>
          <a:p>
            <a:pPr lvl="0" eaLnBrk="0" fontAlgn="base" hangingPunct="0">
              <a:lnSpc>
                <a:spcPct val="150000"/>
              </a:lnSpc>
              <a:spcBef>
                <a:spcPct val="0"/>
              </a:spcBef>
              <a:spcAft>
                <a:spcPct val="0"/>
              </a:spcAft>
              <a:buFont typeface="Wingdings" panose="05000000000000000000" pitchFamily="2" charset="2"/>
              <a:buChar char="Ø"/>
            </a:pPr>
            <a:endParaRPr lang="zh-CN" altLang="zh-CN" sz="1800" dirty="0">
              <a:latin typeface="+mn-ea"/>
            </a:endParaRPr>
          </a:p>
          <a:p>
            <a:pPr marL="0" lvl="0" indent="0" eaLnBrk="0" fontAlgn="base" hangingPunct="0">
              <a:lnSpc>
                <a:spcPct val="150000"/>
              </a:lnSpc>
              <a:spcBef>
                <a:spcPct val="0"/>
              </a:spcBef>
              <a:spcAft>
                <a:spcPct val="0"/>
              </a:spcAft>
              <a:buNone/>
            </a:pPr>
            <a:r>
              <a:rPr lang="zh-CN" altLang="zh-CN" sz="1800" dirty="0">
                <a:solidFill>
                  <a:srgbClr val="202124"/>
                </a:solidFill>
                <a:latin typeface="+mn-ea"/>
              </a:rPr>
              <a:t>这里，ot_i 和 it_i 表示查询的外部和</a:t>
            </a:r>
            <a:r>
              <a:rPr lang="zh-CN" altLang="zh-CN" sz="1800" dirty="0" smtClean="0">
                <a:solidFill>
                  <a:srgbClr val="202124"/>
                </a:solidFill>
                <a:latin typeface="+mn-ea"/>
              </a:rPr>
              <a:t>内部的</a:t>
            </a:r>
            <a:r>
              <a:rPr lang="zh-CN" altLang="zh-CN" sz="1800" dirty="0">
                <a:solidFill>
                  <a:srgbClr val="202124"/>
                </a:solidFill>
                <a:latin typeface="+mn-ea"/>
              </a:rPr>
              <a:t>表，oe_i 和 ie_i </a:t>
            </a:r>
            <a:r>
              <a:rPr lang="zh-CN" altLang="zh-CN" sz="1800" dirty="0" smtClean="0">
                <a:solidFill>
                  <a:srgbClr val="202124"/>
                </a:solidFill>
                <a:latin typeface="+mn-ea"/>
              </a:rPr>
              <a:t>表示外部</a:t>
            </a:r>
            <a:r>
              <a:rPr lang="zh-CN" altLang="zh-CN" sz="1800" dirty="0">
                <a:solidFill>
                  <a:srgbClr val="202124"/>
                </a:solidFill>
                <a:latin typeface="+mn-ea"/>
              </a:rPr>
              <a:t>表和内部表中的列的表达式。</a:t>
            </a:r>
            <a:r>
              <a:rPr lang="zh-CN" altLang="zh-CN" sz="1800" dirty="0">
                <a:latin typeface="+mn-ea"/>
              </a:rPr>
              <a:t> </a:t>
            </a:r>
          </a:p>
          <a:p>
            <a:pPr lvl="0" eaLnBrk="0" fontAlgn="base" hangingPunct="0">
              <a:lnSpc>
                <a:spcPct val="150000"/>
              </a:lnSpc>
              <a:spcBef>
                <a:spcPct val="0"/>
              </a:spcBef>
              <a:spcAft>
                <a:spcPct val="0"/>
              </a:spcAft>
              <a:buFont typeface="Wingdings" panose="05000000000000000000" pitchFamily="2" charset="2"/>
              <a:buChar char="Ø"/>
            </a:pPr>
            <a:r>
              <a:rPr lang="zh-CN" altLang="zh-CN" sz="1800" dirty="0">
                <a:solidFill>
                  <a:srgbClr val="202124"/>
                </a:solidFill>
                <a:latin typeface="+mn-ea"/>
              </a:rPr>
              <a:t>它必须是没有 UNION 结构的单个 SELECT。</a:t>
            </a:r>
            <a:r>
              <a:rPr lang="zh-CN" altLang="zh-CN" sz="1800" dirty="0">
                <a:latin typeface="+mn-ea"/>
              </a:rPr>
              <a:t> </a:t>
            </a:r>
          </a:p>
          <a:p>
            <a:pPr lvl="0" eaLnBrk="0" fontAlgn="base" hangingPunct="0">
              <a:lnSpc>
                <a:spcPct val="150000"/>
              </a:lnSpc>
              <a:spcBef>
                <a:spcPct val="0"/>
              </a:spcBef>
              <a:spcAft>
                <a:spcPct val="0"/>
              </a:spcAft>
              <a:buFont typeface="Wingdings" panose="05000000000000000000" pitchFamily="2" charset="2"/>
              <a:buChar char="Ø"/>
            </a:pPr>
            <a:r>
              <a:rPr lang="zh-CN" altLang="zh-CN" sz="1800" dirty="0">
                <a:solidFill>
                  <a:srgbClr val="202124"/>
                </a:solidFill>
                <a:latin typeface="+mn-ea"/>
              </a:rPr>
              <a:t>它不得包含 GROUP BY 或 HAVING 子句。</a:t>
            </a:r>
            <a:r>
              <a:rPr lang="zh-CN" altLang="zh-CN" sz="1800" dirty="0">
                <a:latin typeface="+mn-ea"/>
              </a:rPr>
              <a:t> </a:t>
            </a:r>
          </a:p>
          <a:p>
            <a:pPr lvl="0" eaLnBrk="0" fontAlgn="base" hangingPunct="0">
              <a:lnSpc>
                <a:spcPct val="150000"/>
              </a:lnSpc>
              <a:spcBef>
                <a:spcPct val="0"/>
              </a:spcBef>
              <a:spcAft>
                <a:spcPct val="0"/>
              </a:spcAft>
              <a:buFont typeface="Wingdings" panose="05000000000000000000" pitchFamily="2" charset="2"/>
              <a:buChar char="Ø"/>
            </a:pPr>
            <a:r>
              <a:rPr lang="zh-CN" altLang="zh-CN" sz="1800" dirty="0">
                <a:solidFill>
                  <a:srgbClr val="202124"/>
                </a:solidFill>
                <a:latin typeface="+mn-ea"/>
              </a:rPr>
              <a:t>它不能被隐式分组（它不能包含聚合函数）。</a:t>
            </a:r>
            <a:r>
              <a:rPr lang="zh-CN" altLang="zh-CN" sz="1800" dirty="0">
                <a:latin typeface="+mn-ea"/>
              </a:rPr>
              <a:t> </a:t>
            </a:r>
          </a:p>
          <a:p>
            <a:pPr lvl="0" eaLnBrk="0" fontAlgn="base" hangingPunct="0">
              <a:lnSpc>
                <a:spcPct val="150000"/>
              </a:lnSpc>
              <a:spcBef>
                <a:spcPct val="0"/>
              </a:spcBef>
              <a:spcAft>
                <a:spcPct val="0"/>
              </a:spcAft>
              <a:buFont typeface="Wingdings" panose="05000000000000000000" pitchFamily="2" charset="2"/>
              <a:buChar char="Ø"/>
            </a:pPr>
            <a:r>
              <a:rPr lang="zh-CN" altLang="zh-CN" sz="1800" dirty="0">
                <a:solidFill>
                  <a:srgbClr val="202124"/>
                </a:solidFill>
                <a:latin typeface="+mn-ea"/>
              </a:rPr>
              <a:t>它不能</a:t>
            </a:r>
            <a:r>
              <a:rPr lang="zh-CN" altLang="zh-CN" sz="1800" dirty="0" smtClean="0">
                <a:solidFill>
                  <a:srgbClr val="202124"/>
                </a:solidFill>
                <a:latin typeface="+mn-ea"/>
              </a:rPr>
              <a:t>有</a:t>
            </a:r>
            <a:r>
              <a:rPr lang="zh-CN" altLang="en-US" sz="1800" dirty="0" smtClean="0">
                <a:solidFill>
                  <a:srgbClr val="202124"/>
                </a:solidFill>
                <a:latin typeface="+mn-ea"/>
              </a:rPr>
              <a:t>带 </a:t>
            </a:r>
            <a:r>
              <a:rPr lang="zh-CN" altLang="zh-CN" sz="1800" dirty="0" smtClean="0">
                <a:solidFill>
                  <a:srgbClr val="202124"/>
                </a:solidFill>
                <a:latin typeface="+mn-ea"/>
              </a:rPr>
              <a:t>LIMIT</a:t>
            </a:r>
            <a:r>
              <a:rPr lang="en-US" altLang="zh-CN" sz="1800" dirty="0" smtClean="0">
                <a:solidFill>
                  <a:srgbClr val="202124"/>
                </a:solidFill>
                <a:latin typeface="+mn-ea"/>
              </a:rPr>
              <a:t> </a:t>
            </a:r>
            <a:r>
              <a:rPr lang="zh-CN" altLang="en-US" sz="1800" dirty="0" smtClean="0">
                <a:solidFill>
                  <a:srgbClr val="202124"/>
                </a:solidFill>
                <a:latin typeface="+mn-ea"/>
              </a:rPr>
              <a:t>的</a:t>
            </a:r>
            <a:r>
              <a:rPr lang="zh-CN" altLang="zh-CN" sz="1800" dirty="0" smtClean="0">
                <a:solidFill>
                  <a:srgbClr val="202124"/>
                </a:solidFill>
                <a:latin typeface="+mn-ea"/>
              </a:rPr>
              <a:t> </a:t>
            </a:r>
            <a:r>
              <a:rPr lang="zh-CN" altLang="zh-CN" sz="1800" dirty="0">
                <a:solidFill>
                  <a:srgbClr val="202124"/>
                </a:solidFill>
                <a:latin typeface="+mn-ea"/>
              </a:rPr>
              <a:t>ORDER </a:t>
            </a:r>
            <a:r>
              <a:rPr lang="zh-CN" altLang="zh-CN" sz="1800" dirty="0" smtClean="0">
                <a:solidFill>
                  <a:srgbClr val="202124"/>
                </a:solidFill>
                <a:latin typeface="+mn-ea"/>
              </a:rPr>
              <a:t>BY。</a:t>
            </a:r>
            <a:r>
              <a:rPr lang="zh-CN" altLang="zh-CN" sz="1800" dirty="0" smtClean="0">
                <a:latin typeface="+mn-ea"/>
              </a:rPr>
              <a:t> </a:t>
            </a:r>
            <a:endParaRPr lang="zh-CN" altLang="zh-CN" sz="1800" dirty="0">
              <a:latin typeface="+mn-ea"/>
            </a:endParaRPr>
          </a:p>
          <a:p>
            <a:pPr lvl="0" eaLnBrk="0" fontAlgn="base" hangingPunct="0">
              <a:lnSpc>
                <a:spcPct val="150000"/>
              </a:lnSpc>
              <a:spcBef>
                <a:spcPct val="0"/>
              </a:spcBef>
              <a:spcAft>
                <a:spcPct val="0"/>
              </a:spcAft>
              <a:buFont typeface="Wingdings" panose="05000000000000000000" pitchFamily="2" charset="2"/>
              <a:buChar char="Ø"/>
            </a:pPr>
            <a:r>
              <a:rPr lang="zh-CN" altLang="zh-CN" sz="1800" dirty="0">
                <a:solidFill>
                  <a:srgbClr val="202124"/>
                </a:solidFill>
                <a:latin typeface="+mn-ea"/>
              </a:rPr>
              <a:t>不得存在 STRAIGHT_JOIN 修饰符。</a:t>
            </a:r>
            <a:r>
              <a:rPr lang="zh-CN" altLang="zh-CN" sz="1800" dirty="0">
                <a:latin typeface="+mn-ea"/>
              </a:rPr>
              <a:t> </a:t>
            </a:r>
          </a:p>
          <a:p>
            <a:pPr lvl="0" eaLnBrk="0" fontAlgn="base" hangingPunct="0">
              <a:lnSpc>
                <a:spcPct val="150000"/>
              </a:lnSpc>
              <a:spcBef>
                <a:spcPct val="0"/>
              </a:spcBef>
              <a:spcAft>
                <a:spcPct val="0"/>
              </a:spcAft>
              <a:buFont typeface="Wingdings" panose="05000000000000000000" pitchFamily="2" charset="2"/>
              <a:buChar char="Ø"/>
            </a:pPr>
            <a:r>
              <a:rPr lang="zh-CN" altLang="zh-CN" sz="1800" dirty="0">
                <a:solidFill>
                  <a:srgbClr val="202124"/>
                </a:solidFill>
                <a:latin typeface="+mn-ea"/>
              </a:rPr>
              <a:t>外部表和内部表的总数必须小于连接中允许的最大表数。</a:t>
            </a:r>
            <a:r>
              <a:rPr lang="zh-CN" altLang="zh-CN" sz="1800" dirty="0">
                <a:latin typeface="+mn-ea"/>
              </a:rPr>
              <a:t> </a:t>
            </a:r>
          </a:p>
          <a:p>
            <a:pPr marL="0" lvl="0" indent="0" eaLnBrk="0" fontAlgn="base" hangingPunct="0">
              <a:lnSpc>
                <a:spcPct val="150000"/>
              </a:lnSpc>
              <a:spcBef>
                <a:spcPct val="0"/>
              </a:spcBef>
              <a:spcAft>
                <a:spcPct val="0"/>
              </a:spcAft>
              <a:buNone/>
            </a:pPr>
            <a:r>
              <a:rPr lang="zh-CN" altLang="zh-CN" sz="1800" dirty="0">
                <a:solidFill>
                  <a:srgbClr val="202124"/>
                </a:solidFill>
                <a:latin typeface="+mn-ea"/>
              </a:rPr>
              <a:t>子查询可以是相关的或不相关的。允许 DISTINCT 和 LIMIT ，除非还使用了 ORDER BY。</a:t>
            </a:r>
            <a:r>
              <a:rPr lang="zh-CN" altLang="zh-CN" sz="1800" dirty="0">
                <a:latin typeface="+mn-ea"/>
              </a:rPr>
              <a:t> </a:t>
            </a:r>
          </a:p>
        </p:txBody>
      </p:sp>
      <p:sp>
        <p:nvSpPr>
          <p:cNvPr id="4" name="标题 1"/>
          <p:cNvSpPr>
            <a:spLocks noGrp="1"/>
          </p:cNvSpPr>
          <p:nvPr>
            <p:ph type="title"/>
          </p:nvPr>
        </p:nvSpPr>
        <p:spPr>
          <a:xfrm>
            <a:off x="829492" y="365125"/>
            <a:ext cx="10515600" cy="427355"/>
          </a:xfrm>
        </p:spPr>
        <p:txBody>
          <a:bodyPr>
            <a:normAutofit fontScale="90000"/>
          </a:bodyPr>
          <a:lstStyle/>
          <a:p>
            <a:r>
              <a:rPr lang="en-US" altLang="zh-CN" sz="3200" dirty="0" err="1" smtClean="0"/>
              <a:t>Semijoin</a:t>
            </a:r>
            <a:r>
              <a:rPr lang="zh-CN" altLang="en-US" sz="3200" dirty="0" smtClean="0"/>
              <a:t>处理的条件</a:t>
            </a:r>
            <a:endParaRPr lang="zh-CN" altLang="en-US" sz="3200" dirty="0"/>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7" name="文本框 6"/>
          <p:cNvSpPr txBox="1"/>
          <p:nvPr/>
        </p:nvSpPr>
        <p:spPr>
          <a:xfrm>
            <a:off x="829492" y="2002977"/>
            <a:ext cx="7123425" cy="307777"/>
          </a:xfrm>
          <a:prstGeom prst="rect">
            <a:avLst/>
          </a:prstGeom>
          <a:solidFill>
            <a:schemeClr val="bg1">
              <a:lumMod val="85000"/>
            </a:schemeClr>
          </a:solidFill>
        </p:spPr>
        <p:txBody>
          <a:bodyPr wrap="none" rtlCol="0">
            <a:spAutoFit/>
          </a:bodyPr>
          <a:lstStyle/>
          <a:p>
            <a:r>
              <a:rPr lang="zh-CN" altLang="zh-CN" sz="1400" dirty="0">
                <a:latin typeface="微软雅黑" panose="020B0503020204020204" charset="-122"/>
                <a:ea typeface="微软雅黑" panose="020B0503020204020204" charset="-122"/>
              </a:rPr>
              <a:t>SELECT ... FROM ot1, ... WHERE (oe1, ...) IN (SELECT ie1, ... FROM it1, ... WHERE ...)</a:t>
            </a:r>
            <a:r>
              <a:rPr lang="zh-CN" altLang="zh-CN" sz="1400" dirty="0" smtClean="0">
                <a:latin typeface="微软雅黑" panose="020B0503020204020204" charset="-122"/>
                <a:ea typeface="微软雅黑" panose="020B0503020204020204" charset="-122"/>
              </a:rPr>
              <a:t>;</a:t>
            </a:r>
            <a:endParaRPr lang="zh-CN" altLang="zh-CN" sz="14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3900" y="923290"/>
            <a:ext cx="10727055" cy="4848860"/>
          </a:xfrm>
        </p:spPr>
        <p:txBody>
          <a:bodyPr>
            <a:noAutofit/>
          </a:bodyPr>
          <a:lstStyle/>
          <a:p>
            <a:pPr fontAlgn="base">
              <a:lnSpc>
                <a:spcPct val="100000"/>
              </a:lnSpc>
              <a:buFont typeface="Wingdings" panose="05000000000000000000" pitchFamily="2" charset="2"/>
              <a:buChar char="Ø"/>
            </a:pPr>
            <a:r>
              <a:rPr lang="en-US" altLang="zh-CN" sz="2000" b="1" dirty="0">
                <a:latin typeface="+mn-ea"/>
              </a:rPr>
              <a:t>Convert the </a:t>
            </a:r>
            <a:r>
              <a:rPr lang="en-US" altLang="zh-CN" sz="2000" b="1" dirty="0" err="1">
                <a:latin typeface="+mn-ea"/>
              </a:rPr>
              <a:t>subquery</a:t>
            </a:r>
            <a:r>
              <a:rPr lang="en-US" altLang="zh-CN" sz="2000" b="1" dirty="0">
                <a:latin typeface="+mn-ea"/>
              </a:rPr>
              <a:t> to a join</a:t>
            </a:r>
            <a:r>
              <a:rPr lang="en-US" altLang="zh-CN" sz="2000" dirty="0">
                <a:latin typeface="+mn-ea"/>
              </a:rPr>
              <a:t>, or use table pullout and run the query as an inner join between </a:t>
            </a:r>
            <a:r>
              <a:rPr lang="en-US" altLang="zh-CN" sz="2000" dirty="0" err="1">
                <a:latin typeface="+mn-ea"/>
              </a:rPr>
              <a:t>subquery</a:t>
            </a:r>
            <a:r>
              <a:rPr lang="en-US" altLang="zh-CN" sz="2000" dirty="0">
                <a:latin typeface="+mn-ea"/>
              </a:rPr>
              <a:t> tables and outer tables. Table pullout pulls a table out from the </a:t>
            </a:r>
            <a:r>
              <a:rPr lang="en-US" altLang="zh-CN" sz="2000" dirty="0" err="1">
                <a:latin typeface="+mn-ea"/>
              </a:rPr>
              <a:t>subquery</a:t>
            </a:r>
            <a:r>
              <a:rPr lang="en-US" altLang="zh-CN" sz="2000" dirty="0">
                <a:latin typeface="+mn-ea"/>
              </a:rPr>
              <a:t> to the outer query</a:t>
            </a:r>
            <a:r>
              <a:rPr lang="en-US" altLang="zh-CN" sz="2000" dirty="0" smtClean="0">
                <a:latin typeface="+mn-ea"/>
              </a:rPr>
              <a:t>.</a:t>
            </a:r>
            <a:endParaRPr lang="zh-CN" altLang="zh-CN" sz="2000" dirty="0">
              <a:latin typeface="+mn-ea"/>
            </a:endParaRPr>
          </a:p>
          <a:p>
            <a:pPr eaLnBrk="0" fontAlgn="base" hangingPunct="0">
              <a:lnSpc>
                <a:spcPct val="100000"/>
              </a:lnSpc>
              <a:spcBef>
                <a:spcPct val="0"/>
              </a:spcBef>
              <a:spcAft>
                <a:spcPct val="0"/>
              </a:spcAft>
              <a:buFont typeface="Wingdings" panose="05000000000000000000" pitchFamily="2" charset="2"/>
              <a:buChar char="Ø"/>
            </a:pPr>
            <a:r>
              <a:rPr lang="en-US" altLang="zh-CN" sz="2000" b="1" dirty="0">
                <a:latin typeface="+mn-ea"/>
              </a:rPr>
              <a:t>Duplicate </a:t>
            </a:r>
            <a:r>
              <a:rPr lang="en-US" altLang="zh-CN" sz="2000" b="1" dirty="0" err="1">
                <a:latin typeface="+mn-ea"/>
              </a:rPr>
              <a:t>Weedout</a:t>
            </a:r>
            <a:r>
              <a:rPr lang="en-US" altLang="zh-CN" sz="2000" dirty="0">
                <a:latin typeface="+mn-ea"/>
              </a:rPr>
              <a:t>: Run the </a:t>
            </a:r>
            <a:r>
              <a:rPr lang="en-US" altLang="zh-CN" sz="2000" dirty="0" err="1">
                <a:latin typeface="+mn-ea"/>
              </a:rPr>
              <a:t>semijoin</a:t>
            </a:r>
            <a:r>
              <a:rPr lang="en-US" altLang="zh-CN" sz="2000" dirty="0">
                <a:latin typeface="+mn-ea"/>
              </a:rPr>
              <a:t> as if it was a join and remove duplicate records using a temporary table.</a:t>
            </a:r>
          </a:p>
          <a:p>
            <a:pPr fontAlgn="base">
              <a:lnSpc>
                <a:spcPct val="100000"/>
              </a:lnSpc>
              <a:buFont typeface="Wingdings" panose="05000000000000000000" pitchFamily="2" charset="2"/>
              <a:buChar char="Ø"/>
            </a:pPr>
            <a:r>
              <a:rPr lang="en-US" altLang="zh-CN" sz="2000" b="1" dirty="0" err="1">
                <a:latin typeface="+mn-ea"/>
              </a:rPr>
              <a:t>FirstMatch</a:t>
            </a:r>
            <a:r>
              <a:rPr lang="en-US" altLang="zh-CN" sz="2000" dirty="0">
                <a:latin typeface="+mn-ea"/>
              </a:rPr>
              <a:t>: When scanning the inner tables for row combinations and there are multiple instances of a given value group, choose one rather than returning them all. This "shortcuts" scanning and eliminates production of unnecessary rows.</a:t>
            </a:r>
          </a:p>
          <a:p>
            <a:pPr fontAlgn="base">
              <a:lnSpc>
                <a:spcPct val="100000"/>
              </a:lnSpc>
              <a:buFont typeface="Wingdings" panose="05000000000000000000" pitchFamily="2" charset="2"/>
              <a:buChar char="Ø"/>
            </a:pPr>
            <a:r>
              <a:rPr lang="en-US" altLang="zh-CN" sz="2000" b="1" dirty="0" err="1">
                <a:latin typeface="+mn-ea"/>
              </a:rPr>
              <a:t>LooseScan</a:t>
            </a:r>
            <a:r>
              <a:rPr lang="en-US" altLang="zh-CN" sz="2000" dirty="0">
                <a:latin typeface="+mn-ea"/>
              </a:rPr>
              <a:t>: Scan a </a:t>
            </a:r>
            <a:r>
              <a:rPr lang="en-US" altLang="zh-CN" sz="2000" dirty="0" err="1">
                <a:latin typeface="+mn-ea"/>
              </a:rPr>
              <a:t>subquery</a:t>
            </a:r>
            <a:r>
              <a:rPr lang="en-US" altLang="zh-CN" sz="2000" dirty="0">
                <a:latin typeface="+mn-ea"/>
              </a:rPr>
              <a:t> table using an index that enables a single value to be chosen from each </a:t>
            </a:r>
            <a:r>
              <a:rPr lang="en-US" altLang="zh-CN" sz="2000" dirty="0" err="1">
                <a:latin typeface="+mn-ea"/>
              </a:rPr>
              <a:t>subquery's</a:t>
            </a:r>
            <a:r>
              <a:rPr lang="en-US" altLang="zh-CN" sz="2000" dirty="0">
                <a:latin typeface="+mn-ea"/>
              </a:rPr>
              <a:t> value group.</a:t>
            </a:r>
          </a:p>
          <a:p>
            <a:pPr lvl="0" eaLnBrk="0" fontAlgn="base" hangingPunct="0">
              <a:lnSpc>
                <a:spcPct val="100000"/>
              </a:lnSpc>
              <a:spcBef>
                <a:spcPct val="0"/>
              </a:spcBef>
              <a:spcAft>
                <a:spcPct val="0"/>
              </a:spcAft>
              <a:buFont typeface="Wingdings" panose="05000000000000000000" pitchFamily="2" charset="2"/>
              <a:buChar char="Ø"/>
            </a:pPr>
            <a:r>
              <a:rPr lang="en-US" altLang="zh-CN" sz="2000" b="1" dirty="0" smtClean="0">
                <a:latin typeface="+mn-ea"/>
              </a:rPr>
              <a:t>Materialize</a:t>
            </a:r>
            <a:r>
              <a:rPr lang="en-US" altLang="zh-CN" sz="2000" dirty="0" smtClean="0">
                <a:latin typeface="+mn-ea"/>
              </a:rPr>
              <a:t> </a:t>
            </a:r>
            <a:r>
              <a:rPr lang="en-US" altLang="zh-CN" sz="2000" dirty="0">
                <a:latin typeface="+mn-ea"/>
              </a:rPr>
              <a:t>the </a:t>
            </a:r>
            <a:r>
              <a:rPr lang="en-US" altLang="zh-CN" sz="2000" dirty="0" err="1">
                <a:latin typeface="+mn-ea"/>
              </a:rPr>
              <a:t>subquery</a:t>
            </a:r>
            <a:r>
              <a:rPr lang="en-US" altLang="zh-CN" sz="2000" dirty="0">
                <a:latin typeface="+mn-ea"/>
              </a:rPr>
              <a:t> into an indexed temporary table that is used to perform a join, where the index is used to remove duplicates. The index might also be used later for lookups when joining the temporary table with the outer tables; if not, the table is scanned</a:t>
            </a:r>
            <a:r>
              <a:rPr lang="en-US" altLang="zh-CN" sz="2000" dirty="0" smtClean="0">
                <a:latin typeface="+mn-ea"/>
              </a:rPr>
              <a:t>.</a:t>
            </a:r>
          </a:p>
        </p:txBody>
      </p:sp>
      <p:sp>
        <p:nvSpPr>
          <p:cNvPr id="4" name="标题 1"/>
          <p:cNvSpPr>
            <a:spLocks noGrp="1"/>
          </p:cNvSpPr>
          <p:nvPr>
            <p:ph type="title"/>
          </p:nvPr>
        </p:nvSpPr>
        <p:spPr>
          <a:xfrm>
            <a:off x="829492" y="365125"/>
            <a:ext cx="10515600" cy="427355"/>
          </a:xfrm>
        </p:spPr>
        <p:txBody>
          <a:bodyPr>
            <a:normAutofit fontScale="90000"/>
          </a:bodyPr>
          <a:lstStyle/>
          <a:p>
            <a:r>
              <a:rPr lang="zh-CN" altLang="en-US" sz="3200" dirty="0" smtClean="0"/>
              <a:t>优化策略</a:t>
            </a:r>
            <a:endParaRPr lang="zh-CN" altLang="en-US" sz="3200" dirty="0"/>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3900" y="923114"/>
            <a:ext cx="10621192" cy="4754875"/>
          </a:xfrm>
        </p:spPr>
        <p:txBody>
          <a:bodyPr>
            <a:noAutofit/>
          </a:bodyPr>
          <a:lstStyle/>
          <a:p>
            <a:pPr lvl="0" eaLnBrk="0" fontAlgn="base" hangingPunct="0">
              <a:lnSpc>
                <a:spcPct val="150000"/>
              </a:lnSpc>
              <a:spcBef>
                <a:spcPct val="0"/>
              </a:spcBef>
              <a:spcAft>
                <a:spcPct val="0"/>
              </a:spcAft>
              <a:buFont typeface="Wingdings" panose="05000000000000000000" pitchFamily="2" charset="2"/>
              <a:buChar char="Ø"/>
            </a:pPr>
            <a:r>
              <a:rPr lang="zh-CN" altLang="zh-CN" sz="2000" dirty="0">
                <a:solidFill>
                  <a:srgbClr val="202124"/>
                </a:solidFill>
                <a:latin typeface="+mn-ea"/>
              </a:rPr>
              <a:t>将子查询转换为</a:t>
            </a:r>
            <a:r>
              <a:rPr lang="zh-CN" altLang="zh-CN" sz="2000" b="1" dirty="0">
                <a:solidFill>
                  <a:srgbClr val="202124"/>
                </a:solidFill>
                <a:latin typeface="+mn-ea"/>
              </a:rPr>
              <a:t>联接</a:t>
            </a:r>
            <a:r>
              <a:rPr lang="zh-CN" altLang="zh-CN" sz="2000" dirty="0">
                <a:solidFill>
                  <a:srgbClr val="202124"/>
                </a:solidFill>
                <a:latin typeface="+mn-ea"/>
              </a:rPr>
              <a:t>，或使用表拉出并将查询作为子查询表和外部表之间的</a:t>
            </a:r>
            <a:r>
              <a:rPr lang="zh-CN" altLang="zh-CN" sz="2000" dirty="0" smtClean="0">
                <a:solidFill>
                  <a:srgbClr val="202124"/>
                </a:solidFill>
                <a:latin typeface="+mn-ea"/>
              </a:rPr>
              <a:t>内联接</a:t>
            </a:r>
            <a:r>
              <a:rPr lang="zh-CN" altLang="zh-CN" sz="2000" dirty="0">
                <a:solidFill>
                  <a:srgbClr val="202124"/>
                </a:solidFill>
                <a:latin typeface="+mn-ea"/>
              </a:rPr>
              <a:t>运行。表拉出从子查询中拉出一个表到外部</a:t>
            </a:r>
            <a:r>
              <a:rPr lang="zh-CN" altLang="zh-CN" sz="2000" dirty="0" smtClean="0">
                <a:solidFill>
                  <a:srgbClr val="202124"/>
                </a:solidFill>
                <a:latin typeface="+mn-ea"/>
              </a:rPr>
              <a:t>查询</a:t>
            </a:r>
            <a:r>
              <a:rPr lang="zh-CN" altLang="en-US" sz="2000" dirty="0" smtClean="0">
                <a:latin typeface="+mn-ea"/>
              </a:rPr>
              <a:t>。</a:t>
            </a:r>
            <a:endParaRPr lang="zh-CN" altLang="zh-CN" sz="2000" dirty="0">
              <a:latin typeface="+mn-ea"/>
            </a:endParaRPr>
          </a:p>
          <a:p>
            <a:pPr lvl="0" eaLnBrk="0" fontAlgn="base" hangingPunct="0">
              <a:lnSpc>
                <a:spcPct val="150000"/>
              </a:lnSpc>
              <a:spcBef>
                <a:spcPct val="0"/>
              </a:spcBef>
              <a:spcAft>
                <a:spcPct val="0"/>
              </a:spcAft>
              <a:buFont typeface="Wingdings" panose="05000000000000000000" pitchFamily="2" charset="2"/>
              <a:buChar char="Ø"/>
            </a:pPr>
            <a:r>
              <a:rPr lang="zh-CN" altLang="zh-CN" sz="2000" b="1" dirty="0">
                <a:solidFill>
                  <a:srgbClr val="202124"/>
                </a:solidFill>
                <a:latin typeface="+mn-ea"/>
              </a:rPr>
              <a:t>Duplicate </a:t>
            </a:r>
            <a:r>
              <a:rPr lang="zh-CN" altLang="zh-CN" sz="2000" b="1" dirty="0" smtClean="0">
                <a:solidFill>
                  <a:srgbClr val="202124"/>
                </a:solidFill>
                <a:latin typeface="+mn-ea"/>
              </a:rPr>
              <a:t>Weedout</a:t>
            </a:r>
            <a:r>
              <a:rPr lang="zh-CN" altLang="en-US" sz="2000" dirty="0" smtClean="0">
                <a:solidFill>
                  <a:srgbClr val="202124"/>
                </a:solidFill>
                <a:latin typeface="+mn-ea"/>
              </a:rPr>
              <a:t>（重复淘汰）</a:t>
            </a:r>
            <a:r>
              <a:rPr lang="zh-CN" altLang="zh-CN" sz="2000" dirty="0" smtClean="0">
                <a:solidFill>
                  <a:srgbClr val="202124"/>
                </a:solidFill>
                <a:latin typeface="+mn-ea"/>
              </a:rPr>
              <a:t>：</a:t>
            </a:r>
            <a:r>
              <a:rPr lang="zh-CN" altLang="zh-CN" sz="2000" dirty="0">
                <a:solidFill>
                  <a:srgbClr val="202124"/>
                </a:solidFill>
                <a:latin typeface="+mn-ea"/>
              </a:rPr>
              <a:t>运行 semijoin，就像它是一个连接一样，并使用临时表删除重复</a:t>
            </a:r>
            <a:r>
              <a:rPr lang="zh-CN" altLang="zh-CN" sz="2000" dirty="0" smtClean="0">
                <a:solidFill>
                  <a:srgbClr val="202124"/>
                </a:solidFill>
                <a:latin typeface="+mn-ea"/>
              </a:rPr>
              <a:t>记录</a:t>
            </a:r>
            <a:r>
              <a:rPr lang="zh-CN" altLang="en-US" sz="2000" dirty="0">
                <a:solidFill>
                  <a:srgbClr val="202124"/>
                </a:solidFill>
                <a:latin typeface="+mn-ea"/>
              </a:rPr>
              <a:t>。</a:t>
            </a:r>
            <a:endParaRPr lang="zh-CN" altLang="zh-CN" sz="2000" dirty="0">
              <a:latin typeface="+mn-ea"/>
            </a:endParaRPr>
          </a:p>
          <a:p>
            <a:pPr lvl="0" eaLnBrk="0" fontAlgn="base" hangingPunct="0">
              <a:lnSpc>
                <a:spcPct val="150000"/>
              </a:lnSpc>
              <a:spcBef>
                <a:spcPct val="0"/>
              </a:spcBef>
              <a:spcAft>
                <a:spcPct val="0"/>
              </a:spcAft>
              <a:buFont typeface="Wingdings" panose="05000000000000000000" pitchFamily="2" charset="2"/>
              <a:buChar char="Ø"/>
            </a:pPr>
            <a:r>
              <a:rPr lang="zh-CN" altLang="zh-CN" sz="2000" b="1" dirty="0">
                <a:solidFill>
                  <a:srgbClr val="202124"/>
                </a:solidFill>
                <a:latin typeface="+mn-ea"/>
              </a:rPr>
              <a:t>FirstMatch</a:t>
            </a:r>
            <a:r>
              <a:rPr lang="zh-CN" altLang="zh-CN" sz="2000" dirty="0">
                <a:solidFill>
                  <a:srgbClr val="202124"/>
                </a:solidFill>
                <a:latin typeface="+mn-ea"/>
              </a:rPr>
              <a:t>：当扫描内部表的行组合并且给定值组有多个实例时，选择一个而不是全部返回。这种“快捷方式”扫描并消除了不必要的行的产生</a:t>
            </a:r>
            <a:r>
              <a:rPr lang="zh-CN" altLang="zh-CN" sz="2000" dirty="0" smtClean="0">
                <a:solidFill>
                  <a:srgbClr val="202124"/>
                </a:solidFill>
                <a:latin typeface="+mn-ea"/>
              </a:rPr>
              <a:t>。</a:t>
            </a:r>
            <a:endParaRPr lang="zh-CN" altLang="zh-CN" sz="2000" dirty="0">
              <a:latin typeface="+mn-ea"/>
            </a:endParaRPr>
          </a:p>
          <a:p>
            <a:pPr lvl="0" eaLnBrk="0" fontAlgn="base" hangingPunct="0">
              <a:lnSpc>
                <a:spcPct val="150000"/>
              </a:lnSpc>
              <a:spcBef>
                <a:spcPct val="0"/>
              </a:spcBef>
              <a:spcAft>
                <a:spcPct val="0"/>
              </a:spcAft>
              <a:buFont typeface="Wingdings" panose="05000000000000000000" pitchFamily="2" charset="2"/>
              <a:buChar char="Ø"/>
            </a:pPr>
            <a:r>
              <a:rPr lang="zh-CN" altLang="zh-CN" sz="2000" b="1" dirty="0">
                <a:solidFill>
                  <a:srgbClr val="202124"/>
                </a:solidFill>
                <a:latin typeface="+mn-ea"/>
              </a:rPr>
              <a:t>LooseScan</a:t>
            </a:r>
            <a:r>
              <a:rPr lang="zh-CN" altLang="zh-CN" sz="2000" dirty="0">
                <a:solidFill>
                  <a:srgbClr val="202124"/>
                </a:solidFill>
                <a:latin typeface="+mn-ea"/>
              </a:rPr>
              <a:t>：使用索引扫描子查询表，该索引允许从每个子查询的值组中选择单个值。</a:t>
            </a:r>
            <a:r>
              <a:rPr lang="zh-CN" altLang="zh-CN" sz="2000" dirty="0">
                <a:latin typeface="+mn-ea"/>
              </a:rPr>
              <a:t> </a:t>
            </a:r>
          </a:p>
          <a:p>
            <a:pPr lvl="0" eaLnBrk="0" fontAlgn="base" hangingPunct="0">
              <a:lnSpc>
                <a:spcPct val="150000"/>
              </a:lnSpc>
              <a:spcBef>
                <a:spcPct val="0"/>
              </a:spcBef>
              <a:spcAft>
                <a:spcPct val="0"/>
              </a:spcAft>
              <a:buFont typeface="Wingdings" panose="05000000000000000000" pitchFamily="2" charset="2"/>
              <a:buChar char="Ø"/>
            </a:pPr>
            <a:r>
              <a:rPr lang="zh-CN" altLang="zh-CN" sz="2000" dirty="0">
                <a:solidFill>
                  <a:srgbClr val="202124"/>
                </a:solidFill>
                <a:latin typeface="+mn-ea"/>
              </a:rPr>
              <a:t>将子</a:t>
            </a:r>
            <a:r>
              <a:rPr lang="zh-CN" altLang="zh-CN" sz="2000" dirty="0" smtClean="0">
                <a:solidFill>
                  <a:srgbClr val="202124"/>
                </a:solidFill>
                <a:latin typeface="+mn-ea"/>
              </a:rPr>
              <a:t>查询</a:t>
            </a:r>
            <a:r>
              <a:rPr lang="zh-CN" altLang="en-US" sz="2000" dirty="0">
                <a:solidFill>
                  <a:srgbClr val="202124"/>
                </a:solidFill>
                <a:latin typeface="+mn-ea"/>
              </a:rPr>
              <a:t>具体</a:t>
            </a:r>
            <a:r>
              <a:rPr lang="zh-CN" altLang="zh-CN" sz="2000" dirty="0" smtClean="0">
                <a:solidFill>
                  <a:srgbClr val="202124"/>
                </a:solidFill>
                <a:latin typeface="+mn-ea"/>
              </a:rPr>
              <a:t>化</a:t>
            </a:r>
            <a:r>
              <a:rPr lang="en-US" altLang="zh-CN" sz="2000" dirty="0" smtClean="0">
                <a:solidFill>
                  <a:srgbClr val="202124"/>
                </a:solidFill>
                <a:latin typeface="+mn-ea"/>
              </a:rPr>
              <a:t>(</a:t>
            </a:r>
            <a:r>
              <a:rPr lang="en-US" altLang="zh-CN" sz="2000" b="1" dirty="0">
                <a:latin typeface="+mn-ea"/>
              </a:rPr>
              <a:t>Materialization</a:t>
            </a:r>
            <a:r>
              <a:rPr lang="en-US" altLang="zh-CN" sz="2000" dirty="0" smtClean="0">
                <a:solidFill>
                  <a:srgbClr val="202124"/>
                </a:solidFill>
                <a:latin typeface="+mn-ea"/>
              </a:rPr>
              <a:t>)</a:t>
            </a:r>
            <a:r>
              <a:rPr lang="zh-CN" altLang="zh-CN" sz="2000" dirty="0" smtClean="0">
                <a:solidFill>
                  <a:srgbClr val="202124"/>
                </a:solidFill>
                <a:latin typeface="+mn-ea"/>
              </a:rPr>
              <a:t>为用于</a:t>
            </a:r>
            <a:r>
              <a:rPr lang="zh-CN" altLang="zh-CN" sz="2000" dirty="0">
                <a:solidFill>
                  <a:srgbClr val="202124"/>
                </a:solidFill>
                <a:latin typeface="+mn-ea"/>
              </a:rPr>
              <a:t>执行连接的索引临时表，其中索引用于删除重复项。稍后在将临时表与外部表连接时，该索引也可能用于查找；如果不是，则扫描该</a:t>
            </a:r>
            <a:r>
              <a:rPr lang="zh-CN" altLang="zh-CN" sz="2000" dirty="0" smtClean="0">
                <a:solidFill>
                  <a:srgbClr val="202124"/>
                </a:solidFill>
                <a:latin typeface="+mn-ea"/>
              </a:rPr>
              <a:t>表</a:t>
            </a:r>
            <a:r>
              <a:rPr lang="zh-CN" altLang="en-US" sz="2000" dirty="0" smtClean="0">
                <a:solidFill>
                  <a:srgbClr val="202124"/>
                </a:solidFill>
                <a:latin typeface="+mn-ea"/>
              </a:rPr>
              <a:t>。</a:t>
            </a:r>
            <a:r>
              <a:rPr lang="zh-CN" altLang="zh-CN" sz="2000" dirty="0" smtClean="0">
                <a:latin typeface="+mn-ea"/>
              </a:rPr>
              <a:t> </a:t>
            </a:r>
            <a:endParaRPr lang="zh-CN" altLang="zh-CN" sz="2000" dirty="0">
              <a:latin typeface="+mn-ea"/>
            </a:endParaRPr>
          </a:p>
        </p:txBody>
      </p:sp>
      <p:sp>
        <p:nvSpPr>
          <p:cNvPr id="4" name="标题 1"/>
          <p:cNvSpPr>
            <a:spLocks noGrp="1"/>
          </p:cNvSpPr>
          <p:nvPr>
            <p:ph type="title"/>
          </p:nvPr>
        </p:nvSpPr>
        <p:spPr>
          <a:xfrm>
            <a:off x="829492" y="365125"/>
            <a:ext cx="10515600" cy="427355"/>
          </a:xfrm>
        </p:spPr>
        <p:txBody>
          <a:bodyPr>
            <a:normAutofit fontScale="90000"/>
          </a:bodyPr>
          <a:lstStyle/>
          <a:p>
            <a:r>
              <a:rPr lang="zh-CN" altLang="en-US" sz="3200" dirty="0" smtClean="0"/>
              <a:t>优化策略</a:t>
            </a:r>
            <a:endParaRPr lang="zh-CN" altLang="en-US" sz="3200" dirty="0"/>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3900" y="1515292"/>
            <a:ext cx="10621192" cy="3788228"/>
          </a:xfrm>
        </p:spPr>
        <p:txBody>
          <a:bodyPr>
            <a:noAutofit/>
          </a:bodyPr>
          <a:lstStyle/>
          <a:p>
            <a:pPr fontAlgn="base"/>
            <a:r>
              <a:rPr lang="zh-CN" altLang="en-US" sz="2000" dirty="0"/>
              <a:t>半连接表显示在外部选择中</a:t>
            </a:r>
            <a:r>
              <a:rPr lang="zh-CN" altLang="en-US" sz="2000" dirty="0" smtClean="0"/>
              <a:t>。</a:t>
            </a:r>
            <a:r>
              <a:rPr lang="zh-CN" altLang="en-US" sz="2000" dirty="0"/>
              <a:t>跟随</a:t>
            </a:r>
            <a:r>
              <a:rPr lang="zh-CN" altLang="en-US" sz="2000" dirty="0" smtClean="0"/>
              <a:t>在扩展的</a:t>
            </a:r>
            <a:r>
              <a:rPr lang="en-US" altLang="zh-CN" sz="2000" dirty="0" smtClean="0"/>
              <a:t>explain</a:t>
            </a:r>
            <a:r>
              <a:rPr lang="zh-CN" altLang="en-US" sz="2000" dirty="0" smtClean="0"/>
              <a:t>输出后的</a:t>
            </a:r>
            <a:r>
              <a:rPr lang="en-US" altLang="zh-CN" sz="2000" dirty="0" smtClean="0"/>
              <a:t>show warnings</a:t>
            </a:r>
            <a:r>
              <a:rPr lang="zh-CN" altLang="en-US" sz="2000" dirty="0" smtClean="0"/>
              <a:t>，显示</a:t>
            </a:r>
            <a:r>
              <a:rPr lang="zh-CN" altLang="en-US" sz="2000" dirty="0"/>
              <a:t>了重写后的</a:t>
            </a:r>
            <a:r>
              <a:rPr lang="zh-CN" altLang="en-US" sz="2000" dirty="0" smtClean="0"/>
              <a:t>查询，该</a:t>
            </a:r>
            <a:r>
              <a:rPr lang="zh-CN" altLang="en-US" sz="2000" dirty="0"/>
              <a:t>查询显示了半连接结构。从中您可以了解哪些表已从半连接中拉出。如果将子查询转换为半连接，您可以看到子查询谓词消失了，它的表和</a:t>
            </a:r>
            <a:r>
              <a:rPr lang="en-US" altLang="zh-CN" sz="2000" dirty="0"/>
              <a:t>WHERE</a:t>
            </a:r>
            <a:r>
              <a:rPr lang="zh-CN" altLang="en-US" sz="2000" dirty="0"/>
              <a:t>子句被合并到外部查询连接列表和</a:t>
            </a:r>
            <a:r>
              <a:rPr lang="en-US" altLang="zh-CN" sz="2000" dirty="0"/>
              <a:t>WHERE</a:t>
            </a:r>
            <a:r>
              <a:rPr lang="zh-CN" altLang="en-US" sz="2000" dirty="0"/>
              <a:t>子句中。</a:t>
            </a:r>
            <a:endParaRPr lang="en-US" altLang="zh-CN" sz="2000" dirty="0" smtClean="0"/>
          </a:p>
          <a:p>
            <a:pPr fontAlgn="base"/>
            <a:r>
              <a:rPr lang="en-US" altLang="zh-CN" sz="2000" dirty="0"/>
              <a:t>Duplicate </a:t>
            </a:r>
            <a:r>
              <a:rPr lang="en-US" altLang="zh-CN" sz="2000" dirty="0" err="1"/>
              <a:t>Weedout</a:t>
            </a:r>
            <a:r>
              <a:rPr lang="en-US" altLang="zh-CN" sz="2000" dirty="0"/>
              <a:t> </a:t>
            </a:r>
            <a:r>
              <a:rPr lang="zh-CN" altLang="en-US" sz="2000" dirty="0"/>
              <a:t>的临时表使用</a:t>
            </a:r>
            <a:r>
              <a:rPr lang="zh-CN" altLang="en-US" sz="2000" dirty="0" smtClean="0"/>
              <a:t>由</a:t>
            </a:r>
            <a:r>
              <a:rPr lang="en-US" altLang="zh-CN" sz="2000" dirty="0"/>
              <a:t>Extra</a:t>
            </a:r>
            <a:r>
              <a:rPr lang="zh-CN" altLang="en-US" sz="2000" dirty="0" smtClean="0"/>
              <a:t>列</a:t>
            </a:r>
            <a:r>
              <a:rPr lang="zh-CN" altLang="en-US" sz="2000" dirty="0"/>
              <a:t>中的</a:t>
            </a:r>
            <a:r>
              <a:rPr lang="en-US" altLang="zh-CN" sz="2000" dirty="0"/>
              <a:t>Start temporary</a:t>
            </a:r>
            <a:r>
              <a:rPr lang="zh-CN" altLang="en-US" sz="2000" dirty="0" smtClean="0"/>
              <a:t>和</a:t>
            </a:r>
            <a:r>
              <a:rPr lang="en-US" altLang="zh-CN" sz="2000" dirty="0"/>
              <a:t>End temporary</a:t>
            </a:r>
            <a:r>
              <a:rPr lang="zh-CN" altLang="en-US" sz="2000" dirty="0"/>
              <a:t>指示 。未拉出且在 </a:t>
            </a:r>
            <a:r>
              <a:rPr lang="en-US" altLang="zh-CN" sz="2000" dirty="0"/>
              <a:t>Start temporary </a:t>
            </a:r>
            <a:r>
              <a:rPr lang="zh-CN" altLang="en-US" sz="2000" dirty="0"/>
              <a:t>和 </a:t>
            </a:r>
            <a:r>
              <a:rPr lang="en-US" altLang="zh-CN" sz="2000" dirty="0"/>
              <a:t>End temporary </a:t>
            </a:r>
            <a:r>
              <a:rPr lang="zh-CN" altLang="en-US" sz="2000" dirty="0"/>
              <a:t>覆盖的 </a:t>
            </a:r>
            <a:r>
              <a:rPr lang="en-US" altLang="zh-CN" sz="2000" dirty="0"/>
              <a:t>EXPLAIN </a:t>
            </a:r>
            <a:r>
              <a:rPr lang="zh-CN" altLang="en-US" sz="2000" dirty="0"/>
              <a:t>输出行范围内的表在临时表中具有其 </a:t>
            </a:r>
            <a:r>
              <a:rPr lang="en-US" altLang="zh-CN" sz="2000" dirty="0" err="1"/>
              <a:t>rowid</a:t>
            </a:r>
            <a:r>
              <a:rPr lang="zh-CN" altLang="en-US" sz="2000" dirty="0" smtClean="0"/>
              <a:t>。</a:t>
            </a:r>
            <a:endParaRPr lang="en-US" altLang="zh-CN" sz="2000" dirty="0" smtClean="0"/>
          </a:p>
          <a:p>
            <a:pPr fontAlgn="base"/>
            <a:r>
              <a:rPr lang="en-US" altLang="zh-CN" sz="2000" dirty="0"/>
              <a:t>Extra </a:t>
            </a:r>
            <a:r>
              <a:rPr lang="zh-CN" altLang="en-US" sz="2000" dirty="0"/>
              <a:t>列中的 </a:t>
            </a:r>
            <a:r>
              <a:rPr lang="en-US" altLang="zh-CN" sz="2000" dirty="0" err="1"/>
              <a:t>FirstMatch</a:t>
            </a:r>
            <a:r>
              <a:rPr lang="en-US" altLang="zh-CN" sz="2000" dirty="0"/>
              <a:t>(</a:t>
            </a:r>
            <a:r>
              <a:rPr lang="en-US" altLang="zh-CN" sz="2000" dirty="0" err="1"/>
              <a:t>tbl_name</a:t>
            </a:r>
            <a:r>
              <a:rPr lang="en-US" altLang="zh-CN" sz="2000" dirty="0"/>
              <a:t>) </a:t>
            </a:r>
            <a:r>
              <a:rPr lang="zh-CN" altLang="en-US" sz="2000" dirty="0"/>
              <a:t>表示</a:t>
            </a:r>
            <a:r>
              <a:rPr lang="zh-CN" altLang="en-US" sz="2000" dirty="0" smtClean="0"/>
              <a:t>连接使用了捷径。</a:t>
            </a:r>
            <a:endParaRPr lang="en-US" altLang="zh-CN" sz="2000" dirty="0" smtClean="0"/>
          </a:p>
          <a:p>
            <a:pPr fontAlgn="base"/>
            <a:r>
              <a:rPr lang="en-US" altLang="zh-CN" sz="2000" dirty="0"/>
              <a:t>Extra </a:t>
            </a:r>
            <a:r>
              <a:rPr lang="zh-CN" altLang="en-US" sz="2000" dirty="0"/>
              <a:t>列中的 </a:t>
            </a:r>
            <a:r>
              <a:rPr lang="en-US" altLang="zh-CN" sz="2000" dirty="0" err="1"/>
              <a:t>LooseScan</a:t>
            </a:r>
            <a:r>
              <a:rPr lang="en-US" altLang="zh-CN" sz="2000" dirty="0"/>
              <a:t>(</a:t>
            </a:r>
            <a:r>
              <a:rPr lang="en-US" altLang="zh-CN" sz="2000" dirty="0" err="1"/>
              <a:t>m..n</a:t>
            </a:r>
            <a:r>
              <a:rPr lang="en-US" altLang="zh-CN" sz="2000" dirty="0"/>
              <a:t>) </a:t>
            </a:r>
            <a:r>
              <a:rPr lang="zh-CN" altLang="en-US" sz="2000" dirty="0"/>
              <a:t>表示使用 </a:t>
            </a:r>
            <a:r>
              <a:rPr lang="en-US" altLang="zh-CN" sz="2000" dirty="0" err="1"/>
              <a:t>LooseScan</a:t>
            </a:r>
            <a:r>
              <a:rPr lang="en-US" altLang="zh-CN" sz="2000" dirty="0"/>
              <a:t> </a:t>
            </a:r>
            <a:r>
              <a:rPr lang="zh-CN" altLang="en-US" sz="2000" dirty="0"/>
              <a:t>策略。 </a:t>
            </a:r>
            <a:r>
              <a:rPr lang="en-US" altLang="zh-CN" sz="2000" dirty="0"/>
              <a:t>m </a:t>
            </a:r>
            <a:r>
              <a:rPr lang="zh-CN" altLang="en-US" sz="2000" dirty="0"/>
              <a:t>和 </a:t>
            </a:r>
            <a:r>
              <a:rPr lang="en-US" altLang="zh-CN" sz="2000" dirty="0"/>
              <a:t>n </a:t>
            </a:r>
            <a:r>
              <a:rPr lang="zh-CN" altLang="en-US" sz="2000" dirty="0"/>
              <a:t>是关键部件号</a:t>
            </a:r>
            <a:r>
              <a:rPr lang="zh-CN" altLang="en-US" sz="2000" dirty="0" smtClean="0"/>
              <a:t>。</a:t>
            </a:r>
            <a:endParaRPr lang="en-US" altLang="zh-CN" sz="2000" dirty="0" smtClean="0"/>
          </a:p>
          <a:p>
            <a:pPr fontAlgn="base"/>
            <a:r>
              <a:rPr lang="zh-CN" altLang="en-US" sz="2000" dirty="0" smtClean="0"/>
              <a:t>用于</a:t>
            </a:r>
            <a:r>
              <a:rPr lang="en-US" altLang="zh-CN" sz="2000" dirty="0"/>
              <a:t>materialization</a:t>
            </a:r>
            <a:r>
              <a:rPr lang="zh-CN" altLang="en-US" sz="2000" dirty="0" smtClean="0"/>
              <a:t>的</a:t>
            </a:r>
            <a:r>
              <a:rPr lang="zh-CN" altLang="en-US" sz="2000" dirty="0"/>
              <a:t>临时表由 </a:t>
            </a:r>
            <a:r>
              <a:rPr lang="en-US" altLang="zh-CN" sz="2000" dirty="0" err="1"/>
              <a:t>select_type</a:t>
            </a:r>
            <a:r>
              <a:rPr lang="en-US" altLang="zh-CN" sz="2000" dirty="0"/>
              <a:t> </a:t>
            </a:r>
            <a:r>
              <a:rPr lang="zh-CN" altLang="en-US" sz="2000" dirty="0"/>
              <a:t>值为 </a:t>
            </a:r>
            <a:r>
              <a:rPr lang="en-US" altLang="zh-CN" sz="2000" dirty="0"/>
              <a:t>MATERIALIZED </a:t>
            </a:r>
            <a:r>
              <a:rPr lang="zh-CN" altLang="en-US" sz="2000" dirty="0"/>
              <a:t>的行和表值为 </a:t>
            </a:r>
            <a:r>
              <a:rPr lang="en-US" altLang="zh-CN" sz="2000" dirty="0"/>
              <a:t>&lt;</a:t>
            </a:r>
            <a:r>
              <a:rPr lang="en-US" altLang="zh-CN" sz="2000" dirty="0" err="1"/>
              <a:t>subqueryN</a:t>
            </a:r>
            <a:r>
              <a:rPr lang="en-US" altLang="zh-CN" sz="2000" dirty="0"/>
              <a:t>&gt; </a:t>
            </a:r>
            <a:r>
              <a:rPr lang="zh-CN" altLang="en-US" sz="2000" dirty="0"/>
              <a:t>的行</a:t>
            </a:r>
            <a:r>
              <a:rPr lang="zh-CN" altLang="en-US" sz="2000" dirty="0" smtClean="0"/>
              <a:t>指示。</a:t>
            </a:r>
            <a:endParaRPr lang="zh-CN" altLang="en-US" sz="2000" dirty="0"/>
          </a:p>
        </p:txBody>
      </p:sp>
      <p:sp>
        <p:nvSpPr>
          <p:cNvPr id="4" name="标题 1"/>
          <p:cNvSpPr>
            <a:spLocks noGrp="1"/>
          </p:cNvSpPr>
          <p:nvPr>
            <p:ph type="title"/>
          </p:nvPr>
        </p:nvSpPr>
        <p:spPr>
          <a:xfrm>
            <a:off x="829492" y="582840"/>
            <a:ext cx="10515600" cy="427355"/>
          </a:xfrm>
        </p:spPr>
        <p:txBody>
          <a:bodyPr>
            <a:normAutofit/>
          </a:bodyPr>
          <a:lstStyle/>
          <a:p>
            <a:r>
              <a:rPr lang="zh-CN" altLang="en-US" sz="2400" b="1" dirty="0" smtClean="0">
                <a:latin typeface="+mn-ea"/>
                <a:ea typeface="+mn-ea"/>
              </a:rPr>
              <a:t>如何判断使用了那种</a:t>
            </a:r>
            <a:r>
              <a:rPr lang="en-US" altLang="zh-CN" sz="2400" b="1" dirty="0" err="1" smtClean="0">
                <a:latin typeface="+mn-ea"/>
                <a:ea typeface="+mn-ea"/>
              </a:rPr>
              <a:t>semijoin</a:t>
            </a:r>
            <a:r>
              <a:rPr lang="zh-CN" altLang="en-US" sz="2400" b="1" dirty="0" smtClean="0">
                <a:latin typeface="+mn-ea"/>
                <a:ea typeface="+mn-ea"/>
              </a:rPr>
              <a:t>策略</a:t>
            </a:r>
            <a:endParaRPr lang="zh-CN" altLang="en-US" sz="3200" dirty="0">
              <a:latin typeface="+mn-ea"/>
              <a:ea typeface="+mn-ea"/>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21234" y="1114195"/>
            <a:ext cx="5832566" cy="1053737"/>
          </a:xfrm>
        </p:spPr>
        <p:txBody>
          <a:bodyPr>
            <a:normAutofit fontScale="92500"/>
          </a:bodyPr>
          <a:lstStyle/>
          <a:p>
            <a:pPr marL="0" indent="0">
              <a:buNone/>
            </a:pPr>
            <a:r>
              <a:rPr lang="en-US" altLang="zh-CN" sz="2400" dirty="0" err="1"/>
              <a:t>Sql</a:t>
            </a:r>
            <a:r>
              <a:rPr lang="en-US" altLang="zh-CN" sz="2400" dirty="0"/>
              <a:t>: select id from </a:t>
            </a:r>
            <a:r>
              <a:rPr lang="en-US" altLang="zh-CN" sz="2400" dirty="0" err="1"/>
              <a:t>account_package</a:t>
            </a:r>
            <a:r>
              <a:rPr lang="en-US" altLang="zh-CN" sz="2400" dirty="0"/>
              <a:t> where id in (select </a:t>
            </a:r>
            <a:r>
              <a:rPr lang="en-US" altLang="zh-CN" sz="2400" dirty="0" err="1"/>
              <a:t>account_id</a:t>
            </a:r>
            <a:r>
              <a:rPr lang="en-US" altLang="zh-CN" sz="2400" dirty="0"/>
              <a:t> from </a:t>
            </a:r>
            <a:r>
              <a:rPr lang="en-US" altLang="zh-CN" sz="2400" dirty="0" err="1"/>
              <a:t>account_package_log_new</a:t>
            </a:r>
            <a:r>
              <a:rPr lang="en-US" altLang="zh-CN" sz="2400" dirty="0"/>
              <a:t> where </a:t>
            </a:r>
            <a:r>
              <a:rPr lang="en-US" altLang="zh-CN" sz="2400" dirty="0" err="1"/>
              <a:t>uid</a:t>
            </a:r>
            <a:r>
              <a:rPr lang="en-US" altLang="zh-CN" sz="2400" dirty="0"/>
              <a:t>=100016</a:t>
            </a:r>
            <a:r>
              <a:rPr lang="en-US" altLang="zh-CN" sz="2400" dirty="0" smtClean="0"/>
              <a:t>);</a:t>
            </a:r>
          </a:p>
        </p:txBody>
      </p:sp>
      <p:sp>
        <p:nvSpPr>
          <p:cNvPr id="4" name="标题 1"/>
          <p:cNvSpPr>
            <a:spLocks noGrp="1"/>
          </p:cNvSpPr>
          <p:nvPr>
            <p:ph type="title"/>
          </p:nvPr>
        </p:nvSpPr>
        <p:spPr>
          <a:xfrm>
            <a:off x="733832" y="410270"/>
            <a:ext cx="10515600" cy="418645"/>
          </a:xfrm>
        </p:spPr>
        <p:txBody>
          <a:bodyPr>
            <a:noAutofit/>
          </a:bodyPr>
          <a:lstStyle/>
          <a:p>
            <a:r>
              <a:rPr lang="en-US" altLang="zh-CN" sz="2800" b="1" dirty="0" smtClean="0"/>
              <a:t>Semi join </a:t>
            </a:r>
            <a:r>
              <a:rPr lang="en-US" altLang="zh-CN" sz="2800" dirty="0"/>
              <a:t>materialization</a:t>
            </a:r>
            <a:r>
              <a:rPr lang="zh-CN" altLang="en-US" sz="2800" dirty="0" smtClean="0"/>
              <a:t>示例</a:t>
            </a:r>
            <a:endParaRPr lang="zh-CN" altLang="en-US" sz="2800" dirty="0"/>
          </a:p>
        </p:txBody>
      </p:sp>
      <p:sp>
        <p:nvSpPr>
          <p:cNvPr id="6" name="文本框 5"/>
          <p:cNvSpPr txBox="1"/>
          <p:nvPr/>
        </p:nvSpPr>
        <p:spPr>
          <a:xfrm>
            <a:off x="5521234" y="3410188"/>
            <a:ext cx="5564778" cy="2862322"/>
          </a:xfrm>
          <a:prstGeom prst="rect">
            <a:avLst/>
          </a:prstGeom>
          <a:noFill/>
        </p:spPr>
        <p:txBody>
          <a:bodyPr wrap="square" rtlCol="0">
            <a:spAutoFit/>
          </a:bodyPr>
          <a:lstStyle/>
          <a:p>
            <a:r>
              <a:rPr lang="en-US" altLang="zh-CN" dirty="0" smtClean="0"/>
              <a:t>Show </a:t>
            </a:r>
            <a:r>
              <a:rPr lang="en-US" altLang="zh-CN" dirty="0" err="1" smtClean="0"/>
              <a:t>warings</a:t>
            </a:r>
            <a:r>
              <a:rPr lang="en-US" altLang="zh-CN" dirty="0" smtClean="0"/>
              <a:t>:</a:t>
            </a:r>
          </a:p>
          <a:p>
            <a:endParaRPr lang="en-US" altLang="zh-CN" dirty="0" smtClean="0"/>
          </a:p>
          <a:p>
            <a:r>
              <a:rPr lang="en-US" altLang="zh-CN" dirty="0"/>
              <a:t>/* select#1 */ select `</a:t>
            </a:r>
            <a:r>
              <a:rPr lang="en-US" altLang="zh-CN" dirty="0" err="1"/>
              <a:t>web_sg_us_charge`.`account_package`.`id</a:t>
            </a:r>
            <a:r>
              <a:rPr lang="en-US" altLang="zh-CN" dirty="0"/>
              <a:t>` AS `id` from `web_sg_us_charge`.`</a:t>
            </a:r>
            <a:r>
              <a:rPr lang="en-US" altLang="zh-CN" dirty="0" err="1"/>
              <a:t>account_package</a:t>
            </a:r>
            <a:r>
              <a:rPr lang="en-US" altLang="zh-CN" dirty="0"/>
              <a:t>` </a:t>
            </a:r>
            <a:r>
              <a:rPr lang="en-US" altLang="zh-CN" dirty="0">
                <a:solidFill>
                  <a:srgbClr val="FF0000"/>
                </a:solidFill>
              </a:rPr>
              <a:t>semi join </a:t>
            </a:r>
            <a:r>
              <a:rPr lang="en-US" altLang="zh-CN" dirty="0"/>
              <a:t>(`web_sg_us_charge`.`</a:t>
            </a:r>
            <a:r>
              <a:rPr lang="en-US" altLang="zh-CN" dirty="0" err="1"/>
              <a:t>account_package_log_new</a:t>
            </a:r>
            <a:r>
              <a:rPr lang="en-US" altLang="zh-CN" dirty="0"/>
              <a:t>`) where ((`</a:t>
            </a:r>
            <a:r>
              <a:rPr lang="en-US" altLang="zh-CN" dirty="0" err="1"/>
              <a:t>web_sg_us_charge`.`account_package`.`id</a:t>
            </a:r>
            <a:r>
              <a:rPr lang="en-US" altLang="zh-CN" dirty="0"/>
              <a:t>` = `&lt;subquery2&gt;`.`</a:t>
            </a:r>
            <a:r>
              <a:rPr lang="en-US" altLang="zh-CN" dirty="0" err="1"/>
              <a:t>account_id</a:t>
            </a:r>
            <a:r>
              <a:rPr lang="en-US" altLang="zh-CN" dirty="0"/>
              <a:t>`) and (`web_sg_us_charge`.`account_package_log_new`.`</a:t>
            </a:r>
            <a:r>
              <a:rPr lang="en-US" altLang="zh-CN" dirty="0" err="1"/>
              <a:t>uid</a:t>
            </a:r>
            <a:r>
              <a:rPr lang="en-US" altLang="zh-CN" dirty="0"/>
              <a:t>` = 100016))</a:t>
            </a:r>
            <a:endParaRPr lang="zh-CN" altLang="en-US" dirty="0"/>
          </a:p>
        </p:txBody>
      </p:sp>
      <p:sp>
        <p:nvSpPr>
          <p:cNvPr id="7" name="文本框 6"/>
          <p:cNvSpPr txBox="1"/>
          <p:nvPr/>
        </p:nvSpPr>
        <p:spPr>
          <a:xfrm>
            <a:off x="919979" y="2521914"/>
            <a:ext cx="4305164" cy="369332"/>
          </a:xfrm>
          <a:prstGeom prst="rect">
            <a:avLst/>
          </a:prstGeom>
          <a:noFill/>
        </p:spPr>
        <p:txBody>
          <a:bodyPr wrap="square" rtlCol="0">
            <a:spAutoFit/>
          </a:bodyPr>
          <a:lstStyle/>
          <a:p>
            <a:r>
              <a:rPr lang="en-US" altLang="zh-CN" dirty="0" smtClean="0"/>
              <a:t>Explain extended:</a:t>
            </a:r>
            <a:endParaRPr lang="zh-CN" altLang="en-US" dirty="0"/>
          </a:p>
        </p:txBody>
      </p:sp>
      <p:pic>
        <p:nvPicPr>
          <p:cNvPr id="2" name="图片 1"/>
          <p:cNvPicPr>
            <a:picLocks noChangeAspect="1"/>
          </p:cNvPicPr>
          <p:nvPr/>
        </p:nvPicPr>
        <p:blipFill>
          <a:blip r:embed="rId2"/>
          <a:stretch>
            <a:fillRect/>
          </a:stretch>
        </p:blipFill>
        <p:spPr>
          <a:xfrm>
            <a:off x="733832" y="1114195"/>
            <a:ext cx="4314825" cy="5362575"/>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49829"/>
            <a:ext cx="10515600" cy="1053737"/>
          </a:xfrm>
        </p:spPr>
        <p:txBody>
          <a:bodyPr>
            <a:normAutofit/>
          </a:bodyPr>
          <a:lstStyle/>
          <a:p>
            <a:pPr marL="0" indent="0">
              <a:buNone/>
            </a:pPr>
            <a:r>
              <a:rPr lang="en-US" altLang="zh-CN" sz="2400" dirty="0" err="1"/>
              <a:t>Sql:select</a:t>
            </a:r>
            <a:r>
              <a:rPr lang="en-US" altLang="zh-CN" sz="2400" dirty="0"/>
              <a:t> id from </a:t>
            </a:r>
            <a:r>
              <a:rPr lang="en-US" altLang="zh-CN" sz="2400" dirty="0" err="1"/>
              <a:t>account_package</a:t>
            </a:r>
            <a:r>
              <a:rPr lang="en-US" altLang="zh-CN" sz="2400" dirty="0"/>
              <a:t> where </a:t>
            </a:r>
            <a:r>
              <a:rPr lang="en-US" altLang="zh-CN" sz="2400" dirty="0" err="1"/>
              <a:t>uid</a:t>
            </a:r>
            <a:r>
              <a:rPr lang="en-US" altLang="zh-CN" sz="2400" dirty="0"/>
              <a:t> in (select </a:t>
            </a:r>
            <a:r>
              <a:rPr lang="en-US" altLang="zh-CN" sz="2400" dirty="0" err="1"/>
              <a:t>uid</a:t>
            </a:r>
            <a:r>
              <a:rPr lang="en-US" altLang="zh-CN" sz="2400" dirty="0"/>
              <a:t> from </a:t>
            </a:r>
            <a:r>
              <a:rPr lang="en-US" altLang="zh-CN" sz="2400" dirty="0" err="1"/>
              <a:t>account_package_log_new</a:t>
            </a:r>
            <a:r>
              <a:rPr lang="en-US" altLang="zh-CN" sz="2400" dirty="0"/>
              <a:t> where </a:t>
            </a:r>
            <a:r>
              <a:rPr lang="en-US" altLang="zh-CN" sz="2400" dirty="0" err="1"/>
              <a:t>user_effect_time</a:t>
            </a:r>
            <a:r>
              <a:rPr lang="en-US" altLang="zh-CN" sz="2400" dirty="0"/>
              <a:t> &lt;= 1631523509</a:t>
            </a:r>
            <a:r>
              <a:rPr lang="en-US" altLang="zh-CN" sz="2400" dirty="0" smtClean="0"/>
              <a:t>);</a:t>
            </a:r>
          </a:p>
        </p:txBody>
      </p:sp>
      <p:sp>
        <p:nvSpPr>
          <p:cNvPr id="4" name="标题 1"/>
          <p:cNvSpPr>
            <a:spLocks noGrp="1"/>
          </p:cNvSpPr>
          <p:nvPr>
            <p:ph type="title"/>
          </p:nvPr>
        </p:nvSpPr>
        <p:spPr>
          <a:xfrm>
            <a:off x="838200" y="365126"/>
            <a:ext cx="10515600" cy="418645"/>
          </a:xfrm>
        </p:spPr>
        <p:txBody>
          <a:bodyPr>
            <a:noAutofit/>
          </a:bodyPr>
          <a:lstStyle/>
          <a:p>
            <a:r>
              <a:rPr lang="en-US" altLang="zh-CN" sz="2800" dirty="0" err="1" smtClean="0"/>
              <a:t>Semijoin</a:t>
            </a:r>
            <a:r>
              <a:rPr lang="en-US" altLang="zh-CN" sz="2800" dirty="0" smtClean="0"/>
              <a:t> </a:t>
            </a:r>
            <a:r>
              <a:rPr lang="en-US" altLang="zh-CN" sz="2800" dirty="0" err="1"/>
              <a:t>F</a:t>
            </a:r>
            <a:r>
              <a:rPr lang="en-US" altLang="zh-CN" sz="2800" dirty="0" err="1" smtClean="0"/>
              <a:t>irstMatch</a:t>
            </a:r>
            <a:r>
              <a:rPr lang="zh-CN" altLang="en-US" sz="2800" dirty="0" smtClean="0"/>
              <a:t>示例</a:t>
            </a:r>
            <a:endParaRPr lang="zh-CN" altLang="en-US" sz="2800" dirty="0"/>
          </a:p>
        </p:txBody>
      </p:sp>
      <p:pic>
        <p:nvPicPr>
          <p:cNvPr id="5" name="图片 4"/>
          <p:cNvPicPr>
            <a:picLocks noChangeAspect="1"/>
          </p:cNvPicPr>
          <p:nvPr/>
        </p:nvPicPr>
        <p:blipFill>
          <a:blip r:embed="rId2"/>
          <a:stretch>
            <a:fillRect/>
          </a:stretch>
        </p:blipFill>
        <p:spPr>
          <a:xfrm>
            <a:off x="919979" y="2982685"/>
            <a:ext cx="4238625" cy="3505200"/>
          </a:xfrm>
          <a:prstGeom prst="rect">
            <a:avLst/>
          </a:prstGeom>
        </p:spPr>
      </p:pic>
      <p:sp>
        <p:nvSpPr>
          <p:cNvPr id="6" name="文本框 5"/>
          <p:cNvSpPr txBox="1"/>
          <p:nvPr/>
        </p:nvSpPr>
        <p:spPr>
          <a:xfrm>
            <a:off x="5608319" y="2521914"/>
            <a:ext cx="5564778" cy="3139321"/>
          </a:xfrm>
          <a:prstGeom prst="rect">
            <a:avLst/>
          </a:prstGeom>
          <a:noFill/>
        </p:spPr>
        <p:txBody>
          <a:bodyPr wrap="square" rtlCol="0">
            <a:spAutoFit/>
          </a:bodyPr>
          <a:lstStyle/>
          <a:p>
            <a:r>
              <a:rPr lang="en-US" altLang="zh-CN" dirty="0" smtClean="0"/>
              <a:t>Show </a:t>
            </a:r>
            <a:r>
              <a:rPr lang="en-US" altLang="zh-CN" dirty="0" err="1" smtClean="0"/>
              <a:t>warings</a:t>
            </a:r>
            <a:r>
              <a:rPr lang="en-US" altLang="zh-CN" dirty="0" smtClean="0"/>
              <a:t>:</a:t>
            </a:r>
          </a:p>
          <a:p>
            <a:endParaRPr lang="en-US" altLang="zh-CN" dirty="0" smtClean="0"/>
          </a:p>
          <a:p>
            <a:r>
              <a:rPr lang="en-US" altLang="zh-CN" dirty="0"/>
              <a:t>/* select#1 */ select `</a:t>
            </a:r>
            <a:r>
              <a:rPr lang="en-US" altLang="zh-CN" dirty="0" err="1"/>
              <a:t>web_sg_us_charge`.`account_package`.`id</a:t>
            </a:r>
            <a:r>
              <a:rPr lang="en-US" altLang="zh-CN" dirty="0"/>
              <a:t>` AS `id` from `web_sg_us_charge`.`</a:t>
            </a:r>
            <a:r>
              <a:rPr lang="en-US" altLang="zh-CN" dirty="0" err="1"/>
              <a:t>account_package</a:t>
            </a:r>
            <a:r>
              <a:rPr lang="en-US" altLang="zh-CN" dirty="0"/>
              <a:t>` </a:t>
            </a:r>
            <a:r>
              <a:rPr lang="en-US" altLang="zh-CN" dirty="0">
                <a:solidFill>
                  <a:srgbClr val="FF0000"/>
                </a:solidFill>
              </a:rPr>
              <a:t>semi join </a:t>
            </a:r>
            <a:r>
              <a:rPr lang="en-US" altLang="zh-CN" dirty="0"/>
              <a:t>(`web_sg_us_charge`.`</a:t>
            </a:r>
            <a:r>
              <a:rPr lang="en-US" altLang="zh-CN" dirty="0" err="1"/>
              <a:t>account_package_log_new</a:t>
            </a:r>
            <a:r>
              <a:rPr lang="en-US" altLang="zh-CN" dirty="0"/>
              <a:t>`) where ((`web_sg_us_charge`.`account_package_log_new`.`</a:t>
            </a:r>
            <a:r>
              <a:rPr lang="en-US" altLang="zh-CN" dirty="0" err="1"/>
              <a:t>uid</a:t>
            </a:r>
            <a:r>
              <a:rPr lang="en-US" altLang="zh-CN" dirty="0"/>
              <a:t>` = `web_sg_us_charge`.`account_package`.`</a:t>
            </a:r>
            <a:r>
              <a:rPr lang="en-US" altLang="zh-CN" dirty="0" err="1"/>
              <a:t>uid</a:t>
            </a:r>
            <a:r>
              <a:rPr lang="en-US" altLang="zh-CN" dirty="0"/>
              <a:t>`) and (`web_sg_us_charge`.`account_package_log_new`.`</a:t>
            </a:r>
            <a:r>
              <a:rPr lang="en-US" altLang="zh-CN" dirty="0" err="1"/>
              <a:t>user_effect_time</a:t>
            </a:r>
            <a:r>
              <a:rPr lang="en-US" altLang="zh-CN" dirty="0"/>
              <a:t>` &lt;= 1631523509))</a:t>
            </a:r>
            <a:endParaRPr lang="zh-CN" altLang="en-US" dirty="0"/>
          </a:p>
        </p:txBody>
      </p:sp>
      <p:sp>
        <p:nvSpPr>
          <p:cNvPr id="7" name="文本框 6"/>
          <p:cNvSpPr txBox="1"/>
          <p:nvPr/>
        </p:nvSpPr>
        <p:spPr>
          <a:xfrm>
            <a:off x="919979" y="2521914"/>
            <a:ext cx="4305164" cy="369332"/>
          </a:xfrm>
          <a:prstGeom prst="rect">
            <a:avLst/>
          </a:prstGeom>
          <a:noFill/>
        </p:spPr>
        <p:txBody>
          <a:bodyPr wrap="square" rtlCol="0">
            <a:spAutoFit/>
          </a:bodyPr>
          <a:lstStyle/>
          <a:p>
            <a:r>
              <a:rPr lang="en-US" altLang="zh-CN" dirty="0" smtClean="0"/>
              <a:t>Explain extended:</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49829"/>
            <a:ext cx="10515600" cy="1053737"/>
          </a:xfrm>
        </p:spPr>
        <p:txBody>
          <a:bodyPr>
            <a:normAutofit lnSpcReduction="10000"/>
          </a:bodyPr>
          <a:lstStyle/>
          <a:p>
            <a:pPr marL="0" indent="0">
              <a:buNone/>
            </a:pPr>
            <a:r>
              <a:rPr lang="en-US" altLang="zh-CN" sz="2400" dirty="0" err="1"/>
              <a:t>Sql:select</a:t>
            </a:r>
            <a:r>
              <a:rPr lang="en-US" altLang="zh-CN" sz="2400" dirty="0"/>
              <a:t> id from </a:t>
            </a:r>
            <a:r>
              <a:rPr lang="en-US" altLang="zh-CN" sz="2400" dirty="0" err="1"/>
              <a:t>account_package</a:t>
            </a:r>
            <a:r>
              <a:rPr lang="en-US" altLang="zh-CN" sz="2400" dirty="0"/>
              <a:t> a where exists (select 1 from </a:t>
            </a:r>
            <a:r>
              <a:rPr lang="en-US" altLang="zh-CN" sz="2400" dirty="0" err="1"/>
              <a:t>account_package_log_new</a:t>
            </a:r>
            <a:r>
              <a:rPr lang="en-US" altLang="zh-CN" sz="2400" dirty="0"/>
              <a:t> b where </a:t>
            </a:r>
            <a:r>
              <a:rPr lang="en-US" altLang="zh-CN" sz="2400" dirty="0" err="1"/>
              <a:t>a.uid</a:t>
            </a:r>
            <a:r>
              <a:rPr lang="en-US" altLang="zh-CN" sz="2400" dirty="0"/>
              <a:t>=</a:t>
            </a:r>
            <a:r>
              <a:rPr lang="en-US" altLang="zh-CN" sz="2400" dirty="0" err="1"/>
              <a:t>b.uid</a:t>
            </a:r>
            <a:r>
              <a:rPr lang="en-US" altLang="zh-CN" sz="2400" dirty="0"/>
              <a:t> and </a:t>
            </a:r>
            <a:r>
              <a:rPr lang="en-US" altLang="zh-CN" sz="2400" dirty="0" err="1"/>
              <a:t>b.user_effect_time</a:t>
            </a:r>
            <a:r>
              <a:rPr lang="en-US" altLang="zh-CN" sz="2400" dirty="0"/>
              <a:t> &lt;= 1631523509);</a:t>
            </a:r>
            <a:endParaRPr lang="en-US" altLang="zh-CN" sz="2400" dirty="0" smtClean="0"/>
          </a:p>
        </p:txBody>
      </p:sp>
      <p:sp>
        <p:nvSpPr>
          <p:cNvPr id="4" name="标题 1"/>
          <p:cNvSpPr>
            <a:spLocks noGrp="1"/>
          </p:cNvSpPr>
          <p:nvPr>
            <p:ph type="title"/>
          </p:nvPr>
        </p:nvSpPr>
        <p:spPr>
          <a:xfrm>
            <a:off x="838200" y="365126"/>
            <a:ext cx="10515600" cy="418645"/>
          </a:xfrm>
        </p:spPr>
        <p:txBody>
          <a:bodyPr>
            <a:noAutofit/>
          </a:bodyPr>
          <a:lstStyle/>
          <a:p>
            <a:r>
              <a:rPr lang="zh-CN" altLang="en-US" sz="2800" dirty="0" smtClean="0"/>
              <a:t>等价的</a:t>
            </a:r>
            <a:r>
              <a:rPr lang="en-US" altLang="zh-CN" sz="2800" dirty="0" smtClean="0"/>
              <a:t>exists</a:t>
            </a:r>
            <a:r>
              <a:rPr lang="zh-CN" altLang="en-US" sz="2800" dirty="0" smtClean="0"/>
              <a:t>对比</a:t>
            </a:r>
            <a:endParaRPr lang="zh-CN" altLang="en-US" sz="2800" dirty="0"/>
          </a:p>
        </p:txBody>
      </p:sp>
      <p:sp>
        <p:nvSpPr>
          <p:cNvPr id="6" name="文本框 5"/>
          <p:cNvSpPr txBox="1"/>
          <p:nvPr/>
        </p:nvSpPr>
        <p:spPr>
          <a:xfrm>
            <a:off x="5608319" y="2521914"/>
            <a:ext cx="5564778" cy="3693319"/>
          </a:xfrm>
          <a:prstGeom prst="rect">
            <a:avLst/>
          </a:prstGeom>
          <a:noFill/>
        </p:spPr>
        <p:txBody>
          <a:bodyPr wrap="square" rtlCol="0">
            <a:spAutoFit/>
          </a:bodyPr>
          <a:lstStyle/>
          <a:p>
            <a:r>
              <a:rPr lang="en-US" altLang="zh-CN" dirty="0" smtClean="0"/>
              <a:t>Show </a:t>
            </a:r>
            <a:r>
              <a:rPr lang="en-US" altLang="zh-CN" dirty="0" err="1" smtClean="0"/>
              <a:t>warings</a:t>
            </a:r>
            <a:r>
              <a:rPr lang="en-US" altLang="zh-CN" dirty="0" smtClean="0"/>
              <a:t>:</a:t>
            </a:r>
          </a:p>
          <a:p>
            <a:endParaRPr lang="en-US" altLang="zh-CN" dirty="0" smtClean="0"/>
          </a:p>
          <a:p>
            <a:r>
              <a:rPr lang="en-US" altLang="zh-CN" dirty="0"/>
              <a:t>Field or reference '</a:t>
            </a:r>
            <a:r>
              <a:rPr lang="en-US" altLang="zh-CN" dirty="0" err="1"/>
              <a:t>web_sg_us_charge.a.uid</a:t>
            </a:r>
            <a:r>
              <a:rPr lang="en-US" altLang="zh-CN" dirty="0"/>
              <a:t>' of SELECT #2 was resolved in SELECT #1</a:t>
            </a:r>
            <a:endParaRPr lang="en-US" altLang="zh-CN" dirty="0" smtClean="0"/>
          </a:p>
          <a:p>
            <a:endParaRPr lang="en-US" altLang="zh-CN" dirty="0" smtClean="0"/>
          </a:p>
          <a:p>
            <a:r>
              <a:rPr lang="en-US" altLang="zh-CN" dirty="0"/>
              <a:t>/* select#1 */ select `</a:t>
            </a:r>
            <a:r>
              <a:rPr lang="en-US" altLang="zh-CN" dirty="0" err="1"/>
              <a:t>web_sg_us_charge`.`a`.`id</a:t>
            </a:r>
            <a:r>
              <a:rPr lang="en-US" altLang="zh-CN" dirty="0"/>
              <a:t>` AS `id` from `web_sg_us_charge`.`</a:t>
            </a:r>
            <a:r>
              <a:rPr lang="en-US" altLang="zh-CN" dirty="0" err="1"/>
              <a:t>account_package</a:t>
            </a:r>
            <a:r>
              <a:rPr lang="en-US" altLang="zh-CN" dirty="0"/>
              <a:t>` `a` where exists(/* select#2 */ select 1 from `web_sg_us_charge`.`</a:t>
            </a:r>
            <a:r>
              <a:rPr lang="en-US" altLang="zh-CN" dirty="0" err="1"/>
              <a:t>account_package_log_new</a:t>
            </a:r>
            <a:r>
              <a:rPr lang="en-US" altLang="zh-CN" dirty="0"/>
              <a:t>` `b` where ((`web_sg_us_charge`.`a`.`</a:t>
            </a:r>
            <a:r>
              <a:rPr lang="en-US" altLang="zh-CN" dirty="0" err="1"/>
              <a:t>uid</a:t>
            </a:r>
            <a:r>
              <a:rPr lang="en-US" altLang="zh-CN" dirty="0"/>
              <a:t>` = `web_sg_us_charge`.`b`.`</a:t>
            </a:r>
            <a:r>
              <a:rPr lang="en-US" altLang="zh-CN" dirty="0" err="1"/>
              <a:t>uid</a:t>
            </a:r>
            <a:r>
              <a:rPr lang="en-US" altLang="zh-CN" dirty="0"/>
              <a:t>`) and (`web_sg_us_charge`.`b`.`</a:t>
            </a:r>
            <a:r>
              <a:rPr lang="en-US" altLang="zh-CN" dirty="0" err="1"/>
              <a:t>user_effect_time</a:t>
            </a:r>
            <a:r>
              <a:rPr lang="en-US" altLang="zh-CN" dirty="0"/>
              <a:t>` &lt;= 1631523509)))</a:t>
            </a:r>
            <a:endParaRPr lang="zh-CN" altLang="en-US" dirty="0"/>
          </a:p>
        </p:txBody>
      </p:sp>
      <p:sp>
        <p:nvSpPr>
          <p:cNvPr id="7" name="文本框 6"/>
          <p:cNvSpPr txBox="1"/>
          <p:nvPr/>
        </p:nvSpPr>
        <p:spPr>
          <a:xfrm>
            <a:off x="919979" y="2521914"/>
            <a:ext cx="4305164" cy="369332"/>
          </a:xfrm>
          <a:prstGeom prst="rect">
            <a:avLst/>
          </a:prstGeom>
          <a:noFill/>
        </p:spPr>
        <p:txBody>
          <a:bodyPr wrap="square" rtlCol="0">
            <a:spAutoFit/>
          </a:bodyPr>
          <a:lstStyle/>
          <a:p>
            <a:r>
              <a:rPr lang="en-US" altLang="zh-CN" dirty="0" smtClean="0"/>
              <a:t>Explain extended:</a:t>
            </a:r>
            <a:endParaRPr lang="zh-CN" altLang="en-US" dirty="0"/>
          </a:p>
        </p:txBody>
      </p:sp>
      <p:pic>
        <p:nvPicPr>
          <p:cNvPr id="2" name="图片 1"/>
          <p:cNvPicPr>
            <a:picLocks noChangeAspect="1"/>
          </p:cNvPicPr>
          <p:nvPr/>
        </p:nvPicPr>
        <p:blipFill>
          <a:blip r:embed="rId2"/>
          <a:stretch>
            <a:fillRect/>
          </a:stretch>
        </p:blipFill>
        <p:spPr>
          <a:xfrm>
            <a:off x="976993" y="2969624"/>
            <a:ext cx="4248150" cy="36004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3696" y="1546949"/>
            <a:ext cx="10515600" cy="2877005"/>
          </a:xfrm>
        </p:spPr>
        <p:txBody>
          <a:bodyPr>
            <a:normAutofit fontScale="92500"/>
          </a:bodyPr>
          <a:lstStyle/>
          <a:p>
            <a:pPr marL="0" indent="0">
              <a:lnSpc>
                <a:spcPct val="150000"/>
              </a:lnSpc>
              <a:buNone/>
            </a:pPr>
            <a:r>
              <a:rPr lang="en-US" altLang="zh-CN" sz="2400" dirty="0">
                <a:latin typeface="+mn-ea"/>
              </a:rPr>
              <a:t>select </a:t>
            </a:r>
            <a:r>
              <a:rPr lang="en-US" altLang="zh-CN" sz="2400" dirty="0" err="1">
                <a:latin typeface="+mn-ea"/>
              </a:rPr>
              <a:t>package_id</a:t>
            </a:r>
            <a:r>
              <a:rPr lang="en-US" altLang="zh-CN" sz="2400" dirty="0">
                <a:latin typeface="+mn-ea"/>
              </a:rPr>
              <a:t> from </a:t>
            </a:r>
            <a:r>
              <a:rPr lang="en-US" altLang="zh-CN" sz="2400" dirty="0" err="1">
                <a:latin typeface="+mn-ea"/>
              </a:rPr>
              <a:t>account_package_log_new</a:t>
            </a:r>
            <a:r>
              <a:rPr lang="en-US" altLang="zh-CN" sz="2400" dirty="0">
                <a:latin typeface="+mn-ea"/>
              </a:rPr>
              <a:t> where id  in (select max(id) as id from </a:t>
            </a:r>
            <a:r>
              <a:rPr lang="en-US" altLang="zh-CN" sz="2400" dirty="0" err="1">
                <a:latin typeface="+mn-ea"/>
              </a:rPr>
              <a:t>account_package_log_new</a:t>
            </a:r>
            <a:r>
              <a:rPr lang="en-US" altLang="zh-CN" sz="2400" dirty="0">
                <a:latin typeface="+mn-ea"/>
              </a:rPr>
              <a:t> where </a:t>
            </a:r>
            <a:r>
              <a:rPr lang="en-US" altLang="zh-CN" sz="2400" dirty="0" err="1">
                <a:latin typeface="+mn-ea"/>
              </a:rPr>
              <a:t>uid</a:t>
            </a:r>
            <a:r>
              <a:rPr lang="en-US" altLang="zh-CN" sz="2400" dirty="0">
                <a:latin typeface="+mn-ea"/>
              </a:rPr>
              <a:t>  in (90658455,90455658) group by </a:t>
            </a:r>
            <a:r>
              <a:rPr lang="en-US" altLang="zh-CN" sz="2400" dirty="0" err="1">
                <a:latin typeface="+mn-ea"/>
              </a:rPr>
              <a:t>uid</a:t>
            </a:r>
            <a:r>
              <a:rPr lang="en-US" altLang="zh-CN" sz="2400" dirty="0" smtClean="0">
                <a:latin typeface="+mn-ea"/>
              </a:rPr>
              <a:t>);</a:t>
            </a:r>
          </a:p>
          <a:p>
            <a:pPr marL="0" indent="0">
              <a:lnSpc>
                <a:spcPct val="150000"/>
              </a:lnSpc>
              <a:buNone/>
            </a:pPr>
            <a:endParaRPr lang="en-US" altLang="zh-CN" sz="2400" dirty="0">
              <a:latin typeface="+mn-ea"/>
            </a:endParaRPr>
          </a:p>
          <a:p>
            <a:pPr marL="0" indent="0">
              <a:lnSpc>
                <a:spcPct val="150000"/>
              </a:lnSpc>
              <a:buNone/>
            </a:pPr>
            <a:r>
              <a:rPr lang="zh-CN" altLang="en-US" sz="2400" dirty="0" smtClean="0">
                <a:latin typeface="+mn-ea"/>
              </a:rPr>
              <a:t>效果如何？</a:t>
            </a:r>
            <a:endParaRPr lang="en-US" altLang="zh-CN" sz="2400" dirty="0" smtClean="0">
              <a:latin typeface="+mn-ea"/>
            </a:endParaRPr>
          </a:p>
        </p:txBody>
      </p:sp>
      <p:sp>
        <p:nvSpPr>
          <p:cNvPr id="4" name="标题 1"/>
          <p:cNvSpPr>
            <a:spLocks noGrp="1"/>
          </p:cNvSpPr>
          <p:nvPr>
            <p:ph type="title"/>
          </p:nvPr>
        </p:nvSpPr>
        <p:spPr>
          <a:xfrm>
            <a:off x="829492" y="365125"/>
            <a:ext cx="10515600" cy="575401"/>
          </a:xfrm>
        </p:spPr>
        <p:txBody>
          <a:bodyPr>
            <a:normAutofit fontScale="90000"/>
          </a:bodyPr>
          <a:lstStyle/>
          <a:p>
            <a:r>
              <a:rPr lang="en-US" altLang="zh-CN" dirty="0" smtClean="0">
                <a:latin typeface="+mn-ea"/>
                <a:ea typeface="+mn-ea"/>
              </a:rPr>
              <a:t>sql1</a:t>
            </a:r>
            <a:endParaRPr lang="zh-CN" altLang="en-US" dirty="0">
              <a:latin typeface="+mn-ea"/>
              <a:ea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49829"/>
            <a:ext cx="10515600" cy="1053737"/>
          </a:xfrm>
        </p:spPr>
        <p:txBody>
          <a:bodyPr>
            <a:normAutofit/>
          </a:bodyPr>
          <a:lstStyle/>
          <a:p>
            <a:pPr marL="0" indent="0">
              <a:buNone/>
            </a:pPr>
            <a:r>
              <a:rPr lang="en-US" altLang="zh-CN" sz="2400" dirty="0" err="1"/>
              <a:t>Sql:select</a:t>
            </a:r>
            <a:r>
              <a:rPr lang="en-US" altLang="zh-CN" sz="2400" dirty="0"/>
              <a:t> </a:t>
            </a:r>
            <a:r>
              <a:rPr lang="en-US" altLang="zh-CN" sz="2400" dirty="0" err="1"/>
              <a:t>id,account_id</a:t>
            </a:r>
            <a:r>
              <a:rPr lang="en-US" altLang="zh-CN" sz="2400" dirty="0"/>
              <a:t> from </a:t>
            </a:r>
            <a:r>
              <a:rPr lang="en-US" altLang="zh-CN" sz="2400" dirty="0" err="1"/>
              <a:t>account_package_log_new</a:t>
            </a:r>
            <a:r>
              <a:rPr lang="en-US" altLang="zh-CN" sz="2400" dirty="0"/>
              <a:t> where </a:t>
            </a:r>
            <a:r>
              <a:rPr lang="en-US" altLang="zh-CN" sz="2400" dirty="0" err="1"/>
              <a:t>uid</a:t>
            </a:r>
            <a:r>
              <a:rPr lang="en-US" altLang="zh-CN" sz="2400" dirty="0"/>
              <a:t> in (select </a:t>
            </a:r>
            <a:r>
              <a:rPr lang="en-US" altLang="zh-CN" sz="2400" dirty="0" err="1"/>
              <a:t>uid</a:t>
            </a:r>
            <a:r>
              <a:rPr lang="en-US" altLang="zh-CN" sz="2400" dirty="0"/>
              <a:t> from </a:t>
            </a:r>
            <a:r>
              <a:rPr lang="en-US" altLang="zh-CN" sz="2400" dirty="0" err="1"/>
              <a:t>account_package</a:t>
            </a:r>
            <a:r>
              <a:rPr lang="en-US" altLang="zh-CN" sz="2400" dirty="0"/>
              <a:t>);</a:t>
            </a:r>
            <a:endParaRPr lang="en-US" altLang="zh-CN" sz="2400" dirty="0" smtClean="0"/>
          </a:p>
        </p:txBody>
      </p:sp>
      <p:sp>
        <p:nvSpPr>
          <p:cNvPr id="4" name="标题 1"/>
          <p:cNvSpPr>
            <a:spLocks noGrp="1"/>
          </p:cNvSpPr>
          <p:nvPr>
            <p:ph type="title"/>
          </p:nvPr>
        </p:nvSpPr>
        <p:spPr>
          <a:xfrm>
            <a:off x="838200" y="365126"/>
            <a:ext cx="10515600" cy="418645"/>
          </a:xfrm>
        </p:spPr>
        <p:txBody>
          <a:bodyPr>
            <a:noAutofit/>
          </a:bodyPr>
          <a:lstStyle/>
          <a:p>
            <a:r>
              <a:rPr lang="en-US" altLang="zh-CN" sz="2800" dirty="0" err="1" smtClean="0"/>
              <a:t>Semijoin</a:t>
            </a:r>
            <a:r>
              <a:rPr lang="en-US" altLang="zh-CN" sz="2800" dirty="0"/>
              <a:t> </a:t>
            </a:r>
            <a:r>
              <a:rPr lang="en-US" altLang="zh-CN" sz="2800" dirty="0" err="1"/>
              <a:t>LooseScan</a:t>
            </a:r>
            <a:r>
              <a:rPr lang="zh-CN" altLang="en-US" sz="2800" dirty="0" smtClean="0"/>
              <a:t>示例</a:t>
            </a:r>
            <a:endParaRPr lang="zh-CN" altLang="en-US" sz="2800" dirty="0"/>
          </a:p>
        </p:txBody>
      </p:sp>
      <p:sp>
        <p:nvSpPr>
          <p:cNvPr id="6" name="文本框 5"/>
          <p:cNvSpPr txBox="1"/>
          <p:nvPr/>
        </p:nvSpPr>
        <p:spPr>
          <a:xfrm>
            <a:off x="5608319" y="2521914"/>
            <a:ext cx="5564778" cy="2862322"/>
          </a:xfrm>
          <a:prstGeom prst="rect">
            <a:avLst/>
          </a:prstGeom>
          <a:noFill/>
        </p:spPr>
        <p:txBody>
          <a:bodyPr wrap="square" rtlCol="0">
            <a:spAutoFit/>
          </a:bodyPr>
          <a:lstStyle/>
          <a:p>
            <a:r>
              <a:rPr lang="en-US" altLang="zh-CN" dirty="0" smtClean="0"/>
              <a:t>Show </a:t>
            </a:r>
            <a:r>
              <a:rPr lang="en-US" altLang="zh-CN" dirty="0" err="1" smtClean="0"/>
              <a:t>warings</a:t>
            </a:r>
            <a:r>
              <a:rPr lang="en-US" altLang="zh-CN" dirty="0" smtClean="0"/>
              <a:t>:</a:t>
            </a:r>
          </a:p>
          <a:p>
            <a:endParaRPr lang="en-US" altLang="zh-CN" dirty="0" smtClean="0"/>
          </a:p>
          <a:p>
            <a:r>
              <a:rPr lang="en-US" altLang="zh-CN" dirty="0"/>
              <a:t>/* select#1 */ select `</a:t>
            </a:r>
            <a:r>
              <a:rPr lang="en-US" altLang="zh-CN" dirty="0" err="1"/>
              <a:t>web_sg_us_charge`.`account_package_log_new`.`id</a:t>
            </a:r>
            <a:r>
              <a:rPr lang="en-US" altLang="zh-CN" dirty="0"/>
              <a:t>` AS `id`,`web_sg_us_charge`.`account_package_log_new`.`</a:t>
            </a:r>
            <a:r>
              <a:rPr lang="en-US" altLang="zh-CN" dirty="0" err="1"/>
              <a:t>account_id</a:t>
            </a:r>
            <a:r>
              <a:rPr lang="en-US" altLang="zh-CN" dirty="0"/>
              <a:t>` AS `</a:t>
            </a:r>
            <a:r>
              <a:rPr lang="en-US" altLang="zh-CN" dirty="0" err="1"/>
              <a:t>account_id</a:t>
            </a:r>
            <a:r>
              <a:rPr lang="en-US" altLang="zh-CN" dirty="0"/>
              <a:t>` from `web_sg_us_charge`.`</a:t>
            </a:r>
            <a:r>
              <a:rPr lang="en-US" altLang="zh-CN" dirty="0" err="1"/>
              <a:t>account_package_log_new</a:t>
            </a:r>
            <a:r>
              <a:rPr lang="en-US" altLang="zh-CN" dirty="0"/>
              <a:t>` </a:t>
            </a:r>
            <a:r>
              <a:rPr lang="en-US" altLang="zh-CN" dirty="0">
                <a:solidFill>
                  <a:srgbClr val="FF0000"/>
                </a:solidFill>
              </a:rPr>
              <a:t>semi join</a:t>
            </a:r>
            <a:r>
              <a:rPr lang="en-US" altLang="zh-CN" dirty="0"/>
              <a:t> (`web_sg_us_charge`.`</a:t>
            </a:r>
            <a:r>
              <a:rPr lang="en-US" altLang="zh-CN" dirty="0" err="1"/>
              <a:t>account_package</a:t>
            </a:r>
            <a:r>
              <a:rPr lang="en-US" altLang="zh-CN" dirty="0"/>
              <a:t>`) where (`web_sg_us_charge`.`account_package_log_new`.`</a:t>
            </a:r>
            <a:r>
              <a:rPr lang="en-US" altLang="zh-CN" dirty="0" err="1"/>
              <a:t>uid</a:t>
            </a:r>
            <a:r>
              <a:rPr lang="en-US" altLang="zh-CN" dirty="0"/>
              <a:t>` = `web_sg_us_charge`.`account_package`.`</a:t>
            </a:r>
            <a:r>
              <a:rPr lang="en-US" altLang="zh-CN" dirty="0" err="1"/>
              <a:t>uid</a:t>
            </a:r>
            <a:r>
              <a:rPr lang="en-US" altLang="zh-CN" dirty="0"/>
              <a:t>`)</a:t>
            </a:r>
            <a:endParaRPr lang="zh-CN" altLang="en-US" dirty="0"/>
          </a:p>
        </p:txBody>
      </p:sp>
      <p:sp>
        <p:nvSpPr>
          <p:cNvPr id="7" name="文本框 6"/>
          <p:cNvSpPr txBox="1"/>
          <p:nvPr/>
        </p:nvSpPr>
        <p:spPr>
          <a:xfrm>
            <a:off x="919979" y="2521914"/>
            <a:ext cx="4305164" cy="369332"/>
          </a:xfrm>
          <a:prstGeom prst="rect">
            <a:avLst/>
          </a:prstGeom>
          <a:noFill/>
        </p:spPr>
        <p:txBody>
          <a:bodyPr wrap="square" rtlCol="0">
            <a:spAutoFit/>
          </a:bodyPr>
          <a:lstStyle/>
          <a:p>
            <a:r>
              <a:rPr lang="en-US" altLang="zh-CN" dirty="0" smtClean="0"/>
              <a:t>Explain extended:</a:t>
            </a:r>
            <a:endParaRPr lang="zh-CN" altLang="en-US" dirty="0"/>
          </a:p>
        </p:txBody>
      </p:sp>
      <p:pic>
        <p:nvPicPr>
          <p:cNvPr id="2" name="图片 1"/>
          <p:cNvPicPr>
            <a:picLocks noChangeAspect="1"/>
          </p:cNvPicPr>
          <p:nvPr/>
        </p:nvPicPr>
        <p:blipFill>
          <a:blip r:embed="rId2"/>
          <a:stretch>
            <a:fillRect/>
          </a:stretch>
        </p:blipFill>
        <p:spPr>
          <a:xfrm>
            <a:off x="919979" y="2891246"/>
            <a:ext cx="3762375" cy="360045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1352" y="3206119"/>
            <a:ext cx="9986554" cy="488314"/>
          </a:xfrm>
        </p:spPr>
        <p:txBody>
          <a:bodyPr>
            <a:normAutofit fontScale="90000"/>
          </a:bodyPr>
          <a:lstStyle/>
          <a:p>
            <a:pPr algn="ctr">
              <a:lnSpc>
                <a:spcPct val="150000"/>
              </a:lnSpc>
            </a:pPr>
            <a:r>
              <a:rPr lang="en-US" altLang="zh-CN" sz="2800" dirty="0" err="1"/>
              <a:t>LooseScan</a:t>
            </a:r>
            <a:r>
              <a:rPr lang="en-US" altLang="zh-CN" sz="2800" dirty="0"/>
              <a:t> </a:t>
            </a:r>
            <a:r>
              <a:rPr lang="zh-CN" altLang="en-US" sz="2800" dirty="0" smtClean="0"/>
              <a:t>和 </a:t>
            </a:r>
            <a:r>
              <a:rPr lang="en-US" altLang="zh-CN" sz="2800" dirty="0" err="1"/>
              <a:t>FirstMatch</a:t>
            </a:r>
            <a:r>
              <a:rPr lang="en-US" altLang="zh-CN" sz="2800" dirty="0"/>
              <a:t> </a:t>
            </a:r>
            <a:r>
              <a:rPr lang="zh-CN" altLang="en-US" sz="2800" dirty="0" smtClean="0"/>
              <a:t>的区别是什么？</a:t>
            </a:r>
            <a:endParaRPr lang="en-US" altLang="zh-CN"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3900" y="1149532"/>
            <a:ext cx="10621192" cy="4981302"/>
          </a:xfrm>
        </p:spPr>
        <p:txBody>
          <a:bodyPr>
            <a:noAutofit/>
          </a:bodyPr>
          <a:lstStyle/>
          <a:p>
            <a:pPr marL="0" indent="0" fontAlgn="base">
              <a:buNone/>
            </a:pPr>
            <a:endParaRPr lang="en-US" altLang="zh-CN" sz="1800" dirty="0" smtClean="0">
              <a:solidFill>
                <a:srgbClr val="FF0000"/>
              </a:solidFill>
            </a:endParaRPr>
          </a:p>
          <a:p>
            <a:pPr marL="0" indent="0" fontAlgn="base">
              <a:buNone/>
            </a:pPr>
            <a:r>
              <a:rPr lang="en-US" altLang="zh-CN" sz="1800" dirty="0" smtClean="0">
                <a:solidFill>
                  <a:srgbClr val="FF0000"/>
                </a:solidFill>
              </a:rPr>
              <a:t>MySQL</a:t>
            </a:r>
            <a:r>
              <a:rPr lang="en-US" altLang="zh-CN" sz="1800" dirty="0">
                <a:solidFill>
                  <a:srgbClr val="FF0000"/>
                </a:solidFill>
              </a:rPr>
              <a:t>“</a:t>
            </a:r>
            <a:r>
              <a:rPr lang="zh-CN" altLang="en-US" sz="1800" dirty="0">
                <a:solidFill>
                  <a:srgbClr val="FF0000"/>
                </a:solidFill>
              </a:rPr>
              <a:t>从外到内”评估查询。 也就是说，它首先获取外部表达式</a:t>
            </a:r>
            <a:r>
              <a:rPr lang="en-US" altLang="zh-CN" sz="1800" dirty="0" err="1">
                <a:solidFill>
                  <a:srgbClr val="FF0000"/>
                </a:solidFill>
              </a:rPr>
              <a:t>outer_expr</a:t>
            </a:r>
            <a:r>
              <a:rPr lang="en-US" altLang="zh-CN" sz="1800" dirty="0">
                <a:solidFill>
                  <a:srgbClr val="FF0000"/>
                </a:solidFill>
              </a:rPr>
              <a:t> </a:t>
            </a:r>
            <a:r>
              <a:rPr lang="zh-CN" altLang="en-US" sz="1800" dirty="0">
                <a:solidFill>
                  <a:srgbClr val="FF0000"/>
                </a:solidFill>
              </a:rPr>
              <a:t>的值，然后运行子查询并捕获它产生的行</a:t>
            </a:r>
            <a:r>
              <a:rPr lang="zh-CN" altLang="en-US" sz="1800" dirty="0" smtClean="0">
                <a:solidFill>
                  <a:srgbClr val="FF0000"/>
                </a:solidFill>
              </a:rPr>
              <a:t>。</a:t>
            </a:r>
            <a:endParaRPr lang="en-US" altLang="zh-CN" sz="1800" dirty="0" smtClean="0">
              <a:solidFill>
                <a:srgbClr val="FF0000"/>
              </a:solidFill>
            </a:endParaRPr>
          </a:p>
          <a:p>
            <a:pPr marL="0" indent="0" fontAlgn="base">
              <a:buNone/>
            </a:pPr>
            <a:r>
              <a:rPr lang="zh-CN" altLang="en-US" sz="1800" dirty="0" smtClean="0"/>
              <a:t>一</a:t>
            </a:r>
            <a:r>
              <a:rPr lang="zh-CN" altLang="en-US" sz="1800" dirty="0"/>
              <a:t>个非常有用的优化是“通知”子查询唯一感兴趣的行是那些内部表达式 </a:t>
            </a:r>
            <a:r>
              <a:rPr lang="en-US" altLang="zh-CN" sz="1800" dirty="0" err="1"/>
              <a:t>inner_expr</a:t>
            </a:r>
            <a:r>
              <a:rPr lang="en-US" altLang="zh-CN" sz="1800" dirty="0"/>
              <a:t> </a:t>
            </a:r>
            <a:r>
              <a:rPr lang="zh-CN" altLang="en-US" sz="1800" dirty="0"/>
              <a:t>等于 </a:t>
            </a:r>
            <a:r>
              <a:rPr lang="en-US" altLang="zh-CN" sz="1800" dirty="0" err="1"/>
              <a:t>outer_expr</a:t>
            </a:r>
            <a:r>
              <a:rPr lang="en-US" altLang="zh-CN" sz="1800" dirty="0"/>
              <a:t> </a:t>
            </a:r>
            <a:r>
              <a:rPr lang="zh-CN" altLang="en-US" sz="1800" dirty="0"/>
              <a:t>的行。 这是通过将适当的相等性下推到子查询的 </a:t>
            </a:r>
            <a:r>
              <a:rPr lang="en-US" altLang="zh-CN" sz="1800" dirty="0"/>
              <a:t>WHERE </a:t>
            </a:r>
            <a:r>
              <a:rPr lang="zh-CN" altLang="en-US" sz="1800" dirty="0"/>
              <a:t>子句中以使其更具限制性来完成的。 转换后的比较如下所示</a:t>
            </a:r>
            <a:r>
              <a:rPr lang="zh-CN" altLang="en-US" sz="1800" dirty="0" smtClean="0"/>
              <a:t>：</a:t>
            </a:r>
            <a:endParaRPr lang="en-US" altLang="zh-CN" sz="1800" dirty="0" smtClean="0"/>
          </a:p>
          <a:p>
            <a:pPr marL="0" indent="0" fontAlgn="base">
              <a:buNone/>
            </a:pPr>
            <a:r>
              <a:rPr lang="en-US" altLang="zh-CN" sz="1800" dirty="0" smtClean="0"/>
              <a:t>	EXISTS </a:t>
            </a:r>
            <a:r>
              <a:rPr lang="en-US" altLang="zh-CN" sz="1800" dirty="0"/>
              <a:t>(SELECT 1 FROM ... WHERE </a:t>
            </a:r>
            <a:r>
              <a:rPr lang="en-US" altLang="zh-CN" sz="1800" i="1" dirty="0" err="1"/>
              <a:t>subquery_where</a:t>
            </a:r>
            <a:r>
              <a:rPr lang="en-US" altLang="zh-CN" sz="1800" dirty="0"/>
              <a:t> AND </a:t>
            </a:r>
            <a:r>
              <a:rPr lang="en-US" altLang="zh-CN" sz="1800" i="1" dirty="0" err="1"/>
              <a:t>outer_expr</a:t>
            </a:r>
            <a:r>
              <a:rPr lang="en-US" altLang="zh-CN" sz="1800" dirty="0"/>
              <a:t>=</a:t>
            </a:r>
            <a:r>
              <a:rPr lang="en-US" altLang="zh-CN" sz="1800" i="1" dirty="0" err="1"/>
              <a:t>inner_expr</a:t>
            </a:r>
            <a:r>
              <a:rPr lang="en-US" altLang="zh-CN" sz="1800" dirty="0" smtClean="0"/>
              <a:t>)</a:t>
            </a:r>
          </a:p>
          <a:p>
            <a:pPr marL="0" indent="0" fontAlgn="base">
              <a:buNone/>
            </a:pPr>
            <a:r>
              <a:rPr lang="zh-CN" altLang="en-US" sz="1800" dirty="0"/>
              <a:t>刚才描述的转换有其局限性。 只有当我们忽略可能的 </a:t>
            </a:r>
            <a:r>
              <a:rPr lang="en-US" altLang="zh-CN" sz="1800" dirty="0"/>
              <a:t>NULL </a:t>
            </a:r>
            <a:r>
              <a:rPr lang="zh-CN" altLang="en-US" sz="1800" dirty="0"/>
              <a:t>值时它才有效。也就是说，只要这两个条件都成立，“下推”策略就有效</a:t>
            </a:r>
            <a:r>
              <a:rPr lang="zh-CN" altLang="en-US" sz="1800" dirty="0" smtClean="0"/>
              <a:t>：</a:t>
            </a:r>
            <a:endParaRPr lang="en-US" altLang="zh-CN" sz="1800" dirty="0" smtClean="0"/>
          </a:p>
          <a:p>
            <a:pPr fontAlgn="base">
              <a:buFont typeface="Wingdings" panose="05000000000000000000" pitchFamily="2" charset="2"/>
              <a:buChar char="Ø"/>
            </a:pPr>
            <a:r>
              <a:rPr lang="en-US" altLang="zh-CN" sz="1800" dirty="0" err="1" smtClean="0"/>
              <a:t>outer_expr</a:t>
            </a:r>
            <a:r>
              <a:rPr lang="en-US" altLang="zh-CN" sz="1800" dirty="0" smtClean="0"/>
              <a:t> </a:t>
            </a:r>
            <a:r>
              <a:rPr lang="zh-CN" altLang="en-US" sz="1800" dirty="0"/>
              <a:t>和 </a:t>
            </a:r>
            <a:r>
              <a:rPr lang="en-US" altLang="zh-CN" sz="1800" dirty="0" err="1"/>
              <a:t>inner_expr</a:t>
            </a:r>
            <a:r>
              <a:rPr lang="en-US" altLang="zh-CN" sz="1800" dirty="0"/>
              <a:t> </a:t>
            </a:r>
            <a:r>
              <a:rPr lang="zh-CN" altLang="en-US" sz="1800" dirty="0"/>
              <a:t>不能为 </a:t>
            </a:r>
            <a:r>
              <a:rPr lang="en-US" altLang="zh-CN" sz="1800" dirty="0"/>
              <a:t>NULL</a:t>
            </a:r>
            <a:r>
              <a:rPr lang="zh-CN" altLang="en-US" sz="1800" dirty="0" smtClean="0"/>
              <a:t>。</a:t>
            </a:r>
            <a:endParaRPr lang="en-US" altLang="zh-CN" sz="1800" dirty="0" smtClean="0"/>
          </a:p>
          <a:p>
            <a:pPr fontAlgn="base">
              <a:buFont typeface="Wingdings" panose="05000000000000000000" pitchFamily="2" charset="2"/>
              <a:buChar char="Ø"/>
            </a:pPr>
            <a:r>
              <a:rPr lang="zh-CN" altLang="en-US" sz="1800" dirty="0" smtClean="0"/>
              <a:t>您</a:t>
            </a:r>
            <a:r>
              <a:rPr lang="zh-CN" altLang="en-US" sz="1800" dirty="0"/>
              <a:t>无需区分 </a:t>
            </a:r>
            <a:r>
              <a:rPr lang="en-US" altLang="zh-CN" sz="1800" dirty="0"/>
              <a:t>NULL </a:t>
            </a:r>
            <a:r>
              <a:rPr lang="zh-CN" altLang="en-US" sz="1800" dirty="0"/>
              <a:t>和 </a:t>
            </a:r>
            <a:r>
              <a:rPr lang="en-US" altLang="zh-CN" sz="1800" dirty="0"/>
              <a:t>FALSE </a:t>
            </a:r>
            <a:r>
              <a:rPr lang="zh-CN" altLang="en-US" sz="1800" dirty="0"/>
              <a:t>子查询结果。 如果子查询是 </a:t>
            </a:r>
            <a:r>
              <a:rPr lang="en-US" altLang="zh-CN" sz="1800" dirty="0"/>
              <a:t>WHERE </a:t>
            </a:r>
            <a:r>
              <a:rPr lang="zh-CN" altLang="en-US" sz="1800" dirty="0"/>
              <a:t>子句中 </a:t>
            </a:r>
            <a:r>
              <a:rPr lang="en-US" altLang="zh-CN" sz="1800" dirty="0"/>
              <a:t>OR </a:t>
            </a:r>
            <a:r>
              <a:rPr lang="zh-CN" altLang="en-US" sz="1800" dirty="0"/>
              <a:t>或 </a:t>
            </a:r>
            <a:r>
              <a:rPr lang="en-US" altLang="zh-CN" sz="1800" dirty="0"/>
              <a:t>AND </a:t>
            </a:r>
            <a:r>
              <a:rPr lang="zh-CN" altLang="en-US" sz="1800" dirty="0"/>
              <a:t>表达式的一部分，</a:t>
            </a:r>
            <a:r>
              <a:rPr lang="en-US" altLang="zh-CN" sz="1800" dirty="0"/>
              <a:t>MySQL </a:t>
            </a:r>
            <a:r>
              <a:rPr lang="zh-CN" altLang="en-US" sz="1800" dirty="0"/>
              <a:t>假定您不在乎。 优化器注意到不需要区分 </a:t>
            </a:r>
            <a:r>
              <a:rPr lang="en-US" altLang="zh-CN" sz="1800" dirty="0"/>
              <a:t>NULL </a:t>
            </a:r>
            <a:r>
              <a:rPr lang="zh-CN" altLang="en-US" sz="1800" dirty="0"/>
              <a:t>和 </a:t>
            </a:r>
            <a:r>
              <a:rPr lang="en-US" altLang="zh-CN" sz="1800" dirty="0"/>
              <a:t>FALSE </a:t>
            </a:r>
            <a:r>
              <a:rPr lang="zh-CN" altLang="en-US" sz="1800" dirty="0"/>
              <a:t>子查询结果的另一个实例是以下构造</a:t>
            </a:r>
            <a:r>
              <a:rPr lang="zh-CN" altLang="en-US" sz="1800" dirty="0" smtClean="0"/>
              <a:t>：</a:t>
            </a:r>
            <a:endParaRPr lang="en-US" altLang="zh-CN" sz="1800" dirty="0" smtClean="0"/>
          </a:p>
          <a:p>
            <a:pPr marL="0" indent="0" fontAlgn="base">
              <a:buNone/>
            </a:pPr>
            <a:r>
              <a:rPr lang="en-US" altLang="zh-CN" sz="1800" dirty="0"/>
              <a:t>	... WHERE </a:t>
            </a:r>
            <a:r>
              <a:rPr lang="en-US" altLang="zh-CN" sz="1800" i="1" dirty="0" err="1"/>
              <a:t>outer_expr</a:t>
            </a:r>
            <a:r>
              <a:rPr lang="en-US" altLang="zh-CN" sz="1800" dirty="0"/>
              <a:t> IN (</a:t>
            </a:r>
            <a:r>
              <a:rPr lang="en-US" altLang="zh-CN" sz="1800" i="1" dirty="0" err="1"/>
              <a:t>subquery</a:t>
            </a:r>
            <a:r>
              <a:rPr lang="en-US" altLang="zh-CN" sz="1800" dirty="0" smtClean="0"/>
              <a:t>)</a:t>
            </a:r>
          </a:p>
          <a:p>
            <a:pPr marL="0" indent="0" fontAlgn="base">
              <a:buNone/>
            </a:pPr>
            <a:r>
              <a:rPr lang="en-US" altLang="zh-CN" sz="1800" dirty="0" smtClean="0"/>
              <a:t>    </a:t>
            </a:r>
            <a:r>
              <a:rPr lang="zh-CN" altLang="en-US" sz="1800" dirty="0" smtClean="0"/>
              <a:t>在这种情况下，无论 </a:t>
            </a:r>
            <a:r>
              <a:rPr lang="en-US" altLang="zh-CN" sz="1800" dirty="0" smtClean="0"/>
              <a:t>IN</a:t>
            </a:r>
            <a:r>
              <a:rPr lang="zh-CN" altLang="en-US" sz="1800" dirty="0" smtClean="0"/>
              <a:t>（子查询）返回 </a:t>
            </a:r>
            <a:r>
              <a:rPr lang="en-US" altLang="zh-CN" sz="1800" dirty="0" smtClean="0"/>
              <a:t>NULL </a:t>
            </a:r>
            <a:r>
              <a:rPr lang="zh-CN" altLang="en-US" sz="1800" dirty="0" smtClean="0"/>
              <a:t>还是 </a:t>
            </a:r>
            <a:r>
              <a:rPr lang="en-US" altLang="zh-CN" sz="1800" dirty="0" smtClean="0"/>
              <a:t>FALSE</a:t>
            </a:r>
            <a:r>
              <a:rPr lang="zh-CN" altLang="en-US" sz="1800" dirty="0" smtClean="0"/>
              <a:t>，</a:t>
            </a:r>
            <a:r>
              <a:rPr lang="en-US" altLang="zh-CN" sz="1800" dirty="0" smtClean="0"/>
              <a:t>WHERE </a:t>
            </a:r>
            <a:r>
              <a:rPr lang="zh-CN" altLang="en-US" sz="1800" dirty="0" smtClean="0"/>
              <a:t>子句都会拒绝该行。</a:t>
            </a:r>
            <a:endParaRPr lang="en-US" altLang="zh-CN" sz="1800" dirty="0" smtClean="0"/>
          </a:p>
          <a:p>
            <a:pPr marL="0" indent="0" fontAlgn="base">
              <a:buNone/>
            </a:pPr>
            <a:r>
              <a:rPr lang="zh-CN" altLang="en-US" sz="1800" dirty="0" smtClean="0"/>
              <a:t>当</a:t>
            </a:r>
            <a:r>
              <a:rPr lang="zh-CN" altLang="en-US" sz="1800" dirty="0"/>
              <a:t>这些条件中的一个或两个不成立时，优化会更加复杂。</a:t>
            </a:r>
          </a:p>
        </p:txBody>
      </p:sp>
      <p:sp>
        <p:nvSpPr>
          <p:cNvPr id="4" name="标题 1"/>
          <p:cNvSpPr>
            <a:spLocks noGrp="1"/>
          </p:cNvSpPr>
          <p:nvPr>
            <p:ph type="title"/>
          </p:nvPr>
        </p:nvSpPr>
        <p:spPr>
          <a:xfrm>
            <a:off x="829492" y="478338"/>
            <a:ext cx="10515600" cy="427355"/>
          </a:xfrm>
        </p:spPr>
        <p:txBody>
          <a:bodyPr>
            <a:normAutofit/>
          </a:bodyPr>
          <a:lstStyle/>
          <a:p>
            <a:r>
              <a:rPr lang="zh-CN" altLang="en-US" sz="2400" b="1" dirty="0"/>
              <a:t>使用 </a:t>
            </a:r>
            <a:r>
              <a:rPr lang="en-US" altLang="zh-CN" sz="2400" b="1" dirty="0"/>
              <a:t>EXISTS </a:t>
            </a:r>
            <a:r>
              <a:rPr lang="zh-CN" altLang="en-US" sz="2400" b="1" dirty="0"/>
              <a:t>策略优化子查询</a:t>
            </a:r>
            <a:endParaRPr lang="zh-CN" altLang="en-US" sz="3200" dirty="0"/>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 name="文本框 1"/>
          <p:cNvSpPr txBox="1"/>
          <p:nvPr/>
        </p:nvSpPr>
        <p:spPr>
          <a:xfrm>
            <a:off x="829492" y="1149532"/>
            <a:ext cx="10515600" cy="369332"/>
          </a:xfrm>
          <a:prstGeom prst="rect">
            <a:avLst/>
          </a:prstGeom>
          <a:solidFill>
            <a:schemeClr val="bg1">
              <a:lumMod val="85000"/>
            </a:schemeClr>
          </a:solidFill>
        </p:spPr>
        <p:txBody>
          <a:bodyPr wrap="square" rtlCol="0">
            <a:spAutoFit/>
          </a:bodyPr>
          <a:lstStyle/>
          <a:p>
            <a:r>
              <a:rPr lang="en-US" altLang="zh-CN" dirty="0" err="1" smtClean="0"/>
              <a:t>outer</a:t>
            </a:r>
            <a:r>
              <a:rPr lang="en-US" altLang="zh-CN" i="1" dirty="0" err="1"/>
              <a:t>_expr</a:t>
            </a:r>
            <a:r>
              <a:rPr lang="en-US" altLang="zh-CN" dirty="0"/>
              <a:t> IN (SELECT </a:t>
            </a:r>
            <a:r>
              <a:rPr lang="en-US" altLang="zh-CN" i="1" dirty="0" err="1"/>
              <a:t>inner_expr</a:t>
            </a:r>
            <a:r>
              <a:rPr lang="en-US" altLang="zh-CN" dirty="0"/>
              <a:t> FROM ... WHERE </a:t>
            </a:r>
            <a:r>
              <a:rPr lang="en-US" altLang="zh-CN" i="1" dirty="0" err="1"/>
              <a:t>subquery_where</a:t>
            </a:r>
            <a:r>
              <a:rPr lang="en-US" altLang="zh-CN" dirty="0" smtClean="0"/>
              <a:t>)</a:t>
            </a:r>
            <a:endParaRPr lang="en-US" altLang="zh-CN" dirty="0"/>
          </a:p>
        </p:txBody>
      </p:sp>
      <p:sp>
        <p:nvSpPr>
          <p:cNvPr id="7" name="文本框 6"/>
          <p:cNvSpPr txBox="1"/>
          <p:nvPr/>
        </p:nvSpPr>
        <p:spPr>
          <a:xfrm>
            <a:off x="829492" y="2974758"/>
            <a:ext cx="10515600" cy="369332"/>
          </a:xfrm>
          <a:prstGeom prst="rect">
            <a:avLst/>
          </a:prstGeom>
          <a:solidFill>
            <a:schemeClr val="bg1">
              <a:lumMod val="85000"/>
            </a:schemeClr>
          </a:solidFill>
        </p:spPr>
        <p:txBody>
          <a:bodyPr wrap="square" rtlCol="0">
            <a:spAutoFit/>
          </a:bodyPr>
          <a:lstStyle/>
          <a:p>
            <a:pPr fontAlgn="base"/>
            <a:r>
              <a:rPr lang="en-US" altLang="zh-CN" dirty="0"/>
              <a:t>EXISTS (SELECT 1 FROM ... WHERE </a:t>
            </a:r>
            <a:r>
              <a:rPr lang="en-US" altLang="zh-CN" i="1" dirty="0" err="1"/>
              <a:t>subquery_where</a:t>
            </a:r>
            <a:r>
              <a:rPr lang="en-US" altLang="zh-CN" dirty="0"/>
              <a:t> AND </a:t>
            </a:r>
            <a:r>
              <a:rPr lang="en-US" altLang="zh-CN" i="1" dirty="0" err="1"/>
              <a:t>outer_expr</a:t>
            </a:r>
            <a:r>
              <a:rPr lang="en-US" altLang="zh-CN" dirty="0"/>
              <a:t>=</a:t>
            </a:r>
            <a:r>
              <a:rPr lang="en-US" altLang="zh-CN" i="1" dirty="0" err="1"/>
              <a:t>inner_expr</a:t>
            </a:r>
            <a:r>
              <a:rPr lang="en-US" altLang="zh-CN" dirty="0"/>
              <a:t>)</a:t>
            </a:r>
          </a:p>
        </p:txBody>
      </p:sp>
      <p:sp>
        <p:nvSpPr>
          <p:cNvPr id="8" name="文本框 7"/>
          <p:cNvSpPr txBox="1"/>
          <p:nvPr/>
        </p:nvSpPr>
        <p:spPr>
          <a:xfrm>
            <a:off x="723900" y="4973375"/>
            <a:ext cx="10515600" cy="369332"/>
          </a:xfrm>
          <a:prstGeom prst="rect">
            <a:avLst/>
          </a:prstGeom>
          <a:solidFill>
            <a:schemeClr val="bg1">
              <a:lumMod val="85000"/>
            </a:schemeClr>
          </a:solidFill>
        </p:spPr>
        <p:txBody>
          <a:bodyPr wrap="square" rtlCol="0">
            <a:spAutoFit/>
          </a:bodyPr>
          <a:lstStyle/>
          <a:p>
            <a:pPr fontAlgn="base"/>
            <a:r>
              <a:rPr lang="en-US" altLang="zh-CN" dirty="0" smtClean="0"/>
              <a:t>    ... </a:t>
            </a:r>
            <a:r>
              <a:rPr lang="en-US" altLang="zh-CN" dirty="0"/>
              <a:t>WHERE </a:t>
            </a:r>
            <a:r>
              <a:rPr lang="en-US" altLang="zh-CN" i="1" dirty="0" err="1"/>
              <a:t>outer_expr</a:t>
            </a:r>
            <a:r>
              <a:rPr lang="en-US" altLang="zh-CN" dirty="0"/>
              <a:t> IN (</a:t>
            </a:r>
            <a:r>
              <a:rPr lang="en-US" altLang="zh-CN" i="1" dirty="0" err="1"/>
              <a:t>subquery</a:t>
            </a:r>
            <a:r>
              <a:rPr lang="en-US" altLang="zh-CN" dirty="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1352" y="3206119"/>
            <a:ext cx="9986554" cy="488314"/>
          </a:xfrm>
        </p:spPr>
        <p:txBody>
          <a:bodyPr>
            <a:normAutofit fontScale="90000"/>
          </a:bodyPr>
          <a:lstStyle/>
          <a:p>
            <a:pPr algn="ctr">
              <a:lnSpc>
                <a:spcPct val="150000"/>
              </a:lnSpc>
            </a:pPr>
            <a:r>
              <a:rPr lang="en-US" altLang="zh-CN" sz="2800" dirty="0" err="1"/>
              <a:t>sql1</a:t>
            </a:r>
            <a:r>
              <a:rPr lang="zh-CN" altLang="en-US" sz="2800" dirty="0" err="1"/>
              <a:t>是否适用这里的</a:t>
            </a:r>
            <a:r>
              <a:rPr lang="en-US" altLang="zh-CN" sz="2800" dirty="0" err="1"/>
              <a:t>EXISTS</a:t>
            </a:r>
            <a:r>
              <a:rPr lang="zh-CN" altLang="en-US" sz="2800" dirty="0" err="1"/>
              <a:t>策略？</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2790" y="1268730"/>
            <a:ext cx="10621010" cy="4925695"/>
          </a:xfrm>
        </p:spPr>
        <p:txBody>
          <a:bodyPr>
            <a:noAutofit/>
          </a:bodyPr>
          <a:lstStyle/>
          <a:p>
            <a:pPr marL="0" indent="0">
              <a:lnSpc>
                <a:spcPct val="150000"/>
              </a:lnSpc>
              <a:buNone/>
            </a:pPr>
            <a:r>
              <a:rPr lang="en-US" altLang="zh-CN" sz="2000" dirty="0">
                <a:latin typeface="+mn-ea"/>
                <a:sym typeface="+mn-ea"/>
              </a:rPr>
              <a:t>select </a:t>
            </a:r>
            <a:r>
              <a:rPr lang="en-US" altLang="zh-CN" sz="2000" dirty="0" err="1">
                <a:latin typeface="+mn-ea"/>
                <a:sym typeface="+mn-ea"/>
              </a:rPr>
              <a:t>package_id</a:t>
            </a:r>
            <a:r>
              <a:rPr lang="en-US" altLang="zh-CN" sz="2000" dirty="0">
                <a:latin typeface="+mn-ea"/>
                <a:sym typeface="+mn-ea"/>
              </a:rPr>
              <a:t> from </a:t>
            </a:r>
            <a:r>
              <a:rPr lang="en-US" altLang="zh-CN" sz="2000" dirty="0" err="1">
                <a:latin typeface="+mn-ea"/>
                <a:sym typeface="+mn-ea"/>
              </a:rPr>
              <a:t>account_package_log_new a</a:t>
            </a:r>
            <a:r>
              <a:rPr lang="en-US" altLang="zh-CN" sz="2000" dirty="0">
                <a:latin typeface="+mn-ea"/>
                <a:sym typeface="+mn-ea"/>
              </a:rPr>
              <a:t> where exists </a:t>
            </a:r>
          </a:p>
          <a:p>
            <a:pPr marL="0" indent="0">
              <a:lnSpc>
                <a:spcPct val="150000"/>
              </a:lnSpc>
              <a:buNone/>
            </a:pPr>
            <a:r>
              <a:rPr lang="en-US" altLang="zh-CN" sz="2000" dirty="0">
                <a:latin typeface="+mn-ea"/>
                <a:sym typeface="+mn-ea"/>
              </a:rPr>
              <a:t>(</a:t>
            </a:r>
          </a:p>
          <a:p>
            <a:pPr marL="0" indent="0">
              <a:lnSpc>
                <a:spcPct val="150000"/>
              </a:lnSpc>
              <a:buNone/>
            </a:pPr>
            <a:r>
              <a:rPr lang="en-US" altLang="zh-CN" sz="2000" dirty="0">
                <a:latin typeface="+mn-ea"/>
                <a:sym typeface="+mn-ea"/>
              </a:rPr>
              <a:t>	select 1 from </a:t>
            </a:r>
          </a:p>
          <a:p>
            <a:pPr marL="0" indent="0">
              <a:lnSpc>
                <a:spcPct val="150000"/>
              </a:lnSpc>
              <a:buNone/>
            </a:pPr>
            <a:r>
              <a:rPr lang="en-US" altLang="zh-CN" sz="2000" dirty="0">
                <a:latin typeface="+mn-ea"/>
                <a:sym typeface="+mn-ea"/>
              </a:rPr>
              <a:t>	(</a:t>
            </a:r>
          </a:p>
          <a:p>
            <a:pPr marL="0" indent="0">
              <a:lnSpc>
                <a:spcPct val="150000"/>
              </a:lnSpc>
              <a:buNone/>
            </a:pPr>
            <a:r>
              <a:rPr lang="en-US" altLang="zh-CN" sz="2000" dirty="0">
                <a:latin typeface="+mn-ea"/>
                <a:sym typeface="+mn-ea"/>
              </a:rPr>
              <a:t>		select max(id) as id from </a:t>
            </a:r>
            <a:r>
              <a:rPr lang="en-US" altLang="zh-CN" sz="2000" dirty="0" err="1">
                <a:latin typeface="+mn-ea"/>
                <a:sym typeface="+mn-ea"/>
              </a:rPr>
              <a:t>account_package_log_new</a:t>
            </a:r>
            <a:r>
              <a:rPr lang="en-US" altLang="zh-CN" sz="2000" dirty="0">
                <a:latin typeface="+mn-ea"/>
                <a:sym typeface="+mn-ea"/>
              </a:rPr>
              <a:t> where </a:t>
            </a:r>
            <a:r>
              <a:rPr lang="en-US" altLang="zh-CN" sz="2000" dirty="0" err="1">
                <a:latin typeface="+mn-ea"/>
                <a:sym typeface="+mn-ea"/>
              </a:rPr>
              <a:t>uid</a:t>
            </a:r>
            <a:r>
              <a:rPr lang="en-US" altLang="zh-CN" sz="2000" dirty="0">
                <a:latin typeface="+mn-ea"/>
                <a:sym typeface="+mn-ea"/>
              </a:rPr>
              <a:t>  in 			(90658455,90455658) group by </a:t>
            </a:r>
            <a:r>
              <a:rPr lang="en-US" altLang="zh-CN" sz="2000" dirty="0" err="1">
                <a:latin typeface="+mn-ea"/>
                <a:sym typeface="+mn-ea"/>
              </a:rPr>
              <a:t>uid</a:t>
            </a:r>
          </a:p>
          <a:p>
            <a:pPr marL="0" indent="0">
              <a:lnSpc>
                <a:spcPct val="150000"/>
              </a:lnSpc>
              <a:buNone/>
            </a:pPr>
            <a:r>
              <a:rPr lang="en-US" altLang="zh-CN" sz="2000" dirty="0" err="1">
                <a:latin typeface="+mn-ea"/>
                <a:sym typeface="+mn-ea"/>
              </a:rPr>
              <a:t>	) b where a.id=b.id</a:t>
            </a:r>
          </a:p>
          <a:p>
            <a:pPr marL="0" indent="0">
              <a:lnSpc>
                <a:spcPct val="150000"/>
              </a:lnSpc>
              <a:buNone/>
            </a:pPr>
            <a:r>
              <a:rPr lang="en-US" altLang="zh-CN" sz="2000" dirty="0" smtClean="0">
                <a:latin typeface="+mn-ea"/>
                <a:sym typeface="+mn-ea"/>
              </a:rPr>
              <a:t>);</a:t>
            </a:r>
            <a:endParaRPr lang="zh-CN" altLang="zh-CN" sz="2000" dirty="0">
              <a:latin typeface="Arial" panose="020B0604020202020204" pitchFamily="34" charset="0"/>
            </a:endParaRPr>
          </a:p>
        </p:txBody>
      </p:sp>
      <p:sp>
        <p:nvSpPr>
          <p:cNvPr id="4" name="标题 1"/>
          <p:cNvSpPr>
            <a:spLocks noGrp="1"/>
          </p:cNvSpPr>
          <p:nvPr>
            <p:ph type="title"/>
          </p:nvPr>
        </p:nvSpPr>
        <p:spPr>
          <a:xfrm>
            <a:off x="838382" y="537845"/>
            <a:ext cx="10515600" cy="427355"/>
          </a:xfrm>
        </p:spPr>
        <p:txBody>
          <a:bodyPr>
            <a:noAutofit/>
          </a:bodyPr>
          <a:lstStyle/>
          <a:p>
            <a:r>
              <a:rPr lang="zh-CN" altLang="en-US" sz="2800" dirty="0" smtClean="0">
                <a:latin typeface="+mn-ea"/>
                <a:ea typeface="+mn-ea"/>
                <a:cs typeface="+mn-ea"/>
              </a:rPr>
              <a:t>用</a:t>
            </a:r>
            <a:r>
              <a:rPr lang="en-US" altLang="zh-CN" sz="2800" dirty="0" smtClean="0">
                <a:latin typeface="+mn-ea"/>
                <a:ea typeface="+mn-ea"/>
                <a:cs typeface="+mn-ea"/>
              </a:rPr>
              <a:t>EXISTS</a:t>
            </a:r>
            <a:r>
              <a:rPr lang="zh-CN" altLang="en-US" sz="2800" dirty="0" smtClean="0">
                <a:latin typeface="+mn-ea"/>
                <a:ea typeface="+mn-ea"/>
                <a:cs typeface="+mn-ea"/>
              </a:rPr>
              <a:t>改写</a:t>
            </a:r>
            <a:r>
              <a:rPr lang="en-US" altLang="zh-CN" sz="2800" dirty="0" smtClean="0">
                <a:latin typeface="+mn-ea"/>
                <a:ea typeface="+mn-ea"/>
                <a:cs typeface="+mn-ea"/>
              </a:rPr>
              <a:t>sql1</a:t>
            </a: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3900" y="1123407"/>
            <a:ext cx="10621192" cy="5007428"/>
          </a:xfrm>
        </p:spPr>
        <p:txBody>
          <a:bodyPr>
            <a:noAutofit/>
          </a:bodyPr>
          <a:lstStyle/>
          <a:p>
            <a:pPr marL="0" lvl="0" indent="0" eaLnBrk="0" fontAlgn="base" hangingPunct="0">
              <a:lnSpc>
                <a:spcPct val="150000"/>
              </a:lnSpc>
              <a:spcBef>
                <a:spcPct val="0"/>
              </a:spcBef>
              <a:spcAft>
                <a:spcPct val="0"/>
              </a:spcAft>
              <a:buNone/>
            </a:pPr>
            <a:r>
              <a:rPr lang="zh-CN" altLang="en-US" sz="2400" dirty="0"/>
              <a:t>优化器</a:t>
            </a:r>
            <a:r>
              <a:rPr lang="zh-CN" altLang="en-US" sz="2400" dirty="0" smtClean="0"/>
              <a:t>使用</a:t>
            </a:r>
            <a:r>
              <a:rPr lang="en-US" altLang="zh-CN" sz="2400" dirty="0"/>
              <a:t>Materialization</a:t>
            </a:r>
            <a:r>
              <a:rPr lang="zh-CN" altLang="en-US" sz="2400" dirty="0" smtClean="0"/>
              <a:t>来</a:t>
            </a:r>
            <a:r>
              <a:rPr lang="zh-CN" altLang="en-US" sz="2400" dirty="0"/>
              <a:t>实现更有效的子查询处理</a:t>
            </a:r>
            <a:r>
              <a:rPr lang="zh-CN" altLang="en-US" sz="2400" dirty="0" smtClean="0"/>
              <a:t>。</a:t>
            </a:r>
            <a:r>
              <a:rPr lang="en-US" altLang="zh-CN" sz="2400" dirty="0"/>
              <a:t>Materialization</a:t>
            </a:r>
            <a:r>
              <a:rPr lang="zh-CN" altLang="en-US" sz="2400" dirty="0" smtClean="0"/>
              <a:t>通过</a:t>
            </a:r>
            <a:r>
              <a:rPr lang="zh-CN" altLang="en-US" sz="2400" dirty="0"/>
              <a:t>将子查询结果生成为临时表（通常在内存中）来加速查询执行。</a:t>
            </a:r>
            <a:r>
              <a:rPr lang="en-US" altLang="zh-CN" sz="2400" dirty="0"/>
              <a:t>MySQL </a:t>
            </a:r>
            <a:r>
              <a:rPr lang="zh-CN" altLang="en-US" sz="2400" dirty="0"/>
              <a:t>第一次需要子查询结果时，会将结果具体化到一个临时表中。任何后续需要结果时，</a:t>
            </a:r>
            <a:r>
              <a:rPr lang="en-US" altLang="zh-CN" sz="2400" dirty="0"/>
              <a:t>MySQL </a:t>
            </a:r>
            <a:r>
              <a:rPr lang="zh-CN" altLang="en-US" sz="2400" dirty="0"/>
              <a:t>都会再次引用临时表。优化器可以使用</a:t>
            </a:r>
            <a:r>
              <a:rPr lang="zh-CN" altLang="en-US" sz="2400" dirty="0">
                <a:solidFill>
                  <a:srgbClr val="C00000"/>
                </a:solidFill>
              </a:rPr>
              <a:t>哈希索引</a:t>
            </a:r>
            <a:r>
              <a:rPr lang="zh-CN" altLang="en-US" sz="2400" dirty="0"/>
              <a:t>对表进行索引，以使查找快速且成本低。索引包含唯一值以消除重复并使表更小。</a:t>
            </a:r>
            <a:endParaRPr lang="zh-CN" altLang="zh-CN" sz="2400" dirty="0">
              <a:latin typeface="Arial" panose="020B0604020202020204" pitchFamily="34" charset="0"/>
            </a:endParaRPr>
          </a:p>
        </p:txBody>
      </p:sp>
      <p:sp>
        <p:nvSpPr>
          <p:cNvPr id="4" name="标题 1"/>
          <p:cNvSpPr>
            <a:spLocks noGrp="1"/>
          </p:cNvSpPr>
          <p:nvPr>
            <p:ph type="title"/>
          </p:nvPr>
        </p:nvSpPr>
        <p:spPr>
          <a:xfrm>
            <a:off x="829492" y="365125"/>
            <a:ext cx="10515600" cy="427355"/>
          </a:xfrm>
        </p:spPr>
        <p:txBody>
          <a:bodyPr>
            <a:normAutofit fontScale="90000"/>
          </a:bodyPr>
          <a:lstStyle/>
          <a:p>
            <a:r>
              <a:rPr lang="zh-CN" altLang="en-US" sz="2800" b="1" dirty="0" smtClean="0"/>
              <a:t>使用</a:t>
            </a:r>
            <a:r>
              <a:rPr lang="zh-CN" altLang="en-US" sz="2800" b="1" dirty="0"/>
              <a:t>具体</a:t>
            </a:r>
            <a:r>
              <a:rPr lang="zh-CN" altLang="en-US" sz="2800" b="1" dirty="0" smtClean="0"/>
              <a:t>化</a:t>
            </a:r>
            <a:r>
              <a:rPr lang="en-US" altLang="zh-CN" sz="2800" b="1" dirty="0" smtClean="0"/>
              <a:t>(</a:t>
            </a:r>
            <a:r>
              <a:rPr lang="en-US" altLang="zh-CN" sz="2400" b="1" dirty="0" smtClean="0"/>
              <a:t>Materialization</a:t>
            </a:r>
            <a:r>
              <a:rPr lang="en-US" altLang="zh-CN" sz="2800" b="1" dirty="0" smtClean="0"/>
              <a:t>)</a:t>
            </a:r>
            <a:r>
              <a:rPr lang="zh-CN" altLang="en-US" sz="2800" b="1" dirty="0" smtClean="0"/>
              <a:t>优化</a:t>
            </a:r>
            <a:r>
              <a:rPr lang="zh-CN" altLang="en-US" sz="2800" b="1" dirty="0"/>
              <a:t>子</a:t>
            </a:r>
            <a:r>
              <a:rPr lang="zh-CN" altLang="en-US" sz="2800" b="1" dirty="0" smtClean="0"/>
              <a:t>查询</a:t>
            </a:r>
            <a:endParaRPr lang="zh-CN" altLang="en-US" sz="3200" dirty="0"/>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3900" y="1201783"/>
            <a:ext cx="10621192" cy="1741714"/>
          </a:xfrm>
        </p:spPr>
        <p:txBody>
          <a:bodyPr>
            <a:noAutofit/>
          </a:bodyPr>
          <a:lstStyle/>
          <a:p>
            <a:pPr fontAlgn="base"/>
            <a:r>
              <a:rPr lang="zh-CN" altLang="en-US" sz="2400" dirty="0"/>
              <a:t>内部和外部表达式的类型必须匹配。例如，如果两个表达式都是整数或都是十进制，优化器可能能够</a:t>
            </a:r>
            <a:r>
              <a:rPr lang="zh-CN" altLang="en-US" sz="2400" dirty="0" smtClean="0"/>
              <a:t>使用</a:t>
            </a:r>
            <a:r>
              <a:rPr lang="en-US" altLang="zh-CN" sz="2400" dirty="0"/>
              <a:t>materialization </a:t>
            </a:r>
            <a:r>
              <a:rPr lang="zh-CN" altLang="en-US" sz="2400" dirty="0" smtClean="0"/>
              <a:t>，</a:t>
            </a:r>
            <a:r>
              <a:rPr lang="zh-CN" altLang="en-US" sz="2400" dirty="0"/>
              <a:t>但如果一个表达式是整数而另一个表达式是十进制则不能</a:t>
            </a:r>
            <a:r>
              <a:rPr lang="zh-CN" altLang="en-US" sz="2400" dirty="0" smtClean="0"/>
              <a:t>。</a:t>
            </a:r>
            <a:endParaRPr lang="en-US" altLang="zh-CN" sz="2400" dirty="0" smtClean="0"/>
          </a:p>
          <a:p>
            <a:pPr fontAlgn="base"/>
            <a:r>
              <a:rPr lang="zh-CN" altLang="en-US" sz="2400" dirty="0"/>
              <a:t>内部表达式不能</a:t>
            </a:r>
            <a:r>
              <a:rPr lang="zh-CN" altLang="en-US" sz="2400" dirty="0" smtClean="0"/>
              <a:t>是 </a:t>
            </a:r>
            <a:r>
              <a:rPr lang="en-US" altLang="zh-CN" sz="2400" dirty="0" smtClean="0"/>
              <a:t>BLOB</a:t>
            </a:r>
            <a:r>
              <a:rPr lang="zh-CN" altLang="en-US" sz="2400" dirty="0" smtClean="0"/>
              <a:t>类型。</a:t>
            </a:r>
            <a:endParaRPr lang="en-US" altLang="zh-CN" sz="2400" dirty="0" smtClean="0"/>
          </a:p>
          <a:p>
            <a:pPr fontAlgn="base"/>
            <a:endParaRPr lang="zh-CN" altLang="en-US" sz="2400" dirty="0"/>
          </a:p>
        </p:txBody>
      </p:sp>
      <p:sp>
        <p:nvSpPr>
          <p:cNvPr id="4" name="标题 1"/>
          <p:cNvSpPr>
            <a:spLocks noGrp="1"/>
          </p:cNvSpPr>
          <p:nvPr>
            <p:ph type="title"/>
          </p:nvPr>
        </p:nvSpPr>
        <p:spPr>
          <a:xfrm>
            <a:off x="829492" y="365125"/>
            <a:ext cx="10515600" cy="427355"/>
          </a:xfrm>
        </p:spPr>
        <p:txBody>
          <a:bodyPr>
            <a:normAutofit/>
          </a:bodyPr>
          <a:lstStyle/>
          <a:p>
            <a:r>
              <a:rPr lang="en-US" altLang="zh-CN" sz="2400" b="1" dirty="0" smtClean="0"/>
              <a:t>Materialization</a:t>
            </a:r>
            <a:r>
              <a:rPr lang="zh-CN" altLang="en-US" sz="2400" b="1" dirty="0" smtClean="0"/>
              <a:t>优化的条件</a:t>
            </a:r>
            <a:endParaRPr lang="zh-CN" altLang="en-US" sz="2400" dirty="0"/>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5" name="文本框 4"/>
          <p:cNvSpPr txBox="1"/>
          <p:nvPr/>
        </p:nvSpPr>
        <p:spPr>
          <a:xfrm>
            <a:off x="829492" y="3126377"/>
            <a:ext cx="6773091" cy="369332"/>
          </a:xfrm>
          <a:prstGeom prst="rect">
            <a:avLst/>
          </a:prstGeom>
          <a:solidFill>
            <a:schemeClr val="bg1">
              <a:lumMod val="85000"/>
            </a:schemeClr>
          </a:solidFill>
        </p:spPr>
        <p:txBody>
          <a:bodyPr wrap="square" rtlCol="0">
            <a:spAutoFit/>
          </a:bodyPr>
          <a:lstStyle/>
          <a:p>
            <a:r>
              <a:rPr lang="en-US" altLang="zh-CN" dirty="0"/>
              <a:t>(</a:t>
            </a:r>
            <a:r>
              <a:rPr lang="en-US" altLang="zh-CN" i="1" dirty="0"/>
              <a:t>oe_1</a:t>
            </a:r>
            <a:r>
              <a:rPr lang="en-US" altLang="zh-CN" dirty="0"/>
              <a:t>, </a:t>
            </a:r>
            <a:r>
              <a:rPr lang="en-US" altLang="zh-CN" i="1" dirty="0"/>
              <a:t>oe_2</a:t>
            </a:r>
            <a:r>
              <a:rPr lang="en-US" altLang="zh-CN" dirty="0"/>
              <a:t>, ..., </a:t>
            </a:r>
            <a:r>
              <a:rPr lang="en-US" altLang="zh-CN" i="1" dirty="0" err="1"/>
              <a:t>oe_N</a:t>
            </a:r>
            <a:r>
              <a:rPr lang="en-US" altLang="zh-CN" dirty="0"/>
              <a:t>) [NOT] IN (SELECT </a:t>
            </a:r>
            <a:r>
              <a:rPr lang="en-US" altLang="zh-CN" i="1" dirty="0"/>
              <a:t>ie_1</a:t>
            </a:r>
            <a:r>
              <a:rPr lang="en-US" altLang="zh-CN" dirty="0"/>
              <a:t>, </a:t>
            </a:r>
            <a:r>
              <a:rPr lang="en-US" altLang="zh-CN" i="1" dirty="0"/>
              <a:t>i_2</a:t>
            </a:r>
            <a:r>
              <a:rPr lang="en-US" altLang="zh-CN" dirty="0"/>
              <a:t>, ..., </a:t>
            </a:r>
            <a:r>
              <a:rPr lang="en-US" altLang="zh-CN" i="1" dirty="0" err="1"/>
              <a:t>ie_N</a:t>
            </a:r>
            <a:r>
              <a:rPr lang="en-US" altLang="zh-CN" dirty="0"/>
              <a:t> ...)</a:t>
            </a:r>
            <a:endParaRPr lang="zh-CN" altLang="en-US" dirty="0"/>
          </a:p>
        </p:txBody>
      </p:sp>
      <p:sp>
        <p:nvSpPr>
          <p:cNvPr id="7" name="文本框 6"/>
          <p:cNvSpPr txBox="1"/>
          <p:nvPr/>
        </p:nvSpPr>
        <p:spPr>
          <a:xfrm>
            <a:off x="829492" y="3533894"/>
            <a:ext cx="6078908" cy="369332"/>
          </a:xfrm>
          <a:prstGeom prst="rect">
            <a:avLst/>
          </a:prstGeom>
          <a:noFill/>
        </p:spPr>
        <p:txBody>
          <a:bodyPr wrap="none" rtlCol="0">
            <a:spAutoFit/>
          </a:bodyPr>
          <a:lstStyle/>
          <a:p>
            <a:r>
              <a:rPr lang="zh-CN" altLang="en-US" dirty="0" smtClean="0"/>
              <a:t>当外部</a:t>
            </a:r>
            <a:r>
              <a:rPr lang="zh-CN" altLang="en-US" dirty="0"/>
              <a:t>表达式 </a:t>
            </a:r>
            <a:r>
              <a:rPr lang="en-US" altLang="zh-CN" dirty="0" err="1"/>
              <a:t>oe_i</a:t>
            </a:r>
            <a:r>
              <a:rPr lang="zh-CN" altLang="en-US" dirty="0"/>
              <a:t>或内部表达式 </a:t>
            </a:r>
            <a:r>
              <a:rPr lang="en-US" altLang="zh-CN" dirty="0" err="1" smtClean="0"/>
              <a:t>ie_i</a:t>
            </a:r>
            <a:r>
              <a:rPr lang="zh-CN" altLang="en-US" dirty="0" smtClean="0"/>
              <a:t>都不可为</a:t>
            </a:r>
            <a:r>
              <a:rPr lang="zh-CN" altLang="en-US" dirty="0"/>
              <a:t>空</a:t>
            </a:r>
            <a:r>
              <a:rPr lang="zh-CN" altLang="en-US" dirty="0" smtClean="0"/>
              <a:t>时</a:t>
            </a:r>
            <a:r>
              <a:rPr lang="en-US" altLang="zh-CN" dirty="0" smtClean="0"/>
              <a:t>(</a:t>
            </a:r>
            <a:r>
              <a:rPr lang="en-US" altLang="zh-CN" dirty="0" err="1" smtClean="0"/>
              <a:t>nullable</a:t>
            </a:r>
            <a:r>
              <a:rPr lang="en-US" altLang="zh-CN" dirty="0" smtClean="0"/>
              <a:t>)</a:t>
            </a:r>
            <a:endParaRPr lang="zh-CN" altLang="en-US" sz="1600" i="1" dirty="0"/>
          </a:p>
        </p:txBody>
      </p:sp>
      <p:sp>
        <p:nvSpPr>
          <p:cNvPr id="9" name="文本框 8"/>
          <p:cNvSpPr txBox="1"/>
          <p:nvPr/>
        </p:nvSpPr>
        <p:spPr>
          <a:xfrm>
            <a:off x="829491" y="4441371"/>
            <a:ext cx="6773091" cy="369332"/>
          </a:xfrm>
          <a:prstGeom prst="rect">
            <a:avLst/>
          </a:prstGeom>
          <a:solidFill>
            <a:schemeClr val="bg1">
              <a:lumMod val="85000"/>
            </a:schemeClr>
          </a:solidFill>
        </p:spPr>
        <p:txBody>
          <a:bodyPr wrap="square" rtlCol="0">
            <a:spAutoFit/>
          </a:bodyPr>
          <a:lstStyle/>
          <a:p>
            <a:r>
              <a:rPr lang="en-US" altLang="zh-CN" dirty="0" err="1"/>
              <a:t>oe</a:t>
            </a:r>
            <a:r>
              <a:rPr lang="en-US" altLang="zh-CN" dirty="0"/>
              <a:t> [NOT] IN (SELECT </a:t>
            </a:r>
            <a:r>
              <a:rPr lang="en-US" altLang="zh-CN" dirty="0" err="1"/>
              <a:t>ie</a:t>
            </a:r>
            <a:r>
              <a:rPr lang="en-US" altLang="zh-CN" dirty="0"/>
              <a:t> ...)</a:t>
            </a:r>
            <a:endParaRPr lang="zh-CN" altLang="en-US" dirty="0"/>
          </a:p>
        </p:txBody>
      </p:sp>
      <p:sp>
        <p:nvSpPr>
          <p:cNvPr id="10" name="文本框 9"/>
          <p:cNvSpPr txBox="1"/>
          <p:nvPr/>
        </p:nvSpPr>
        <p:spPr>
          <a:xfrm>
            <a:off x="829491" y="4848888"/>
            <a:ext cx="6638356" cy="369332"/>
          </a:xfrm>
          <a:prstGeom prst="rect">
            <a:avLst/>
          </a:prstGeom>
          <a:noFill/>
        </p:spPr>
        <p:txBody>
          <a:bodyPr wrap="none" rtlCol="0">
            <a:spAutoFit/>
          </a:bodyPr>
          <a:lstStyle/>
          <a:p>
            <a:r>
              <a:rPr lang="zh-CN" altLang="en-US" dirty="0"/>
              <a:t>当只有一个外部表达式</a:t>
            </a:r>
            <a:r>
              <a:rPr lang="en-US" altLang="zh-CN" dirty="0" err="1"/>
              <a:t>oe</a:t>
            </a:r>
            <a:r>
              <a:rPr lang="zh-CN" altLang="en-US" dirty="0"/>
              <a:t>和内部</a:t>
            </a:r>
            <a:r>
              <a:rPr lang="zh-CN" altLang="en-US" dirty="0" smtClean="0"/>
              <a:t>表达</a:t>
            </a:r>
            <a:r>
              <a:rPr lang="en-US" altLang="zh-CN" dirty="0" err="1" smtClean="0"/>
              <a:t>ie</a:t>
            </a:r>
            <a:r>
              <a:rPr lang="zh-CN" altLang="en-US" dirty="0" smtClean="0"/>
              <a:t>式时，</a:t>
            </a:r>
            <a:r>
              <a:rPr lang="zh-CN" altLang="en-US" sz="1600" dirty="0"/>
              <a:t>表达式可以</a:t>
            </a:r>
            <a:r>
              <a:rPr lang="zh-CN" altLang="en-US" sz="1600" dirty="0" smtClean="0"/>
              <a:t>为</a:t>
            </a:r>
            <a:r>
              <a:rPr lang="en-US" altLang="zh-CN" sz="1600" dirty="0" err="1" smtClean="0"/>
              <a:t>nullable</a:t>
            </a:r>
            <a:endParaRPr lang="zh-CN" altLang="en-US" sz="1600" i="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8571" y="2151018"/>
            <a:ext cx="9840686" cy="1754326"/>
          </a:xfrm>
          <a:prstGeom prst="rect">
            <a:avLst/>
          </a:prstGeom>
          <a:noFill/>
        </p:spPr>
        <p:txBody>
          <a:bodyPr wrap="square" rtlCol="0">
            <a:spAutoFit/>
          </a:bodyPr>
          <a:lstStyle/>
          <a:p>
            <a:pPr>
              <a:lnSpc>
                <a:spcPct val="150000"/>
              </a:lnSpc>
            </a:pPr>
            <a:r>
              <a:rPr lang="en-US" altLang="zh-CN" dirty="0" err="1"/>
              <a:t>subquery_materialization_cost_based</a:t>
            </a:r>
            <a:r>
              <a:rPr lang="en-US" altLang="zh-CN" dirty="0"/>
              <a:t> </a:t>
            </a:r>
            <a:r>
              <a:rPr lang="zh-CN" altLang="en-US" dirty="0"/>
              <a:t>标志可以控制子</a:t>
            </a:r>
            <a:r>
              <a:rPr lang="zh-CN" altLang="en-US" dirty="0" smtClean="0"/>
              <a:t>查询</a:t>
            </a:r>
            <a:r>
              <a:rPr lang="zh-CN" altLang="en-US" dirty="0"/>
              <a:t>具体化</a:t>
            </a:r>
            <a:r>
              <a:rPr lang="zh-CN" altLang="en-US" dirty="0" smtClean="0"/>
              <a:t>和 </a:t>
            </a:r>
            <a:r>
              <a:rPr lang="en-US" altLang="zh-CN" dirty="0"/>
              <a:t>IN-to-EXISTS </a:t>
            </a:r>
            <a:r>
              <a:rPr lang="zh-CN" altLang="en-US" dirty="0"/>
              <a:t>子查询转换之间的选择。 如果该标志打开（默认），则优化器在子查询具体化和 </a:t>
            </a:r>
            <a:r>
              <a:rPr lang="en-US" altLang="zh-CN" dirty="0"/>
              <a:t>IN-to-EXISTS </a:t>
            </a:r>
            <a:r>
              <a:rPr lang="zh-CN" altLang="en-US" dirty="0"/>
              <a:t>子查询转换之间执行基于成本的选择（如果可以使用任一方法）。 如果该标志关闭，则优化器</a:t>
            </a:r>
            <a:r>
              <a:rPr lang="zh-CN" altLang="en-US" dirty="0" smtClean="0"/>
              <a:t>选择</a:t>
            </a:r>
            <a:r>
              <a:rPr lang="en-US" altLang="zh-CN" dirty="0" err="1"/>
              <a:t>subquery</a:t>
            </a:r>
            <a:r>
              <a:rPr lang="en-US" altLang="zh-CN" dirty="0"/>
              <a:t> </a:t>
            </a:r>
            <a:r>
              <a:rPr lang="en-US" altLang="zh-CN" dirty="0" smtClean="0"/>
              <a:t>materialization </a:t>
            </a:r>
            <a:r>
              <a:rPr lang="zh-CN" altLang="en-US" dirty="0" smtClean="0"/>
              <a:t>而</a:t>
            </a:r>
            <a:r>
              <a:rPr lang="zh-CN" altLang="en-US" dirty="0"/>
              <a:t>不是 </a:t>
            </a:r>
            <a:r>
              <a:rPr lang="en-US" altLang="zh-CN" dirty="0"/>
              <a:t>IN-to-EXISTS </a:t>
            </a:r>
            <a:r>
              <a:rPr lang="zh-CN" altLang="en-US" dirty="0"/>
              <a:t>子查询转换。</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3900" y="1515292"/>
            <a:ext cx="10621192" cy="3143794"/>
          </a:xfrm>
        </p:spPr>
        <p:txBody>
          <a:bodyPr>
            <a:noAutofit/>
          </a:bodyPr>
          <a:lstStyle/>
          <a:p>
            <a:pPr fontAlgn="base"/>
            <a:r>
              <a:rPr lang="zh-CN" altLang="en-US" sz="2400" dirty="0"/>
              <a:t>与不使用具体化的查询执行相比，</a:t>
            </a:r>
            <a:r>
              <a:rPr lang="en-US" altLang="zh-CN" sz="2400" dirty="0" err="1"/>
              <a:t>select_type</a:t>
            </a:r>
            <a:r>
              <a:rPr lang="zh-CN" altLang="en-US" sz="2400" dirty="0"/>
              <a:t>可能会从</a:t>
            </a:r>
            <a:r>
              <a:rPr lang="en-US" altLang="zh-CN" sz="2400" dirty="0"/>
              <a:t>DEPENDENT SUBQUERY</a:t>
            </a:r>
            <a:r>
              <a:rPr lang="zh-CN" altLang="en-US" sz="2400" dirty="0"/>
              <a:t>变为 </a:t>
            </a:r>
            <a:r>
              <a:rPr lang="en-US" altLang="zh-CN" sz="2400" dirty="0"/>
              <a:t>SUBQUERY</a:t>
            </a:r>
            <a:r>
              <a:rPr lang="zh-CN" altLang="en-US" sz="2400" dirty="0"/>
              <a:t>。这表明，对于每外行执行一次的子查询</a:t>
            </a:r>
            <a:r>
              <a:rPr lang="zh-CN" altLang="en-US" sz="2400" dirty="0" smtClean="0"/>
              <a:t>，</a:t>
            </a:r>
            <a:r>
              <a:rPr lang="zh-CN" altLang="en-US" sz="2400" dirty="0"/>
              <a:t>具体化</a:t>
            </a:r>
            <a:r>
              <a:rPr lang="zh-CN" altLang="en-US" sz="2400" dirty="0" smtClean="0"/>
              <a:t>使</a:t>
            </a:r>
            <a:r>
              <a:rPr lang="zh-CN" altLang="en-US" sz="2400" dirty="0"/>
              <a:t>子查询仅执行一次</a:t>
            </a:r>
            <a:r>
              <a:rPr lang="zh-CN" altLang="en-US" sz="2400" dirty="0" smtClean="0"/>
              <a:t>。</a:t>
            </a:r>
            <a:endParaRPr lang="en-US" altLang="zh-CN" sz="2400" dirty="0" smtClean="0"/>
          </a:p>
          <a:p>
            <a:pPr fontAlgn="base"/>
            <a:r>
              <a:rPr lang="zh-CN" altLang="en-US" sz="2400" dirty="0"/>
              <a:t>对于扩展</a:t>
            </a:r>
            <a:r>
              <a:rPr lang="en-US" altLang="zh-CN" sz="2400" dirty="0"/>
              <a:t>EXPLAIN </a:t>
            </a:r>
            <a:r>
              <a:rPr lang="zh-CN" altLang="en-US" sz="2400" dirty="0"/>
              <a:t>输出，以下显示的文本 </a:t>
            </a:r>
            <a:r>
              <a:rPr lang="en-US" altLang="zh-CN" sz="2400" dirty="0"/>
              <a:t>SHOW WARNINGS</a:t>
            </a:r>
            <a:r>
              <a:rPr lang="zh-CN" altLang="en-US" sz="2400" dirty="0"/>
              <a:t>包括 </a:t>
            </a:r>
            <a:r>
              <a:rPr lang="en-US" altLang="zh-CN" sz="2400" dirty="0"/>
              <a:t>materialize</a:t>
            </a:r>
            <a:r>
              <a:rPr lang="zh-CN" altLang="en-US" sz="2400" dirty="0"/>
              <a:t>和 </a:t>
            </a:r>
            <a:r>
              <a:rPr lang="en-US" altLang="zh-CN" sz="2400" dirty="0" smtClean="0"/>
              <a:t>materialized-</a:t>
            </a:r>
            <a:r>
              <a:rPr lang="en-US" altLang="zh-CN" sz="2400" dirty="0" err="1" smtClean="0"/>
              <a:t>subquery</a:t>
            </a:r>
            <a:r>
              <a:rPr lang="zh-CN" altLang="en-US" sz="2400" dirty="0" smtClean="0"/>
              <a:t>。</a:t>
            </a:r>
            <a:endParaRPr lang="zh-CN" altLang="en-US" sz="2400" dirty="0"/>
          </a:p>
        </p:txBody>
      </p:sp>
      <p:sp>
        <p:nvSpPr>
          <p:cNvPr id="4" name="标题 1"/>
          <p:cNvSpPr>
            <a:spLocks noGrp="1"/>
          </p:cNvSpPr>
          <p:nvPr>
            <p:ph type="title"/>
          </p:nvPr>
        </p:nvSpPr>
        <p:spPr>
          <a:xfrm>
            <a:off x="829492" y="582840"/>
            <a:ext cx="10515600" cy="427355"/>
          </a:xfrm>
        </p:spPr>
        <p:txBody>
          <a:bodyPr>
            <a:normAutofit/>
          </a:bodyPr>
          <a:lstStyle/>
          <a:p>
            <a:r>
              <a:rPr lang="zh-CN" altLang="en-US" sz="2400" b="1" dirty="0" smtClean="0">
                <a:latin typeface="+mn-ea"/>
                <a:ea typeface="+mn-ea"/>
              </a:rPr>
              <a:t>如何判断是否使用</a:t>
            </a:r>
            <a:r>
              <a:rPr lang="en-US" altLang="zh-CN" sz="2400" b="1" dirty="0" smtClean="0">
                <a:latin typeface="+mn-ea"/>
                <a:ea typeface="+mn-ea"/>
              </a:rPr>
              <a:t>Materialization</a:t>
            </a:r>
            <a:endParaRPr lang="zh-CN" altLang="en-US" sz="3200" dirty="0">
              <a:latin typeface="+mn-ea"/>
              <a:ea typeface="+mn-ea"/>
            </a:endParaRPr>
          </a:p>
        </p:txBody>
      </p:sp>
      <p:sp>
        <p:nvSpPr>
          <p:cNvPr id="6" name="Rectangle 2"/>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r="34545"/>
          <a:stretch>
            <a:fillRect/>
          </a:stretch>
        </p:blipFill>
        <p:spPr>
          <a:xfrm>
            <a:off x="363990" y="1016734"/>
            <a:ext cx="3946753" cy="5000898"/>
          </a:xfrm>
          <a:prstGeom prst="rect">
            <a:avLst/>
          </a:prstGeom>
        </p:spPr>
      </p:pic>
      <p:sp>
        <p:nvSpPr>
          <p:cNvPr id="2" name="矩形 1"/>
          <p:cNvSpPr/>
          <p:nvPr/>
        </p:nvSpPr>
        <p:spPr>
          <a:xfrm>
            <a:off x="4833258" y="877393"/>
            <a:ext cx="6096000" cy="5632311"/>
          </a:xfrm>
          <a:prstGeom prst="rect">
            <a:avLst/>
          </a:prstGeom>
        </p:spPr>
        <p:txBody>
          <a:bodyPr>
            <a:spAutoFit/>
          </a:bodyPr>
          <a:lstStyle/>
          <a:p>
            <a:r>
              <a:rPr lang="en-US" altLang="zh-CN" dirty="0"/>
              <a:t>/* select#1 */ select `account_package_log_new`.`</a:t>
            </a:r>
            <a:r>
              <a:rPr lang="en-US" altLang="zh-CN" dirty="0" err="1"/>
              <a:t>package_id</a:t>
            </a:r>
            <a:r>
              <a:rPr lang="en-US" altLang="zh-CN" dirty="0"/>
              <a:t>` AS `</a:t>
            </a:r>
            <a:r>
              <a:rPr lang="en-US" altLang="zh-CN" dirty="0" err="1"/>
              <a:t>package_id</a:t>
            </a:r>
            <a:r>
              <a:rPr lang="en-US" altLang="zh-CN" dirty="0"/>
              <a:t>` from `</a:t>
            </a:r>
            <a:r>
              <a:rPr lang="en-US" altLang="zh-CN" dirty="0" err="1"/>
              <a:t>account_package_log_new</a:t>
            </a:r>
            <a:r>
              <a:rPr lang="en-US" altLang="zh-CN" dirty="0"/>
              <a:t>` where </a:t>
            </a:r>
            <a:r>
              <a:rPr lang="en-US" altLang="zh-CN" dirty="0">
                <a:solidFill>
                  <a:srgbClr val="FF0000"/>
                </a:solidFill>
              </a:rPr>
              <a:t>&lt;</a:t>
            </a:r>
            <a:r>
              <a:rPr lang="en-US" altLang="zh-CN" dirty="0" err="1">
                <a:solidFill>
                  <a:srgbClr val="FF0000"/>
                </a:solidFill>
              </a:rPr>
              <a:t>in_optimizer</a:t>
            </a:r>
            <a:r>
              <a:rPr lang="en-US" altLang="zh-CN" dirty="0">
                <a:solidFill>
                  <a:srgbClr val="FF0000"/>
                </a:solidFill>
              </a:rPr>
              <a:t>&gt;(</a:t>
            </a:r>
          </a:p>
          <a:p>
            <a:r>
              <a:rPr lang="en-US" altLang="zh-CN" dirty="0"/>
              <a:t>    `</a:t>
            </a:r>
            <a:r>
              <a:rPr lang="en-US" altLang="zh-CN" dirty="0" err="1"/>
              <a:t>account_package_log_new`.`id</a:t>
            </a:r>
            <a:r>
              <a:rPr lang="en-US" altLang="zh-CN" dirty="0"/>
              <a:t>`, `</a:t>
            </a:r>
            <a:r>
              <a:rPr lang="en-US" altLang="zh-CN" dirty="0" err="1"/>
              <a:t>account_package_log_new`.`id</a:t>
            </a:r>
            <a:r>
              <a:rPr lang="en-US" altLang="zh-CN" dirty="0"/>
              <a:t>` in ( </a:t>
            </a:r>
          </a:p>
          <a:p>
            <a:r>
              <a:rPr lang="en-US" altLang="zh-CN" dirty="0"/>
              <a:t>        </a:t>
            </a:r>
            <a:r>
              <a:rPr lang="en-US" altLang="zh-CN" dirty="0">
                <a:solidFill>
                  <a:srgbClr val="FF0000"/>
                </a:solidFill>
              </a:rPr>
              <a:t>&lt;materialize&gt; </a:t>
            </a:r>
            <a:r>
              <a:rPr lang="en-US" altLang="zh-CN" dirty="0"/>
              <a:t>(</a:t>
            </a:r>
          </a:p>
          <a:p>
            <a:r>
              <a:rPr lang="en-US" altLang="zh-CN" dirty="0"/>
              <a:t>            /* select#2 */ select max(`</a:t>
            </a:r>
            <a:r>
              <a:rPr lang="en-US" altLang="zh-CN" dirty="0" err="1"/>
              <a:t>account_package_log_new`.`id</a:t>
            </a:r>
            <a:r>
              <a:rPr lang="en-US" altLang="zh-CN" dirty="0"/>
              <a:t>`) AS `id` from `</a:t>
            </a:r>
            <a:r>
              <a:rPr lang="en-US" altLang="zh-CN" dirty="0" err="1"/>
              <a:t>account_package_log_new</a:t>
            </a:r>
            <a:r>
              <a:rPr lang="en-US" altLang="zh-CN" dirty="0"/>
              <a:t>`</a:t>
            </a:r>
          </a:p>
          <a:p>
            <a:r>
              <a:rPr lang="en-US" altLang="zh-CN" dirty="0"/>
              <a:t>           where `account_package_log_new`.`</a:t>
            </a:r>
            <a:r>
              <a:rPr lang="en-US" altLang="zh-CN" dirty="0" err="1"/>
              <a:t>uid</a:t>
            </a:r>
            <a:r>
              <a:rPr lang="en-US" altLang="zh-CN" dirty="0"/>
              <a:t>` in (90658455,90455658) group by </a:t>
            </a:r>
          </a:p>
          <a:p>
            <a:r>
              <a:rPr lang="en-US" altLang="zh-CN" dirty="0"/>
              <a:t>           `account_package_log_new`.`</a:t>
            </a:r>
            <a:r>
              <a:rPr lang="en-US" altLang="zh-CN" dirty="0" err="1"/>
              <a:t>uid</a:t>
            </a:r>
            <a:r>
              <a:rPr lang="en-US" altLang="zh-CN" dirty="0"/>
              <a:t>` having 1 </a:t>
            </a:r>
          </a:p>
          <a:p>
            <a:r>
              <a:rPr lang="en-US" altLang="zh-CN" dirty="0"/>
              <a:t>       ), </a:t>
            </a:r>
            <a:r>
              <a:rPr lang="en-US" altLang="zh-CN" dirty="0">
                <a:solidFill>
                  <a:srgbClr val="FF0000"/>
                </a:solidFill>
              </a:rPr>
              <a:t>&lt;</a:t>
            </a:r>
            <a:r>
              <a:rPr lang="en-US" altLang="zh-CN" dirty="0" err="1">
                <a:solidFill>
                  <a:srgbClr val="FF0000"/>
                </a:solidFill>
              </a:rPr>
              <a:t>primary_index_lookup</a:t>
            </a:r>
            <a:r>
              <a:rPr lang="en-US" altLang="zh-CN" dirty="0">
                <a:solidFill>
                  <a:srgbClr val="FF0000"/>
                </a:solidFill>
              </a:rPr>
              <a:t>&gt;(</a:t>
            </a:r>
          </a:p>
          <a:p>
            <a:r>
              <a:rPr lang="en-US" altLang="zh-CN" dirty="0"/>
              <a:t>           `</a:t>
            </a:r>
            <a:r>
              <a:rPr lang="en-US" altLang="zh-CN" dirty="0" err="1"/>
              <a:t>account_package_log_new`.`id</a:t>
            </a:r>
            <a:r>
              <a:rPr lang="en-US" altLang="zh-CN" dirty="0"/>
              <a:t>` in </a:t>
            </a:r>
            <a:r>
              <a:rPr lang="en-US" altLang="zh-CN" dirty="0">
                <a:solidFill>
                  <a:srgbClr val="FF0000"/>
                </a:solidFill>
              </a:rPr>
              <a:t>&lt;temporary table&gt; </a:t>
            </a:r>
            <a:r>
              <a:rPr lang="en-US" altLang="zh-CN" dirty="0"/>
              <a:t>on </a:t>
            </a:r>
            <a:r>
              <a:rPr lang="en-US" altLang="zh-CN" dirty="0">
                <a:solidFill>
                  <a:srgbClr val="FF0000"/>
                </a:solidFill>
              </a:rPr>
              <a:t>&lt;</a:t>
            </a:r>
            <a:r>
              <a:rPr lang="en-US" altLang="zh-CN" dirty="0" err="1">
                <a:solidFill>
                  <a:srgbClr val="FF0000"/>
                </a:solidFill>
              </a:rPr>
              <a:t>auto_key</a:t>
            </a:r>
            <a:r>
              <a:rPr lang="en-US" altLang="zh-CN" dirty="0">
                <a:solidFill>
                  <a:srgbClr val="FF0000"/>
                </a:solidFill>
              </a:rPr>
              <a:t>&gt; </a:t>
            </a:r>
            <a:r>
              <a:rPr lang="en-US" altLang="zh-CN" dirty="0"/>
              <a:t>where     </a:t>
            </a:r>
          </a:p>
          <a:p>
            <a:r>
              <a:rPr lang="en-US" altLang="zh-CN" dirty="0"/>
              <a:t>           ((`</a:t>
            </a:r>
            <a:r>
              <a:rPr lang="en-US" altLang="zh-CN" dirty="0" err="1"/>
              <a:t>account_package_log_new`.`id</a:t>
            </a:r>
            <a:r>
              <a:rPr lang="en-US" altLang="zh-CN" dirty="0"/>
              <a:t>` = `</a:t>
            </a:r>
            <a:r>
              <a:rPr lang="en-US" altLang="zh-CN" dirty="0">
                <a:solidFill>
                  <a:srgbClr val="FF0000"/>
                </a:solidFill>
              </a:rPr>
              <a:t>materialized-</a:t>
            </a:r>
            <a:r>
              <a:rPr lang="en-US" altLang="zh-CN" dirty="0" err="1">
                <a:solidFill>
                  <a:srgbClr val="FF0000"/>
                </a:solidFill>
              </a:rPr>
              <a:t>subquery</a:t>
            </a:r>
            <a:r>
              <a:rPr lang="en-US" altLang="zh-CN" dirty="0"/>
              <a:t>`.`id`))</a:t>
            </a:r>
          </a:p>
          <a:p>
            <a:r>
              <a:rPr lang="en-US" altLang="zh-CN" dirty="0"/>
              <a:t>       )</a:t>
            </a:r>
          </a:p>
          <a:p>
            <a:r>
              <a:rPr lang="en-US" altLang="zh-CN" dirty="0"/>
              <a:t>   )</a:t>
            </a:r>
          </a:p>
          <a:p>
            <a:r>
              <a:rPr lang="en-US" altLang="zh-CN" dirty="0"/>
              <a:t>)</a:t>
            </a:r>
            <a:endParaRPr lang="zh-CN" altLang="en-US" dirty="0"/>
          </a:p>
        </p:txBody>
      </p:sp>
      <p:sp>
        <p:nvSpPr>
          <p:cNvPr id="5" name="标题 1"/>
          <p:cNvSpPr>
            <a:spLocks noGrp="1"/>
          </p:cNvSpPr>
          <p:nvPr>
            <p:ph type="title"/>
          </p:nvPr>
        </p:nvSpPr>
        <p:spPr>
          <a:xfrm>
            <a:off x="363990" y="347709"/>
            <a:ext cx="10515600" cy="427355"/>
          </a:xfrm>
        </p:spPr>
        <p:txBody>
          <a:bodyPr>
            <a:normAutofit/>
          </a:bodyPr>
          <a:lstStyle/>
          <a:p>
            <a:r>
              <a:rPr lang="en-US" altLang="zh-CN" sz="2400" b="1" dirty="0" smtClean="0"/>
              <a:t>Materialization</a:t>
            </a:r>
            <a:r>
              <a:rPr lang="zh-CN" altLang="en-US" sz="2400" b="1" dirty="0" smtClean="0"/>
              <a:t>示例</a:t>
            </a:r>
            <a:endParaRPr lang="zh-CN" alt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7571" y="1555659"/>
            <a:ext cx="10515600" cy="2084524"/>
          </a:xfrm>
        </p:spPr>
        <p:txBody>
          <a:bodyPr>
            <a:normAutofit/>
          </a:bodyPr>
          <a:lstStyle/>
          <a:p>
            <a:pPr marL="0" indent="0">
              <a:buNone/>
            </a:pPr>
            <a:r>
              <a:rPr lang="en-US" altLang="zh-CN" sz="2400" dirty="0">
                <a:latin typeface="+mn-ea"/>
              </a:rPr>
              <a:t>select </a:t>
            </a:r>
            <a:r>
              <a:rPr lang="en-US" altLang="zh-CN" sz="2400" dirty="0" err="1">
                <a:latin typeface="+mn-ea"/>
              </a:rPr>
              <a:t>package_id</a:t>
            </a:r>
            <a:r>
              <a:rPr lang="en-US" altLang="zh-CN" sz="2400" dirty="0">
                <a:latin typeface="+mn-ea"/>
              </a:rPr>
              <a:t> from </a:t>
            </a:r>
            <a:r>
              <a:rPr lang="en-US" altLang="zh-CN" sz="2400" dirty="0" err="1">
                <a:latin typeface="+mn-ea"/>
              </a:rPr>
              <a:t>account_package_log_new</a:t>
            </a:r>
            <a:r>
              <a:rPr lang="en-US" altLang="zh-CN" sz="2400" dirty="0">
                <a:latin typeface="+mn-ea"/>
              </a:rPr>
              <a:t> where id  in (select </a:t>
            </a:r>
            <a:r>
              <a:rPr lang="en-US" altLang="zh-CN" sz="2400" dirty="0" smtClean="0">
                <a:latin typeface="+mn-ea"/>
              </a:rPr>
              <a:t>id </a:t>
            </a:r>
            <a:r>
              <a:rPr lang="en-US" altLang="zh-CN" sz="2400" dirty="0">
                <a:latin typeface="+mn-ea"/>
              </a:rPr>
              <a:t>from </a:t>
            </a:r>
            <a:r>
              <a:rPr lang="en-US" altLang="zh-CN" sz="2400" dirty="0" err="1">
                <a:latin typeface="+mn-ea"/>
              </a:rPr>
              <a:t>account_package_log_new</a:t>
            </a:r>
            <a:r>
              <a:rPr lang="en-US" altLang="zh-CN" sz="2400" dirty="0">
                <a:latin typeface="+mn-ea"/>
              </a:rPr>
              <a:t> where </a:t>
            </a:r>
            <a:r>
              <a:rPr lang="en-US" altLang="zh-CN" sz="2400" dirty="0" err="1">
                <a:latin typeface="+mn-ea"/>
              </a:rPr>
              <a:t>uid</a:t>
            </a:r>
            <a:r>
              <a:rPr lang="en-US" altLang="zh-CN" sz="2400" dirty="0">
                <a:latin typeface="+mn-ea"/>
              </a:rPr>
              <a:t>  in (90658455,90455658));</a:t>
            </a:r>
            <a:endParaRPr lang="en-US" altLang="zh-CN" sz="2400" dirty="0" smtClean="0">
              <a:latin typeface="+mn-ea"/>
            </a:endParaRPr>
          </a:p>
          <a:p>
            <a:pPr marL="0" indent="0">
              <a:buNone/>
            </a:pPr>
            <a:endParaRPr lang="en-US" altLang="zh-CN" sz="2400" dirty="0">
              <a:latin typeface="+mn-ea"/>
            </a:endParaRPr>
          </a:p>
          <a:p>
            <a:pPr marL="0" indent="0">
              <a:buNone/>
            </a:pPr>
            <a:r>
              <a:rPr lang="zh-CN" altLang="en-US" sz="2400" dirty="0" smtClean="0">
                <a:latin typeface="+mn-ea"/>
              </a:rPr>
              <a:t>效果如何？</a:t>
            </a:r>
            <a:endParaRPr lang="en-US" altLang="zh-CN" sz="2400" dirty="0" smtClean="0">
              <a:latin typeface="+mn-ea"/>
            </a:endParaRPr>
          </a:p>
        </p:txBody>
      </p:sp>
      <p:sp>
        <p:nvSpPr>
          <p:cNvPr id="4" name="标题 1"/>
          <p:cNvSpPr>
            <a:spLocks noGrp="1"/>
          </p:cNvSpPr>
          <p:nvPr>
            <p:ph type="title"/>
          </p:nvPr>
        </p:nvSpPr>
        <p:spPr>
          <a:xfrm>
            <a:off x="829492" y="548005"/>
            <a:ext cx="10515600" cy="575401"/>
          </a:xfrm>
        </p:spPr>
        <p:txBody>
          <a:bodyPr>
            <a:normAutofit fontScale="90000"/>
          </a:bodyPr>
          <a:lstStyle/>
          <a:p>
            <a:r>
              <a:rPr lang="en-US" altLang="zh-CN" dirty="0" smtClean="0"/>
              <a:t>sql2</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1352" y="3206119"/>
            <a:ext cx="9986554" cy="488314"/>
          </a:xfrm>
        </p:spPr>
        <p:txBody>
          <a:bodyPr>
            <a:normAutofit fontScale="90000"/>
          </a:bodyPr>
          <a:lstStyle/>
          <a:p>
            <a:pPr algn="ctr">
              <a:lnSpc>
                <a:spcPct val="150000"/>
              </a:lnSpc>
            </a:pPr>
            <a:r>
              <a:rPr lang="en-US" altLang="zh-CN" sz="2800" dirty="0">
                <a:sym typeface="+mn-ea"/>
              </a:rPr>
              <a:t>SUBQUERY</a:t>
            </a:r>
            <a:r>
              <a:rPr lang="zh-CN" altLang="en-US" sz="2800" dirty="0" smtClean="0"/>
              <a:t>和</a:t>
            </a:r>
            <a:r>
              <a:rPr lang="en-US" altLang="zh-CN" sz="2800" dirty="0">
                <a:sym typeface="+mn-ea"/>
              </a:rPr>
              <a:t>DEPENDENT SUBQUERY</a:t>
            </a:r>
            <a:r>
              <a:rPr lang="zh-CN" altLang="en-US" sz="2800" dirty="0" smtClean="0"/>
              <a:t>的区别是什么？</a:t>
            </a:r>
            <a:endParaRPr lang="en-US" altLang="zh-CN" sz="2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1080" y="1367155"/>
            <a:ext cx="9986645" cy="3766185"/>
          </a:xfrm>
        </p:spPr>
        <p:txBody>
          <a:bodyPr anchor="t" anchorCtr="0">
            <a:normAutofit/>
          </a:bodyPr>
          <a:lstStyle/>
          <a:p>
            <a:pPr algn="l">
              <a:lnSpc>
                <a:spcPct val="150000"/>
              </a:lnSpc>
            </a:pPr>
            <a:r>
              <a:rPr lang="en-US" sz="2000" dirty="0" smtClean="0"/>
              <a:t/>
            </a:r>
            <a:br>
              <a:rPr lang="en-US" sz="2000" dirty="0" smtClean="0"/>
            </a:br>
            <a:endParaRPr sz="2000" dirty="0"/>
          </a:p>
        </p:txBody>
      </p:sp>
      <p:graphicFrame>
        <p:nvGraphicFramePr>
          <p:cNvPr id="3" name="表格 2"/>
          <p:cNvGraphicFramePr>
            <a:graphicFrameLocks noGrp="1"/>
          </p:cNvGraphicFramePr>
          <p:nvPr>
            <p:extLst>
              <p:ext uri="{D42A27DB-BD31-4B8C-83A1-F6EECF244321}">
                <p14:modId xmlns:p14="http://schemas.microsoft.com/office/powerpoint/2010/main" val="1027610114"/>
              </p:ext>
            </p:extLst>
          </p:nvPr>
        </p:nvGraphicFramePr>
        <p:xfrm>
          <a:off x="1021080" y="2844687"/>
          <a:ext cx="9525000" cy="662940"/>
        </p:xfrm>
        <a:graphic>
          <a:graphicData uri="http://schemas.openxmlformats.org/drawingml/2006/table">
            <a:tbl>
              <a:tblPr/>
              <a:tblGrid>
                <a:gridCol w="2514600"/>
                <a:gridCol w="1994263"/>
                <a:gridCol w="5016137"/>
              </a:tblGrid>
              <a:tr h="0">
                <a:tc>
                  <a:txBody>
                    <a:bodyPr/>
                    <a:lstStyle/>
                    <a:p>
                      <a:pPr algn="l" fontAlgn="base"/>
                      <a:r>
                        <a:rPr lang="en-US" b="1" i="0" dirty="0">
                          <a:effectLst/>
                        </a:rPr>
                        <a:t>SUBQUERY</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dirty="0">
                          <a:effectLst/>
                        </a:rPr>
                        <a:t>None</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a:effectLst/>
                        </a:rPr>
                        <a:t>First </a:t>
                      </a:r>
                      <a:r>
                        <a:rPr lang="en-US" u="none" strike="noStrike">
                          <a:solidFill>
                            <a:srgbClr val="0074A3"/>
                          </a:solidFill>
                          <a:effectLst/>
                          <a:hlinkClick r:id="rId2" tooltip="13.2.9 SELECT Statement"/>
                        </a:rPr>
                        <a:t>SELECT</a:t>
                      </a:r>
                      <a:r>
                        <a:rPr lang="en-US">
                          <a:effectLst/>
                        </a:rPr>
                        <a:t> in subquery</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r h="0">
                <a:tc>
                  <a:txBody>
                    <a:bodyPr/>
                    <a:lstStyle/>
                    <a:p>
                      <a:pPr algn="l" fontAlgn="base"/>
                      <a:r>
                        <a:rPr lang="en-US" b="1" i="0">
                          <a:effectLst/>
                        </a:rPr>
                        <a:t>DEPENDENT SUBQUERY</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a:effectLst/>
                        </a:rPr>
                        <a:t>dependent (true)</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dirty="0">
                          <a:effectLst/>
                        </a:rPr>
                        <a:t>First </a:t>
                      </a:r>
                      <a:r>
                        <a:rPr lang="en-US" u="none" strike="noStrike" dirty="0">
                          <a:solidFill>
                            <a:srgbClr val="0074A3"/>
                          </a:solidFill>
                          <a:effectLst/>
                          <a:hlinkClick r:id="rId2" tooltip="13.2.9 SELECT Statement"/>
                        </a:rPr>
                        <a:t>SELECT</a:t>
                      </a:r>
                      <a:r>
                        <a:rPr lang="en-US" dirty="0">
                          <a:effectLst/>
                        </a:rPr>
                        <a:t> in </a:t>
                      </a:r>
                      <a:r>
                        <a:rPr lang="en-US" dirty="0" err="1">
                          <a:effectLst/>
                        </a:rPr>
                        <a:t>subquery</a:t>
                      </a:r>
                      <a:r>
                        <a:rPr lang="en-US" dirty="0">
                          <a:effectLst/>
                        </a:rPr>
                        <a:t>, dependent on outer query</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106" y="487680"/>
            <a:ext cx="10328364" cy="487680"/>
          </a:xfrm>
        </p:spPr>
        <p:txBody>
          <a:bodyPr>
            <a:noAutofit/>
          </a:bodyPr>
          <a:lstStyle/>
          <a:p>
            <a:r>
              <a:rPr lang="en-US" altLang="zh-CN" sz="2400" dirty="0" smtClean="0"/>
              <a:t>Show warnings</a:t>
            </a:r>
            <a:r>
              <a:rPr lang="zh-CN" altLang="en-US" sz="2400" dirty="0" smtClean="0"/>
              <a:t>中的标签</a:t>
            </a:r>
            <a:endParaRPr lang="zh-CN" altLang="en-US" sz="2400" dirty="0"/>
          </a:p>
        </p:txBody>
      </p:sp>
      <p:sp>
        <p:nvSpPr>
          <p:cNvPr id="3" name="文本框 2"/>
          <p:cNvSpPr txBox="1"/>
          <p:nvPr/>
        </p:nvSpPr>
        <p:spPr>
          <a:xfrm>
            <a:off x="714105" y="1123405"/>
            <a:ext cx="10328364" cy="5632311"/>
          </a:xfrm>
          <a:prstGeom prst="rect">
            <a:avLst/>
          </a:prstGeom>
          <a:noFill/>
        </p:spPr>
        <p:txBody>
          <a:bodyPr wrap="square" rtlCol="0">
            <a:spAutoFit/>
          </a:bodyPr>
          <a:lstStyle/>
          <a:p>
            <a:pPr>
              <a:lnSpc>
                <a:spcPct val="150000"/>
              </a:lnSpc>
            </a:pPr>
            <a:r>
              <a:rPr lang="en-US" altLang="zh-CN" sz="1600" dirty="0"/>
              <a:t>&lt;</a:t>
            </a:r>
            <a:r>
              <a:rPr lang="en-US" altLang="zh-CN" sz="1600" dirty="0" err="1"/>
              <a:t>auto_key</a:t>
            </a:r>
            <a:r>
              <a:rPr lang="en-US" altLang="zh-CN" sz="1600" dirty="0" smtClean="0"/>
              <a:t>&gt;</a:t>
            </a:r>
            <a:r>
              <a:rPr lang="zh-CN" altLang="en-US" sz="1600" dirty="0" smtClean="0"/>
              <a:t>：</a:t>
            </a:r>
            <a:r>
              <a:rPr lang="zh-CN" altLang="en-US" sz="1600" dirty="0"/>
              <a:t>为临时表自动生成的键</a:t>
            </a:r>
            <a:r>
              <a:rPr lang="zh-CN" altLang="en-US" sz="1600" dirty="0" smtClean="0"/>
              <a:t>。</a:t>
            </a:r>
            <a:endParaRPr lang="en-US" altLang="zh-CN" sz="1600" dirty="0" smtClean="0"/>
          </a:p>
          <a:p>
            <a:pPr>
              <a:lnSpc>
                <a:spcPct val="150000"/>
              </a:lnSpc>
            </a:pPr>
            <a:r>
              <a:rPr lang="en-US" altLang="zh-CN" sz="1600" dirty="0"/>
              <a:t>&lt;cache&gt;(expr</a:t>
            </a:r>
            <a:r>
              <a:rPr lang="en-US" altLang="zh-CN" sz="1600" dirty="0" smtClean="0"/>
              <a:t>)</a:t>
            </a:r>
            <a:r>
              <a:rPr lang="zh-CN" altLang="en-US" sz="1600" dirty="0"/>
              <a:t>：表达式（例如标量子查询）执行一次，结果值保存在内存中供以后使用。对于包含多个值的结果，可能会创建一个临时表，而您可能会看到</a:t>
            </a:r>
            <a:r>
              <a:rPr lang="en-US" altLang="zh-CN" sz="1600" dirty="0"/>
              <a:t>&lt;temporary table&gt;</a:t>
            </a:r>
            <a:r>
              <a:rPr lang="zh-CN" altLang="en-US" sz="1600" dirty="0" smtClean="0"/>
              <a:t>。</a:t>
            </a:r>
            <a:endParaRPr lang="en-US" altLang="zh-CN" sz="1600" dirty="0" smtClean="0"/>
          </a:p>
          <a:p>
            <a:pPr>
              <a:lnSpc>
                <a:spcPct val="150000"/>
              </a:lnSpc>
            </a:pPr>
            <a:r>
              <a:rPr lang="en-US" altLang="zh-CN" sz="1600" dirty="0"/>
              <a:t>&lt;exists&gt;(query fragment</a:t>
            </a:r>
            <a:r>
              <a:rPr lang="en-US" altLang="zh-CN" sz="1600" dirty="0" smtClean="0"/>
              <a:t>)</a:t>
            </a:r>
            <a:r>
              <a:rPr lang="zh-CN" altLang="en-US" sz="1600" dirty="0"/>
              <a:t>：将子查询谓词转换为 </a:t>
            </a:r>
            <a:r>
              <a:rPr lang="en-US" altLang="zh-CN" sz="1600" dirty="0"/>
              <a:t>EXISTS</a:t>
            </a:r>
            <a:r>
              <a:rPr lang="zh-CN" altLang="en-US" sz="1600" dirty="0"/>
              <a:t>谓词，并对子查询进行转换，以便它可以与 </a:t>
            </a:r>
            <a:r>
              <a:rPr lang="en-US" altLang="zh-CN" sz="1600" dirty="0"/>
              <a:t>EXISTS</a:t>
            </a:r>
            <a:r>
              <a:rPr lang="zh-CN" altLang="en-US" sz="1600" dirty="0"/>
              <a:t>谓词一起使用</a:t>
            </a:r>
            <a:r>
              <a:rPr lang="zh-CN" altLang="en-US" sz="1600" dirty="0" smtClean="0"/>
              <a:t>。</a:t>
            </a:r>
            <a:endParaRPr lang="en-US" altLang="zh-CN" sz="1600" dirty="0" smtClean="0"/>
          </a:p>
          <a:p>
            <a:pPr>
              <a:lnSpc>
                <a:spcPct val="150000"/>
              </a:lnSpc>
            </a:pPr>
            <a:r>
              <a:rPr lang="en-US" altLang="zh-CN" sz="1600" dirty="0"/>
              <a:t>&lt;</a:t>
            </a:r>
            <a:r>
              <a:rPr lang="en-US" altLang="zh-CN" sz="1600" dirty="0" err="1"/>
              <a:t>in_optimizer</a:t>
            </a:r>
            <a:r>
              <a:rPr lang="en-US" altLang="zh-CN" sz="1600" dirty="0"/>
              <a:t>&gt;(query fragment</a:t>
            </a:r>
            <a:r>
              <a:rPr lang="en-US" altLang="zh-CN" sz="1600" dirty="0" smtClean="0"/>
              <a:t>)</a:t>
            </a:r>
            <a:r>
              <a:rPr lang="zh-CN" altLang="en-US" sz="1600" dirty="0"/>
              <a:t>：这是一个没有用户意义的内部优化器对象</a:t>
            </a:r>
            <a:r>
              <a:rPr lang="zh-CN" altLang="en-US" sz="1600" dirty="0" smtClean="0"/>
              <a:t>。</a:t>
            </a:r>
            <a:endParaRPr lang="en-US" altLang="zh-CN" sz="1600" dirty="0" smtClean="0"/>
          </a:p>
          <a:p>
            <a:pPr>
              <a:lnSpc>
                <a:spcPct val="150000"/>
              </a:lnSpc>
            </a:pPr>
            <a:r>
              <a:rPr lang="en-US" altLang="zh-CN" sz="1600" dirty="0"/>
              <a:t>&lt;</a:t>
            </a:r>
            <a:r>
              <a:rPr lang="en-US" altLang="zh-CN" sz="1600" dirty="0" err="1"/>
              <a:t>index_lookup</a:t>
            </a:r>
            <a:r>
              <a:rPr lang="en-US" altLang="zh-CN" sz="1600" dirty="0"/>
              <a:t>&gt;(query fragment</a:t>
            </a:r>
            <a:r>
              <a:rPr lang="en-US" altLang="zh-CN" sz="1600" dirty="0" smtClean="0"/>
              <a:t>)</a:t>
            </a:r>
            <a:r>
              <a:rPr lang="zh-CN" altLang="en-US" sz="1600" dirty="0"/>
              <a:t>：使用索引查找来处理查询片段以查找符合条件的行</a:t>
            </a:r>
            <a:r>
              <a:rPr lang="zh-CN" altLang="en-US" sz="1600" dirty="0" smtClean="0"/>
              <a:t>。</a:t>
            </a:r>
            <a:endParaRPr lang="en-US" altLang="zh-CN" sz="1600" dirty="0" smtClean="0"/>
          </a:p>
          <a:p>
            <a:pPr>
              <a:lnSpc>
                <a:spcPct val="150000"/>
              </a:lnSpc>
            </a:pPr>
            <a:r>
              <a:rPr lang="en-US" altLang="zh-CN" sz="1600" dirty="0">
                <a:latin typeface="Arial" panose="020B0604020202020204" pitchFamily="34" charset="0"/>
              </a:rPr>
              <a:t>&lt;</a:t>
            </a:r>
            <a:r>
              <a:rPr lang="en-US" altLang="zh-CN" sz="1600" dirty="0" err="1">
                <a:latin typeface="Arial" panose="020B0604020202020204" pitchFamily="34" charset="0"/>
              </a:rPr>
              <a:t>primary_index_lookup</a:t>
            </a:r>
            <a:r>
              <a:rPr lang="en-US" altLang="zh-CN" sz="1600" dirty="0">
                <a:latin typeface="Arial" panose="020B0604020202020204" pitchFamily="34" charset="0"/>
              </a:rPr>
              <a:t>&gt;(query fragment)</a:t>
            </a:r>
            <a:r>
              <a:rPr lang="zh-CN" altLang="en-US" sz="1600" dirty="0">
                <a:latin typeface="Arial" panose="020B0604020202020204" pitchFamily="34" charset="0"/>
              </a:rPr>
              <a:t>：使用主键查找来处理查询片段以查找符合条件的行。</a:t>
            </a:r>
            <a:endParaRPr lang="zh-CN" altLang="zh-CN" sz="1600" dirty="0">
              <a:latin typeface="Arial" panose="020B0604020202020204" pitchFamily="34" charset="0"/>
            </a:endParaRPr>
          </a:p>
          <a:p>
            <a:pPr>
              <a:lnSpc>
                <a:spcPct val="150000"/>
              </a:lnSpc>
            </a:pPr>
            <a:r>
              <a:rPr lang="en-US" altLang="zh-CN" sz="1600" dirty="0" smtClean="0"/>
              <a:t>&lt;</a:t>
            </a:r>
            <a:r>
              <a:rPr lang="en-US" altLang="zh-CN" sz="1600" dirty="0"/>
              <a:t>materialize&gt;(query fragment</a:t>
            </a:r>
            <a:r>
              <a:rPr lang="en-US" altLang="zh-CN" sz="1600" dirty="0" smtClean="0"/>
              <a:t>)</a:t>
            </a:r>
            <a:r>
              <a:rPr lang="zh-CN" altLang="en-US" sz="1600" dirty="0" smtClean="0"/>
              <a:t>：</a:t>
            </a:r>
            <a:r>
              <a:rPr lang="zh-CN" altLang="en-US" sz="1600" dirty="0"/>
              <a:t>使用子</a:t>
            </a:r>
            <a:r>
              <a:rPr lang="zh-CN" altLang="en-US" sz="1600" dirty="0" smtClean="0"/>
              <a:t>查询</a:t>
            </a:r>
            <a:r>
              <a:rPr lang="zh-CN" altLang="en-US" sz="1600" dirty="0"/>
              <a:t>具体化</a:t>
            </a:r>
            <a:r>
              <a:rPr lang="zh-CN" altLang="en-US" sz="1600" dirty="0" smtClean="0"/>
              <a:t>。</a:t>
            </a:r>
            <a:endParaRPr lang="en-US" altLang="zh-CN" sz="1600" dirty="0" smtClean="0"/>
          </a:p>
          <a:p>
            <a:pPr>
              <a:lnSpc>
                <a:spcPct val="150000"/>
              </a:lnSpc>
            </a:pPr>
            <a:r>
              <a:rPr lang="en-US" altLang="zh-CN" sz="1600" dirty="0"/>
              <a:t>`materialized-</a:t>
            </a:r>
            <a:r>
              <a:rPr lang="en-US" altLang="zh-CN" sz="1600" dirty="0" err="1"/>
              <a:t>subquery</a:t>
            </a:r>
            <a:r>
              <a:rPr lang="en-US" altLang="zh-CN" sz="1600" dirty="0"/>
              <a:t>`.</a:t>
            </a:r>
            <a:r>
              <a:rPr lang="en-US" altLang="zh-CN" sz="1600" dirty="0" err="1"/>
              <a:t>col_name</a:t>
            </a:r>
            <a:r>
              <a:rPr lang="en-US" altLang="zh-CN" sz="1600" dirty="0"/>
              <a:t>, `materialized </a:t>
            </a:r>
            <a:r>
              <a:rPr lang="en-US" altLang="zh-CN" sz="1600" dirty="0" err="1"/>
              <a:t>subselect</a:t>
            </a:r>
            <a:r>
              <a:rPr lang="en-US" altLang="zh-CN" sz="1600" dirty="0"/>
              <a:t>`.</a:t>
            </a:r>
            <a:r>
              <a:rPr lang="en-US" altLang="zh-CN" sz="1600" dirty="0" err="1" smtClean="0"/>
              <a:t>col_name</a:t>
            </a:r>
            <a:r>
              <a:rPr lang="zh-CN" altLang="en-US" sz="1600" dirty="0" smtClean="0"/>
              <a:t>：</a:t>
            </a:r>
            <a:r>
              <a:rPr lang="zh-CN" altLang="zh-CN" sz="1600" dirty="0">
                <a:solidFill>
                  <a:srgbClr val="202124"/>
                </a:solidFill>
                <a:latin typeface="Arial Unicode MS" panose="020B0604020202020204" pitchFamily="34" charset="-122"/>
                <a:ea typeface="inherit"/>
              </a:rPr>
              <a:t>对内部临时表中列 col_name 的引用具体化以保存评估子查询的结果</a:t>
            </a:r>
            <a:r>
              <a:rPr lang="zh-CN" altLang="zh-CN" sz="1600" dirty="0" smtClean="0">
                <a:solidFill>
                  <a:srgbClr val="202124"/>
                </a:solidFill>
                <a:latin typeface="Arial Unicode MS" panose="020B0604020202020204" pitchFamily="34" charset="-122"/>
                <a:ea typeface="inherit"/>
              </a:rPr>
              <a:t>。</a:t>
            </a:r>
            <a:endParaRPr lang="en-US" altLang="zh-CN" sz="1600" dirty="0" smtClean="0">
              <a:solidFill>
                <a:srgbClr val="202124"/>
              </a:solidFill>
              <a:latin typeface="Arial Unicode MS" panose="020B0604020202020204" pitchFamily="34" charset="-122"/>
              <a:ea typeface="inherit"/>
            </a:endParaRPr>
          </a:p>
          <a:p>
            <a:pPr>
              <a:lnSpc>
                <a:spcPct val="150000"/>
              </a:lnSpc>
            </a:pPr>
            <a:r>
              <a:rPr lang="zh-CN" altLang="zh-CN" sz="700" dirty="0" smtClean="0"/>
              <a:t> </a:t>
            </a:r>
            <a:r>
              <a:rPr lang="en-US" altLang="zh-CN" sz="1600" dirty="0"/>
              <a:t>/* </a:t>
            </a:r>
            <a:r>
              <a:rPr lang="en-US" altLang="zh-CN" sz="1600" dirty="0" err="1"/>
              <a:t>select#N</a:t>
            </a:r>
            <a:r>
              <a:rPr lang="en-US" altLang="zh-CN" sz="1600" dirty="0"/>
              <a:t> */ </a:t>
            </a:r>
            <a:r>
              <a:rPr lang="en-US" altLang="zh-CN" sz="1600" dirty="0" err="1"/>
              <a:t>select_stmt</a:t>
            </a:r>
            <a:r>
              <a:rPr lang="zh-CN" altLang="en-US" sz="1600" dirty="0"/>
              <a:t>：</a:t>
            </a:r>
            <a:r>
              <a:rPr lang="zh-CN" altLang="zh-CN" sz="1600" dirty="0"/>
              <a:t>SELECT 与非扩展 EXPLAIN 输出中 id 值为 N 的行相关联 </a:t>
            </a:r>
          </a:p>
          <a:p>
            <a:pPr>
              <a:lnSpc>
                <a:spcPct val="150000"/>
              </a:lnSpc>
            </a:pPr>
            <a:r>
              <a:rPr lang="en-US" altLang="zh-CN" sz="1600" dirty="0" err="1"/>
              <a:t>outer_tables</a:t>
            </a:r>
            <a:r>
              <a:rPr lang="en-US" altLang="zh-CN" sz="1600" dirty="0"/>
              <a:t> semi join (</a:t>
            </a:r>
            <a:r>
              <a:rPr lang="en-US" altLang="zh-CN" sz="1600" dirty="0" err="1"/>
              <a:t>inner_tables</a:t>
            </a:r>
            <a:r>
              <a:rPr lang="en-US" altLang="zh-CN" sz="1600" dirty="0" smtClean="0"/>
              <a:t>)</a:t>
            </a:r>
            <a:r>
              <a:rPr lang="zh-CN" altLang="en-US" sz="1600" dirty="0" smtClean="0"/>
              <a:t>：</a:t>
            </a:r>
            <a:r>
              <a:rPr lang="zh-CN" altLang="en-US" sz="1600" dirty="0"/>
              <a:t>半连接操作。</a:t>
            </a:r>
            <a:r>
              <a:rPr lang="en-US" altLang="zh-CN" sz="1600" dirty="0" err="1" smtClean="0"/>
              <a:t>inner_tables</a:t>
            </a:r>
            <a:r>
              <a:rPr lang="en-US" altLang="zh-CN" sz="1600" dirty="0" smtClean="0"/>
              <a:t> </a:t>
            </a:r>
            <a:r>
              <a:rPr lang="zh-CN" altLang="en-US" sz="1600" dirty="0"/>
              <a:t>显示未拉出的表。 </a:t>
            </a:r>
            <a:endParaRPr lang="en-US" altLang="zh-CN" sz="1600" dirty="0" smtClean="0"/>
          </a:p>
          <a:p>
            <a:pPr>
              <a:lnSpc>
                <a:spcPct val="150000"/>
              </a:lnSpc>
            </a:pPr>
            <a:r>
              <a:rPr lang="en-US" altLang="zh-CN" sz="1600" dirty="0"/>
              <a:t>&lt;temporary table</a:t>
            </a:r>
            <a:r>
              <a:rPr lang="en-US" altLang="zh-CN" sz="1600" dirty="0" smtClean="0"/>
              <a:t>&gt;</a:t>
            </a:r>
            <a:r>
              <a:rPr lang="zh-CN" altLang="en-US" sz="1600" dirty="0" smtClean="0"/>
              <a:t>：</a:t>
            </a:r>
            <a:r>
              <a:rPr lang="zh-CN" altLang="en-US" sz="1600" dirty="0"/>
              <a:t>这表示为缓存中间结果而创建的内部临时表。</a:t>
            </a:r>
          </a:p>
          <a:p>
            <a:pPr>
              <a:lnSpc>
                <a:spcPct val="150000"/>
              </a:lnSpc>
            </a:pPr>
            <a:endParaRPr lang="zh-CN" altLang="en-US" sz="1600" dirty="0"/>
          </a:p>
        </p:txBody>
      </p:sp>
      <p:sp>
        <p:nvSpPr>
          <p:cNvPr id="13" name="Rectangle 10"/>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792480" y="496389"/>
            <a:ext cx="10515600" cy="487680"/>
          </a:xfrm>
        </p:spPr>
        <p:txBody>
          <a:bodyPr>
            <a:noAutofit/>
          </a:bodyPr>
          <a:lstStyle/>
          <a:p>
            <a:pPr fontAlgn="base"/>
            <a:r>
              <a:rPr lang="en-US" altLang="zh-CN" sz="2400" b="1" dirty="0">
                <a:latin typeface="+mj-ea"/>
              </a:rPr>
              <a:t>通过</a:t>
            </a:r>
            <a:r>
              <a:rPr lang="en-US" altLang="zh-CN" sz="2400" b="1" dirty="0">
                <a:latin typeface="+mj-ea"/>
                <a:sym typeface="+mn-ea"/>
              </a:rPr>
              <a:t>Merging</a:t>
            </a:r>
            <a:r>
              <a:rPr lang="en-US" altLang="zh-CN" sz="2400" b="1" dirty="0">
                <a:latin typeface="+mj-ea"/>
              </a:rPr>
              <a:t>或</a:t>
            </a:r>
            <a:r>
              <a:rPr lang="en-US" altLang="zh-CN" sz="2400" b="1" dirty="0">
                <a:latin typeface="+mj-ea"/>
                <a:sym typeface="+mn-ea"/>
              </a:rPr>
              <a:t>Materialization</a:t>
            </a:r>
            <a:r>
              <a:rPr lang="en-US" altLang="zh-CN" sz="2400" b="1" dirty="0">
                <a:latin typeface="+mj-ea"/>
              </a:rPr>
              <a:t>优化派生表和视图引用</a:t>
            </a:r>
          </a:p>
        </p:txBody>
      </p:sp>
      <p:sp>
        <p:nvSpPr>
          <p:cNvPr id="8" name="文本框 7"/>
          <p:cNvSpPr txBox="1"/>
          <p:nvPr/>
        </p:nvSpPr>
        <p:spPr>
          <a:xfrm>
            <a:off x="792480" y="1715588"/>
            <a:ext cx="9849394" cy="1938020"/>
          </a:xfrm>
          <a:prstGeom prst="rect">
            <a:avLst/>
          </a:prstGeom>
          <a:noFill/>
        </p:spPr>
        <p:txBody>
          <a:bodyPr wrap="square" rtlCol="0">
            <a:spAutoFit/>
          </a:bodyPr>
          <a:lstStyle/>
          <a:p>
            <a:pPr fontAlgn="base">
              <a:lnSpc>
                <a:spcPct val="150000"/>
              </a:lnSpc>
            </a:pPr>
            <a:r>
              <a:rPr lang="zh-CN" altLang="en-US" sz="2000" dirty="0">
                <a:latin typeface="+mn-ea"/>
              </a:rPr>
              <a:t>优化器使用两种策略处理派生表和视图引用</a:t>
            </a:r>
            <a:r>
              <a:rPr lang="en-US" altLang="zh-CN" sz="2000" dirty="0">
                <a:latin typeface="+mn-ea"/>
              </a:rPr>
              <a:t>:</a:t>
            </a:r>
          </a:p>
          <a:p>
            <a:pPr marL="285750" indent="-285750" fontAlgn="base">
              <a:lnSpc>
                <a:spcPct val="150000"/>
              </a:lnSpc>
              <a:buFont typeface="Wingdings" panose="05000000000000000000" pitchFamily="2" charset="2"/>
              <a:buChar char="Ø"/>
            </a:pPr>
            <a:r>
              <a:rPr lang="en-US" altLang="zh-CN" sz="2000" dirty="0">
                <a:latin typeface="+mn-ea"/>
              </a:rPr>
              <a:t>Merge the derived table into the outer query block</a:t>
            </a:r>
          </a:p>
          <a:p>
            <a:pPr marL="285750" indent="-285750" fontAlgn="base">
              <a:lnSpc>
                <a:spcPct val="150000"/>
              </a:lnSpc>
              <a:buFont typeface="Wingdings" panose="05000000000000000000" pitchFamily="2" charset="2"/>
              <a:buChar char="Ø"/>
            </a:pPr>
            <a:r>
              <a:rPr lang="en-US" altLang="zh-CN" sz="2000" dirty="0">
                <a:latin typeface="+mn-ea"/>
              </a:rPr>
              <a:t>Materialize the derived table to an internal temporary table</a:t>
            </a:r>
          </a:p>
          <a:p>
            <a:pPr>
              <a:lnSpc>
                <a:spcPct val="150000"/>
              </a:lnSpc>
            </a:pPr>
            <a:endParaRPr lang="zh-CN" altLang="en-US" sz="2000" dirty="0">
              <a:latin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792480" y="496389"/>
            <a:ext cx="10515600" cy="487680"/>
          </a:xfrm>
        </p:spPr>
        <p:txBody>
          <a:bodyPr>
            <a:noAutofit/>
          </a:bodyPr>
          <a:lstStyle/>
          <a:p>
            <a:pPr fontAlgn="base"/>
            <a:r>
              <a:rPr lang="en-US" altLang="zh-CN" sz="2400" b="1" dirty="0">
                <a:latin typeface="+mj-ea"/>
                <a:sym typeface="+mn-ea"/>
              </a:rPr>
              <a:t>通过Merging或Materialization优化派生表和视图引用</a:t>
            </a:r>
            <a:endParaRPr lang="en-US" altLang="zh-CN" sz="2400" b="1" dirty="0">
              <a:latin typeface="+mj-ea"/>
            </a:endParaRPr>
          </a:p>
        </p:txBody>
      </p:sp>
      <p:sp>
        <p:nvSpPr>
          <p:cNvPr id="9" name="文本框 8"/>
          <p:cNvSpPr txBox="1"/>
          <p:nvPr/>
        </p:nvSpPr>
        <p:spPr>
          <a:xfrm>
            <a:off x="792480" y="1300931"/>
            <a:ext cx="10515600" cy="5077460"/>
          </a:xfrm>
          <a:prstGeom prst="rect">
            <a:avLst/>
          </a:prstGeom>
          <a:noFill/>
        </p:spPr>
        <p:txBody>
          <a:bodyPr wrap="square" rtlCol="0">
            <a:spAutoFit/>
          </a:bodyPr>
          <a:lstStyle/>
          <a:p>
            <a:pPr>
              <a:lnSpc>
                <a:spcPct val="150000"/>
              </a:lnSpc>
            </a:pPr>
            <a:r>
              <a:rPr lang="zh-CN" altLang="en-US" dirty="0"/>
              <a:t>可以通过在子查询中使用任何</a:t>
            </a:r>
            <a:r>
              <a:rPr lang="zh-CN" altLang="en-US" dirty="0" smtClean="0"/>
              <a:t>阻止</a:t>
            </a:r>
            <a:r>
              <a:rPr lang="en-US" altLang="zh-CN" dirty="0"/>
              <a:t>merging</a:t>
            </a:r>
            <a:r>
              <a:rPr lang="zh-CN" altLang="en-US" dirty="0" smtClean="0"/>
              <a:t>的</a:t>
            </a:r>
            <a:r>
              <a:rPr lang="zh-CN" altLang="en-US" dirty="0"/>
              <a:t>结构来</a:t>
            </a:r>
            <a:r>
              <a:rPr lang="zh-CN" altLang="en-US" dirty="0" smtClean="0"/>
              <a:t>禁用</a:t>
            </a:r>
            <a:r>
              <a:rPr lang="en-US" altLang="zh-CN" dirty="0"/>
              <a:t>merging</a:t>
            </a:r>
            <a:r>
              <a:rPr lang="zh-CN" altLang="en-US" dirty="0" smtClean="0"/>
              <a:t>，</a:t>
            </a:r>
            <a:r>
              <a:rPr lang="zh-CN" altLang="en-US" dirty="0"/>
              <a:t>尽管这些结构</a:t>
            </a:r>
            <a:r>
              <a:rPr lang="zh-CN" altLang="en-US" dirty="0" smtClean="0"/>
              <a:t>对</a:t>
            </a:r>
            <a:r>
              <a:rPr lang="en-US" altLang="zh-CN" dirty="0"/>
              <a:t>materialization</a:t>
            </a:r>
            <a:r>
              <a:rPr lang="zh-CN" altLang="en-US" dirty="0" smtClean="0"/>
              <a:t>的</a:t>
            </a:r>
            <a:r>
              <a:rPr lang="zh-CN" altLang="en-US" dirty="0"/>
              <a:t>影响</a:t>
            </a:r>
            <a:r>
              <a:rPr lang="zh-CN" altLang="en-US" dirty="0">
                <a:solidFill>
                  <a:schemeClr val="tx1"/>
                </a:solidFill>
              </a:rPr>
              <a:t>并不明确</a:t>
            </a:r>
            <a:r>
              <a:rPr lang="zh-CN" altLang="en-US" dirty="0"/>
              <a:t>。 </a:t>
            </a:r>
            <a:r>
              <a:rPr lang="zh-CN" altLang="en-US" dirty="0" smtClean="0"/>
              <a:t>防止</a:t>
            </a:r>
            <a:r>
              <a:rPr lang="en-US" altLang="zh-CN" dirty="0"/>
              <a:t>merging</a:t>
            </a:r>
            <a:r>
              <a:rPr lang="zh-CN" altLang="en-US" dirty="0" smtClean="0"/>
              <a:t>的</a:t>
            </a:r>
            <a:r>
              <a:rPr lang="zh-CN" altLang="en-US" dirty="0"/>
              <a:t>构造</a:t>
            </a:r>
            <a:r>
              <a:rPr lang="zh-CN" altLang="en-US" dirty="0" smtClean="0"/>
              <a:t>对于派生表和</a:t>
            </a:r>
            <a:r>
              <a:rPr lang="zh-CN" altLang="en-US" dirty="0"/>
              <a:t>视图引用是相同的</a:t>
            </a:r>
            <a:r>
              <a:rPr lang="zh-CN" altLang="en-US" dirty="0" smtClean="0"/>
              <a:t>：</a:t>
            </a:r>
            <a:endParaRPr lang="en-US" altLang="zh-CN" dirty="0" smtClean="0"/>
          </a:p>
          <a:p>
            <a:pPr>
              <a:lnSpc>
                <a:spcPct val="150000"/>
              </a:lnSpc>
            </a:pPr>
            <a:endParaRPr lang="en-US" altLang="zh-CN" dirty="0"/>
          </a:p>
          <a:p>
            <a:pPr marL="285750" indent="-285750">
              <a:lnSpc>
                <a:spcPct val="150000"/>
              </a:lnSpc>
              <a:buFont typeface="Wingdings" panose="05000000000000000000" pitchFamily="2" charset="2"/>
              <a:buChar char="Ø"/>
            </a:pPr>
            <a:r>
              <a:rPr lang="en-US" altLang="zh-CN" dirty="0"/>
              <a:t>Aggregate functions (SUM(), MIN(), MAX(), COUNT(), and so forth</a:t>
            </a:r>
            <a:r>
              <a:rPr lang="en-US" altLang="zh-CN" dirty="0" smtClean="0"/>
              <a:t>)</a:t>
            </a:r>
            <a:endParaRPr lang="en-US" altLang="zh-CN" dirty="0"/>
          </a:p>
          <a:p>
            <a:pPr marL="285750" indent="-285750">
              <a:lnSpc>
                <a:spcPct val="150000"/>
              </a:lnSpc>
              <a:buFont typeface="Wingdings" panose="05000000000000000000" pitchFamily="2" charset="2"/>
              <a:buChar char="Ø"/>
            </a:pPr>
            <a:r>
              <a:rPr lang="en-US" altLang="zh-CN" dirty="0" smtClean="0"/>
              <a:t>DISTINCT</a:t>
            </a:r>
            <a:endParaRPr lang="en-US" altLang="zh-CN" dirty="0"/>
          </a:p>
          <a:p>
            <a:pPr marL="285750" indent="-285750">
              <a:lnSpc>
                <a:spcPct val="150000"/>
              </a:lnSpc>
              <a:buFont typeface="Wingdings" panose="05000000000000000000" pitchFamily="2" charset="2"/>
              <a:buChar char="Ø"/>
            </a:pPr>
            <a:r>
              <a:rPr lang="en-US" altLang="zh-CN" dirty="0"/>
              <a:t>GROUP </a:t>
            </a:r>
            <a:r>
              <a:rPr lang="en-US" altLang="zh-CN" dirty="0" smtClean="0"/>
              <a:t>BY</a:t>
            </a:r>
            <a:endParaRPr lang="en-US" altLang="zh-CN" dirty="0"/>
          </a:p>
          <a:p>
            <a:pPr marL="285750" indent="-285750">
              <a:lnSpc>
                <a:spcPct val="150000"/>
              </a:lnSpc>
              <a:buFont typeface="Wingdings" panose="05000000000000000000" pitchFamily="2" charset="2"/>
              <a:buChar char="Ø"/>
            </a:pPr>
            <a:r>
              <a:rPr lang="en-US" altLang="zh-CN" dirty="0" smtClean="0"/>
              <a:t>HAVING</a:t>
            </a:r>
            <a:endParaRPr lang="en-US" altLang="zh-CN" dirty="0"/>
          </a:p>
          <a:p>
            <a:pPr marL="285750" indent="-285750">
              <a:lnSpc>
                <a:spcPct val="150000"/>
              </a:lnSpc>
              <a:buFont typeface="Wingdings" panose="05000000000000000000" pitchFamily="2" charset="2"/>
              <a:buChar char="Ø"/>
            </a:pPr>
            <a:r>
              <a:rPr lang="en-US" altLang="zh-CN" dirty="0" smtClean="0"/>
              <a:t>LIMIT</a:t>
            </a:r>
            <a:endParaRPr lang="en-US" altLang="zh-CN" dirty="0"/>
          </a:p>
          <a:p>
            <a:pPr marL="285750" indent="-285750">
              <a:lnSpc>
                <a:spcPct val="150000"/>
              </a:lnSpc>
              <a:buFont typeface="Wingdings" panose="05000000000000000000" pitchFamily="2" charset="2"/>
              <a:buChar char="Ø"/>
            </a:pPr>
            <a:r>
              <a:rPr lang="en-US" altLang="zh-CN" dirty="0"/>
              <a:t>UNION or UNION </a:t>
            </a:r>
            <a:r>
              <a:rPr lang="en-US" altLang="zh-CN" dirty="0" smtClean="0"/>
              <a:t>ALL</a:t>
            </a:r>
            <a:endParaRPr lang="en-US" altLang="zh-CN" dirty="0"/>
          </a:p>
          <a:p>
            <a:pPr marL="285750" indent="-285750">
              <a:lnSpc>
                <a:spcPct val="150000"/>
              </a:lnSpc>
              <a:buFont typeface="Wingdings" panose="05000000000000000000" pitchFamily="2" charset="2"/>
              <a:buChar char="Ø"/>
            </a:pPr>
            <a:r>
              <a:rPr lang="en-US" altLang="zh-CN" dirty="0" err="1"/>
              <a:t>Subqueries</a:t>
            </a:r>
            <a:r>
              <a:rPr lang="en-US" altLang="zh-CN" dirty="0"/>
              <a:t> in the select </a:t>
            </a:r>
            <a:r>
              <a:rPr lang="en-US" altLang="zh-CN" dirty="0" smtClean="0"/>
              <a:t>list</a:t>
            </a:r>
            <a:endParaRPr lang="en-US" altLang="zh-CN" dirty="0"/>
          </a:p>
          <a:p>
            <a:pPr marL="285750" indent="-285750">
              <a:lnSpc>
                <a:spcPct val="150000"/>
              </a:lnSpc>
              <a:buFont typeface="Wingdings" panose="05000000000000000000" pitchFamily="2" charset="2"/>
              <a:buChar char="Ø"/>
            </a:pPr>
            <a:r>
              <a:rPr lang="en-US" altLang="zh-CN" dirty="0"/>
              <a:t>用户变量的赋值</a:t>
            </a:r>
          </a:p>
          <a:p>
            <a:pPr marL="285750" indent="-285750">
              <a:lnSpc>
                <a:spcPct val="150000"/>
              </a:lnSpc>
              <a:buFont typeface="Wingdings" panose="05000000000000000000" pitchFamily="2" charset="2"/>
              <a:buChar char="Ø"/>
            </a:pPr>
            <a:r>
              <a:rPr lang="en-US" altLang="zh-CN"/>
              <a:t>仅引用文字值（</a:t>
            </a:r>
            <a:r>
              <a:rPr lang="zh-CN" altLang="en-US"/>
              <a:t>这种情况下</a:t>
            </a:r>
            <a:r>
              <a:rPr lang="en-US" altLang="zh-CN"/>
              <a:t>，没有基础表）</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792480" y="496389"/>
            <a:ext cx="10515600" cy="487680"/>
          </a:xfrm>
        </p:spPr>
        <p:txBody>
          <a:bodyPr>
            <a:noAutofit/>
          </a:bodyPr>
          <a:lstStyle/>
          <a:p>
            <a:pPr fontAlgn="base"/>
            <a:r>
              <a:rPr lang="en-US" altLang="zh-CN" sz="2400" b="1" dirty="0">
                <a:latin typeface="+mj-ea"/>
                <a:sym typeface="+mn-ea"/>
              </a:rPr>
              <a:t>通过Merging或Materialization优化派生表和视图引用</a:t>
            </a:r>
            <a:endParaRPr lang="en-US" altLang="zh-CN" sz="2400" b="1" dirty="0"/>
          </a:p>
        </p:txBody>
      </p:sp>
      <p:sp>
        <p:nvSpPr>
          <p:cNvPr id="9" name="文本框 8"/>
          <p:cNvSpPr txBox="1"/>
          <p:nvPr/>
        </p:nvSpPr>
        <p:spPr>
          <a:xfrm>
            <a:off x="792480" y="1400626"/>
            <a:ext cx="10515600" cy="5078313"/>
          </a:xfrm>
          <a:prstGeom prst="rect">
            <a:avLst/>
          </a:prstGeom>
          <a:noFill/>
        </p:spPr>
        <p:txBody>
          <a:bodyPr wrap="square" rtlCol="0">
            <a:spAutoFit/>
          </a:bodyPr>
          <a:lstStyle/>
          <a:p>
            <a:pPr fontAlgn="base">
              <a:lnSpc>
                <a:spcPct val="150000"/>
              </a:lnSpc>
            </a:pPr>
            <a:r>
              <a:rPr lang="en-US" altLang="zh-CN" dirty="0"/>
              <a:t>If the optimizer chooses the materialization strategy rather than merging for a derived table, it handles the query as follows:</a:t>
            </a:r>
          </a:p>
          <a:p>
            <a:pPr marL="285750" indent="-285750" fontAlgn="base">
              <a:lnSpc>
                <a:spcPct val="150000"/>
              </a:lnSpc>
              <a:buFont typeface="Wingdings" panose="05000000000000000000" pitchFamily="2" charset="2"/>
              <a:buChar char="Ø"/>
            </a:pPr>
            <a:r>
              <a:rPr lang="en-US" altLang="zh-CN" dirty="0"/>
              <a:t>The optimizer postpones derived table materialization until its contents are needed during query execution. This improves performance because delaying materialization may result in not having to do it at all. Consider a query that joins the result of a derived table to another table: If the optimizer processes that other table first and finds that it returns no rows, the join need not be carried out further and the optimizer can completely skip materializing the derived table</a:t>
            </a:r>
            <a:r>
              <a:rPr lang="en-US" altLang="zh-CN" dirty="0" smtClean="0"/>
              <a:t>.</a:t>
            </a:r>
          </a:p>
          <a:p>
            <a:pPr fontAlgn="base">
              <a:lnSpc>
                <a:spcPct val="150000"/>
              </a:lnSpc>
            </a:pPr>
            <a:r>
              <a:rPr lang="zh-CN" altLang="en-US" sz="1600" dirty="0"/>
              <a:t>（优化器推迟派生表实现，直到查询执行期间需要其内容。 这提高了性能，因为延迟实现可能导致根本不必这样做。 考虑一个将派生表的结果连接到另一个表的查询：如果优化器首先处理另一个表并发现它没有返回任何行，则不需要进一步执行连接，优化器可以完全跳过实现派生表。）</a:t>
            </a:r>
            <a:endParaRPr lang="en-US" altLang="zh-CN" sz="1600" dirty="0"/>
          </a:p>
          <a:p>
            <a:pPr marL="285750" indent="-285750" fontAlgn="base">
              <a:lnSpc>
                <a:spcPct val="150000"/>
              </a:lnSpc>
              <a:buFont typeface="Wingdings" panose="05000000000000000000" pitchFamily="2" charset="2"/>
              <a:buChar char="Ø"/>
            </a:pPr>
            <a:r>
              <a:rPr lang="en-US" altLang="zh-CN" dirty="0"/>
              <a:t>During query execution, the optimizer may add an index to a derived table to speed up row retrieval from it</a:t>
            </a:r>
            <a:r>
              <a:rPr lang="en-US" altLang="zh-CN" dirty="0" smtClean="0"/>
              <a:t>.</a:t>
            </a:r>
          </a:p>
          <a:p>
            <a:pPr fontAlgn="base">
              <a:lnSpc>
                <a:spcPct val="150000"/>
              </a:lnSpc>
            </a:pPr>
            <a:r>
              <a:rPr lang="zh-CN" altLang="en-US" sz="1600" dirty="0"/>
              <a:t>（在查询执行期间，优化器可能会向派生表添加索引以加快从中检索行的速度。）</a:t>
            </a:r>
            <a:endParaRPr lang="en-US" altLang="zh-CN" sz="16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792480" y="496389"/>
            <a:ext cx="10515600" cy="487680"/>
          </a:xfrm>
        </p:spPr>
        <p:txBody>
          <a:bodyPr>
            <a:noAutofit/>
          </a:bodyPr>
          <a:lstStyle/>
          <a:p>
            <a:pPr fontAlgn="base"/>
            <a:r>
              <a:rPr lang="zh-CN" altLang="en-US" sz="2400" b="1" dirty="0" smtClean="0"/>
              <a:t>延迟派生表实现的示例</a:t>
            </a:r>
            <a:endParaRPr lang="en-US" altLang="zh-CN" sz="2400" b="1" dirty="0"/>
          </a:p>
        </p:txBody>
      </p:sp>
      <p:pic>
        <p:nvPicPr>
          <p:cNvPr id="3" name="图片 2"/>
          <p:cNvPicPr>
            <a:picLocks noChangeAspect="1"/>
          </p:cNvPicPr>
          <p:nvPr/>
        </p:nvPicPr>
        <p:blipFill>
          <a:blip r:embed="rId2"/>
          <a:stretch>
            <a:fillRect/>
          </a:stretch>
        </p:blipFill>
        <p:spPr>
          <a:xfrm>
            <a:off x="792480" y="1831657"/>
            <a:ext cx="9686925" cy="2219325"/>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96389"/>
            <a:ext cx="10515600" cy="487680"/>
          </a:xfrm>
        </p:spPr>
        <p:txBody>
          <a:bodyPr>
            <a:noAutofit/>
          </a:bodyPr>
          <a:lstStyle/>
          <a:p>
            <a:r>
              <a:rPr lang="zh-CN" altLang="en-US" sz="3200" dirty="0" smtClean="0"/>
              <a:t>配置</a:t>
            </a:r>
            <a:endParaRPr lang="zh-CN" altLang="en-US" sz="3200" dirty="0"/>
          </a:p>
        </p:txBody>
      </p:sp>
      <p:sp>
        <p:nvSpPr>
          <p:cNvPr id="3" name="文本框 2"/>
          <p:cNvSpPr txBox="1"/>
          <p:nvPr/>
        </p:nvSpPr>
        <p:spPr>
          <a:xfrm>
            <a:off x="940527" y="1314994"/>
            <a:ext cx="6392090" cy="4247317"/>
          </a:xfrm>
          <a:prstGeom prst="rect">
            <a:avLst/>
          </a:prstGeom>
          <a:noFill/>
        </p:spPr>
        <p:txBody>
          <a:bodyPr wrap="square" rtlCol="0">
            <a:spAutoFit/>
          </a:bodyPr>
          <a:lstStyle/>
          <a:p>
            <a:pPr>
              <a:lnSpc>
                <a:spcPct val="150000"/>
              </a:lnSpc>
            </a:pPr>
            <a:r>
              <a:rPr lang="en-US" altLang="zh-CN" dirty="0" err="1"/>
              <a:t>mysql</a:t>
            </a:r>
            <a:r>
              <a:rPr lang="en-US" altLang="zh-CN" dirty="0"/>
              <a:t>&gt; SELECT @@</a:t>
            </a:r>
            <a:r>
              <a:rPr lang="en-US" altLang="zh-CN" dirty="0" err="1"/>
              <a:t>optimizer_switch</a:t>
            </a:r>
            <a:r>
              <a:rPr lang="en-US" altLang="zh-CN" dirty="0"/>
              <a:t>\G </a:t>
            </a:r>
            <a:endParaRPr lang="en-US" altLang="zh-CN" dirty="0" smtClean="0"/>
          </a:p>
          <a:p>
            <a:pPr>
              <a:lnSpc>
                <a:spcPct val="150000"/>
              </a:lnSpc>
            </a:pPr>
            <a:r>
              <a:rPr lang="en-US" altLang="zh-CN" dirty="0" smtClean="0"/>
              <a:t>*********** </a:t>
            </a:r>
            <a:r>
              <a:rPr lang="en-US" altLang="zh-CN" dirty="0"/>
              <a:t>1. row </a:t>
            </a:r>
            <a:r>
              <a:rPr lang="en-US" altLang="zh-CN" dirty="0" smtClean="0"/>
              <a:t>*************** </a:t>
            </a:r>
          </a:p>
          <a:p>
            <a:pPr>
              <a:lnSpc>
                <a:spcPct val="150000"/>
              </a:lnSpc>
            </a:pPr>
            <a:r>
              <a:rPr lang="en-US" altLang="zh-CN" dirty="0" smtClean="0"/>
              <a:t>@@</a:t>
            </a:r>
            <a:r>
              <a:rPr lang="en-US" altLang="zh-CN" dirty="0" err="1"/>
              <a:t>optimizer_switch</a:t>
            </a:r>
            <a:r>
              <a:rPr lang="en-US" altLang="zh-CN" dirty="0"/>
              <a:t>: </a:t>
            </a:r>
            <a:r>
              <a:rPr lang="en-US" altLang="zh-CN" dirty="0" err="1"/>
              <a:t>index_merge</a:t>
            </a:r>
            <a:r>
              <a:rPr lang="en-US" altLang="zh-CN" dirty="0"/>
              <a:t>=</a:t>
            </a:r>
            <a:r>
              <a:rPr lang="en-US" altLang="zh-CN" dirty="0" err="1"/>
              <a:t>on,index_merge_union</a:t>
            </a:r>
            <a:r>
              <a:rPr lang="en-US" altLang="zh-CN" dirty="0"/>
              <a:t>=on, </a:t>
            </a:r>
            <a:r>
              <a:rPr lang="en-US" altLang="zh-CN" dirty="0" err="1"/>
              <a:t>index_merge_sort_union</a:t>
            </a:r>
            <a:r>
              <a:rPr lang="en-US" altLang="zh-CN" dirty="0"/>
              <a:t>=on, </a:t>
            </a:r>
            <a:r>
              <a:rPr lang="en-US" altLang="zh-CN" dirty="0" err="1"/>
              <a:t>index_merge_intersection</a:t>
            </a:r>
            <a:r>
              <a:rPr lang="en-US" altLang="zh-CN" dirty="0"/>
              <a:t>=on, </a:t>
            </a:r>
            <a:r>
              <a:rPr lang="en-US" altLang="zh-CN" dirty="0" err="1"/>
              <a:t>engine_condition_pushdown</a:t>
            </a:r>
            <a:r>
              <a:rPr lang="en-US" altLang="zh-CN" dirty="0"/>
              <a:t>=on, </a:t>
            </a:r>
            <a:r>
              <a:rPr lang="en-US" altLang="zh-CN" dirty="0" err="1"/>
              <a:t>index_condition_pushdown</a:t>
            </a:r>
            <a:r>
              <a:rPr lang="en-US" altLang="zh-CN" dirty="0"/>
              <a:t>=on, </a:t>
            </a:r>
            <a:r>
              <a:rPr lang="en-US" altLang="zh-CN" dirty="0" err="1"/>
              <a:t>mrr</a:t>
            </a:r>
            <a:r>
              <a:rPr lang="en-US" altLang="zh-CN" dirty="0"/>
              <a:t>=</a:t>
            </a:r>
            <a:r>
              <a:rPr lang="en-US" altLang="zh-CN" dirty="0" err="1"/>
              <a:t>on,mrr_cost_based</a:t>
            </a:r>
            <a:r>
              <a:rPr lang="en-US" altLang="zh-CN" dirty="0"/>
              <a:t>=on, </a:t>
            </a:r>
            <a:r>
              <a:rPr lang="en-US" altLang="zh-CN" dirty="0" err="1"/>
              <a:t>block_nested_loop</a:t>
            </a:r>
            <a:r>
              <a:rPr lang="en-US" altLang="zh-CN" dirty="0"/>
              <a:t>=</a:t>
            </a:r>
            <a:r>
              <a:rPr lang="en-US" altLang="zh-CN" dirty="0" err="1"/>
              <a:t>on,batched_key_access</a:t>
            </a:r>
            <a:r>
              <a:rPr lang="en-US" altLang="zh-CN" dirty="0"/>
              <a:t>=off, materialization=</a:t>
            </a:r>
            <a:r>
              <a:rPr lang="en-US" altLang="zh-CN" dirty="0" err="1"/>
              <a:t>on,semijoin</a:t>
            </a:r>
            <a:r>
              <a:rPr lang="en-US" altLang="zh-CN" dirty="0"/>
              <a:t>=</a:t>
            </a:r>
            <a:r>
              <a:rPr lang="en-US" altLang="zh-CN" dirty="0" err="1"/>
              <a:t>on,loosescan</a:t>
            </a:r>
            <a:r>
              <a:rPr lang="en-US" altLang="zh-CN" dirty="0"/>
              <a:t>=on, </a:t>
            </a:r>
            <a:r>
              <a:rPr lang="en-US" altLang="zh-CN" dirty="0" err="1"/>
              <a:t>firstmatch</a:t>
            </a:r>
            <a:r>
              <a:rPr lang="en-US" altLang="zh-CN" dirty="0"/>
              <a:t>=on, </a:t>
            </a:r>
            <a:r>
              <a:rPr lang="en-US" altLang="zh-CN" dirty="0" err="1"/>
              <a:t>subquery_materialization_cost_based</a:t>
            </a:r>
            <a:r>
              <a:rPr lang="en-US" altLang="zh-CN" dirty="0"/>
              <a:t>=on, </a:t>
            </a:r>
            <a:r>
              <a:rPr lang="en-US" altLang="zh-CN" dirty="0" err="1"/>
              <a:t>use_index_extensions</a:t>
            </a:r>
            <a:r>
              <a:rPr lang="en-US" altLang="zh-CN" dirty="0"/>
              <a:t>=on</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3109" y="496389"/>
            <a:ext cx="10515600" cy="487680"/>
          </a:xfrm>
        </p:spPr>
        <p:txBody>
          <a:bodyPr>
            <a:noAutofit/>
          </a:bodyPr>
          <a:lstStyle/>
          <a:p>
            <a:r>
              <a:rPr lang="en-US" altLang="zh-CN" sz="2400" dirty="0" smtClean="0"/>
              <a:t>Extra</a:t>
            </a:r>
            <a:r>
              <a:rPr lang="zh-CN" altLang="en-US" sz="2400" dirty="0" smtClean="0"/>
              <a:t>列中常见项目解释</a:t>
            </a:r>
            <a:endParaRPr lang="zh-CN" altLang="en-US" sz="2400" dirty="0"/>
          </a:p>
        </p:txBody>
      </p:sp>
      <p:sp>
        <p:nvSpPr>
          <p:cNvPr id="3" name="文本框 2"/>
          <p:cNvSpPr txBox="1"/>
          <p:nvPr/>
        </p:nvSpPr>
        <p:spPr>
          <a:xfrm>
            <a:off x="923109" y="1375954"/>
            <a:ext cx="10058400" cy="452310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dirty="0"/>
              <a:t>Using </a:t>
            </a:r>
            <a:r>
              <a:rPr lang="en-US" altLang="zh-CN" sz="1600" dirty="0" err="1"/>
              <a:t>where:A</a:t>
            </a:r>
            <a:r>
              <a:rPr lang="en-US" altLang="zh-CN" sz="1600" dirty="0"/>
              <a:t> WHERE clause is used to restrict which rows to match against the next table or send to the client. Unless you specifically intend to fetch or examine all rows from the table, you may have something wrong in your query if the Extra value is not Using where and the table join type is ALL or index.</a:t>
            </a:r>
          </a:p>
          <a:p>
            <a:pPr indent="0">
              <a:lnSpc>
                <a:spcPct val="150000"/>
              </a:lnSpc>
              <a:buFont typeface="Wingdings" panose="05000000000000000000" pitchFamily="2" charset="2"/>
              <a:buNone/>
            </a:pPr>
            <a:r>
              <a:rPr lang="en-US" altLang="zh-CN" sz="1600" dirty="0" smtClean="0"/>
              <a:t>WHERE子句用于限制哪些行与下一个表匹配或发送到客户端。除非您特别打算从表中获取或检查所有行，否则如果extra</a:t>
            </a:r>
            <a:r>
              <a:rPr lang="zh-CN" altLang="en-US" sz="1600" dirty="0" smtClean="0"/>
              <a:t>列没有 </a:t>
            </a:r>
            <a:r>
              <a:rPr lang="en-US" altLang="zh-CN" sz="1600" dirty="0" smtClean="0"/>
              <a:t>Using where，并且表连接类型为all或index，则查询中可能有错误。</a:t>
            </a:r>
          </a:p>
          <a:p>
            <a:pPr marL="285750" indent="-285750">
              <a:lnSpc>
                <a:spcPct val="150000"/>
              </a:lnSpc>
              <a:buFont typeface="Wingdings" panose="05000000000000000000" pitchFamily="2" charset="2"/>
              <a:buChar char="Ø"/>
            </a:pPr>
            <a:r>
              <a:rPr lang="en-US" altLang="zh-CN" sz="1600" dirty="0" smtClean="0"/>
              <a:t>Using </a:t>
            </a:r>
            <a:r>
              <a:rPr lang="en-US" altLang="zh-CN" sz="1600" dirty="0" err="1" smtClean="0"/>
              <a:t>filesort</a:t>
            </a:r>
            <a:endParaRPr lang="en-US" altLang="zh-CN" sz="1600" dirty="0" smtClean="0"/>
          </a:p>
          <a:p>
            <a:pPr marL="285750" indent="-285750">
              <a:lnSpc>
                <a:spcPct val="150000"/>
              </a:lnSpc>
              <a:buFont typeface="Wingdings" panose="05000000000000000000" pitchFamily="2" charset="2"/>
              <a:buChar char="Ø"/>
            </a:pPr>
            <a:r>
              <a:rPr lang="en-US" altLang="zh-CN" sz="1600" dirty="0"/>
              <a:t>Using </a:t>
            </a:r>
            <a:r>
              <a:rPr lang="en-US" altLang="zh-CN" sz="1600" dirty="0" smtClean="0"/>
              <a:t>index</a:t>
            </a:r>
          </a:p>
          <a:p>
            <a:pPr marL="285750" indent="-285750">
              <a:lnSpc>
                <a:spcPct val="150000"/>
              </a:lnSpc>
              <a:buFont typeface="Wingdings" panose="05000000000000000000" pitchFamily="2" charset="2"/>
              <a:buChar char="Ø"/>
            </a:pPr>
            <a:r>
              <a:rPr lang="en-US" altLang="zh-CN" sz="1600" dirty="0"/>
              <a:t>Using index </a:t>
            </a:r>
            <a:r>
              <a:rPr lang="en-US" altLang="zh-CN" sz="1600" dirty="0" err="1" smtClean="0"/>
              <a:t>condition:</a:t>
            </a:r>
            <a:r>
              <a:rPr lang="en-US" altLang="zh-CN" sz="1600" dirty="0" err="1"/>
              <a:t>Tables</a:t>
            </a:r>
            <a:r>
              <a:rPr lang="en-US" altLang="zh-CN" sz="1600" dirty="0"/>
              <a:t> are read by accessing index tuples and testing them first to determine whether to read full table rows. In this way, index information is used to defer (“push down”) reading full table rows unless it is necessary</a:t>
            </a:r>
            <a:r>
              <a:rPr lang="en-US" altLang="zh-CN" sz="1600" dirty="0" smtClean="0"/>
              <a:t>.</a:t>
            </a:r>
          </a:p>
          <a:p>
            <a:pPr indent="0">
              <a:lnSpc>
                <a:spcPct val="150000"/>
              </a:lnSpc>
              <a:buFont typeface="Wingdings" panose="05000000000000000000" pitchFamily="2" charset="2"/>
              <a:buNone/>
            </a:pPr>
            <a:r>
              <a:rPr lang="en-US" altLang="zh-CN" sz="1600" dirty="0" smtClean="0"/>
              <a:t>通过访问索引元组并首先测试它们来读取表，以确定是否读取完整的行。通过这种方式，索引信息用于延迟（“下推”）读取完整的行，除非有必要。</a:t>
            </a:r>
          </a:p>
        </p:txBody>
      </p:sp>
      <p:sp>
        <p:nvSpPr>
          <p:cNvPr id="13" name="Rectangle 10"/>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29490" y="505097"/>
            <a:ext cx="10160727" cy="378460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dirty="0">
                <a:sym typeface="+mn-ea"/>
              </a:rPr>
              <a:t>Using </a:t>
            </a:r>
            <a:r>
              <a:rPr lang="en-US" altLang="zh-CN" sz="1600" dirty="0" err="1">
                <a:sym typeface="+mn-ea"/>
              </a:rPr>
              <a:t>temporary:To</a:t>
            </a:r>
            <a:r>
              <a:rPr lang="en-US" altLang="zh-CN" sz="1600" dirty="0">
                <a:sym typeface="+mn-ea"/>
              </a:rPr>
              <a:t> resolve the query, MySQL needs to create a temporary table to hold the result. This typically happens if the query contains GROUP BY and ORDER BY clauses that list columns differently</a:t>
            </a:r>
            <a:r>
              <a:rPr lang="en-US" altLang="zh-CN" sz="1600" dirty="0" smtClean="0">
                <a:sym typeface="+mn-ea"/>
              </a:rPr>
              <a:t>.</a:t>
            </a:r>
          </a:p>
          <a:p>
            <a:pPr indent="0">
              <a:lnSpc>
                <a:spcPct val="150000"/>
              </a:lnSpc>
              <a:buFont typeface="Wingdings" panose="05000000000000000000" pitchFamily="2" charset="2"/>
              <a:buNone/>
            </a:pPr>
            <a:r>
              <a:rPr lang="en-US" altLang="zh-CN" sz="1600" dirty="0" smtClean="0"/>
              <a:t>为了解决这个查询，MySQL需要创建一个临时表来保存结果。如果查询包含的GROUP BY和ORDER BY子句列出的列不同，通常会发生这种情况。</a:t>
            </a:r>
          </a:p>
          <a:p>
            <a:pPr marL="285750" indent="-285750">
              <a:lnSpc>
                <a:spcPct val="150000"/>
              </a:lnSpc>
              <a:buFont typeface="Wingdings" panose="05000000000000000000" pitchFamily="2" charset="2"/>
              <a:buChar char="Ø"/>
            </a:pPr>
            <a:r>
              <a:rPr lang="en-US" altLang="zh-CN" sz="1600" dirty="0">
                <a:sym typeface="+mn-ea"/>
              </a:rPr>
              <a:t>Not </a:t>
            </a:r>
            <a:r>
              <a:rPr lang="en-US" altLang="zh-CN" sz="1600" dirty="0" err="1" smtClean="0">
                <a:sym typeface="+mn-ea"/>
              </a:rPr>
              <a:t>exists</a:t>
            </a:r>
            <a:r>
              <a:rPr lang="en-US" altLang="zh-CN" sz="1600" dirty="0" err="1">
                <a:sym typeface="+mn-ea"/>
              </a:rPr>
              <a:t>:</a:t>
            </a:r>
            <a:r>
              <a:rPr lang="en-US" altLang="zh-CN" sz="1600" dirty="0" err="1" smtClean="0">
                <a:sym typeface="+mn-ea"/>
              </a:rPr>
              <a:t>MySQL</a:t>
            </a:r>
            <a:r>
              <a:rPr lang="en-US" altLang="zh-CN" sz="1600" dirty="0" smtClean="0">
                <a:sym typeface="+mn-ea"/>
              </a:rPr>
              <a:t> </a:t>
            </a:r>
            <a:r>
              <a:rPr lang="en-US" altLang="zh-CN" sz="1600" dirty="0">
                <a:sym typeface="+mn-ea"/>
              </a:rPr>
              <a:t>was able to do a LEFT JOIN optimization on the query and does not examine more rows in this table for the previous row combination after it finds one row that matches the LEFT JOIN criteria. </a:t>
            </a:r>
          </a:p>
          <a:p>
            <a:pPr indent="0">
              <a:lnSpc>
                <a:spcPct val="150000"/>
              </a:lnSpc>
              <a:buFont typeface="Wingdings" panose="05000000000000000000" pitchFamily="2" charset="2"/>
              <a:buNone/>
            </a:pPr>
            <a:r>
              <a:rPr lang="zh-CN" altLang="en-US" sz="1600" dirty="0"/>
              <a:t>MySQL能够对查询执行左连接优化，并且在找到一行与左连接条件匹配后，不会检查该表中更多的行。</a:t>
            </a:r>
          </a:p>
          <a:p>
            <a:pPr marL="285750" indent="-285750">
              <a:lnSpc>
                <a:spcPct val="150000"/>
              </a:lnSpc>
              <a:buFont typeface="Wingdings" panose="05000000000000000000" pitchFamily="2" charset="2"/>
              <a:buChar char="Ø"/>
            </a:pPr>
            <a:r>
              <a:rPr lang="en-US" altLang="zh-CN" sz="1600" dirty="0" smtClean="0">
                <a:sym typeface="+mn-ea"/>
              </a:rPr>
              <a:t>Start </a:t>
            </a:r>
            <a:r>
              <a:rPr lang="en-US" altLang="zh-CN" sz="1600" dirty="0">
                <a:sym typeface="+mn-ea"/>
              </a:rPr>
              <a:t>temporary, End </a:t>
            </a:r>
            <a:r>
              <a:rPr lang="en-US" altLang="zh-CN" sz="1600" dirty="0" err="1" smtClean="0">
                <a:sym typeface="+mn-ea"/>
              </a:rPr>
              <a:t>temporary:This</a:t>
            </a:r>
            <a:r>
              <a:rPr lang="en-US" altLang="zh-CN" sz="1600" dirty="0" smtClean="0">
                <a:sym typeface="+mn-ea"/>
              </a:rPr>
              <a:t> </a:t>
            </a:r>
            <a:r>
              <a:rPr lang="en-US" altLang="zh-CN" sz="1600" dirty="0">
                <a:sym typeface="+mn-ea"/>
              </a:rPr>
              <a:t>indicates temporary table use for the </a:t>
            </a:r>
            <a:r>
              <a:rPr lang="en-US" altLang="zh-CN" sz="1600" dirty="0" err="1">
                <a:solidFill>
                  <a:srgbClr val="FF0000"/>
                </a:solidFill>
                <a:sym typeface="+mn-ea"/>
              </a:rPr>
              <a:t>semijoin</a:t>
            </a:r>
            <a:r>
              <a:rPr lang="en-US" altLang="zh-CN" sz="1600" dirty="0">
                <a:solidFill>
                  <a:srgbClr val="FF0000"/>
                </a:solidFill>
                <a:sym typeface="+mn-ea"/>
              </a:rPr>
              <a:t> Duplicate </a:t>
            </a:r>
            <a:r>
              <a:rPr lang="en-US" altLang="zh-CN" sz="1600" dirty="0" err="1">
                <a:solidFill>
                  <a:srgbClr val="FF0000"/>
                </a:solidFill>
                <a:sym typeface="+mn-ea"/>
              </a:rPr>
              <a:t>Weedout</a:t>
            </a:r>
            <a:r>
              <a:rPr lang="en-US" altLang="zh-CN" sz="1600" dirty="0">
                <a:sym typeface="+mn-ea"/>
              </a:rPr>
              <a:t> strategy</a:t>
            </a:r>
            <a:r>
              <a:rPr lang="en-US" altLang="zh-CN" sz="1600" dirty="0" smtClean="0">
                <a:sym typeface="+mn-ea"/>
              </a:rPr>
              <a:t>.</a:t>
            </a:r>
            <a:endParaRPr lang="en-US" altLang="zh-CN" sz="1600" dirty="0" smtClean="0"/>
          </a:p>
          <a:p>
            <a:pPr marL="285750" indent="-285750">
              <a:lnSpc>
                <a:spcPct val="150000"/>
              </a:lnSpc>
              <a:buFont typeface="Wingdings" panose="05000000000000000000" pitchFamily="2" charset="2"/>
              <a:buChar char="Ø"/>
            </a:pPr>
            <a:r>
              <a:rPr lang="en-US" altLang="zh-CN" sz="1600" dirty="0" err="1">
                <a:sym typeface="+mn-ea"/>
              </a:rPr>
              <a:t>FirstMatch</a:t>
            </a:r>
            <a:r>
              <a:rPr lang="en-US" altLang="zh-CN" sz="1600" dirty="0">
                <a:sym typeface="+mn-ea"/>
              </a:rPr>
              <a:t>(</a:t>
            </a:r>
            <a:r>
              <a:rPr lang="en-US" altLang="zh-CN" sz="1600" dirty="0" err="1">
                <a:sym typeface="+mn-ea"/>
              </a:rPr>
              <a:t>tbl_name</a:t>
            </a:r>
            <a:r>
              <a:rPr lang="en-US" altLang="zh-CN" sz="1600" dirty="0" smtClean="0">
                <a:sym typeface="+mn-ea"/>
              </a:rPr>
              <a:t>)</a:t>
            </a:r>
            <a:r>
              <a:rPr lang="en-US" altLang="zh-CN" sz="1600" dirty="0">
                <a:sym typeface="+mn-ea"/>
              </a:rPr>
              <a:t>:</a:t>
            </a:r>
            <a:r>
              <a:rPr lang="zh-CN" altLang="en-US" sz="1600" dirty="0" smtClean="0">
                <a:sym typeface="+mn-ea"/>
              </a:rPr>
              <a:t> </a:t>
            </a:r>
            <a:r>
              <a:rPr lang="en-US" altLang="zh-CN" sz="1600" dirty="0" smtClean="0">
                <a:sym typeface="+mn-ea"/>
              </a:rPr>
              <a:t>The </a:t>
            </a:r>
            <a:r>
              <a:rPr lang="en-US" altLang="zh-CN" sz="1600" dirty="0" err="1">
                <a:sym typeface="+mn-ea"/>
              </a:rPr>
              <a:t>semijoin</a:t>
            </a:r>
            <a:r>
              <a:rPr lang="en-US" altLang="zh-CN" sz="1600" dirty="0">
                <a:sym typeface="+mn-ea"/>
              </a:rPr>
              <a:t> </a:t>
            </a:r>
            <a:r>
              <a:rPr lang="en-US" altLang="zh-CN" sz="1600" dirty="0" err="1">
                <a:sym typeface="+mn-ea"/>
              </a:rPr>
              <a:t>FirstMatch</a:t>
            </a:r>
            <a:r>
              <a:rPr lang="en-US" altLang="zh-CN" sz="1600" dirty="0">
                <a:sym typeface="+mn-ea"/>
              </a:rPr>
              <a:t> join shortcutting strategy is used for </a:t>
            </a:r>
            <a:r>
              <a:rPr lang="en-US" altLang="zh-CN" sz="1600" dirty="0" err="1">
                <a:sym typeface="+mn-ea"/>
              </a:rPr>
              <a:t>tbl_name</a:t>
            </a:r>
            <a:r>
              <a:rPr lang="en-US" altLang="zh-CN" sz="1600" dirty="0" smtClean="0">
                <a:sym typeface="+mn-ea"/>
              </a:rPr>
              <a:t>.</a:t>
            </a:r>
            <a:endParaRPr lang="en-US" altLang="zh-CN" sz="1600" dirty="0" smtClean="0"/>
          </a:p>
          <a:p>
            <a:pPr marL="285750" indent="-285750">
              <a:lnSpc>
                <a:spcPct val="150000"/>
              </a:lnSpc>
              <a:buFont typeface="Wingdings" panose="05000000000000000000" pitchFamily="2" charset="2"/>
              <a:buChar char="Ø"/>
            </a:pPr>
            <a:r>
              <a:rPr lang="en-US" altLang="zh-CN" sz="1600" dirty="0" err="1">
                <a:sym typeface="+mn-ea"/>
              </a:rPr>
              <a:t>LooseScan</a:t>
            </a:r>
            <a:r>
              <a:rPr lang="en-US" altLang="zh-CN" sz="1600" dirty="0">
                <a:sym typeface="+mn-ea"/>
              </a:rPr>
              <a:t>(</a:t>
            </a:r>
            <a:r>
              <a:rPr lang="en-US" altLang="zh-CN" sz="1600" dirty="0" err="1">
                <a:sym typeface="+mn-ea"/>
              </a:rPr>
              <a:t>m..n</a:t>
            </a:r>
            <a:r>
              <a:rPr lang="en-US" altLang="zh-CN" sz="1600" dirty="0">
                <a:sym typeface="+mn-ea"/>
              </a:rPr>
              <a:t>):The </a:t>
            </a:r>
            <a:r>
              <a:rPr lang="en-US" altLang="zh-CN" sz="1600" dirty="0" err="1">
                <a:sym typeface="+mn-ea"/>
              </a:rPr>
              <a:t>semijoin</a:t>
            </a:r>
            <a:r>
              <a:rPr lang="en-US" altLang="zh-CN" sz="1600" dirty="0">
                <a:sym typeface="+mn-ea"/>
              </a:rPr>
              <a:t> </a:t>
            </a:r>
            <a:r>
              <a:rPr lang="en-US" altLang="zh-CN" sz="1600" dirty="0" err="1">
                <a:sym typeface="+mn-ea"/>
              </a:rPr>
              <a:t>LooseScan</a:t>
            </a:r>
            <a:r>
              <a:rPr lang="en-US" altLang="zh-CN" sz="1600" dirty="0">
                <a:sym typeface="+mn-ea"/>
              </a:rPr>
              <a:t> strategy is used. m and n are key part numbers.</a:t>
            </a:r>
            <a:endParaRPr lang="zh-CN" altLang="en-US" sz="1600" dirty="0"/>
          </a:p>
        </p:txBody>
      </p:sp>
      <p:sp>
        <p:nvSpPr>
          <p:cNvPr id="13" name="Rectangle 10"/>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42665" y="278039"/>
            <a:ext cx="10515600" cy="575401"/>
          </a:xfrm>
        </p:spPr>
        <p:txBody>
          <a:bodyPr>
            <a:noAutofit/>
          </a:bodyPr>
          <a:lstStyle/>
          <a:p>
            <a:r>
              <a:rPr lang="en-US" altLang="zh-CN" sz="3200" dirty="0" smtClean="0"/>
              <a:t>Explain extended sql1</a:t>
            </a:r>
            <a:endParaRPr lang="zh-CN" altLang="en-US" sz="3200" dirty="0"/>
          </a:p>
        </p:txBody>
      </p:sp>
      <p:pic>
        <p:nvPicPr>
          <p:cNvPr id="4" name="图片 3"/>
          <p:cNvPicPr>
            <a:picLocks noChangeAspect="1"/>
          </p:cNvPicPr>
          <p:nvPr/>
        </p:nvPicPr>
        <p:blipFill>
          <a:blip r:embed="rId2"/>
          <a:srcRect r="21032"/>
          <a:stretch>
            <a:fillRect/>
          </a:stretch>
        </p:blipFill>
        <p:spPr>
          <a:xfrm>
            <a:off x="642620" y="1047750"/>
            <a:ext cx="5061585" cy="5315585"/>
          </a:xfrm>
          <a:prstGeom prst="rect">
            <a:avLst/>
          </a:prstGeom>
        </p:spPr>
      </p:pic>
      <p:sp>
        <p:nvSpPr>
          <p:cNvPr id="3" name="内容占位符 2"/>
          <p:cNvSpPr>
            <a:spLocks noGrp="1"/>
          </p:cNvSpPr>
          <p:nvPr>
            <p:ph idx="1"/>
          </p:nvPr>
        </p:nvSpPr>
        <p:spPr>
          <a:xfrm>
            <a:off x="5937885" y="972820"/>
            <a:ext cx="5415915" cy="2877185"/>
          </a:xfrm>
        </p:spPr>
        <p:txBody>
          <a:bodyPr/>
          <a:lstStyle/>
          <a:p>
            <a:pPr marL="0" indent="0">
              <a:lnSpc>
                <a:spcPct val="150000"/>
              </a:lnSpc>
              <a:buNone/>
            </a:pPr>
            <a:r>
              <a:rPr lang="en-US" altLang="zh-CN" sz="1800" dirty="0">
                <a:latin typeface="+mn-ea"/>
              </a:rPr>
              <a:t>select </a:t>
            </a:r>
            <a:r>
              <a:rPr lang="en-US" altLang="zh-CN" sz="1800" dirty="0" err="1">
                <a:latin typeface="+mn-ea"/>
              </a:rPr>
              <a:t>package_id</a:t>
            </a:r>
            <a:r>
              <a:rPr lang="en-US" altLang="zh-CN" sz="1800" dirty="0">
                <a:latin typeface="+mn-ea"/>
              </a:rPr>
              <a:t> from </a:t>
            </a:r>
            <a:r>
              <a:rPr lang="en-US" altLang="zh-CN" sz="1800" dirty="0" err="1">
                <a:latin typeface="+mn-ea"/>
              </a:rPr>
              <a:t>account_package_log_new</a:t>
            </a:r>
            <a:r>
              <a:rPr lang="en-US" altLang="zh-CN" sz="1800" dirty="0">
                <a:latin typeface="+mn-ea"/>
              </a:rPr>
              <a:t> where id  in (select max(id) as id from </a:t>
            </a:r>
            <a:r>
              <a:rPr lang="en-US" altLang="zh-CN" sz="1800" dirty="0" err="1">
                <a:latin typeface="+mn-ea"/>
              </a:rPr>
              <a:t>account_package_log_new</a:t>
            </a:r>
            <a:r>
              <a:rPr lang="en-US" altLang="zh-CN" sz="1800" dirty="0">
                <a:latin typeface="+mn-ea"/>
              </a:rPr>
              <a:t> where </a:t>
            </a:r>
            <a:r>
              <a:rPr lang="en-US" altLang="zh-CN" sz="1800" dirty="0" err="1">
                <a:latin typeface="+mn-ea"/>
              </a:rPr>
              <a:t>uid</a:t>
            </a:r>
            <a:r>
              <a:rPr lang="en-US" altLang="zh-CN" sz="1800" dirty="0">
                <a:latin typeface="+mn-ea"/>
              </a:rPr>
              <a:t>  in (90658455,90455658) group by </a:t>
            </a:r>
            <a:r>
              <a:rPr lang="en-US" altLang="zh-CN" sz="1800" dirty="0" err="1">
                <a:latin typeface="+mn-ea"/>
              </a:rPr>
              <a:t>uid</a:t>
            </a:r>
            <a:r>
              <a:rPr lang="en-US" altLang="zh-CN" sz="1800" dirty="0" smtClean="0">
                <a:latin typeface="+mn-ea"/>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29490" y="505097"/>
            <a:ext cx="10160727" cy="341503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dirty="0"/>
              <a:t>Using join buffer (Block Nested Loop), Using join buffer (Batched Key Access):Tables from earlier joins are read in portions into the join buffer, and then their rows are used from the buffer to perform the join with the current table. (Block Nested Loop) indicates use of the Block Nested-Loop algorithm and (Batched Key Access) indicates use of the Batched Key Access algorithm. That is, the keys from the table on the preceding line of the EXPLAIN output are buffered, and the matching rows are fetched in batches from the table represented by the line in which Using join buffer appears.</a:t>
            </a:r>
          </a:p>
          <a:p>
            <a:pPr indent="0">
              <a:lnSpc>
                <a:spcPct val="150000"/>
              </a:lnSpc>
              <a:buFont typeface="Wingdings" panose="05000000000000000000" pitchFamily="2" charset="2"/>
              <a:buNone/>
            </a:pPr>
            <a:r>
              <a:rPr lang="zh-CN" altLang="en-US" sz="1600" dirty="0"/>
              <a:t>来自早期联接的表部分读入联接缓冲区，然后从缓冲区使用它们的行与当前表执行联接。（</a:t>
            </a:r>
            <a:r>
              <a:rPr lang="en-US" altLang="zh-CN" sz="1600" dirty="0">
                <a:sym typeface="+mn-ea"/>
              </a:rPr>
              <a:t>Block Nested Loop</a:t>
            </a:r>
            <a:r>
              <a:rPr lang="zh-CN" altLang="en-US" sz="1600" dirty="0"/>
              <a:t>）表示使用块嵌套循环算法，（</a:t>
            </a:r>
            <a:r>
              <a:rPr lang="en-US" altLang="zh-CN" sz="1600" dirty="0">
                <a:sym typeface="+mn-ea"/>
              </a:rPr>
              <a:t>Batched Key Access</a:t>
            </a:r>
            <a:r>
              <a:rPr lang="zh-CN" altLang="en-US" sz="1600" dirty="0"/>
              <a:t>）表示使用批量</a:t>
            </a:r>
            <a:r>
              <a:rPr lang="en-US" altLang="zh-CN" sz="1600" dirty="0"/>
              <a:t>key</a:t>
            </a:r>
            <a:r>
              <a:rPr lang="zh-CN" altLang="en-US" sz="1600" dirty="0"/>
              <a:t>访问算法。也就是说，EXPLAIN输出的前一行上的表中的</a:t>
            </a:r>
            <a:r>
              <a:rPr lang="en-US" altLang="zh-CN" sz="1600" dirty="0"/>
              <a:t>key</a:t>
            </a:r>
            <a:r>
              <a:rPr lang="zh-CN" altLang="en-US" sz="1600" dirty="0"/>
              <a:t>被缓冲，匹配的行从显示Using join buffer的行所代表的表中批量提取。</a:t>
            </a:r>
          </a:p>
        </p:txBody>
      </p:sp>
      <p:sp>
        <p:nvSpPr>
          <p:cNvPr id="13" name="Rectangle 10"/>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7" name="文本框 6"/>
          <p:cNvSpPr txBox="1"/>
          <p:nvPr/>
        </p:nvSpPr>
        <p:spPr>
          <a:xfrm>
            <a:off x="829490" y="4084320"/>
            <a:ext cx="9710057" cy="369332"/>
          </a:xfrm>
          <a:prstGeom prst="rect">
            <a:avLst/>
          </a:prstGeom>
          <a:noFill/>
        </p:spPr>
        <p:txBody>
          <a:bodyPr wrap="square" rtlCol="0">
            <a:spAutoFit/>
          </a:bodyPr>
          <a:lstStyle/>
          <a:p>
            <a:r>
              <a:rPr lang="en-US" altLang="zh-CN" dirty="0"/>
              <a:t>Block Nested </a:t>
            </a:r>
            <a:r>
              <a:rPr lang="en-US" altLang="zh-CN" dirty="0" smtClean="0"/>
              <a:t>Loop</a:t>
            </a:r>
            <a:r>
              <a:rPr lang="zh-CN" altLang="en-US" dirty="0" smtClean="0"/>
              <a:t>适用于被</a:t>
            </a:r>
            <a:r>
              <a:rPr lang="en-US" altLang="zh-CN" dirty="0" smtClean="0"/>
              <a:t>join</a:t>
            </a:r>
            <a:r>
              <a:rPr lang="zh-CN" altLang="en-US" dirty="0" smtClean="0"/>
              <a:t>表无索引，</a:t>
            </a:r>
            <a:r>
              <a:rPr lang="en-US" altLang="zh-CN" dirty="0"/>
              <a:t> Batched Key </a:t>
            </a:r>
            <a:r>
              <a:rPr lang="en-US" altLang="zh-CN" dirty="0" smtClean="0"/>
              <a:t>Access</a:t>
            </a:r>
            <a:r>
              <a:rPr lang="zh-CN" altLang="en-US" dirty="0" smtClean="0"/>
              <a:t>适用于有索引</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1352" y="3206119"/>
            <a:ext cx="9986554" cy="488314"/>
          </a:xfrm>
        </p:spPr>
        <p:txBody>
          <a:bodyPr>
            <a:normAutofit fontScale="90000"/>
          </a:bodyPr>
          <a:lstStyle/>
          <a:p>
            <a:pPr algn="ctr">
              <a:lnSpc>
                <a:spcPct val="150000"/>
              </a:lnSpc>
            </a:pPr>
            <a:r>
              <a:rPr lang="en-US" altLang="zh-CN" sz="2800" dirty="0" smtClean="0"/>
              <a:t>using where</a:t>
            </a:r>
            <a:r>
              <a:rPr lang="zh-CN" altLang="en-US" sz="2800" dirty="0" smtClean="0"/>
              <a:t>和</a:t>
            </a:r>
            <a:r>
              <a:rPr lang="en-US" altLang="zh-CN" sz="2800" dirty="0" smtClean="0"/>
              <a:t>using index condition</a:t>
            </a:r>
            <a:r>
              <a:rPr lang="zh-CN" altLang="en-US" sz="2800" dirty="0" smtClean="0"/>
              <a:t>的区别是什么？</a:t>
            </a:r>
            <a:endParaRPr lang="en-US" altLang="zh-CN" sz="28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96389"/>
            <a:ext cx="10515600" cy="487680"/>
          </a:xfrm>
        </p:spPr>
        <p:txBody>
          <a:bodyPr>
            <a:noAutofit/>
          </a:bodyPr>
          <a:lstStyle/>
          <a:p>
            <a:r>
              <a:rPr lang="en-US" altLang="zh-CN" sz="3200" dirty="0" smtClean="0"/>
              <a:t>Index condition push-down(</a:t>
            </a:r>
            <a:r>
              <a:rPr lang="zh-CN" altLang="en-US" sz="3200" dirty="0" smtClean="0"/>
              <a:t>索引条件下推</a:t>
            </a:r>
            <a:r>
              <a:rPr lang="en-US" altLang="zh-CN" sz="3200" dirty="0" smtClean="0"/>
              <a:t>)</a:t>
            </a:r>
          </a:p>
        </p:txBody>
      </p:sp>
      <p:sp>
        <p:nvSpPr>
          <p:cNvPr id="3" name="文本框 2"/>
          <p:cNvSpPr txBox="1"/>
          <p:nvPr/>
        </p:nvSpPr>
        <p:spPr>
          <a:xfrm>
            <a:off x="940435" y="1315085"/>
            <a:ext cx="10162540" cy="3831818"/>
          </a:xfrm>
          <a:prstGeom prst="rect">
            <a:avLst/>
          </a:prstGeom>
          <a:noFill/>
        </p:spPr>
        <p:txBody>
          <a:bodyPr wrap="square" rtlCol="0">
            <a:spAutoFit/>
          </a:bodyPr>
          <a:lstStyle/>
          <a:p>
            <a:pPr>
              <a:lnSpc>
                <a:spcPct val="150000"/>
              </a:lnSpc>
            </a:pPr>
            <a:r>
              <a:rPr lang="en-US" altLang="zh-CN" dirty="0"/>
              <a:t>索引条件下推（ICP）是针对MySQL使用索引从表中检索行的情况进行的优化。在没有ICP的情况下，存储引擎会遍历索引以定位基表中的行，并将它们返回给MySQL服务器，后者会评估行的WHERE条件。启用ICP后，如果可以仅使用索引中的列来评估WHERE条件的一部分，MySQL服务器会将WHERE条件的这一部分向下推送到存储引擎。然后，存储引擎通过使用索引项来评估推送索引条件，并且仅当满足该条件时，才从表中读取该行。ICP可以减少存储引擎必须访问基表的次数，以及MySQL服务器必须访问存储引擎的次数。</a:t>
            </a:r>
          </a:p>
          <a:p>
            <a:pPr>
              <a:lnSpc>
                <a:spcPct val="150000"/>
              </a:lnSpc>
            </a:pPr>
            <a:r>
              <a:rPr lang="en-US" altLang="zh-CN" dirty="0"/>
              <a:t>EXPLAIN </a:t>
            </a:r>
            <a:r>
              <a:rPr lang="zh-CN" altLang="en-US" dirty="0"/>
              <a:t>输出</a:t>
            </a:r>
            <a:r>
              <a:rPr lang="en-US" altLang="zh-CN" dirty="0"/>
              <a:t>在使用索引条件下推时</a:t>
            </a:r>
            <a:r>
              <a:rPr lang="zh-CN" altLang="en-US" dirty="0"/>
              <a:t>，</a:t>
            </a:r>
            <a:r>
              <a:rPr lang="en-US" altLang="zh-CN" dirty="0">
                <a:sym typeface="+mn-ea"/>
              </a:rPr>
              <a:t>EXPLAIN</a:t>
            </a:r>
            <a:r>
              <a:rPr lang="zh-CN" altLang="en-US" dirty="0">
                <a:sym typeface="+mn-ea"/>
              </a:rPr>
              <a:t>输出中的Extra</a:t>
            </a:r>
            <a:r>
              <a:rPr lang="en-US" altLang="zh-CN" dirty="0"/>
              <a:t>列中显示Using index condition。它没有显示Using </a:t>
            </a:r>
            <a:r>
              <a:rPr lang="en-US" altLang="zh-CN" dirty="0" err="1"/>
              <a:t>index，因为当必须读取完整的表行时，这不适用</a:t>
            </a:r>
            <a:r>
              <a:rPr lang="en-US" altLang="zh-CN" dirty="0" smtClean="0"/>
              <a:t>。</a:t>
            </a:r>
          </a:p>
          <a:p>
            <a:pPr>
              <a:lnSpc>
                <a:spcPct val="150000"/>
              </a:lnSpc>
            </a:pPr>
            <a:r>
              <a:rPr lang="zh-CN" altLang="en-US" dirty="0" smtClean="0">
                <a:hlinkClick r:id="rId2"/>
              </a:rPr>
              <a:t>更详细的解释</a:t>
            </a:r>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96389"/>
            <a:ext cx="10515600" cy="487680"/>
          </a:xfrm>
        </p:spPr>
        <p:txBody>
          <a:bodyPr>
            <a:noAutofit/>
          </a:bodyPr>
          <a:lstStyle/>
          <a:p>
            <a:r>
              <a:rPr lang="zh-CN" altLang="en-US" sz="3200" dirty="0" smtClean="0"/>
              <a:t>这些</a:t>
            </a:r>
            <a:r>
              <a:rPr lang="en-US" altLang="zh-CN" sz="3200" dirty="0" smtClean="0"/>
              <a:t>sql</a:t>
            </a:r>
            <a:r>
              <a:rPr lang="zh-CN" altLang="en-US" sz="3200" dirty="0" smtClean="0"/>
              <a:t>的用到</a:t>
            </a:r>
            <a:r>
              <a:rPr lang="en-US" altLang="zh-CN" sz="3200" dirty="0" smtClean="0"/>
              <a:t>using where</a:t>
            </a:r>
            <a:r>
              <a:rPr lang="zh-CN" altLang="en-US" sz="3200" dirty="0" smtClean="0"/>
              <a:t>还是</a:t>
            </a:r>
            <a:r>
              <a:rPr lang="en-US" altLang="zh-CN" sz="3200" dirty="0" smtClean="0"/>
              <a:t>using index condition?</a:t>
            </a:r>
          </a:p>
        </p:txBody>
      </p:sp>
      <p:sp>
        <p:nvSpPr>
          <p:cNvPr id="3" name="文本框 2"/>
          <p:cNvSpPr txBox="1"/>
          <p:nvPr/>
        </p:nvSpPr>
        <p:spPr>
          <a:xfrm>
            <a:off x="899795" y="1315085"/>
            <a:ext cx="10162540" cy="4247317"/>
          </a:xfrm>
          <a:prstGeom prst="rect">
            <a:avLst/>
          </a:prstGeom>
          <a:noFill/>
        </p:spPr>
        <p:txBody>
          <a:bodyPr wrap="square" rtlCol="0">
            <a:spAutoFit/>
          </a:bodyPr>
          <a:lstStyle/>
          <a:p>
            <a:pPr>
              <a:lnSpc>
                <a:spcPct val="150000"/>
              </a:lnSpc>
            </a:pPr>
            <a:r>
              <a:rPr lang="en-US" altLang="zh-CN" dirty="0"/>
              <a:t>select * from account_package_log_new where uid &gt;= 101821746;</a:t>
            </a:r>
          </a:p>
          <a:p>
            <a:pPr>
              <a:lnSpc>
                <a:spcPct val="150000"/>
              </a:lnSpc>
            </a:pPr>
            <a:r>
              <a:rPr lang="en-US" altLang="zh-CN" dirty="0"/>
              <a:t>select * from account_package_log_new where uid = 101821746;</a:t>
            </a:r>
          </a:p>
          <a:p>
            <a:pPr>
              <a:lnSpc>
                <a:spcPct val="150000"/>
              </a:lnSpc>
            </a:pPr>
            <a:r>
              <a:rPr lang="en-US" altLang="zh-CN" dirty="0"/>
              <a:t>select * from account_package_log_new where uid = 101821746 and account_id &gt; 101821746;</a:t>
            </a:r>
          </a:p>
          <a:p>
            <a:pPr>
              <a:lnSpc>
                <a:spcPct val="150000"/>
              </a:lnSpc>
            </a:pPr>
            <a:r>
              <a:rPr lang="en-US" altLang="zh-CN" dirty="0"/>
              <a:t>explain extended select * from </a:t>
            </a:r>
            <a:r>
              <a:rPr lang="en-US" altLang="zh-CN" dirty="0" err="1"/>
              <a:t>account_package_log_new</a:t>
            </a:r>
            <a:r>
              <a:rPr lang="en-US" altLang="zh-CN" dirty="0"/>
              <a:t> where </a:t>
            </a:r>
            <a:r>
              <a:rPr lang="en-US" altLang="zh-CN" dirty="0" err="1"/>
              <a:t>uid</a:t>
            </a:r>
            <a:r>
              <a:rPr lang="en-US" altLang="zh-CN" dirty="0"/>
              <a:t> = 91749349 and </a:t>
            </a:r>
            <a:r>
              <a:rPr lang="en-US" altLang="zh-CN" dirty="0" err="1"/>
              <a:t>account_id</a:t>
            </a:r>
            <a:r>
              <a:rPr lang="en-US" altLang="zh-CN" dirty="0"/>
              <a:t> % 100 = 99</a:t>
            </a:r>
            <a:r>
              <a:rPr lang="en-US" altLang="zh-CN" dirty="0" smtClean="0"/>
              <a:t>;</a:t>
            </a:r>
          </a:p>
          <a:p>
            <a:pPr>
              <a:lnSpc>
                <a:spcPct val="150000"/>
              </a:lnSpc>
            </a:pPr>
            <a:r>
              <a:rPr lang="en-US" altLang="zh-CN" dirty="0" smtClean="0"/>
              <a:t>select </a:t>
            </a:r>
            <a:r>
              <a:rPr lang="en-US" altLang="zh-CN" dirty="0"/>
              <a:t>* from account_package_log_new where uid in (101821746,90975812);</a:t>
            </a:r>
          </a:p>
          <a:p>
            <a:pPr>
              <a:lnSpc>
                <a:spcPct val="150000"/>
              </a:lnSpc>
            </a:pPr>
            <a:r>
              <a:rPr lang="en-US" altLang="zh-CN" dirty="0"/>
              <a:t>select * from account_package_log_new where uid in (101821746,90975812) and user_effect_time &gt; 0;</a:t>
            </a:r>
          </a:p>
          <a:p>
            <a:pPr>
              <a:lnSpc>
                <a:spcPct val="150000"/>
              </a:lnSpc>
            </a:pPr>
            <a:r>
              <a:rPr lang="en-US" altLang="zh-CN" dirty="0">
                <a:sym typeface="+mn-ea"/>
              </a:rPr>
              <a:t>select * from account_package_log_new where uid in (101821746,90975812) and user_effect_time = 0;</a:t>
            </a:r>
            <a:endParaRPr lang="en-US" altLang="zh-CN" dirty="0"/>
          </a:p>
          <a:p>
            <a:pPr>
              <a:lnSpc>
                <a:spcPct val="150000"/>
              </a:lnSpc>
            </a:pPr>
            <a:r>
              <a:rPr lang="en-US" altLang="zh-CN" dirty="0"/>
              <a:t>select * from account_package_log_new where id &gt; 101821746;</a:t>
            </a:r>
          </a:p>
          <a:p>
            <a:pPr>
              <a:lnSpc>
                <a:spcPct val="150000"/>
              </a:lnSpc>
            </a:pPr>
            <a:r>
              <a:rPr lang="en-US" altLang="zh-CN" dirty="0"/>
              <a:t>select * from account_package_log_new where id &gt; 101821746 and user_effect_time &gt; 0;</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36270" y="695325"/>
            <a:ext cx="10355580" cy="906780"/>
          </a:xfrm>
          <a:prstGeom prst="rect">
            <a:avLst/>
          </a:prstGeom>
        </p:spPr>
      </p:pic>
      <p:pic>
        <p:nvPicPr>
          <p:cNvPr id="6" name="图片 5"/>
          <p:cNvPicPr>
            <a:picLocks noChangeAspect="1"/>
          </p:cNvPicPr>
          <p:nvPr/>
        </p:nvPicPr>
        <p:blipFill>
          <a:blip r:embed="rId3"/>
          <a:stretch>
            <a:fillRect/>
          </a:stretch>
        </p:blipFill>
        <p:spPr>
          <a:xfrm>
            <a:off x="636270" y="1849936"/>
            <a:ext cx="10347960" cy="876300"/>
          </a:xfrm>
          <a:prstGeom prst="rect">
            <a:avLst/>
          </a:prstGeom>
        </p:spPr>
      </p:pic>
      <p:pic>
        <p:nvPicPr>
          <p:cNvPr id="7" name="图片 6"/>
          <p:cNvPicPr>
            <a:picLocks noChangeAspect="1"/>
          </p:cNvPicPr>
          <p:nvPr/>
        </p:nvPicPr>
        <p:blipFill>
          <a:blip r:embed="rId4"/>
          <a:stretch>
            <a:fillRect/>
          </a:stretch>
        </p:blipFill>
        <p:spPr>
          <a:xfrm>
            <a:off x="636270" y="2974067"/>
            <a:ext cx="10317480" cy="853440"/>
          </a:xfrm>
          <a:prstGeom prst="rect">
            <a:avLst/>
          </a:prstGeom>
        </p:spPr>
      </p:pic>
      <p:pic>
        <p:nvPicPr>
          <p:cNvPr id="8" name="图片 7"/>
          <p:cNvPicPr>
            <a:picLocks noChangeAspect="1"/>
          </p:cNvPicPr>
          <p:nvPr/>
        </p:nvPicPr>
        <p:blipFill>
          <a:blip r:embed="rId5"/>
          <a:stretch>
            <a:fillRect/>
          </a:stretch>
        </p:blipFill>
        <p:spPr>
          <a:xfrm>
            <a:off x="636270" y="5213985"/>
            <a:ext cx="10294620" cy="906780"/>
          </a:xfrm>
          <a:prstGeom prst="rect">
            <a:avLst/>
          </a:prstGeom>
        </p:spPr>
      </p:pic>
      <p:pic>
        <p:nvPicPr>
          <p:cNvPr id="2" name="图片 1"/>
          <p:cNvPicPr>
            <a:picLocks noChangeAspect="1"/>
          </p:cNvPicPr>
          <p:nvPr/>
        </p:nvPicPr>
        <p:blipFill>
          <a:blip r:embed="rId6"/>
          <a:stretch>
            <a:fillRect/>
          </a:stretch>
        </p:blipFill>
        <p:spPr>
          <a:xfrm>
            <a:off x="636270" y="4054021"/>
            <a:ext cx="10820400" cy="933450"/>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483870" y="848360"/>
            <a:ext cx="11224260" cy="853440"/>
          </a:xfrm>
          <a:prstGeom prst="rect">
            <a:avLst/>
          </a:prstGeom>
        </p:spPr>
      </p:pic>
      <p:pic>
        <p:nvPicPr>
          <p:cNvPr id="11" name="图片 10"/>
          <p:cNvPicPr>
            <a:picLocks noChangeAspect="1"/>
          </p:cNvPicPr>
          <p:nvPr/>
        </p:nvPicPr>
        <p:blipFill>
          <a:blip r:embed="rId3"/>
          <a:stretch>
            <a:fillRect/>
          </a:stretch>
        </p:blipFill>
        <p:spPr>
          <a:xfrm>
            <a:off x="483870" y="3032760"/>
            <a:ext cx="8122920" cy="876300"/>
          </a:xfrm>
          <a:prstGeom prst="rect">
            <a:avLst/>
          </a:prstGeom>
        </p:spPr>
      </p:pic>
      <p:pic>
        <p:nvPicPr>
          <p:cNvPr id="2" name="图片 1"/>
          <p:cNvPicPr>
            <a:picLocks noChangeAspect="1"/>
          </p:cNvPicPr>
          <p:nvPr/>
        </p:nvPicPr>
        <p:blipFill>
          <a:blip r:embed="rId4"/>
          <a:stretch>
            <a:fillRect/>
          </a:stretch>
        </p:blipFill>
        <p:spPr>
          <a:xfrm>
            <a:off x="483870" y="4136390"/>
            <a:ext cx="8138160" cy="845820"/>
          </a:xfrm>
          <a:prstGeom prst="rect">
            <a:avLst/>
          </a:prstGeom>
        </p:spPr>
      </p:pic>
      <p:pic>
        <p:nvPicPr>
          <p:cNvPr id="5" name="图片 4"/>
          <p:cNvPicPr>
            <a:picLocks noChangeAspect="1"/>
          </p:cNvPicPr>
          <p:nvPr/>
        </p:nvPicPr>
        <p:blipFill>
          <a:blip r:embed="rId5"/>
          <a:stretch>
            <a:fillRect/>
          </a:stretch>
        </p:blipFill>
        <p:spPr>
          <a:xfrm>
            <a:off x="483870" y="1929130"/>
            <a:ext cx="11209020" cy="876300"/>
          </a:xfrm>
          <a:prstGeom prst="rect">
            <a:avLst/>
          </a:prstGeom>
        </p:spPr>
      </p:pic>
      <p:pic>
        <p:nvPicPr>
          <p:cNvPr id="13" name="图片 12"/>
          <p:cNvPicPr>
            <a:picLocks noChangeAspect="1"/>
          </p:cNvPicPr>
          <p:nvPr/>
        </p:nvPicPr>
        <p:blipFill>
          <a:blip r:embed="rId6"/>
          <a:stretch>
            <a:fillRect/>
          </a:stretch>
        </p:blipFill>
        <p:spPr>
          <a:xfrm>
            <a:off x="483870" y="5209540"/>
            <a:ext cx="9860280" cy="876300"/>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83473"/>
            <a:ext cx="10515600" cy="400595"/>
          </a:xfrm>
        </p:spPr>
        <p:txBody>
          <a:bodyPr>
            <a:noAutofit/>
          </a:bodyPr>
          <a:lstStyle/>
          <a:p>
            <a:r>
              <a:rPr lang="zh-CN" altLang="en-US" sz="2800" dirty="0" smtClean="0"/>
              <a:t>规律</a:t>
            </a:r>
            <a:endParaRPr lang="en-US" altLang="zh-CN" sz="2800" dirty="0" smtClean="0"/>
          </a:p>
        </p:txBody>
      </p:sp>
      <p:sp>
        <p:nvSpPr>
          <p:cNvPr id="3" name="文本框 2"/>
          <p:cNvSpPr txBox="1"/>
          <p:nvPr/>
        </p:nvSpPr>
        <p:spPr>
          <a:xfrm>
            <a:off x="899795" y="1315085"/>
            <a:ext cx="10162540" cy="2169825"/>
          </a:xfrm>
          <a:prstGeom prst="rect">
            <a:avLst/>
          </a:prstGeom>
          <a:noFill/>
        </p:spPr>
        <p:txBody>
          <a:bodyPr wrap="square" rtlCol="0">
            <a:spAutoFit/>
          </a:bodyPr>
          <a:lstStyle/>
          <a:p>
            <a:pPr>
              <a:lnSpc>
                <a:spcPct val="150000"/>
              </a:lnSpc>
            </a:pPr>
            <a:r>
              <a:rPr lang="zh-CN" altLang="en-US" dirty="0" smtClean="0"/>
              <a:t>二级索引</a:t>
            </a:r>
            <a:endParaRPr lang="en-US" altLang="zh-CN" dirty="0" smtClean="0"/>
          </a:p>
          <a:p>
            <a:pPr>
              <a:lnSpc>
                <a:spcPct val="150000"/>
              </a:lnSpc>
            </a:pPr>
            <a:r>
              <a:rPr lang="zh-CN" altLang="en-US" dirty="0" smtClean="0"/>
              <a:t>不能用到覆盖索引</a:t>
            </a:r>
            <a:endParaRPr lang="en-US" altLang="zh-CN" dirty="0" smtClean="0"/>
          </a:p>
          <a:p>
            <a:pPr>
              <a:lnSpc>
                <a:spcPct val="150000"/>
              </a:lnSpc>
            </a:pPr>
            <a:r>
              <a:rPr lang="en-US" altLang="zh-CN" dirty="0" smtClean="0"/>
              <a:t>join type</a:t>
            </a:r>
            <a:r>
              <a:rPr lang="zh-CN" altLang="en-US" dirty="0" smtClean="0"/>
              <a:t>为</a:t>
            </a:r>
            <a:r>
              <a:rPr lang="en-US" altLang="zh-CN" dirty="0" smtClean="0"/>
              <a:t>range</a:t>
            </a:r>
            <a:r>
              <a:rPr lang="zh-CN" altLang="en-US" dirty="0" smtClean="0"/>
              <a:t>时，总是使用索引下推</a:t>
            </a:r>
            <a:endParaRPr lang="en-US" altLang="zh-CN" dirty="0" smtClean="0"/>
          </a:p>
          <a:p>
            <a:pPr>
              <a:lnSpc>
                <a:spcPct val="150000"/>
              </a:lnSpc>
            </a:pPr>
            <a:r>
              <a:rPr lang="zh-CN" altLang="en-US" dirty="0" smtClean="0"/>
              <a:t>对于联合索引，只能用到前面部分列定位，但不能帮助定位的列有条件筛选时，会用到索引下推。</a:t>
            </a:r>
            <a:endParaRPr lang="en-US" altLang="zh-CN" dirty="0" smtClean="0"/>
          </a:p>
          <a:p>
            <a:pPr>
              <a:lnSpc>
                <a:spcPct val="150000"/>
              </a:lnSpc>
            </a:pPr>
            <a:r>
              <a:rPr lang="zh-CN" altLang="en-US" i="1" dirty="0" smtClean="0">
                <a:solidFill>
                  <a:srgbClr val="FF0000"/>
                </a:solidFill>
              </a:rPr>
              <a:t>（个人理解加测试推测的结论，不保证准确）</a:t>
            </a:r>
            <a:endParaRPr lang="en-US" altLang="zh-CN" i="1" dirty="0">
              <a:solidFill>
                <a:srgbClr val="FF0000"/>
              </a:solidFill>
            </a:endParaRPr>
          </a:p>
        </p:txBody>
      </p:sp>
    </p:spTree>
    <p:extLst>
      <p:ext uri="{BB962C8B-B14F-4D97-AF65-F5344CB8AC3E}">
        <p14:creationId xmlns:p14="http://schemas.microsoft.com/office/powerpoint/2010/main" val="10237819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3109" y="496389"/>
            <a:ext cx="10515600" cy="487680"/>
          </a:xfrm>
        </p:spPr>
        <p:txBody>
          <a:bodyPr>
            <a:noAutofit/>
          </a:bodyPr>
          <a:lstStyle/>
          <a:p>
            <a:pPr fontAlgn="base"/>
            <a:r>
              <a:rPr lang="en-US" altLang="zh-CN" sz="2400" b="1" dirty="0"/>
              <a:t>Nested-Loop </a:t>
            </a:r>
            <a:r>
              <a:rPr lang="en-US" altLang="zh-CN" sz="2400" b="1" dirty="0" smtClean="0"/>
              <a:t>Join </a:t>
            </a:r>
            <a:r>
              <a:rPr lang="zh-CN" altLang="en-US" sz="2400" b="1" dirty="0" smtClean="0"/>
              <a:t>和 </a:t>
            </a:r>
            <a:r>
              <a:rPr lang="en-US" altLang="zh-CN" sz="2400" b="1" dirty="0"/>
              <a:t>Block Nested-Loop </a:t>
            </a:r>
            <a:r>
              <a:rPr lang="en-US" altLang="zh-CN" sz="2400" b="1" dirty="0" smtClean="0"/>
              <a:t>Join</a:t>
            </a:r>
            <a:endParaRPr lang="en-US" altLang="zh-CN" sz="2400" b="1" dirty="0"/>
          </a:p>
        </p:txBody>
      </p:sp>
      <p:sp>
        <p:nvSpPr>
          <p:cNvPr id="13" name="Rectangle 10"/>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2"/>
          <a:stretch>
            <a:fillRect/>
          </a:stretch>
        </p:blipFill>
        <p:spPr>
          <a:xfrm>
            <a:off x="923109" y="1795462"/>
            <a:ext cx="4238625" cy="1628775"/>
          </a:xfrm>
          <a:prstGeom prst="rect">
            <a:avLst/>
          </a:prstGeom>
        </p:spPr>
      </p:pic>
      <p:pic>
        <p:nvPicPr>
          <p:cNvPr id="7" name="图片 6"/>
          <p:cNvPicPr>
            <a:picLocks noChangeAspect="1"/>
          </p:cNvPicPr>
          <p:nvPr/>
        </p:nvPicPr>
        <p:blipFill>
          <a:blip r:embed="rId3"/>
          <a:stretch>
            <a:fillRect/>
          </a:stretch>
        </p:blipFill>
        <p:spPr>
          <a:xfrm>
            <a:off x="5835287" y="1795462"/>
            <a:ext cx="4457700" cy="4210050"/>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9234" y="365126"/>
            <a:ext cx="10515600" cy="740863"/>
          </a:xfrm>
        </p:spPr>
        <p:txBody>
          <a:bodyPr>
            <a:normAutofit/>
          </a:bodyPr>
          <a:lstStyle/>
          <a:p>
            <a:r>
              <a:rPr lang="en-US" altLang="zh-CN" sz="2800" dirty="0" smtClean="0"/>
              <a:t>STRAIGHT_JOIN</a:t>
            </a:r>
            <a:endParaRPr lang="zh-CN" altLang="en-US" sz="2800" dirty="0"/>
          </a:p>
        </p:txBody>
      </p:sp>
      <p:sp>
        <p:nvSpPr>
          <p:cNvPr id="3" name="文本框 2"/>
          <p:cNvSpPr txBox="1"/>
          <p:nvPr/>
        </p:nvSpPr>
        <p:spPr>
          <a:xfrm>
            <a:off x="949234" y="1706880"/>
            <a:ext cx="10128069" cy="1938992"/>
          </a:xfrm>
          <a:prstGeom prst="rect">
            <a:avLst/>
          </a:prstGeom>
          <a:noFill/>
        </p:spPr>
        <p:txBody>
          <a:bodyPr wrap="square" rtlCol="0">
            <a:spAutoFit/>
          </a:bodyPr>
          <a:lstStyle/>
          <a:p>
            <a:r>
              <a:rPr lang="en-US" altLang="zh-CN" sz="2000" dirty="0"/>
              <a:t>STRAIGHT_JOIN is similar to JOIN, except that the left table is always read before the right table. This can be used for those (few) cases for which the join optimizer processes the tables in a suboptimal order</a:t>
            </a:r>
            <a:r>
              <a:rPr lang="en-US" altLang="zh-CN" sz="2000" dirty="0" smtClean="0"/>
              <a:t>.</a:t>
            </a:r>
          </a:p>
          <a:p>
            <a:endParaRPr lang="en-US" altLang="zh-CN" sz="2000" dirty="0"/>
          </a:p>
          <a:p>
            <a:r>
              <a:rPr lang="en-US" altLang="zh-CN" sz="2000" dirty="0"/>
              <a:t>STRAIGHT_JOIN </a:t>
            </a:r>
            <a:r>
              <a:rPr lang="zh-CN" altLang="en-US" sz="2000" dirty="0"/>
              <a:t>与 </a:t>
            </a:r>
            <a:r>
              <a:rPr lang="en-US" altLang="zh-CN" sz="2000" dirty="0"/>
              <a:t>JOIN </a:t>
            </a:r>
            <a:r>
              <a:rPr lang="zh-CN" altLang="en-US" sz="2000" dirty="0"/>
              <a:t>类似，只是左表总是在右表之前读取。 这可用于连接优化器以次优顺序处理表的那些（少数）情况。</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0863"/>
          </a:xfrm>
        </p:spPr>
        <p:txBody>
          <a:bodyPr>
            <a:normAutofit/>
          </a:bodyPr>
          <a:lstStyle/>
          <a:p>
            <a:r>
              <a:rPr lang="en-US" altLang="zh-CN" sz="3600" dirty="0" smtClean="0"/>
              <a:t>Join</a:t>
            </a:r>
            <a:r>
              <a:rPr lang="zh-CN" altLang="en-US" sz="3600" dirty="0" smtClean="0"/>
              <a:t>的驱动表</a:t>
            </a:r>
            <a:endParaRPr lang="zh-CN" altLang="en-US" sz="3600" dirty="0"/>
          </a:p>
        </p:txBody>
      </p:sp>
      <p:sp>
        <p:nvSpPr>
          <p:cNvPr id="3" name="内容占位符 2"/>
          <p:cNvSpPr>
            <a:spLocks noGrp="1"/>
          </p:cNvSpPr>
          <p:nvPr>
            <p:ph idx="1"/>
          </p:nvPr>
        </p:nvSpPr>
        <p:spPr>
          <a:xfrm>
            <a:off x="838200" y="1825626"/>
            <a:ext cx="10515600" cy="1292044"/>
          </a:xfrm>
        </p:spPr>
        <p:txBody>
          <a:bodyPr>
            <a:normAutofit fontScale="92500"/>
          </a:bodyPr>
          <a:lstStyle/>
          <a:p>
            <a:pPr marL="0" indent="0">
              <a:buNone/>
            </a:pPr>
            <a:r>
              <a:rPr lang="zh-CN" altLang="en-US" sz="2400" dirty="0" smtClean="0"/>
              <a:t>下面</a:t>
            </a:r>
            <a:r>
              <a:rPr lang="en-US" altLang="zh-CN" sz="2400" dirty="0" err="1" smtClean="0"/>
              <a:t>sql</a:t>
            </a:r>
            <a:r>
              <a:rPr lang="zh-CN" altLang="en-US" sz="2400" dirty="0" smtClean="0"/>
              <a:t>的驱动</a:t>
            </a:r>
            <a:r>
              <a:rPr lang="zh-CN" altLang="en-US" sz="2400" dirty="0"/>
              <a:t>表</a:t>
            </a:r>
            <a:r>
              <a:rPr lang="zh-CN" altLang="en-US" sz="2400" dirty="0" smtClean="0"/>
              <a:t>是哪个？</a:t>
            </a:r>
            <a:endParaRPr lang="zh-CN" altLang="en-US" sz="2400" dirty="0"/>
          </a:p>
          <a:p>
            <a:pPr marL="0" indent="0">
              <a:buNone/>
            </a:pPr>
            <a:r>
              <a:rPr lang="en-US" altLang="zh-CN" sz="2400" dirty="0"/>
              <a:t>select </a:t>
            </a:r>
            <a:r>
              <a:rPr lang="en-US" altLang="zh-CN" sz="2400" dirty="0" err="1"/>
              <a:t>a.id,a.package_id</a:t>
            </a:r>
            <a:r>
              <a:rPr lang="en-US" altLang="zh-CN" sz="2400" dirty="0"/>
              <a:t> from </a:t>
            </a:r>
            <a:r>
              <a:rPr lang="en-US" altLang="zh-CN" sz="2400" dirty="0" err="1"/>
              <a:t>account_package_log_new</a:t>
            </a:r>
            <a:r>
              <a:rPr lang="en-US" altLang="zh-CN" sz="2400" dirty="0"/>
              <a:t> a left join </a:t>
            </a:r>
            <a:r>
              <a:rPr lang="en-US" altLang="zh-CN" sz="2400" dirty="0" err="1"/>
              <a:t>account_package</a:t>
            </a:r>
            <a:r>
              <a:rPr lang="en-US" altLang="zh-CN" sz="2400" dirty="0"/>
              <a:t> b on </a:t>
            </a:r>
            <a:r>
              <a:rPr lang="en-US" altLang="zh-CN" sz="2400" dirty="0" err="1"/>
              <a:t>a.uid</a:t>
            </a:r>
            <a:r>
              <a:rPr lang="en-US" altLang="zh-CN" sz="2400" dirty="0"/>
              <a:t>=</a:t>
            </a:r>
            <a:r>
              <a:rPr lang="en-US" altLang="zh-CN" sz="2400" dirty="0" err="1"/>
              <a:t>b.uid</a:t>
            </a:r>
            <a:r>
              <a:rPr lang="en-US" altLang="zh-CN" sz="2400" dirty="0"/>
              <a:t> and </a:t>
            </a:r>
            <a:r>
              <a:rPr lang="en-US" altLang="zh-CN" sz="2400" dirty="0" err="1"/>
              <a:t>a.account_id</a:t>
            </a:r>
            <a:r>
              <a:rPr lang="en-US" altLang="zh-CN" sz="2400" dirty="0"/>
              <a:t>=</a:t>
            </a:r>
            <a:r>
              <a:rPr lang="en-US" altLang="zh-CN" sz="2400" dirty="0" err="1"/>
              <a:t>b.account_id</a:t>
            </a:r>
            <a:r>
              <a:rPr lang="en-US" altLang="zh-CN" sz="2400" dirty="0"/>
              <a:t> where a.id &gt; 50 and b.id &gt; 200;</a:t>
            </a:r>
            <a:endParaRPr lang="en-US" altLang="zh-CN" sz="2400" dirty="0" smtClean="0"/>
          </a:p>
        </p:txBody>
      </p:sp>
      <p:pic>
        <p:nvPicPr>
          <p:cNvPr id="4" name="图片 3"/>
          <p:cNvPicPr>
            <a:picLocks noChangeAspect="1"/>
          </p:cNvPicPr>
          <p:nvPr/>
        </p:nvPicPr>
        <p:blipFill>
          <a:blip r:embed="rId2"/>
          <a:stretch>
            <a:fillRect/>
          </a:stretch>
        </p:blipFill>
        <p:spPr>
          <a:xfrm>
            <a:off x="6899637" y="3786639"/>
            <a:ext cx="4210050" cy="904875"/>
          </a:xfrm>
          <a:prstGeom prst="rect">
            <a:avLst/>
          </a:prstGeom>
        </p:spPr>
      </p:pic>
      <p:pic>
        <p:nvPicPr>
          <p:cNvPr id="5" name="图片 4"/>
          <p:cNvPicPr>
            <a:picLocks noChangeAspect="1"/>
          </p:cNvPicPr>
          <p:nvPr/>
        </p:nvPicPr>
        <p:blipFill>
          <a:blip r:embed="rId3"/>
          <a:stretch>
            <a:fillRect/>
          </a:stretch>
        </p:blipFill>
        <p:spPr>
          <a:xfrm>
            <a:off x="838200" y="3791402"/>
            <a:ext cx="4810125" cy="8953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8343" y="1175657"/>
            <a:ext cx="11347268" cy="5451566"/>
          </a:xfrm>
        </p:spPr>
        <p:txBody>
          <a:bodyPr>
            <a:noAutofit/>
          </a:bodyPr>
          <a:lstStyle/>
          <a:p>
            <a:pPr marL="0" indent="0">
              <a:lnSpc>
                <a:spcPct val="110000"/>
              </a:lnSpc>
              <a:buNone/>
            </a:pPr>
            <a:r>
              <a:rPr lang="en-US" altLang="zh-CN" sz="1800" dirty="0"/>
              <a:t>/* select#1 */ select </a:t>
            </a:r>
            <a:r>
              <a:rPr lang="en-US" altLang="zh-CN" sz="1800" dirty="0" smtClean="0"/>
              <a:t>`</a:t>
            </a:r>
            <a:r>
              <a:rPr lang="en-US" altLang="zh-CN" sz="1800" dirty="0"/>
              <a:t>account_package_log_new`.`</a:t>
            </a:r>
            <a:r>
              <a:rPr lang="en-US" altLang="zh-CN" sz="1800" dirty="0" err="1"/>
              <a:t>package_id</a:t>
            </a:r>
            <a:r>
              <a:rPr lang="en-US" altLang="zh-CN" sz="1800" dirty="0"/>
              <a:t>` AS `</a:t>
            </a:r>
            <a:r>
              <a:rPr lang="en-US" altLang="zh-CN" sz="1800" dirty="0" err="1"/>
              <a:t>package_id</a:t>
            </a:r>
            <a:r>
              <a:rPr lang="en-US" altLang="zh-CN" sz="1800" dirty="0"/>
              <a:t>` </a:t>
            </a:r>
            <a:r>
              <a:rPr lang="en-US" altLang="zh-CN" sz="1800" dirty="0" smtClean="0"/>
              <a:t>from `</a:t>
            </a:r>
            <a:r>
              <a:rPr lang="en-US" altLang="zh-CN" sz="1800" dirty="0" err="1" smtClean="0"/>
              <a:t>account_package_log_new</a:t>
            </a:r>
            <a:r>
              <a:rPr lang="en-US" altLang="zh-CN" sz="1800" dirty="0"/>
              <a:t>` where </a:t>
            </a:r>
            <a:r>
              <a:rPr lang="en-US" altLang="zh-CN" sz="1800" dirty="0">
                <a:solidFill>
                  <a:srgbClr val="FF0000"/>
                </a:solidFill>
              </a:rPr>
              <a:t>&lt;</a:t>
            </a:r>
            <a:r>
              <a:rPr lang="en-US" altLang="zh-CN" sz="1800" dirty="0" err="1">
                <a:solidFill>
                  <a:srgbClr val="FF0000"/>
                </a:solidFill>
              </a:rPr>
              <a:t>in_optimizer</a:t>
            </a:r>
            <a:r>
              <a:rPr lang="en-US" altLang="zh-CN" sz="1800" dirty="0" smtClean="0">
                <a:solidFill>
                  <a:srgbClr val="FF0000"/>
                </a:solidFill>
              </a:rPr>
              <a:t>&gt;(</a:t>
            </a:r>
          </a:p>
          <a:p>
            <a:pPr marL="0" indent="0">
              <a:lnSpc>
                <a:spcPct val="110000"/>
              </a:lnSpc>
              <a:buNone/>
            </a:pPr>
            <a:r>
              <a:rPr lang="en-US" altLang="zh-CN" sz="1800" dirty="0"/>
              <a:t> </a:t>
            </a:r>
            <a:r>
              <a:rPr lang="en-US" altLang="zh-CN" sz="1800" dirty="0" smtClean="0"/>
              <a:t>   `</a:t>
            </a:r>
            <a:r>
              <a:rPr lang="en-US" altLang="zh-CN" sz="1800" dirty="0" err="1"/>
              <a:t>account_package_log_new`.`id</a:t>
            </a:r>
            <a:r>
              <a:rPr lang="en-US" altLang="zh-CN" sz="1800" dirty="0" smtClean="0"/>
              <a:t>`, `</a:t>
            </a:r>
            <a:r>
              <a:rPr lang="en-US" altLang="zh-CN" sz="1800" dirty="0"/>
              <a:t>account_package_log_new`.`id` in ( </a:t>
            </a:r>
            <a:endParaRPr lang="en-US" altLang="zh-CN" sz="1800" dirty="0" smtClean="0"/>
          </a:p>
          <a:p>
            <a:pPr marL="0" indent="0">
              <a:lnSpc>
                <a:spcPct val="110000"/>
              </a:lnSpc>
              <a:buNone/>
            </a:pPr>
            <a:r>
              <a:rPr lang="en-US" altLang="zh-CN" sz="1800" dirty="0" smtClean="0"/>
              <a:t>        </a:t>
            </a:r>
            <a:r>
              <a:rPr lang="en-US" altLang="zh-CN" sz="1800" dirty="0" smtClean="0">
                <a:solidFill>
                  <a:srgbClr val="FF0000"/>
                </a:solidFill>
              </a:rPr>
              <a:t>&lt;</a:t>
            </a:r>
            <a:r>
              <a:rPr lang="en-US" altLang="zh-CN" sz="1800" dirty="0">
                <a:solidFill>
                  <a:srgbClr val="FF0000"/>
                </a:solidFill>
              </a:rPr>
              <a:t>materialize&gt; </a:t>
            </a:r>
            <a:r>
              <a:rPr lang="en-US" altLang="zh-CN" sz="1800" dirty="0" smtClean="0"/>
              <a:t>(</a:t>
            </a:r>
          </a:p>
          <a:p>
            <a:pPr marL="0" indent="0">
              <a:lnSpc>
                <a:spcPct val="110000"/>
              </a:lnSpc>
              <a:buNone/>
            </a:pPr>
            <a:r>
              <a:rPr lang="en-US" altLang="zh-CN" sz="1800" dirty="0"/>
              <a:t> </a:t>
            </a:r>
            <a:r>
              <a:rPr lang="en-US" altLang="zh-CN" sz="1800" dirty="0" smtClean="0"/>
              <a:t>           /* </a:t>
            </a:r>
            <a:r>
              <a:rPr lang="en-US" altLang="zh-CN" sz="1800" dirty="0"/>
              <a:t>select#2 */ select max</a:t>
            </a:r>
            <a:r>
              <a:rPr lang="en-US" altLang="zh-CN" sz="1800" dirty="0" smtClean="0"/>
              <a:t>(`</a:t>
            </a:r>
            <a:r>
              <a:rPr lang="en-US" altLang="zh-CN" sz="1800" dirty="0" err="1"/>
              <a:t>account_package_log_new`.`id</a:t>
            </a:r>
            <a:r>
              <a:rPr lang="en-US" altLang="zh-CN" sz="1800" dirty="0"/>
              <a:t>`) AS `id` from </a:t>
            </a:r>
            <a:r>
              <a:rPr lang="en-US" altLang="zh-CN" sz="1800" dirty="0" smtClean="0"/>
              <a:t>`</a:t>
            </a:r>
            <a:r>
              <a:rPr lang="en-US" altLang="zh-CN" sz="1800" dirty="0" err="1"/>
              <a:t>account_package_log_new</a:t>
            </a:r>
            <a:r>
              <a:rPr lang="en-US" altLang="zh-CN" sz="1800" dirty="0" smtClean="0"/>
              <a:t>`</a:t>
            </a:r>
          </a:p>
          <a:p>
            <a:pPr marL="0" indent="0">
              <a:lnSpc>
                <a:spcPct val="110000"/>
              </a:lnSpc>
              <a:buNone/>
            </a:pPr>
            <a:r>
              <a:rPr lang="en-US" altLang="zh-CN" sz="1800" dirty="0"/>
              <a:t> </a:t>
            </a:r>
            <a:r>
              <a:rPr lang="en-US" altLang="zh-CN" sz="1800" dirty="0" smtClean="0"/>
              <a:t>          where `</a:t>
            </a:r>
            <a:r>
              <a:rPr lang="en-US" altLang="zh-CN" sz="1800" dirty="0"/>
              <a:t>account_package_log_new`.`</a:t>
            </a:r>
            <a:r>
              <a:rPr lang="en-US" altLang="zh-CN" sz="1800" dirty="0" err="1"/>
              <a:t>uid</a:t>
            </a:r>
            <a:r>
              <a:rPr lang="en-US" altLang="zh-CN" sz="1800" dirty="0"/>
              <a:t>` in (90658455,90455658</a:t>
            </a:r>
            <a:r>
              <a:rPr lang="en-US" altLang="zh-CN" sz="1800" dirty="0" smtClean="0"/>
              <a:t>) </a:t>
            </a:r>
            <a:r>
              <a:rPr lang="en-US" altLang="zh-CN" sz="1800" dirty="0"/>
              <a:t>group by </a:t>
            </a:r>
            <a:endParaRPr lang="en-US" altLang="zh-CN" sz="1800" dirty="0" smtClean="0"/>
          </a:p>
          <a:p>
            <a:pPr marL="0" indent="0">
              <a:lnSpc>
                <a:spcPct val="110000"/>
              </a:lnSpc>
              <a:buNone/>
            </a:pPr>
            <a:r>
              <a:rPr lang="en-US" altLang="zh-CN" sz="1800" dirty="0"/>
              <a:t> </a:t>
            </a:r>
            <a:r>
              <a:rPr lang="en-US" altLang="zh-CN" sz="1800" dirty="0" smtClean="0"/>
              <a:t>          `</a:t>
            </a:r>
            <a:r>
              <a:rPr lang="en-US" altLang="zh-CN" sz="1800" dirty="0"/>
              <a:t>account_package_log_new`.`</a:t>
            </a:r>
            <a:r>
              <a:rPr lang="en-US" altLang="zh-CN" sz="1800" dirty="0" err="1"/>
              <a:t>uid</a:t>
            </a:r>
            <a:r>
              <a:rPr lang="en-US" altLang="zh-CN" sz="1800" dirty="0"/>
              <a:t>` having 1 </a:t>
            </a:r>
            <a:endParaRPr lang="en-US" altLang="zh-CN" sz="1800" dirty="0" smtClean="0"/>
          </a:p>
          <a:p>
            <a:pPr marL="0" indent="0">
              <a:lnSpc>
                <a:spcPct val="110000"/>
              </a:lnSpc>
              <a:buNone/>
            </a:pPr>
            <a:r>
              <a:rPr lang="en-US" altLang="zh-CN" sz="1800" dirty="0"/>
              <a:t> </a:t>
            </a:r>
            <a:r>
              <a:rPr lang="en-US" altLang="zh-CN" sz="1800" dirty="0" smtClean="0"/>
              <a:t>      ), </a:t>
            </a:r>
            <a:r>
              <a:rPr lang="en-US" altLang="zh-CN" sz="1800" dirty="0">
                <a:solidFill>
                  <a:srgbClr val="FF0000"/>
                </a:solidFill>
              </a:rPr>
              <a:t>&lt;</a:t>
            </a:r>
            <a:r>
              <a:rPr lang="en-US" altLang="zh-CN" sz="1800" dirty="0" err="1">
                <a:solidFill>
                  <a:srgbClr val="FF0000"/>
                </a:solidFill>
              </a:rPr>
              <a:t>primary_index_lookup</a:t>
            </a:r>
            <a:r>
              <a:rPr lang="en-US" altLang="zh-CN" sz="1800" dirty="0" smtClean="0">
                <a:solidFill>
                  <a:srgbClr val="FF0000"/>
                </a:solidFill>
              </a:rPr>
              <a:t>&gt;(</a:t>
            </a:r>
          </a:p>
          <a:p>
            <a:pPr marL="0" indent="0">
              <a:lnSpc>
                <a:spcPct val="110000"/>
              </a:lnSpc>
              <a:buNone/>
            </a:pPr>
            <a:r>
              <a:rPr lang="en-US" altLang="zh-CN" sz="1800" dirty="0"/>
              <a:t> </a:t>
            </a:r>
            <a:r>
              <a:rPr lang="en-US" altLang="zh-CN" sz="1800" dirty="0" smtClean="0"/>
              <a:t>          `</a:t>
            </a:r>
            <a:r>
              <a:rPr lang="en-US" altLang="zh-CN" sz="1800" dirty="0" err="1"/>
              <a:t>account_package_log_new`.`id</a:t>
            </a:r>
            <a:r>
              <a:rPr lang="en-US" altLang="zh-CN" sz="1800" dirty="0"/>
              <a:t>` in </a:t>
            </a:r>
            <a:r>
              <a:rPr lang="en-US" altLang="zh-CN" sz="1800" dirty="0">
                <a:solidFill>
                  <a:srgbClr val="FF0000"/>
                </a:solidFill>
              </a:rPr>
              <a:t>&lt;temporary table&gt; </a:t>
            </a:r>
            <a:r>
              <a:rPr lang="en-US" altLang="zh-CN" sz="1800" dirty="0"/>
              <a:t>on </a:t>
            </a:r>
            <a:r>
              <a:rPr lang="en-US" altLang="zh-CN" sz="1800" dirty="0">
                <a:solidFill>
                  <a:srgbClr val="FF0000"/>
                </a:solidFill>
              </a:rPr>
              <a:t>&lt;</a:t>
            </a:r>
            <a:r>
              <a:rPr lang="en-US" altLang="zh-CN" sz="1800" dirty="0" err="1">
                <a:solidFill>
                  <a:srgbClr val="FF0000"/>
                </a:solidFill>
              </a:rPr>
              <a:t>auto_key</a:t>
            </a:r>
            <a:r>
              <a:rPr lang="en-US" altLang="zh-CN" sz="1800" dirty="0">
                <a:solidFill>
                  <a:srgbClr val="FF0000"/>
                </a:solidFill>
              </a:rPr>
              <a:t>&gt; </a:t>
            </a:r>
            <a:r>
              <a:rPr lang="en-US" altLang="zh-CN" sz="1800" dirty="0"/>
              <a:t>where </a:t>
            </a:r>
            <a:r>
              <a:rPr lang="en-US" altLang="zh-CN" sz="1800" dirty="0" smtClean="0"/>
              <a:t>    </a:t>
            </a:r>
          </a:p>
          <a:p>
            <a:pPr marL="0" indent="0">
              <a:lnSpc>
                <a:spcPct val="110000"/>
              </a:lnSpc>
              <a:buNone/>
            </a:pPr>
            <a:r>
              <a:rPr lang="en-US" altLang="zh-CN" sz="1800" dirty="0"/>
              <a:t> </a:t>
            </a:r>
            <a:r>
              <a:rPr lang="en-US" altLang="zh-CN" sz="1800" dirty="0" smtClean="0"/>
              <a:t>          ((`</a:t>
            </a:r>
            <a:r>
              <a:rPr lang="en-US" altLang="zh-CN" sz="1800" dirty="0" err="1"/>
              <a:t>account_package_log_new`.`id</a:t>
            </a:r>
            <a:r>
              <a:rPr lang="en-US" altLang="zh-CN" sz="1800" dirty="0"/>
              <a:t>` = `</a:t>
            </a:r>
            <a:r>
              <a:rPr lang="en-US" altLang="zh-CN" sz="1800" dirty="0">
                <a:solidFill>
                  <a:srgbClr val="FF0000"/>
                </a:solidFill>
              </a:rPr>
              <a:t>materialized-</a:t>
            </a:r>
            <a:r>
              <a:rPr lang="en-US" altLang="zh-CN" sz="1800" dirty="0" err="1">
                <a:solidFill>
                  <a:srgbClr val="FF0000"/>
                </a:solidFill>
              </a:rPr>
              <a:t>subquery</a:t>
            </a:r>
            <a:r>
              <a:rPr lang="en-US" altLang="zh-CN" sz="1800" dirty="0"/>
              <a:t>`.`id</a:t>
            </a:r>
            <a:r>
              <a:rPr lang="en-US" altLang="zh-CN" sz="1800" dirty="0" smtClean="0"/>
              <a:t>`))</a:t>
            </a:r>
          </a:p>
          <a:p>
            <a:pPr marL="0" indent="0">
              <a:lnSpc>
                <a:spcPct val="110000"/>
              </a:lnSpc>
              <a:buNone/>
            </a:pPr>
            <a:r>
              <a:rPr lang="en-US" altLang="zh-CN" sz="1800" dirty="0"/>
              <a:t> </a:t>
            </a:r>
            <a:r>
              <a:rPr lang="en-US" altLang="zh-CN" sz="1800" dirty="0" smtClean="0"/>
              <a:t>      )</a:t>
            </a:r>
          </a:p>
          <a:p>
            <a:pPr marL="0" indent="0">
              <a:lnSpc>
                <a:spcPct val="110000"/>
              </a:lnSpc>
              <a:buNone/>
            </a:pPr>
            <a:r>
              <a:rPr lang="en-US" altLang="zh-CN" sz="1800" dirty="0"/>
              <a:t> </a:t>
            </a:r>
            <a:r>
              <a:rPr lang="en-US" altLang="zh-CN" sz="1800" dirty="0" smtClean="0"/>
              <a:t>  )</a:t>
            </a:r>
          </a:p>
          <a:p>
            <a:pPr marL="0" indent="0">
              <a:lnSpc>
                <a:spcPct val="110000"/>
              </a:lnSpc>
              <a:buNone/>
            </a:pPr>
            <a:r>
              <a:rPr lang="en-US" altLang="zh-CN" sz="1800" dirty="0" smtClean="0"/>
              <a:t>)</a:t>
            </a:r>
            <a:endParaRPr lang="zh-CN" altLang="en-US" sz="1800" dirty="0"/>
          </a:p>
        </p:txBody>
      </p:sp>
      <p:sp>
        <p:nvSpPr>
          <p:cNvPr id="4" name="标题 1"/>
          <p:cNvSpPr>
            <a:spLocks noGrp="1"/>
          </p:cNvSpPr>
          <p:nvPr>
            <p:ph type="title"/>
          </p:nvPr>
        </p:nvSpPr>
        <p:spPr>
          <a:xfrm>
            <a:off x="348343" y="382544"/>
            <a:ext cx="10515600" cy="584107"/>
          </a:xfrm>
        </p:spPr>
        <p:txBody>
          <a:bodyPr>
            <a:normAutofit fontScale="90000"/>
          </a:bodyPr>
          <a:lstStyle/>
          <a:p>
            <a:r>
              <a:rPr lang="en-US" altLang="zh-CN" dirty="0" smtClean="0"/>
              <a:t>Sql1 </a:t>
            </a:r>
            <a:r>
              <a:rPr lang="en-US" altLang="zh-CN" sz="4000" dirty="0" smtClean="0"/>
              <a:t>show</a:t>
            </a:r>
            <a:r>
              <a:rPr lang="en-US" altLang="zh-CN" dirty="0" smtClean="0"/>
              <a:t> warnings</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0863"/>
          </a:xfrm>
        </p:spPr>
        <p:txBody>
          <a:bodyPr>
            <a:normAutofit/>
          </a:bodyPr>
          <a:lstStyle/>
          <a:p>
            <a:r>
              <a:rPr lang="en-US" altLang="zh-CN" sz="3600" dirty="0" smtClean="0"/>
              <a:t>Join</a:t>
            </a:r>
            <a:r>
              <a:rPr lang="zh-CN" altLang="en-US" sz="3600" dirty="0" smtClean="0"/>
              <a:t>的驱动表</a:t>
            </a:r>
            <a:endParaRPr lang="zh-CN" altLang="en-US" sz="3600" dirty="0"/>
          </a:p>
        </p:txBody>
      </p:sp>
      <p:sp>
        <p:nvSpPr>
          <p:cNvPr id="3" name="内容占位符 2"/>
          <p:cNvSpPr>
            <a:spLocks noGrp="1"/>
          </p:cNvSpPr>
          <p:nvPr>
            <p:ph idx="1"/>
          </p:nvPr>
        </p:nvSpPr>
        <p:spPr>
          <a:xfrm>
            <a:off x="714375" y="1825625"/>
            <a:ext cx="10639425" cy="3930650"/>
          </a:xfrm>
        </p:spPr>
        <p:txBody>
          <a:bodyPr>
            <a:normAutofit/>
          </a:bodyPr>
          <a:lstStyle/>
          <a:p>
            <a:pPr marL="0" indent="0">
              <a:buNone/>
            </a:pPr>
            <a:r>
              <a:rPr lang="zh-CN" altLang="en-US" sz="2400" dirty="0" smtClean="0"/>
              <a:t>下面</a:t>
            </a:r>
            <a:r>
              <a:rPr lang="en-US" altLang="zh-CN" sz="2400" dirty="0" err="1" smtClean="0"/>
              <a:t>sql</a:t>
            </a:r>
            <a:r>
              <a:rPr lang="zh-CN" altLang="en-US" sz="2400" dirty="0" smtClean="0"/>
              <a:t>的驱动</a:t>
            </a:r>
            <a:r>
              <a:rPr lang="zh-CN" altLang="en-US" sz="2400" dirty="0"/>
              <a:t>表</a:t>
            </a:r>
            <a:r>
              <a:rPr lang="zh-CN" altLang="en-US" sz="2400" dirty="0" smtClean="0"/>
              <a:t>是哪个？</a:t>
            </a:r>
            <a:endParaRPr lang="zh-CN" altLang="en-US" sz="2400" dirty="0"/>
          </a:p>
          <a:p>
            <a:pPr marL="0" indent="0">
              <a:buNone/>
            </a:pPr>
            <a:r>
              <a:rPr lang="en-US" altLang="zh-CN" sz="2400" dirty="0"/>
              <a:t>select </a:t>
            </a:r>
            <a:r>
              <a:rPr lang="en-US" altLang="zh-CN" sz="2400" dirty="0" err="1"/>
              <a:t>a.id,a.package_id</a:t>
            </a:r>
            <a:r>
              <a:rPr lang="en-US" altLang="zh-CN" sz="2400" dirty="0"/>
              <a:t> from </a:t>
            </a:r>
            <a:r>
              <a:rPr lang="en-US" altLang="zh-CN" sz="2400" dirty="0" err="1"/>
              <a:t>account_package_log_new</a:t>
            </a:r>
            <a:r>
              <a:rPr lang="en-US" altLang="zh-CN" sz="2400" dirty="0"/>
              <a:t> a left join </a:t>
            </a:r>
            <a:r>
              <a:rPr lang="en-US" altLang="zh-CN" sz="2400" dirty="0" err="1"/>
              <a:t>account_package</a:t>
            </a:r>
            <a:r>
              <a:rPr lang="en-US" altLang="zh-CN" sz="2400" dirty="0"/>
              <a:t> b on </a:t>
            </a:r>
            <a:r>
              <a:rPr lang="en-US" altLang="zh-CN" sz="2400" dirty="0" err="1"/>
              <a:t>a.uid</a:t>
            </a:r>
            <a:r>
              <a:rPr lang="en-US" altLang="zh-CN" sz="2400" dirty="0"/>
              <a:t>=</a:t>
            </a:r>
            <a:r>
              <a:rPr lang="en-US" altLang="zh-CN" sz="2400" dirty="0" err="1"/>
              <a:t>b.uid</a:t>
            </a:r>
            <a:r>
              <a:rPr lang="en-US" altLang="zh-CN" sz="2400" dirty="0"/>
              <a:t> and </a:t>
            </a:r>
            <a:r>
              <a:rPr lang="en-US" altLang="zh-CN" sz="2400" dirty="0" err="1"/>
              <a:t>a.account_id</a:t>
            </a:r>
            <a:r>
              <a:rPr lang="en-US" altLang="zh-CN" sz="2400" dirty="0"/>
              <a:t>=</a:t>
            </a:r>
            <a:r>
              <a:rPr lang="en-US" altLang="zh-CN" sz="2400" dirty="0" err="1"/>
              <a:t>b.account_id</a:t>
            </a:r>
            <a:r>
              <a:rPr lang="en-US" altLang="zh-CN" sz="2400" dirty="0" smtClean="0"/>
              <a:t>;</a:t>
            </a:r>
          </a:p>
          <a:p>
            <a:pPr marL="0" indent="0">
              <a:buNone/>
            </a:pPr>
            <a:endParaRPr lang="en-US" altLang="zh-CN" sz="2400" dirty="0"/>
          </a:p>
          <a:p>
            <a:pPr marL="0" indent="0">
              <a:buNone/>
            </a:pPr>
            <a:r>
              <a:rPr lang="en-US" altLang="zh-CN" sz="2400" dirty="0"/>
              <a:t>select </a:t>
            </a:r>
            <a:r>
              <a:rPr lang="en-US" altLang="zh-CN" sz="2400" dirty="0" err="1"/>
              <a:t>a.id,a.package_id</a:t>
            </a:r>
            <a:r>
              <a:rPr lang="en-US" altLang="zh-CN" sz="2400" dirty="0"/>
              <a:t> from </a:t>
            </a:r>
            <a:r>
              <a:rPr lang="en-US" altLang="zh-CN" sz="2400" dirty="0" err="1"/>
              <a:t>account_package_log_new</a:t>
            </a:r>
            <a:r>
              <a:rPr lang="en-US" altLang="zh-CN" sz="2400" dirty="0"/>
              <a:t> a left join </a:t>
            </a:r>
            <a:r>
              <a:rPr lang="en-US" altLang="zh-CN" sz="2400" dirty="0" err="1"/>
              <a:t>account_package</a:t>
            </a:r>
            <a:r>
              <a:rPr lang="en-US" altLang="zh-CN" sz="2400" dirty="0"/>
              <a:t> b on </a:t>
            </a:r>
            <a:r>
              <a:rPr lang="en-US" altLang="zh-CN" sz="2400" dirty="0" err="1"/>
              <a:t>a.uid</a:t>
            </a:r>
            <a:r>
              <a:rPr lang="en-US" altLang="zh-CN" sz="2400" dirty="0"/>
              <a:t>=</a:t>
            </a:r>
            <a:r>
              <a:rPr lang="en-US" altLang="zh-CN" sz="2400" dirty="0" err="1"/>
              <a:t>b.uid</a:t>
            </a:r>
            <a:r>
              <a:rPr lang="en-US" altLang="zh-CN" sz="2400" dirty="0"/>
              <a:t> and </a:t>
            </a:r>
            <a:r>
              <a:rPr lang="en-US" altLang="zh-CN" sz="2400" dirty="0" err="1"/>
              <a:t>a.account_id</a:t>
            </a:r>
            <a:r>
              <a:rPr lang="en-US" altLang="zh-CN" sz="2400" dirty="0"/>
              <a:t>=</a:t>
            </a:r>
            <a:r>
              <a:rPr lang="en-US" altLang="zh-CN" sz="2400" dirty="0" err="1"/>
              <a:t>b.account_id</a:t>
            </a:r>
            <a:r>
              <a:rPr lang="en-US" altLang="zh-CN" sz="2400" dirty="0"/>
              <a:t> where b.id is null;</a:t>
            </a:r>
            <a:endParaRPr lang="en-US" altLang="zh-CN" sz="24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0863"/>
          </a:xfrm>
        </p:spPr>
        <p:txBody>
          <a:bodyPr>
            <a:normAutofit/>
          </a:bodyPr>
          <a:lstStyle/>
          <a:p>
            <a:r>
              <a:rPr lang="en-US" altLang="zh-CN" sz="2400" dirty="0" smtClean="0"/>
              <a:t>Join</a:t>
            </a:r>
            <a:r>
              <a:rPr lang="zh-CN" altLang="en-US" sz="2400" dirty="0" smtClean="0"/>
              <a:t>驱动表解析</a:t>
            </a:r>
            <a:endParaRPr lang="zh-CN" altLang="en-US" sz="2400" dirty="0"/>
          </a:p>
        </p:txBody>
      </p:sp>
      <p:pic>
        <p:nvPicPr>
          <p:cNvPr id="6" name="图片 5"/>
          <p:cNvPicPr>
            <a:picLocks noChangeAspect="1"/>
          </p:cNvPicPr>
          <p:nvPr/>
        </p:nvPicPr>
        <p:blipFill>
          <a:blip r:embed="rId2"/>
          <a:stretch>
            <a:fillRect/>
          </a:stretch>
        </p:blipFill>
        <p:spPr>
          <a:xfrm>
            <a:off x="838200" y="2574166"/>
            <a:ext cx="4705350" cy="3619500"/>
          </a:xfrm>
          <a:prstGeom prst="rect">
            <a:avLst/>
          </a:prstGeom>
        </p:spPr>
      </p:pic>
      <p:sp>
        <p:nvSpPr>
          <p:cNvPr id="7" name="内容占位符 2"/>
          <p:cNvSpPr>
            <a:spLocks noGrp="1"/>
          </p:cNvSpPr>
          <p:nvPr>
            <p:ph idx="1"/>
          </p:nvPr>
        </p:nvSpPr>
        <p:spPr>
          <a:xfrm>
            <a:off x="838200" y="1349829"/>
            <a:ext cx="10515600" cy="1053737"/>
          </a:xfrm>
        </p:spPr>
        <p:txBody>
          <a:bodyPr>
            <a:normAutofit/>
          </a:bodyPr>
          <a:lstStyle/>
          <a:p>
            <a:pPr marL="0" indent="0">
              <a:buNone/>
            </a:pPr>
            <a:r>
              <a:rPr lang="en-US" altLang="zh-CN" sz="2400" dirty="0" err="1"/>
              <a:t>Sql:select</a:t>
            </a:r>
            <a:r>
              <a:rPr lang="en-US" altLang="zh-CN" sz="2400" dirty="0"/>
              <a:t> </a:t>
            </a:r>
            <a:r>
              <a:rPr lang="en-US" altLang="zh-CN" sz="2400" dirty="0" err="1"/>
              <a:t>a.id,a.package_id</a:t>
            </a:r>
            <a:r>
              <a:rPr lang="en-US" altLang="zh-CN" sz="2400" dirty="0"/>
              <a:t> from </a:t>
            </a:r>
            <a:r>
              <a:rPr lang="en-US" altLang="zh-CN" sz="2400" dirty="0" err="1"/>
              <a:t>account_package_log_new</a:t>
            </a:r>
            <a:r>
              <a:rPr lang="en-US" altLang="zh-CN" sz="2400" dirty="0"/>
              <a:t> a left join </a:t>
            </a:r>
            <a:r>
              <a:rPr lang="en-US" altLang="zh-CN" sz="2400" dirty="0" err="1"/>
              <a:t>account_package</a:t>
            </a:r>
            <a:r>
              <a:rPr lang="en-US" altLang="zh-CN" sz="2400" dirty="0"/>
              <a:t> b on </a:t>
            </a:r>
            <a:r>
              <a:rPr lang="en-US" altLang="zh-CN" sz="2400" dirty="0" err="1"/>
              <a:t>a.uid</a:t>
            </a:r>
            <a:r>
              <a:rPr lang="en-US" altLang="zh-CN" sz="2400" dirty="0"/>
              <a:t>=</a:t>
            </a:r>
            <a:r>
              <a:rPr lang="en-US" altLang="zh-CN" sz="2400" dirty="0" err="1"/>
              <a:t>b.uid</a:t>
            </a:r>
            <a:r>
              <a:rPr lang="en-US" altLang="zh-CN" sz="2400" dirty="0"/>
              <a:t> and </a:t>
            </a:r>
            <a:r>
              <a:rPr lang="en-US" altLang="zh-CN" sz="2400" dirty="0" err="1"/>
              <a:t>a.account_id</a:t>
            </a:r>
            <a:r>
              <a:rPr lang="en-US" altLang="zh-CN" sz="2400" dirty="0"/>
              <a:t>=</a:t>
            </a:r>
            <a:r>
              <a:rPr lang="en-US" altLang="zh-CN" sz="2400" dirty="0" err="1"/>
              <a:t>b.account_id</a:t>
            </a:r>
            <a:r>
              <a:rPr lang="en-US" altLang="zh-CN" sz="2400" dirty="0"/>
              <a:t>;</a:t>
            </a:r>
            <a:endParaRPr lang="en-US" altLang="zh-CN" sz="2400" dirty="0" smtClean="0"/>
          </a:p>
        </p:txBody>
      </p:sp>
      <p:sp>
        <p:nvSpPr>
          <p:cNvPr id="8" name="文本框 7"/>
          <p:cNvSpPr txBox="1"/>
          <p:nvPr/>
        </p:nvSpPr>
        <p:spPr>
          <a:xfrm>
            <a:off x="5789022" y="2574166"/>
            <a:ext cx="5564778" cy="2862322"/>
          </a:xfrm>
          <a:prstGeom prst="rect">
            <a:avLst/>
          </a:prstGeom>
          <a:noFill/>
        </p:spPr>
        <p:txBody>
          <a:bodyPr wrap="square" rtlCol="0">
            <a:spAutoFit/>
          </a:bodyPr>
          <a:lstStyle/>
          <a:p>
            <a:r>
              <a:rPr lang="en-US" altLang="zh-CN" dirty="0" smtClean="0"/>
              <a:t>Show </a:t>
            </a:r>
            <a:r>
              <a:rPr lang="en-US" altLang="zh-CN" dirty="0" err="1" smtClean="0"/>
              <a:t>warings</a:t>
            </a:r>
            <a:r>
              <a:rPr lang="en-US" altLang="zh-CN" dirty="0" smtClean="0"/>
              <a:t>:</a:t>
            </a:r>
          </a:p>
          <a:p>
            <a:endParaRPr lang="en-US" altLang="zh-CN" dirty="0" smtClean="0"/>
          </a:p>
          <a:p>
            <a:r>
              <a:rPr lang="en-US" altLang="zh-CN" dirty="0"/>
              <a:t>/* select#1 */ select `</a:t>
            </a:r>
            <a:r>
              <a:rPr lang="en-US" altLang="zh-CN" dirty="0" err="1"/>
              <a:t>web_sg_us_charge`.`a`.`id</a:t>
            </a:r>
            <a:r>
              <a:rPr lang="en-US" altLang="zh-CN" dirty="0"/>
              <a:t>` AS `id`,`web_sg_us_charge`.`a`.`</a:t>
            </a:r>
            <a:r>
              <a:rPr lang="en-US" altLang="zh-CN" dirty="0" err="1"/>
              <a:t>package_id</a:t>
            </a:r>
            <a:r>
              <a:rPr lang="en-US" altLang="zh-CN" dirty="0"/>
              <a:t>` AS `</a:t>
            </a:r>
            <a:r>
              <a:rPr lang="en-US" altLang="zh-CN" dirty="0" err="1"/>
              <a:t>package_id</a:t>
            </a:r>
            <a:r>
              <a:rPr lang="en-US" altLang="zh-CN" dirty="0"/>
              <a:t>` from `web_sg_us_charge`.`</a:t>
            </a:r>
            <a:r>
              <a:rPr lang="en-US" altLang="zh-CN" dirty="0" err="1"/>
              <a:t>account_package_log_new</a:t>
            </a:r>
            <a:r>
              <a:rPr lang="en-US" altLang="zh-CN" dirty="0"/>
              <a:t>` `a` left join `web_sg_us_charge`.`</a:t>
            </a:r>
            <a:r>
              <a:rPr lang="en-US" altLang="zh-CN" dirty="0" err="1"/>
              <a:t>account_package</a:t>
            </a:r>
            <a:r>
              <a:rPr lang="en-US" altLang="zh-CN" dirty="0"/>
              <a:t>` `b` on(((`web_sg_us_charge`.`a`.`</a:t>
            </a:r>
            <a:r>
              <a:rPr lang="en-US" altLang="zh-CN" dirty="0" err="1"/>
              <a:t>uid</a:t>
            </a:r>
            <a:r>
              <a:rPr lang="en-US" altLang="zh-CN" dirty="0"/>
              <a:t>` = `web_sg_us_charge`.`b`.`</a:t>
            </a:r>
            <a:r>
              <a:rPr lang="en-US" altLang="zh-CN" dirty="0" err="1"/>
              <a:t>uid</a:t>
            </a:r>
            <a:r>
              <a:rPr lang="en-US" altLang="zh-CN" dirty="0"/>
              <a:t>`) and (`web_sg_us_charge`.`a`.`</a:t>
            </a:r>
            <a:r>
              <a:rPr lang="en-US" altLang="zh-CN" dirty="0" err="1"/>
              <a:t>account_id</a:t>
            </a:r>
            <a:r>
              <a:rPr lang="en-US" altLang="zh-CN" dirty="0"/>
              <a:t>` = `web_sg_us_charge`.`b`.`</a:t>
            </a:r>
            <a:r>
              <a:rPr lang="en-US" altLang="zh-CN" dirty="0" err="1"/>
              <a:t>account_id</a:t>
            </a:r>
            <a:r>
              <a:rPr lang="en-US" altLang="zh-CN" dirty="0"/>
              <a:t>`))) </a:t>
            </a:r>
            <a:r>
              <a:rPr lang="en-US" altLang="zh-CN" dirty="0">
                <a:solidFill>
                  <a:srgbClr val="FF0000"/>
                </a:solidFill>
              </a:rPr>
              <a:t>where 1</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57983"/>
          </a:xfrm>
        </p:spPr>
        <p:txBody>
          <a:bodyPr>
            <a:normAutofit/>
          </a:bodyPr>
          <a:lstStyle/>
          <a:p>
            <a:r>
              <a:rPr lang="en-US" altLang="zh-CN" sz="2400" dirty="0" smtClean="0"/>
              <a:t>Join</a:t>
            </a:r>
            <a:r>
              <a:rPr lang="zh-CN" altLang="en-US" sz="2400" dirty="0" smtClean="0"/>
              <a:t>驱动表解析</a:t>
            </a:r>
            <a:endParaRPr lang="zh-CN" altLang="en-US" sz="2400" dirty="0"/>
          </a:p>
        </p:txBody>
      </p:sp>
      <p:sp>
        <p:nvSpPr>
          <p:cNvPr id="7" name="内容占位符 2"/>
          <p:cNvSpPr>
            <a:spLocks noGrp="1"/>
          </p:cNvSpPr>
          <p:nvPr>
            <p:ph idx="1"/>
          </p:nvPr>
        </p:nvSpPr>
        <p:spPr>
          <a:xfrm>
            <a:off x="838200" y="1053737"/>
            <a:ext cx="10515600" cy="1053737"/>
          </a:xfrm>
        </p:spPr>
        <p:txBody>
          <a:bodyPr vert="horz">
            <a:normAutofit lnSpcReduction="10000"/>
          </a:bodyPr>
          <a:lstStyle/>
          <a:p>
            <a:pPr marL="0" indent="0">
              <a:buNone/>
            </a:pPr>
            <a:r>
              <a:rPr lang="en-US" altLang="zh-CN" sz="2400" dirty="0" err="1"/>
              <a:t>Sql:select</a:t>
            </a:r>
            <a:r>
              <a:rPr lang="en-US" altLang="zh-CN" sz="2400" dirty="0"/>
              <a:t> </a:t>
            </a:r>
            <a:r>
              <a:rPr lang="en-US" altLang="zh-CN" sz="2400" dirty="0" err="1"/>
              <a:t>a.id,a.package_id</a:t>
            </a:r>
            <a:r>
              <a:rPr lang="en-US" altLang="zh-CN" sz="2400" dirty="0"/>
              <a:t> from </a:t>
            </a:r>
            <a:r>
              <a:rPr lang="en-US" altLang="zh-CN" sz="2400" dirty="0" err="1"/>
              <a:t>account_package_log_new</a:t>
            </a:r>
            <a:r>
              <a:rPr lang="en-US" altLang="zh-CN" sz="2400" dirty="0"/>
              <a:t> a left join </a:t>
            </a:r>
            <a:r>
              <a:rPr lang="en-US" altLang="zh-CN" sz="2400" dirty="0" err="1"/>
              <a:t>account_package</a:t>
            </a:r>
            <a:r>
              <a:rPr lang="en-US" altLang="zh-CN" sz="2400" dirty="0"/>
              <a:t> b on </a:t>
            </a:r>
            <a:r>
              <a:rPr lang="en-US" altLang="zh-CN" sz="2400" dirty="0" err="1"/>
              <a:t>a.uid</a:t>
            </a:r>
            <a:r>
              <a:rPr lang="en-US" altLang="zh-CN" sz="2400" dirty="0"/>
              <a:t>=</a:t>
            </a:r>
            <a:r>
              <a:rPr lang="en-US" altLang="zh-CN" sz="2400" dirty="0" err="1"/>
              <a:t>b.uid</a:t>
            </a:r>
            <a:r>
              <a:rPr lang="en-US" altLang="zh-CN" sz="2400" dirty="0"/>
              <a:t> and </a:t>
            </a:r>
            <a:r>
              <a:rPr lang="en-US" altLang="zh-CN" sz="2400" dirty="0" err="1"/>
              <a:t>a.account_id</a:t>
            </a:r>
            <a:r>
              <a:rPr lang="en-US" altLang="zh-CN" sz="2400" dirty="0"/>
              <a:t>=</a:t>
            </a:r>
            <a:r>
              <a:rPr lang="en-US" altLang="zh-CN" sz="2400" dirty="0" err="1"/>
              <a:t>b.account_id</a:t>
            </a:r>
            <a:r>
              <a:rPr lang="en-US" altLang="zh-CN" sz="2400" dirty="0"/>
              <a:t> where b.id is null;</a:t>
            </a:r>
            <a:endParaRPr lang="en-US" altLang="zh-CN" sz="2400" dirty="0" smtClean="0"/>
          </a:p>
        </p:txBody>
      </p:sp>
      <p:sp>
        <p:nvSpPr>
          <p:cNvPr id="8" name="文本框 7"/>
          <p:cNvSpPr txBox="1"/>
          <p:nvPr/>
        </p:nvSpPr>
        <p:spPr>
          <a:xfrm>
            <a:off x="5789022" y="2278074"/>
            <a:ext cx="5564778" cy="3139321"/>
          </a:xfrm>
          <a:prstGeom prst="rect">
            <a:avLst/>
          </a:prstGeom>
          <a:noFill/>
        </p:spPr>
        <p:txBody>
          <a:bodyPr vert="horz" wrap="square" rtlCol="0">
            <a:spAutoFit/>
          </a:bodyPr>
          <a:lstStyle/>
          <a:p>
            <a:r>
              <a:rPr lang="en-US" altLang="zh-CN" dirty="0" smtClean="0"/>
              <a:t>Show </a:t>
            </a:r>
            <a:r>
              <a:rPr lang="en-US" altLang="zh-CN" dirty="0" err="1" smtClean="0"/>
              <a:t>warings</a:t>
            </a:r>
            <a:r>
              <a:rPr lang="en-US" altLang="zh-CN" dirty="0" smtClean="0"/>
              <a:t>:</a:t>
            </a:r>
          </a:p>
          <a:p>
            <a:endParaRPr lang="en-US" altLang="zh-CN" dirty="0" smtClean="0"/>
          </a:p>
          <a:p>
            <a:r>
              <a:rPr lang="en-US" altLang="zh-CN" dirty="0"/>
              <a:t>/* select#1 */ select `</a:t>
            </a:r>
            <a:r>
              <a:rPr lang="en-US" altLang="zh-CN" dirty="0" err="1"/>
              <a:t>web_sg_us_charge`.`a`.`id</a:t>
            </a:r>
            <a:r>
              <a:rPr lang="en-US" altLang="zh-CN" dirty="0"/>
              <a:t>` AS `id`,`web_sg_us_charge`.`a`.`</a:t>
            </a:r>
            <a:r>
              <a:rPr lang="en-US" altLang="zh-CN" dirty="0" err="1"/>
              <a:t>package_id</a:t>
            </a:r>
            <a:r>
              <a:rPr lang="en-US" altLang="zh-CN" dirty="0"/>
              <a:t>` AS `</a:t>
            </a:r>
            <a:r>
              <a:rPr lang="en-US" altLang="zh-CN" dirty="0" err="1"/>
              <a:t>package_id</a:t>
            </a:r>
            <a:r>
              <a:rPr lang="en-US" altLang="zh-CN" dirty="0"/>
              <a:t>` from `web_sg_us_charge`.`</a:t>
            </a:r>
            <a:r>
              <a:rPr lang="en-US" altLang="zh-CN" dirty="0" err="1"/>
              <a:t>account_package_log_new</a:t>
            </a:r>
            <a:r>
              <a:rPr lang="en-US" altLang="zh-CN" dirty="0"/>
              <a:t>` `a` left join `web_sg_us_charge`.`</a:t>
            </a:r>
            <a:r>
              <a:rPr lang="en-US" altLang="zh-CN" dirty="0" err="1"/>
              <a:t>account_package</a:t>
            </a:r>
            <a:r>
              <a:rPr lang="en-US" altLang="zh-CN" dirty="0"/>
              <a:t>` `b` on(((`web_sg_us_charge`.`b`.`</a:t>
            </a:r>
            <a:r>
              <a:rPr lang="en-US" altLang="zh-CN" dirty="0" err="1"/>
              <a:t>account_id</a:t>
            </a:r>
            <a:r>
              <a:rPr lang="en-US" altLang="zh-CN" dirty="0"/>
              <a:t>` = `web_sg_us_charge`.`a`.`</a:t>
            </a:r>
            <a:r>
              <a:rPr lang="en-US" altLang="zh-CN" dirty="0" err="1"/>
              <a:t>account_id</a:t>
            </a:r>
            <a:r>
              <a:rPr lang="en-US" altLang="zh-CN" dirty="0"/>
              <a:t>`) and (`web_sg_us_charge`.`b`.`</a:t>
            </a:r>
            <a:r>
              <a:rPr lang="en-US" altLang="zh-CN" dirty="0" err="1"/>
              <a:t>uid</a:t>
            </a:r>
            <a:r>
              <a:rPr lang="en-US" altLang="zh-CN" dirty="0"/>
              <a:t>` = `web_sg_us_charge`.`a`.`</a:t>
            </a:r>
            <a:r>
              <a:rPr lang="en-US" altLang="zh-CN" dirty="0" err="1"/>
              <a:t>uid</a:t>
            </a:r>
            <a:r>
              <a:rPr lang="en-US" altLang="zh-CN" dirty="0"/>
              <a:t>`))) where </a:t>
            </a:r>
            <a:r>
              <a:rPr lang="en-US" altLang="zh-CN" dirty="0" err="1"/>
              <a:t>isnull</a:t>
            </a:r>
            <a:r>
              <a:rPr lang="en-US" altLang="zh-CN" dirty="0"/>
              <a:t>(`</a:t>
            </a:r>
            <a:r>
              <a:rPr lang="en-US" altLang="zh-CN" dirty="0" err="1"/>
              <a:t>web_sg_us_charge`.`b`.`id</a:t>
            </a:r>
            <a:r>
              <a:rPr lang="en-US" altLang="zh-CN" dirty="0"/>
              <a:t>`)</a:t>
            </a:r>
            <a:endParaRPr lang="zh-CN" altLang="en-US" dirty="0">
              <a:solidFill>
                <a:srgbClr val="FF0000"/>
              </a:solidFill>
            </a:endParaRPr>
          </a:p>
        </p:txBody>
      </p:sp>
      <p:pic>
        <p:nvPicPr>
          <p:cNvPr id="3" name="图片 2"/>
          <p:cNvPicPr>
            <a:picLocks noChangeAspect="1"/>
          </p:cNvPicPr>
          <p:nvPr/>
        </p:nvPicPr>
        <p:blipFill>
          <a:blip r:embed="rId2"/>
          <a:stretch>
            <a:fillRect/>
          </a:stretch>
        </p:blipFill>
        <p:spPr>
          <a:xfrm>
            <a:off x="838200" y="2278074"/>
            <a:ext cx="4572000" cy="3590925"/>
          </a:xfrm>
          <a:prstGeom prst="rect">
            <a:avLst/>
          </a:prstGeom>
        </p:spPr>
      </p:pic>
      <p:sp>
        <p:nvSpPr>
          <p:cNvPr id="4" name="文本框 3"/>
          <p:cNvSpPr txBox="1"/>
          <p:nvPr/>
        </p:nvSpPr>
        <p:spPr>
          <a:xfrm>
            <a:off x="838200" y="6039599"/>
            <a:ext cx="10515601" cy="369332"/>
          </a:xfrm>
          <a:prstGeom prst="rect">
            <a:avLst/>
          </a:prstGeom>
          <a:solidFill>
            <a:schemeClr val="bg1">
              <a:lumMod val="85000"/>
            </a:schemeClr>
          </a:solidFill>
        </p:spPr>
        <p:txBody>
          <a:bodyPr wrap="square" rtlCol="0">
            <a:spAutoFit/>
          </a:bodyPr>
          <a:lstStyle/>
          <a:p>
            <a:r>
              <a:rPr lang="zh-CN" altLang="en-US" dirty="0" smtClean="0"/>
              <a:t>注意：</a:t>
            </a:r>
            <a:r>
              <a:rPr lang="en-US" altLang="zh-CN" dirty="0" smtClean="0"/>
              <a:t>not exists</a:t>
            </a:r>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0863"/>
          </a:xfrm>
        </p:spPr>
        <p:txBody>
          <a:bodyPr>
            <a:normAutofit/>
          </a:bodyPr>
          <a:lstStyle/>
          <a:p>
            <a:r>
              <a:rPr lang="en-US" altLang="zh-CN" sz="2400" dirty="0" smtClean="0"/>
              <a:t>Join</a:t>
            </a:r>
            <a:r>
              <a:rPr lang="zh-CN" altLang="en-US" sz="2400" dirty="0" smtClean="0"/>
              <a:t>驱动表解析</a:t>
            </a:r>
            <a:endParaRPr lang="zh-CN" altLang="en-US" sz="2400" dirty="0"/>
          </a:p>
        </p:txBody>
      </p:sp>
      <p:sp>
        <p:nvSpPr>
          <p:cNvPr id="7" name="内容占位符 2"/>
          <p:cNvSpPr>
            <a:spLocks noGrp="1"/>
          </p:cNvSpPr>
          <p:nvPr>
            <p:ph idx="1"/>
          </p:nvPr>
        </p:nvSpPr>
        <p:spPr>
          <a:xfrm>
            <a:off x="838200" y="1349829"/>
            <a:ext cx="10515600" cy="1053737"/>
          </a:xfrm>
        </p:spPr>
        <p:txBody>
          <a:bodyPr>
            <a:normAutofit lnSpcReduction="10000"/>
          </a:bodyPr>
          <a:lstStyle/>
          <a:p>
            <a:pPr marL="0" indent="0">
              <a:buNone/>
            </a:pPr>
            <a:r>
              <a:rPr lang="en-US" altLang="zh-CN" sz="2400" dirty="0" err="1"/>
              <a:t>Sql:select</a:t>
            </a:r>
            <a:r>
              <a:rPr lang="en-US" altLang="zh-CN" sz="2400" dirty="0"/>
              <a:t> </a:t>
            </a:r>
            <a:r>
              <a:rPr lang="en-US" altLang="zh-CN" sz="2400" dirty="0" err="1"/>
              <a:t>a.id,a.package_id</a:t>
            </a:r>
            <a:r>
              <a:rPr lang="en-US" altLang="zh-CN" sz="2400" dirty="0"/>
              <a:t> from </a:t>
            </a:r>
            <a:r>
              <a:rPr lang="en-US" altLang="zh-CN" sz="2400" dirty="0" err="1"/>
              <a:t>account_package_log_new</a:t>
            </a:r>
            <a:r>
              <a:rPr lang="en-US" altLang="zh-CN" sz="2400" dirty="0"/>
              <a:t> a left join </a:t>
            </a:r>
            <a:r>
              <a:rPr lang="en-US" altLang="zh-CN" sz="2400" dirty="0" err="1"/>
              <a:t>account_package</a:t>
            </a:r>
            <a:r>
              <a:rPr lang="en-US" altLang="zh-CN" sz="2400" dirty="0"/>
              <a:t> b on </a:t>
            </a:r>
            <a:r>
              <a:rPr lang="en-US" altLang="zh-CN" sz="2400" dirty="0" err="1"/>
              <a:t>a.uid</a:t>
            </a:r>
            <a:r>
              <a:rPr lang="en-US" altLang="zh-CN" sz="2400" dirty="0"/>
              <a:t>=</a:t>
            </a:r>
            <a:r>
              <a:rPr lang="en-US" altLang="zh-CN" sz="2400" dirty="0" err="1"/>
              <a:t>b.uid</a:t>
            </a:r>
            <a:r>
              <a:rPr lang="en-US" altLang="zh-CN" sz="2400" dirty="0"/>
              <a:t> and </a:t>
            </a:r>
            <a:r>
              <a:rPr lang="en-US" altLang="zh-CN" sz="2400" dirty="0" err="1"/>
              <a:t>a.account_id</a:t>
            </a:r>
            <a:r>
              <a:rPr lang="en-US" altLang="zh-CN" sz="2400" dirty="0"/>
              <a:t>=</a:t>
            </a:r>
            <a:r>
              <a:rPr lang="en-US" altLang="zh-CN" sz="2400" dirty="0" err="1"/>
              <a:t>b.account_id</a:t>
            </a:r>
            <a:r>
              <a:rPr lang="en-US" altLang="zh-CN" sz="2400" dirty="0"/>
              <a:t> where a.id &gt; 50 and b.id &gt; 200;</a:t>
            </a:r>
            <a:endParaRPr lang="en-US" altLang="zh-CN" sz="2400" dirty="0" smtClean="0"/>
          </a:p>
        </p:txBody>
      </p:sp>
      <p:sp>
        <p:nvSpPr>
          <p:cNvPr id="8" name="文本框 7"/>
          <p:cNvSpPr txBox="1"/>
          <p:nvPr/>
        </p:nvSpPr>
        <p:spPr>
          <a:xfrm>
            <a:off x="5789022" y="2574166"/>
            <a:ext cx="5564778" cy="3416320"/>
          </a:xfrm>
          <a:prstGeom prst="rect">
            <a:avLst/>
          </a:prstGeom>
          <a:noFill/>
        </p:spPr>
        <p:txBody>
          <a:bodyPr wrap="square" rtlCol="0">
            <a:spAutoFit/>
          </a:bodyPr>
          <a:lstStyle/>
          <a:p>
            <a:r>
              <a:rPr lang="en-US" altLang="zh-CN" dirty="0" smtClean="0"/>
              <a:t>Show </a:t>
            </a:r>
            <a:r>
              <a:rPr lang="en-US" altLang="zh-CN" dirty="0" err="1" smtClean="0"/>
              <a:t>warings</a:t>
            </a:r>
            <a:r>
              <a:rPr lang="en-US" altLang="zh-CN" dirty="0" smtClean="0"/>
              <a:t>:</a:t>
            </a:r>
          </a:p>
          <a:p>
            <a:endParaRPr lang="en-US" altLang="zh-CN" dirty="0" smtClean="0"/>
          </a:p>
          <a:p>
            <a:r>
              <a:rPr lang="en-US" altLang="zh-CN" dirty="0"/>
              <a:t>/* select#1 */ select `</a:t>
            </a:r>
            <a:r>
              <a:rPr lang="en-US" altLang="zh-CN" dirty="0" err="1"/>
              <a:t>web_sg_us_charge`.`a`.`id</a:t>
            </a:r>
            <a:r>
              <a:rPr lang="en-US" altLang="zh-CN" dirty="0"/>
              <a:t>` AS `id`,`web_sg_us_charge`.`a`.`</a:t>
            </a:r>
            <a:r>
              <a:rPr lang="en-US" altLang="zh-CN" dirty="0" err="1"/>
              <a:t>package_id</a:t>
            </a:r>
            <a:r>
              <a:rPr lang="en-US" altLang="zh-CN" dirty="0"/>
              <a:t>` AS `</a:t>
            </a:r>
            <a:r>
              <a:rPr lang="en-US" altLang="zh-CN" dirty="0" err="1"/>
              <a:t>package_id</a:t>
            </a:r>
            <a:r>
              <a:rPr lang="en-US" altLang="zh-CN" dirty="0"/>
              <a:t>` from `web_sg_us_charge`.`</a:t>
            </a:r>
            <a:r>
              <a:rPr lang="en-US" altLang="zh-CN" dirty="0" err="1"/>
              <a:t>account_package_log_new</a:t>
            </a:r>
            <a:r>
              <a:rPr lang="en-US" altLang="zh-CN" dirty="0"/>
              <a:t>` `a` </a:t>
            </a:r>
            <a:r>
              <a:rPr lang="en-US" altLang="zh-CN" dirty="0">
                <a:solidFill>
                  <a:srgbClr val="FF0000"/>
                </a:solidFill>
              </a:rPr>
              <a:t>join</a:t>
            </a:r>
            <a:r>
              <a:rPr lang="en-US" altLang="zh-CN" dirty="0"/>
              <a:t> `web_sg_us_charge`.`</a:t>
            </a:r>
            <a:r>
              <a:rPr lang="en-US" altLang="zh-CN" dirty="0" err="1"/>
              <a:t>account_package</a:t>
            </a:r>
            <a:r>
              <a:rPr lang="en-US" altLang="zh-CN" dirty="0"/>
              <a:t>` `b` where ((`web_sg_us_charge`.`a`.`</a:t>
            </a:r>
            <a:r>
              <a:rPr lang="en-US" altLang="zh-CN" dirty="0" err="1"/>
              <a:t>account_id</a:t>
            </a:r>
            <a:r>
              <a:rPr lang="en-US" altLang="zh-CN" dirty="0"/>
              <a:t>` = `web_sg_us_charge`.`b`.`</a:t>
            </a:r>
            <a:r>
              <a:rPr lang="en-US" altLang="zh-CN" dirty="0" err="1"/>
              <a:t>account_id</a:t>
            </a:r>
            <a:r>
              <a:rPr lang="en-US" altLang="zh-CN" dirty="0"/>
              <a:t>`) and (`web_sg_us_charge`.`a`.`</a:t>
            </a:r>
            <a:r>
              <a:rPr lang="en-US" altLang="zh-CN" dirty="0" err="1"/>
              <a:t>uid</a:t>
            </a:r>
            <a:r>
              <a:rPr lang="en-US" altLang="zh-CN" dirty="0"/>
              <a:t>` = `web_sg_us_charge`.`b`.`</a:t>
            </a:r>
            <a:r>
              <a:rPr lang="en-US" altLang="zh-CN" dirty="0" err="1"/>
              <a:t>uid</a:t>
            </a:r>
            <a:r>
              <a:rPr lang="en-US" altLang="zh-CN" dirty="0"/>
              <a:t>`) and (`</a:t>
            </a:r>
            <a:r>
              <a:rPr lang="en-US" altLang="zh-CN" dirty="0" err="1"/>
              <a:t>web_sg_us_charge`.`a`.`id</a:t>
            </a:r>
            <a:r>
              <a:rPr lang="en-US" altLang="zh-CN" dirty="0"/>
              <a:t>` &gt; 50) and (`</a:t>
            </a:r>
            <a:r>
              <a:rPr lang="en-US" altLang="zh-CN" dirty="0" err="1"/>
              <a:t>web_sg_us_charge`.`b`.`id</a:t>
            </a:r>
            <a:r>
              <a:rPr lang="en-US" altLang="zh-CN" dirty="0"/>
              <a:t>` &gt; 200))</a:t>
            </a:r>
            <a:endParaRPr lang="zh-CN" altLang="en-US" dirty="0">
              <a:solidFill>
                <a:srgbClr val="FF0000"/>
              </a:solidFill>
            </a:endParaRPr>
          </a:p>
        </p:txBody>
      </p:sp>
      <p:pic>
        <p:nvPicPr>
          <p:cNvPr id="4" name="图片 3"/>
          <p:cNvPicPr>
            <a:picLocks noChangeAspect="1"/>
          </p:cNvPicPr>
          <p:nvPr/>
        </p:nvPicPr>
        <p:blipFill>
          <a:blip r:embed="rId2"/>
          <a:stretch>
            <a:fillRect/>
          </a:stretch>
        </p:blipFill>
        <p:spPr>
          <a:xfrm>
            <a:off x="838200" y="2647406"/>
            <a:ext cx="4648200" cy="3638550"/>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6389" y="1303105"/>
            <a:ext cx="4580708" cy="4803048"/>
          </a:xfrm>
          <a:solidFill>
            <a:schemeClr val="bg1">
              <a:lumMod val="95000"/>
            </a:schemeClr>
          </a:solidFill>
        </p:spPr>
        <p:txBody>
          <a:bodyPr>
            <a:normAutofit/>
          </a:bodyPr>
          <a:lstStyle/>
          <a:p>
            <a:pPr marL="0" indent="0">
              <a:lnSpc>
                <a:spcPct val="150000"/>
              </a:lnSpc>
              <a:buNone/>
            </a:pPr>
            <a:r>
              <a:rPr lang="zh-CN" altLang="en-US" sz="1600" dirty="0">
                <a:latin typeface="+mn-ea"/>
              </a:rPr>
              <a:t>有时，除了使用子查询之外，还有其他方法可以测试一组值中的成员资格。 此外，在某些情况下，不仅可以在没有子查询的情况下重写查询，而且使用其中一些技术比使用子查询更有效。 其中之一是 </a:t>
            </a:r>
            <a:r>
              <a:rPr lang="en-US" altLang="zh-CN" sz="1600" dirty="0">
                <a:latin typeface="+mn-ea"/>
              </a:rPr>
              <a:t>IN() </a:t>
            </a:r>
            <a:r>
              <a:rPr lang="zh-CN" altLang="en-US" sz="1600" dirty="0" smtClean="0">
                <a:latin typeface="+mn-ea"/>
              </a:rPr>
              <a:t>构造。</a:t>
            </a:r>
            <a:endParaRPr lang="en-US" altLang="zh-CN" sz="1600" dirty="0" smtClean="0">
              <a:latin typeface="+mn-ea"/>
            </a:endParaRPr>
          </a:p>
          <a:p>
            <a:pPr marL="0" indent="0">
              <a:lnSpc>
                <a:spcPct val="150000"/>
              </a:lnSpc>
              <a:buNone/>
            </a:pPr>
            <a:endParaRPr lang="en-US" altLang="zh-CN" sz="1600" dirty="0" smtClean="0">
              <a:latin typeface="+mn-ea"/>
            </a:endParaRPr>
          </a:p>
          <a:p>
            <a:pPr marL="0" indent="0">
              <a:lnSpc>
                <a:spcPct val="150000"/>
              </a:lnSpc>
              <a:buNone/>
            </a:pPr>
            <a:r>
              <a:rPr lang="en-US" altLang="zh-CN" sz="1600" dirty="0">
                <a:latin typeface="+mn-ea"/>
              </a:rPr>
              <a:t>LEFT [OUTER] JOIN </a:t>
            </a:r>
            <a:r>
              <a:rPr lang="zh-CN" altLang="en-US" sz="1600" dirty="0">
                <a:latin typeface="+mn-ea"/>
              </a:rPr>
              <a:t>可以比等效的子查询更快，因为服务器可能能够更好地优化它</a:t>
            </a:r>
            <a:r>
              <a:rPr lang="en-US" altLang="zh-CN" sz="1600" dirty="0">
                <a:latin typeface="+mn-ea"/>
              </a:rPr>
              <a:t>——</a:t>
            </a:r>
            <a:r>
              <a:rPr lang="zh-CN" altLang="en-US" sz="1600" dirty="0">
                <a:latin typeface="+mn-ea"/>
              </a:rPr>
              <a:t>这一事实并非仅针对 </a:t>
            </a:r>
            <a:r>
              <a:rPr lang="en-US" altLang="zh-CN" sz="1600" dirty="0">
                <a:latin typeface="+mn-ea"/>
              </a:rPr>
              <a:t>MySQL </a:t>
            </a:r>
            <a:r>
              <a:rPr lang="zh-CN" altLang="en-US" sz="1600" dirty="0">
                <a:latin typeface="+mn-ea"/>
              </a:rPr>
              <a:t>服务器。 在 </a:t>
            </a:r>
            <a:r>
              <a:rPr lang="en-US" altLang="zh-CN" sz="1600" dirty="0">
                <a:latin typeface="+mn-ea"/>
              </a:rPr>
              <a:t>SQL-92 </a:t>
            </a:r>
            <a:r>
              <a:rPr lang="zh-CN" altLang="en-US" sz="1600" dirty="0">
                <a:latin typeface="+mn-ea"/>
              </a:rPr>
              <a:t>之前，不存在外连接，所以子查询是做某些事情的唯一方法。 今天，</a:t>
            </a:r>
            <a:r>
              <a:rPr lang="en-US" altLang="zh-CN" sz="1600" dirty="0">
                <a:latin typeface="+mn-ea"/>
              </a:rPr>
              <a:t>MySQL Server </a:t>
            </a:r>
            <a:r>
              <a:rPr lang="zh-CN" altLang="en-US" sz="1600" dirty="0">
                <a:latin typeface="+mn-ea"/>
              </a:rPr>
              <a:t>和许多其他现代数据库系统提供了广泛的外连接类型</a:t>
            </a:r>
            <a:r>
              <a:rPr lang="zh-CN" altLang="en-US" sz="1600" dirty="0" smtClean="0">
                <a:latin typeface="+mn-ea"/>
              </a:rPr>
              <a:t>。</a:t>
            </a:r>
            <a:endParaRPr lang="en-US" altLang="zh-CN" sz="1600" dirty="0">
              <a:latin typeface="+mn-ea"/>
            </a:endParaRPr>
          </a:p>
        </p:txBody>
      </p:sp>
      <p:sp>
        <p:nvSpPr>
          <p:cNvPr id="5" name="标题 1"/>
          <p:cNvSpPr>
            <a:spLocks noGrp="1"/>
          </p:cNvSpPr>
          <p:nvPr>
            <p:ph type="title"/>
          </p:nvPr>
        </p:nvSpPr>
        <p:spPr>
          <a:xfrm>
            <a:off x="496389" y="365125"/>
            <a:ext cx="11077302" cy="575401"/>
          </a:xfrm>
        </p:spPr>
        <p:txBody>
          <a:bodyPr>
            <a:noAutofit/>
          </a:bodyPr>
          <a:lstStyle/>
          <a:p>
            <a:r>
              <a:rPr lang="zh-CN" altLang="en-US" sz="2800" dirty="0"/>
              <a:t>将子查询重写为连接</a:t>
            </a:r>
          </a:p>
        </p:txBody>
      </p:sp>
      <p:pic>
        <p:nvPicPr>
          <p:cNvPr id="7" name="图片 6"/>
          <p:cNvPicPr>
            <a:picLocks noChangeAspect="1"/>
          </p:cNvPicPr>
          <p:nvPr/>
        </p:nvPicPr>
        <p:blipFill>
          <a:blip r:embed="rId2"/>
          <a:stretch>
            <a:fillRect/>
          </a:stretch>
        </p:blipFill>
        <p:spPr>
          <a:xfrm>
            <a:off x="5315766" y="1276977"/>
            <a:ext cx="6257925" cy="4829175"/>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9310" y="1363980"/>
            <a:ext cx="10515600" cy="4992370"/>
          </a:xfrm>
        </p:spPr>
        <p:txBody>
          <a:bodyPr>
            <a:normAutofit fontScale="90000"/>
          </a:bodyPr>
          <a:lstStyle/>
          <a:p>
            <a:pPr marL="0" indent="0">
              <a:lnSpc>
                <a:spcPct val="150000"/>
              </a:lnSpc>
              <a:buNone/>
            </a:pPr>
            <a:r>
              <a:rPr lang="en-US" altLang="zh-CN" sz="2000" dirty="0" err="1">
                <a:latin typeface="+mn-ea"/>
                <a:cs typeface="+mn-ea"/>
              </a:rPr>
              <a:t>mysql</a:t>
            </a:r>
            <a:r>
              <a:rPr lang="zh-CN" altLang="en-US" sz="2000" dirty="0" smtClean="0">
                <a:latin typeface="+mn-ea"/>
                <a:cs typeface="+mn-ea"/>
              </a:rPr>
              <a:t>针对</a:t>
            </a:r>
            <a:r>
              <a:rPr lang="en-US" altLang="zh-CN" sz="2000" dirty="0" smtClean="0">
                <a:latin typeface="+mn-ea"/>
                <a:cs typeface="+mn-ea"/>
              </a:rPr>
              <a:t>where in (</a:t>
            </a:r>
            <a:r>
              <a:rPr lang="en-US" altLang="zh-CN" sz="2000" dirty="0" err="1" smtClean="0">
                <a:latin typeface="+mn-ea"/>
                <a:cs typeface="+mn-ea"/>
              </a:rPr>
              <a:t>subquery</a:t>
            </a:r>
            <a:r>
              <a:rPr lang="en-US" altLang="zh-CN" sz="2000" dirty="0" smtClean="0">
                <a:latin typeface="+mn-ea"/>
                <a:cs typeface="+mn-ea"/>
              </a:rPr>
              <a:t>)</a:t>
            </a:r>
            <a:r>
              <a:rPr lang="zh-CN" altLang="en-US" sz="2000" dirty="0" smtClean="0">
                <a:latin typeface="+mn-ea"/>
                <a:cs typeface="+mn-ea"/>
              </a:rPr>
              <a:t>有</a:t>
            </a:r>
            <a:r>
              <a:rPr lang="en-US" altLang="zh-CN" sz="2000" dirty="0" err="1" smtClean="0">
                <a:latin typeface="+mn-ea"/>
                <a:cs typeface="+mn-ea"/>
              </a:rPr>
              <a:t>semijoin</a:t>
            </a:r>
            <a:r>
              <a:rPr lang="zh-CN" altLang="en-US" sz="2000" dirty="0" smtClean="0">
                <a:latin typeface="+mn-ea"/>
                <a:cs typeface="+mn-ea"/>
              </a:rPr>
              <a:t>转换、</a:t>
            </a:r>
            <a:r>
              <a:rPr lang="en-US" altLang="zh-CN" sz="2000" dirty="0" smtClean="0">
                <a:latin typeface="+mn-ea"/>
                <a:cs typeface="+mn-ea"/>
              </a:rPr>
              <a:t>materialization</a:t>
            </a:r>
            <a:r>
              <a:rPr lang="zh-CN" altLang="en-US" sz="2000" dirty="0" smtClean="0">
                <a:latin typeface="+mn-ea"/>
                <a:cs typeface="+mn-ea"/>
              </a:rPr>
              <a:t>、转换为</a:t>
            </a:r>
            <a:r>
              <a:rPr lang="en-US" altLang="zh-CN" sz="2000" dirty="0" smtClean="0">
                <a:latin typeface="+mn-ea"/>
                <a:cs typeface="+mn-ea"/>
              </a:rPr>
              <a:t>EXISTS</a:t>
            </a:r>
            <a:r>
              <a:rPr lang="zh-CN" altLang="en-US" sz="2000" dirty="0" smtClean="0">
                <a:latin typeface="+mn-ea"/>
                <a:cs typeface="+mn-ea"/>
              </a:rPr>
              <a:t>几种优化方式。</a:t>
            </a:r>
            <a:endParaRPr lang="en-US" altLang="zh-CN" sz="2000" dirty="0" smtClean="0">
              <a:latin typeface="+mn-ea"/>
              <a:cs typeface="+mn-ea"/>
            </a:endParaRPr>
          </a:p>
          <a:p>
            <a:pPr marL="0" indent="0">
              <a:lnSpc>
                <a:spcPct val="150000"/>
              </a:lnSpc>
              <a:buNone/>
            </a:pPr>
            <a:r>
              <a:rPr lang="zh-CN" altLang="en-US" sz="2000" dirty="0" smtClean="0">
                <a:latin typeface="+mn-ea"/>
                <a:cs typeface="+mn-ea"/>
              </a:rPr>
              <a:t>由于子查询中存在</a:t>
            </a:r>
            <a:r>
              <a:rPr lang="en-US" altLang="zh-CN" sz="2000" dirty="0" smtClean="0">
                <a:latin typeface="+mn-ea"/>
                <a:cs typeface="+mn-ea"/>
              </a:rPr>
              <a:t>group </a:t>
            </a:r>
            <a:r>
              <a:rPr lang="en-US" altLang="zh-CN" sz="2000" dirty="0" err="1" smtClean="0">
                <a:latin typeface="+mn-ea"/>
                <a:cs typeface="+mn-ea"/>
              </a:rPr>
              <a:t>by,semijoin</a:t>
            </a:r>
            <a:r>
              <a:rPr lang="zh-CN" altLang="en-US" sz="2000" dirty="0" smtClean="0">
                <a:latin typeface="+mn-ea"/>
                <a:cs typeface="+mn-ea"/>
              </a:rPr>
              <a:t>不能使用。</a:t>
            </a:r>
          </a:p>
          <a:p>
            <a:pPr marL="0" indent="0">
              <a:lnSpc>
                <a:spcPct val="150000"/>
              </a:lnSpc>
              <a:buNone/>
            </a:pPr>
            <a:r>
              <a:rPr lang="zh-CN" altLang="en-US" sz="2000" dirty="0" smtClean="0">
                <a:latin typeface="+mn-ea"/>
                <a:cs typeface="+mn-ea"/>
              </a:rPr>
              <a:t>同样因为存在聚合函数和</a:t>
            </a:r>
            <a:r>
              <a:rPr lang="en-US" altLang="zh-CN" sz="2000" dirty="0" smtClean="0">
                <a:latin typeface="+mn-ea"/>
                <a:cs typeface="+mn-ea"/>
              </a:rPr>
              <a:t>group by</a:t>
            </a:r>
            <a:r>
              <a:rPr lang="zh-CN" altLang="en-US" sz="2000" dirty="0" smtClean="0">
                <a:latin typeface="+mn-ea"/>
                <a:cs typeface="+mn-ea"/>
              </a:rPr>
              <a:t>，</a:t>
            </a:r>
            <a:r>
              <a:rPr lang="en-US" altLang="zh-CN" sz="2000" dirty="0" smtClean="0">
                <a:latin typeface="+mn-ea"/>
                <a:cs typeface="+mn-ea"/>
              </a:rPr>
              <a:t>EXISTS</a:t>
            </a:r>
            <a:r>
              <a:rPr lang="zh-CN" altLang="en-US" sz="2000" dirty="0" smtClean="0">
                <a:latin typeface="+mn-ea"/>
                <a:cs typeface="+mn-ea"/>
              </a:rPr>
              <a:t>转换策略也是用不了的，因为这个转换比较复杂，优化器能做的转换应该是子查询是简单查询的情况（这一点是推测，官方文档并未提及</a:t>
            </a:r>
            <a:r>
              <a:rPr lang="en-US" altLang="zh-CN" sz="2000" dirty="0" smtClean="0">
                <a:latin typeface="+mn-ea"/>
                <a:cs typeface="+mn-ea"/>
              </a:rPr>
              <a:t>EXISTS</a:t>
            </a:r>
            <a:r>
              <a:rPr lang="zh-CN" altLang="en-US" sz="2000" dirty="0" smtClean="0">
                <a:latin typeface="+mn-ea"/>
                <a:cs typeface="+mn-ea"/>
              </a:rPr>
              <a:t>转换的这类条件）。</a:t>
            </a:r>
            <a:endParaRPr lang="en-US" altLang="zh-CN" sz="2000" dirty="0" smtClean="0">
              <a:latin typeface="+mn-ea"/>
              <a:cs typeface="+mn-ea"/>
            </a:endParaRPr>
          </a:p>
          <a:p>
            <a:pPr marL="0" indent="0">
              <a:lnSpc>
                <a:spcPct val="150000"/>
              </a:lnSpc>
              <a:buNone/>
            </a:pPr>
            <a:r>
              <a:rPr lang="zh-CN" altLang="en-US" sz="2000" dirty="0" smtClean="0">
                <a:latin typeface="+mn-ea"/>
                <a:cs typeface="+mn-ea"/>
              </a:rPr>
              <a:t>优化器发现</a:t>
            </a:r>
            <a:r>
              <a:rPr lang="en-US" altLang="zh-CN" sz="2000" dirty="0" smtClean="0">
                <a:latin typeface="+mn-ea"/>
                <a:cs typeface="+mn-ea"/>
              </a:rPr>
              <a:t>materialization</a:t>
            </a:r>
            <a:r>
              <a:rPr lang="zh-CN" altLang="en-US" sz="2000" dirty="0" smtClean="0">
                <a:latin typeface="+mn-ea"/>
                <a:cs typeface="+mn-ea"/>
              </a:rPr>
              <a:t>，可以帮助对外表每条数据在子查询中匹配的速度，所以选择了该策略进行优化。</a:t>
            </a:r>
            <a:endParaRPr lang="en-US" altLang="zh-CN" sz="2000" dirty="0" smtClean="0">
              <a:latin typeface="+mn-ea"/>
              <a:cs typeface="+mn-ea"/>
            </a:endParaRPr>
          </a:p>
          <a:p>
            <a:pPr marL="0" indent="0">
              <a:lnSpc>
                <a:spcPct val="150000"/>
              </a:lnSpc>
              <a:buNone/>
            </a:pPr>
            <a:r>
              <a:rPr lang="zh-CN" altLang="en-US" sz="2000" dirty="0" smtClean="0">
                <a:latin typeface="+mn-ea"/>
                <a:cs typeface="+mn-ea"/>
              </a:rPr>
              <a:t>这种情况下，子查询依然存在，根据</a:t>
            </a:r>
            <a:r>
              <a:rPr lang="en-US" altLang="zh-CN" sz="2000" dirty="0" smtClean="0">
                <a:solidFill>
                  <a:srgbClr val="FF0000"/>
                </a:solidFill>
                <a:latin typeface="+mn-ea"/>
                <a:cs typeface="+mn-ea"/>
              </a:rPr>
              <a:t>“</a:t>
            </a:r>
            <a:r>
              <a:rPr lang="zh-CN" altLang="en-US" sz="2000" dirty="0" smtClean="0">
                <a:solidFill>
                  <a:srgbClr val="FF0000"/>
                </a:solidFill>
                <a:latin typeface="+mn-ea"/>
                <a:cs typeface="+mn-ea"/>
              </a:rPr>
              <a:t>从外到内”</a:t>
            </a:r>
            <a:r>
              <a:rPr lang="zh-CN" altLang="en-US" sz="2000" dirty="0" smtClean="0">
                <a:latin typeface="+mn-ea"/>
                <a:cs typeface="+mn-ea"/>
              </a:rPr>
              <a:t>查询方式，外表不会把 </a:t>
            </a:r>
            <a:r>
              <a:rPr lang="en-US" altLang="zh-CN" sz="2000" dirty="0" smtClean="0">
                <a:latin typeface="+mn-ea"/>
                <a:cs typeface="+mn-ea"/>
              </a:rPr>
              <a:t>id in (subquery)</a:t>
            </a:r>
            <a:r>
              <a:rPr lang="zh-CN" altLang="en-US" sz="2000" dirty="0" smtClean="0">
                <a:latin typeface="+mn-ea"/>
                <a:cs typeface="+mn-ea"/>
              </a:rPr>
              <a:t>解释为</a:t>
            </a:r>
            <a:r>
              <a:rPr lang="en-US" altLang="zh-CN" sz="2000" dirty="0">
                <a:latin typeface="+mn-ea"/>
                <a:cs typeface="+mn-ea"/>
              </a:rPr>
              <a:t>Range Access </a:t>
            </a:r>
            <a:r>
              <a:rPr lang="en-US" altLang="zh-CN" sz="2000" dirty="0" smtClean="0">
                <a:latin typeface="+mn-ea"/>
                <a:cs typeface="+mn-ea"/>
              </a:rPr>
              <a:t>Method</a:t>
            </a:r>
            <a:r>
              <a:rPr lang="zh-CN" altLang="en-US" sz="2000" dirty="0" smtClean="0">
                <a:latin typeface="+mn-ea"/>
                <a:cs typeface="+mn-ea"/>
              </a:rPr>
              <a:t>，所以也不会用到</a:t>
            </a:r>
            <a:r>
              <a:rPr lang="en-US" altLang="zh-CN" sz="2000" dirty="0" smtClean="0">
                <a:latin typeface="+mn-ea"/>
                <a:cs typeface="+mn-ea"/>
              </a:rPr>
              <a:t>id</a:t>
            </a:r>
            <a:r>
              <a:rPr lang="zh-CN" altLang="en-US" sz="2000" dirty="0" smtClean="0">
                <a:latin typeface="+mn-ea"/>
                <a:cs typeface="+mn-ea"/>
              </a:rPr>
              <a:t>的索引（在</a:t>
            </a:r>
            <a:r>
              <a:rPr lang="en-US" altLang="zh-CN" sz="2000" dirty="0" smtClean="0">
                <a:latin typeface="+mn-ea"/>
                <a:cs typeface="+mn-ea"/>
              </a:rPr>
              <a:t>sql1</a:t>
            </a:r>
            <a:r>
              <a:rPr lang="zh-CN" altLang="en-US" sz="2000" dirty="0" smtClean="0">
                <a:latin typeface="+mn-ea"/>
                <a:cs typeface="+mn-ea"/>
              </a:rPr>
              <a:t>中是</a:t>
            </a:r>
            <a:r>
              <a:rPr lang="en-US" altLang="zh-CN" sz="2000" dirty="0">
                <a:latin typeface="+mn-ea"/>
                <a:cs typeface="+mn-ea"/>
              </a:rPr>
              <a:t>PRIMARY</a:t>
            </a:r>
            <a:r>
              <a:rPr lang="zh-CN" altLang="en-US" sz="2000" dirty="0" smtClean="0">
                <a:latin typeface="+mn-ea"/>
                <a:cs typeface="+mn-ea"/>
              </a:rPr>
              <a:t>）。</a:t>
            </a:r>
            <a:endParaRPr lang="en-US" altLang="zh-CN" sz="2000" dirty="0" smtClean="0">
              <a:latin typeface="+mn-ea"/>
              <a:cs typeface="+mn-ea"/>
            </a:endParaRPr>
          </a:p>
          <a:p>
            <a:pPr marL="0" indent="0">
              <a:lnSpc>
                <a:spcPct val="150000"/>
              </a:lnSpc>
              <a:buNone/>
            </a:pPr>
            <a:r>
              <a:rPr lang="zh-CN" altLang="en-US" sz="2000" dirty="0" smtClean="0">
                <a:latin typeface="+mn-ea"/>
                <a:cs typeface="+mn-ea"/>
              </a:rPr>
              <a:t>但是在</a:t>
            </a:r>
            <a:r>
              <a:rPr lang="en-US" altLang="zh-CN" sz="2000" dirty="0" smtClean="0">
                <a:latin typeface="+mn-ea"/>
                <a:cs typeface="+mn-ea"/>
              </a:rPr>
              <a:t>materialization</a:t>
            </a:r>
            <a:r>
              <a:rPr lang="zh-CN" altLang="en-US" sz="2000" dirty="0" smtClean="0">
                <a:latin typeface="+mn-ea"/>
                <a:cs typeface="+mn-ea"/>
              </a:rPr>
              <a:t>优化中，还是会在临时表中</a:t>
            </a:r>
            <a:r>
              <a:rPr lang="en-US" altLang="zh-CN" sz="2000" dirty="0" smtClean="0">
                <a:latin typeface="+mn-ea"/>
                <a:cs typeface="+mn-ea"/>
              </a:rPr>
              <a:t>id</a:t>
            </a:r>
            <a:r>
              <a:rPr lang="zh-CN" altLang="en-US" sz="2000" dirty="0" smtClean="0">
                <a:latin typeface="+mn-ea"/>
                <a:cs typeface="+mn-ea"/>
              </a:rPr>
              <a:t>列创建索引，以加快从外表中获得的每一条数据在临时表中匹配的速度。</a:t>
            </a:r>
            <a:endParaRPr lang="en-US" altLang="zh-CN" sz="2000" dirty="0">
              <a:latin typeface="+mn-ea"/>
              <a:cs typeface="+mn-ea"/>
            </a:endParaRPr>
          </a:p>
        </p:txBody>
      </p:sp>
      <p:sp>
        <p:nvSpPr>
          <p:cNvPr id="4" name="标题 1"/>
          <p:cNvSpPr>
            <a:spLocks noGrp="1"/>
          </p:cNvSpPr>
          <p:nvPr>
            <p:ph type="title"/>
          </p:nvPr>
        </p:nvSpPr>
        <p:spPr>
          <a:xfrm>
            <a:off x="829492" y="365125"/>
            <a:ext cx="10515600" cy="575401"/>
          </a:xfrm>
        </p:spPr>
        <p:txBody>
          <a:bodyPr>
            <a:noAutofit/>
          </a:bodyPr>
          <a:lstStyle/>
          <a:p>
            <a:r>
              <a:rPr lang="zh-CN" altLang="en-US" sz="2800" dirty="0"/>
              <a:t>结论</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1352" y="3206119"/>
            <a:ext cx="9986554" cy="488314"/>
          </a:xfrm>
        </p:spPr>
        <p:txBody>
          <a:bodyPr>
            <a:normAutofit fontScale="90000"/>
          </a:bodyPr>
          <a:lstStyle/>
          <a:p>
            <a:pPr algn="ctr">
              <a:lnSpc>
                <a:spcPct val="150000"/>
              </a:lnSpc>
            </a:pPr>
            <a:r>
              <a:rPr lang="zh-CN" altLang="en-US" sz="2800" dirty="0" smtClean="0"/>
              <a:t>为什么不以</a:t>
            </a:r>
            <a:r>
              <a:rPr lang="en-US" altLang="zh-CN" sz="2800" dirty="0" smtClean="0"/>
              <a:t>range</a:t>
            </a:r>
            <a:r>
              <a:rPr lang="zh-CN" altLang="en-US" sz="2800" dirty="0" smtClean="0"/>
              <a:t>的方式查询索引？</a:t>
            </a:r>
            <a:endParaRPr lang="en-US" altLang="zh-CN" sz="28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9310" y="1363980"/>
            <a:ext cx="10515600" cy="4009390"/>
          </a:xfrm>
        </p:spPr>
        <p:txBody>
          <a:bodyPr>
            <a:normAutofit fontScale="90000" lnSpcReduction="10000"/>
          </a:bodyPr>
          <a:lstStyle/>
          <a:p>
            <a:pPr marL="0" indent="0">
              <a:lnSpc>
                <a:spcPct val="150000"/>
              </a:lnSpc>
              <a:buNone/>
            </a:pPr>
            <a:r>
              <a:rPr lang="zh-CN" altLang="en-US" sz="2000" dirty="0" smtClean="0">
                <a:latin typeface="+mn-ea"/>
              </a:rPr>
              <a:t>因为</a:t>
            </a:r>
            <a:r>
              <a:rPr lang="en-US" altLang="zh-CN" sz="2000" dirty="0" err="1" smtClean="0">
                <a:latin typeface="+mn-ea"/>
              </a:rPr>
              <a:t>mysql</a:t>
            </a:r>
            <a:r>
              <a:rPr lang="zh-CN" altLang="en-US" sz="2000" dirty="0" smtClean="0">
                <a:latin typeface="+mn-ea"/>
              </a:rPr>
              <a:t>在分析阶段，需要预估各个可能的索引的使用成本，才能决定使用哪个索引以及是否使用索引。</a:t>
            </a:r>
            <a:endParaRPr lang="en-US" altLang="zh-CN" sz="2000" dirty="0" smtClean="0">
              <a:latin typeface="+mn-ea"/>
            </a:endParaRPr>
          </a:p>
          <a:p>
            <a:pPr marL="0" indent="0">
              <a:lnSpc>
                <a:spcPct val="150000"/>
              </a:lnSpc>
              <a:buNone/>
            </a:pPr>
            <a:r>
              <a:rPr lang="zh-CN" altLang="en-US" sz="2000" dirty="0" smtClean="0">
                <a:latin typeface="+mn-ea"/>
              </a:rPr>
              <a:t>对于</a:t>
            </a:r>
            <a:r>
              <a:rPr lang="en-US" altLang="zh-CN" sz="2000" dirty="0" smtClean="0">
                <a:latin typeface="+mn-ea"/>
              </a:rPr>
              <a:t>in</a:t>
            </a:r>
            <a:r>
              <a:rPr lang="zh-CN" altLang="en-US" sz="2000" dirty="0" smtClean="0">
                <a:latin typeface="+mn-ea"/>
              </a:rPr>
              <a:t>后面的值列表，如果匹配到的行非常多，占到总数据量的比例过大，那么使用索引（尤其是二级索引，在不能使用覆盖索引的情况下，回表产生的大量随机读可能导致磁盘寻道成本大幅上升）的成本可能高于索引扫描或者全表扫描，这种情况下可能会放弃使用索引范围查找而选择扫描索引或扫描</a:t>
            </a:r>
            <a:r>
              <a:rPr lang="zh-CN" altLang="en-US" sz="2000" dirty="0">
                <a:latin typeface="+mn-ea"/>
              </a:rPr>
              <a:t>全</a:t>
            </a:r>
            <a:r>
              <a:rPr lang="zh-CN" altLang="en-US" sz="2000" dirty="0" smtClean="0">
                <a:latin typeface="+mn-ea"/>
              </a:rPr>
              <a:t>表。</a:t>
            </a:r>
            <a:r>
              <a:rPr lang="en-US" altLang="zh-CN" sz="2000" i="1" dirty="0" smtClean="0">
                <a:solidFill>
                  <a:srgbClr val="FF0000"/>
                </a:solidFill>
                <a:latin typeface="+mn-ea"/>
              </a:rPr>
              <a:t>(</a:t>
            </a:r>
            <a:r>
              <a:rPr lang="zh-CN" altLang="en-US" sz="2000" i="1" dirty="0" smtClean="0">
                <a:solidFill>
                  <a:srgbClr val="FF0000"/>
                </a:solidFill>
                <a:latin typeface="+mn-ea"/>
              </a:rPr>
              <a:t>这里还可能涉及到</a:t>
            </a:r>
            <a:r>
              <a:rPr lang="en-US" altLang="zh-CN" sz="2000" i="1" dirty="0" smtClean="0">
                <a:solidFill>
                  <a:srgbClr val="FF0000"/>
                </a:solidFill>
                <a:latin typeface="+mn-ea"/>
              </a:rPr>
              <a:t> </a:t>
            </a:r>
            <a:r>
              <a:rPr lang="en-US" altLang="zh-CN" sz="2000" i="1" dirty="0" smtClean="0">
                <a:solidFill>
                  <a:srgbClr val="FF0000"/>
                </a:solidFill>
                <a:latin typeface="+mn-ea"/>
                <a:sym typeface="+mn-ea"/>
              </a:rPr>
              <a:t>MRR </a:t>
            </a:r>
            <a:r>
              <a:rPr lang="zh-CN" altLang="en-US" sz="2000" i="1" dirty="0" smtClean="0">
                <a:solidFill>
                  <a:srgbClr val="FF0000"/>
                </a:solidFill>
                <a:latin typeface="+mn-ea"/>
              </a:rPr>
              <a:t>优化</a:t>
            </a:r>
            <a:r>
              <a:rPr lang="en-US" altLang="zh-CN" sz="2000" i="1" dirty="0" smtClean="0">
                <a:solidFill>
                  <a:srgbClr val="FF0000"/>
                </a:solidFill>
                <a:latin typeface="+mn-ea"/>
              </a:rPr>
              <a:t>,</a:t>
            </a:r>
            <a:r>
              <a:rPr lang="zh-CN" altLang="en-US" sz="2000" i="1" dirty="0" smtClean="0">
                <a:solidFill>
                  <a:srgbClr val="FF0000"/>
                </a:solidFill>
                <a:latin typeface="+mn-ea"/>
              </a:rPr>
              <a:t>不展开了</a:t>
            </a:r>
            <a:r>
              <a:rPr lang="en-US" altLang="zh-CN" sz="2000" i="1" dirty="0" smtClean="0">
                <a:solidFill>
                  <a:srgbClr val="FF0000"/>
                </a:solidFill>
                <a:latin typeface="+mn-ea"/>
              </a:rPr>
              <a:t>)</a:t>
            </a:r>
            <a:endParaRPr lang="en-US" altLang="zh-CN" sz="2000" dirty="0" smtClean="0">
              <a:latin typeface="+mn-ea"/>
            </a:endParaRPr>
          </a:p>
          <a:p>
            <a:pPr marL="0" indent="0">
              <a:lnSpc>
                <a:spcPct val="150000"/>
              </a:lnSpc>
              <a:buNone/>
            </a:pPr>
            <a:r>
              <a:rPr lang="en-US" altLang="zh-CN" sz="2000" dirty="0" smtClean="0">
                <a:latin typeface="+mn-ea"/>
              </a:rPr>
              <a:t>In</a:t>
            </a:r>
            <a:r>
              <a:rPr lang="zh-CN" altLang="en-US" sz="2000" dirty="0" smtClean="0">
                <a:latin typeface="+mn-ea"/>
              </a:rPr>
              <a:t>右侧是子查询，而又无法用</a:t>
            </a:r>
            <a:r>
              <a:rPr lang="en-US" altLang="zh-CN" sz="2000" dirty="0" err="1" smtClean="0">
                <a:latin typeface="+mn-ea"/>
              </a:rPr>
              <a:t>semijoin</a:t>
            </a:r>
            <a:r>
              <a:rPr lang="zh-CN" altLang="en-US" sz="2000" dirty="0" smtClean="0">
                <a:latin typeface="+mn-ea"/>
              </a:rPr>
              <a:t>优化的情况下，因为不知道子查询的结果，所以无法通过</a:t>
            </a:r>
            <a:r>
              <a:rPr lang="en-US" altLang="zh-CN" sz="2000" dirty="0">
                <a:latin typeface="+mn-ea"/>
              </a:rPr>
              <a:t>index </a:t>
            </a:r>
            <a:r>
              <a:rPr lang="en-US" altLang="zh-CN" sz="2000" dirty="0" smtClean="0">
                <a:latin typeface="+mn-ea"/>
              </a:rPr>
              <a:t>statistics</a:t>
            </a:r>
            <a:r>
              <a:rPr lang="zh-CN" altLang="en-US" sz="2000" dirty="0" smtClean="0">
                <a:latin typeface="+mn-ea"/>
              </a:rPr>
              <a:t>或</a:t>
            </a:r>
            <a:r>
              <a:rPr lang="en-US" altLang="zh-CN" sz="2000" dirty="0" smtClean="0">
                <a:latin typeface="+mn-ea"/>
              </a:rPr>
              <a:t>index dive</a:t>
            </a:r>
            <a:r>
              <a:rPr lang="zh-CN" altLang="en-US" sz="2000" dirty="0" smtClean="0">
                <a:latin typeface="+mn-ea"/>
              </a:rPr>
              <a:t>完成成本预估，因为实际查询需要在执行阶段完成。所以无法使用到索引。</a:t>
            </a:r>
            <a:endParaRPr lang="en-US" altLang="zh-CN" sz="2000" dirty="0" smtClean="0">
              <a:latin typeface="+mn-ea"/>
            </a:endParaRPr>
          </a:p>
          <a:p>
            <a:pPr marL="0" indent="0">
              <a:lnSpc>
                <a:spcPct val="150000"/>
              </a:lnSpc>
              <a:buNone/>
            </a:pPr>
            <a:r>
              <a:rPr lang="zh-CN" altLang="en-US" sz="2000" dirty="0" smtClean="0">
                <a:latin typeface="+mn-ea"/>
              </a:rPr>
              <a:t>但</a:t>
            </a:r>
            <a:r>
              <a:rPr lang="en-US" altLang="zh-CN" sz="2000" dirty="0" smtClean="0">
                <a:latin typeface="+mn-ea"/>
              </a:rPr>
              <a:t>materialization</a:t>
            </a:r>
            <a:r>
              <a:rPr lang="zh-CN" altLang="en-US" sz="2000" dirty="0" smtClean="0">
                <a:latin typeface="+mn-ea"/>
              </a:rPr>
              <a:t>应该还是能覆盖到所有的 </a:t>
            </a:r>
            <a:r>
              <a:rPr lang="en-US" altLang="zh-CN" sz="2000" dirty="0" smtClean="0">
                <a:latin typeface="+mn-ea"/>
              </a:rPr>
              <a:t>in </a:t>
            </a:r>
            <a:r>
              <a:rPr lang="zh-CN" altLang="en-US" sz="2000" dirty="0" smtClean="0">
                <a:latin typeface="+mn-ea"/>
              </a:rPr>
              <a:t>子查询。</a:t>
            </a:r>
            <a:endParaRPr lang="en-US" altLang="zh-CN" sz="2000" dirty="0">
              <a:latin typeface="+mn-ea"/>
            </a:endParaRPr>
          </a:p>
        </p:txBody>
      </p:sp>
      <p:sp>
        <p:nvSpPr>
          <p:cNvPr id="4" name="标题 1"/>
          <p:cNvSpPr>
            <a:spLocks noGrp="1"/>
          </p:cNvSpPr>
          <p:nvPr>
            <p:ph type="title"/>
          </p:nvPr>
        </p:nvSpPr>
        <p:spPr>
          <a:xfrm>
            <a:off x="829492" y="365125"/>
            <a:ext cx="10515600" cy="575401"/>
          </a:xfrm>
        </p:spPr>
        <p:txBody>
          <a:bodyPr>
            <a:noAutofit/>
          </a:bodyPr>
          <a:lstStyle/>
          <a:p>
            <a:r>
              <a:rPr lang="zh-CN" altLang="en-US" sz="2800" dirty="0" smtClean="0"/>
              <a:t>一些推测</a:t>
            </a:r>
            <a:endParaRPr lang="zh-CN" altLang="en-US" sz="28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9492" y="1364069"/>
            <a:ext cx="10515600" cy="3207931"/>
          </a:xfrm>
        </p:spPr>
        <p:txBody>
          <a:bodyPr>
            <a:normAutofit fontScale="92500" lnSpcReduction="10000"/>
          </a:bodyPr>
          <a:lstStyle/>
          <a:p>
            <a:pPr marL="0" indent="0">
              <a:lnSpc>
                <a:spcPct val="150000"/>
              </a:lnSpc>
              <a:buNone/>
            </a:pPr>
            <a:r>
              <a:rPr lang="zh-CN" altLang="en-US" dirty="0" smtClean="0"/>
              <a:t>改写</a:t>
            </a:r>
            <a:r>
              <a:rPr lang="en-US" altLang="zh-CN" dirty="0" err="1" smtClean="0"/>
              <a:t>sql</a:t>
            </a:r>
            <a:endParaRPr lang="en-US" altLang="zh-CN" dirty="0" smtClean="0"/>
          </a:p>
          <a:p>
            <a:pPr marL="0" indent="0">
              <a:lnSpc>
                <a:spcPct val="150000"/>
              </a:lnSpc>
              <a:buNone/>
            </a:pPr>
            <a:r>
              <a:rPr lang="en-US" altLang="zh-CN" dirty="0" smtClean="0"/>
              <a:t>select </a:t>
            </a:r>
            <a:r>
              <a:rPr lang="en-US" altLang="zh-CN" dirty="0" err="1" smtClean="0"/>
              <a:t>a.package_id</a:t>
            </a:r>
            <a:r>
              <a:rPr lang="en-US" altLang="zh-CN" dirty="0" smtClean="0"/>
              <a:t> </a:t>
            </a:r>
            <a:r>
              <a:rPr lang="en-US" altLang="zh-CN" dirty="0"/>
              <a:t>from </a:t>
            </a:r>
            <a:r>
              <a:rPr lang="en-US" altLang="zh-CN" dirty="0" err="1" smtClean="0"/>
              <a:t>account_package_log_new</a:t>
            </a:r>
            <a:r>
              <a:rPr lang="en-US" altLang="zh-CN" dirty="0" smtClean="0"/>
              <a:t> a inner join (</a:t>
            </a:r>
            <a:r>
              <a:rPr lang="en-US" altLang="zh-CN" dirty="0"/>
              <a:t>select max(id) as id from </a:t>
            </a:r>
            <a:r>
              <a:rPr lang="en-US" altLang="zh-CN" dirty="0" err="1"/>
              <a:t>account_package_log_new</a:t>
            </a:r>
            <a:r>
              <a:rPr lang="en-US" altLang="zh-CN" dirty="0"/>
              <a:t> where </a:t>
            </a:r>
            <a:r>
              <a:rPr lang="en-US" altLang="zh-CN" dirty="0" err="1"/>
              <a:t>uid</a:t>
            </a:r>
            <a:r>
              <a:rPr lang="en-US" altLang="zh-CN" dirty="0"/>
              <a:t>  in (90658455,90455658) group by </a:t>
            </a:r>
            <a:r>
              <a:rPr lang="en-US" altLang="zh-CN" dirty="0" err="1"/>
              <a:t>uid</a:t>
            </a:r>
            <a:r>
              <a:rPr lang="en-US" altLang="zh-CN" dirty="0" smtClean="0"/>
              <a:t>) b on a.id=b.id;</a:t>
            </a:r>
            <a:endParaRPr lang="en-US" altLang="zh-CN" dirty="0"/>
          </a:p>
          <a:p>
            <a:pPr marL="0" indent="0">
              <a:lnSpc>
                <a:spcPct val="150000"/>
              </a:lnSpc>
              <a:buNone/>
            </a:pPr>
            <a:r>
              <a:rPr lang="zh-CN" altLang="en-US" sz="2400" dirty="0">
                <a:latin typeface="微软雅黑" panose="020B0503020204020204" charset="-122"/>
                <a:ea typeface="微软雅黑" panose="020B0503020204020204" charset="-122"/>
              </a:rPr>
              <a:t>效果如何？</a:t>
            </a:r>
            <a:endParaRPr lang="en-US" altLang="zh-CN" sz="2400" dirty="0">
              <a:latin typeface="微软雅黑" panose="020B0503020204020204" charset="-122"/>
              <a:ea typeface="微软雅黑" panose="020B0503020204020204" charset="-122"/>
            </a:endParaRPr>
          </a:p>
          <a:p>
            <a:pPr marL="0" indent="0">
              <a:buNone/>
            </a:pPr>
            <a:endParaRPr lang="en-US" altLang="zh-CN" dirty="0"/>
          </a:p>
        </p:txBody>
      </p:sp>
      <p:sp>
        <p:nvSpPr>
          <p:cNvPr id="4" name="标题 1"/>
          <p:cNvSpPr>
            <a:spLocks noGrp="1"/>
          </p:cNvSpPr>
          <p:nvPr>
            <p:ph type="title"/>
          </p:nvPr>
        </p:nvSpPr>
        <p:spPr>
          <a:xfrm>
            <a:off x="829492" y="365125"/>
            <a:ext cx="10515600" cy="575401"/>
          </a:xfrm>
        </p:spPr>
        <p:txBody>
          <a:bodyPr>
            <a:noAutofit/>
          </a:bodyPr>
          <a:lstStyle/>
          <a:p>
            <a:r>
              <a:rPr lang="zh-CN" altLang="en-US" sz="2800" dirty="0" smtClean="0"/>
              <a:t>优化</a:t>
            </a:r>
            <a:endParaRPr lang="zh-CN" altLang="en-US" sz="2800" dirty="0"/>
          </a:p>
        </p:txBody>
      </p:sp>
      <p:sp>
        <p:nvSpPr>
          <p:cNvPr id="5" name="文本框 4"/>
          <p:cNvSpPr txBox="1"/>
          <p:nvPr/>
        </p:nvSpPr>
        <p:spPr>
          <a:xfrm>
            <a:off x="829492" y="4810877"/>
            <a:ext cx="2975495" cy="369332"/>
          </a:xfrm>
          <a:prstGeom prst="rect">
            <a:avLst/>
          </a:prstGeom>
          <a:solidFill>
            <a:schemeClr val="bg1">
              <a:lumMod val="85000"/>
            </a:schemeClr>
          </a:solidFill>
        </p:spPr>
        <p:txBody>
          <a:bodyPr wrap="none" rtlCol="0">
            <a:spAutoFit/>
          </a:bodyPr>
          <a:lstStyle/>
          <a:p>
            <a:r>
              <a:rPr lang="zh-CN" altLang="en-US" dirty="0">
                <a:latin typeface="微软雅黑" panose="020B0503020204020204" charset="-122"/>
                <a:ea typeface="微软雅黑" panose="020B0503020204020204" charset="-122"/>
              </a:rPr>
              <a:t>是否需要交换 </a:t>
            </a:r>
            <a:r>
              <a:rPr lang="en-US" altLang="zh-CN" dirty="0">
                <a:latin typeface="微软雅黑" panose="020B0503020204020204" charset="-122"/>
                <a:ea typeface="微软雅黑" panose="020B0503020204020204" charset="-122"/>
              </a:rPr>
              <a:t>a b </a:t>
            </a:r>
            <a:r>
              <a:rPr lang="zh-CN" altLang="en-US" dirty="0">
                <a:latin typeface="微软雅黑" panose="020B0503020204020204" charset="-122"/>
                <a:ea typeface="微软雅黑" panose="020B0503020204020204" charset="-122"/>
              </a:rPr>
              <a:t>的顺序</a:t>
            </a:r>
            <a:r>
              <a:rPr lang="zh-CN" altLang="en-US" dirty="0" smtClean="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75401"/>
          </a:xfrm>
        </p:spPr>
        <p:txBody>
          <a:bodyPr>
            <a:normAutofit fontScale="90000"/>
          </a:bodyPr>
          <a:lstStyle/>
          <a:p>
            <a:r>
              <a:rPr lang="en-US" altLang="zh-CN" dirty="0" smtClean="0"/>
              <a:t>Explain extended</a:t>
            </a:r>
            <a:endParaRPr lang="zh-CN" altLang="en-US" dirty="0"/>
          </a:p>
        </p:txBody>
      </p:sp>
      <p:pic>
        <p:nvPicPr>
          <p:cNvPr id="7" name="图片 6"/>
          <p:cNvPicPr>
            <a:picLocks noChangeAspect="1"/>
          </p:cNvPicPr>
          <p:nvPr/>
        </p:nvPicPr>
        <p:blipFill>
          <a:blip r:embed="rId2"/>
          <a:stretch>
            <a:fillRect/>
          </a:stretch>
        </p:blipFill>
        <p:spPr>
          <a:xfrm>
            <a:off x="876300" y="2762250"/>
            <a:ext cx="10439400" cy="13335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75401"/>
          </a:xfrm>
        </p:spPr>
        <p:txBody>
          <a:bodyPr>
            <a:normAutofit fontScale="90000"/>
          </a:bodyPr>
          <a:lstStyle/>
          <a:p>
            <a:r>
              <a:rPr lang="en-US" altLang="zh-CN" dirty="0" smtClean="0"/>
              <a:t>Explain extended sql2</a:t>
            </a:r>
            <a:endParaRPr lang="zh-CN" altLang="en-US" dirty="0"/>
          </a:p>
        </p:txBody>
      </p:sp>
      <p:pic>
        <p:nvPicPr>
          <p:cNvPr id="6" name="图片 5"/>
          <p:cNvPicPr>
            <a:picLocks noChangeAspect="1"/>
          </p:cNvPicPr>
          <p:nvPr/>
        </p:nvPicPr>
        <p:blipFill>
          <a:blip r:embed="rId2"/>
          <a:srcRect r="32651"/>
          <a:stretch>
            <a:fillRect/>
          </a:stretch>
        </p:blipFill>
        <p:spPr>
          <a:xfrm>
            <a:off x="838200" y="1306830"/>
            <a:ext cx="5560060" cy="5215890"/>
          </a:xfrm>
          <a:prstGeom prst="rect">
            <a:avLst/>
          </a:prstGeom>
        </p:spPr>
      </p:pic>
      <p:sp>
        <p:nvSpPr>
          <p:cNvPr id="3" name="内容占位符 2"/>
          <p:cNvSpPr>
            <a:spLocks noGrp="1"/>
          </p:cNvSpPr>
          <p:nvPr>
            <p:ph idx="1"/>
          </p:nvPr>
        </p:nvSpPr>
        <p:spPr>
          <a:xfrm>
            <a:off x="6481445" y="1306830"/>
            <a:ext cx="4978400" cy="2740025"/>
          </a:xfrm>
        </p:spPr>
        <p:txBody>
          <a:bodyPr/>
          <a:lstStyle/>
          <a:p>
            <a:pPr marL="0" indent="0">
              <a:lnSpc>
                <a:spcPct val="150000"/>
              </a:lnSpc>
              <a:buNone/>
            </a:pPr>
            <a:r>
              <a:rPr lang="en-US" altLang="zh-CN" sz="1800" dirty="0">
                <a:latin typeface="+mn-ea"/>
              </a:rPr>
              <a:t>select </a:t>
            </a:r>
            <a:r>
              <a:rPr lang="en-US" altLang="zh-CN" sz="1800" dirty="0" err="1">
                <a:latin typeface="+mn-ea"/>
              </a:rPr>
              <a:t>package_id</a:t>
            </a:r>
            <a:r>
              <a:rPr lang="en-US" altLang="zh-CN" sz="1800" dirty="0">
                <a:latin typeface="+mn-ea"/>
              </a:rPr>
              <a:t> from </a:t>
            </a:r>
            <a:r>
              <a:rPr lang="en-US" altLang="zh-CN" sz="1800" dirty="0" err="1">
                <a:latin typeface="+mn-ea"/>
              </a:rPr>
              <a:t>account_package_log_new</a:t>
            </a:r>
            <a:r>
              <a:rPr lang="en-US" altLang="zh-CN" sz="1800" dirty="0">
                <a:latin typeface="+mn-ea"/>
              </a:rPr>
              <a:t> where id  in (select </a:t>
            </a:r>
            <a:r>
              <a:rPr lang="en-US" altLang="zh-CN" sz="1800" dirty="0" smtClean="0">
                <a:latin typeface="+mn-ea"/>
              </a:rPr>
              <a:t>id </a:t>
            </a:r>
            <a:r>
              <a:rPr lang="en-US" altLang="zh-CN" sz="1800" dirty="0">
                <a:latin typeface="+mn-ea"/>
              </a:rPr>
              <a:t>from </a:t>
            </a:r>
            <a:r>
              <a:rPr lang="en-US" altLang="zh-CN" sz="1800" dirty="0" err="1">
                <a:latin typeface="+mn-ea"/>
              </a:rPr>
              <a:t>account_package_log_new</a:t>
            </a:r>
            <a:r>
              <a:rPr lang="en-US" altLang="zh-CN" sz="1800" dirty="0">
                <a:latin typeface="+mn-ea"/>
              </a:rPr>
              <a:t> where </a:t>
            </a:r>
            <a:r>
              <a:rPr lang="en-US" altLang="zh-CN" sz="1800" dirty="0" err="1">
                <a:latin typeface="+mn-ea"/>
              </a:rPr>
              <a:t>uid</a:t>
            </a:r>
            <a:r>
              <a:rPr lang="en-US" altLang="zh-CN" sz="1800" dirty="0">
                <a:latin typeface="+mn-ea"/>
              </a:rPr>
              <a:t>  in (90658455,90455658));</a:t>
            </a:r>
            <a:endParaRPr lang="en-US" altLang="zh-CN" sz="1800" dirty="0" smtClean="0">
              <a:latin typeface="+mn-ea"/>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49829"/>
            <a:ext cx="10515600" cy="3300548"/>
          </a:xfrm>
        </p:spPr>
        <p:txBody>
          <a:bodyPr>
            <a:normAutofit/>
          </a:bodyPr>
          <a:lstStyle/>
          <a:p>
            <a:pPr marL="0" indent="0">
              <a:buNone/>
            </a:pPr>
            <a:r>
              <a:rPr lang="en-US" altLang="zh-CN" sz="2400" dirty="0"/>
              <a:t>/* select#1 */ select `web_sg_us_charge`.`a`.`</a:t>
            </a:r>
            <a:r>
              <a:rPr lang="en-US" altLang="zh-CN" sz="2400" dirty="0" err="1"/>
              <a:t>package_id</a:t>
            </a:r>
            <a:r>
              <a:rPr lang="en-US" altLang="zh-CN" sz="2400" dirty="0"/>
              <a:t>` AS `</a:t>
            </a:r>
            <a:r>
              <a:rPr lang="en-US" altLang="zh-CN" sz="2400" dirty="0" err="1"/>
              <a:t>package_id</a:t>
            </a:r>
            <a:r>
              <a:rPr lang="en-US" altLang="zh-CN" sz="2400" dirty="0"/>
              <a:t>` from `web_sg_us_charge`.`</a:t>
            </a:r>
            <a:r>
              <a:rPr lang="en-US" altLang="zh-CN" sz="2400" dirty="0" err="1"/>
              <a:t>account_package_log_new</a:t>
            </a:r>
            <a:r>
              <a:rPr lang="en-US" altLang="zh-CN" sz="2400" dirty="0"/>
              <a:t>` `a` join (/* select#2 */ select max(`</a:t>
            </a:r>
            <a:r>
              <a:rPr lang="en-US" altLang="zh-CN" sz="2400" dirty="0" err="1"/>
              <a:t>web_sg_us_charge`.`account_package_log_new`.`id</a:t>
            </a:r>
            <a:r>
              <a:rPr lang="en-US" altLang="zh-CN" sz="2400" dirty="0"/>
              <a:t>`) AS `id` from `web_sg_us_charge`.`</a:t>
            </a:r>
            <a:r>
              <a:rPr lang="en-US" altLang="zh-CN" sz="2400" dirty="0" err="1"/>
              <a:t>account_package_log_new</a:t>
            </a:r>
            <a:r>
              <a:rPr lang="en-US" altLang="zh-CN" sz="2400" dirty="0"/>
              <a:t>` where (`web_sg_us_charge`.`account_package_log_new`.`</a:t>
            </a:r>
            <a:r>
              <a:rPr lang="en-US" altLang="zh-CN" sz="2400" dirty="0" err="1"/>
              <a:t>uid</a:t>
            </a:r>
            <a:r>
              <a:rPr lang="en-US" altLang="zh-CN" sz="2400" dirty="0"/>
              <a:t>` in (90658455,90455658)) group by `web_sg_us_charge`.`account_package_log_new`.`</a:t>
            </a:r>
            <a:r>
              <a:rPr lang="en-US" altLang="zh-CN" sz="2400" dirty="0" err="1"/>
              <a:t>uid</a:t>
            </a:r>
            <a:r>
              <a:rPr lang="en-US" altLang="zh-CN" sz="2400" dirty="0"/>
              <a:t>`) `b` where (`</a:t>
            </a:r>
            <a:r>
              <a:rPr lang="en-US" altLang="zh-CN" sz="2400" dirty="0" err="1"/>
              <a:t>web_sg_us_charge`.`a`.`id</a:t>
            </a:r>
            <a:r>
              <a:rPr lang="en-US" altLang="zh-CN" sz="2400" dirty="0"/>
              <a:t>` = `</a:t>
            </a:r>
            <a:r>
              <a:rPr lang="en-US" altLang="zh-CN" sz="2400" dirty="0" err="1"/>
              <a:t>b`.`id</a:t>
            </a:r>
            <a:r>
              <a:rPr lang="en-US" altLang="zh-CN" sz="2400" dirty="0"/>
              <a:t>`)</a:t>
            </a:r>
            <a:endParaRPr lang="zh-CN" altLang="en-US" sz="2400" dirty="0"/>
          </a:p>
        </p:txBody>
      </p:sp>
      <p:sp>
        <p:nvSpPr>
          <p:cNvPr id="4" name="标题 1"/>
          <p:cNvSpPr>
            <a:spLocks noGrp="1"/>
          </p:cNvSpPr>
          <p:nvPr>
            <p:ph type="title"/>
          </p:nvPr>
        </p:nvSpPr>
        <p:spPr>
          <a:xfrm>
            <a:off x="838200" y="365126"/>
            <a:ext cx="10515600" cy="740863"/>
          </a:xfrm>
        </p:spPr>
        <p:txBody>
          <a:bodyPr/>
          <a:lstStyle/>
          <a:p>
            <a:r>
              <a:rPr lang="en-US" altLang="zh-CN" sz="4000" dirty="0" smtClean="0"/>
              <a:t>show</a:t>
            </a:r>
            <a:r>
              <a:rPr lang="en-US" altLang="zh-CN" dirty="0" smtClean="0"/>
              <a:t> warnings</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40863"/>
          </a:xfrm>
        </p:spPr>
        <p:txBody>
          <a:bodyPr/>
          <a:lstStyle/>
          <a:p>
            <a:r>
              <a:rPr lang="en-US" altLang="zh-CN" dirty="0" smtClean="0"/>
              <a:t>Sql2 </a:t>
            </a:r>
            <a:r>
              <a:rPr lang="en-US" altLang="zh-CN" sz="4000" dirty="0" smtClean="0"/>
              <a:t>show</a:t>
            </a:r>
            <a:r>
              <a:rPr lang="en-US" altLang="zh-CN" dirty="0" smtClean="0"/>
              <a:t> warnings</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400" dirty="0"/>
              <a:t>/* select#1 */ select `web_sg_us_charge`.`account_package_log_new`.`</a:t>
            </a:r>
            <a:r>
              <a:rPr lang="en-US" altLang="zh-CN" sz="2400" dirty="0" err="1"/>
              <a:t>package_id</a:t>
            </a:r>
            <a:r>
              <a:rPr lang="en-US" altLang="zh-CN" sz="2400" dirty="0"/>
              <a:t>` AS `</a:t>
            </a:r>
            <a:r>
              <a:rPr lang="en-US" altLang="zh-CN" sz="2400" dirty="0" err="1"/>
              <a:t>package_id</a:t>
            </a:r>
            <a:r>
              <a:rPr lang="en-US" altLang="zh-CN" sz="2400" dirty="0"/>
              <a:t>` from `web_sg_us_charge`.`</a:t>
            </a:r>
            <a:r>
              <a:rPr lang="en-US" altLang="zh-CN" sz="2400" dirty="0" err="1"/>
              <a:t>account_package_log_new</a:t>
            </a:r>
            <a:r>
              <a:rPr lang="en-US" altLang="zh-CN" sz="2400" dirty="0"/>
              <a:t>` join `web_sg_us_charge`.`</a:t>
            </a:r>
            <a:r>
              <a:rPr lang="en-US" altLang="zh-CN" sz="2400" dirty="0" err="1"/>
              <a:t>account_package_log_new</a:t>
            </a:r>
            <a:r>
              <a:rPr lang="en-US" altLang="zh-CN" sz="2400" dirty="0"/>
              <a:t>` where ((`</a:t>
            </a:r>
            <a:r>
              <a:rPr lang="en-US" altLang="zh-CN" sz="2400" dirty="0" err="1"/>
              <a:t>web_sg_us_charge`.`account_package_log_new`.`id</a:t>
            </a:r>
            <a:r>
              <a:rPr lang="en-US" altLang="zh-CN" sz="2400" dirty="0"/>
              <a:t>` = `</a:t>
            </a:r>
            <a:r>
              <a:rPr lang="en-US" altLang="zh-CN" sz="2400" dirty="0" err="1"/>
              <a:t>web_sg_us_charge`.`account_package_log_new`.`id</a:t>
            </a:r>
            <a:r>
              <a:rPr lang="en-US" altLang="zh-CN" sz="2400" dirty="0"/>
              <a:t>`) and (`web_sg_us_charge`.`account_package_log_new`.`</a:t>
            </a:r>
            <a:r>
              <a:rPr lang="en-US" altLang="zh-CN" sz="2400" dirty="0" err="1"/>
              <a:t>uid</a:t>
            </a:r>
            <a:r>
              <a:rPr lang="en-US" altLang="zh-CN" sz="2400" dirty="0"/>
              <a:t>` in (90658455,90455658)))</a:t>
            </a:r>
            <a:endParaRPr lang="zh-CN" alt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6870</Words>
  <Application>Microsoft Office PowerPoint</Application>
  <PresentationFormat>宽屏</PresentationFormat>
  <Paragraphs>435</Paragraphs>
  <Slides>80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80</vt:i4>
      </vt:variant>
    </vt:vector>
  </HeadingPairs>
  <TitlesOfParts>
    <vt:vector size="90" baseType="lpstr">
      <vt:lpstr>Arial Unicode MS</vt:lpstr>
      <vt:lpstr>inherit</vt:lpstr>
      <vt:lpstr>宋体</vt:lpstr>
      <vt:lpstr>微软雅黑</vt:lpstr>
      <vt:lpstr>Arial</vt:lpstr>
      <vt:lpstr>Calibri</vt:lpstr>
      <vt:lpstr>Calibri Light</vt:lpstr>
      <vt:lpstr>Courier New</vt:lpstr>
      <vt:lpstr>Wingdings</vt:lpstr>
      <vt:lpstr>Office 主题</vt:lpstr>
      <vt:lpstr>PowerPoint 演示文稿</vt:lpstr>
      <vt:lpstr>PowerPoint 演示文稿</vt:lpstr>
      <vt:lpstr>PowerPoint 演示文稿</vt:lpstr>
      <vt:lpstr>sql1</vt:lpstr>
      <vt:lpstr>sql2</vt:lpstr>
      <vt:lpstr>Explain extended sql1</vt:lpstr>
      <vt:lpstr>Sql1 show warnings</vt:lpstr>
      <vt:lpstr>Explain extended sql2</vt:lpstr>
      <vt:lpstr>Sql2 show warnings</vt:lpstr>
      <vt:lpstr>问题来了</vt:lpstr>
      <vt:lpstr>Range Access Method for Single-Part Indexes</vt:lpstr>
      <vt:lpstr>单列索引的Range Access Method</vt:lpstr>
      <vt:lpstr>EXPLAIN Join Types之range</vt:lpstr>
      <vt:lpstr>操作符IN</vt:lpstr>
      <vt:lpstr>普通where in</vt:lpstr>
      <vt:lpstr>普通where in</vt:lpstr>
      <vt:lpstr>Where in索引失效的常见情况</vt:lpstr>
      <vt:lpstr>类型不匹配</vt:lpstr>
      <vt:lpstr>匹配到的行过多</vt:lpstr>
      <vt:lpstr>为什么匹配到的行过多会导致放弃不能使用索引？</vt:lpstr>
      <vt:lpstr>PowerPoint 演示文稿</vt:lpstr>
      <vt:lpstr>PowerPoint 演示文稿</vt:lpstr>
      <vt:lpstr>Index dive &amp; index statistics</vt:lpstr>
      <vt:lpstr>Index dive &amp; index statistics</vt:lpstr>
      <vt:lpstr>in 后面的值列表大小受什么限制？</vt:lpstr>
      <vt:lpstr>Limiting Memory Use for Range Optimization</vt:lpstr>
      <vt:lpstr>max_allowed_packet配置</vt:lpstr>
      <vt:lpstr>子查询（subquery）</vt:lpstr>
      <vt:lpstr>派生表（derived table）</vt:lpstr>
      <vt:lpstr>mysql对子查询的三种优化</vt:lpstr>
      <vt:lpstr>Semijoin转换优化</vt:lpstr>
      <vt:lpstr>Semijoin处理的条件</vt:lpstr>
      <vt:lpstr>Semijoin处理的条件</vt:lpstr>
      <vt:lpstr>优化策略</vt:lpstr>
      <vt:lpstr>优化策略</vt:lpstr>
      <vt:lpstr>如何判断使用了那种semijoin策略</vt:lpstr>
      <vt:lpstr>Semi join materialization示例</vt:lpstr>
      <vt:lpstr>Semijoin FirstMatch示例</vt:lpstr>
      <vt:lpstr>等价的exists对比</vt:lpstr>
      <vt:lpstr>Semijoin LooseScan示例</vt:lpstr>
      <vt:lpstr>LooseScan 和 FirstMatch 的区别是什么？</vt:lpstr>
      <vt:lpstr>使用 EXISTS 策略优化子查询</vt:lpstr>
      <vt:lpstr>sql1是否适用这里的EXISTS策略？</vt:lpstr>
      <vt:lpstr>用EXISTS改写sql1</vt:lpstr>
      <vt:lpstr>使用具体化(Materialization)优化子查询</vt:lpstr>
      <vt:lpstr>Materialization优化的条件</vt:lpstr>
      <vt:lpstr>PowerPoint 演示文稿</vt:lpstr>
      <vt:lpstr>如何判断是否使用Materialization</vt:lpstr>
      <vt:lpstr>Materialization示例</vt:lpstr>
      <vt:lpstr>SUBQUERY和DEPENDENT SUBQUERY的区别是什么？</vt:lpstr>
      <vt:lpstr> </vt:lpstr>
      <vt:lpstr>Show warnings中的标签</vt:lpstr>
      <vt:lpstr>通过Merging或Materialization优化派生表和视图引用</vt:lpstr>
      <vt:lpstr>通过Merging或Materialization优化派生表和视图引用</vt:lpstr>
      <vt:lpstr>通过Merging或Materialization优化派生表和视图引用</vt:lpstr>
      <vt:lpstr>延迟派生表实现的示例</vt:lpstr>
      <vt:lpstr>配置</vt:lpstr>
      <vt:lpstr>Extra列中常见项目解释</vt:lpstr>
      <vt:lpstr>PowerPoint 演示文稿</vt:lpstr>
      <vt:lpstr>PowerPoint 演示文稿</vt:lpstr>
      <vt:lpstr>using where和using index condition的区别是什么？</vt:lpstr>
      <vt:lpstr>Index condition push-down(索引条件下推)</vt:lpstr>
      <vt:lpstr>这些sql的用到using where还是using index condition?</vt:lpstr>
      <vt:lpstr>PowerPoint 演示文稿</vt:lpstr>
      <vt:lpstr>PowerPoint 演示文稿</vt:lpstr>
      <vt:lpstr>规律</vt:lpstr>
      <vt:lpstr>Nested-Loop Join 和 Block Nested-Loop Join</vt:lpstr>
      <vt:lpstr>STRAIGHT_JOIN</vt:lpstr>
      <vt:lpstr>Join的驱动表</vt:lpstr>
      <vt:lpstr>Join的驱动表</vt:lpstr>
      <vt:lpstr>Join驱动表解析</vt:lpstr>
      <vt:lpstr>Join驱动表解析</vt:lpstr>
      <vt:lpstr>Join驱动表解析</vt:lpstr>
      <vt:lpstr>将子查询重写为连接</vt:lpstr>
      <vt:lpstr>结论</vt:lpstr>
      <vt:lpstr>为什么不以range的方式查询索引？</vt:lpstr>
      <vt:lpstr>一些推测</vt:lpstr>
      <vt:lpstr>优化</vt:lpstr>
      <vt:lpstr>Explain extended</vt:lpstr>
      <vt:lpstr>show warnings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案例一</dc:title>
  <dc:creator>ryanhong(洪亮)</dc:creator>
  <cp:lastModifiedBy>ryanhong(洪亮)</cp:lastModifiedBy>
  <cp:revision>108</cp:revision>
  <dcterms:created xsi:type="dcterms:W3CDTF">2021-08-10T12:18:00Z</dcterms:created>
  <dcterms:modified xsi:type="dcterms:W3CDTF">2022-06-17T09:30:46Z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34FC1C7A368846A5A9930257FB7E4724</vt:lpwstr>
  </property>
</Properties>
</file>