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  <p:sldMasterId id="2147483675" r:id="rId3"/>
  </p:sldMasterIdLst>
  <p:notesMasterIdLst>
    <p:notesMasterId r:id="rId37"/>
  </p:notesMasterIdLst>
  <p:sldIdLst>
    <p:sldId id="699" r:id="rId4"/>
    <p:sldId id="700" r:id="rId5"/>
    <p:sldId id="256" r:id="rId6"/>
    <p:sldId id="732" r:id="rId7"/>
    <p:sldId id="701" r:id="rId8"/>
    <p:sldId id="702" r:id="rId9"/>
    <p:sldId id="703" r:id="rId10"/>
    <p:sldId id="705" r:id="rId11"/>
    <p:sldId id="704" r:id="rId12"/>
    <p:sldId id="706" r:id="rId13"/>
    <p:sldId id="707" r:id="rId14"/>
    <p:sldId id="709" r:id="rId15"/>
    <p:sldId id="708" r:id="rId16"/>
    <p:sldId id="710" r:id="rId17"/>
    <p:sldId id="711" r:id="rId18"/>
    <p:sldId id="712" r:id="rId19"/>
    <p:sldId id="715" r:id="rId20"/>
    <p:sldId id="714" r:id="rId21"/>
    <p:sldId id="258" r:id="rId22"/>
    <p:sldId id="717" r:id="rId23"/>
    <p:sldId id="724" r:id="rId24"/>
    <p:sldId id="718" r:id="rId25"/>
    <p:sldId id="720" r:id="rId26"/>
    <p:sldId id="723" r:id="rId27"/>
    <p:sldId id="727" r:id="rId28"/>
    <p:sldId id="728" r:id="rId29"/>
    <p:sldId id="722" r:id="rId30"/>
    <p:sldId id="719" r:id="rId31"/>
    <p:sldId id="725" r:id="rId32"/>
    <p:sldId id="729" r:id="rId33"/>
    <p:sldId id="730" r:id="rId34"/>
    <p:sldId id="731" r:id="rId35"/>
    <p:sldId id="698" r:id="rId36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3300"/>
    <a:srgbClr val="FFCCCC"/>
    <a:srgbClr val="006600"/>
    <a:srgbClr val="0000CC"/>
    <a:srgbClr val="000099"/>
    <a:srgbClr val="FF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92985" autoAdjust="0"/>
  </p:normalViewPr>
  <p:slideViewPr>
    <p:cSldViewPr>
      <p:cViewPr varScale="1">
        <p:scale>
          <a:sx n="91" d="100"/>
          <a:sy n="91" d="100"/>
        </p:scale>
        <p:origin x="-503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86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17758-26C5-413D-BA80-DA77E4935E4C}" type="datetimeFigureOut">
              <a:rPr lang="zh-CN" altLang="en-US" smtClean="0"/>
              <a:t>2014-4-17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35339-1903-4671-BA75-20E6B2E52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3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add(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a,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b)   </a:t>
            </a:r>
            <a:r>
              <a:rPr lang="en-US" altLang="zh-CN" sz="1200" dirty="0" err="1" smtClean="0"/>
              <a:t>typdef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(*p)(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a,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b)</a:t>
            </a:r>
          </a:p>
          <a:p>
            <a:pPr eaLnBrk="1" hangingPunct="1"/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array[10]    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[10]   </a:t>
            </a:r>
            <a:r>
              <a:rPr lang="en-US" altLang="zh-CN" sz="1200" dirty="0" err="1" smtClean="0"/>
              <a:t>typdef</a:t>
            </a:r>
            <a:r>
              <a:rPr lang="en-US" altLang="zh-CN" sz="1200" dirty="0" smtClean="0"/>
              <a:t> (</a:t>
            </a:r>
            <a:r>
              <a:rPr lang="en-US" altLang="zh-CN" sz="1200" dirty="0" err="1" smtClean="0"/>
              <a:t>myArray</a:t>
            </a:r>
            <a:r>
              <a:rPr lang="en-US" altLang="zh-CN" sz="1200" dirty="0" smtClean="0"/>
              <a:t>)[10];  </a:t>
            </a:r>
            <a:r>
              <a:rPr lang="en-US" altLang="zh-CN" sz="1200" dirty="0" err="1" smtClean="0"/>
              <a:t>myarray</a:t>
            </a:r>
            <a:r>
              <a:rPr lang="en-US" altLang="zh-CN" sz="1200" dirty="0" smtClean="0"/>
              <a:t> array;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35339-1903-4671-BA75-20E6B2E5243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5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24563"/>
            <a:ext cx="684212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15954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t" hangingPunct="1">
              <a:lnSpc>
                <a:spcPct val="140000"/>
              </a:lnSpc>
              <a:buClr>
                <a:schemeClr val="bg1"/>
              </a:buClr>
            </a:pPr>
            <a:r>
              <a:rPr lang="zh-CN" altLang="en-US" sz="1000" b="1">
                <a:solidFill>
                  <a:schemeClr val="bg2"/>
                </a:solidFill>
                <a:latin typeface="宋体" panose="02010600030101010101" pitchFamily="2" charset="-122"/>
              </a:rPr>
              <a:t>传智播客</a:t>
            </a:r>
            <a:r>
              <a:rPr lang="en-US" altLang="zh-CN" sz="1000" b="1" dirty="0">
                <a:solidFill>
                  <a:schemeClr val="bg2"/>
                </a:solidFill>
                <a:latin typeface="宋体" panose="02010600030101010101" pitchFamily="2" charset="-122"/>
              </a:rPr>
              <a:t>C/C++</a:t>
            </a:r>
            <a:r>
              <a:rPr lang="zh-CN" altLang="en-US" sz="1000" b="1">
                <a:solidFill>
                  <a:schemeClr val="bg2"/>
                </a:solidFill>
                <a:latin typeface="宋体" panose="02010600030101010101" pitchFamily="2" charset="-122"/>
              </a:rPr>
              <a:t>学院 </a:t>
            </a:r>
            <a:r>
              <a:rPr lang="en-US" altLang="zh-CN" sz="1000" b="1" dirty="0">
                <a:solidFill>
                  <a:schemeClr val="bg2"/>
                </a:solidFill>
                <a:latin typeface="宋体" panose="02010600030101010101" pitchFamily="2" charset="-122"/>
              </a:rPr>
              <a:t>2013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5181600" y="4038600"/>
            <a:ext cx="3960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kumimoji="0" sz="1400" smtClean="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0" sz="1400" smtClean="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0" sz="1400" smtClean="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fld id="{2E0DA7F4-A776-44F1-B01C-2EB71D80FA6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469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8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3713" y="228600"/>
            <a:ext cx="2071687" cy="5948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28600"/>
            <a:ext cx="6062663" cy="594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1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2" descr="1"/>
          <p:cNvSpPr>
            <a:spLocks/>
          </p:cNvSpPr>
          <p:nvPr/>
        </p:nvSpPr>
        <p:spPr bwMode="ltGray">
          <a:xfrm>
            <a:off x="-22225" y="0"/>
            <a:ext cx="9191625" cy="6156325"/>
          </a:xfrm>
          <a:custGeom>
            <a:avLst/>
            <a:gdLst/>
            <a:ahLst/>
            <a:cxnLst>
              <a:cxn ang="0">
                <a:pos x="22" y="3783"/>
              </a:cxn>
              <a:cxn ang="0">
                <a:pos x="1792" y="3857"/>
              </a:cxn>
              <a:cxn ang="0">
                <a:pos x="5774" y="3089"/>
              </a:cxn>
              <a:cxn ang="0">
                <a:pos x="5790" y="0"/>
              </a:cxn>
              <a:cxn ang="0">
                <a:pos x="0" y="0"/>
              </a:cxn>
              <a:cxn ang="0">
                <a:pos x="14" y="3791"/>
              </a:cxn>
            </a:cxnLst>
            <a:rect l="0" t="0" r="r" b="b"/>
            <a:pathLst>
              <a:path w="5790" h="3878">
                <a:moveTo>
                  <a:pt x="22" y="3783"/>
                </a:moveTo>
                <a:cubicBezTo>
                  <a:pt x="316" y="3795"/>
                  <a:pt x="788" y="3878"/>
                  <a:pt x="1792" y="3857"/>
                </a:cubicBezTo>
                <a:cubicBezTo>
                  <a:pt x="2796" y="3838"/>
                  <a:pt x="5112" y="3299"/>
                  <a:pt x="5774" y="3089"/>
                </a:cubicBezTo>
                <a:lnTo>
                  <a:pt x="5790" y="0"/>
                </a:lnTo>
                <a:lnTo>
                  <a:pt x="0" y="0"/>
                </a:lnTo>
                <a:lnTo>
                  <a:pt x="14" y="3791"/>
                </a:lnTo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5" name="Freeform 34"/>
          <p:cNvSpPr>
            <a:spLocks/>
          </p:cNvSpPr>
          <p:nvPr/>
        </p:nvSpPr>
        <p:spPr bwMode="ltGray">
          <a:xfrm>
            <a:off x="0" y="4419600"/>
            <a:ext cx="9153525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rgbClr val="FFFFFF">
              <a:alpha val="89999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6" name="Freeform 35"/>
          <p:cNvSpPr>
            <a:spLocks/>
          </p:cNvSpPr>
          <p:nvPr/>
        </p:nvSpPr>
        <p:spPr bwMode="gray">
          <a:xfrm>
            <a:off x="0" y="51816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853024">
            <a:off x="1062038" y="1265238"/>
            <a:ext cx="685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267200" y="4379913"/>
            <a:ext cx="3962400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385846">
            <a:off x="1897063" y="4740275"/>
            <a:ext cx="22098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9600" y="3352800"/>
            <a:ext cx="28194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562851">
            <a:off x="1573213" y="2192338"/>
            <a:ext cx="1000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95400" y="1649413"/>
            <a:ext cx="190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81000" y="609600"/>
            <a:ext cx="14478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5715000" y="1371600"/>
            <a:ext cx="3533775" cy="3427413"/>
            <a:chOff x="3665" y="622"/>
            <a:chExt cx="2161" cy="2063"/>
          </a:xfrm>
        </p:grpSpPr>
        <p:sp>
          <p:nvSpPr>
            <p:cNvPr id="15" name="Freeform 72"/>
            <p:cNvSpPr>
              <a:spLocks/>
            </p:cNvSpPr>
            <p:nvPr userDrawn="1"/>
          </p:nvSpPr>
          <p:spPr bwMode="gray">
            <a:xfrm rot="-667772" flipH="1" flipV="1">
              <a:off x="3665" y="249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6" name="Freeform 73"/>
            <p:cNvSpPr>
              <a:spLocks/>
            </p:cNvSpPr>
            <p:nvPr userDrawn="1"/>
          </p:nvSpPr>
          <p:spPr bwMode="gray">
            <a:xfrm rot="-667772" flipH="1" flipV="1">
              <a:off x="3672" y="2327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74"/>
            <p:cNvSpPr>
              <a:spLocks/>
            </p:cNvSpPr>
            <p:nvPr userDrawn="1"/>
          </p:nvSpPr>
          <p:spPr bwMode="gray">
            <a:xfrm rot="-667772" flipH="1" flipV="1">
              <a:off x="3693" y="2161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Freeform 75"/>
            <p:cNvSpPr>
              <a:spLocks/>
            </p:cNvSpPr>
            <p:nvPr userDrawn="1"/>
          </p:nvSpPr>
          <p:spPr bwMode="gray">
            <a:xfrm rot="-667772" flipH="1" flipV="1">
              <a:off x="3728" y="1998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Freeform 76"/>
            <p:cNvSpPr>
              <a:spLocks/>
            </p:cNvSpPr>
            <p:nvPr userDrawn="1"/>
          </p:nvSpPr>
          <p:spPr bwMode="gray">
            <a:xfrm rot="-667772" flipH="1" flipV="1">
              <a:off x="3778" y="1841"/>
              <a:ext cx="617" cy="39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Freeform 77"/>
            <p:cNvSpPr>
              <a:spLocks/>
            </p:cNvSpPr>
            <p:nvPr userDrawn="1"/>
          </p:nvSpPr>
          <p:spPr bwMode="gray">
            <a:xfrm rot="-667772" flipH="1" flipV="1">
              <a:off x="3841" y="1688"/>
              <a:ext cx="592" cy="444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Freeform 78"/>
            <p:cNvSpPr>
              <a:spLocks/>
            </p:cNvSpPr>
            <p:nvPr userDrawn="1"/>
          </p:nvSpPr>
          <p:spPr bwMode="gray">
            <a:xfrm rot="-667772" flipH="1" flipV="1">
              <a:off x="3917" y="1542"/>
              <a:ext cx="560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79"/>
            <p:cNvSpPr>
              <a:spLocks/>
            </p:cNvSpPr>
            <p:nvPr userDrawn="1"/>
          </p:nvSpPr>
          <p:spPr bwMode="gray">
            <a:xfrm rot="-667772" flipH="1" flipV="1">
              <a:off x="4006" y="1404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3" name="Freeform 80"/>
            <p:cNvSpPr>
              <a:spLocks/>
            </p:cNvSpPr>
            <p:nvPr userDrawn="1"/>
          </p:nvSpPr>
          <p:spPr bwMode="gray">
            <a:xfrm rot="-667772" flipH="1" flipV="1">
              <a:off x="4108" y="1275"/>
              <a:ext cx="490" cy="56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4" name="Freeform 81"/>
            <p:cNvSpPr>
              <a:spLocks/>
            </p:cNvSpPr>
            <p:nvPr userDrawn="1"/>
          </p:nvSpPr>
          <p:spPr bwMode="gray">
            <a:xfrm rot="-667772" flipH="1" flipV="1">
              <a:off x="4223" y="1154"/>
              <a:ext cx="446" cy="591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5" name="Freeform 82"/>
            <p:cNvSpPr>
              <a:spLocks/>
            </p:cNvSpPr>
            <p:nvPr userDrawn="1"/>
          </p:nvSpPr>
          <p:spPr bwMode="gray">
            <a:xfrm rot="-667772" flipH="1" flipV="1">
              <a:off x="4345" y="1045"/>
              <a:ext cx="403" cy="616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Freeform 83"/>
            <p:cNvSpPr>
              <a:spLocks/>
            </p:cNvSpPr>
            <p:nvPr userDrawn="1"/>
          </p:nvSpPr>
          <p:spPr bwMode="gray">
            <a:xfrm rot="-667772" flipH="1" flipV="1">
              <a:off x="4477" y="947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7" name="Freeform 84"/>
            <p:cNvSpPr>
              <a:spLocks/>
            </p:cNvSpPr>
            <p:nvPr userDrawn="1"/>
          </p:nvSpPr>
          <p:spPr bwMode="gray">
            <a:xfrm rot="-667772" flipH="1" flipV="1">
              <a:off x="4619" y="861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8" name="Freeform 85"/>
            <p:cNvSpPr>
              <a:spLocks/>
            </p:cNvSpPr>
            <p:nvPr userDrawn="1"/>
          </p:nvSpPr>
          <p:spPr bwMode="gray">
            <a:xfrm rot="-667772" flipH="1" flipV="1">
              <a:off x="4767" y="789"/>
              <a:ext cx="249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9" name="Freeform 86"/>
            <p:cNvSpPr>
              <a:spLocks/>
            </p:cNvSpPr>
            <p:nvPr userDrawn="1"/>
          </p:nvSpPr>
          <p:spPr bwMode="gray">
            <a:xfrm rot="-667772" flipH="1" flipV="1">
              <a:off x="4923" y="73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0" name="Freeform 87"/>
            <p:cNvSpPr>
              <a:spLocks/>
            </p:cNvSpPr>
            <p:nvPr userDrawn="1"/>
          </p:nvSpPr>
          <p:spPr bwMode="gray">
            <a:xfrm rot="-667772" flipH="1" flipV="1">
              <a:off x="5083" y="686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AutoShape 88"/>
            <p:cNvSpPr>
              <a:spLocks noChangeArrowheads="1"/>
            </p:cNvSpPr>
            <p:nvPr userDrawn="1"/>
          </p:nvSpPr>
          <p:spPr bwMode="gray">
            <a:xfrm rot="-667772" flipH="1" flipV="1">
              <a:off x="5248" y="654"/>
              <a:ext cx="77" cy="672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2" name="Freeform 89"/>
            <p:cNvSpPr>
              <a:spLocks/>
            </p:cNvSpPr>
            <p:nvPr userDrawn="1"/>
          </p:nvSpPr>
          <p:spPr bwMode="gray">
            <a:xfrm rot="-667772" flipH="1" flipV="1">
              <a:off x="5357" y="631"/>
              <a:ext cx="135" cy="67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Freeform 90"/>
            <p:cNvSpPr>
              <a:spLocks/>
            </p:cNvSpPr>
            <p:nvPr userDrawn="1"/>
          </p:nvSpPr>
          <p:spPr bwMode="gray">
            <a:xfrm rot="-667772" flipH="1" flipV="1">
              <a:off x="5467" y="62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" name="Freeform 91"/>
            <p:cNvSpPr>
              <a:spLocks/>
            </p:cNvSpPr>
            <p:nvPr userDrawn="1"/>
          </p:nvSpPr>
          <p:spPr bwMode="gray">
            <a:xfrm rot="-667772" flipH="1" flipV="1">
              <a:off x="5579" y="628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35851" name="Rectangle 1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2819400" y="914400"/>
            <a:ext cx="6097588" cy="1371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5852" name="Rectangle 12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505200" y="2590800"/>
            <a:ext cx="5410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>
                <a:latin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64313"/>
            <a:ext cx="2133600" cy="217487"/>
          </a:xfrm>
        </p:spPr>
        <p:txBody>
          <a:bodyPr/>
          <a:lstStyle>
            <a:lvl1pPr algn="ctr">
              <a:defRPr kumimoji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6" name="Rectangle 15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3048000" y="6553200"/>
            <a:ext cx="2743200" cy="217488"/>
          </a:xfrm>
        </p:spPr>
        <p:txBody>
          <a:bodyPr/>
          <a:lstStyle>
            <a:lvl1pPr>
              <a:defRPr kumimoji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F010AF1-4EAF-4A26-934E-CF7A798619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7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5791200" y="6477000"/>
            <a:ext cx="3124200" cy="304800"/>
          </a:xfrm>
        </p:spPr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505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7D35F559-31B4-4E0F-832F-CE22019BFDF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52714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EAFF4137-ABD3-405F-BD22-C6893E5AB6A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984079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C38FB0C3-6E93-4B02-8E31-4AB68D72F25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133222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B8B6852D-7809-43E4-B0C7-EC394F8C11E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97302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5AA86E81-8419-4548-8505-835C5262ADA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713835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384431E2-862B-4627-AAC2-7133D90111F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874619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1BBEA07B-C4AE-4E66-934A-BB188C593E4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22585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34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2F297CC5-28FA-4C95-9AFB-176F36C4F35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824184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C880E885-92C6-42FA-9F8B-70A81C40A2E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119786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DEA2357C-00A2-469B-8334-41319AD3D66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331728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A85AF9FE-F3F9-46D8-B961-BB675F1CED3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8019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3CD5F870-E25B-4271-9425-57CFB3E8673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6831060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2" descr="1"/>
          <p:cNvSpPr>
            <a:spLocks/>
          </p:cNvSpPr>
          <p:nvPr/>
        </p:nvSpPr>
        <p:spPr bwMode="ltGray">
          <a:xfrm>
            <a:off x="-22225" y="0"/>
            <a:ext cx="9191625" cy="6156325"/>
          </a:xfrm>
          <a:custGeom>
            <a:avLst/>
            <a:gdLst/>
            <a:ahLst/>
            <a:cxnLst>
              <a:cxn ang="0">
                <a:pos x="22" y="3783"/>
              </a:cxn>
              <a:cxn ang="0">
                <a:pos x="1792" y="3857"/>
              </a:cxn>
              <a:cxn ang="0">
                <a:pos x="5774" y="3089"/>
              </a:cxn>
              <a:cxn ang="0">
                <a:pos x="5790" y="0"/>
              </a:cxn>
              <a:cxn ang="0">
                <a:pos x="0" y="0"/>
              </a:cxn>
              <a:cxn ang="0">
                <a:pos x="14" y="3791"/>
              </a:cxn>
            </a:cxnLst>
            <a:rect l="0" t="0" r="r" b="b"/>
            <a:pathLst>
              <a:path w="5790" h="3878">
                <a:moveTo>
                  <a:pt x="22" y="3783"/>
                </a:moveTo>
                <a:cubicBezTo>
                  <a:pt x="316" y="3795"/>
                  <a:pt x="788" y="3878"/>
                  <a:pt x="1792" y="3857"/>
                </a:cubicBezTo>
                <a:cubicBezTo>
                  <a:pt x="2796" y="3838"/>
                  <a:pt x="5112" y="3299"/>
                  <a:pt x="5774" y="3089"/>
                </a:cubicBezTo>
                <a:lnTo>
                  <a:pt x="5790" y="0"/>
                </a:lnTo>
                <a:lnTo>
                  <a:pt x="0" y="0"/>
                </a:lnTo>
                <a:lnTo>
                  <a:pt x="14" y="3791"/>
                </a:lnTo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5" name="Freeform 34"/>
          <p:cNvSpPr>
            <a:spLocks/>
          </p:cNvSpPr>
          <p:nvPr/>
        </p:nvSpPr>
        <p:spPr bwMode="ltGray">
          <a:xfrm>
            <a:off x="0" y="4419600"/>
            <a:ext cx="9153525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rgbClr val="FFFFFF">
              <a:alpha val="89999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6" name="Freeform 35"/>
          <p:cNvSpPr>
            <a:spLocks/>
          </p:cNvSpPr>
          <p:nvPr/>
        </p:nvSpPr>
        <p:spPr bwMode="gray">
          <a:xfrm>
            <a:off x="0" y="51816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853024">
            <a:off x="1062038" y="1265238"/>
            <a:ext cx="685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267200" y="4379913"/>
            <a:ext cx="3962400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385846">
            <a:off x="1897063" y="4740275"/>
            <a:ext cx="22098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9600" y="3352800"/>
            <a:ext cx="28194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562851">
            <a:off x="1573213" y="2192338"/>
            <a:ext cx="1000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95400" y="1649413"/>
            <a:ext cx="190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81000" y="609600"/>
            <a:ext cx="14478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5715000" y="1371600"/>
            <a:ext cx="3533775" cy="3427413"/>
            <a:chOff x="3665" y="622"/>
            <a:chExt cx="2161" cy="2063"/>
          </a:xfrm>
        </p:grpSpPr>
        <p:sp>
          <p:nvSpPr>
            <p:cNvPr id="15" name="Freeform 72"/>
            <p:cNvSpPr>
              <a:spLocks/>
            </p:cNvSpPr>
            <p:nvPr userDrawn="1"/>
          </p:nvSpPr>
          <p:spPr bwMode="gray">
            <a:xfrm rot="-667772" flipH="1" flipV="1">
              <a:off x="3665" y="249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6" name="Freeform 73"/>
            <p:cNvSpPr>
              <a:spLocks/>
            </p:cNvSpPr>
            <p:nvPr userDrawn="1"/>
          </p:nvSpPr>
          <p:spPr bwMode="gray">
            <a:xfrm rot="-667772" flipH="1" flipV="1">
              <a:off x="3672" y="2327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74"/>
            <p:cNvSpPr>
              <a:spLocks/>
            </p:cNvSpPr>
            <p:nvPr userDrawn="1"/>
          </p:nvSpPr>
          <p:spPr bwMode="gray">
            <a:xfrm rot="-667772" flipH="1" flipV="1">
              <a:off x="3693" y="2161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Freeform 75"/>
            <p:cNvSpPr>
              <a:spLocks/>
            </p:cNvSpPr>
            <p:nvPr userDrawn="1"/>
          </p:nvSpPr>
          <p:spPr bwMode="gray">
            <a:xfrm rot="-667772" flipH="1" flipV="1">
              <a:off x="3728" y="1998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Freeform 76"/>
            <p:cNvSpPr>
              <a:spLocks/>
            </p:cNvSpPr>
            <p:nvPr userDrawn="1"/>
          </p:nvSpPr>
          <p:spPr bwMode="gray">
            <a:xfrm rot="-667772" flipH="1" flipV="1">
              <a:off x="3778" y="1841"/>
              <a:ext cx="617" cy="39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Freeform 77"/>
            <p:cNvSpPr>
              <a:spLocks/>
            </p:cNvSpPr>
            <p:nvPr userDrawn="1"/>
          </p:nvSpPr>
          <p:spPr bwMode="gray">
            <a:xfrm rot="-667772" flipH="1" flipV="1">
              <a:off x="3841" y="1688"/>
              <a:ext cx="592" cy="444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Freeform 78"/>
            <p:cNvSpPr>
              <a:spLocks/>
            </p:cNvSpPr>
            <p:nvPr userDrawn="1"/>
          </p:nvSpPr>
          <p:spPr bwMode="gray">
            <a:xfrm rot="-667772" flipH="1" flipV="1">
              <a:off x="3917" y="1542"/>
              <a:ext cx="560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79"/>
            <p:cNvSpPr>
              <a:spLocks/>
            </p:cNvSpPr>
            <p:nvPr userDrawn="1"/>
          </p:nvSpPr>
          <p:spPr bwMode="gray">
            <a:xfrm rot="-667772" flipH="1" flipV="1">
              <a:off x="4006" y="1404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3" name="Freeform 80"/>
            <p:cNvSpPr>
              <a:spLocks/>
            </p:cNvSpPr>
            <p:nvPr userDrawn="1"/>
          </p:nvSpPr>
          <p:spPr bwMode="gray">
            <a:xfrm rot="-667772" flipH="1" flipV="1">
              <a:off x="4108" y="1275"/>
              <a:ext cx="490" cy="56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4" name="Freeform 81"/>
            <p:cNvSpPr>
              <a:spLocks/>
            </p:cNvSpPr>
            <p:nvPr userDrawn="1"/>
          </p:nvSpPr>
          <p:spPr bwMode="gray">
            <a:xfrm rot="-667772" flipH="1" flipV="1">
              <a:off x="4223" y="1154"/>
              <a:ext cx="446" cy="591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5" name="Freeform 82"/>
            <p:cNvSpPr>
              <a:spLocks/>
            </p:cNvSpPr>
            <p:nvPr userDrawn="1"/>
          </p:nvSpPr>
          <p:spPr bwMode="gray">
            <a:xfrm rot="-667772" flipH="1" flipV="1">
              <a:off x="4345" y="1045"/>
              <a:ext cx="403" cy="616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Freeform 83"/>
            <p:cNvSpPr>
              <a:spLocks/>
            </p:cNvSpPr>
            <p:nvPr userDrawn="1"/>
          </p:nvSpPr>
          <p:spPr bwMode="gray">
            <a:xfrm rot="-667772" flipH="1" flipV="1">
              <a:off x="4477" y="947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7" name="Freeform 84"/>
            <p:cNvSpPr>
              <a:spLocks/>
            </p:cNvSpPr>
            <p:nvPr userDrawn="1"/>
          </p:nvSpPr>
          <p:spPr bwMode="gray">
            <a:xfrm rot="-667772" flipH="1" flipV="1">
              <a:off x="4619" y="861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8" name="Freeform 85"/>
            <p:cNvSpPr>
              <a:spLocks/>
            </p:cNvSpPr>
            <p:nvPr userDrawn="1"/>
          </p:nvSpPr>
          <p:spPr bwMode="gray">
            <a:xfrm rot="-667772" flipH="1" flipV="1">
              <a:off x="4767" y="789"/>
              <a:ext cx="249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9" name="Freeform 86"/>
            <p:cNvSpPr>
              <a:spLocks/>
            </p:cNvSpPr>
            <p:nvPr userDrawn="1"/>
          </p:nvSpPr>
          <p:spPr bwMode="gray">
            <a:xfrm rot="-667772" flipH="1" flipV="1">
              <a:off x="4923" y="73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0" name="Freeform 87"/>
            <p:cNvSpPr>
              <a:spLocks/>
            </p:cNvSpPr>
            <p:nvPr userDrawn="1"/>
          </p:nvSpPr>
          <p:spPr bwMode="gray">
            <a:xfrm rot="-667772" flipH="1" flipV="1">
              <a:off x="5083" y="686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AutoShape 88"/>
            <p:cNvSpPr>
              <a:spLocks noChangeArrowheads="1"/>
            </p:cNvSpPr>
            <p:nvPr userDrawn="1"/>
          </p:nvSpPr>
          <p:spPr bwMode="gray">
            <a:xfrm rot="-667772" flipH="1" flipV="1">
              <a:off x="5248" y="654"/>
              <a:ext cx="77" cy="672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2" name="Freeform 89"/>
            <p:cNvSpPr>
              <a:spLocks/>
            </p:cNvSpPr>
            <p:nvPr userDrawn="1"/>
          </p:nvSpPr>
          <p:spPr bwMode="gray">
            <a:xfrm rot="-667772" flipH="1" flipV="1">
              <a:off x="5357" y="631"/>
              <a:ext cx="135" cy="67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Freeform 90"/>
            <p:cNvSpPr>
              <a:spLocks/>
            </p:cNvSpPr>
            <p:nvPr userDrawn="1"/>
          </p:nvSpPr>
          <p:spPr bwMode="gray">
            <a:xfrm rot="-667772" flipH="1" flipV="1">
              <a:off x="5467" y="62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" name="Freeform 91"/>
            <p:cNvSpPr>
              <a:spLocks/>
            </p:cNvSpPr>
            <p:nvPr userDrawn="1"/>
          </p:nvSpPr>
          <p:spPr bwMode="gray">
            <a:xfrm rot="-667772" flipH="1" flipV="1">
              <a:off x="5579" y="628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35851" name="Rectangle 1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2819400" y="914400"/>
            <a:ext cx="6097588" cy="1371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5852" name="Rectangle 12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505200" y="2590800"/>
            <a:ext cx="5410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>
                <a:latin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64313"/>
            <a:ext cx="2133600" cy="217487"/>
          </a:xfrm>
        </p:spPr>
        <p:txBody>
          <a:bodyPr/>
          <a:lstStyle>
            <a:lvl1pPr algn="ctr">
              <a:defRPr kumimoji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6" name="Rectangle 15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3048000" y="6553200"/>
            <a:ext cx="2743200" cy="217488"/>
          </a:xfrm>
        </p:spPr>
        <p:txBody>
          <a:bodyPr/>
          <a:lstStyle>
            <a:lvl1pPr>
              <a:defRPr kumimoji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273D58A-C91B-43B9-A3EC-68ED2AA48C1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7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5791200" y="6477000"/>
            <a:ext cx="3124200" cy="304800"/>
          </a:xfrm>
        </p:spPr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4254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E5415693-9480-40DC-820C-D00108C1755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614606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20C7AF8E-845B-48BE-98FE-FE2FAE126A8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817398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6734D534-8303-4649-AFD1-F35737A68DA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7964899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D4565379-65E7-4CCE-BC50-9D8A3BCE65D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8077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69740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0CD78649-8E96-4FA7-AEFA-5F82F81D841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597650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DC959D48-2117-4155-80F9-91979679537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6434148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2333B785-4ADA-417A-9BCE-4CD4D4F61E6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167611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35D7ADA8-0080-4521-B0F8-D1971447AC3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82698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CFBEBCE9-09E5-43C7-9C0E-DFF06CE3D34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0592599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E3B92FD8-4C33-40FA-8A9F-6580B8559EF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1078637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5E0185C7-BE12-4872-8216-C5B9541B84B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638278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74BD6B13-AC54-49FA-BC27-8F5499CA719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677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9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7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50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62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440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105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3800" y="228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7" name="Picture 8" descr="129">
            <a:hlinkClick r:id="rId13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24563"/>
            <a:ext cx="684212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0"/>
          <p:cNvSpPr>
            <a:spLocks noChangeArrowheads="1"/>
          </p:cNvSpPr>
          <p:nvPr userDrawn="1"/>
        </p:nvSpPr>
        <p:spPr bwMode="auto">
          <a:xfrm>
            <a:off x="0" y="6477000"/>
            <a:ext cx="15954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t" hangingPunct="1">
              <a:lnSpc>
                <a:spcPct val="140000"/>
              </a:lnSpc>
              <a:buClr>
                <a:schemeClr val="bg1"/>
              </a:buClr>
            </a:pPr>
            <a:r>
              <a:rPr lang="zh-CN" altLang="en-US" sz="1000" b="1">
                <a:solidFill>
                  <a:schemeClr val="bg2"/>
                </a:solidFill>
                <a:latin typeface="宋体" panose="02010600030101010101" pitchFamily="2" charset="-122"/>
              </a:rPr>
              <a:t>传智播客</a:t>
            </a:r>
            <a:r>
              <a:rPr lang="en-US" altLang="zh-CN" sz="1000" b="1" dirty="0">
                <a:solidFill>
                  <a:schemeClr val="bg2"/>
                </a:solidFill>
                <a:latin typeface="宋体" panose="02010600030101010101" pitchFamily="2" charset="-122"/>
              </a:rPr>
              <a:t>C/C++</a:t>
            </a:r>
            <a:r>
              <a:rPr lang="zh-CN" altLang="en-US" sz="1000" b="1">
                <a:solidFill>
                  <a:schemeClr val="bg2"/>
                </a:solidFill>
                <a:latin typeface="宋体" panose="02010600030101010101" pitchFamily="2" charset="-122"/>
              </a:rPr>
              <a:t>学院 </a:t>
            </a:r>
            <a:r>
              <a:rPr lang="en-US" altLang="zh-CN" sz="1000" b="1" dirty="0">
                <a:solidFill>
                  <a:schemeClr val="bg2"/>
                </a:solidFill>
                <a:latin typeface="宋体" panose="02010600030101010101" pitchFamily="2" charset="-122"/>
              </a:rPr>
              <a:t>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10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w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6" name="Line 140"/>
          <p:cNvSpPr>
            <a:spLocks noChangeShapeType="1"/>
          </p:cNvSpPr>
          <p:nvPr/>
        </p:nvSpPr>
        <p:spPr bwMode="auto">
          <a:xfrm>
            <a:off x="1752600" y="990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-228600" y="-179388"/>
            <a:ext cx="2743200" cy="2714626"/>
            <a:chOff x="-144" y="-113"/>
            <a:chExt cx="1728" cy="1710"/>
          </a:xfrm>
        </p:grpSpPr>
        <p:sp>
          <p:nvSpPr>
            <p:cNvPr id="34853" name="Freeform 37"/>
            <p:cNvSpPr>
              <a:spLocks/>
            </p:cNvSpPr>
            <p:nvPr userDrawn="1"/>
          </p:nvSpPr>
          <p:spPr bwMode="gray">
            <a:xfrm rot="14847100" flipH="1">
              <a:off x="-225" y="1185"/>
              <a:ext cx="463" cy="301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617" y="67"/>
                </a:cxn>
                <a:cxn ang="0">
                  <a:pos x="38" y="401"/>
                </a:cxn>
                <a:cxn ang="0">
                  <a:pos x="0" y="335"/>
                </a:cxn>
                <a:cxn ang="0">
                  <a:pos x="580" y="0"/>
                </a:cxn>
              </a:cxnLst>
              <a:rect l="0" t="0" r="r" b="b"/>
              <a:pathLst>
                <a:path w="617" h="401">
                  <a:moveTo>
                    <a:pt x="580" y="0"/>
                  </a:moveTo>
                  <a:lnTo>
                    <a:pt x="617" y="67"/>
                  </a:lnTo>
                  <a:lnTo>
                    <a:pt x="38" y="401"/>
                  </a:lnTo>
                  <a:lnTo>
                    <a:pt x="0" y="335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4" name="Freeform 38"/>
            <p:cNvSpPr>
              <a:spLocks/>
            </p:cNvSpPr>
            <p:nvPr userDrawn="1"/>
          </p:nvSpPr>
          <p:spPr bwMode="gray">
            <a:xfrm rot="14847100" flipH="1">
              <a:off x="-129" y="1215"/>
              <a:ext cx="478" cy="266"/>
            </a:xfrm>
            <a:custGeom>
              <a:avLst/>
              <a:gdLst/>
              <a:ahLst/>
              <a:cxnLst>
                <a:cxn ang="0">
                  <a:pos x="607" y="0"/>
                </a:cxn>
                <a:cxn ang="0">
                  <a:pos x="638" y="71"/>
                </a:cxn>
                <a:cxn ang="0">
                  <a:pos x="33" y="353"/>
                </a:cxn>
                <a:cxn ang="0">
                  <a:pos x="0" y="284"/>
                </a:cxn>
                <a:cxn ang="0">
                  <a:pos x="607" y="0"/>
                </a:cxn>
              </a:cxnLst>
              <a:rect l="0" t="0" r="r" b="b"/>
              <a:pathLst>
                <a:path w="638" h="353">
                  <a:moveTo>
                    <a:pt x="607" y="0"/>
                  </a:moveTo>
                  <a:lnTo>
                    <a:pt x="638" y="71"/>
                  </a:lnTo>
                  <a:lnTo>
                    <a:pt x="33" y="353"/>
                  </a:lnTo>
                  <a:lnTo>
                    <a:pt x="0" y="284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5" name="Freeform 39"/>
            <p:cNvSpPr>
              <a:spLocks/>
            </p:cNvSpPr>
            <p:nvPr userDrawn="1"/>
          </p:nvSpPr>
          <p:spPr bwMode="gray">
            <a:xfrm rot="14847100" flipH="1">
              <a:off x="-26" y="1239"/>
              <a:ext cx="490" cy="226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6" name="Freeform 40"/>
            <p:cNvSpPr>
              <a:spLocks/>
            </p:cNvSpPr>
            <p:nvPr userDrawn="1"/>
          </p:nvSpPr>
          <p:spPr bwMode="gray">
            <a:xfrm rot="14847100" flipH="1">
              <a:off x="75" y="1252"/>
              <a:ext cx="499" cy="186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7" name="Freeform 41"/>
            <p:cNvSpPr>
              <a:spLocks/>
            </p:cNvSpPr>
            <p:nvPr userDrawn="1"/>
          </p:nvSpPr>
          <p:spPr bwMode="gray">
            <a:xfrm rot="14847100" flipH="1">
              <a:off x="177" y="1260"/>
              <a:ext cx="504" cy="145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8" name="Freeform 42"/>
            <p:cNvSpPr>
              <a:spLocks/>
            </p:cNvSpPr>
            <p:nvPr userDrawn="1"/>
          </p:nvSpPr>
          <p:spPr bwMode="gray">
            <a:xfrm rot="14847100" flipH="1">
              <a:off x="278" y="1260"/>
              <a:ext cx="504" cy="102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9" name="AutoShape 43"/>
            <p:cNvSpPr>
              <a:spLocks noChangeArrowheads="1"/>
            </p:cNvSpPr>
            <p:nvPr userDrawn="1"/>
          </p:nvSpPr>
          <p:spPr bwMode="gray">
            <a:xfrm rot="14847100" flipH="1">
              <a:off x="380" y="1248"/>
              <a:ext cx="501" cy="58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0" name="Freeform 44"/>
            <p:cNvSpPr>
              <a:spLocks/>
            </p:cNvSpPr>
            <p:nvPr userDrawn="1"/>
          </p:nvSpPr>
          <p:spPr bwMode="gray">
            <a:xfrm rot="14847100" flipH="1">
              <a:off x="470" y="1187"/>
              <a:ext cx="505" cy="10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1" name="Freeform 45"/>
            <p:cNvSpPr>
              <a:spLocks/>
            </p:cNvSpPr>
            <p:nvPr userDrawn="1"/>
          </p:nvSpPr>
          <p:spPr bwMode="gray">
            <a:xfrm rot="14847100" flipH="1">
              <a:off x="561" y="1118"/>
              <a:ext cx="505" cy="14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2" name="Freeform 46"/>
            <p:cNvSpPr>
              <a:spLocks/>
            </p:cNvSpPr>
            <p:nvPr userDrawn="1"/>
          </p:nvSpPr>
          <p:spPr bwMode="gray">
            <a:xfrm rot="14847100" flipH="1">
              <a:off x="648" y="1041"/>
              <a:ext cx="499" cy="18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3" name="Freeform 47"/>
            <p:cNvSpPr>
              <a:spLocks/>
            </p:cNvSpPr>
            <p:nvPr userDrawn="1"/>
          </p:nvSpPr>
          <p:spPr bwMode="gray">
            <a:xfrm rot="14847100" flipH="1">
              <a:off x="731" y="957"/>
              <a:ext cx="490" cy="22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4" name="Freeform 48"/>
            <p:cNvSpPr>
              <a:spLocks/>
            </p:cNvSpPr>
            <p:nvPr userDrawn="1"/>
          </p:nvSpPr>
          <p:spPr bwMode="gray">
            <a:xfrm rot="14847100" flipH="1">
              <a:off x="811" y="870"/>
              <a:ext cx="478" cy="26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5" name="Freeform 49"/>
            <p:cNvSpPr>
              <a:spLocks/>
            </p:cNvSpPr>
            <p:nvPr userDrawn="1"/>
          </p:nvSpPr>
          <p:spPr bwMode="gray">
            <a:xfrm rot="14847100" flipH="1">
              <a:off x="883" y="775"/>
              <a:ext cx="462" cy="301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6" name="Freeform 50"/>
            <p:cNvSpPr>
              <a:spLocks/>
            </p:cNvSpPr>
            <p:nvPr userDrawn="1"/>
          </p:nvSpPr>
          <p:spPr bwMode="gray">
            <a:xfrm rot="14847100" flipH="1">
              <a:off x="950" y="675"/>
              <a:ext cx="443" cy="33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7" name="Freeform 51"/>
            <p:cNvSpPr>
              <a:spLocks/>
            </p:cNvSpPr>
            <p:nvPr userDrawn="1"/>
          </p:nvSpPr>
          <p:spPr bwMode="gray">
            <a:xfrm rot="14847100" flipH="1">
              <a:off x="1013" y="573"/>
              <a:ext cx="421" cy="36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8" name="Freeform 52"/>
            <p:cNvSpPr>
              <a:spLocks/>
            </p:cNvSpPr>
            <p:nvPr userDrawn="1"/>
          </p:nvSpPr>
          <p:spPr bwMode="gray">
            <a:xfrm rot="14847100" flipH="1">
              <a:off x="1067" y="466"/>
              <a:ext cx="396" cy="396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9" name="Freeform 53"/>
            <p:cNvSpPr>
              <a:spLocks/>
            </p:cNvSpPr>
            <p:nvPr userDrawn="1"/>
          </p:nvSpPr>
          <p:spPr bwMode="gray">
            <a:xfrm rot="14847100" flipH="1">
              <a:off x="1113" y="358"/>
              <a:ext cx="367" cy="421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0" name="Freeform 54"/>
            <p:cNvSpPr>
              <a:spLocks/>
            </p:cNvSpPr>
            <p:nvPr userDrawn="1"/>
          </p:nvSpPr>
          <p:spPr bwMode="gray">
            <a:xfrm rot="14847100" flipH="1">
              <a:off x="1153" y="247"/>
              <a:ext cx="335" cy="446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1" name="Freeform 55"/>
            <p:cNvSpPr>
              <a:spLocks/>
            </p:cNvSpPr>
            <p:nvPr userDrawn="1"/>
          </p:nvSpPr>
          <p:spPr bwMode="gray">
            <a:xfrm rot="14847100" flipH="1">
              <a:off x="1187" y="137"/>
              <a:ext cx="299" cy="46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2" name="Freeform 56"/>
            <p:cNvSpPr>
              <a:spLocks/>
            </p:cNvSpPr>
            <p:nvPr userDrawn="1"/>
          </p:nvSpPr>
          <p:spPr bwMode="gray">
            <a:xfrm rot="14847100" flipH="1">
              <a:off x="1210" y="29"/>
              <a:ext cx="264" cy="481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3" name="Freeform 57"/>
            <p:cNvSpPr>
              <a:spLocks/>
            </p:cNvSpPr>
            <p:nvPr userDrawn="1"/>
          </p:nvSpPr>
          <p:spPr bwMode="gray">
            <a:xfrm rot="14847100" flipH="1">
              <a:off x="1225" y="-81"/>
              <a:ext cx="225" cy="492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4" name="Freeform 58"/>
            <p:cNvSpPr>
              <a:spLocks/>
            </p:cNvSpPr>
            <p:nvPr userDrawn="1"/>
          </p:nvSpPr>
          <p:spPr bwMode="gray">
            <a:xfrm rot="14847100" flipH="1">
              <a:off x="1231" y="-189"/>
              <a:ext cx="185" cy="5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5" name="Freeform 59"/>
            <p:cNvSpPr>
              <a:spLocks/>
            </p:cNvSpPr>
            <p:nvPr userDrawn="1"/>
          </p:nvSpPr>
          <p:spPr bwMode="gray">
            <a:xfrm rot="14847100" flipH="1">
              <a:off x="1229" y="-294"/>
              <a:ext cx="144" cy="50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pic>
          <p:nvPicPr>
            <p:cNvPr id="2083" name="Picture 30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" y="185"/>
              <a:ext cx="912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43" name="Freeform 27"/>
          <p:cNvSpPr>
            <a:spLocks/>
          </p:cNvSpPr>
          <p:nvPr/>
        </p:nvSpPr>
        <p:spPr bwMode="gray">
          <a:xfrm>
            <a:off x="-25400" y="5124450"/>
            <a:ext cx="9156700" cy="1758950"/>
          </a:xfrm>
          <a:custGeom>
            <a:avLst/>
            <a:gdLst/>
            <a:ahLst/>
            <a:cxnLst>
              <a:cxn ang="0">
                <a:pos x="3" y="1092"/>
              </a:cxn>
              <a:cxn ang="0">
                <a:pos x="5768" y="1108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8" h="1108">
                <a:moveTo>
                  <a:pt x="3" y="1092"/>
                </a:moveTo>
                <a:lnTo>
                  <a:pt x="5768" y="1108"/>
                </a:ln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hlink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4" name="Freeform 28"/>
          <p:cNvSpPr>
            <a:spLocks/>
          </p:cNvSpPr>
          <p:nvPr/>
        </p:nvSpPr>
        <p:spPr bwMode="gray">
          <a:xfrm>
            <a:off x="-20638" y="5062538"/>
            <a:ext cx="9159876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5" name="Freeform 29"/>
          <p:cNvSpPr>
            <a:spLocks/>
          </p:cNvSpPr>
          <p:nvPr/>
        </p:nvSpPr>
        <p:spPr bwMode="gray">
          <a:xfrm>
            <a:off x="-25400" y="57658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40080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733800" y="658495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75D9B4-B470-4C61-81E9-79C048D2FB0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482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905000" y="228600"/>
            <a:ext cx="678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943600" y="6451600"/>
            <a:ext cx="2895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  <p:sp>
        <p:nvSpPr>
          <p:cNvPr id="348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/>
    </p:bld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6" name="Line 140"/>
          <p:cNvSpPr>
            <a:spLocks noChangeShapeType="1"/>
          </p:cNvSpPr>
          <p:nvPr/>
        </p:nvSpPr>
        <p:spPr bwMode="auto">
          <a:xfrm>
            <a:off x="1752600" y="990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-228600" y="-179388"/>
            <a:ext cx="2743200" cy="2714626"/>
            <a:chOff x="-144" y="-113"/>
            <a:chExt cx="1728" cy="1710"/>
          </a:xfrm>
        </p:grpSpPr>
        <p:sp>
          <p:nvSpPr>
            <p:cNvPr id="34853" name="Freeform 37"/>
            <p:cNvSpPr>
              <a:spLocks/>
            </p:cNvSpPr>
            <p:nvPr userDrawn="1"/>
          </p:nvSpPr>
          <p:spPr bwMode="gray">
            <a:xfrm rot="14847100" flipH="1">
              <a:off x="-225" y="1185"/>
              <a:ext cx="463" cy="301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617" y="67"/>
                </a:cxn>
                <a:cxn ang="0">
                  <a:pos x="38" y="401"/>
                </a:cxn>
                <a:cxn ang="0">
                  <a:pos x="0" y="335"/>
                </a:cxn>
                <a:cxn ang="0">
                  <a:pos x="580" y="0"/>
                </a:cxn>
              </a:cxnLst>
              <a:rect l="0" t="0" r="r" b="b"/>
              <a:pathLst>
                <a:path w="617" h="401">
                  <a:moveTo>
                    <a:pt x="580" y="0"/>
                  </a:moveTo>
                  <a:lnTo>
                    <a:pt x="617" y="67"/>
                  </a:lnTo>
                  <a:lnTo>
                    <a:pt x="38" y="401"/>
                  </a:lnTo>
                  <a:lnTo>
                    <a:pt x="0" y="335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4" name="Freeform 38"/>
            <p:cNvSpPr>
              <a:spLocks/>
            </p:cNvSpPr>
            <p:nvPr userDrawn="1"/>
          </p:nvSpPr>
          <p:spPr bwMode="gray">
            <a:xfrm rot="14847100" flipH="1">
              <a:off x="-129" y="1215"/>
              <a:ext cx="478" cy="266"/>
            </a:xfrm>
            <a:custGeom>
              <a:avLst/>
              <a:gdLst/>
              <a:ahLst/>
              <a:cxnLst>
                <a:cxn ang="0">
                  <a:pos x="607" y="0"/>
                </a:cxn>
                <a:cxn ang="0">
                  <a:pos x="638" y="71"/>
                </a:cxn>
                <a:cxn ang="0">
                  <a:pos x="33" y="353"/>
                </a:cxn>
                <a:cxn ang="0">
                  <a:pos x="0" y="284"/>
                </a:cxn>
                <a:cxn ang="0">
                  <a:pos x="607" y="0"/>
                </a:cxn>
              </a:cxnLst>
              <a:rect l="0" t="0" r="r" b="b"/>
              <a:pathLst>
                <a:path w="638" h="353">
                  <a:moveTo>
                    <a:pt x="607" y="0"/>
                  </a:moveTo>
                  <a:lnTo>
                    <a:pt x="638" y="71"/>
                  </a:lnTo>
                  <a:lnTo>
                    <a:pt x="33" y="353"/>
                  </a:lnTo>
                  <a:lnTo>
                    <a:pt x="0" y="284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5" name="Freeform 39"/>
            <p:cNvSpPr>
              <a:spLocks/>
            </p:cNvSpPr>
            <p:nvPr userDrawn="1"/>
          </p:nvSpPr>
          <p:spPr bwMode="gray">
            <a:xfrm rot="14847100" flipH="1">
              <a:off x="-26" y="1239"/>
              <a:ext cx="490" cy="226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6" name="Freeform 40"/>
            <p:cNvSpPr>
              <a:spLocks/>
            </p:cNvSpPr>
            <p:nvPr userDrawn="1"/>
          </p:nvSpPr>
          <p:spPr bwMode="gray">
            <a:xfrm rot="14847100" flipH="1">
              <a:off x="75" y="1252"/>
              <a:ext cx="499" cy="186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7" name="Freeform 41"/>
            <p:cNvSpPr>
              <a:spLocks/>
            </p:cNvSpPr>
            <p:nvPr userDrawn="1"/>
          </p:nvSpPr>
          <p:spPr bwMode="gray">
            <a:xfrm rot="14847100" flipH="1">
              <a:off x="177" y="1260"/>
              <a:ext cx="504" cy="145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8" name="Freeform 42"/>
            <p:cNvSpPr>
              <a:spLocks/>
            </p:cNvSpPr>
            <p:nvPr userDrawn="1"/>
          </p:nvSpPr>
          <p:spPr bwMode="gray">
            <a:xfrm rot="14847100" flipH="1">
              <a:off x="278" y="1260"/>
              <a:ext cx="504" cy="102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9" name="AutoShape 43"/>
            <p:cNvSpPr>
              <a:spLocks noChangeArrowheads="1"/>
            </p:cNvSpPr>
            <p:nvPr userDrawn="1"/>
          </p:nvSpPr>
          <p:spPr bwMode="gray">
            <a:xfrm rot="14847100" flipH="1">
              <a:off x="380" y="1248"/>
              <a:ext cx="501" cy="58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0" name="Freeform 44"/>
            <p:cNvSpPr>
              <a:spLocks/>
            </p:cNvSpPr>
            <p:nvPr userDrawn="1"/>
          </p:nvSpPr>
          <p:spPr bwMode="gray">
            <a:xfrm rot="14847100" flipH="1">
              <a:off x="470" y="1187"/>
              <a:ext cx="505" cy="10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1" name="Freeform 45"/>
            <p:cNvSpPr>
              <a:spLocks/>
            </p:cNvSpPr>
            <p:nvPr userDrawn="1"/>
          </p:nvSpPr>
          <p:spPr bwMode="gray">
            <a:xfrm rot="14847100" flipH="1">
              <a:off x="561" y="1118"/>
              <a:ext cx="505" cy="14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2" name="Freeform 46"/>
            <p:cNvSpPr>
              <a:spLocks/>
            </p:cNvSpPr>
            <p:nvPr userDrawn="1"/>
          </p:nvSpPr>
          <p:spPr bwMode="gray">
            <a:xfrm rot="14847100" flipH="1">
              <a:off x="648" y="1041"/>
              <a:ext cx="499" cy="18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3" name="Freeform 47"/>
            <p:cNvSpPr>
              <a:spLocks/>
            </p:cNvSpPr>
            <p:nvPr userDrawn="1"/>
          </p:nvSpPr>
          <p:spPr bwMode="gray">
            <a:xfrm rot="14847100" flipH="1">
              <a:off x="731" y="957"/>
              <a:ext cx="490" cy="22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4" name="Freeform 48"/>
            <p:cNvSpPr>
              <a:spLocks/>
            </p:cNvSpPr>
            <p:nvPr userDrawn="1"/>
          </p:nvSpPr>
          <p:spPr bwMode="gray">
            <a:xfrm rot="14847100" flipH="1">
              <a:off x="811" y="870"/>
              <a:ext cx="478" cy="26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5" name="Freeform 49"/>
            <p:cNvSpPr>
              <a:spLocks/>
            </p:cNvSpPr>
            <p:nvPr userDrawn="1"/>
          </p:nvSpPr>
          <p:spPr bwMode="gray">
            <a:xfrm rot="14847100" flipH="1">
              <a:off x="883" y="775"/>
              <a:ext cx="462" cy="301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6" name="Freeform 50"/>
            <p:cNvSpPr>
              <a:spLocks/>
            </p:cNvSpPr>
            <p:nvPr userDrawn="1"/>
          </p:nvSpPr>
          <p:spPr bwMode="gray">
            <a:xfrm rot="14847100" flipH="1">
              <a:off x="950" y="675"/>
              <a:ext cx="443" cy="33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7" name="Freeform 51"/>
            <p:cNvSpPr>
              <a:spLocks/>
            </p:cNvSpPr>
            <p:nvPr userDrawn="1"/>
          </p:nvSpPr>
          <p:spPr bwMode="gray">
            <a:xfrm rot="14847100" flipH="1">
              <a:off x="1013" y="573"/>
              <a:ext cx="421" cy="36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8" name="Freeform 52"/>
            <p:cNvSpPr>
              <a:spLocks/>
            </p:cNvSpPr>
            <p:nvPr userDrawn="1"/>
          </p:nvSpPr>
          <p:spPr bwMode="gray">
            <a:xfrm rot="14847100" flipH="1">
              <a:off x="1067" y="466"/>
              <a:ext cx="396" cy="396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9" name="Freeform 53"/>
            <p:cNvSpPr>
              <a:spLocks/>
            </p:cNvSpPr>
            <p:nvPr userDrawn="1"/>
          </p:nvSpPr>
          <p:spPr bwMode="gray">
            <a:xfrm rot="14847100" flipH="1">
              <a:off x="1113" y="358"/>
              <a:ext cx="367" cy="421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0" name="Freeform 54"/>
            <p:cNvSpPr>
              <a:spLocks/>
            </p:cNvSpPr>
            <p:nvPr userDrawn="1"/>
          </p:nvSpPr>
          <p:spPr bwMode="gray">
            <a:xfrm rot="14847100" flipH="1">
              <a:off x="1153" y="247"/>
              <a:ext cx="335" cy="446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1" name="Freeform 55"/>
            <p:cNvSpPr>
              <a:spLocks/>
            </p:cNvSpPr>
            <p:nvPr userDrawn="1"/>
          </p:nvSpPr>
          <p:spPr bwMode="gray">
            <a:xfrm rot="14847100" flipH="1">
              <a:off x="1187" y="137"/>
              <a:ext cx="299" cy="46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2" name="Freeform 56"/>
            <p:cNvSpPr>
              <a:spLocks/>
            </p:cNvSpPr>
            <p:nvPr userDrawn="1"/>
          </p:nvSpPr>
          <p:spPr bwMode="gray">
            <a:xfrm rot="14847100" flipH="1">
              <a:off x="1210" y="29"/>
              <a:ext cx="264" cy="481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3" name="Freeform 57"/>
            <p:cNvSpPr>
              <a:spLocks/>
            </p:cNvSpPr>
            <p:nvPr userDrawn="1"/>
          </p:nvSpPr>
          <p:spPr bwMode="gray">
            <a:xfrm rot="14847100" flipH="1">
              <a:off x="1225" y="-81"/>
              <a:ext cx="225" cy="492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4" name="Freeform 58"/>
            <p:cNvSpPr>
              <a:spLocks/>
            </p:cNvSpPr>
            <p:nvPr userDrawn="1"/>
          </p:nvSpPr>
          <p:spPr bwMode="gray">
            <a:xfrm rot="14847100" flipH="1">
              <a:off x="1231" y="-189"/>
              <a:ext cx="185" cy="5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5" name="Freeform 59"/>
            <p:cNvSpPr>
              <a:spLocks/>
            </p:cNvSpPr>
            <p:nvPr userDrawn="1"/>
          </p:nvSpPr>
          <p:spPr bwMode="gray">
            <a:xfrm rot="14847100" flipH="1">
              <a:off x="1229" y="-294"/>
              <a:ext cx="144" cy="50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pic>
          <p:nvPicPr>
            <p:cNvPr id="3107" name="Picture 30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" y="185"/>
              <a:ext cx="912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43" name="Freeform 27"/>
          <p:cNvSpPr>
            <a:spLocks/>
          </p:cNvSpPr>
          <p:nvPr/>
        </p:nvSpPr>
        <p:spPr bwMode="gray">
          <a:xfrm>
            <a:off x="-25400" y="5124450"/>
            <a:ext cx="9156700" cy="1758950"/>
          </a:xfrm>
          <a:custGeom>
            <a:avLst/>
            <a:gdLst/>
            <a:ahLst/>
            <a:cxnLst>
              <a:cxn ang="0">
                <a:pos x="3" y="1092"/>
              </a:cxn>
              <a:cxn ang="0">
                <a:pos x="5768" y="1108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8" h="1108">
                <a:moveTo>
                  <a:pt x="3" y="1092"/>
                </a:moveTo>
                <a:lnTo>
                  <a:pt x="5768" y="1108"/>
                </a:ln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hlink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4" name="Freeform 28"/>
          <p:cNvSpPr>
            <a:spLocks/>
          </p:cNvSpPr>
          <p:nvPr/>
        </p:nvSpPr>
        <p:spPr bwMode="gray">
          <a:xfrm>
            <a:off x="-20638" y="5062538"/>
            <a:ext cx="9159876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5" name="Freeform 29"/>
          <p:cNvSpPr>
            <a:spLocks/>
          </p:cNvSpPr>
          <p:nvPr/>
        </p:nvSpPr>
        <p:spPr bwMode="gray">
          <a:xfrm>
            <a:off x="-25400" y="57658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40080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733800" y="658495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A2414A6-2036-42AB-B222-58A95ADC0E2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482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905000" y="228600"/>
            <a:ext cx="678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943600" y="6451600"/>
            <a:ext cx="2895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  <p:sp>
        <p:nvSpPr>
          <p:cNvPr id="348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/>
    </p:bld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C++&#31243;&#24207;&#35774;&#35745;&#22522;&#30784;&#35838;&#20214;2&#29256;(&#20363;&#39064;&#32534;&#21495;)/c++&#65288;4&#65289;/4-&#25968;&#32452;(4.3).ppt#-1,1,4.3. &#20108;&#32500;&#25968;&#32452; " TargetMode="External"/><Relationship Id="rId13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3" Type="http://schemas.openxmlformats.org/officeDocument/2006/relationships/slide" Target="slide13.xml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C++&#31243;&#24207;&#35774;&#35745;&#22522;&#30784;&#35838;&#20214;2&#29256;(&#20363;&#39064;&#32534;&#21495;)/c++&#65288;4&#65289;/4-&#25968;&#32452;(4.2).ppt#-1,1,4.2  &#25351;&#38024;&#25968;&#32452;" TargetMode="External"/><Relationship Id="rId11" Type="http://schemas.openxmlformats.org/officeDocument/2006/relationships/slide" Target="slide25.xml"/><Relationship Id="rId5" Type="http://schemas.openxmlformats.org/officeDocument/2006/relationships/image" Target="../media/image10.png"/><Relationship Id="rId10" Type="http://schemas.openxmlformats.org/officeDocument/2006/relationships/hyperlink" Target="C++&#31243;&#24207;&#35774;&#35745;&#22522;&#30784;&#35838;&#20214;2&#29256;(&#20363;&#39064;&#32534;&#21495;)/c++&#65288;4&#65289;/4-&#25968;&#32452;(&#23567;&#32467;).ppt#-1,1,PowerPoint &#28436;&#31034;&#25991;&#31295;" TargetMode="External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12"/>
          <p:cNvSpPr txBox="1">
            <a:spLocks noChangeArrowheads="1"/>
          </p:cNvSpPr>
          <p:nvPr/>
        </p:nvSpPr>
        <p:spPr bwMode="auto">
          <a:xfrm>
            <a:off x="4143375" y="2428875"/>
            <a:ext cx="4572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 smtClean="0">
                <a:solidFill>
                  <a:srgbClr val="FFFFFF"/>
                </a:solidFill>
                <a:latin typeface="Garamond" panose="02020404030301010803" pitchFamily="18" charset="0"/>
              </a:rPr>
              <a:t>讲师：王保明</a:t>
            </a:r>
            <a:endParaRPr kumimoji="0" lang="en-US" altLang="zh-CN" sz="1800" dirty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FFFFFF"/>
                </a:solidFill>
                <a:latin typeface="Garamond" panose="02020404030301010803" pitchFamily="18" charset="0"/>
              </a:rPr>
              <a:t>博客</a:t>
            </a:r>
            <a:r>
              <a:rPr kumimoji="0" lang="en-US" altLang="zh-CN" sz="1800" dirty="0" smtClean="0">
                <a:solidFill>
                  <a:srgbClr val="FFFFFF"/>
                </a:solidFill>
                <a:latin typeface="Garamond" panose="02020404030301010803" pitchFamily="18" charset="0"/>
              </a:rPr>
              <a:t>:    http</a:t>
            </a:r>
            <a:r>
              <a:rPr kumimoji="0" lang="en-US" altLang="zh-CN" sz="1800" dirty="0">
                <a:solidFill>
                  <a:srgbClr val="FFFFFF"/>
                </a:solidFill>
                <a:latin typeface="Garamond" panose="02020404030301010803" pitchFamily="18" charset="0"/>
              </a:rPr>
              <a:t>://</a:t>
            </a:r>
            <a:r>
              <a:rPr kumimoji="0" lang="en-US" altLang="zh-CN" sz="1800" dirty="0" smtClean="0">
                <a:solidFill>
                  <a:srgbClr val="FFFFFF"/>
                </a:solidFill>
                <a:latin typeface="Garamond" panose="02020404030301010803" pitchFamily="18" charset="0"/>
              </a:rPr>
              <a:t>blog.csdn.net/baoming_wang</a:t>
            </a:r>
            <a:endParaRPr kumimoji="0" lang="en-US" altLang="zh-CN" sz="1800" dirty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 smtClean="0">
                <a:solidFill>
                  <a:srgbClr val="FFFFFF"/>
                </a:solidFill>
                <a:latin typeface="Garamond" panose="02020404030301010803" pitchFamily="18" charset="0"/>
              </a:rPr>
              <a:t>Mail:     iambombing@126.com</a:t>
            </a:r>
            <a:endParaRPr kumimoji="0" lang="en-US" altLang="zh-CN" sz="1800" dirty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FFFFFF"/>
                </a:solidFill>
                <a:latin typeface="Garamond" panose="02020404030301010803" pitchFamily="18" charset="0"/>
              </a:rPr>
              <a:t>网址</a:t>
            </a:r>
            <a:r>
              <a:rPr kumimoji="0" lang="en-US" altLang="zh-CN" sz="1800" dirty="0" smtClean="0">
                <a:solidFill>
                  <a:srgbClr val="FFFFFF"/>
                </a:solidFill>
                <a:latin typeface="Garamond" panose="02020404030301010803" pitchFamily="18" charset="0"/>
              </a:rPr>
              <a:t>:    http</a:t>
            </a:r>
            <a:r>
              <a:rPr kumimoji="0" lang="en-US" altLang="zh-CN" sz="1800" dirty="0">
                <a:solidFill>
                  <a:srgbClr val="FFFFFF"/>
                </a:solidFill>
                <a:latin typeface="Garamond" panose="02020404030301010803" pitchFamily="18" charset="0"/>
              </a:rPr>
              <a:t>://www.itcast.cn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31748" name="TextBox 17"/>
          <p:cNvSpPr txBox="1">
            <a:spLocks noChangeArrowheads="1"/>
          </p:cNvSpPr>
          <p:nvPr/>
        </p:nvSpPr>
        <p:spPr bwMode="auto">
          <a:xfrm>
            <a:off x="714375" y="642938"/>
            <a:ext cx="857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Garamond" panose="02020404030301010803" pitchFamily="18" charset="0"/>
              </a:rPr>
              <a:t>C</a:t>
            </a:r>
            <a:r>
              <a:rPr kumimoji="0" lang="zh-CN" altLang="en-US" sz="1800" b="1">
                <a:solidFill>
                  <a:srgbClr val="000000"/>
                </a:solidFill>
                <a:latin typeface="Garamond" panose="02020404030301010803" pitchFamily="18" charset="0"/>
              </a:rPr>
              <a:t>语言</a:t>
            </a:r>
          </a:p>
        </p:txBody>
      </p:sp>
      <p:sp>
        <p:nvSpPr>
          <p:cNvPr id="31749" name="TextBox 18"/>
          <p:cNvSpPr txBox="1">
            <a:spLocks noChangeArrowheads="1"/>
          </p:cNvSpPr>
          <p:nvPr/>
        </p:nvSpPr>
        <p:spPr bwMode="auto">
          <a:xfrm>
            <a:off x="1643063" y="1785938"/>
            <a:ext cx="1214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Garamond" panose="02020404030301010803" pitchFamily="18" charset="0"/>
              </a:rPr>
              <a:t>C++</a:t>
            </a:r>
            <a:r>
              <a:rPr kumimoji="0" lang="zh-CN" altLang="en-US" sz="1800" b="1">
                <a:solidFill>
                  <a:srgbClr val="000000"/>
                </a:solidFill>
                <a:latin typeface="Garamond" panose="02020404030301010803" pitchFamily="18" charset="0"/>
              </a:rPr>
              <a:t>语言</a:t>
            </a:r>
          </a:p>
        </p:txBody>
      </p:sp>
      <p:sp>
        <p:nvSpPr>
          <p:cNvPr id="31750" name="TextBox 22"/>
          <p:cNvSpPr txBox="1">
            <a:spLocks noChangeArrowheads="1"/>
          </p:cNvSpPr>
          <p:nvPr/>
        </p:nvSpPr>
        <p:spPr bwMode="auto">
          <a:xfrm>
            <a:off x="4714875" y="4643438"/>
            <a:ext cx="31432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b="1">
                <a:solidFill>
                  <a:srgbClr val="000000"/>
                </a:solidFill>
                <a:latin typeface="Garamond" panose="02020404030301010803" pitchFamily="18" charset="0"/>
              </a:rPr>
              <a:t>          传智播客</a:t>
            </a:r>
            <a:endParaRPr kumimoji="0" lang="en-US" altLang="zh-CN" sz="26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http://www.itcast.cn</a:t>
            </a:r>
            <a:endParaRPr kumimoji="0" lang="zh-CN" altLang="en-US" sz="2600" b="1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31751" name="TextBox 23"/>
          <p:cNvSpPr txBox="1">
            <a:spLocks noChangeArrowheads="1"/>
          </p:cNvSpPr>
          <p:nvPr/>
        </p:nvSpPr>
        <p:spPr bwMode="auto">
          <a:xfrm>
            <a:off x="1285875" y="3571875"/>
            <a:ext cx="1500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>
                <a:solidFill>
                  <a:srgbClr val="000000"/>
                </a:solidFill>
                <a:latin typeface="Garamond" panose="02020404030301010803" pitchFamily="18" charset="0"/>
              </a:rPr>
              <a:t>高薪就业</a:t>
            </a:r>
          </a:p>
        </p:txBody>
      </p:sp>
      <p:sp>
        <p:nvSpPr>
          <p:cNvPr id="9" name="标题 5"/>
          <p:cNvSpPr txBox="1">
            <a:spLocks/>
          </p:cNvSpPr>
          <p:nvPr/>
        </p:nvSpPr>
        <p:spPr bwMode="gray">
          <a:xfrm>
            <a:off x="1857375" y="571500"/>
            <a:ext cx="72866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9pPr>
          </a:lstStyle>
          <a:p>
            <a:pPr eaLnBrk="1" hangingPunct="1">
              <a:defRPr/>
            </a:pPr>
            <a:r>
              <a:rPr kumimoji="0" lang="zh-CN" altLang="en-US" sz="4000" kern="0" dirty="0" smtClean="0">
                <a:ea typeface="宋体" panose="02010600030101010101" pitchFamily="2" charset="-122"/>
              </a:rPr>
              <a:t>程序内存四区专题讲座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332656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数据类型</a:t>
            </a: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3400" y="1124744"/>
            <a:ext cx="5561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数据数据类型别名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72058" y="1988840"/>
            <a:ext cx="6324600" cy="123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数据类型可以理解为固定大小内存块的别名，请问数据类型可以起别名吗？</a:t>
            </a:r>
            <a:endParaRPr lang="zh-CN" altLang="en-US" sz="20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41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332656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数据类型</a:t>
            </a: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3400" y="1124744"/>
            <a:ext cx="5561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数据类型别名练习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3608" y="1916832"/>
            <a:ext cx="73995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//Teacher t1;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("Teacher:%d \n", </a:t>
            </a:r>
            <a:r>
              <a:rPr lang="en-US" altLang="zh-CN" dirty="0" err="1"/>
              <a:t>sizeof</a:t>
            </a:r>
            <a:r>
              <a:rPr lang="en-US" altLang="zh-CN" dirty="0"/>
              <a:t>(Teacher));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("u32:%d \n", </a:t>
            </a:r>
            <a:r>
              <a:rPr lang="en-US" altLang="zh-CN" dirty="0" err="1"/>
              <a:t>sizeof</a:t>
            </a:r>
            <a:r>
              <a:rPr lang="en-US" altLang="zh-CN" dirty="0"/>
              <a:t>(u32));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("u8:%d \n", </a:t>
            </a:r>
            <a:r>
              <a:rPr lang="en-US" altLang="zh-CN" dirty="0" err="1"/>
              <a:t>sizeof</a:t>
            </a:r>
            <a:r>
              <a:rPr lang="en-US" altLang="zh-CN" dirty="0"/>
              <a:t>(u8));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("hello.....\n");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getchar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03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116632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数据类型</a:t>
            </a: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3400" y="764704"/>
            <a:ext cx="5561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 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数据类型封装</a:t>
            </a: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zh-CN" altLang="en-US" sz="2800" b="1" dirty="0" smtClean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2054"/>
          <p:cNvSpPr>
            <a:spLocks noChangeArrowheads="1"/>
          </p:cNvSpPr>
          <p:nvPr/>
        </p:nvSpPr>
        <p:spPr bwMode="auto">
          <a:xfrm>
            <a:off x="569912" y="1412776"/>
            <a:ext cx="832256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void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的字面意思是“无类型”，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void *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则为“无类型指针”，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void *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可以指向任何类型的数据。</a:t>
            </a: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、用法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：数据类型的封装</a:t>
            </a: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</a:pP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8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18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18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8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InitHardEnv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(void **handle);</a:t>
            </a: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</a:pP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zh-CN" altLang="en-US" sz="18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典型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的如内存操作函数</a:t>
            </a:r>
            <a:r>
              <a:rPr lang="en-US" altLang="zh-CN" sz="18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memcpy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18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memset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的函数原型分别为</a:t>
            </a: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</a:pP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　</a:t>
            </a:r>
            <a:r>
              <a:rPr lang="en-US" altLang="zh-CN" sz="18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void 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* </a:t>
            </a:r>
            <a:r>
              <a:rPr lang="en-US" altLang="zh-CN" sz="18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memcpy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(void *</a:t>
            </a:r>
            <a:r>
              <a:rPr lang="en-US" altLang="zh-CN" sz="18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dest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18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const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void *</a:t>
            </a:r>
            <a:r>
              <a:rPr lang="en-US" altLang="zh-CN" sz="18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src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18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size_t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8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len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</a:pP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　</a:t>
            </a:r>
            <a:r>
              <a:rPr lang="en-US" altLang="zh-CN" sz="18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void 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* </a:t>
            </a:r>
            <a:r>
              <a:rPr lang="en-US" altLang="zh-CN" sz="18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memset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( void * buffer, </a:t>
            </a:r>
            <a:r>
              <a:rPr lang="en-US" altLang="zh-CN" sz="18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c, </a:t>
            </a:r>
            <a:r>
              <a:rPr lang="en-US" altLang="zh-CN" sz="18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size_t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8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num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);  </a:t>
            </a: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、用法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：  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void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修饰函数返回值和参数，仅表示无。</a:t>
            </a: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</a:pP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lang="zh-CN" altLang="en-US" sz="18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如果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函数没有返回值，那么应该将其声明为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void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型</a:t>
            </a: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</a:pP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  </a:t>
            </a:r>
            <a:r>
              <a:rPr lang="zh-CN" altLang="en-US" sz="18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如果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函数没有参数，应该声明其参数为</a:t>
            </a:r>
            <a:r>
              <a:rPr lang="en-US" altLang="zh-CN" sz="18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void</a:t>
            </a:r>
          </a:p>
          <a:p>
            <a:pPr algn="l" eaLnBrk="1" hangingPunct="1">
              <a:buClr>
                <a:srgbClr val="FF0000"/>
              </a:buClr>
            </a:pPr>
            <a:r>
              <a:rPr lang="en-US" altLang="zh-CN" sz="18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  </a:t>
            </a:r>
            <a:r>
              <a:rPr lang="en-US" altLang="zh-CN" sz="18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function(void)</a:t>
            </a:r>
          </a:p>
          <a:p>
            <a:pPr algn="l" eaLnBrk="1" hangingPunct="1">
              <a:buClr>
                <a:srgbClr val="FF0000"/>
              </a:buClr>
            </a:pP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{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return 1;}</a:t>
            </a:r>
          </a:p>
        </p:txBody>
      </p:sp>
    </p:spTree>
    <p:extLst>
      <p:ext uri="{BB962C8B-B14F-4D97-AF65-F5344CB8AC3E}">
        <p14:creationId xmlns:p14="http://schemas.microsoft.com/office/powerpoint/2010/main" val="167951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332656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数据类型</a:t>
            </a: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3400" y="1124744"/>
            <a:ext cx="5561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 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数据类型封装</a:t>
            </a: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zh-CN" altLang="en-US" sz="2800" b="1" dirty="0" smtClean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2054"/>
          <p:cNvSpPr>
            <a:spLocks noChangeArrowheads="1"/>
          </p:cNvSpPr>
          <p:nvPr/>
        </p:nvSpPr>
        <p:spPr bwMode="auto">
          <a:xfrm>
            <a:off x="533400" y="1818842"/>
            <a:ext cx="832256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zh-CN" altLang="en-US" sz="18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r>
              <a:rPr lang="en-US" altLang="zh-CN" sz="18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void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指针的意义</a:t>
            </a: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</a:pP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语言规定只有相同类型的指针才可以相互赋值</a:t>
            </a: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</a:pP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void*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指针作为左值用于“接收”任意类型的指针</a:t>
            </a: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</a:pP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void*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指针作为右值赋值给其它指针时需要强制类型转换</a:t>
            </a: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</a:pP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8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*p1 = NULL;</a:t>
            </a: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</a:pP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 Char *p2 = (char *)</a:t>
            </a:r>
            <a:r>
              <a:rPr lang="en-US" altLang="zh-CN" sz="18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malloc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18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sizoeof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(char)*20); </a:t>
            </a: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、不存在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void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类型的变量</a:t>
            </a: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</a:pP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语言没有定义</a:t>
            </a:r>
            <a:r>
              <a:rPr lang="en-US" altLang="zh-CN" sz="1800" dirty="0">
                <a:solidFill>
                  <a:srgbClr val="FF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void</a:t>
            </a:r>
            <a:r>
              <a:rPr lang="zh-CN" altLang="en-US" sz="1800" dirty="0">
                <a:solidFill>
                  <a:srgbClr val="FF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究竟是多大内存的</a:t>
            </a:r>
            <a:r>
              <a:rPr lang="zh-CN" altLang="en-US" sz="1800" dirty="0" smtClean="0">
                <a:solidFill>
                  <a:srgbClr val="FF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别名</a:t>
            </a:r>
            <a:endParaRPr lang="en-US" altLang="zh-CN" sz="1800" dirty="0" smtClean="0">
              <a:solidFill>
                <a:srgbClr val="FF000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r>
              <a:rPr lang="zh-CN" altLang="en-US" sz="18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扩展阅读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《void</a:t>
            </a:r>
            <a:r>
              <a:rPr lang="zh-CN" altLang="en-US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类型详解</a:t>
            </a:r>
            <a:r>
              <a:rPr lang="en-US" altLang="zh-CN" sz="18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.doc》</a:t>
            </a: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zh-CN" altLang="en-US" sz="18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56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332656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数据类型小结</a:t>
            </a: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3400" y="1124744"/>
            <a:ext cx="5561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sz="2800" b="1" dirty="0" smtClean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十角星 3"/>
          <p:cNvSpPr/>
          <p:nvPr/>
        </p:nvSpPr>
        <p:spPr bwMode="auto">
          <a:xfrm>
            <a:off x="2240397" y="4941168"/>
            <a:ext cx="2979675" cy="792088"/>
          </a:xfrm>
          <a:prstGeom prst="star10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简单！嘛？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2054"/>
          <p:cNvSpPr>
            <a:spLocks noChangeArrowheads="1"/>
          </p:cNvSpPr>
          <p:nvPr/>
        </p:nvSpPr>
        <p:spPr bwMode="auto">
          <a:xfrm>
            <a:off x="755576" y="1356912"/>
            <a:ext cx="7315200" cy="3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、数据类型本质是固定内存大小的别名；是个模具，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语言规定：通过数据类型定义变量。</a:t>
            </a:r>
          </a:p>
          <a:p>
            <a:pPr algn="l" eaLnBrk="1" hangingPunct="1">
              <a:lnSpc>
                <a:spcPct val="2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、数据类型大小计算（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sizeof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</a:p>
          <a:p>
            <a:pPr algn="l" eaLnBrk="1" hangingPunct="1">
              <a:lnSpc>
                <a:spcPct val="2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、可以给已存在的数据类型起别名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typedef</a:t>
            </a: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2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、数据类型封装概念（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void 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万能类型）</a:t>
            </a:r>
          </a:p>
        </p:txBody>
      </p:sp>
    </p:spTree>
    <p:extLst>
      <p:ext uri="{BB962C8B-B14F-4D97-AF65-F5344CB8AC3E}">
        <p14:creationId xmlns:p14="http://schemas.microsoft.com/office/powerpoint/2010/main" val="118815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332656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数据类型有关思考</a:t>
            </a:r>
          </a:p>
        </p:txBody>
      </p:sp>
      <p:pic>
        <p:nvPicPr>
          <p:cNvPr id="33796" name="Picture 2058" descr="129">
            <a:hlinkClick r:id="rId3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5602" y="1412776"/>
            <a:ext cx="739951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000" dirty="0"/>
              <a:t>思考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C</a:t>
            </a:r>
            <a:r>
              <a:rPr lang="zh-CN" altLang="en-US" sz="2000" dirty="0"/>
              <a:t>语言中，</a:t>
            </a:r>
            <a:r>
              <a:rPr lang="zh-CN" altLang="en-US" sz="2000" dirty="0" smtClean="0"/>
              <a:t>函数是可以看做一种数据类型吗？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a)</a:t>
            </a:r>
            <a:r>
              <a:rPr lang="zh-CN" altLang="en-US" sz="2000" dirty="0" smtClean="0"/>
              <a:t>若是，请说明原因</a:t>
            </a:r>
            <a:endParaRPr lang="en-US" altLang="zh-CN" sz="2000" dirty="0" smtClean="0"/>
          </a:p>
          <a:p>
            <a:pPr eaLnBrk="1" hangingPunct="1"/>
            <a:r>
              <a:rPr lang="zh-CN" altLang="en-US" sz="2000" dirty="0" smtClean="0"/>
              <a:t>并进一步思考：函数这种数据类型，能再重定义吗？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b)</a:t>
            </a:r>
            <a:r>
              <a:rPr lang="zh-CN" altLang="en-US" sz="2000" dirty="0" smtClean="0"/>
              <a:t>若不是，也</a:t>
            </a:r>
            <a:r>
              <a:rPr lang="zh-CN" altLang="en-US" sz="2000" dirty="0"/>
              <a:t>请说明</a:t>
            </a:r>
            <a:r>
              <a:rPr lang="zh-CN" altLang="en-US" sz="2000" dirty="0" smtClean="0"/>
              <a:t>原因。</a:t>
            </a:r>
            <a:endParaRPr lang="en-US" altLang="zh-CN" sz="2000" dirty="0" smtClean="0"/>
          </a:p>
          <a:p>
            <a:pPr eaLnBrk="1" hangingPunct="1"/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3717032"/>
            <a:ext cx="73995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000" dirty="0" smtClean="0"/>
              <a:t>思考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C</a:t>
            </a:r>
            <a:r>
              <a:rPr lang="zh-CN" altLang="en-US" sz="2000" dirty="0" smtClean="0"/>
              <a:t>一维数组、二维数组有数据类型吗？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array[10]</a:t>
            </a:r>
            <a:r>
              <a:rPr lang="zh-CN" altLang="en-US" sz="2000" dirty="0" smtClean="0"/>
              <a:t>。 </a:t>
            </a:r>
            <a:endParaRPr lang="en-US" altLang="zh-CN" sz="2000" dirty="0" smtClean="0"/>
          </a:p>
          <a:p>
            <a:pPr eaLnBrk="1" hangingPunct="1"/>
            <a:r>
              <a:rPr lang="zh-CN" altLang="en-US" sz="2000" dirty="0"/>
              <a:t>若</a:t>
            </a:r>
            <a:r>
              <a:rPr lang="zh-CN" altLang="en-US" sz="2000" dirty="0" smtClean="0"/>
              <a:t>有，数组类型又如何表达？</a:t>
            </a:r>
            <a:r>
              <a:rPr lang="zh-CN" altLang="en-US" sz="2000" dirty="0"/>
              <a:t>又</a:t>
            </a:r>
            <a:r>
              <a:rPr lang="zh-CN" altLang="en-US" sz="2000" dirty="0" smtClean="0"/>
              <a:t>如何重定义？</a:t>
            </a:r>
            <a:endParaRPr lang="en-US" altLang="zh-CN" sz="2000" dirty="0" smtClean="0"/>
          </a:p>
          <a:p>
            <a:pPr eaLnBrk="1" hangingPunct="1"/>
            <a:r>
              <a:rPr lang="zh-CN" altLang="en-US" sz="2000" dirty="0" smtClean="0"/>
              <a:t>若没有，也请说明原因。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一</a:t>
            </a:r>
            <a:r>
              <a:rPr lang="zh-CN" altLang="en-US" sz="2000" dirty="0" smtClean="0"/>
              <a:t>维数组和一级指针的三大技术难点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/>
              <a:t>1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131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332656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02</a:t>
            </a: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变量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990600" y="2209800"/>
            <a:ext cx="73152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概念：既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能读又能写的内存对象，称为变量；若一旦初始化后不能修改的对象则称为常量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  <a:endParaRPr lang="zh-CN" altLang="en-US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2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变量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定义形式：    </a:t>
            </a:r>
            <a:r>
              <a:rPr lang="zh-CN" altLang="en-US" sz="2000" dirty="0">
                <a:solidFill>
                  <a:srgbClr val="3333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类型  标识符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标识符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, … , 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标识符 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; </a:t>
            </a: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3400" y="1307232"/>
            <a:ext cx="5561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变量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概念（回顾</a:t>
            </a: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01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83568" y="4293096"/>
            <a:ext cx="748347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60000"/>
              </a:lnSpc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>
                <a:solidFill>
                  <a:schemeClr val="tx1"/>
                </a:solidFill>
              </a:rPr>
              <a:t>int</a:t>
            </a:r>
            <a:r>
              <a:rPr lang="en-US" altLang="zh-CN" sz="2000" b="0" dirty="0">
                <a:solidFill>
                  <a:schemeClr val="tx1"/>
                </a:solidFill>
              </a:rPr>
              <a:t>   x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>
                <a:solidFill>
                  <a:schemeClr val="tx1"/>
                </a:solidFill>
              </a:rPr>
              <a:t>int</a:t>
            </a:r>
            <a:r>
              <a:rPr lang="en-US" altLang="zh-CN" sz="2000" b="0" dirty="0">
                <a:solidFill>
                  <a:schemeClr val="tx1"/>
                </a:solidFill>
              </a:rPr>
              <a:t>   </a:t>
            </a:r>
            <a:r>
              <a:rPr lang="en-US" altLang="zh-CN" sz="2000" b="0" dirty="0" err="1">
                <a:solidFill>
                  <a:schemeClr val="tx1"/>
                </a:solidFill>
              </a:rPr>
              <a:t>wordCut</a:t>
            </a:r>
            <a:r>
              <a:rPr lang="en-US" altLang="zh-CN" sz="2000" b="0" dirty="0">
                <a:solidFill>
                  <a:schemeClr val="tx1"/>
                </a:solidFill>
              </a:rPr>
              <a:t> ,  Radius ,  Height  ; 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 b="0" dirty="0">
                <a:solidFill>
                  <a:schemeClr val="tx1"/>
                </a:solidFill>
              </a:rPr>
              <a:t>	double   </a:t>
            </a:r>
            <a:r>
              <a:rPr lang="en-US" altLang="zh-CN" sz="2000" b="0" dirty="0" err="1">
                <a:solidFill>
                  <a:schemeClr val="tx1"/>
                </a:solidFill>
              </a:rPr>
              <a:t>FlightTime</a:t>
            </a:r>
            <a:r>
              <a:rPr lang="en-US" altLang="zh-CN" sz="2000" b="0" dirty="0">
                <a:solidFill>
                  <a:schemeClr val="tx1"/>
                </a:solidFill>
              </a:rPr>
              <a:t> ,  Mileage ,  Speed  ; </a:t>
            </a:r>
          </a:p>
        </p:txBody>
      </p:sp>
    </p:spTree>
    <p:extLst>
      <p:ext uri="{BB962C8B-B14F-4D97-AF65-F5344CB8AC3E}">
        <p14:creationId xmlns:p14="http://schemas.microsoft.com/office/powerpoint/2010/main" val="31373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  <p:bldP spid="5" grpId="0" autoUpdateAnimBg="0"/>
      <p:bldP spid="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332656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02</a:t>
            </a: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变量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990600" y="2209800"/>
            <a:ext cx="73152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概念：既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能读又能写的内存对象，称为变量；若一旦初始化后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不能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修改的对象则称为常量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  <a:endParaRPr lang="zh-CN" altLang="en-US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2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变量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定义形式：    </a:t>
            </a:r>
            <a:r>
              <a:rPr lang="zh-CN" altLang="en-US" sz="2000" dirty="0">
                <a:solidFill>
                  <a:srgbClr val="3333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类型  标识符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标识符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, … , 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标识符 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; </a:t>
            </a: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3400" y="1307232"/>
            <a:ext cx="5561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变量本质是什么</a:t>
            </a: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01</a:t>
            </a:r>
            <a:endParaRPr lang="zh-CN" altLang="en-US" sz="2800" b="1" dirty="0" smtClean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83568" y="4293096"/>
            <a:ext cx="748347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60000"/>
              </a:lnSpc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>
                <a:solidFill>
                  <a:schemeClr val="tx1"/>
                </a:solidFill>
              </a:rPr>
              <a:t>int</a:t>
            </a:r>
            <a:r>
              <a:rPr lang="en-US" altLang="zh-CN" sz="2000" b="0" dirty="0">
                <a:solidFill>
                  <a:schemeClr val="tx1"/>
                </a:solidFill>
              </a:rPr>
              <a:t>   x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>
                <a:solidFill>
                  <a:schemeClr val="tx1"/>
                </a:solidFill>
              </a:rPr>
              <a:t>int</a:t>
            </a:r>
            <a:r>
              <a:rPr lang="en-US" altLang="zh-CN" sz="2000" b="0" dirty="0">
                <a:solidFill>
                  <a:schemeClr val="tx1"/>
                </a:solidFill>
              </a:rPr>
              <a:t>   </a:t>
            </a:r>
            <a:r>
              <a:rPr lang="en-US" altLang="zh-CN" sz="2000" b="0" dirty="0" err="1">
                <a:solidFill>
                  <a:schemeClr val="tx1"/>
                </a:solidFill>
              </a:rPr>
              <a:t>wordCut</a:t>
            </a:r>
            <a:r>
              <a:rPr lang="en-US" altLang="zh-CN" sz="2000" b="0" dirty="0">
                <a:solidFill>
                  <a:schemeClr val="tx1"/>
                </a:solidFill>
              </a:rPr>
              <a:t> ,  Radius ,  Height  ; 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 b="0" dirty="0">
                <a:solidFill>
                  <a:schemeClr val="tx1"/>
                </a:solidFill>
              </a:rPr>
              <a:t>	double   </a:t>
            </a:r>
            <a:r>
              <a:rPr lang="en-US" altLang="zh-CN" sz="2000" b="0" dirty="0" err="1">
                <a:solidFill>
                  <a:schemeClr val="tx1"/>
                </a:solidFill>
              </a:rPr>
              <a:t>FlightTime</a:t>
            </a:r>
            <a:r>
              <a:rPr lang="en-US" altLang="zh-CN" sz="2000" b="0" dirty="0">
                <a:solidFill>
                  <a:schemeClr val="tx1"/>
                </a:solidFill>
              </a:rPr>
              <a:t> ,  Mileage ,  Speed  ; </a:t>
            </a:r>
          </a:p>
        </p:txBody>
      </p:sp>
    </p:spTree>
    <p:extLst>
      <p:ext uri="{BB962C8B-B14F-4D97-AF65-F5344CB8AC3E}">
        <p14:creationId xmlns:p14="http://schemas.microsoft.com/office/powerpoint/2010/main" val="982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  <p:bldP spid="5" grpId="0" autoUpdateAnimBg="0"/>
      <p:bldP spid="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332656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02</a:t>
            </a: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变量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3400" y="1091208"/>
            <a:ext cx="5561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变量本质是什么</a:t>
            </a: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02</a:t>
            </a:r>
            <a:endParaRPr lang="zh-CN" altLang="en-US" sz="2800" b="1" dirty="0" smtClean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5867400" y="1676400"/>
            <a:ext cx="2438400" cy="4572000"/>
            <a:chOff x="3552" y="864"/>
            <a:chExt cx="1536" cy="288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3552" y="864"/>
              <a:ext cx="1536" cy="2880"/>
            </a:xfrm>
            <a:prstGeom prst="wave">
              <a:avLst>
                <a:gd name="adj1" fmla="val 4380"/>
                <a:gd name="adj2" fmla="val 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552" y="12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3552" y="134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3744" y="912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3936" y="864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4128" y="912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4320" y="100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512" y="1104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4704" y="1152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4896" y="1104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3552" y="148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552" y="163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3552" y="177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552" y="192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3552" y="206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552" y="220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3552" y="235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3552" y="249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3552" y="264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3552" y="278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552" y="292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3552" y="30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3552" y="321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3552" y="336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978275" y="4211638"/>
            <a:ext cx="198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tx1"/>
                </a:solidFill>
              </a:rPr>
              <a:t>int  a</a:t>
            </a:r>
            <a:r>
              <a:rPr lang="en-US" altLang="zh-CN" sz="1600" b="0">
                <a:solidFill>
                  <a:schemeClr val="tx1"/>
                </a:solidFill>
              </a:rPr>
              <a:t>   </a:t>
            </a:r>
            <a:r>
              <a:rPr lang="en-US" altLang="zh-CN" sz="1600">
                <a:solidFill>
                  <a:schemeClr val="accent2"/>
                </a:solidFill>
              </a:rPr>
              <a:t>0X0066FDF4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3521075" y="2362200"/>
            <a:ext cx="240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double  b</a:t>
            </a:r>
            <a:r>
              <a:rPr lang="en-US" altLang="zh-CN" sz="1600" b="0" dirty="0">
                <a:solidFill>
                  <a:schemeClr val="tx1"/>
                </a:solidFill>
              </a:rPr>
              <a:t>   0X0066FDEC</a:t>
            </a: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5867400" y="2438400"/>
            <a:ext cx="2438400" cy="1828800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5867400" y="4267200"/>
            <a:ext cx="2438400" cy="914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6" name="Group 33"/>
          <p:cNvGrpSpPr>
            <a:grpSpLocks/>
          </p:cNvGrpSpPr>
          <p:nvPr/>
        </p:nvGrpSpPr>
        <p:grpSpPr bwMode="auto">
          <a:xfrm>
            <a:off x="2133600" y="4572000"/>
            <a:ext cx="3048000" cy="1828800"/>
            <a:chOff x="1296" y="1728"/>
            <a:chExt cx="1920" cy="1152"/>
          </a:xfrm>
        </p:grpSpPr>
        <p:sp>
          <p:nvSpPr>
            <p:cNvPr id="37" name="AutoShape 34"/>
            <p:cNvSpPr>
              <a:spLocks/>
            </p:cNvSpPr>
            <p:nvPr/>
          </p:nvSpPr>
          <p:spPr bwMode="auto">
            <a:xfrm>
              <a:off x="1296" y="2352"/>
              <a:ext cx="1344" cy="528"/>
            </a:xfrm>
            <a:prstGeom prst="borderCallout2">
              <a:avLst>
                <a:gd name="adj1" fmla="val 13634"/>
                <a:gd name="adj2" fmla="val 103569"/>
                <a:gd name="adj3" fmla="val 13634"/>
                <a:gd name="adj4" fmla="val 146949"/>
                <a:gd name="adj5" fmla="val -82384"/>
                <a:gd name="adj6" fmla="val 195759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</a:rPr>
                <a:t>由类型符 </a:t>
              </a:r>
              <a:r>
                <a:rPr lang="en-US" altLang="zh-CN" sz="1200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int</a:t>
              </a:r>
              <a:endParaRPr lang="en-US" altLang="zh-CN" sz="12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</a:rPr>
                <a:t>解释存储数据</a:t>
              </a: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 flipV="1">
              <a:off x="2592" y="1728"/>
              <a:ext cx="624" cy="67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990600" y="2895600"/>
            <a:ext cx="23622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zh-CN" altLang="en-US" sz="2000" i="1" dirty="0">
                <a:solidFill>
                  <a:srgbClr val="008000"/>
                </a:solidFill>
              </a:rPr>
              <a:t>例如，</a:t>
            </a:r>
            <a:r>
              <a:rPr lang="zh-CN" altLang="en-US" sz="2000" dirty="0">
                <a:solidFill>
                  <a:schemeClr val="tx1"/>
                </a:solidFill>
              </a:rPr>
              <a:t>有说明：</a:t>
            </a:r>
            <a:endParaRPr lang="zh-CN" altLang="en-US" sz="2000" i="1" dirty="0">
              <a:solidFill>
                <a:schemeClr val="folHlink"/>
              </a:solidFill>
            </a:endParaRPr>
          </a:p>
          <a:p>
            <a:pPr algn="l" eaLnBrk="1" hangingPunct="1">
              <a:lnSpc>
                <a:spcPct val="16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 a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double  b ;</a:t>
            </a:r>
          </a:p>
        </p:txBody>
      </p:sp>
    </p:spTree>
    <p:extLst>
      <p:ext uri="{BB962C8B-B14F-4D97-AF65-F5344CB8AC3E}">
        <p14:creationId xmlns:p14="http://schemas.microsoft.com/office/powerpoint/2010/main" val="126386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Text Box 2"/>
          <p:cNvSpPr txBox="1">
            <a:spLocks noChangeArrowheads="1"/>
          </p:cNvSpPr>
          <p:nvPr/>
        </p:nvSpPr>
        <p:spPr bwMode="auto">
          <a:xfrm>
            <a:off x="685800" y="1484784"/>
            <a:ext cx="8001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变量本质：（一段连续）</a:t>
            </a:r>
            <a:r>
              <a:rPr lang="zh-CN" altLang="en-US" sz="2000" dirty="0" smtClean="0">
                <a:solidFill>
                  <a:srgbClr val="FF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内存空间的别名</a:t>
            </a:r>
            <a:endParaRPr lang="en-US" altLang="zh-CN" sz="2000" dirty="0" smtClean="0">
              <a:solidFill>
                <a:srgbClr val="FF000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、程序通过变量来申请和命名内存空间 </a:t>
            </a:r>
            <a:r>
              <a:rPr lang="en-US" altLang="zh-CN" sz="20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a = 0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、通过变量名访问内存空间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0982" name="Rectangle 6"/>
          <p:cNvSpPr>
            <a:spLocks noChangeArrowheads="1"/>
          </p:cNvSpPr>
          <p:nvPr/>
        </p:nvSpPr>
        <p:spPr bwMode="auto">
          <a:xfrm>
            <a:off x="533400" y="803176"/>
            <a:ext cx="563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2</a:t>
            </a: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变量本质是什么</a:t>
            </a: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03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58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02</a:t>
            </a:r>
            <a:r>
              <a:rPr lang="zh-CN" altLang="en-US" dirty="0" smtClean="0"/>
              <a:t>变量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55576" y="3284984"/>
            <a:ext cx="8001000" cy="234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修改变量有几种方法？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、直接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、间接。内存有地址编号，拿到地址编号也可以修改内存；于是横空出世了！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、内存空间可以再取给别名吗？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Rectangle 2053"/>
          <p:cNvSpPr txBox="1">
            <a:spLocks noChangeArrowheads="1"/>
          </p:cNvSpPr>
          <p:nvPr/>
        </p:nvSpPr>
        <p:spPr bwMode="auto">
          <a:xfrm>
            <a:off x="1752600" y="116632"/>
            <a:ext cx="55610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02</a:t>
            </a:r>
            <a:r>
              <a:rPr lang="zh-CN" altLang="en-US" sz="4000" b="1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变量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8" grpId="0" autoUpdateAnimBg="0"/>
      <p:bldP spid="510982" grpId="0" autoUpdateAnimBg="0"/>
      <p:bldP spid="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752600" y="533400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专题讲座内存四区</a:t>
            </a:r>
          </a:p>
        </p:txBody>
      </p:sp>
      <p:grpSp>
        <p:nvGrpSpPr>
          <p:cNvPr id="579607" name="Group 23"/>
          <p:cNvGrpSpPr>
            <a:grpSpLocks/>
          </p:cNvGrpSpPr>
          <p:nvPr/>
        </p:nvGrpSpPr>
        <p:grpSpPr bwMode="auto">
          <a:xfrm>
            <a:off x="1187624" y="1700808"/>
            <a:ext cx="6705600" cy="468312"/>
            <a:chOff x="768" y="1433"/>
            <a:chExt cx="4224" cy="295"/>
          </a:xfrm>
        </p:grpSpPr>
        <p:sp>
          <p:nvSpPr>
            <p:cNvPr id="32791" name="Rectangle 8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768" y="1433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  <a:contourClr>
                <a:srgbClr val="CC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 b="1" dirty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	</a:t>
              </a:r>
              <a:r>
                <a:rPr lang="en-US" altLang="zh-CN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	01 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数据类型分析 </a:t>
              </a:r>
              <a:endPara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aphicFrame>
          <p:nvGraphicFramePr>
            <p:cNvPr id="32792" name="Object 16"/>
            <p:cNvGraphicFramePr>
              <a:graphicFrameLocks noChangeAspect="1"/>
            </p:cNvGraphicFramePr>
            <p:nvPr/>
          </p:nvGraphicFramePr>
          <p:xfrm>
            <a:off x="1536" y="1466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20" name="BMP 图象" r:id="rId4" imgW="1276190" imgH="1286055" progId="Paint.Picture">
                    <p:embed/>
                  </p:oleObj>
                </mc:Choice>
                <mc:Fallback>
                  <p:oleObj name="BMP 图象" r:id="rId4" imgW="1276190" imgH="1286055" progId="Paint.Picture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466"/>
                          <a:ext cx="22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9608" name="Group 24"/>
          <p:cNvGrpSpPr>
            <a:grpSpLocks/>
          </p:cNvGrpSpPr>
          <p:nvPr/>
        </p:nvGrpSpPr>
        <p:grpSpPr bwMode="auto">
          <a:xfrm>
            <a:off x="1219200" y="2235795"/>
            <a:ext cx="6705600" cy="468313"/>
            <a:chOff x="768" y="1770"/>
            <a:chExt cx="4224" cy="295"/>
          </a:xfrm>
        </p:grpSpPr>
        <p:sp>
          <p:nvSpPr>
            <p:cNvPr id="32789" name="Rectangle 9">
              <a:hlinkClick r:id="rId6" action="ppaction://hlinkpres?slideindex=1&amp;slidetitle=4.2  指针数组"/>
            </p:cNvPr>
            <p:cNvSpPr>
              <a:spLocks noChangeArrowheads="1"/>
            </p:cNvSpPr>
            <p:nvPr/>
          </p:nvSpPr>
          <p:spPr bwMode="auto">
            <a:xfrm>
              <a:off x="768" y="1770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  <a:contourClr>
                <a:srgbClr val="CC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40000"/>
                </a:lnSpc>
              </a:pPr>
              <a:r>
                <a:rPr lang="en-US" altLang="zh-CN" sz="2000" b="1" dirty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		</a:t>
              </a:r>
              <a:r>
                <a:rPr lang="en-US" altLang="zh-CN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 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变量</a:t>
              </a:r>
              <a:r>
                <a:rPr lang="zh-CN" altLang="en-US" sz="2000" b="1" dirty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分析</a:t>
              </a:r>
            </a:p>
          </p:txBody>
        </p:sp>
        <p:graphicFrame>
          <p:nvGraphicFramePr>
            <p:cNvPr id="32790" name="Object 17"/>
            <p:cNvGraphicFramePr>
              <a:graphicFrameLocks noChangeAspect="1"/>
            </p:cNvGraphicFramePr>
            <p:nvPr/>
          </p:nvGraphicFramePr>
          <p:xfrm>
            <a:off x="1536" y="1803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21" name="BMP 图象" r:id="rId7" imgW="1276190" imgH="1286055" progId="Paint.Picture">
                    <p:embed/>
                  </p:oleObj>
                </mc:Choice>
                <mc:Fallback>
                  <p:oleObj name="BMP 图象" r:id="rId7" imgW="1276190" imgH="1286055" progId="Paint.Picture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803"/>
                          <a:ext cx="22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9609" name="Group 25"/>
          <p:cNvGrpSpPr>
            <a:grpSpLocks/>
          </p:cNvGrpSpPr>
          <p:nvPr/>
        </p:nvGrpSpPr>
        <p:grpSpPr bwMode="auto">
          <a:xfrm>
            <a:off x="1219200" y="2780928"/>
            <a:ext cx="6705600" cy="468312"/>
            <a:chOff x="768" y="2107"/>
            <a:chExt cx="4224" cy="295"/>
          </a:xfrm>
        </p:grpSpPr>
        <p:sp>
          <p:nvSpPr>
            <p:cNvPr id="32787" name="Rectangle 10">
              <a:hlinkClick r:id="rId8" action="ppaction://hlinkpres?slideindex=1&amp;slidetitle=4.3. 二维数组 "/>
            </p:cNvPr>
            <p:cNvSpPr>
              <a:spLocks noChangeArrowheads="1"/>
            </p:cNvSpPr>
            <p:nvPr/>
          </p:nvSpPr>
          <p:spPr bwMode="auto">
            <a:xfrm>
              <a:off x="768" y="2107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  <a:contourClr>
                <a:srgbClr val="CC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 b="1" dirty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		</a:t>
              </a:r>
              <a:r>
                <a:rPr lang="en-US" altLang="zh-CN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03</a:t>
              </a:r>
              <a:r>
                <a:rPr lang="zh-CN" altLang="en-US" sz="2000" b="1" dirty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程序内存模型</a:t>
              </a:r>
              <a:endPara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aphicFrame>
          <p:nvGraphicFramePr>
            <p:cNvPr id="32788" name="Object 18"/>
            <p:cNvGraphicFramePr>
              <a:graphicFrameLocks noChangeAspect="1"/>
            </p:cNvGraphicFramePr>
            <p:nvPr/>
          </p:nvGraphicFramePr>
          <p:xfrm>
            <a:off x="1536" y="2140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22" name="BMP 图象" r:id="rId9" imgW="1276190" imgH="1286055" progId="Paint.Picture">
                    <p:embed/>
                  </p:oleObj>
                </mc:Choice>
                <mc:Fallback>
                  <p:oleObj name="BMP 图象" r:id="rId9" imgW="1276190" imgH="1286055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140"/>
                          <a:ext cx="22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9613" name="Group 29"/>
          <p:cNvGrpSpPr>
            <a:grpSpLocks/>
          </p:cNvGrpSpPr>
          <p:nvPr/>
        </p:nvGrpSpPr>
        <p:grpSpPr bwMode="auto">
          <a:xfrm>
            <a:off x="1219200" y="3320727"/>
            <a:ext cx="6705600" cy="468313"/>
            <a:chOff x="768" y="3456"/>
            <a:chExt cx="4224" cy="295"/>
          </a:xfrm>
        </p:grpSpPr>
        <p:sp>
          <p:nvSpPr>
            <p:cNvPr id="32779" name="Rectangle 14">
              <a:hlinkClick r:id="rId10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3456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  <a:contourClr>
                <a:srgbClr val="CC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 b="1" dirty="0">
                  <a:solidFill>
                    <a:srgbClr val="FFFFFF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		</a:t>
              </a:r>
              <a:r>
                <a:rPr lang="en-US" altLang="zh-CN" sz="2000" b="1" dirty="0" smtClean="0">
                  <a:solidFill>
                    <a:srgbClr val="FFFFFF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04 </a:t>
              </a:r>
              <a:r>
                <a:rPr lang="zh-CN" altLang="en-US" sz="2000" b="1" dirty="0" smtClean="0">
                  <a:solidFill>
                    <a:srgbClr val="FFFFFF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  <a:hlinkClick r:id="rId11" action="ppaction://hlinksldjump"/>
                </a:rPr>
                <a:t>小结</a:t>
              </a:r>
              <a:endParaRPr lang="zh-CN" altLang="en-US" sz="2000" b="1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aphicFrame>
          <p:nvGraphicFramePr>
            <p:cNvPr id="32780" name="Object 22"/>
            <p:cNvGraphicFramePr>
              <a:graphicFrameLocks noChangeAspect="1"/>
            </p:cNvGraphicFramePr>
            <p:nvPr/>
          </p:nvGraphicFramePr>
          <p:xfrm>
            <a:off x="1536" y="3489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23" name="BMP 图象" r:id="rId12" imgW="1276190" imgH="1286055" progId="Paint.Picture">
                    <p:embed/>
                  </p:oleObj>
                </mc:Choice>
                <mc:Fallback>
                  <p:oleObj name="BMP 图象" r:id="rId12" imgW="1276190" imgH="1286055" progId="Paint.Picture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489"/>
                          <a:ext cx="22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2778" name="Picture 32" descr="129">
            <a:hlinkClick r:id="rId13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7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57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7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57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9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Text Box 2"/>
          <p:cNvSpPr txBox="1">
            <a:spLocks noChangeArrowheads="1"/>
          </p:cNvSpPr>
          <p:nvPr/>
        </p:nvSpPr>
        <p:spPr bwMode="auto">
          <a:xfrm>
            <a:off x="685800" y="1484784"/>
            <a:ext cx="8001000" cy="56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80000"/>
              </a:lnSpc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语言规定：通过数据类型，定义变量。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0982" name="Rectangle 6"/>
          <p:cNvSpPr>
            <a:spLocks noChangeArrowheads="1"/>
          </p:cNvSpPr>
          <p:nvPr/>
        </p:nvSpPr>
        <p:spPr bwMode="auto">
          <a:xfrm>
            <a:off x="533400" y="803176"/>
            <a:ext cx="563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3</a:t>
            </a: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、数据类型和变量的关系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58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02</a:t>
            </a:r>
            <a:r>
              <a:rPr lang="zh-CN" altLang="en-US" dirty="0"/>
              <a:t>变量</a:t>
            </a:r>
            <a:endParaRPr lang="zh-CN" altLang="en-US" dirty="0" smtClean="0"/>
          </a:p>
        </p:txBody>
      </p:sp>
      <p:sp>
        <p:nvSpPr>
          <p:cNvPr id="6" name="Rectangle 2053"/>
          <p:cNvSpPr txBox="1">
            <a:spLocks noChangeArrowheads="1"/>
          </p:cNvSpPr>
          <p:nvPr/>
        </p:nvSpPr>
        <p:spPr bwMode="auto">
          <a:xfrm>
            <a:off x="1752600" y="116632"/>
            <a:ext cx="55610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02</a:t>
            </a:r>
            <a:r>
              <a:rPr lang="zh-CN" altLang="en-US" sz="4000" b="1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变量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97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8" grpId="0" autoUpdateAnimBg="0"/>
      <p:bldP spid="51098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02</a:t>
            </a:r>
            <a:r>
              <a:rPr lang="zh-CN" altLang="en-US" dirty="0"/>
              <a:t>变量</a:t>
            </a:r>
            <a:endParaRPr lang="zh-CN" altLang="en-US" dirty="0" smtClean="0"/>
          </a:p>
        </p:txBody>
      </p:sp>
      <p:sp>
        <p:nvSpPr>
          <p:cNvPr id="6" name="Rectangle 2053"/>
          <p:cNvSpPr txBox="1">
            <a:spLocks noChangeArrowheads="1"/>
          </p:cNvSpPr>
          <p:nvPr/>
        </p:nvSpPr>
        <p:spPr bwMode="auto">
          <a:xfrm>
            <a:off x="1752600" y="116632"/>
            <a:ext cx="55610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02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变量小结</a:t>
            </a:r>
          </a:p>
        </p:txBody>
      </p:sp>
      <p:sp>
        <p:nvSpPr>
          <p:cNvPr id="7" name="Rectangle 2054"/>
          <p:cNvSpPr>
            <a:spLocks noChangeArrowheads="1"/>
          </p:cNvSpPr>
          <p:nvPr/>
        </p:nvSpPr>
        <p:spPr bwMode="auto">
          <a:xfrm>
            <a:off x="755576" y="1356912"/>
            <a:ext cx="73152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、变量本质内存空间的别名。</a:t>
            </a:r>
            <a:endParaRPr lang="zh-CN" altLang="en-US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2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、变量的修改方法，三种</a:t>
            </a:r>
            <a:endParaRPr lang="zh-CN" altLang="en-US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2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、通过数据类型定义变量</a:t>
            </a: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3717032"/>
            <a:ext cx="7399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000" dirty="0" smtClean="0"/>
              <a:t>思考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：变量三要素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名称、大小、作用域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，变量的什么周期？</a:t>
            </a:r>
            <a:endParaRPr lang="en-US" altLang="zh-CN" sz="2000" dirty="0" smtClean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000" dirty="0" smtClean="0"/>
              <a:t>C++</a:t>
            </a:r>
            <a:r>
              <a:rPr lang="zh-CN" altLang="en-US" sz="2000" dirty="0" smtClean="0"/>
              <a:t>编译器是如何管理函数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，函数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变量之间的关系的？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55454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2" name="Rectangle 6"/>
          <p:cNvSpPr>
            <a:spLocks noChangeArrowheads="1"/>
          </p:cNvSpPr>
          <p:nvPr/>
        </p:nvSpPr>
        <p:spPr bwMode="auto">
          <a:xfrm>
            <a:off x="533400" y="803176"/>
            <a:ext cx="563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01</a:t>
            </a: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、内存四区模型</a:t>
            </a: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-</a:t>
            </a: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建立流程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58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02</a:t>
            </a:r>
            <a:r>
              <a:rPr lang="zh-CN" altLang="en-US" dirty="0" smtClean="0"/>
              <a:t>变量</a:t>
            </a:r>
          </a:p>
        </p:txBody>
      </p:sp>
      <p:sp>
        <p:nvSpPr>
          <p:cNvPr id="6" name="Rectangle 2053"/>
          <p:cNvSpPr txBox="1">
            <a:spLocks noChangeArrowheads="1"/>
          </p:cNvSpPr>
          <p:nvPr/>
        </p:nvSpPr>
        <p:spPr bwMode="auto">
          <a:xfrm>
            <a:off x="1752600" y="116632"/>
            <a:ext cx="55610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03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程序的内存四区模型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8539"/>
            <a:ext cx="80391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40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2" name="Rectangle 6"/>
          <p:cNvSpPr>
            <a:spLocks noChangeArrowheads="1"/>
          </p:cNvSpPr>
          <p:nvPr/>
        </p:nvSpPr>
        <p:spPr bwMode="auto">
          <a:xfrm>
            <a:off x="533400" y="803176"/>
            <a:ext cx="563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01</a:t>
            </a: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、内存四区模型</a:t>
            </a: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-</a:t>
            </a: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建立流程说明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58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02</a:t>
            </a:r>
            <a:r>
              <a:rPr lang="zh-CN" altLang="en-US" dirty="0" smtClean="0"/>
              <a:t>变量</a:t>
            </a:r>
          </a:p>
        </p:txBody>
      </p:sp>
      <p:sp>
        <p:nvSpPr>
          <p:cNvPr id="6" name="Rectangle 2053"/>
          <p:cNvSpPr txBox="1">
            <a:spLocks noChangeArrowheads="1"/>
          </p:cNvSpPr>
          <p:nvPr/>
        </p:nvSpPr>
        <p:spPr bwMode="auto">
          <a:xfrm>
            <a:off x="1752600" y="116632"/>
            <a:ext cx="55610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03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程序的内存模型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5800" y="1484784"/>
            <a:ext cx="8001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流程说明</a:t>
            </a:r>
            <a:endParaRPr lang="en-US" altLang="zh-CN" sz="2000" dirty="0" smtClean="0">
              <a:solidFill>
                <a:srgbClr val="FF000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、操作系统把物理硬盘代码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load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到内存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、操作系统把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代码分成四个区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、操作系统找到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main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函数入口执行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5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2" grpId="0" autoUpdateAnimBg="0"/>
      <p:bldP spid="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2" name="Rectangle 6"/>
          <p:cNvSpPr>
            <a:spLocks noChangeArrowheads="1"/>
          </p:cNvSpPr>
          <p:nvPr/>
        </p:nvSpPr>
        <p:spPr bwMode="auto">
          <a:xfrm>
            <a:off x="533400" y="803176"/>
            <a:ext cx="563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01</a:t>
            </a: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、内存四区模型</a:t>
            </a: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-</a:t>
            </a: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各个元素分析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58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02</a:t>
            </a:r>
            <a:r>
              <a:rPr lang="zh-CN" altLang="en-US" dirty="0" smtClean="0"/>
              <a:t>变量</a:t>
            </a:r>
          </a:p>
        </p:txBody>
      </p:sp>
      <p:sp>
        <p:nvSpPr>
          <p:cNvPr id="6" name="Rectangle 2053"/>
          <p:cNvSpPr txBox="1">
            <a:spLocks noChangeArrowheads="1"/>
          </p:cNvSpPr>
          <p:nvPr/>
        </p:nvSpPr>
        <p:spPr bwMode="auto">
          <a:xfrm>
            <a:off x="1752600" y="116632"/>
            <a:ext cx="55610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03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程序的内存模型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506527" y="1639027"/>
            <a:ext cx="6400799" cy="4526277"/>
            <a:chOff x="2743199" y="800109"/>
            <a:chExt cx="6400799" cy="4526277"/>
          </a:xfrm>
        </p:grpSpPr>
        <p:sp>
          <p:nvSpPr>
            <p:cNvPr id="23" name="矩形 22"/>
            <p:cNvSpPr/>
            <p:nvPr/>
          </p:nvSpPr>
          <p:spPr>
            <a:xfrm>
              <a:off x="2743199" y="800109"/>
              <a:ext cx="6400799" cy="4526277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矩形 23"/>
            <p:cNvSpPr/>
            <p:nvPr/>
          </p:nvSpPr>
          <p:spPr>
            <a:xfrm>
              <a:off x="2743199" y="800109"/>
              <a:ext cx="6400799" cy="6858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1300" kern="1200" dirty="0" smtClean="0"/>
                <a:t>栈区（</a:t>
              </a:r>
              <a:r>
                <a:rPr lang="en-US" sz="1300" kern="1200" dirty="0" smtClean="0"/>
                <a:t>stack</a:t>
              </a:r>
              <a:r>
                <a:rPr lang="zh-CN" sz="1300" kern="1200" dirty="0" smtClean="0"/>
                <a:t>）：由编译器自动分配释放，存放函数的参数值，局部变量的值等。</a:t>
              </a:r>
              <a:endParaRPr lang="zh-CN" sz="1300" kern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506527" y="2324829"/>
            <a:ext cx="6400799" cy="3566156"/>
            <a:chOff x="2743199" y="1485911"/>
            <a:chExt cx="6400799" cy="3566156"/>
          </a:xfrm>
        </p:grpSpPr>
        <p:sp>
          <p:nvSpPr>
            <p:cNvPr id="21" name="矩形 20"/>
            <p:cNvSpPr/>
            <p:nvPr/>
          </p:nvSpPr>
          <p:spPr>
            <a:xfrm>
              <a:off x="2743199" y="1485911"/>
              <a:ext cx="6400799" cy="3566156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矩形 21"/>
            <p:cNvSpPr/>
            <p:nvPr/>
          </p:nvSpPr>
          <p:spPr>
            <a:xfrm>
              <a:off x="2743199" y="1485911"/>
              <a:ext cx="6400799" cy="6857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1300" kern="1200" dirty="0" smtClean="0"/>
                <a:t>堆区（</a:t>
              </a:r>
              <a:r>
                <a:rPr lang="en-US" sz="1300" kern="1200" dirty="0" smtClean="0"/>
                <a:t>heap</a:t>
              </a:r>
              <a:r>
                <a:rPr lang="zh-CN" sz="1300" kern="1200" dirty="0" smtClean="0"/>
                <a:t>）：一般由程序员分配释放（动态内存申请与释放），若程序员不释放，程序结束时可能由操作系统回收。</a:t>
              </a:r>
              <a:endParaRPr lang="zh-CN" sz="1300" kern="12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06527" y="3010625"/>
            <a:ext cx="6400799" cy="2606039"/>
            <a:chOff x="2743199" y="2171707"/>
            <a:chExt cx="6400799" cy="2606039"/>
          </a:xfrm>
        </p:grpSpPr>
        <p:sp>
          <p:nvSpPr>
            <p:cNvPr id="19" name="矩形 18"/>
            <p:cNvSpPr/>
            <p:nvPr/>
          </p:nvSpPr>
          <p:spPr>
            <a:xfrm>
              <a:off x="2743199" y="2171707"/>
              <a:ext cx="6400799" cy="2606039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矩形 19"/>
            <p:cNvSpPr/>
            <p:nvPr/>
          </p:nvSpPr>
          <p:spPr>
            <a:xfrm>
              <a:off x="2743199" y="2171707"/>
              <a:ext cx="6400799" cy="6858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1300" kern="1200" dirty="0" smtClean="0"/>
                <a:t>全局区（静态区）（</a:t>
              </a:r>
              <a:r>
                <a:rPr lang="en-US" sz="1300" kern="1200" dirty="0" smtClean="0"/>
                <a:t>static</a:t>
              </a:r>
              <a:r>
                <a:rPr lang="zh-CN" sz="1300" kern="1200" dirty="0" smtClean="0"/>
                <a:t>）：全局变量和静态变量的存储是放在一块的，初始化的全局变量和静态变量在一块区域，未初始化的全局变量和未初始化的静态变量在相邻的另一块区域，该区域在程序结束后由操作系统释放。</a:t>
              </a:r>
              <a:endParaRPr lang="zh-CN" sz="1300" kern="1200" dirty="0"/>
            </a:p>
          </p:txBody>
        </p:sp>
      </p:grpSp>
      <p:sp>
        <p:nvSpPr>
          <p:cNvPr id="11" name="饼形 10"/>
          <p:cNvSpPr/>
          <p:nvPr/>
        </p:nvSpPr>
        <p:spPr>
          <a:xfrm>
            <a:off x="683568" y="3696427"/>
            <a:ext cx="1645918" cy="1645918"/>
          </a:xfrm>
          <a:prstGeom prst="pie">
            <a:avLst>
              <a:gd name="adj1" fmla="val 5400000"/>
              <a:gd name="adj2" fmla="val 1620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组合 11"/>
          <p:cNvGrpSpPr/>
          <p:nvPr/>
        </p:nvGrpSpPr>
        <p:grpSpPr>
          <a:xfrm>
            <a:off x="1506527" y="3696427"/>
            <a:ext cx="6400799" cy="1645918"/>
            <a:chOff x="2743199" y="2857509"/>
            <a:chExt cx="6400799" cy="1645918"/>
          </a:xfrm>
        </p:grpSpPr>
        <p:sp>
          <p:nvSpPr>
            <p:cNvPr id="17" name="矩形 16"/>
            <p:cNvSpPr/>
            <p:nvPr/>
          </p:nvSpPr>
          <p:spPr>
            <a:xfrm>
              <a:off x="2743199" y="2857509"/>
              <a:ext cx="6400799" cy="1645918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矩形 17"/>
            <p:cNvSpPr/>
            <p:nvPr/>
          </p:nvSpPr>
          <p:spPr>
            <a:xfrm>
              <a:off x="2743199" y="2857509"/>
              <a:ext cx="6400799" cy="6858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1300" kern="1200" dirty="0" smtClean="0"/>
                <a:t>常量区：字符串常量和其他常量的存储位置，程序结束后由操作系统释放。</a:t>
              </a:r>
              <a:endParaRPr lang="zh-CN" sz="1300" kern="1200" dirty="0"/>
            </a:p>
          </p:txBody>
        </p:sp>
      </p:grpSp>
      <p:sp>
        <p:nvSpPr>
          <p:cNvPr id="13" name="饼形 12"/>
          <p:cNvSpPr/>
          <p:nvPr/>
        </p:nvSpPr>
        <p:spPr>
          <a:xfrm>
            <a:off x="1163629" y="4382228"/>
            <a:ext cx="685796" cy="685796"/>
          </a:xfrm>
          <a:prstGeom prst="pie">
            <a:avLst>
              <a:gd name="adj1" fmla="val 5400000"/>
              <a:gd name="adj2" fmla="val 1620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组合 13"/>
          <p:cNvGrpSpPr/>
          <p:nvPr/>
        </p:nvGrpSpPr>
        <p:grpSpPr>
          <a:xfrm>
            <a:off x="1506527" y="4382228"/>
            <a:ext cx="6400799" cy="685796"/>
            <a:chOff x="2743199" y="3543310"/>
            <a:chExt cx="6400799" cy="685796"/>
          </a:xfrm>
        </p:grpSpPr>
        <p:sp>
          <p:nvSpPr>
            <p:cNvPr id="15" name="矩形 14"/>
            <p:cNvSpPr/>
            <p:nvPr/>
          </p:nvSpPr>
          <p:spPr>
            <a:xfrm>
              <a:off x="2743199" y="3543310"/>
              <a:ext cx="6400799" cy="685796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矩形 15"/>
            <p:cNvSpPr/>
            <p:nvPr/>
          </p:nvSpPr>
          <p:spPr>
            <a:xfrm>
              <a:off x="2743199" y="3543310"/>
              <a:ext cx="6400799" cy="6857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1300" kern="1200" dirty="0" smtClean="0"/>
                <a:t>程序代码区：存放函数体的二进制代码。 </a:t>
              </a:r>
              <a:endParaRPr lang="zh-CN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342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ChangeArrowheads="1"/>
          </p:cNvSpPr>
          <p:nvPr/>
        </p:nvSpPr>
        <p:spPr bwMode="auto">
          <a:xfrm>
            <a:off x="533400" y="731168"/>
            <a:ext cx="563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02</a:t>
            </a: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函数调用模型 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1265238" y="2438400"/>
            <a:ext cx="828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/>
              <a:t>main()</a:t>
            </a:r>
          </a:p>
        </p:txBody>
      </p:sp>
      <p:sp>
        <p:nvSpPr>
          <p:cNvPr id="690180" name="AutoShape 4"/>
          <p:cNvSpPr>
            <a:spLocks noChangeArrowheads="1"/>
          </p:cNvSpPr>
          <p:nvPr/>
        </p:nvSpPr>
        <p:spPr bwMode="auto">
          <a:xfrm>
            <a:off x="1450975" y="2819400"/>
            <a:ext cx="149225" cy="609600"/>
          </a:xfrm>
          <a:prstGeom prst="downArrow">
            <a:avLst>
              <a:gd name="adj1" fmla="val 50000"/>
              <a:gd name="adj2" fmla="val 10212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0181" name="Text Box 5"/>
          <p:cNvSpPr txBox="1">
            <a:spLocks noChangeArrowheads="1"/>
          </p:cNvSpPr>
          <p:nvPr/>
        </p:nvSpPr>
        <p:spPr bwMode="auto">
          <a:xfrm>
            <a:off x="698500" y="3429000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800" b="1" dirty="0"/>
              <a:t> 调用</a:t>
            </a:r>
            <a:r>
              <a:rPr lang="en-US" altLang="zh-CN" sz="1800" b="1" dirty="0" err="1"/>
              <a:t>fa</a:t>
            </a:r>
            <a:r>
              <a:rPr lang="en-US" altLang="zh-CN" sz="1800" b="1" dirty="0"/>
              <a:t>()</a:t>
            </a:r>
          </a:p>
        </p:txBody>
      </p:sp>
      <p:sp>
        <p:nvSpPr>
          <p:cNvPr id="690182" name="Text Box 6"/>
          <p:cNvSpPr txBox="1">
            <a:spLocks noChangeArrowheads="1"/>
          </p:cNvSpPr>
          <p:nvPr/>
        </p:nvSpPr>
        <p:spPr bwMode="auto">
          <a:xfrm>
            <a:off x="6465888" y="5195888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zh-CN" altLang="en-US" sz="18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堆  栈</a:t>
            </a:r>
          </a:p>
        </p:txBody>
      </p:sp>
      <p:sp>
        <p:nvSpPr>
          <p:cNvPr id="690183" name="Text Box 7"/>
          <p:cNvSpPr txBox="1">
            <a:spLocks noChangeArrowheads="1"/>
          </p:cNvSpPr>
          <p:nvPr/>
        </p:nvSpPr>
        <p:spPr bwMode="auto">
          <a:xfrm>
            <a:off x="2803525" y="2452688"/>
            <a:ext cx="523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/>
              <a:t>fa()</a:t>
            </a:r>
          </a:p>
        </p:txBody>
      </p:sp>
      <p:sp>
        <p:nvSpPr>
          <p:cNvPr id="690184" name="AutoShape 8"/>
          <p:cNvSpPr>
            <a:spLocks noChangeArrowheads="1"/>
          </p:cNvSpPr>
          <p:nvPr/>
        </p:nvSpPr>
        <p:spPr bwMode="auto">
          <a:xfrm>
            <a:off x="2962275" y="2833688"/>
            <a:ext cx="161925" cy="609600"/>
          </a:xfrm>
          <a:prstGeom prst="downArrow">
            <a:avLst>
              <a:gd name="adj1" fmla="val 50000"/>
              <a:gd name="adj2" fmla="val 9411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0185" name="Text Box 9"/>
          <p:cNvSpPr txBox="1">
            <a:spLocks noChangeArrowheads="1"/>
          </p:cNvSpPr>
          <p:nvPr/>
        </p:nvSpPr>
        <p:spPr bwMode="auto">
          <a:xfrm>
            <a:off x="2263775" y="3443288"/>
            <a:ext cx="99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CC0000"/>
                </a:solidFill>
              </a:rPr>
              <a:t>调用</a:t>
            </a:r>
            <a:r>
              <a:rPr lang="en-US" altLang="zh-CN" sz="1800" b="1">
                <a:solidFill>
                  <a:srgbClr val="CC0000"/>
                </a:solidFill>
              </a:rPr>
              <a:t>fb()</a:t>
            </a:r>
          </a:p>
        </p:txBody>
      </p:sp>
      <p:sp>
        <p:nvSpPr>
          <p:cNvPr id="690186" name="Text Box 10"/>
          <p:cNvSpPr txBox="1">
            <a:spLocks noChangeArrowheads="1"/>
          </p:cNvSpPr>
          <p:nvPr/>
        </p:nvSpPr>
        <p:spPr bwMode="auto">
          <a:xfrm>
            <a:off x="4368800" y="2438400"/>
            <a:ext cx="53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00"/>
                </a:solidFill>
              </a:rPr>
              <a:t>fb()</a:t>
            </a:r>
          </a:p>
        </p:txBody>
      </p:sp>
      <p:sp>
        <p:nvSpPr>
          <p:cNvPr id="690187" name="AutoShape 11"/>
          <p:cNvSpPr>
            <a:spLocks noChangeArrowheads="1"/>
          </p:cNvSpPr>
          <p:nvPr/>
        </p:nvSpPr>
        <p:spPr bwMode="auto">
          <a:xfrm>
            <a:off x="4498975" y="2819400"/>
            <a:ext cx="149225" cy="1619250"/>
          </a:xfrm>
          <a:prstGeom prst="downArrow">
            <a:avLst>
              <a:gd name="adj1" fmla="val 50000"/>
              <a:gd name="adj2" fmla="val 271277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0188" name="AutoShape 12"/>
          <p:cNvSpPr>
            <a:spLocks noChangeArrowheads="1"/>
          </p:cNvSpPr>
          <p:nvPr/>
        </p:nvSpPr>
        <p:spPr bwMode="auto">
          <a:xfrm rot="-7178783">
            <a:off x="2284412" y="2449513"/>
            <a:ext cx="131763" cy="1379538"/>
          </a:xfrm>
          <a:prstGeom prst="downArrow">
            <a:avLst>
              <a:gd name="adj1" fmla="val 50000"/>
              <a:gd name="adj2" fmla="val 261746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0189" name="AutoShape 13"/>
          <p:cNvSpPr>
            <a:spLocks noChangeArrowheads="1"/>
          </p:cNvSpPr>
          <p:nvPr/>
        </p:nvSpPr>
        <p:spPr bwMode="auto">
          <a:xfrm rot="-7178783">
            <a:off x="3802857" y="2437606"/>
            <a:ext cx="152400" cy="1379537"/>
          </a:xfrm>
          <a:prstGeom prst="downArrow">
            <a:avLst>
              <a:gd name="adj1" fmla="val 50000"/>
              <a:gd name="adj2" fmla="val 226302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0190" name="AutoShape 14"/>
          <p:cNvSpPr>
            <a:spLocks noChangeArrowheads="1"/>
          </p:cNvSpPr>
          <p:nvPr/>
        </p:nvSpPr>
        <p:spPr bwMode="auto">
          <a:xfrm>
            <a:off x="5908675" y="4716463"/>
            <a:ext cx="2016125" cy="373062"/>
          </a:xfrm>
          <a:prstGeom prst="flowChartProcess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800"/>
              <a:t>操作系统运行状态</a:t>
            </a:r>
          </a:p>
        </p:txBody>
      </p:sp>
      <p:sp>
        <p:nvSpPr>
          <p:cNvPr id="690191" name="AutoShape 15"/>
          <p:cNvSpPr>
            <a:spLocks noChangeArrowheads="1"/>
          </p:cNvSpPr>
          <p:nvPr/>
        </p:nvSpPr>
        <p:spPr bwMode="auto">
          <a:xfrm>
            <a:off x="5908675" y="4335463"/>
            <a:ext cx="2016125" cy="373062"/>
          </a:xfrm>
          <a:prstGeom prst="flowChartProcess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dirty="0"/>
              <a:t>        </a:t>
            </a:r>
            <a:r>
              <a:rPr lang="zh-CN" altLang="en-US" sz="1800" dirty="0"/>
              <a:t>返回地址        </a:t>
            </a:r>
          </a:p>
        </p:txBody>
      </p:sp>
      <p:sp>
        <p:nvSpPr>
          <p:cNvPr id="690192" name="AutoShape 16"/>
          <p:cNvSpPr>
            <a:spLocks noChangeArrowheads="1"/>
          </p:cNvSpPr>
          <p:nvPr/>
        </p:nvSpPr>
        <p:spPr bwMode="auto">
          <a:xfrm>
            <a:off x="5908675" y="3954463"/>
            <a:ext cx="2016125" cy="373062"/>
          </a:xfrm>
          <a:prstGeom prst="flowChartProcess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dirty="0"/>
              <a:t>      main() </a:t>
            </a:r>
            <a:r>
              <a:rPr lang="zh-CN" altLang="en-US" sz="1800" dirty="0"/>
              <a:t>的参数   </a:t>
            </a:r>
          </a:p>
        </p:txBody>
      </p:sp>
      <p:sp>
        <p:nvSpPr>
          <p:cNvPr id="690193" name="AutoShape 17"/>
          <p:cNvSpPr>
            <a:spLocks noChangeArrowheads="1"/>
          </p:cNvSpPr>
          <p:nvPr/>
        </p:nvSpPr>
        <p:spPr bwMode="auto">
          <a:xfrm>
            <a:off x="5908675" y="3581400"/>
            <a:ext cx="2016125" cy="373063"/>
          </a:xfrm>
          <a:prstGeom prst="flowChartProcess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en-US" sz="1800" dirty="0"/>
              <a:t>  </a:t>
            </a:r>
            <a:r>
              <a:rPr lang="en-US" altLang="zh-CN" sz="1800" dirty="0"/>
              <a:t>main () </a:t>
            </a:r>
            <a:r>
              <a:rPr lang="zh-CN" altLang="en-US" sz="1800" dirty="0"/>
              <a:t>运行状态 </a:t>
            </a:r>
          </a:p>
        </p:txBody>
      </p:sp>
      <p:sp>
        <p:nvSpPr>
          <p:cNvPr id="690194" name="AutoShape 18"/>
          <p:cNvSpPr>
            <a:spLocks noChangeArrowheads="1"/>
          </p:cNvSpPr>
          <p:nvPr/>
        </p:nvSpPr>
        <p:spPr bwMode="auto">
          <a:xfrm>
            <a:off x="5908675" y="3200400"/>
            <a:ext cx="2016125" cy="373063"/>
          </a:xfrm>
          <a:prstGeom prst="flowChartProcess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dirty="0"/>
              <a:t>        </a:t>
            </a:r>
            <a:r>
              <a:rPr lang="zh-CN" altLang="en-US" sz="1800" dirty="0"/>
              <a:t>返回地址        </a:t>
            </a:r>
          </a:p>
        </p:txBody>
      </p:sp>
      <p:sp>
        <p:nvSpPr>
          <p:cNvPr id="690195" name="AutoShape 19"/>
          <p:cNvSpPr>
            <a:spLocks noChangeArrowheads="1"/>
          </p:cNvSpPr>
          <p:nvPr/>
        </p:nvSpPr>
        <p:spPr bwMode="auto">
          <a:xfrm>
            <a:off x="5908675" y="2819400"/>
            <a:ext cx="2016125" cy="373063"/>
          </a:xfrm>
          <a:prstGeom prst="flowChartProcess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dirty="0"/>
              <a:t>      </a:t>
            </a:r>
            <a:r>
              <a:rPr lang="en-US" altLang="zh-CN" sz="1800" dirty="0" err="1"/>
              <a:t>fa</a:t>
            </a:r>
            <a:r>
              <a:rPr lang="en-US" altLang="zh-CN" sz="1800" dirty="0"/>
              <a:t> () </a:t>
            </a:r>
            <a:r>
              <a:rPr lang="zh-CN" altLang="en-US" sz="1800" dirty="0"/>
              <a:t>的参数      </a:t>
            </a:r>
          </a:p>
        </p:txBody>
      </p:sp>
      <p:sp>
        <p:nvSpPr>
          <p:cNvPr id="690196" name="AutoShape 20"/>
          <p:cNvSpPr>
            <a:spLocks noChangeArrowheads="1"/>
          </p:cNvSpPr>
          <p:nvPr/>
        </p:nvSpPr>
        <p:spPr bwMode="auto">
          <a:xfrm>
            <a:off x="5908675" y="2438400"/>
            <a:ext cx="2016125" cy="373063"/>
          </a:xfrm>
          <a:prstGeom prst="flowChartProcess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 err="1"/>
              <a:t>fa</a:t>
            </a:r>
            <a:r>
              <a:rPr lang="en-US" altLang="zh-CN" sz="1800" dirty="0"/>
              <a:t> () </a:t>
            </a:r>
            <a:r>
              <a:rPr lang="zh-CN" altLang="en-US" sz="1800" dirty="0"/>
              <a:t>运行状态</a:t>
            </a:r>
          </a:p>
        </p:txBody>
      </p:sp>
      <p:sp>
        <p:nvSpPr>
          <p:cNvPr id="690197" name="AutoShape 21"/>
          <p:cNvSpPr>
            <a:spLocks noChangeArrowheads="1"/>
          </p:cNvSpPr>
          <p:nvPr/>
        </p:nvSpPr>
        <p:spPr bwMode="auto">
          <a:xfrm>
            <a:off x="5908675" y="2057400"/>
            <a:ext cx="2016125" cy="373063"/>
          </a:xfrm>
          <a:prstGeom prst="flowChartProcess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dirty="0"/>
              <a:t>        </a:t>
            </a:r>
            <a:r>
              <a:rPr lang="zh-CN" altLang="en-US" sz="1800" dirty="0"/>
              <a:t>返回地址        </a:t>
            </a:r>
          </a:p>
        </p:txBody>
      </p:sp>
      <p:sp>
        <p:nvSpPr>
          <p:cNvPr id="690198" name="AutoShape 22"/>
          <p:cNvSpPr>
            <a:spLocks noChangeArrowheads="1"/>
          </p:cNvSpPr>
          <p:nvPr/>
        </p:nvSpPr>
        <p:spPr bwMode="auto">
          <a:xfrm>
            <a:off x="5908675" y="1676400"/>
            <a:ext cx="2016125" cy="373063"/>
          </a:xfrm>
          <a:prstGeom prst="flowChartProcess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dirty="0"/>
              <a:t>      </a:t>
            </a:r>
            <a:r>
              <a:rPr lang="en-US" altLang="zh-CN" sz="1800" dirty="0" err="1"/>
              <a:t>fb</a:t>
            </a:r>
            <a:r>
              <a:rPr lang="en-US" altLang="zh-CN" sz="1800" dirty="0"/>
              <a:t> ()  </a:t>
            </a:r>
            <a:r>
              <a:rPr lang="zh-CN" altLang="en-US" sz="1800" dirty="0"/>
              <a:t>的参数     </a:t>
            </a:r>
          </a:p>
        </p:txBody>
      </p:sp>
      <p:grpSp>
        <p:nvGrpSpPr>
          <p:cNvPr id="183319" name="Group 23"/>
          <p:cNvGrpSpPr>
            <a:grpSpLocks/>
          </p:cNvGrpSpPr>
          <p:nvPr/>
        </p:nvGrpSpPr>
        <p:grpSpPr bwMode="auto">
          <a:xfrm>
            <a:off x="5867400" y="1330325"/>
            <a:ext cx="2133600" cy="3810000"/>
            <a:chOff x="3696" y="864"/>
            <a:chExt cx="1344" cy="2400"/>
          </a:xfrm>
        </p:grpSpPr>
        <p:sp>
          <p:nvSpPr>
            <p:cNvPr id="183321" name="Line 24"/>
            <p:cNvSpPr>
              <a:spLocks noChangeShapeType="1"/>
            </p:cNvSpPr>
            <p:nvPr/>
          </p:nvSpPr>
          <p:spPr bwMode="auto">
            <a:xfrm>
              <a:off x="3696" y="864"/>
              <a:ext cx="0" cy="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22" name="Line 25"/>
            <p:cNvSpPr>
              <a:spLocks noChangeShapeType="1"/>
            </p:cNvSpPr>
            <p:nvPr/>
          </p:nvSpPr>
          <p:spPr bwMode="auto">
            <a:xfrm>
              <a:off x="3696" y="3264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23" name="Line 26"/>
            <p:cNvSpPr>
              <a:spLocks noChangeShapeType="1"/>
            </p:cNvSpPr>
            <p:nvPr/>
          </p:nvSpPr>
          <p:spPr bwMode="auto">
            <a:xfrm>
              <a:off x="5032" y="864"/>
              <a:ext cx="0" cy="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3320" name="Rectangle 27"/>
          <p:cNvSpPr>
            <a:spLocks noGrp="1" noChangeArrowheads="1"/>
          </p:cNvSpPr>
          <p:nvPr>
            <p:ph type="title"/>
          </p:nvPr>
        </p:nvSpPr>
        <p:spPr>
          <a:xfrm>
            <a:off x="7827963" y="304800"/>
            <a:ext cx="1011237" cy="304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</a:rPr>
              <a:t>内存模型</a:t>
            </a:r>
          </a:p>
        </p:txBody>
      </p:sp>
      <p:sp>
        <p:nvSpPr>
          <p:cNvPr id="28" name="Rectangle 2053"/>
          <p:cNvSpPr txBox="1">
            <a:spLocks noChangeArrowheads="1"/>
          </p:cNvSpPr>
          <p:nvPr/>
        </p:nvSpPr>
        <p:spPr bwMode="auto">
          <a:xfrm>
            <a:off x="1752600" y="116632"/>
            <a:ext cx="55610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03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程序的内存模型</a:t>
            </a:r>
          </a:p>
        </p:txBody>
      </p:sp>
    </p:spTree>
    <p:extLst>
      <p:ext uri="{BB962C8B-B14F-4D97-AF65-F5344CB8AC3E}">
        <p14:creationId xmlns:p14="http://schemas.microsoft.com/office/powerpoint/2010/main" val="11432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69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69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69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69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69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69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69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69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69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7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69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69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8" grpId="0" autoUpdateAnimBg="0"/>
      <p:bldP spid="690179" grpId="0" autoUpdateAnimBg="0"/>
      <p:bldP spid="690180" grpId="0" animBg="1"/>
      <p:bldP spid="690181" grpId="0" autoUpdateAnimBg="0"/>
      <p:bldP spid="690183" grpId="0" autoUpdateAnimBg="0"/>
      <p:bldP spid="690184" grpId="0" animBg="1"/>
      <p:bldP spid="690185" grpId="0" autoUpdateAnimBg="0"/>
      <p:bldP spid="690186" grpId="0" autoUpdateAnimBg="0"/>
      <p:bldP spid="690187" grpId="0" animBg="1"/>
      <p:bldP spid="690188" grpId="0" animBg="1"/>
      <p:bldP spid="690189" grpId="0" animBg="1"/>
      <p:bldP spid="690190" grpId="0" animBg="1" autoUpdateAnimBg="0"/>
      <p:bldP spid="690191" grpId="0" animBg="1" autoUpdateAnimBg="0"/>
      <p:bldP spid="690192" grpId="0" animBg="1" autoUpdateAnimBg="0"/>
      <p:bldP spid="690193" grpId="0" animBg="1" autoUpdateAnimBg="0"/>
      <p:bldP spid="690194" grpId="0" animBg="1" autoUpdateAnimBg="0"/>
      <p:bldP spid="690195" grpId="0" animBg="1" autoUpdateAnimBg="0"/>
      <p:bldP spid="690196" grpId="0" animBg="1" autoUpdateAnimBg="0"/>
      <p:bldP spid="690197" grpId="0" animBg="1" autoUpdateAnimBg="0"/>
      <p:bldP spid="69019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C3300"/>
                </a:solidFill>
                <a:latin typeface="楷体_GB2312" pitchFamily="49" charset="-122"/>
              </a:rPr>
              <a:t>02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函数调用模型 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1265238" y="2438400"/>
            <a:ext cx="828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/>
              <a:t>main()</a:t>
            </a:r>
          </a:p>
        </p:txBody>
      </p:sp>
      <p:sp>
        <p:nvSpPr>
          <p:cNvPr id="184324" name="AutoShape 4"/>
          <p:cNvSpPr>
            <a:spLocks noChangeArrowheads="1"/>
          </p:cNvSpPr>
          <p:nvPr/>
        </p:nvSpPr>
        <p:spPr bwMode="auto">
          <a:xfrm>
            <a:off x="1450975" y="2819400"/>
            <a:ext cx="149225" cy="609600"/>
          </a:xfrm>
          <a:prstGeom prst="downArrow">
            <a:avLst>
              <a:gd name="adj1" fmla="val 50000"/>
              <a:gd name="adj2" fmla="val 10212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608013" y="3429000"/>
            <a:ext cx="1220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800" b="1">
                <a:latin typeface="宋体" panose="02010600030101010101" pitchFamily="2" charset="-122"/>
              </a:rPr>
              <a:t> 调用</a:t>
            </a:r>
            <a:r>
              <a:rPr lang="en-US" altLang="zh-CN" sz="1800" b="1">
                <a:latin typeface="宋体" panose="02010600030101010101" pitchFamily="2" charset="-122"/>
              </a:rPr>
              <a:t>fa()</a:t>
            </a:r>
          </a:p>
        </p:txBody>
      </p:sp>
      <p:sp>
        <p:nvSpPr>
          <p:cNvPr id="691206" name="AutoShape 6"/>
          <p:cNvSpPr>
            <a:spLocks noChangeArrowheads="1"/>
          </p:cNvSpPr>
          <p:nvPr/>
        </p:nvSpPr>
        <p:spPr bwMode="auto">
          <a:xfrm>
            <a:off x="1450975" y="3810000"/>
            <a:ext cx="149225" cy="609600"/>
          </a:xfrm>
          <a:prstGeom prst="downArrow">
            <a:avLst>
              <a:gd name="adj1" fmla="val 50000"/>
              <a:gd name="adj2" fmla="val 10212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1207" name="Text Box 7"/>
          <p:cNvSpPr txBox="1">
            <a:spLocks noChangeArrowheads="1"/>
          </p:cNvSpPr>
          <p:nvPr/>
        </p:nvSpPr>
        <p:spPr bwMode="auto">
          <a:xfrm>
            <a:off x="1222375" y="44958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/>
              <a:t>结束</a:t>
            </a: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2801938" y="2452688"/>
            <a:ext cx="523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/>
              <a:t>fa()</a:t>
            </a:r>
          </a:p>
        </p:txBody>
      </p:sp>
      <p:sp>
        <p:nvSpPr>
          <p:cNvPr id="184329" name="AutoShape 9"/>
          <p:cNvSpPr>
            <a:spLocks noChangeArrowheads="1"/>
          </p:cNvSpPr>
          <p:nvPr/>
        </p:nvSpPr>
        <p:spPr bwMode="auto">
          <a:xfrm>
            <a:off x="2962275" y="2833688"/>
            <a:ext cx="161925" cy="609600"/>
          </a:xfrm>
          <a:prstGeom prst="downArrow">
            <a:avLst>
              <a:gd name="adj1" fmla="val 50000"/>
              <a:gd name="adj2" fmla="val 9411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2263775" y="3443288"/>
            <a:ext cx="99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CC0000"/>
                </a:solidFill>
              </a:rPr>
              <a:t>调用</a:t>
            </a:r>
            <a:r>
              <a:rPr lang="en-US" altLang="zh-CN" sz="1800" b="1">
                <a:solidFill>
                  <a:srgbClr val="CC0000"/>
                </a:solidFill>
              </a:rPr>
              <a:t>fb()</a:t>
            </a:r>
          </a:p>
        </p:txBody>
      </p:sp>
      <p:sp>
        <p:nvSpPr>
          <p:cNvPr id="691211" name="AutoShape 11"/>
          <p:cNvSpPr>
            <a:spLocks noChangeArrowheads="1"/>
          </p:cNvSpPr>
          <p:nvPr/>
        </p:nvSpPr>
        <p:spPr bwMode="auto">
          <a:xfrm>
            <a:off x="2962275" y="3824288"/>
            <a:ext cx="161925" cy="609600"/>
          </a:xfrm>
          <a:prstGeom prst="downArrow">
            <a:avLst>
              <a:gd name="adj1" fmla="val 50000"/>
              <a:gd name="adj2" fmla="val 9411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4368800" y="2438400"/>
            <a:ext cx="53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00"/>
                </a:solidFill>
              </a:rPr>
              <a:t>fb()</a:t>
            </a:r>
          </a:p>
        </p:txBody>
      </p:sp>
      <p:sp>
        <p:nvSpPr>
          <p:cNvPr id="184333" name="AutoShape 13"/>
          <p:cNvSpPr>
            <a:spLocks noChangeArrowheads="1"/>
          </p:cNvSpPr>
          <p:nvPr/>
        </p:nvSpPr>
        <p:spPr bwMode="auto">
          <a:xfrm>
            <a:off x="4498975" y="2819400"/>
            <a:ext cx="149225" cy="1619250"/>
          </a:xfrm>
          <a:prstGeom prst="downArrow">
            <a:avLst>
              <a:gd name="adj1" fmla="val 50000"/>
              <a:gd name="adj2" fmla="val 271277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34" name="AutoShape 14"/>
          <p:cNvSpPr>
            <a:spLocks noChangeArrowheads="1"/>
          </p:cNvSpPr>
          <p:nvPr/>
        </p:nvSpPr>
        <p:spPr bwMode="auto">
          <a:xfrm rot="-7178783">
            <a:off x="2284412" y="2449513"/>
            <a:ext cx="131763" cy="1379538"/>
          </a:xfrm>
          <a:prstGeom prst="downArrow">
            <a:avLst>
              <a:gd name="adj1" fmla="val 50000"/>
              <a:gd name="adj2" fmla="val 261746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35" name="AutoShape 15"/>
          <p:cNvSpPr>
            <a:spLocks noChangeArrowheads="1"/>
          </p:cNvSpPr>
          <p:nvPr/>
        </p:nvSpPr>
        <p:spPr bwMode="auto">
          <a:xfrm rot="-7178783">
            <a:off x="3802857" y="2437606"/>
            <a:ext cx="152400" cy="1379537"/>
          </a:xfrm>
          <a:prstGeom prst="downArrow">
            <a:avLst>
              <a:gd name="adj1" fmla="val 50000"/>
              <a:gd name="adj2" fmla="val 226302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1216" name="AutoShape 16"/>
          <p:cNvSpPr>
            <a:spLocks noChangeArrowheads="1"/>
          </p:cNvSpPr>
          <p:nvPr/>
        </p:nvSpPr>
        <p:spPr bwMode="auto">
          <a:xfrm rot="-3420182" flipH="1" flipV="1">
            <a:off x="3848894" y="3440907"/>
            <a:ext cx="130175" cy="1379537"/>
          </a:xfrm>
          <a:prstGeom prst="downArrow">
            <a:avLst>
              <a:gd name="adj1" fmla="val 50000"/>
              <a:gd name="adj2" fmla="val 264939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1217" name="AutoShape 17"/>
          <p:cNvSpPr>
            <a:spLocks noChangeArrowheads="1"/>
          </p:cNvSpPr>
          <p:nvPr/>
        </p:nvSpPr>
        <p:spPr bwMode="auto">
          <a:xfrm rot="-3420182" flipH="1" flipV="1">
            <a:off x="2316956" y="3364707"/>
            <a:ext cx="130175" cy="1379538"/>
          </a:xfrm>
          <a:prstGeom prst="downArrow">
            <a:avLst>
              <a:gd name="adj1" fmla="val 50000"/>
              <a:gd name="adj2" fmla="val 264939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38" name="AutoShape 18"/>
          <p:cNvSpPr>
            <a:spLocks noChangeArrowheads="1"/>
          </p:cNvSpPr>
          <p:nvPr/>
        </p:nvSpPr>
        <p:spPr bwMode="auto">
          <a:xfrm>
            <a:off x="5908675" y="4716463"/>
            <a:ext cx="2016125" cy="373062"/>
          </a:xfrm>
          <a:prstGeom prst="flowChartProcess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800"/>
              <a:t>操作系统运行状态</a:t>
            </a:r>
          </a:p>
        </p:txBody>
      </p:sp>
      <p:sp>
        <p:nvSpPr>
          <p:cNvPr id="184339" name="AutoShape 19"/>
          <p:cNvSpPr>
            <a:spLocks noChangeArrowheads="1"/>
          </p:cNvSpPr>
          <p:nvPr/>
        </p:nvSpPr>
        <p:spPr bwMode="auto">
          <a:xfrm>
            <a:off x="5908675" y="4335463"/>
            <a:ext cx="2016125" cy="373062"/>
          </a:xfrm>
          <a:prstGeom prst="flowChartProcess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        </a:t>
            </a:r>
            <a:r>
              <a:rPr lang="zh-CN" altLang="en-US" sz="1800"/>
              <a:t>返回地址        </a:t>
            </a:r>
          </a:p>
        </p:txBody>
      </p:sp>
      <p:sp>
        <p:nvSpPr>
          <p:cNvPr id="184340" name="AutoShape 20"/>
          <p:cNvSpPr>
            <a:spLocks noChangeArrowheads="1"/>
          </p:cNvSpPr>
          <p:nvPr/>
        </p:nvSpPr>
        <p:spPr bwMode="auto">
          <a:xfrm>
            <a:off x="5908675" y="3954463"/>
            <a:ext cx="2016125" cy="373062"/>
          </a:xfrm>
          <a:prstGeom prst="flowChartProcess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      main() </a:t>
            </a:r>
            <a:r>
              <a:rPr lang="zh-CN" altLang="en-US" sz="1800"/>
              <a:t>的参数   </a:t>
            </a:r>
          </a:p>
        </p:txBody>
      </p:sp>
      <p:sp>
        <p:nvSpPr>
          <p:cNvPr id="184341" name="AutoShape 21"/>
          <p:cNvSpPr>
            <a:spLocks noChangeArrowheads="1"/>
          </p:cNvSpPr>
          <p:nvPr/>
        </p:nvSpPr>
        <p:spPr bwMode="auto">
          <a:xfrm>
            <a:off x="5908675" y="3581400"/>
            <a:ext cx="2016125" cy="373063"/>
          </a:xfrm>
          <a:prstGeom prst="flowChartProcess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en-US" sz="1800"/>
              <a:t>  </a:t>
            </a:r>
            <a:r>
              <a:rPr lang="en-US" altLang="zh-CN" sz="1800"/>
              <a:t>main () </a:t>
            </a:r>
            <a:r>
              <a:rPr lang="zh-CN" altLang="en-US" sz="1800"/>
              <a:t>运行状态 </a:t>
            </a:r>
          </a:p>
        </p:txBody>
      </p:sp>
      <p:sp>
        <p:nvSpPr>
          <p:cNvPr id="184342" name="AutoShape 22"/>
          <p:cNvSpPr>
            <a:spLocks noChangeArrowheads="1"/>
          </p:cNvSpPr>
          <p:nvPr/>
        </p:nvSpPr>
        <p:spPr bwMode="auto">
          <a:xfrm>
            <a:off x="5908675" y="3200400"/>
            <a:ext cx="2016125" cy="373063"/>
          </a:xfrm>
          <a:prstGeom prst="flowChartProcess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        </a:t>
            </a:r>
            <a:r>
              <a:rPr lang="zh-CN" altLang="en-US" sz="1800"/>
              <a:t>返回地址        </a:t>
            </a:r>
          </a:p>
        </p:txBody>
      </p:sp>
      <p:sp>
        <p:nvSpPr>
          <p:cNvPr id="184343" name="AutoShape 23"/>
          <p:cNvSpPr>
            <a:spLocks noChangeArrowheads="1"/>
          </p:cNvSpPr>
          <p:nvPr/>
        </p:nvSpPr>
        <p:spPr bwMode="auto">
          <a:xfrm>
            <a:off x="5908675" y="2819400"/>
            <a:ext cx="2016125" cy="373063"/>
          </a:xfrm>
          <a:prstGeom prst="flowChartProcess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      fa () </a:t>
            </a:r>
            <a:r>
              <a:rPr lang="zh-CN" altLang="en-US" sz="1800"/>
              <a:t>的参数      </a:t>
            </a:r>
          </a:p>
        </p:txBody>
      </p:sp>
      <p:sp>
        <p:nvSpPr>
          <p:cNvPr id="184344" name="AutoShape 24"/>
          <p:cNvSpPr>
            <a:spLocks noChangeArrowheads="1"/>
          </p:cNvSpPr>
          <p:nvPr/>
        </p:nvSpPr>
        <p:spPr bwMode="auto">
          <a:xfrm>
            <a:off x="5908675" y="2438400"/>
            <a:ext cx="2016125" cy="373063"/>
          </a:xfrm>
          <a:prstGeom prst="flowChartProcess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/>
              <a:t>fa () </a:t>
            </a:r>
            <a:r>
              <a:rPr lang="zh-CN" altLang="en-US" sz="1800"/>
              <a:t>运行状态</a:t>
            </a:r>
          </a:p>
        </p:txBody>
      </p:sp>
      <p:sp>
        <p:nvSpPr>
          <p:cNvPr id="184345" name="AutoShape 25"/>
          <p:cNvSpPr>
            <a:spLocks noChangeArrowheads="1"/>
          </p:cNvSpPr>
          <p:nvPr/>
        </p:nvSpPr>
        <p:spPr bwMode="auto">
          <a:xfrm>
            <a:off x="5908675" y="2057400"/>
            <a:ext cx="2016125" cy="373063"/>
          </a:xfrm>
          <a:prstGeom prst="flowChartProcess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        </a:t>
            </a:r>
            <a:r>
              <a:rPr lang="zh-CN" altLang="en-US" sz="1800"/>
              <a:t>返回地址        </a:t>
            </a:r>
          </a:p>
        </p:txBody>
      </p:sp>
      <p:sp>
        <p:nvSpPr>
          <p:cNvPr id="184346" name="AutoShape 26"/>
          <p:cNvSpPr>
            <a:spLocks noChangeArrowheads="1"/>
          </p:cNvSpPr>
          <p:nvPr/>
        </p:nvSpPr>
        <p:spPr bwMode="auto">
          <a:xfrm>
            <a:off x="5908675" y="1676400"/>
            <a:ext cx="2016125" cy="373063"/>
          </a:xfrm>
          <a:prstGeom prst="flowChartProcess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      fb ()  </a:t>
            </a:r>
            <a:r>
              <a:rPr lang="zh-CN" altLang="en-US" sz="1800"/>
              <a:t>的参数     </a:t>
            </a:r>
          </a:p>
        </p:txBody>
      </p:sp>
      <p:sp useBgFill="1">
        <p:nvSpPr>
          <p:cNvPr id="691227" name="AutoShape 27"/>
          <p:cNvSpPr>
            <a:spLocks noChangeArrowheads="1"/>
          </p:cNvSpPr>
          <p:nvPr/>
        </p:nvSpPr>
        <p:spPr bwMode="auto">
          <a:xfrm>
            <a:off x="5867400" y="1676400"/>
            <a:ext cx="2124075" cy="409575"/>
          </a:xfrm>
          <a:prstGeom prst="flowChartProcess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          </a:t>
            </a:r>
          </a:p>
        </p:txBody>
      </p:sp>
      <p:sp useBgFill="1">
        <p:nvSpPr>
          <p:cNvPr id="691228" name="AutoShape 28"/>
          <p:cNvSpPr>
            <a:spLocks noChangeArrowheads="1"/>
          </p:cNvSpPr>
          <p:nvPr/>
        </p:nvSpPr>
        <p:spPr bwMode="auto">
          <a:xfrm>
            <a:off x="5867400" y="2065338"/>
            <a:ext cx="2124075" cy="409575"/>
          </a:xfrm>
          <a:prstGeom prst="flowChartProcess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          </a:t>
            </a:r>
          </a:p>
        </p:txBody>
      </p:sp>
      <p:sp useBgFill="1">
        <p:nvSpPr>
          <p:cNvPr id="691229" name="AutoShape 29"/>
          <p:cNvSpPr>
            <a:spLocks noChangeArrowheads="1"/>
          </p:cNvSpPr>
          <p:nvPr/>
        </p:nvSpPr>
        <p:spPr bwMode="auto">
          <a:xfrm>
            <a:off x="5867400" y="2438400"/>
            <a:ext cx="2124075" cy="409575"/>
          </a:xfrm>
          <a:prstGeom prst="flowChartProcess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          </a:t>
            </a:r>
          </a:p>
        </p:txBody>
      </p:sp>
      <p:sp useBgFill="1">
        <p:nvSpPr>
          <p:cNvPr id="691230" name="AutoShape 30"/>
          <p:cNvSpPr>
            <a:spLocks noChangeArrowheads="1"/>
          </p:cNvSpPr>
          <p:nvPr/>
        </p:nvSpPr>
        <p:spPr bwMode="auto">
          <a:xfrm>
            <a:off x="5867400" y="2827338"/>
            <a:ext cx="2124075" cy="409575"/>
          </a:xfrm>
          <a:prstGeom prst="flowChartProcess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          </a:t>
            </a:r>
          </a:p>
        </p:txBody>
      </p:sp>
      <p:sp useBgFill="1">
        <p:nvSpPr>
          <p:cNvPr id="691231" name="AutoShape 31"/>
          <p:cNvSpPr>
            <a:spLocks noChangeArrowheads="1"/>
          </p:cNvSpPr>
          <p:nvPr/>
        </p:nvSpPr>
        <p:spPr bwMode="auto">
          <a:xfrm>
            <a:off x="5867400" y="3208338"/>
            <a:ext cx="2124075" cy="409575"/>
          </a:xfrm>
          <a:prstGeom prst="flowChartProcess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          </a:t>
            </a:r>
          </a:p>
        </p:txBody>
      </p:sp>
      <p:sp useBgFill="1">
        <p:nvSpPr>
          <p:cNvPr id="691232" name="AutoShape 32"/>
          <p:cNvSpPr>
            <a:spLocks noChangeArrowheads="1"/>
          </p:cNvSpPr>
          <p:nvPr/>
        </p:nvSpPr>
        <p:spPr bwMode="auto">
          <a:xfrm>
            <a:off x="5867400" y="3581400"/>
            <a:ext cx="2124075" cy="409575"/>
          </a:xfrm>
          <a:prstGeom prst="flowChartProcess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          </a:t>
            </a:r>
          </a:p>
        </p:txBody>
      </p:sp>
      <p:sp useBgFill="1">
        <p:nvSpPr>
          <p:cNvPr id="691233" name="AutoShape 33"/>
          <p:cNvSpPr>
            <a:spLocks noChangeArrowheads="1"/>
          </p:cNvSpPr>
          <p:nvPr/>
        </p:nvSpPr>
        <p:spPr bwMode="auto">
          <a:xfrm>
            <a:off x="5867400" y="3970338"/>
            <a:ext cx="2124075" cy="409575"/>
          </a:xfrm>
          <a:prstGeom prst="flowChartProcess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          </a:t>
            </a:r>
          </a:p>
        </p:txBody>
      </p:sp>
      <p:sp useBgFill="1">
        <p:nvSpPr>
          <p:cNvPr id="691234" name="AutoShape 34"/>
          <p:cNvSpPr>
            <a:spLocks noChangeArrowheads="1"/>
          </p:cNvSpPr>
          <p:nvPr/>
        </p:nvSpPr>
        <p:spPr bwMode="auto">
          <a:xfrm>
            <a:off x="5867400" y="4351338"/>
            <a:ext cx="2124075" cy="409575"/>
          </a:xfrm>
          <a:prstGeom prst="flowChartProcess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          </a:t>
            </a:r>
          </a:p>
        </p:txBody>
      </p:sp>
      <p:sp useBgFill="1">
        <p:nvSpPr>
          <p:cNvPr id="691235" name="AutoShape 35"/>
          <p:cNvSpPr>
            <a:spLocks noChangeArrowheads="1"/>
          </p:cNvSpPr>
          <p:nvPr/>
        </p:nvSpPr>
        <p:spPr bwMode="auto">
          <a:xfrm>
            <a:off x="5867400" y="4732338"/>
            <a:ext cx="2124075" cy="409575"/>
          </a:xfrm>
          <a:prstGeom prst="flowChartProcess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/>
              <a:t>          </a:t>
            </a:r>
          </a:p>
        </p:txBody>
      </p:sp>
      <p:sp>
        <p:nvSpPr>
          <p:cNvPr id="691236" name="Text Box 36"/>
          <p:cNvSpPr txBox="1">
            <a:spLocks noChangeArrowheads="1"/>
          </p:cNvSpPr>
          <p:nvPr/>
        </p:nvSpPr>
        <p:spPr bwMode="auto">
          <a:xfrm>
            <a:off x="6579709" y="5193488"/>
            <a:ext cx="52800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zh-CN" altLang="en-US" sz="1800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18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栈</a:t>
            </a:r>
          </a:p>
        </p:txBody>
      </p:sp>
      <p:grpSp>
        <p:nvGrpSpPr>
          <p:cNvPr id="184357" name="Group 37"/>
          <p:cNvGrpSpPr>
            <a:grpSpLocks/>
          </p:cNvGrpSpPr>
          <p:nvPr/>
        </p:nvGrpSpPr>
        <p:grpSpPr bwMode="auto">
          <a:xfrm>
            <a:off x="5867400" y="1330325"/>
            <a:ext cx="2133600" cy="3810000"/>
            <a:chOff x="3696" y="864"/>
            <a:chExt cx="1344" cy="2400"/>
          </a:xfrm>
        </p:grpSpPr>
        <p:sp>
          <p:nvSpPr>
            <p:cNvPr id="184359" name="Line 38"/>
            <p:cNvSpPr>
              <a:spLocks noChangeShapeType="1"/>
            </p:cNvSpPr>
            <p:nvPr/>
          </p:nvSpPr>
          <p:spPr bwMode="auto">
            <a:xfrm>
              <a:off x="3696" y="864"/>
              <a:ext cx="0" cy="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360" name="Line 39"/>
            <p:cNvSpPr>
              <a:spLocks noChangeShapeType="1"/>
            </p:cNvSpPr>
            <p:nvPr/>
          </p:nvSpPr>
          <p:spPr bwMode="auto">
            <a:xfrm>
              <a:off x="3696" y="3264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361" name="Line 40"/>
            <p:cNvSpPr>
              <a:spLocks noChangeShapeType="1"/>
            </p:cNvSpPr>
            <p:nvPr/>
          </p:nvSpPr>
          <p:spPr bwMode="auto">
            <a:xfrm>
              <a:off x="5032" y="864"/>
              <a:ext cx="0" cy="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4358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3.3.1 </a:t>
            </a:r>
            <a:r>
              <a:rPr lang="zh-CN" altLang="en-US" smtClean="0">
                <a:latin typeface="宋体" panose="02010600030101010101" pitchFamily="2" charset="-122"/>
              </a:rPr>
              <a:t>嵌套调用</a:t>
            </a:r>
          </a:p>
        </p:txBody>
      </p:sp>
    </p:spTree>
    <p:extLst>
      <p:ext uri="{BB962C8B-B14F-4D97-AF65-F5344CB8AC3E}">
        <p14:creationId xmlns:p14="http://schemas.microsoft.com/office/powerpoint/2010/main" val="28915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9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9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9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69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69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69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69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18" presetClass="entr" presetSubtype="9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3" dur="500"/>
                                        <p:tgtEl>
                                          <p:spTgt spid="69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69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69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69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6" grpId="0" animBg="1"/>
      <p:bldP spid="691207" grpId="0" autoUpdateAnimBg="0"/>
      <p:bldP spid="691211" grpId="0" animBg="1"/>
      <p:bldP spid="691216" grpId="0" animBg="1"/>
      <p:bldP spid="691217" grpId="0" animBg="1"/>
      <p:bldP spid="691227" grpId="0" animBg="1" autoUpdateAnimBg="0"/>
      <p:bldP spid="691228" grpId="0" animBg="1" autoUpdateAnimBg="0"/>
      <p:bldP spid="691229" grpId="0" animBg="1" autoUpdateAnimBg="0"/>
      <p:bldP spid="691230" grpId="0" animBg="1" autoUpdateAnimBg="0"/>
      <p:bldP spid="691231" grpId="0" animBg="1" autoUpdateAnimBg="0"/>
      <p:bldP spid="691232" grpId="0" animBg="1" autoUpdateAnimBg="0"/>
      <p:bldP spid="691233" grpId="0" animBg="1" autoUpdateAnimBg="0"/>
      <p:bldP spid="691234" grpId="0" animBg="1" autoUpdateAnimBg="0"/>
      <p:bldP spid="69123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2" name="Rectangle 6"/>
          <p:cNvSpPr>
            <a:spLocks noChangeArrowheads="1"/>
          </p:cNvSpPr>
          <p:nvPr/>
        </p:nvSpPr>
        <p:spPr bwMode="auto">
          <a:xfrm>
            <a:off x="533400" y="803176"/>
            <a:ext cx="699092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03</a:t>
            </a: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、内存四区模型和函数调用模型变量传递分析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58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02</a:t>
            </a:r>
            <a:r>
              <a:rPr lang="zh-CN" altLang="en-US" dirty="0" smtClean="0"/>
              <a:t>变量</a:t>
            </a:r>
          </a:p>
        </p:txBody>
      </p:sp>
      <p:sp>
        <p:nvSpPr>
          <p:cNvPr id="6" name="Rectangle 2053"/>
          <p:cNvSpPr txBox="1">
            <a:spLocks noChangeArrowheads="1"/>
          </p:cNvSpPr>
          <p:nvPr/>
        </p:nvSpPr>
        <p:spPr bwMode="auto">
          <a:xfrm>
            <a:off x="1752600" y="116632"/>
            <a:ext cx="55610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03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程序的内存模型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5800" y="1484784"/>
            <a:ext cx="8001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分析</a:t>
            </a:r>
            <a:endParaRPr lang="en-US" altLang="zh-CN" sz="2000" dirty="0" smtClean="0">
              <a:solidFill>
                <a:srgbClr val="FF000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、一个主程序有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函数组成，</a:t>
            </a:r>
            <a:r>
              <a:rPr lang="en-US" altLang="zh-CN" sz="20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c++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编译器会建立有几个堆区？有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几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个栈区？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、函数嵌套调用时，实参地址传给形参后，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C++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编译器如何管理变量的生命周期？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分析：函数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，调用函数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，通过参数传递的变量（内存空间能用吗？）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14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2" grpId="0" autoUpdateAnimBg="0"/>
      <p:bldP spid="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2" name="Rectangle 6"/>
          <p:cNvSpPr>
            <a:spLocks noChangeArrowheads="1"/>
          </p:cNvSpPr>
          <p:nvPr/>
        </p:nvSpPr>
        <p:spPr bwMode="auto">
          <a:xfrm>
            <a:off x="533400" y="803176"/>
            <a:ext cx="563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02</a:t>
            </a: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、函数嵌套调用与变量生命周期分析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58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02</a:t>
            </a:r>
            <a:r>
              <a:rPr lang="zh-CN" altLang="en-US" dirty="0" smtClean="0"/>
              <a:t>变量</a:t>
            </a:r>
          </a:p>
        </p:txBody>
      </p:sp>
      <p:sp>
        <p:nvSpPr>
          <p:cNvPr id="6" name="Rectangle 2053"/>
          <p:cNvSpPr txBox="1">
            <a:spLocks noChangeArrowheads="1"/>
          </p:cNvSpPr>
          <p:nvPr/>
        </p:nvSpPr>
        <p:spPr bwMode="auto">
          <a:xfrm>
            <a:off x="1752600" y="116632"/>
            <a:ext cx="55610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03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程序的内存模型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5800" y="1484784"/>
            <a:ext cx="8001000" cy="4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提示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椭圆形标注 1"/>
          <p:cNvSpPr/>
          <p:nvPr/>
        </p:nvSpPr>
        <p:spPr bwMode="auto">
          <a:xfrm>
            <a:off x="1547664" y="2276872"/>
            <a:ext cx="5328592" cy="2448272"/>
          </a:xfrm>
          <a:prstGeom prst="wedgeEllipseCallout">
            <a:avLst>
              <a:gd name="adj1" fmla="val -39949"/>
              <a:gd name="adj2" fmla="val 62499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en-US" altLang="zh-CN" sz="3600" dirty="0" smtClean="0"/>
          </a:p>
          <a:p>
            <a:pPr algn="ctr" eaLnBrk="1" hangingPunct="1"/>
            <a:r>
              <a:rPr lang="zh-CN" altLang="en-US" sz="3600" dirty="0" smtClean="0"/>
              <a:t>建立</a:t>
            </a:r>
            <a:r>
              <a:rPr lang="zh-CN" altLang="zh-CN" sz="3600" dirty="0"/>
              <a:t>正确</a:t>
            </a:r>
            <a:r>
              <a:rPr lang="zh-CN" altLang="zh-CN" sz="3600" dirty="0">
                <a:solidFill>
                  <a:srgbClr val="FF0000"/>
                </a:solidFill>
              </a:rPr>
              <a:t>程序运行内存布局</a:t>
            </a:r>
            <a:r>
              <a:rPr lang="zh-CN" altLang="zh-CN" sz="3600" dirty="0" smtClean="0">
                <a:solidFill>
                  <a:srgbClr val="FF0000"/>
                </a:solidFill>
              </a:rPr>
              <a:t>图</a:t>
            </a:r>
            <a:r>
              <a:rPr lang="zh-CN" altLang="en-US" sz="3600" dirty="0" smtClean="0"/>
              <a:t>是</a:t>
            </a:r>
            <a:endParaRPr lang="en-US" altLang="zh-CN" sz="3600" dirty="0" smtClean="0"/>
          </a:p>
          <a:p>
            <a:pPr algn="ctr" eaLnBrk="1" hangingPunct="1"/>
            <a:r>
              <a:rPr lang="zh-CN" altLang="en-US" sz="3600" dirty="0" smtClean="0"/>
              <a:t>学好</a:t>
            </a:r>
            <a:r>
              <a:rPr lang="en-US" altLang="zh-CN" sz="3600" dirty="0" smtClean="0"/>
              <a:t>C</a:t>
            </a:r>
            <a:r>
              <a:rPr lang="zh-CN" altLang="en-US" sz="3600" dirty="0" smtClean="0"/>
              <a:t>的关键！</a:t>
            </a:r>
            <a:endParaRPr lang="en-US" altLang="zh-CN" sz="3600" dirty="0" smtClean="0"/>
          </a:p>
          <a:p>
            <a:pPr algn="ctr" eaLnBrk="1" hangingPunct="1"/>
            <a:endParaRPr lang="zh-CN" alt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04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2" grpId="0" autoUpdateAnimBg="0"/>
      <p:bldP spid="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2" name="Rectangle 6"/>
          <p:cNvSpPr>
            <a:spLocks noChangeArrowheads="1"/>
          </p:cNvSpPr>
          <p:nvPr/>
        </p:nvSpPr>
        <p:spPr bwMode="auto">
          <a:xfrm>
            <a:off x="533400" y="803176"/>
            <a:ext cx="756699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03</a:t>
            </a: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、如何建立正确的程序运行内存布局图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58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02</a:t>
            </a:r>
            <a:r>
              <a:rPr lang="zh-CN" altLang="en-US" dirty="0" smtClean="0"/>
              <a:t>变量</a:t>
            </a:r>
          </a:p>
        </p:txBody>
      </p:sp>
      <p:sp>
        <p:nvSpPr>
          <p:cNvPr id="6" name="Rectangle 2053"/>
          <p:cNvSpPr txBox="1">
            <a:spLocks noChangeArrowheads="1"/>
          </p:cNvSpPr>
          <p:nvPr/>
        </p:nvSpPr>
        <p:spPr bwMode="auto">
          <a:xfrm>
            <a:off x="1752600" y="116632"/>
            <a:ext cx="55610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03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程序的内存模型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5800" y="1419785"/>
            <a:ext cx="80010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内存四区模型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&amp;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函数调用模型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函数内</a:t>
            </a:r>
            <a:r>
              <a:rPr lang="zh-CN" altLang="en-US" sz="200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元素 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1085850" lvl="1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深入理解数据类型和变量“内存”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属性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1085850" lvl="1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一级指针内存布局图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*,char*)</a:t>
            </a:r>
          </a:p>
          <a:p>
            <a:pPr marL="1085850" lvl="1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二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级指针内存布局图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** char **)</a:t>
            </a:r>
          </a:p>
          <a:p>
            <a:pPr marL="342900" lvl="1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函数间接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742950" lvl="2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主调函数分配内存，还是被调用函数分配内存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742950" lvl="2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主调函数如何使用被调用函数分配的内存（技术关键点：指针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做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函数参数）</a:t>
            </a: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indent="0" algn="just" eaLnBrk="1" hangingPunct="1">
              <a:lnSpc>
                <a:spcPct val="150000"/>
              </a:lnSpc>
            </a:pP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95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2" grpId="0" autoUpdateAnimBg="0"/>
      <p:bldP spid="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332656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数据类型</a:t>
            </a: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990600" y="2209800"/>
            <a:ext cx="7315200" cy="193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“类型”是对数据的抽象 </a:t>
            </a:r>
          </a:p>
          <a:p>
            <a:pPr algn="l" eaLnBrk="1" hangingPunct="1">
              <a:lnSpc>
                <a:spcPct val="2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类型相同的数据有相同的表示形式、存储格式以及相关的操作 </a:t>
            </a:r>
          </a:p>
          <a:p>
            <a:pPr algn="l" eaLnBrk="1" hangingPunct="1">
              <a:lnSpc>
                <a:spcPct val="2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程序中使用的所有数据都必定属于某一种数据类型 </a:t>
            </a: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3400" y="1307232"/>
            <a:ext cx="5561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数据类型概念（回顾</a:t>
            </a: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01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  <p:bldP spid="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2" name="Rectangle 6"/>
          <p:cNvSpPr>
            <a:spLocks noChangeArrowheads="1"/>
          </p:cNvSpPr>
          <p:nvPr/>
        </p:nvSpPr>
        <p:spPr bwMode="auto">
          <a:xfrm>
            <a:off x="533400" y="803176"/>
            <a:ext cx="756699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04</a:t>
            </a: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、堆栈属性练习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58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02</a:t>
            </a:r>
            <a:r>
              <a:rPr lang="zh-CN" altLang="en-US" dirty="0" smtClean="0"/>
              <a:t>变量</a:t>
            </a:r>
          </a:p>
        </p:txBody>
      </p:sp>
      <p:sp>
        <p:nvSpPr>
          <p:cNvPr id="6" name="Rectangle 2053"/>
          <p:cNvSpPr txBox="1">
            <a:spLocks noChangeArrowheads="1"/>
          </p:cNvSpPr>
          <p:nvPr/>
        </p:nvSpPr>
        <p:spPr bwMode="auto">
          <a:xfrm>
            <a:off x="1752600" y="116632"/>
            <a:ext cx="55610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03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程序的内存模型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5800" y="1419785"/>
            <a:ext cx="8001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测试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heap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生长方向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测试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stack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生长方向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Heap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stack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生长方向和内存存放方向是两个不同概念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野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指针</a:t>
            </a: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Malloc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得到指针释放问题测试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742950" lvl="2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free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(p)</a:t>
            </a:r>
          </a:p>
          <a:p>
            <a:pPr marL="742950" lvl="2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free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(p+1)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，深入理解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67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2" grpId="0" autoUpdateAnimBg="0"/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2" name="Rectangle 6"/>
          <p:cNvSpPr>
            <a:spLocks noChangeArrowheads="1"/>
          </p:cNvSpPr>
          <p:nvPr/>
        </p:nvSpPr>
        <p:spPr bwMode="auto">
          <a:xfrm>
            <a:off x="533400" y="803176"/>
            <a:ext cx="756699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05</a:t>
            </a: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、栈区程序训练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58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02</a:t>
            </a:r>
            <a:r>
              <a:rPr lang="zh-CN" altLang="en-US" dirty="0" smtClean="0"/>
              <a:t>变量</a:t>
            </a:r>
          </a:p>
        </p:txBody>
      </p:sp>
      <p:sp>
        <p:nvSpPr>
          <p:cNvPr id="6" name="Rectangle 2053"/>
          <p:cNvSpPr txBox="1">
            <a:spLocks noChangeArrowheads="1"/>
          </p:cNvSpPr>
          <p:nvPr/>
        </p:nvSpPr>
        <p:spPr bwMode="auto">
          <a:xfrm>
            <a:off x="1752600" y="116632"/>
            <a:ext cx="55610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03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程序的内存模型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5800" y="1419785"/>
            <a:ext cx="8001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Char p1[]= “</a:t>
            </a:r>
            <a:r>
              <a:rPr lang="en-US" altLang="zh-CN" sz="20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abcdefg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”;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返回基本类型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返回非基本类型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69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2" grpId="0" autoUpdateAnimBg="0"/>
      <p:bldP spid="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2" name="Rectangle 6"/>
          <p:cNvSpPr>
            <a:spLocks noChangeArrowheads="1"/>
          </p:cNvSpPr>
          <p:nvPr/>
        </p:nvSpPr>
        <p:spPr bwMode="auto">
          <a:xfrm>
            <a:off x="533400" y="803176"/>
            <a:ext cx="756699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06</a:t>
            </a: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</a:rPr>
              <a:t>、静态存储区程序训练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358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02</a:t>
            </a:r>
            <a:r>
              <a:rPr lang="zh-CN" altLang="en-US" dirty="0" smtClean="0"/>
              <a:t>变量</a:t>
            </a:r>
          </a:p>
        </p:txBody>
      </p:sp>
      <p:sp>
        <p:nvSpPr>
          <p:cNvPr id="6" name="Rectangle 2053"/>
          <p:cNvSpPr txBox="1">
            <a:spLocks noChangeArrowheads="1"/>
          </p:cNvSpPr>
          <p:nvPr/>
        </p:nvSpPr>
        <p:spPr bwMode="auto">
          <a:xfrm>
            <a:off x="1752600" y="116632"/>
            <a:ext cx="55610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03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程序的内存模型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5800" y="1419785"/>
            <a:ext cx="8001000" cy="4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Char *p1= “</a:t>
            </a:r>
            <a:r>
              <a:rPr lang="en-US" altLang="zh-CN" sz="20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abcdefg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283265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2" grpId="0" autoUpdateAnimBg="0"/>
      <p:bldP spid="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0438" y="714375"/>
            <a:ext cx="5186362" cy="5048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1800" b="1" dirty="0" smtClean="0">
                <a:ea typeface="宋体" pitchFamily="2" charset="-122"/>
              </a:rPr>
              <a:t>传智播客创始人张孝祥老师的理念就是帮助每一位学员都成功。帮助每一位学员都少走弯路。</a:t>
            </a:r>
            <a:endParaRPr lang="en-US" altLang="zh-CN" sz="1800" b="1" dirty="0">
              <a:ea typeface="宋体" pitchFamily="2" charset="-122"/>
            </a:endParaRPr>
          </a:p>
        </p:txBody>
      </p:sp>
      <p:sp>
        <p:nvSpPr>
          <p:cNvPr id="477187" name="TextBox 4"/>
          <p:cNvSpPr txBox="1">
            <a:spLocks noChangeArrowheads="1"/>
          </p:cNvSpPr>
          <p:nvPr/>
        </p:nvSpPr>
        <p:spPr bwMode="auto">
          <a:xfrm>
            <a:off x="714375" y="63023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Garamond" panose="02020404030301010803" pitchFamily="18" charset="0"/>
              </a:rPr>
              <a:t>C</a:t>
            </a:r>
            <a:r>
              <a:rPr kumimoji="0" lang="zh-CN" altLang="en-US" sz="1800">
                <a:solidFill>
                  <a:srgbClr val="000000"/>
                </a:solidFill>
                <a:latin typeface="Garamond" panose="02020404030301010803" pitchFamily="18" charset="0"/>
              </a:rPr>
              <a:t>语言</a:t>
            </a:r>
          </a:p>
        </p:txBody>
      </p:sp>
      <p:sp>
        <p:nvSpPr>
          <p:cNvPr id="477188" name="TextBox 5"/>
          <p:cNvSpPr txBox="1">
            <a:spLocks noChangeArrowheads="1"/>
          </p:cNvSpPr>
          <p:nvPr/>
        </p:nvSpPr>
        <p:spPr bwMode="auto">
          <a:xfrm>
            <a:off x="1714500" y="178593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Garamond" panose="02020404030301010803" pitchFamily="18" charset="0"/>
              </a:rPr>
              <a:t>C++</a:t>
            </a:r>
            <a:r>
              <a:rPr kumimoji="0" lang="zh-CN" altLang="en-US" sz="1800">
                <a:solidFill>
                  <a:srgbClr val="000000"/>
                </a:solidFill>
                <a:latin typeface="Garamond" panose="02020404030301010803" pitchFamily="18" charset="0"/>
              </a:rPr>
              <a:t>语言</a:t>
            </a:r>
          </a:p>
        </p:txBody>
      </p:sp>
      <p:sp>
        <p:nvSpPr>
          <p:cNvPr id="477189" name="TextBox 6"/>
          <p:cNvSpPr txBox="1">
            <a:spLocks noChangeArrowheads="1"/>
          </p:cNvSpPr>
          <p:nvPr/>
        </p:nvSpPr>
        <p:spPr bwMode="auto">
          <a:xfrm>
            <a:off x="1071563" y="3500438"/>
            <a:ext cx="1928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1">
                <a:solidFill>
                  <a:srgbClr val="000000"/>
                </a:solidFill>
                <a:latin typeface="Garamond" panose="02020404030301010803" pitchFamily="18" charset="0"/>
              </a:rPr>
              <a:t>高薪就业</a:t>
            </a:r>
          </a:p>
        </p:txBody>
      </p:sp>
      <p:sp>
        <p:nvSpPr>
          <p:cNvPr id="477190" name="TextBox 7"/>
          <p:cNvSpPr txBox="1">
            <a:spLocks noChangeArrowheads="1"/>
          </p:cNvSpPr>
          <p:nvPr/>
        </p:nvSpPr>
        <p:spPr bwMode="auto">
          <a:xfrm>
            <a:off x="4500563" y="2071688"/>
            <a:ext cx="39290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9600">
                <a:solidFill>
                  <a:srgbClr val="FFFFFF"/>
                </a:solidFill>
                <a:latin typeface="Garamond" panose="02020404030301010803" pitchFamily="18" charset="0"/>
              </a:rPr>
              <a:t>谢谢！</a:t>
            </a:r>
          </a:p>
        </p:txBody>
      </p:sp>
      <p:sp>
        <p:nvSpPr>
          <p:cNvPr id="477191" name="TextBox 8"/>
          <p:cNvSpPr txBox="1">
            <a:spLocks noChangeArrowheads="1"/>
          </p:cNvSpPr>
          <p:nvPr/>
        </p:nvSpPr>
        <p:spPr bwMode="auto">
          <a:xfrm>
            <a:off x="4714875" y="4643438"/>
            <a:ext cx="31432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b="1">
                <a:solidFill>
                  <a:srgbClr val="000000"/>
                </a:solidFill>
                <a:latin typeface="Garamond" panose="02020404030301010803" pitchFamily="18" charset="0"/>
              </a:rPr>
              <a:t>          传智播客</a:t>
            </a:r>
            <a:endParaRPr kumimoji="0" lang="en-US" altLang="zh-CN" sz="26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http://www.itcast.cn</a:t>
            </a:r>
            <a:endParaRPr kumimoji="0" lang="zh-CN" altLang="en-US" sz="2600" b="1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332656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关于那套接口、套路</a:t>
            </a: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云形 1"/>
          <p:cNvSpPr/>
          <p:nvPr/>
        </p:nvSpPr>
        <p:spPr bwMode="auto">
          <a:xfrm>
            <a:off x="1403648" y="1412776"/>
            <a:ext cx="5544616" cy="2152290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感觉好难啊，听课能听的懂吗？</a:t>
            </a:r>
            <a:endParaRPr lang="en-US" altLang="zh-CN" dirty="0" smtClean="0"/>
          </a:p>
        </p:txBody>
      </p:sp>
      <p:sp>
        <p:nvSpPr>
          <p:cNvPr id="7" name="云形 6"/>
          <p:cNvSpPr/>
          <p:nvPr/>
        </p:nvSpPr>
        <p:spPr bwMode="auto">
          <a:xfrm>
            <a:off x="2409255" y="4456473"/>
            <a:ext cx="3533402" cy="1279165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达到什么标准</a:t>
            </a:r>
            <a:endParaRPr lang="en-US" altLang="zh-CN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可以听王老师讲课啊？</a:t>
            </a:r>
            <a:endParaRPr lang="en-US" altLang="zh-CN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标准，热热身。。</a:t>
            </a:r>
          </a:p>
        </p:txBody>
      </p:sp>
    </p:spTree>
    <p:extLst>
      <p:ext uri="{BB962C8B-B14F-4D97-AF65-F5344CB8AC3E}">
        <p14:creationId xmlns:p14="http://schemas.microsoft.com/office/powerpoint/2010/main" val="16983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332656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数据类型</a:t>
            </a: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3399" y="1091208"/>
            <a:ext cx="5561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数据类型概念（回顾</a:t>
            </a: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pic>
        <p:nvPicPr>
          <p:cNvPr id="4761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681787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24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332656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数据类型</a:t>
            </a: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3400" y="1124744"/>
            <a:ext cx="5561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数据类型本质是什么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27584" y="1988840"/>
            <a:ext cx="6324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zh-CN" altLang="en-US" sz="2000" b="1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思考数据类型和内存有关系吗？</a:t>
            </a:r>
            <a:endParaRPr lang="en-US" altLang="zh-CN" sz="2000" b="1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C/C++</a:t>
            </a:r>
            <a:r>
              <a:rPr lang="zh-CN" altLang="en-US" sz="2000" b="1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为什么会引入数据类型？</a:t>
            </a:r>
            <a:endParaRPr lang="zh-CN" altLang="en-US" sz="20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04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332656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数据类型</a:t>
            </a: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3400" y="1124744"/>
            <a:ext cx="5561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数据类型本质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27584" y="1988840"/>
            <a:ext cx="63246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数据类型可理解为创建变量的模具（模子）；是</a:t>
            </a:r>
            <a:r>
              <a:rPr lang="zh-CN" altLang="en-US" sz="2000" dirty="0" smtClean="0">
                <a:solidFill>
                  <a:srgbClr val="FF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固定内存大小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的别名。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数据类型的作用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：编译器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预算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对象（变量）</a:t>
            </a:r>
            <a:r>
              <a:rPr lang="zh-CN" altLang="en-US" sz="2000" dirty="0" smtClean="0">
                <a:solidFill>
                  <a:srgbClr val="FF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分配</a:t>
            </a:r>
            <a:r>
              <a:rPr lang="zh-CN" altLang="en-US" sz="2000" dirty="0">
                <a:solidFill>
                  <a:srgbClr val="FF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的内存空间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大小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程序举例，如何求数据类型的大小</a:t>
            </a:r>
            <a:r>
              <a:rPr lang="en-US" altLang="zh-CN" sz="20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sizeof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*)</a:t>
            </a:r>
          </a:p>
          <a:p>
            <a:pPr algn="l" eaLnBrk="1" hangingPunct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请问：数据类型可以有别名吗？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请问：数据类型可以自定义吗？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zh-CN" altLang="en-US" sz="20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03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332656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数据类型</a:t>
            </a: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3400" y="1124744"/>
            <a:ext cx="5561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数据类型本质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27584" y="1988840"/>
            <a:ext cx="6324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数据类型可理解为创建变量的</a:t>
            </a:r>
            <a:r>
              <a:rPr lang="zh-CN" altLang="en-US" sz="2000" dirty="0" smtClean="0">
                <a:solidFill>
                  <a:srgbClr val="FF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模具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（模子）；是</a:t>
            </a:r>
            <a:r>
              <a:rPr lang="zh-CN" altLang="en-US" sz="2000" dirty="0" smtClean="0">
                <a:solidFill>
                  <a:srgbClr val="FF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固定内存大小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的别名。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数据类型的作用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：编译器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预算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对象（变量）</a:t>
            </a:r>
            <a:r>
              <a:rPr lang="zh-CN" altLang="en-US" sz="2000" dirty="0" smtClean="0">
                <a:solidFill>
                  <a:srgbClr val="FF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分配</a:t>
            </a:r>
            <a:r>
              <a:rPr lang="zh-CN" altLang="en-US" sz="2000" dirty="0">
                <a:solidFill>
                  <a:srgbClr val="FF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的内存空间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大小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程序举例，如何求数据类型的大小</a:t>
            </a:r>
            <a:r>
              <a:rPr lang="en-US" altLang="zh-CN" sz="20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sizeof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*)</a:t>
            </a:r>
          </a:p>
          <a:p>
            <a:pPr algn="l" eaLnBrk="1" hangingPunct="1">
              <a:lnSpc>
                <a:spcPct val="200000"/>
              </a:lnSpc>
              <a:buClr>
                <a:schemeClr val="accent2"/>
              </a:buClr>
            </a:pPr>
            <a:endParaRPr lang="zh-CN" altLang="en-US" sz="20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51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332656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数据类型</a:t>
            </a: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3400" y="980728"/>
            <a:ext cx="5561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数据类型大小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648" y="1567820"/>
            <a:ext cx="65527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main()</a:t>
            </a:r>
          </a:p>
          <a:p>
            <a:r>
              <a:rPr lang="en-US" altLang="zh-CN" sz="2000" dirty="0"/>
              <a:t>{</a:t>
            </a: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a = 10;</a:t>
            </a: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b[10] ;</a:t>
            </a:r>
          </a:p>
          <a:p>
            <a:pPr lvl="1"/>
            <a:r>
              <a:rPr lang="en-US" altLang="zh-CN" sz="2000" dirty="0" err="1"/>
              <a:t>printf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a:%d \n",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(a));</a:t>
            </a:r>
          </a:p>
          <a:p>
            <a:pPr lvl="1"/>
            <a:r>
              <a:rPr lang="en-US" altLang="zh-CN" sz="2000" dirty="0" err="1"/>
              <a:t>printf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a:%d \n",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*));</a:t>
            </a:r>
          </a:p>
          <a:p>
            <a:pPr lvl="1"/>
            <a:r>
              <a:rPr lang="en-US" altLang="zh-CN" sz="2000" dirty="0" err="1"/>
              <a:t>printf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b:%d \n",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(b));</a:t>
            </a:r>
          </a:p>
          <a:p>
            <a:pPr lvl="1"/>
            <a:r>
              <a:rPr lang="en-US" altLang="zh-CN" sz="2000" dirty="0" err="1"/>
              <a:t>printf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b:%d \n",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(b[0]));</a:t>
            </a:r>
          </a:p>
          <a:p>
            <a:pPr lvl="1"/>
            <a:r>
              <a:rPr lang="en-US" altLang="zh-CN" sz="2000" dirty="0" err="1"/>
              <a:t>printf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b:%d \n",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(*b));</a:t>
            </a:r>
          </a:p>
          <a:p>
            <a:pPr lvl="1"/>
            <a:r>
              <a:rPr lang="en-US" altLang="zh-CN" sz="2000" dirty="0" err="1"/>
              <a:t>printf</a:t>
            </a:r>
            <a:r>
              <a:rPr lang="en-US" altLang="zh-CN" sz="2000" dirty="0"/>
              <a:t>("hello.....\n");</a:t>
            </a:r>
          </a:p>
          <a:p>
            <a:pPr lvl="1"/>
            <a:r>
              <a:rPr lang="en-US" altLang="zh-CN" sz="2000" dirty="0" err="1"/>
              <a:t>getchar</a:t>
            </a:r>
            <a:r>
              <a:rPr lang="en-US" altLang="zh-CN" sz="2000" dirty="0"/>
              <a:t>();</a:t>
            </a:r>
          </a:p>
          <a:p>
            <a:pPr lvl="1"/>
            <a:r>
              <a:rPr lang="en-US" altLang="zh-CN" sz="2000" dirty="0"/>
              <a:t>return 0;</a:t>
            </a:r>
          </a:p>
          <a:p>
            <a:r>
              <a:rPr lang="en-US" altLang="zh-CN" sz="2000" dirty="0" smtClean="0"/>
              <a:t>} </a:t>
            </a:r>
            <a:endParaRPr lang="en-US" altLang="zh-C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5817458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sizeof</a:t>
            </a:r>
            <a:r>
              <a:rPr lang="zh-CN" altLang="en-US" sz="2000" dirty="0" smtClean="0"/>
              <a:t>是操作符，不是函数；</a:t>
            </a:r>
            <a:r>
              <a:rPr lang="en-US" altLang="zh-CN" sz="2000" dirty="0" err="1" smtClean="0"/>
              <a:t>sizeof</a:t>
            </a:r>
            <a:r>
              <a:rPr lang="zh-CN" altLang="en-US" sz="2000" dirty="0" smtClean="0"/>
              <a:t>测量的实体大小为编译期间就已确定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188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theme1.xml><?xml version="1.0" encoding="utf-8"?>
<a:theme xmlns:a="http://schemas.openxmlformats.org/drawingml/2006/main" name="Strategic">
  <a:themeElements>
    <a:clrScheme name="Strategic 7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FFFFFF"/>
      </a:hlink>
      <a:folHlink>
        <a:srgbClr val="FFFFCC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7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45TGp_tech_dark_ani">
  <a:themeElements>
    <a:clrScheme name="Stream 1">
      <a:dk1>
        <a:srgbClr val="000000"/>
      </a:dk1>
      <a:lt1>
        <a:srgbClr val="FFFFFF"/>
      </a:lt1>
      <a:dk2>
        <a:srgbClr val="445E7A"/>
      </a:dk2>
      <a:lt2>
        <a:srgbClr val="DDDDDD"/>
      </a:lt2>
      <a:accent1>
        <a:srgbClr val="417799"/>
      </a:accent1>
      <a:accent2>
        <a:srgbClr val="009999"/>
      </a:accent2>
      <a:accent3>
        <a:srgbClr val="B0B6BE"/>
      </a:accent3>
      <a:accent4>
        <a:srgbClr val="DADADA"/>
      </a:accent4>
      <a:accent5>
        <a:srgbClr val="B0BDCA"/>
      </a:accent5>
      <a:accent6>
        <a:srgbClr val="008A8A"/>
      </a:accent6>
      <a:hlink>
        <a:srgbClr val="C47C40"/>
      </a:hlink>
      <a:folHlink>
        <a:srgbClr val="E25832"/>
      </a:folHlink>
    </a:clrScheme>
    <a:fontScheme name="Stream">
      <a:majorFont>
        <a:latin typeface="Lucida Sans Unicode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417799"/>
        </a:accent1>
        <a:accent2>
          <a:srgbClr val="009999"/>
        </a:accent2>
        <a:accent3>
          <a:srgbClr val="B0B6BE"/>
        </a:accent3>
        <a:accent4>
          <a:srgbClr val="DADADA"/>
        </a:accent4>
        <a:accent5>
          <a:srgbClr val="B0BDCA"/>
        </a:accent5>
        <a:accent6>
          <a:srgbClr val="008A8A"/>
        </a:accent6>
        <a:hlink>
          <a:srgbClr val="C47C40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2A7CD6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CBFE8"/>
        </a:accent5>
        <a:accent6>
          <a:srgbClr val="9879CB"/>
        </a:accent6>
        <a:hlink>
          <a:srgbClr val="25B9E7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3468A6"/>
        </a:accent1>
        <a:accent2>
          <a:srgbClr val="E49D1C"/>
        </a:accent2>
        <a:accent3>
          <a:srgbClr val="B0B6BE"/>
        </a:accent3>
        <a:accent4>
          <a:srgbClr val="DADADA"/>
        </a:accent4>
        <a:accent5>
          <a:srgbClr val="AEB9D0"/>
        </a:accent5>
        <a:accent6>
          <a:srgbClr val="CF8E18"/>
        </a:accent6>
        <a:hlink>
          <a:srgbClr val="4EA5B6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445TGp_tech_dark_ani">
  <a:themeElements>
    <a:clrScheme name="Stream 1">
      <a:dk1>
        <a:srgbClr val="000000"/>
      </a:dk1>
      <a:lt1>
        <a:srgbClr val="FFFFFF"/>
      </a:lt1>
      <a:dk2>
        <a:srgbClr val="445E7A"/>
      </a:dk2>
      <a:lt2>
        <a:srgbClr val="DDDDDD"/>
      </a:lt2>
      <a:accent1>
        <a:srgbClr val="417799"/>
      </a:accent1>
      <a:accent2>
        <a:srgbClr val="009999"/>
      </a:accent2>
      <a:accent3>
        <a:srgbClr val="B0B6BE"/>
      </a:accent3>
      <a:accent4>
        <a:srgbClr val="DADADA"/>
      </a:accent4>
      <a:accent5>
        <a:srgbClr val="B0BDCA"/>
      </a:accent5>
      <a:accent6>
        <a:srgbClr val="008A8A"/>
      </a:accent6>
      <a:hlink>
        <a:srgbClr val="C47C40"/>
      </a:hlink>
      <a:folHlink>
        <a:srgbClr val="E25832"/>
      </a:folHlink>
    </a:clrScheme>
    <a:fontScheme name="Stream">
      <a:majorFont>
        <a:latin typeface="Lucida Sans Unicode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417799"/>
        </a:accent1>
        <a:accent2>
          <a:srgbClr val="009999"/>
        </a:accent2>
        <a:accent3>
          <a:srgbClr val="B0B6BE"/>
        </a:accent3>
        <a:accent4>
          <a:srgbClr val="DADADA"/>
        </a:accent4>
        <a:accent5>
          <a:srgbClr val="B0BDCA"/>
        </a:accent5>
        <a:accent6>
          <a:srgbClr val="008A8A"/>
        </a:accent6>
        <a:hlink>
          <a:srgbClr val="C47C40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2A7CD6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CBFE8"/>
        </a:accent5>
        <a:accent6>
          <a:srgbClr val="9879CB"/>
        </a:accent6>
        <a:hlink>
          <a:srgbClr val="25B9E7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3468A6"/>
        </a:accent1>
        <a:accent2>
          <a:srgbClr val="E49D1C"/>
        </a:accent2>
        <a:accent3>
          <a:srgbClr val="B0B6BE"/>
        </a:accent3>
        <a:accent4>
          <a:srgbClr val="DADADA"/>
        </a:accent4>
        <a:accent5>
          <a:srgbClr val="AEB9D0"/>
        </a:accent5>
        <a:accent6>
          <a:srgbClr val="CF8E18"/>
        </a:accent6>
        <a:hlink>
          <a:srgbClr val="4EA5B6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Designs\Strategic.pot</Template>
  <TotalTime>7437</TotalTime>
  <Words>1775</Words>
  <Application>Microsoft Office PowerPoint</Application>
  <PresentationFormat>全屏显示(4:3)</PresentationFormat>
  <Paragraphs>281</Paragraphs>
  <Slides>33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Strategic</vt:lpstr>
      <vt:lpstr>445TGp_tech_dark_ani</vt:lpstr>
      <vt:lpstr>1_445TGp_tech_dark_ani</vt:lpstr>
      <vt:lpstr>BMP 图象</vt:lpstr>
      <vt:lpstr>PowerPoint 演示文稿</vt:lpstr>
      <vt:lpstr>专题讲座内存四区</vt:lpstr>
      <vt:lpstr>01数据类型</vt:lpstr>
      <vt:lpstr>01关于那套接口、套路</vt:lpstr>
      <vt:lpstr>01数据类型</vt:lpstr>
      <vt:lpstr>01数据类型</vt:lpstr>
      <vt:lpstr>01数据类型</vt:lpstr>
      <vt:lpstr>01数据类型</vt:lpstr>
      <vt:lpstr>01数据类型</vt:lpstr>
      <vt:lpstr>01数据类型</vt:lpstr>
      <vt:lpstr>01数据类型</vt:lpstr>
      <vt:lpstr>01数据类型</vt:lpstr>
      <vt:lpstr>01数据类型</vt:lpstr>
      <vt:lpstr>01数据类型小结</vt:lpstr>
      <vt:lpstr>01数据类型有关思考</vt:lpstr>
      <vt:lpstr>02变量</vt:lpstr>
      <vt:lpstr>02变量</vt:lpstr>
      <vt:lpstr>02变量</vt:lpstr>
      <vt:lpstr>02变量</vt:lpstr>
      <vt:lpstr>02变量</vt:lpstr>
      <vt:lpstr>02变量</vt:lpstr>
      <vt:lpstr>02变量</vt:lpstr>
      <vt:lpstr>02变量</vt:lpstr>
      <vt:lpstr>02变量</vt:lpstr>
      <vt:lpstr>内存模型</vt:lpstr>
      <vt:lpstr>3.3.1 嵌套调用</vt:lpstr>
      <vt:lpstr>02变量</vt:lpstr>
      <vt:lpstr>02变量</vt:lpstr>
      <vt:lpstr>02变量</vt:lpstr>
      <vt:lpstr>02变量</vt:lpstr>
      <vt:lpstr>02变量</vt:lpstr>
      <vt:lpstr>02变量</vt:lpstr>
      <vt:lpstr>PowerPoint 演示文稿</vt:lpstr>
    </vt:vector>
  </TitlesOfParts>
  <Company>zhou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微软用户</cp:lastModifiedBy>
  <cp:revision>370</cp:revision>
  <dcterms:created xsi:type="dcterms:W3CDTF">2002-08-30T17:00:15Z</dcterms:created>
  <dcterms:modified xsi:type="dcterms:W3CDTF">2014-04-17T07:35:28Z</dcterms:modified>
</cp:coreProperties>
</file>