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8" r:id="rId1"/>
  </p:sldMasterIdLst>
  <p:sldIdLst>
    <p:sldId id="267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59" r:id="rId10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991BB26B-35C6-6341-949F-B116D9B8DACA}">
          <p14:sldIdLst>
            <p14:sldId id="267"/>
            <p14:sldId id="260"/>
            <p14:sldId id="261"/>
            <p14:sldId id="262"/>
            <p14:sldId id="263"/>
            <p14:sldId id="264"/>
            <p14:sldId id="265"/>
            <p14:sldId id="266"/>
            <p14:sldId id="25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6" d="100"/>
          <a:sy n="96" d="100"/>
        </p:scale>
        <p:origin x="-68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business_landing_her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8858"/>
            <a:ext cx="9144000" cy="2759384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7900" y="-4271"/>
            <a:ext cx="1393548" cy="139354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746" y="4624668"/>
            <a:ext cx="8498454" cy="933450"/>
          </a:xfrm>
        </p:spPr>
        <p:txBody>
          <a:bodyPr>
            <a:normAutofit/>
          </a:bodyPr>
          <a:lstStyle>
            <a:lvl1pPr algn="r"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0746" y="5562599"/>
            <a:ext cx="8498454" cy="748553"/>
          </a:xfrm>
        </p:spPr>
        <p:txBody>
          <a:bodyPr>
            <a:normAutofit/>
          </a:bodyPr>
          <a:lstStyle>
            <a:lvl1pPr marL="0" indent="0" algn="r">
              <a:spcBef>
                <a:spcPts val="300"/>
              </a:spcBef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/>
          </a:p>
        </p:txBody>
      </p:sp>
      <p:grpSp>
        <p:nvGrpSpPr>
          <p:cNvPr id="10" name="组 9"/>
          <p:cNvGrpSpPr/>
          <p:nvPr/>
        </p:nvGrpSpPr>
        <p:grpSpPr>
          <a:xfrm>
            <a:off x="97685" y="117792"/>
            <a:ext cx="6148481" cy="494578"/>
            <a:chOff x="0" y="-7821"/>
            <a:chExt cx="7343775" cy="609396"/>
          </a:xfrm>
        </p:grpSpPr>
        <p:pic>
          <p:nvPicPr>
            <p:cNvPr id="11" name="Picture 11"/>
            <p:cNvPicPr>
              <a:picLocks noChangeAspect="1"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0" y="-7821"/>
              <a:ext cx="1582737" cy="609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Rectangle 12"/>
            <p:cNvSpPr>
              <a:spLocks noChangeArrowheads="1"/>
            </p:cNvSpPr>
            <p:nvPr userDrawn="1"/>
          </p:nvSpPr>
          <p:spPr bwMode="auto">
            <a:xfrm>
              <a:off x="1582737" y="25092"/>
              <a:ext cx="576103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342900" indent="-342900"/>
              <a:r>
                <a:rPr lang="en-US" altLang="zh-CN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—</a:t>
              </a:r>
              <a:r>
                <a:rPr lang="zh-CN" altLang="en-US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高级软件人才实作培训专家</a:t>
              </a:r>
              <a:r>
                <a:rPr lang="en-US" altLang="zh-CN" sz="2400" b="1" dirty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!</a:t>
              </a:r>
            </a:p>
          </p:txBody>
        </p:sp>
      </p:grpSp>
      <p:sp>
        <p:nvSpPr>
          <p:cNvPr id="13" name="Rectangle 5"/>
          <p:cNvSpPr txBox="1">
            <a:spLocks noChangeArrowheads="1"/>
          </p:cNvSpPr>
          <p:nvPr/>
        </p:nvSpPr>
        <p:spPr bwMode="auto">
          <a:xfrm>
            <a:off x="2995520" y="6400800"/>
            <a:ext cx="3152961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4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北京传智播客教育 </a:t>
            </a:r>
            <a:r>
              <a:rPr lang="en-US" sz="1400" b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www.itcast.cn</a:t>
            </a:r>
            <a:endParaRPr lang="en-US" sz="1400" b="0" dirty="0">
              <a:solidFill>
                <a:schemeClr val="tx1">
                  <a:lumMod val="50000"/>
                  <a:lumOff val="50000"/>
                </a:schemeClr>
              </a:solidFill>
              <a:latin typeface="Eurostile"/>
              <a:ea typeface="微软雅黑"/>
              <a:cs typeface="Eurostile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4504134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728009"/>
            <a:ext cx="3460658" cy="541561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4504134" cy="2147888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照片和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4504134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4504134" cy="2147888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pic>
        <p:nvPicPr>
          <p:cNvPr id="5" name="图片 4" descr="overview_it_cente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26" y="1570254"/>
            <a:ext cx="3642811" cy="3717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043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(位于标题上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905" y="4424082"/>
            <a:ext cx="7495018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711794"/>
            <a:ext cx="7495018" cy="370475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7905" y="5257799"/>
            <a:ext cx="7495018" cy="885825"/>
          </a:xfrm>
        </p:spPr>
        <p:txBody>
          <a:bodyPr>
            <a:normAutofit/>
          </a:bodyPr>
          <a:lstStyle>
            <a:lvl1pPr marL="0" indent="0">
              <a:spcBef>
                <a:spcPts val="3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179388" y="188912"/>
            <a:ext cx="8823325" cy="5449887"/>
          </a:xfrm>
          <a:prstGeom prst="roundRect">
            <a:avLst>
              <a:gd name="adj" fmla="val 12843"/>
            </a:avLst>
          </a:prstGeom>
          <a:noFill/>
          <a:ln w="57150" cmpd="thickThin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400">
              <a:latin typeface="Times New Roman" charset="0"/>
            </a:endParaRP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1439863" y="4059150"/>
            <a:ext cx="6400800" cy="184158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0800">
            <a:solidFill>
              <a:srgbClr val="CCCC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019175"/>
            <a:ext cx="7772400" cy="3039975"/>
          </a:xfrm>
        </p:spPr>
        <p:txBody>
          <a:bodyPr anchor="ctr"/>
          <a:lstStyle>
            <a:lvl1pPr algn="ctr">
              <a:defRPr sz="4800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08521" y="4150809"/>
            <a:ext cx="6400800" cy="1636754"/>
          </a:xfrm>
        </p:spPr>
        <p:txBody>
          <a:bodyPr anchor="ctr"/>
          <a:lstStyle>
            <a:lvl1pPr marL="0" indent="0" algn="ctr">
              <a:buNone/>
              <a:defRPr>
                <a:solidFill>
                  <a:srgbClr val="333333"/>
                </a:solidFill>
                <a:latin typeface="Helvetica"/>
                <a:ea typeface="微软雅黑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 dirty="0"/>
          </a:p>
        </p:txBody>
      </p:sp>
      <p:pic>
        <p:nvPicPr>
          <p:cNvPr id="10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7213" y="345383"/>
            <a:ext cx="1582737" cy="609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5"/>
          <p:cNvSpPr txBox="1">
            <a:spLocks noChangeArrowheads="1"/>
          </p:cNvSpPr>
          <p:nvPr/>
        </p:nvSpPr>
        <p:spPr bwMode="auto">
          <a:xfrm>
            <a:off x="3073400" y="6400800"/>
            <a:ext cx="299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dirty="0" smtClean="0"/>
              <a:t>北京传智播客教育 </a:t>
            </a:r>
            <a:r>
              <a:rPr lang="en-US" dirty="0" smtClean="0">
                <a:latin typeface="Consolas"/>
                <a:cs typeface="Consolas"/>
              </a:rPr>
              <a:t>www.itcast.cn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2136775" y="333375"/>
            <a:ext cx="57610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en-US" altLang="zh-CN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—</a:t>
            </a:r>
            <a:r>
              <a:rPr lang="zh-CN" altLang="en-US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高级软件人才实作培训专家</a:t>
            </a:r>
            <a:r>
              <a:rPr lang="en-US" altLang="zh-CN" sz="2400" b="1" dirty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!</a:t>
            </a:r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457200" y="10191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日期占位符 19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CDB0C32-7029-2949-BCD8-6FCD87A2D7B2}" type="datetimeFigureOut">
              <a:rPr kumimoji="1" lang="zh-CN" altLang="en-US" smtClean="0"/>
              <a:t>14/10/25</a:t>
            </a:fld>
            <a:endParaRPr kumimoji="1"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22" name="幻灯片编号占位符 2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18468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>
            <a:normAutofit/>
          </a:bodyPr>
          <a:lstStyle>
            <a:lvl1pPr marL="0" indent="0">
              <a:buNone/>
              <a:defRPr sz="3600">
                <a:solidFill>
                  <a:srgbClr val="333333"/>
                </a:solidFill>
                <a:latin typeface="Helvetica"/>
                <a:ea typeface="微软雅黑"/>
                <a:cs typeface="Helvetica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323563C-D857-B04A-BE07-88BC1108580C}" type="datetimeFigureOut">
              <a:rPr kumimoji="1" lang="zh-CN" altLang="en-US" smtClean="0"/>
              <a:t>14/10/25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3C7663A-B568-6842-A81D-265156967AB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12657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8474" y="623504"/>
            <a:ext cx="8128599" cy="827471"/>
          </a:xfrm>
        </p:spPr>
        <p:txBody>
          <a:bodyPr/>
          <a:lstStyle>
            <a:lvl1pPr>
              <a:defRPr b="0" i="0">
                <a:latin typeface="Eurostile"/>
                <a:cs typeface="Eurostile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4" y="1450976"/>
            <a:ext cx="8128599" cy="4675188"/>
          </a:xfrm>
        </p:spPr>
        <p:txBody>
          <a:bodyPr/>
          <a:lstStyle>
            <a:lvl1pPr>
              <a:defRPr>
                <a:latin typeface="Eurostile"/>
                <a:cs typeface="Eurostile"/>
              </a:defRPr>
            </a:lvl1pPr>
            <a:lvl2pPr>
              <a:defRPr>
                <a:latin typeface="Eurostile"/>
                <a:cs typeface="Eurostile"/>
              </a:defRPr>
            </a:lvl2pPr>
            <a:lvl3pPr>
              <a:defRPr>
                <a:latin typeface="Eurostile"/>
                <a:cs typeface="Eurostile"/>
              </a:defRPr>
            </a:lvl3pPr>
            <a:lvl4pPr>
              <a:defRPr>
                <a:latin typeface="Eurostile"/>
                <a:cs typeface="Eurostile"/>
              </a:defRPr>
            </a:lvl4pPr>
            <a:lvl5pPr>
              <a:defRPr>
                <a:latin typeface="Eurostile"/>
                <a:cs typeface="Eurostile"/>
              </a:defRPr>
            </a:lvl5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 dirty="0"/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0659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(可选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8128599" cy="995082"/>
          </a:xfrm>
        </p:spPr>
        <p:txBody>
          <a:bodyPr anchor="b" anchorCtr="0"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7" y="1129553"/>
            <a:ext cx="8128555" cy="610057"/>
          </a:xfrm>
        </p:spPr>
        <p:txBody>
          <a:bodyPr vert="horz" lIns="91440" tIns="45720" rIns="91440" bIns="45720" rtlCol="0" anchor="ctr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Eurostile"/>
                <a:ea typeface="华文细黑"/>
                <a:cs typeface="Eurostile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Line 9"/>
          <p:cNvSpPr>
            <a:spLocks noChangeShapeType="1"/>
          </p:cNvSpPr>
          <p:nvPr/>
        </p:nvSpPr>
        <p:spPr bwMode="auto">
          <a:xfrm>
            <a:off x="457200" y="1130948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739610"/>
            <a:ext cx="3657600" cy="438655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739610"/>
            <a:ext cx="3657600" cy="438655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6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070847"/>
            <a:ext cx="3657600" cy="405531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070847"/>
            <a:ext cx="3657600" cy="405531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1739610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1748118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项内容、顶部和底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739610"/>
            <a:ext cx="8128556" cy="22123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3951923"/>
            <a:ext cx="8128556" cy="217900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774478"/>
            <a:ext cx="3451225" cy="549879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774478"/>
            <a:ext cx="4597399" cy="549879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1.png"/><Relationship Id="rId1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 10"/>
          <p:cNvGrpSpPr/>
          <p:nvPr/>
        </p:nvGrpSpPr>
        <p:grpSpPr>
          <a:xfrm>
            <a:off x="97685" y="117792"/>
            <a:ext cx="6148481" cy="494578"/>
            <a:chOff x="0" y="-7821"/>
            <a:chExt cx="7343775" cy="609396"/>
          </a:xfrm>
        </p:grpSpPr>
        <p:pic>
          <p:nvPicPr>
            <p:cNvPr id="7" name="Picture 11"/>
            <p:cNvPicPr>
              <a:picLocks noChangeAspect="1" noChangeArrowheads="1"/>
            </p:cNvPicPr>
            <p:nvPr userDrawn="1"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0" y="-7821"/>
              <a:ext cx="1582737" cy="609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Rectangle 12"/>
            <p:cNvSpPr>
              <a:spLocks noChangeArrowheads="1"/>
            </p:cNvSpPr>
            <p:nvPr userDrawn="1"/>
          </p:nvSpPr>
          <p:spPr bwMode="auto">
            <a:xfrm>
              <a:off x="1582737" y="25092"/>
              <a:ext cx="576103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342900" indent="-342900"/>
              <a:r>
                <a:rPr lang="en-US" altLang="zh-CN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—</a:t>
              </a:r>
              <a:r>
                <a:rPr lang="zh-CN" altLang="en-US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高级软件人才实作培训专家</a:t>
              </a:r>
              <a:r>
                <a:rPr lang="en-US" altLang="zh-CN" sz="2400" b="1" dirty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!</a:t>
              </a:r>
            </a:p>
          </p:txBody>
        </p:sp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4544" y="2541"/>
            <a:ext cx="1376679" cy="1376679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623504"/>
            <a:ext cx="8128599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739610"/>
            <a:ext cx="8128599" cy="43865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12" name="Rectangle 5"/>
          <p:cNvSpPr txBox="1">
            <a:spLocks noChangeArrowheads="1"/>
          </p:cNvSpPr>
          <p:nvPr/>
        </p:nvSpPr>
        <p:spPr bwMode="auto">
          <a:xfrm>
            <a:off x="2995520" y="6400800"/>
            <a:ext cx="3152961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4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北京传智播客教育 </a:t>
            </a:r>
            <a:r>
              <a:rPr lang="en-US" sz="1400" b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www.itcast.cn</a:t>
            </a:r>
            <a:endParaRPr lang="en-US" sz="1400" b="0" dirty="0">
              <a:solidFill>
                <a:schemeClr val="tx1">
                  <a:lumMod val="50000"/>
                  <a:lumOff val="50000"/>
                </a:schemeClr>
              </a:solidFill>
              <a:latin typeface="Eurostile"/>
              <a:ea typeface="微软雅黑"/>
              <a:cs typeface="Eurostile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  <p:sldLayoutId id="2147483701" r:id="rId13"/>
    <p:sldLayoutId id="2147483702" r:id="rId14"/>
  </p:sldLayoutIdLst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200" b="0" kern="1200">
          <a:solidFill>
            <a:schemeClr val="accent1"/>
          </a:solidFill>
          <a:latin typeface="Eurostile"/>
          <a:ea typeface="微软雅黑"/>
          <a:cs typeface="Eurostile"/>
        </a:defRPr>
      </a:lvl1pPr>
    </p:titleStyle>
    <p:bodyStyle>
      <a:lvl1pPr marL="228600" indent="-228600" algn="l" defTabSz="914400" rtl="0" eaLnBrk="1" latinLnBrk="0" hangingPunct="1">
        <a:spcBef>
          <a:spcPts val="8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/>
              <a:t>常量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/>
              <a:t>讲师：李</a:t>
            </a:r>
            <a:r>
              <a:rPr kumimoji="1" lang="en-US" altLang="en-US"/>
              <a:t>德山</a:t>
            </a:r>
            <a:endParaRPr kumimoji="1" lang="zh-CN" altLang="en-US"/>
          </a:p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35812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8474" y="753237"/>
            <a:ext cx="8229600" cy="442934"/>
          </a:xfrm>
        </p:spPr>
        <p:txBody>
          <a:bodyPr>
            <a:normAutofit fontScale="90000"/>
          </a:bodyPr>
          <a:lstStyle/>
          <a:p>
            <a:r>
              <a:rPr kumimoji="1" lang="zh-CN" altLang="en-US" dirty="0" smtClean="0"/>
              <a:t>什么是常量？</a:t>
            </a:r>
            <a:endParaRPr kumimoji="1"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</a:t>
            </a:r>
            <a:r>
              <a:rPr lang="zh-CN" altLang="en-US" dirty="0"/>
              <a:t>语言有丰富的数据类型，在开发中，一般用常量或者变量来表示这些数据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"</a:t>
            </a:r>
            <a:r>
              <a:rPr lang="zh-CN" altLang="en-US" dirty="0"/>
              <a:t>量</a:t>
            </a:r>
            <a:r>
              <a:rPr lang="en-US" altLang="zh-CN" dirty="0"/>
              <a:t>"</a:t>
            </a:r>
            <a:r>
              <a:rPr lang="zh-CN" altLang="en-US" dirty="0"/>
              <a:t>表示数据。常量，则表示一些固定的数据，也就是不能改变的数据</a:t>
            </a:r>
            <a:endParaRPr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32839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8474" y="713316"/>
            <a:ext cx="8229600" cy="469548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smtClean="0"/>
              <a:t>C</a:t>
            </a:r>
            <a:r>
              <a:rPr kumimoji="1" lang="zh-CN" altLang="en-US" dirty="0" smtClean="0"/>
              <a:t>语言中常量的分类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2"/>
              <a:buChar char="u"/>
            </a:pPr>
            <a:r>
              <a:rPr lang="zh-CN" altLang="en-US" dirty="0"/>
              <a:t>整型常量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)</a:t>
            </a:r>
            <a:r>
              <a:rPr lang="zh-CN" altLang="en-US" dirty="0"/>
              <a:t>：包括了</a:t>
            </a:r>
            <a:r>
              <a:rPr lang="zh-CN" altLang="en-US" dirty="0" smtClean="0"/>
              <a:t>所有整数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</a:p>
          <a:p>
            <a:pPr>
              <a:buFont typeface="Wingdings" charset="2"/>
              <a:buChar char="u"/>
            </a:pPr>
            <a:r>
              <a:rPr lang="zh-CN" altLang="en-US" dirty="0"/>
              <a:t>浮点型常量</a:t>
            </a:r>
            <a:r>
              <a:rPr lang="en-US" altLang="zh-CN" dirty="0"/>
              <a:t>(float\double)</a:t>
            </a:r>
            <a:r>
              <a:rPr lang="zh-CN" altLang="en-US" dirty="0"/>
              <a:t>：</a:t>
            </a:r>
            <a:r>
              <a:rPr lang="zh-CN" altLang="en-US" dirty="0" smtClean="0"/>
              <a:t>小数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</a:p>
          <a:p>
            <a:pPr>
              <a:buFont typeface="Wingdings" charset="2"/>
              <a:buChar char="u"/>
            </a:pPr>
            <a:r>
              <a:rPr lang="zh-CN" altLang="en-US" dirty="0"/>
              <a:t>字符常量</a:t>
            </a:r>
            <a:r>
              <a:rPr lang="en-US" altLang="zh-CN" dirty="0"/>
              <a:t>(char)</a:t>
            </a:r>
            <a:r>
              <a:rPr lang="zh-CN" altLang="en-US" dirty="0"/>
              <a:t>：将一个符号用单引号括起来，这样构成的就是字符常量</a:t>
            </a:r>
            <a:r>
              <a:rPr lang="zh-CN" altLang="en-US" dirty="0" smtClean="0"/>
              <a:t>。</a:t>
            </a:r>
            <a:endParaRPr lang="en-US" altLang="zh-CN" smtClean="0"/>
          </a:p>
          <a:p>
            <a:pPr>
              <a:buFont typeface="Wingdings" charset="2"/>
              <a:buChar char="u"/>
            </a:pPr>
            <a:endParaRPr lang="en-US" altLang="zh-CN" dirty="0"/>
          </a:p>
          <a:p>
            <a:pPr>
              <a:buFont typeface="Wingdings" charset="2"/>
              <a:buChar char="u"/>
            </a:pPr>
            <a:r>
              <a:rPr lang="zh-CN" altLang="en-US" dirty="0"/>
              <a:t>字符串常量：将一个或者多个字符用双引号（</a:t>
            </a:r>
            <a:r>
              <a:rPr lang="en-US" altLang="zh-CN" dirty="0"/>
              <a:t>""</a:t>
            </a:r>
            <a:r>
              <a:rPr lang="zh-CN" altLang="en-US" dirty="0"/>
              <a:t>）括起来，这样构成的就是字符串常量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776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8474" y="793812"/>
            <a:ext cx="8229600" cy="415883"/>
          </a:xfrm>
        </p:spPr>
        <p:txBody>
          <a:bodyPr>
            <a:normAutofit fontScale="90000"/>
          </a:bodyPr>
          <a:lstStyle/>
          <a:p>
            <a:r>
              <a:rPr kumimoji="1" lang="zh-CN" altLang="en-US" dirty="0"/>
              <a:t>整形常量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包括了</a:t>
            </a:r>
            <a:r>
              <a:rPr lang="zh-CN" altLang="zh-CN" dirty="0" smtClean="0"/>
              <a:t>所有的整数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比如</a:t>
            </a:r>
            <a:r>
              <a:rPr lang="en-US" altLang="zh-CN" dirty="0"/>
              <a:t>6</a:t>
            </a:r>
            <a:r>
              <a:rPr lang="zh-CN" altLang="zh-CN" dirty="0"/>
              <a:t>、</a:t>
            </a:r>
            <a:r>
              <a:rPr lang="en-US" altLang="zh-CN" dirty="0"/>
              <a:t>27</a:t>
            </a:r>
            <a:r>
              <a:rPr lang="zh-CN" altLang="zh-CN" dirty="0"/>
              <a:t>、</a:t>
            </a:r>
            <a:r>
              <a:rPr lang="en-US" altLang="zh-CN" dirty="0"/>
              <a:t>109</a:t>
            </a:r>
            <a:r>
              <a:rPr lang="zh-CN" altLang="zh-CN" dirty="0"/>
              <a:t>、</a:t>
            </a:r>
            <a:r>
              <a:rPr lang="en-US" altLang="zh-CN" dirty="0"/>
              <a:t>256</a:t>
            </a:r>
            <a:r>
              <a:rPr lang="zh-CN" altLang="zh-CN" dirty="0"/>
              <a:t>、</a:t>
            </a:r>
            <a:r>
              <a:rPr lang="en-US" altLang="zh-CN" dirty="0"/>
              <a:t>-10</a:t>
            </a:r>
            <a:r>
              <a:rPr lang="zh-CN" altLang="zh-CN" dirty="0"/>
              <a:t>、</a:t>
            </a:r>
            <a:r>
              <a:rPr lang="en-US" altLang="zh-CN" dirty="0"/>
              <a:t>0</a:t>
            </a:r>
            <a:r>
              <a:rPr lang="zh-CN" altLang="zh-CN" dirty="0"/>
              <a:t>、</a:t>
            </a:r>
            <a:r>
              <a:rPr lang="en-US" altLang="zh-CN" dirty="0"/>
              <a:t>-289</a:t>
            </a:r>
            <a:r>
              <a:rPr lang="zh-CN" altLang="zh-CN" dirty="0"/>
              <a:t>等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89066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8474" y="740148"/>
            <a:ext cx="8229600" cy="451660"/>
          </a:xfrm>
        </p:spPr>
        <p:txBody>
          <a:bodyPr>
            <a:normAutofit fontScale="90000"/>
          </a:bodyPr>
          <a:lstStyle/>
          <a:p>
            <a:r>
              <a:rPr lang="zh-CN" altLang="zh-CN" dirty="0"/>
              <a:t>浮点型常量</a:t>
            </a:r>
            <a:r>
              <a:rPr lang="en-US" altLang="zh-CN" dirty="0"/>
              <a:t>(float\double</a:t>
            </a:r>
            <a:r>
              <a:rPr lang="en-US" altLang="zh-CN" dirty="0" smtClean="0"/>
              <a:t>)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CN" dirty="0" smtClean="0"/>
              <a:t>1.double</a:t>
            </a:r>
            <a:r>
              <a:rPr lang="zh-CN" altLang="zh-CN" dirty="0"/>
              <a:t>：双精度浮点型，其实就是小数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比如</a:t>
            </a:r>
            <a:r>
              <a:rPr lang="en-US" altLang="zh-CN" dirty="0"/>
              <a:t>5.43</a:t>
            </a:r>
            <a:r>
              <a:rPr lang="zh-CN" altLang="zh-CN" dirty="0"/>
              <a:t>、</a:t>
            </a:r>
            <a:r>
              <a:rPr lang="en-US" altLang="zh-CN" dirty="0"/>
              <a:t>-2.3</a:t>
            </a:r>
            <a:r>
              <a:rPr lang="zh-CN" altLang="zh-CN" dirty="0"/>
              <a:t>、</a:t>
            </a:r>
            <a:r>
              <a:rPr lang="en-US" altLang="zh-CN" dirty="0"/>
              <a:t>0.0</a:t>
            </a:r>
            <a:r>
              <a:rPr lang="zh-CN" altLang="zh-CN" dirty="0"/>
              <a:t>等（注意，</a:t>
            </a:r>
            <a:r>
              <a:rPr lang="en-US" altLang="zh-CN" dirty="0"/>
              <a:t>0.0</a:t>
            </a:r>
            <a:r>
              <a:rPr lang="zh-CN" altLang="zh-CN" dirty="0"/>
              <a:t>也算是个小数</a:t>
            </a:r>
            <a:r>
              <a:rPr lang="zh-CN" altLang="zh-CN" dirty="0" smtClean="0"/>
              <a:t>）</a:t>
            </a:r>
            <a:endParaRPr lang="en-US" altLang="zh-CN" dirty="0" smtClean="0"/>
          </a:p>
          <a:p>
            <a:pPr lvl="0"/>
            <a:endParaRPr lang="zh-CN" altLang="zh-CN" dirty="0"/>
          </a:p>
          <a:p>
            <a:pPr lvl="0"/>
            <a:r>
              <a:rPr lang="en-US" altLang="zh-CN" dirty="0" smtClean="0"/>
              <a:t>2.float</a:t>
            </a:r>
            <a:r>
              <a:rPr lang="zh-CN" altLang="zh-CN" dirty="0"/>
              <a:t>：单精度浮点型，也是小数，比</a:t>
            </a:r>
            <a:r>
              <a:rPr lang="en-US" altLang="zh-CN" dirty="0"/>
              <a:t>double</a:t>
            </a:r>
            <a:r>
              <a:rPr lang="zh-CN" altLang="zh-CN" dirty="0"/>
              <a:t>的精确程度低，也就是说所能表示的小数位数比较少。为了跟</a:t>
            </a:r>
            <a:r>
              <a:rPr lang="en-US" altLang="zh-CN" dirty="0"/>
              <a:t>double</a:t>
            </a:r>
            <a:r>
              <a:rPr lang="zh-CN" altLang="zh-CN" dirty="0"/>
              <a:t>区分开来，</a:t>
            </a:r>
            <a:r>
              <a:rPr lang="en-US" altLang="zh-CN" dirty="0"/>
              <a:t>float </a:t>
            </a:r>
            <a:r>
              <a:rPr lang="zh-CN" altLang="zh-CN" dirty="0"/>
              <a:t>型数据都是以</a:t>
            </a:r>
            <a:r>
              <a:rPr lang="en-US" altLang="zh-CN" dirty="0"/>
              <a:t>f</a:t>
            </a:r>
            <a:r>
              <a:rPr lang="zh-CN" altLang="zh-CN" dirty="0"/>
              <a:t>结尾的，比如</a:t>
            </a:r>
            <a:r>
              <a:rPr lang="en-US" altLang="zh-CN" dirty="0"/>
              <a:t>5.43f</a:t>
            </a:r>
            <a:r>
              <a:rPr lang="zh-CN" altLang="zh-CN" dirty="0"/>
              <a:t>、</a:t>
            </a:r>
            <a:r>
              <a:rPr lang="en-US" altLang="zh-CN" dirty="0"/>
              <a:t>-2.3f</a:t>
            </a:r>
            <a:r>
              <a:rPr lang="zh-CN" altLang="zh-CN" dirty="0"/>
              <a:t>、</a:t>
            </a:r>
            <a:r>
              <a:rPr lang="en-US" altLang="zh-CN" dirty="0"/>
              <a:t>0.0f</a:t>
            </a:r>
            <a:r>
              <a:rPr lang="zh-CN" altLang="zh-CN" dirty="0"/>
              <a:t>。需要注意的是，绝对不能有</a:t>
            </a:r>
            <a:r>
              <a:rPr lang="en-US" altLang="zh-CN" dirty="0"/>
              <a:t>10f</a:t>
            </a:r>
            <a:r>
              <a:rPr lang="zh-CN" altLang="zh-CN" dirty="0"/>
              <a:t>这样格式的，编译器会直接报错，只有小数才允许加上</a:t>
            </a:r>
            <a:r>
              <a:rPr lang="en-US" altLang="zh-CN" dirty="0"/>
              <a:t>f</a:t>
            </a:r>
            <a:r>
              <a:rPr lang="zh-CN" altLang="zh-CN" dirty="0"/>
              <a:t>。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93440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93812"/>
            <a:ext cx="8229600" cy="415883"/>
          </a:xfrm>
        </p:spPr>
        <p:txBody>
          <a:bodyPr>
            <a:normAutofit fontScale="90000"/>
          </a:bodyPr>
          <a:lstStyle/>
          <a:p>
            <a:r>
              <a:rPr lang="zh-CN" altLang="zh-CN" dirty="0"/>
              <a:t>字符常量</a:t>
            </a:r>
            <a:r>
              <a:rPr lang="en-US" altLang="zh-CN" dirty="0"/>
              <a:t>(char</a:t>
            </a:r>
            <a:r>
              <a:rPr lang="en-US" altLang="zh-CN" dirty="0" smtClean="0"/>
              <a:t>)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zh-CN" dirty="0"/>
              <a:t>将一个数字（</a:t>
            </a:r>
            <a:r>
              <a:rPr lang="en-US" altLang="zh-CN" dirty="0"/>
              <a:t>0~9</a:t>
            </a:r>
            <a:r>
              <a:rPr lang="zh-CN" altLang="zh-CN" dirty="0"/>
              <a:t>）、英文字母（</a:t>
            </a:r>
            <a:r>
              <a:rPr lang="en-US" altLang="zh-CN" dirty="0" err="1"/>
              <a:t>a~z</a:t>
            </a:r>
            <a:r>
              <a:rPr lang="zh-CN" altLang="zh-CN" dirty="0"/>
              <a:t>、</a:t>
            </a:r>
            <a:r>
              <a:rPr lang="en-US" altLang="zh-CN" dirty="0"/>
              <a:t>A~Z</a:t>
            </a:r>
            <a:r>
              <a:rPr lang="zh-CN" altLang="zh-CN" dirty="0"/>
              <a:t>）或者 其他符号（</a:t>
            </a:r>
            <a:r>
              <a:rPr lang="en-US" altLang="zh-CN" dirty="0"/>
              <a:t>+</a:t>
            </a:r>
            <a:r>
              <a:rPr lang="zh-CN" altLang="zh-CN" dirty="0"/>
              <a:t>、</a:t>
            </a:r>
            <a:r>
              <a:rPr lang="en-US" altLang="zh-CN" dirty="0"/>
              <a:t>-</a:t>
            </a:r>
            <a:r>
              <a:rPr lang="zh-CN" altLang="zh-CN" dirty="0"/>
              <a:t>、</a:t>
            </a:r>
            <a:r>
              <a:rPr lang="en-US" altLang="zh-CN" dirty="0"/>
              <a:t>!</a:t>
            </a:r>
            <a:r>
              <a:rPr lang="zh-CN" altLang="zh-CN" dirty="0"/>
              <a:t>、</a:t>
            </a:r>
            <a:r>
              <a:rPr lang="en-US" altLang="zh-CN" dirty="0"/>
              <a:t>?</a:t>
            </a:r>
            <a:r>
              <a:rPr lang="zh-CN" altLang="zh-CN" dirty="0"/>
              <a:t>等）用单引号括起来，这样构成的就是字符常量</a:t>
            </a:r>
            <a:r>
              <a:rPr lang="zh-CN" altLang="zh-CN" dirty="0" smtClean="0"/>
              <a:t>。</a:t>
            </a:r>
            <a:endParaRPr lang="en-US" altLang="zh-CN" dirty="0"/>
          </a:p>
          <a:p>
            <a:pPr lvl="1"/>
            <a:r>
              <a:rPr lang="zh-CN" altLang="zh-CN" dirty="0" smtClean="0"/>
              <a:t>比如</a:t>
            </a:r>
            <a:r>
              <a:rPr lang="en-US" altLang="zh-CN" dirty="0"/>
              <a:t>'6'</a:t>
            </a:r>
            <a:r>
              <a:rPr lang="zh-CN" altLang="zh-CN" dirty="0"/>
              <a:t>、</a:t>
            </a:r>
            <a:r>
              <a:rPr lang="en-US" altLang="zh-CN" dirty="0"/>
              <a:t>'a'</a:t>
            </a:r>
            <a:r>
              <a:rPr lang="zh-CN" altLang="zh-CN" dirty="0"/>
              <a:t>、</a:t>
            </a:r>
            <a:r>
              <a:rPr lang="en-US" altLang="zh-CN" dirty="0"/>
              <a:t>'F'</a:t>
            </a:r>
            <a:r>
              <a:rPr lang="zh-CN" altLang="zh-CN" dirty="0"/>
              <a:t>、</a:t>
            </a:r>
            <a:r>
              <a:rPr lang="en-US" altLang="zh-CN" dirty="0"/>
              <a:t>'+'</a:t>
            </a:r>
            <a:r>
              <a:rPr lang="zh-CN" altLang="zh-CN" dirty="0"/>
              <a:t>、</a:t>
            </a:r>
            <a:r>
              <a:rPr lang="en-US" altLang="zh-CN" dirty="0"/>
              <a:t>'$'</a:t>
            </a:r>
            <a:r>
              <a:rPr lang="zh-CN" altLang="zh-CN" dirty="0"/>
              <a:t>等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marL="0" lvl="0" indent="0">
              <a:buNone/>
            </a:pPr>
            <a:endParaRPr lang="zh-CN" altLang="zh-CN" dirty="0"/>
          </a:p>
          <a:p>
            <a:r>
              <a:rPr lang="zh-CN" altLang="zh-CN" dirty="0"/>
              <a:t>注意：单引号只能括住</a:t>
            </a:r>
            <a:r>
              <a:rPr lang="en-US" altLang="zh-CN" dirty="0"/>
              <a:t>1</a:t>
            </a:r>
            <a:r>
              <a:rPr lang="zh-CN" altLang="zh-CN" dirty="0"/>
              <a:t>个字符，而且不能是中文字符，下面的写法是错误的：</a:t>
            </a:r>
            <a:r>
              <a:rPr lang="en-US" altLang="zh-CN" dirty="0"/>
              <a:t>'</a:t>
            </a:r>
            <a:r>
              <a:rPr lang="en-US" altLang="zh-CN" dirty="0" err="1"/>
              <a:t>abc</a:t>
            </a:r>
            <a:r>
              <a:rPr lang="en-US" altLang="zh-CN" dirty="0"/>
              <a:t>'</a:t>
            </a:r>
            <a:r>
              <a:rPr lang="zh-CN" altLang="zh-CN" dirty="0"/>
              <a:t>、</a:t>
            </a:r>
            <a:r>
              <a:rPr lang="en-US" altLang="zh-CN" dirty="0"/>
              <a:t>'123456'</a:t>
            </a:r>
            <a:r>
              <a:rPr lang="zh-CN" altLang="zh-CN" dirty="0"/>
              <a:t>、</a:t>
            </a:r>
            <a:r>
              <a:rPr lang="en-US" altLang="zh-CN" dirty="0"/>
              <a:t>'</a:t>
            </a:r>
            <a:r>
              <a:rPr lang="zh-CN" altLang="zh-CN" dirty="0"/>
              <a:t>男</a:t>
            </a:r>
            <a:r>
              <a:rPr lang="en-US" altLang="zh-CN" dirty="0"/>
              <a:t>'</a:t>
            </a:r>
            <a:endParaRPr lang="zh-CN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27751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40148"/>
            <a:ext cx="8229600" cy="451660"/>
          </a:xfrm>
        </p:spPr>
        <p:txBody>
          <a:bodyPr>
            <a:normAutofit fontScale="90000"/>
          </a:bodyPr>
          <a:lstStyle/>
          <a:p>
            <a:r>
              <a:rPr lang="zh-CN" altLang="zh-CN" dirty="0"/>
              <a:t>字符串常量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zh-CN" dirty="0"/>
              <a:t>将一个或者多个字符用双引号（</a:t>
            </a:r>
            <a:r>
              <a:rPr lang="en-US" altLang="zh-CN" dirty="0"/>
              <a:t>""</a:t>
            </a:r>
            <a:r>
              <a:rPr lang="zh-CN" altLang="zh-CN" dirty="0"/>
              <a:t>）括起来，这样构成的就是字符串常量。比如</a:t>
            </a:r>
            <a:r>
              <a:rPr lang="en-US" altLang="zh-CN" dirty="0"/>
              <a:t>"6"</a:t>
            </a:r>
            <a:r>
              <a:rPr lang="zh-CN" altLang="zh-CN" dirty="0"/>
              <a:t>、</a:t>
            </a:r>
            <a:r>
              <a:rPr lang="en-US" altLang="zh-CN" dirty="0"/>
              <a:t>"</a:t>
            </a:r>
            <a:r>
              <a:rPr lang="zh-CN" altLang="zh-CN" dirty="0"/>
              <a:t>男</a:t>
            </a:r>
            <a:r>
              <a:rPr lang="en-US" altLang="zh-CN" dirty="0"/>
              <a:t>"</a:t>
            </a:r>
            <a:r>
              <a:rPr lang="zh-CN" altLang="zh-CN" dirty="0"/>
              <a:t>、</a:t>
            </a:r>
            <a:r>
              <a:rPr lang="en-US" altLang="zh-CN" dirty="0"/>
              <a:t>"</a:t>
            </a:r>
            <a:r>
              <a:rPr lang="zh-CN" altLang="zh-CN" dirty="0"/>
              <a:t>哇哈哈</a:t>
            </a:r>
            <a:r>
              <a:rPr lang="en-US" altLang="zh-CN" dirty="0"/>
              <a:t>"</a:t>
            </a:r>
            <a:r>
              <a:rPr lang="zh-CN" altLang="zh-CN" dirty="0"/>
              <a:t>、</a:t>
            </a:r>
            <a:r>
              <a:rPr lang="en-US" altLang="zh-CN" dirty="0"/>
              <a:t>"</a:t>
            </a:r>
            <a:r>
              <a:rPr lang="en-US" altLang="zh-CN" dirty="0" err="1"/>
              <a:t>abcd</a:t>
            </a:r>
            <a:r>
              <a:rPr lang="en-US" altLang="zh-CN" dirty="0"/>
              <a:t>"</a:t>
            </a:r>
            <a:r>
              <a:rPr lang="zh-CN" altLang="zh-CN" dirty="0"/>
              <a:t>、</a:t>
            </a:r>
            <a:r>
              <a:rPr lang="en-US" altLang="zh-CN" dirty="0"/>
              <a:t>"my_car4"</a:t>
            </a:r>
            <a:r>
              <a:rPr lang="zh-CN" altLang="zh-CN" dirty="0"/>
              <a:t>，其实</a:t>
            </a:r>
            <a:r>
              <a:rPr lang="en-US" altLang="zh-CN" dirty="0" err="1"/>
              <a:t>printf</a:t>
            </a:r>
            <a:r>
              <a:rPr lang="en-US" altLang="zh-CN" dirty="0"/>
              <a:t>("Hello World");</a:t>
            </a:r>
            <a:r>
              <a:rPr lang="zh-CN" altLang="zh-CN" dirty="0"/>
              <a:t>语句中的</a:t>
            </a:r>
            <a:r>
              <a:rPr lang="en-US" altLang="zh-CN" dirty="0"/>
              <a:t>"Hello World"</a:t>
            </a:r>
            <a:r>
              <a:rPr lang="zh-CN" altLang="zh-CN" dirty="0"/>
              <a:t>就是字符串常量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lvl="0"/>
            <a:endParaRPr lang="zh-CN" altLang="zh-CN" dirty="0"/>
          </a:p>
          <a:p>
            <a:r>
              <a:rPr lang="zh-CN" altLang="zh-CN" dirty="0"/>
              <a:t>那究竟</a:t>
            </a:r>
            <a:r>
              <a:rPr lang="en-US" altLang="zh-CN" dirty="0"/>
              <a:t>6</a:t>
            </a:r>
            <a:r>
              <a:rPr lang="zh-CN" altLang="zh-CN" dirty="0"/>
              <a:t>、</a:t>
            </a:r>
            <a:r>
              <a:rPr lang="en-US" altLang="zh-CN" dirty="0"/>
              <a:t>'6'</a:t>
            </a:r>
            <a:r>
              <a:rPr lang="zh-CN" altLang="zh-CN" dirty="0"/>
              <a:t>、</a:t>
            </a:r>
            <a:r>
              <a:rPr lang="en-US" altLang="zh-CN" dirty="0"/>
              <a:t>"6"</a:t>
            </a:r>
            <a:r>
              <a:rPr lang="zh-CN" altLang="zh-CN" dirty="0"/>
              <a:t>在用法上有什么区别呢？这个先不作讨论，以后会介绍。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6420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习题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下面的都是什么类型的常量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dirty="0" smtClean="0"/>
              <a:t>10.6</a:t>
            </a:r>
            <a:r>
              <a:rPr kumimoji="1" lang="zh-CN" altLang="en-US" dirty="0" smtClean="0"/>
              <a:t> 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19.0f 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 smtClean="0"/>
              <a:t>0.0 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 smtClean="0"/>
              <a:t>‘A’ 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“</a:t>
            </a:r>
            <a:r>
              <a:rPr kumimoji="1" lang="zh-CN" altLang="en-US" dirty="0" smtClean="0"/>
              <a:t>男</a:t>
            </a:r>
            <a:r>
              <a:rPr kumimoji="1" lang="en-US" altLang="zh-CN" dirty="0" smtClean="0"/>
              <a:t>”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 smtClean="0"/>
              <a:t>“</a:t>
            </a:r>
            <a:r>
              <a:rPr kumimoji="1" lang="en-US" altLang="zh-CN" dirty="0" err="1" smtClean="0"/>
              <a:t>lds</a:t>
            </a:r>
            <a:r>
              <a:rPr kumimoji="1" lang="en-US" altLang="zh-CN" dirty="0" smtClean="0"/>
              <a:t>”</a:t>
            </a:r>
          </a:p>
          <a:p>
            <a:pPr marL="0" indent="0">
              <a:buNone/>
            </a:pPr>
            <a:r>
              <a:rPr kumimoji="1" lang="en-US" altLang="zh-CN" dirty="0" smtClean="0"/>
              <a:t>294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2492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Q &amp; A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Thanks!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4012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iOS8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优势">
      <a:maj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优势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iOS8.thmx</Template>
  <TotalTime>237</TotalTime>
  <Words>358</Words>
  <Application>Microsoft Macintosh PowerPoint</Application>
  <PresentationFormat>全屏显示(4:3)</PresentationFormat>
  <Paragraphs>43</Paragraphs>
  <Slides>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iOS8</vt:lpstr>
      <vt:lpstr>常量</vt:lpstr>
      <vt:lpstr>什么是常量？</vt:lpstr>
      <vt:lpstr>C语言中常量的分类</vt:lpstr>
      <vt:lpstr>整形常量</vt:lpstr>
      <vt:lpstr>浮点型常量(float\double)</vt:lpstr>
      <vt:lpstr>字符常量(char)</vt:lpstr>
      <vt:lpstr>字符串常量 </vt:lpstr>
      <vt:lpstr>习题</vt:lpstr>
      <vt:lpstr>Q &amp; A</vt:lpstr>
    </vt:vector>
  </TitlesOfParts>
  <Company>北京帷幄昊合数字娱乐科技有限公司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数据存储</dc:title>
  <dc:creator>刘凡</dc:creator>
  <cp:lastModifiedBy>Ivan Lee</cp:lastModifiedBy>
  <cp:revision>56</cp:revision>
  <dcterms:created xsi:type="dcterms:W3CDTF">2013-07-22T08:28:31Z</dcterms:created>
  <dcterms:modified xsi:type="dcterms:W3CDTF">2014-10-25T10:25:31Z</dcterms:modified>
</cp:coreProperties>
</file>