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70" r:id="rId2"/>
    <p:sldId id="260" r:id="rId3"/>
    <p:sldId id="261" r:id="rId4"/>
    <p:sldId id="266" r:id="rId5"/>
    <p:sldId id="267" r:id="rId6"/>
    <p:sldId id="262" r:id="rId7"/>
    <p:sldId id="268" r:id="rId8"/>
    <p:sldId id="269" r:id="rId9"/>
    <p:sldId id="265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0"/>
            <p14:sldId id="260"/>
            <p14:sldId id="261"/>
            <p14:sldId id="266"/>
            <p14:sldId id="267"/>
            <p14:sldId id="262"/>
            <p14:sldId id="268"/>
            <p14:sldId id="269"/>
            <p14:sldId id="26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7FE4-75F5-D947-A04B-F46F3455BE27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2161-34DF-5E46-8A92-A4ED74408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整数除于整数，求出来的结果依然是整数</a:t>
            </a:r>
            <a:endParaRPr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浮点型赋值给整型会损失小数部分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%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两侧必须都为整数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求出来的余数是正数还是负数，由</a:t>
            </a:r>
            <a:r>
              <a:rPr lang="en-US" altLang="zh-CN" dirty="0" smtClean="0"/>
              <a:t>%</a:t>
            </a:r>
            <a:r>
              <a:rPr lang="zh-CN" altLang="en-US" dirty="0" smtClean="0"/>
              <a:t>左边的被除数决定，被除数是正数，余数就是正数，反之则反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52161-34DF-5E46-8A92-A4ED7440861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60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52161-34DF-5E46-8A92-A4ED7440861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02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算术运算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1525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</a:t>
            </a:r>
            <a:r>
              <a:rPr kumimoji="1" lang="zh-CN" altLang="en-US"/>
              <a:t> 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5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何为算术运算符？</a:t>
            </a:r>
            <a:endParaRPr kumimoji="1" lang="zh-CN" altLang="en-US" dirty="0"/>
          </a:p>
        </p:txBody>
      </p:sp>
      <p:pic>
        <p:nvPicPr>
          <p:cNvPr id="7" name="内容占位符 6" descr="何为算术运算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5" r="132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71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语言里的算数用算符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urier New" charset="0"/>
                <a:ea typeface="宋体" charset="0"/>
                <a:cs typeface="Courier New" charset="0"/>
              </a:rPr>
              <a:t>+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加法运算符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b="1" dirty="0">
                <a:latin typeface="Courier New" charset="0"/>
                <a:ea typeface="宋体" charset="0"/>
                <a:cs typeface="Courier New" charset="0"/>
              </a:rPr>
              <a:t>-  </a:t>
            </a:r>
            <a:r>
              <a:rPr lang="en-US" altLang="zh-CN" dirty="0">
                <a:latin typeface="Courier New" charset="0"/>
                <a:ea typeface="宋体" charset="0"/>
                <a:cs typeface="Courier New" charset="0"/>
              </a:rPr>
              <a:t>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减法运算符，或负值运算符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b="1" dirty="0">
                <a:latin typeface="Courier New" charset="0"/>
                <a:ea typeface="宋体" charset="0"/>
                <a:cs typeface="Courier New" charset="0"/>
              </a:rPr>
              <a:t>*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乘法运算符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b="1" dirty="0">
                <a:latin typeface="Courier New" charset="0"/>
                <a:ea typeface="宋体" charset="0"/>
                <a:cs typeface="Courier New" charset="0"/>
              </a:rPr>
              <a:t>/ 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除法运算符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b="1" dirty="0">
                <a:latin typeface="Courier New" charset="0"/>
                <a:ea typeface="宋体" charset="0"/>
                <a:cs typeface="Courier New" charset="0"/>
              </a:rPr>
              <a:t>%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模运算符，或称取余运算符，要求</a:t>
            </a:r>
            <a:r>
              <a:rPr lang="en-US" altLang="ja-JP" dirty="0">
                <a:latin typeface="Courier New" charset="0"/>
                <a:ea typeface="宋体" charset="0"/>
                <a:cs typeface="Courier New" charset="0"/>
              </a:rPr>
              <a:t>%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两侧均为整型数据 </a:t>
            </a:r>
            <a:endParaRPr lang="en-US" altLang="zh-CN" dirty="0">
              <a:latin typeface="Courier New" charset="0"/>
              <a:ea typeface="宋体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运算顺序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4242"/>
            <a:ext cx="8229600" cy="52787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1&gt; </a:t>
            </a:r>
            <a:r>
              <a:rPr lang="zh-CN" altLang="en-US" b="1" dirty="0">
                <a:solidFill>
                  <a:srgbClr val="0000FF"/>
                </a:solidFill>
              </a:rPr>
              <a:t>算术表达式</a:t>
            </a:r>
          </a:p>
          <a:p>
            <a:pPr marL="0" indent="0">
              <a:buNone/>
            </a:pPr>
            <a:r>
              <a:rPr lang="zh-CN" altLang="en-US" dirty="0"/>
              <a:t>用算术运算符将数据连接起来的式子，称为“算术表达式”。比如</a:t>
            </a:r>
            <a:r>
              <a:rPr lang="en-US" altLang="zh-CN" dirty="0"/>
              <a:t>a + b</a:t>
            </a:r>
            <a:r>
              <a:rPr lang="zh-CN" altLang="en-US" dirty="0"/>
              <a:t>、</a:t>
            </a:r>
            <a:r>
              <a:rPr lang="en-US" altLang="zh-CN" dirty="0"/>
              <a:t>10 * 5</a:t>
            </a:r>
            <a:r>
              <a:rPr lang="zh-CN" altLang="en-US" dirty="0"/>
              <a:t>等。如果表达式比较复杂的话，那么就要注意一下它的运算顺序。表达式的运算顺序是按照运算符的</a:t>
            </a:r>
            <a:r>
              <a:rPr lang="en-US" altLang="en-US" dirty="0">
                <a:solidFill>
                  <a:srgbClr val="FF0000"/>
                </a:solidFill>
              </a:rPr>
              <a:t>结合</a:t>
            </a:r>
            <a:r>
              <a:rPr lang="zh-CN" altLang="en-US" dirty="0">
                <a:solidFill>
                  <a:srgbClr val="FF0000"/>
                </a:solidFill>
              </a:rPr>
              <a:t>方向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zh-CN" altLang="en-US" dirty="0"/>
              <a:t>进行的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2&gt; </a:t>
            </a:r>
            <a:r>
              <a:rPr lang="en-US" altLang="en-US" b="1" dirty="0">
                <a:solidFill>
                  <a:srgbClr val="0000FF"/>
                </a:solidFill>
              </a:rPr>
              <a:t>结合</a:t>
            </a:r>
            <a:r>
              <a:rPr lang="zh-CN" altLang="en-US" b="1" dirty="0">
                <a:solidFill>
                  <a:srgbClr val="0000FF"/>
                </a:solidFill>
              </a:rPr>
              <a:t>方向</a:t>
            </a:r>
          </a:p>
          <a:p>
            <a:pPr marL="0" indent="0">
              <a:buNone/>
            </a:pPr>
            <a:r>
              <a:rPr lang="zh-CN" altLang="en-US" dirty="0"/>
              <a:t>算术运算符的</a:t>
            </a:r>
            <a:r>
              <a:rPr lang="en-US" altLang="en-US" dirty="0"/>
              <a:t>结合</a:t>
            </a:r>
            <a:r>
              <a:rPr lang="zh-CN" altLang="en-US" dirty="0"/>
              <a:t>方向是从左到右。例如表达式</a:t>
            </a:r>
            <a:r>
              <a:rPr lang="en-US" altLang="zh-CN" dirty="0"/>
              <a:t>2+3+4</a:t>
            </a:r>
            <a:r>
              <a:rPr lang="zh-CN" altLang="en-US" dirty="0"/>
              <a:t>，先计算</a:t>
            </a:r>
            <a:r>
              <a:rPr lang="en-US" altLang="zh-CN" dirty="0"/>
              <a:t>2+3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3&gt; </a:t>
            </a:r>
            <a:r>
              <a:rPr lang="zh-CN" altLang="en-US" b="1" dirty="0" smtClean="0">
                <a:solidFill>
                  <a:srgbClr val="0000FF"/>
                </a:solidFill>
              </a:rPr>
              <a:t>优先级</a:t>
            </a:r>
          </a:p>
          <a:p>
            <a:pPr marL="0" indent="0">
              <a:buNone/>
            </a:pPr>
            <a:r>
              <a:rPr lang="zh-CN" altLang="en-US" dirty="0" smtClean="0"/>
              <a:t>优先级越高，就越先结合</a:t>
            </a:r>
            <a:r>
              <a:rPr lang="en-US" altLang="en-US" dirty="0" smtClean="0"/>
              <a:t>，此时并没有参与运算仅仅是操作符与操作数结合到了一起</a:t>
            </a:r>
            <a:r>
              <a:rPr lang="zh-CN" altLang="en-US" dirty="0" smtClean="0"/>
              <a:t>：</a:t>
            </a:r>
          </a:p>
          <a:p>
            <a:pPr marL="0" indent="0">
              <a:buNone/>
            </a:pPr>
            <a:r>
              <a:rPr lang="zh-CN" altLang="en-US" dirty="0" smtClean="0"/>
              <a:t>负值运算符（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乘（*）、除（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）、模（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）运算符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加（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）、减（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）运算符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>
                <a:solidFill>
                  <a:srgbClr val="0000FF"/>
                </a:solidFill>
              </a:rPr>
              <a:t>&gt; </a:t>
            </a:r>
            <a:r>
              <a:rPr lang="zh-CN" altLang="en-US" b="1" dirty="0">
                <a:solidFill>
                  <a:srgbClr val="0000FF"/>
                </a:solidFill>
              </a:rPr>
              <a:t>小括号</a:t>
            </a:r>
          </a:p>
          <a:p>
            <a:pPr marL="0" indent="0">
              <a:buNone/>
            </a:pPr>
            <a:r>
              <a:rPr lang="zh-CN" altLang="en-US" dirty="0"/>
              <a:t>如果需要先计算优先级低的可以使用小括号</a:t>
            </a:r>
            <a:r>
              <a:rPr lang="en-US" altLang="zh-CN" dirty="0"/>
              <a:t>()</a:t>
            </a:r>
            <a:r>
              <a:rPr lang="zh-CN" altLang="en-US" dirty="0"/>
              <a:t>括住，小括号的优先级是最高的！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4+5*8-2</a:t>
            </a:r>
            <a:r>
              <a:rPr lang="zh-CN" altLang="en-US" dirty="0"/>
              <a:t>默认的计算顺序是：*、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</a:p>
          <a:p>
            <a:pPr marL="0" indent="0">
              <a:buNone/>
            </a:pPr>
            <a:r>
              <a:rPr lang="zh-CN" altLang="en-US" dirty="0"/>
              <a:t>如果想先执行加法运算，就可以这样写：</a:t>
            </a:r>
            <a:r>
              <a:rPr lang="en-US" altLang="zh-CN" dirty="0"/>
              <a:t>(4+5)*8-2</a:t>
            </a:r>
            <a:r>
              <a:rPr lang="zh-CN" altLang="en-US" dirty="0"/>
              <a:t>，最后的结果都是不一样的</a:t>
            </a:r>
            <a:r>
              <a:rPr lang="zh-CN" altLang="zh-CN" dirty="0">
                <a:latin typeface="Courier New" charset="0"/>
                <a:ea typeface="宋体" charset="0"/>
                <a:cs typeface="Courier New" charset="0"/>
              </a:rPr>
              <a:t>\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>
                <a:solidFill>
                  <a:srgbClr val="0000FF"/>
                </a:solidFill>
              </a:rPr>
              <a:t>5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en-US" dirty="0">
                <a:solidFill>
                  <a:srgbClr val="0000FF"/>
                </a:solidFill>
              </a:rPr>
              <a:t>计算顺序</a:t>
            </a:r>
          </a:p>
          <a:p>
            <a:pPr marL="0" indent="0">
              <a:buNone/>
            </a:pPr>
            <a:r>
              <a:rPr lang="en-US" altLang="en-US" dirty="0" smtClean="0"/>
              <a:t>多个操作符相互混合运算的话，优先级高的操作符与其操作数先结合到了一起，成为一个整体，</a:t>
            </a:r>
          </a:p>
          <a:p>
            <a:pPr marL="0" indent="0">
              <a:buNone/>
            </a:pPr>
            <a:r>
              <a:rPr lang="en-US" altLang="en-US" dirty="0" smtClean="0"/>
              <a:t>但是其并没有计算，计算时要看最外层的运算符是什么，它会按照最外层操作符的结合方向进行计算，</a:t>
            </a:r>
          </a:p>
          <a:p>
            <a:pPr marL="0" indent="0">
              <a:buNone/>
            </a:pPr>
            <a:r>
              <a:rPr lang="en-US" altLang="en-US" dirty="0" smtClean="0"/>
              <a:t>然后是剥洋葱式一层一层的计算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例如表达式</a:t>
            </a:r>
            <a:r>
              <a:rPr lang="en-US" altLang="zh-CN" dirty="0"/>
              <a:t>2</a:t>
            </a:r>
            <a:r>
              <a:rPr lang="en-US" altLang="zh-CN" dirty="0" smtClean="0"/>
              <a:t>*4+5*8/-2</a:t>
            </a:r>
            <a:r>
              <a:rPr lang="zh-CN" altLang="en-US" dirty="0" smtClean="0"/>
              <a:t>的计算顺序为：</a:t>
            </a:r>
            <a:r>
              <a:rPr lang="zh-CN" altLang="en-US" dirty="0"/>
              <a:t>首先</a:t>
            </a:r>
            <a:r>
              <a:rPr lang="en-US" altLang="zh-CN" dirty="0"/>
              <a:t>  - </a:t>
            </a:r>
            <a:r>
              <a:rPr lang="zh-CN" altLang="en-US" dirty="0"/>
              <a:t>与</a:t>
            </a:r>
            <a:r>
              <a:rPr lang="en-US" altLang="zh-CN" dirty="0"/>
              <a:t> 2  </a:t>
            </a:r>
            <a:r>
              <a:rPr lang="en-US" altLang="en-US" dirty="0"/>
              <a:t>结合</a:t>
            </a:r>
            <a:r>
              <a:rPr lang="zh-CN" altLang="en-US" dirty="0"/>
              <a:t> </a:t>
            </a:r>
            <a:r>
              <a:rPr lang="en-US" altLang="en-US" dirty="0"/>
              <a:t> ，然后</a:t>
            </a:r>
            <a:r>
              <a:rPr lang="en-US" altLang="zh-CN" dirty="0"/>
              <a:t>2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结合，</a:t>
            </a:r>
            <a:r>
              <a:rPr lang="en-US" altLang="en-US" dirty="0"/>
              <a:t> </a:t>
            </a:r>
            <a:r>
              <a:rPr lang="zh-CN" altLang="en-US" dirty="0"/>
              <a:t> </a:t>
            </a:r>
            <a:r>
              <a:rPr lang="en-US" altLang="en-US" dirty="0"/>
              <a:t>5 * 8</a:t>
            </a:r>
            <a:r>
              <a:rPr lang="zh-CN" altLang="en-US" dirty="0"/>
              <a:t>结合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zh-CN" altLang="en-US" dirty="0"/>
              <a:t>然后是（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zh-CN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  </a:t>
            </a:r>
            <a:r>
              <a:rPr lang="en-US" altLang="zh-CN" dirty="0"/>
              <a:t>-2</a:t>
            </a:r>
            <a:r>
              <a:rPr lang="zh-CN" altLang="en-US" dirty="0"/>
              <a:t> 结合，结合后的结果为  </a:t>
            </a:r>
            <a:r>
              <a:rPr lang="en-US" altLang="zh-CN" dirty="0"/>
              <a:t>(2</a:t>
            </a:r>
            <a:r>
              <a:rPr lang="zh-CN" altLang="en-US" dirty="0"/>
              <a:t> * </a:t>
            </a:r>
            <a:r>
              <a:rPr lang="en-US" altLang="zh-CN" dirty="0"/>
              <a:t>4)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((5</a:t>
            </a:r>
            <a:r>
              <a:rPr lang="zh-CN" altLang="en-US" dirty="0"/>
              <a:t> * </a:t>
            </a:r>
            <a:r>
              <a:rPr lang="en-US" altLang="zh-CN" dirty="0"/>
              <a:t>8)/(-2))</a:t>
            </a:r>
            <a:r>
              <a:rPr lang="zh-CN" altLang="en-US" dirty="0"/>
              <a:t>，此时最外层为 </a:t>
            </a:r>
            <a:r>
              <a:rPr lang="en-US" altLang="zh-CN" dirty="0"/>
              <a:t>+</a:t>
            </a:r>
          </a:p>
          <a:p>
            <a:pPr marL="0" indent="0">
              <a:buNone/>
            </a:pPr>
            <a:r>
              <a:rPr lang="zh-CN" altLang="en-US" dirty="0"/>
              <a:t> 加法运行先计算左边的操作数，那么 </a:t>
            </a:r>
            <a:r>
              <a:rPr lang="en-US" altLang="zh-CN" dirty="0"/>
              <a:t>2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先进行计算 结果为 </a:t>
            </a:r>
            <a:r>
              <a:rPr lang="en-US" altLang="zh-CN" dirty="0"/>
              <a:t>8</a:t>
            </a:r>
            <a:r>
              <a:rPr lang="zh-CN" altLang="en-US" dirty="0"/>
              <a:t>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((5</a:t>
            </a:r>
            <a:r>
              <a:rPr lang="zh-CN" altLang="en-US" dirty="0"/>
              <a:t> * </a:t>
            </a:r>
            <a:r>
              <a:rPr lang="en-US" altLang="zh-CN" dirty="0"/>
              <a:t>8)/(-2))</a:t>
            </a:r>
            <a:r>
              <a:rPr lang="zh-CN" altLang="en-US" dirty="0"/>
              <a:t> </a:t>
            </a:r>
            <a:r>
              <a:rPr lang="zh-CN" altLang="zh-CN" dirty="0"/>
              <a:t>，</a:t>
            </a:r>
            <a:r>
              <a:rPr lang="zh-CN" altLang="en-US" dirty="0"/>
              <a:t>然后计算</a:t>
            </a:r>
            <a:r>
              <a:rPr lang="en-US" altLang="zh-CN" dirty="0"/>
              <a:t>+</a:t>
            </a:r>
            <a:r>
              <a:rPr lang="zh-CN" altLang="en-US" dirty="0"/>
              <a:t>右边的操作数  </a:t>
            </a:r>
            <a:r>
              <a:rPr lang="en-US" altLang="zh-CN" dirty="0"/>
              <a:t>((5</a:t>
            </a:r>
            <a:r>
              <a:rPr lang="zh-CN" altLang="en-US" dirty="0"/>
              <a:t> * </a:t>
            </a:r>
            <a:r>
              <a:rPr lang="en-US" altLang="zh-CN" dirty="0"/>
              <a:t>8)/(-2))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它的最外层是</a:t>
            </a:r>
            <a:r>
              <a:rPr lang="zh-CN" altLang="zh-CN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zh-CN" altLang="zh-CN" dirty="0"/>
              <a:t>,</a:t>
            </a:r>
            <a:r>
              <a:rPr lang="zh-CN" altLang="en-US" dirty="0"/>
              <a:t> 那么先计算操作符左边的数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8</a:t>
            </a:r>
            <a:r>
              <a:rPr lang="zh-CN" altLang="en-US" dirty="0"/>
              <a:t> 计算后结果为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(-2)</a:t>
            </a:r>
            <a:r>
              <a:rPr lang="zh-CN" altLang="en-US" dirty="0"/>
              <a:t> </a:t>
            </a:r>
            <a:r>
              <a:rPr lang="zh-CN" altLang="zh-CN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然后计算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(</a:t>
            </a:r>
            <a:r>
              <a:rPr lang="en-US" altLang="zh-CN" dirty="0"/>
              <a:t>-2)</a:t>
            </a:r>
            <a:r>
              <a:rPr lang="zh-CN" altLang="en-US" dirty="0"/>
              <a:t>结果为</a:t>
            </a:r>
            <a:r>
              <a:rPr lang="en-US" altLang="zh-CN" dirty="0"/>
              <a:t>-20</a:t>
            </a:r>
          </a:p>
          <a:p>
            <a:pPr marL="0" indent="0">
              <a:buNone/>
            </a:pPr>
            <a:r>
              <a:rPr lang="zh-CN" altLang="en-US" dirty="0"/>
              <a:t>现在计算表达式为 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zh-CN" altLang="zh-CN" dirty="0"/>
              <a:t>(</a:t>
            </a:r>
            <a:r>
              <a:rPr lang="en-US" altLang="zh-CN" dirty="0"/>
              <a:t>-20)</a:t>
            </a:r>
            <a:r>
              <a:rPr lang="zh-CN" altLang="en-US" dirty="0"/>
              <a:t> </a:t>
            </a:r>
            <a:r>
              <a:rPr lang="zh-CN" altLang="zh-CN" dirty="0"/>
              <a:t> </a:t>
            </a:r>
            <a:r>
              <a:rPr lang="zh-CN" altLang="en-US" dirty="0"/>
              <a:t>最终的结果为 </a:t>
            </a:r>
            <a:r>
              <a:rPr lang="en-US" altLang="zh-CN" dirty="0"/>
              <a:t>-16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6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运算符的优先级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11543" b="11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27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算术运算的注意点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1.</a:t>
            </a:r>
            <a:r>
              <a:rPr lang="zh-CN" altLang="zh-CN" dirty="0" smtClean="0">
                <a:solidFill>
                  <a:srgbClr val="0000FF"/>
                </a:solidFill>
              </a:rPr>
              <a:t>自动类型转换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a = 10.6;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b = 10.5 + 1.7;</a:t>
            </a:r>
            <a:endParaRPr lang="zh-CN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2.</a:t>
            </a:r>
            <a:r>
              <a:rPr lang="zh-CN" altLang="zh-CN" dirty="0" smtClean="0">
                <a:solidFill>
                  <a:srgbClr val="0000FF"/>
                </a:solidFill>
              </a:rPr>
              <a:t>自动</a:t>
            </a:r>
            <a:r>
              <a:rPr lang="zh-CN" altLang="zh-CN" dirty="0">
                <a:solidFill>
                  <a:srgbClr val="0000FF"/>
                </a:solidFill>
              </a:rPr>
              <a:t>将大类型转换为了小类型，会丢失精度</a:t>
            </a:r>
          </a:p>
          <a:p>
            <a:pPr lvl="0"/>
            <a:r>
              <a:rPr lang="zh-CN" altLang="zh-CN" dirty="0"/>
              <a:t>自动类型提升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b = 10.5 + 10;</a:t>
            </a:r>
            <a:endParaRPr lang="zh-CN" altLang="zh-CN" dirty="0"/>
          </a:p>
          <a:p>
            <a:r>
              <a:rPr lang="zh-CN" altLang="zh-CN" dirty="0" smtClean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zh-CN" altLang="zh-CN" dirty="0" smtClean="0">
                <a:solidFill>
                  <a:srgbClr val="0000FF"/>
                </a:solidFill>
              </a:rPr>
              <a:t>将右边</a:t>
            </a:r>
            <a:r>
              <a:rPr lang="zh-CN" altLang="zh-CN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10</a:t>
            </a:r>
            <a:r>
              <a:rPr lang="zh-CN" altLang="zh-CN" dirty="0">
                <a:solidFill>
                  <a:srgbClr val="0000FF"/>
                </a:solidFill>
              </a:rPr>
              <a:t>提升为了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zh-CN" altLang="zh-CN" dirty="0">
                <a:solidFill>
                  <a:srgbClr val="0000FF"/>
                </a:solidFill>
              </a:rPr>
              <a:t>类型</a:t>
            </a:r>
          </a:p>
          <a:p>
            <a:r>
              <a:rPr lang="en-US" altLang="zh-CN" dirty="0"/>
              <a:t>double b = 1.0 / 2;</a:t>
            </a:r>
            <a:endParaRPr lang="zh-CN" altLang="zh-CN" dirty="0"/>
          </a:p>
          <a:p>
            <a:r>
              <a:rPr lang="zh-CN" altLang="zh-CN" dirty="0"/>
              <a:t>解决除法的精度问题</a:t>
            </a:r>
          </a:p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4.</a:t>
            </a:r>
            <a:r>
              <a:rPr lang="zh-CN" altLang="zh-CN" dirty="0" smtClean="0">
                <a:solidFill>
                  <a:srgbClr val="0000FF"/>
                </a:solidFill>
              </a:rPr>
              <a:t>强制类型转换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double a = (double)1 / 2;</a:t>
            </a:r>
            <a:endParaRPr lang="zh-CN" altLang="zh-CN" dirty="0"/>
          </a:p>
          <a:p>
            <a:r>
              <a:rPr lang="en-US" altLang="zh-CN" dirty="0"/>
              <a:t>double b = (double)(1 / 2);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22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自动类型提升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相同数据类型的值才能进行运算（比如加法运算），而且运算结果依然是同一种数据类型。系统会自动对占用内存较少的类型做一个“自动类型提升”的操作</a:t>
            </a:r>
            <a:endParaRPr lang="en-US" altLang="zh-CN" dirty="0"/>
          </a:p>
          <a:p>
            <a:r>
              <a:rPr lang="zh-CN" altLang="en-US" dirty="0"/>
              <a:t>常见的自动类型提</a:t>
            </a:r>
            <a:r>
              <a:rPr lang="zh-CN" altLang="en-US" b="1" dirty="0"/>
              <a:t>升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float a = 10 + 3.45f;// </a:t>
            </a:r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提升为 </a:t>
            </a:r>
            <a:r>
              <a:rPr lang="en-US" altLang="zh-TW" dirty="0">
                <a:latin typeface="+mn-ea"/>
              </a:rPr>
              <a:t>float     </a:t>
            </a:r>
          </a:p>
          <a:p>
            <a:pPr marL="0" indent="0">
              <a:buNone/>
            </a:pPr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 b = 'A' + 32; // char </a:t>
            </a:r>
            <a:r>
              <a:rPr lang="zh-TW" altLang="en-US" dirty="0">
                <a:latin typeface="+mn-ea"/>
              </a:rPr>
              <a:t>提升为 </a:t>
            </a:r>
            <a:r>
              <a:rPr lang="en-US" altLang="zh-TW" dirty="0" err="1">
                <a:latin typeface="+mn-ea"/>
              </a:rPr>
              <a:t>int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double c = 10.3f + 5.7; // float </a:t>
            </a:r>
            <a:r>
              <a:rPr lang="zh-TW" altLang="en-US" dirty="0">
                <a:latin typeface="+mn-ea"/>
              </a:rPr>
              <a:t>提升为 </a:t>
            </a:r>
            <a:r>
              <a:rPr lang="en-US" altLang="zh-TW" dirty="0">
                <a:latin typeface="+mn-ea"/>
              </a:rPr>
              <a:t>double</a:t>
            </a:r>
            <a:endParaRPr lang="en-US" altLang="zh-CN" dirty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7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强制类型转换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将大范围的数据赋值给小范围变量时，系统会自动做一个强制类型转换的操作，这样容易丢失精度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da-DK" altLang="zh-CN" dirty="0" err="1"/>
              <a:t>int</a:t>
            </a:r>
            <a:r>
              <a:rPr lang="da-DK" altLang="zh-CN" dirty="0"/>
              <a:t> i = 10.7;</a:t>
            </a:r>
          </a:p>
          <a:p>
            <a:r>
              <a:rPr lang="zh-CN" altLang="en-US" dirty="0">
                <a:latin typeface="+mn-ea"/>
              </a:rPr>
              <a:t>也可用明显地进行强制转换</a:t>
            </a:r>
            <a:endParaRPr lang="da-DK" altLang="zh-CN" dirty="0">
              <a:latin typeface="+mn-ea"/>
            </a:endParaRPr>
          </a:p>
          <a:p>
            <a:pPr marL="0" indent="0">
              <a:buNone/>
            </a:pPr>
            <a:r>
              <a:rPr lang="da-DK" altLang="zh-CN" dirty="0" err="1"/>
              <a:t>int</a:t>
            </a:r>
            <a:r>
              <a:rPr lang="da-DK" altLang="zh-CN" dirty="0"/>
              <a:t> i = (</a:t>
            </a:r>
            <a:r>
              <a:rPr lang="da-DK" altLang="zh-CN" dirty="0" err="1"/>
              <a:t>int</a:t>
            </a:r>
            <a:r>
              <a:rPr lang="da-DK" altLang="zh-CN" dirty="0"/>
              <a:t>) 10.7;</a:t>
            </a:r>
          </a:p>
          <a:p>
            <a:r>
              <a:rPr lang="zh-CN" altLang="en-US" dirty="0">
                <a:latin typeface="+mn-ea"/>
              </a:rPr>
              <a:t>常见的类型转换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 a = 198l; // long </a:t>
            </a:r>
            <a:r>
              <a:rPr lang="zh-TW" altLang="en-US" dirty="0">
                <a:latin typeface="+mn-ea"/>
              </a:rPr>
              <a:t>转换为 </a:t>
            </a:r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     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char b = 65; // </a:t>
            </a:r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转换为 </a:t>
            </a:r>
            <a:r>
              <a:rPr lang="en-US" altLang="zh-TW" dirty="0">
                <a:latin typeface="+mn-ea"/>
              </a:rPr>
              <a:t>char</a:t>
            </a:r>
          </a:p>
          <a:p>
            <a:pPr marL="0" indent="0">
              <a:buNone/>
            </a:pPr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 c = 19.5f; // float </a:t>
            </a:r>
            <a:r>
              <a:rPr lang="zh-TW" altLang="en-US" dirty="0">
                <a:latin typeface="+mn-ea"/>
              </a:rPr>
              <a:t>转换为 </a:t>
            </a:r>
            <a:r>
              <a:rPr lang="en-US" altLang="zh-TW" dirty="0" err="1">
                <a:latin typeface="+mn-ea"/>
              </a:rPr>
              <a:t>int</a:t>
            </a:r>
            <a:endParaRPr lang="en-US" altLang="zh-CN" dirty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3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当？是什么运算符时，不论整形变量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的值怎么改变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结果</a:t>
            </a:r>
            <a:r>
              <a:rPr kumimoji="1" lang="zh-CN" altLang="en-US" dirty="0" smtClean="0"/>
              <a:t>都不超过</a:t>
            </a:r>
            <a:r>
              <a:rPr kumimoji="1" lang="en-US" altLang="zh-CN" dirty="0" smtClean="0"/>
              <a:t>10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 = 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10;</a:t>
            </a:r>
          </a:p>
          <a:p>
            <a:r>
              <a:rPr kumimoji="1" lang="zh-CN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提示用户输入一个时间的秒数，比如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秒就输入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，然后输出对应的分钟和秒数，比如</a:t>
            </a:r>
            <a:r>
              <a:rPr kumimoji="1" lang="en-US" altLang="zh-CN" dirty="0" smtClean="0"/>
              <a:t>500s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204</TotalTime>
  <Words>684</Words>
  <Application>Microsoft Macintosh PowerPoint</Application>
  <PresentationFormat>全屏显示(4:3)</PresentationFormat>
  <Paragraphs>71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iOS8</vt:lpstr>
      <vt:lpstr>算术运算</vt:lpstr>
      <vt:lpstr>何为算术运算符？</vt:lpstr>
      <vt:lpstr>C语言里的算数用算符</vt:lpstr>
      <vt:lpstr>运算顺序</vt:lpstr>
      <vt:lpstr>运算符的优先级</vt:lpstr>
      <vt:lpstr>算术运算的注意点</vt:lpstr>
      <vt:lpstr>自动类型提升</vt:lpstr>
      <vt:lpstr>强制类型转换</vt:lpstr>
      <vt:lpstr>练习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60</cp:revision>
  <dcterms:created xsi:type="dcterms:W3CDTF">2013-07-22T08:28:31Z</dcterms:created>
  <dcterms:modified xsi:type="dcterms:W3CDTF">2014-10-25T12:52:14Z</dcterms:modified>
</cp:coreProperties>
</file>