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notesMasterIdLst>
    <p:notesMasterId r:id="rId5"/>
  </p:notesMasterIdLst>
  <p:sldIdLst>
    <p:sldId id="261" r:id="rId2"/>
    <p:sldId id="260" r:id="rId3"/>
    <p:sldId id="262" r:id="rId4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991BB26B-35C6-6341-949F-B116D9B8DACA}">
          <p14:sldIdLst>
            <p14:sldId id="261"/>
            <p14:sldId id="260"/>
            <p14:sldId id="26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6" d="100"/>
          <a:sy n="96" d="100"/>
        </p:scale>
        <p:origin x="-68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916333-95EC-CE41-994A-4FC606DA1F64}" type="datetimeFigureOut">
              <a:rPr kumimoji="1" lang="zh-CN" altLang="en-US" smtClean="0"/>
              <a:t>14/10/25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F8A020-7A5C-914D-81C0-1FA2ACE6A3F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00840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kumimoji="1" lang="zh-CN" altLang="en-US" dirty="0" smtClean="0"/>
              <a:t>赋值运算符使用注意</a:t>
            </a:r>
            <a:endParaRPr kumimoji="1" lang="en-US" altLang="zh-CN" dirty="0" smtClean="0"/>
          </a:p>
          <a:p>
            <a:pPr marL="171450" indent="-171450">
              <a:buFont typeface="Wingdings" charset="2"/>
              <a:buChar char="Ø"/>
            </a:pPr>
            <a:r>
              <a:rPr kumimoji="1" lang="zh-CN" altLang="en-US" dirty="0" smtClean="0"/>
              <a:t>可用连续赋值：</a:t>
            </a:r>
            <a:r>
              <a:rPr lang="en-US" altLang="zh-CN" dirty="0" smtClean="0"/>
              <a:t>a = b = </a:t>
            </a:r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Calibri" charset="0"/>
                <a:ea typeface="宋体" charset="0"/>
                <a:cs typeface="宋体" charset="0"/>
              </a:rPr>
              <a:t>10</a:t>
            </a:r>
            <a:r>
              <a:rPr lang="en-US" altLang="zh-CN" dirty="0" smtClean="0"/>
              <a:t>;</a:t>
            </a:r>
          </a:p>
          <a:p>
            <a:pPr marL="171450" indent="-171450">
              <a:buFont typeface="Wingdings" charset="2"/>
              <a:buChar char="Ø"/>
            </a:pPr>
            <a:r>
              <a:rPr kumimoji="1" lang="zh-CN" altLang="en-US" sz="1200" kern="1200" dirty="0" smtClean="0">
                <a:solidFill>
                  <a:schemeClr val="tx1"/>
                </a:solidFill>
                <a:effectLst/>
                <a:latin typeface="Calibri" charset="0"/>
                <a:ea typeface="宋体" charset="0"/>
                <a:cs typeface="宋体" charset="0"/>
              </a:rPr>
              <a:t>等号</a:t>
            </a:r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Calibri" charset="0"/>
                <a:ea typeface="宋体" charset="0"/>
                <a:cs typeface="宋体" charset="0"/>
              </a:rPr>
              <a:t>=</a:t>
            </a:r>
            <a:r>
              <a:rPr kumimoji="1" lang="zh-CN" altLang="en-US" sz="1200" kern="1200" dirty="0" smtClean="0">
                <a:solidFill>
                  <a:schemeClr val="tx1"/>
                </a:solidFill>
                <a:effectLst/>
                <a:latin typeface="Calibri" charset="0"/>
                <a:ea typeface="宋体" charset="0"/>
                <a:cs typeface="宋体" charset="0"/>
              </a:rPr>
              <a:t>左边只能是变量，不能是常量，下面的写法是错误的：</a:t>
            </a:r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Calibri" charset="0"/>
                <a:ea typeface="宋体" charset="0"/>
                <a:cs typeface="宋体" charset="0"/>
              </a:rPr>
              <a:t>10</a:t>
            </a:r>
            <a:r>
              <a:rPr lang="zh-CN" altLang="en-US" dirty="0" smtClean="0"/>
              <a:t> </a:t>
            </a:r>
            <a:r>
              <a:rPr lang="en-US" altLang="zh-CN" dirty="0" smtClean="0"/>
              <a:t>= </a:t>
            </a:r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Calibri" charset="0"/>
                <a:ea typeface="宋体" charset="0"/>
                <a:cs typeface="宋体" charset="0"/>
              </a:rPr>
              <a:t>10</a:t>
            </a:r>
            <a:r>
              <a:rPr lang="zh-CN" altLang="en-US" dirty="0" smtClean="0"/>
              <a:t> </a:t>
            </a:r>
            <a:r>
              <a:rPr lang="en-US" altLang="zh-CN" dirty="0" smtClean="0"/>
              <a:t>+ </a:t>
            </a:r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Calibri" charset="0"/>
                <a:ea typeface="宋体" charset="0"/>
                <a:cs typeface="宋体" charset="0"/>
              </a:rPr>
              <a:t>5</a:t>
            </a:r>
            <a:r>
              <a:rPr lang="en-US" altLang="zh-CN" dirty="0" smtClean="0"/>
              <a:t>;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F8A020-7A5C-914D-81C0-1FA2ACE6A3F2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810155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business_landing_her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8858"/>
            <a:ext cx="9144000" cy="2759384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7900" y="-4271"/>
            <a:ext cx="1393548" cy="13935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746" y="4624668"/>
            <a:ext cx="8498454" cy="933450"/>
          </a:xfrm>
        </p:spPr>
        <p:txBody>
          <a:bodyPr>
            <a:normAutofit/>
          </a:bodyPr>
          <a:lstStyle>
            <a:lvl1pPr algn="r"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0746" y="5562599"/>
            <a:ext cx="8498454" cy="748553"/>
          </a:xfrm>
        </p:spPr>
        <p:txBody>
          <a:bodyPr>
            <a:normAutofit/>
          </a:bodyPr>
          <a:lstStyle>
            <a:lvl1pPr marL="0" indent="0" algn="r">
              <a:spcBef>
                <a:spcPts val="30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/>
          </a:p>
        </p:txBody>
      </p:sp>
      <p:grpSp>
        <p:nvGrpSpPr>
          <p:cNvPr id="10" name="组 9"/>
          <p:cNvGrpSpPr/>
          <p:nvPr/>
        </p:nvGrpSpPr>
        <p:grpSpPr>
          <a:xfrm>
            <a:off x="97685" y="117792"/>
            <a:ext cx="6148481" cy="494578"/>
            <a:chOff x="0" y="-7821"/>
            <a:chExt cx="7343775" cy="609396"/>
          </a:xfrm>
        </p:grpSpPr>
        <p:pic>
          <p:nvPicPr>
            <p:cNvPr id="11" name="Picture 11"/>
            <p:cNvPicPr>
              <a:picLocks noChangeAspect="1"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0" y="-7821"/>
              <a:ext cx="1582737" cy="609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Rectangle 12"/>
            <p:cNvSpPr>
              <a:spLocks noChangeArrowheads="1"/>
            </p:cNvSpPr>
            <p:nvPr userDrawn="1"/>
          </p:nvSpPr>
          <p:spPr bwMode="auto">
            <a:xfrm>
              <a:off x="1582737" y="25092"/>
              <a:ext cx="576103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342900" indent="-342900"/>
              <a:r>
                <a:rPr lang="en-US" altLang="zh-CN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—</a:t>
              </a:r>
              <a:r>
                <a:rPr lang="zh-CN" altLang="en-US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高级软件人才实作培训专家</a:t>
              </a:r>
              <a:r>
                <a:rPr lang="en-US" altLang="zh-CN" sz="2400" b="1" dirty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!</a:t>
              </a:r>
            </a:p>
          </p:txBody>
        </p:sp>
      </p:grpSp>
      <p:sp>
        <p:nvSpPr>
          <p:cNvPr id="13" name="Rectangle 5"/>
          <p:cNvSpPr txBox="1">
            <a:spLocks noChangeArrowheads="1"/>
          </p:cNvSpPr>
          <p:nvPr/>
        </p:nvSpPr>
        <p:spPr bwMode="auto">
          <a:xfrm>
            <a:off x="2995520" y="6400800"/>
            <a:ext cx="315296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4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北京传智播客教育 </a:t>
            </a:r>
            <a:r>
              <a:rPr lang="en-US" sz="1400" b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www.itcast.cn</a:t>
            </a:r>
            <a:endParaRPr lang="en-US" sz="1400" b="0" dirty="0">
              <a:solidFill>
                <a:schemeClr val="tx1">
                  <a:lumMod val="50000"/>
                  <a:lumOff val="50000"/>
                </a:schemeClr>
              </a:solidFill>
              <a:latin typeface="Eurostile"/>
              <a:ea typeface="微软雅黑"/>
              <a:cs typeface="Eurostile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4504134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728009"/>
            <a:ext cx="3460658" cy="541561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4504134" cy="2147888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照片和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4504134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4504134" cy="2147888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pic>
        <p:nvPicPr>
          <p:cNvPr id="5" name="图片 4" descr="overview_it_cent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26" y="1570254"/>
            <a:ext cx="3642811" cy="3717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043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(位于标题上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905" y="4424082"/>
            <a:ext cx="7495018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711794"/>
            <a:ext cx="7495018" cy="370475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7905" y="5257799"/>
            <a:ext cx="7495018" cy="885825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179388" y="188912"/>
            <a:ext cx="8823325" cy="5449887"/>
          </a:xfrm>
          <a:prstGeom prst="roundRect">
            <a:avLst>
              <a:gd name="adj" fmla="val 12843"/>
            </a:avLst>
          </a:prstGeom>
          <a:noFill/>
          <a:ln w="57150" cmpd="thickThin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1439863" y="4059150"/>
            <a:ext cx="6400800" cy="18415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rgbClr val="CCCC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019175"/>
            <a:ext cx="7772400" cy="3039975"/>
          </a:xfrm>
        </p:spPr>
        <p:txBody>
          <a:bodyPr anchor="ctr"/>
          <a:lstStyle>
            <a:lvl1pPr algn="ctr">
              <a:defRPr sz="4800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8521" y="4150809"/>
            <a:ext cx="6400800" cy="1636754"/>
          </a:xfrm>
        </p:spPr>
        <p:txBody>
          <a:bodyPr anchor="ctr"/>
          <a:lstStyle>
            <a:lvl1pPr marL="0" indent="0" algn="ctr">
              <a:buNone/>
              <a:defRPr>
                <a:solidFill>
                  <a:srgbClr val="333333"/>
                </a:solidFill>
                <a:latin typeface="Helvetica"/>
                <a:ea typeface="微软雅黑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 dirty="0"/>
          </a:p>
        </p:txBody>
      </p:sp>
      <p:pic>
        <p:nvPicPr>
          <p:cNvPr id="10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213" y="345383"/>
            <a:ext cx="1582737" cy="609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5"/>
          <p:cNvSpPr txBox="1">
            <a:spLocks noChangeArrowheads="1"/>
          </p:cNvSpPr>
          <p:nvPr/>
        </p:nvSpPr>
        <p:spPr bwMode="auto">
          <a:xfrm>
            <a:off x="3073400" y="6400800"/>
            <a:ext cx="299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dirty="0" smtClean="0"/>
              <a:t>北京传智播客教育 </a:t>
            </a:r>
            <a:r>
              <a:rPr lang="en-US" dirty="0" smtClean="0">
                <a:latin typeface="Consolas"/>
                <a:cs typeface="Consolas"/>
              </a:rPr>
              <a:t>www.itcast.cn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2136775" y="333375"/>
            <a:ext cx="57610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—</a:t>
            </a:r>
            <a:r>
              <a:rPr lang="zh-CN" altLang="en-US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高级软件人才实作培训专家</a:t>
            </a:r>
            <a:r>
              <a:rPr lang="en-US" altLang="zh-CN" sz="2400" b="1" dirty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!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457200" y="10191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日期占位符 19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CDB0C32-7029-2949-BCD8-6FCD87A2D7B2}" type="datetimeFigureOut">
              <a:rPr kumimoji="1" lang="zh-CN" altLang="en-US" smtClean="0"/>
              <a:t>14/10/25</a:t>
            </a:fld>
            <a:endParaRPr kumimoji="1"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22" name="幻灯片编号占位符 2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846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8474" y="623504"/>
            <a:ext cx="8128599" cy="827471"/>
          </a:xfrm>
        </p:spPr>
        <p:txBody>
          <a:bodyPr/>
          <a:lstStyle>
            <a:lvl1pPr>
              <a:defRPr b="0" i="0">
                <a:latin typeface="Eurostile"/>
                <a:cs typeface="Eurostile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4" y="1450976"/>
            <a:ext cx="8128599" cy="4675188"/>
          </a:xfrm>
        </p:spPr>
        <p:txBody>
          <a:bodyPr/>
          <a:lstStyle>
            <a:lvl1pPr>
              <a:defRPr>
                <a:latin typeface="Eurostile"/>
                <a:cs typeface="Eurostile"/>
              </a:defRPr>
            </a:lvl1pPr>
            <a:lvl2pPr>
              <a:defRPr>
                <a:latin typeface="Eurostile"/>
                <a:cs typeface="Eurostile"/>
              </a:defRPr>
            </a:lvl2pPr>
            <a:lvl3pPr>
              <a:defRPr>
                <a:latin typeface="Eurostile"/>
                <a:cs typeface="Eurostile"/>
              </a:defRPr>
            </a:lvl3pPr>
            <a:lvl4pPr>
              <a:defRPr>
                <a:latin typeface="Eurostile"/>
                <a:cs typeface="Eurostile"/>
              </a:defRPr>
            </a:lvl4pPr>
            <a:lvl5pPr>
              <a:defRPr>
                <a:latin typeface="Eurostile"/>
                <a:cs typeface="Eurostile"/>
              </a:defRPr>
            </a:lvl5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659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(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8128599" cy="995082"/>
          </a:xfrm>
        </p:spPr>
        <p:txBody>
          <a:bodyPr anchor="b" anchorCtr="0"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7" y="1129553"/>
            <a:ext cx="8128555" cy="610057"/>
          </a:xfrm>
        </p:spPr>
        <p:txBody>
          <a:bodyPr vert="horz" lIns="91440" tIns="45720" rIns="91440" bIns="45720" rtlCol="0" anchor="ctr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Eurostile"/>
                <a:ea typeface="华文细黑"/>
                <a:cs typeface="Eurostile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457200" y="1130948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739610"/>
            <a:ext cx="3657600" cy="438655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739610"/>
            <a:ext cx="3657600" cy="438655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6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070847"/>
            <a:ext cx="3657600" cy="405531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070847"/>
            <a:ext cx="3657600" cy="405531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1739610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1748118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、顶部和底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739610"/>
            <a:ext cx="8128556" cy="22123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3951923"/>
            <a:ext cx="8128556" cy="217900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774478"/>
            <a:ext cx="3451225" cy="549879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774478"/>
            <a:ext cx="4597399" cy="549879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 10"/>
          <p:cNvGrpSpPr/>
          <p:nvPr/>
        </p:nvGrpSpPr>
        <p:grpSpPr>
          <a:xfrm>
            <a:off x="97685" y="117792"/>
            <a:ext cx="6148481" cy="494578"/>
            <a:chOff x="0" y="-7821"/>
            <a:chExt cx="7343775" cy="609396"/>
          </a:xfrm>
        </p:grpSpPr>
        <p:pic>
          <p:nvPicPr>
            <p:cNvPr id="7" name="Picture 11"/>
            <p:cNvPicPr>
              <a:picLocks noChangeAspect="1" noChangeArrowheads="1"/>
            </p:cNvPicPr>
            <p:nvPr userDrawn="1"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0" y="-7821"/>
              <a:ext cx="1582737" cy="609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Rectangle 12"/>
            <p:cNvSpPr>
              <a:spLocks noChangeArrowheads="1"/>
            </p:cNvSpPr>
            <p:nvPr userDrawn="1"/>
          </p:nvSpPr>
          <p:spPr bwMode="auto">
            <a:xfrm>
              <a:off x="1582737" y="25092"/>
              <a:ext cx="576103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342900" indent="-342900"/>
              <a:r>
                <a:rPr lang="en-US" altLang="zh-CN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—</a:t>
              </a:r>
              <a:r>
                <a:rPr lang="zh-CN" altLang="en-US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高级软件人才实作培训专家</a:t>
              </a:r>
              <a:r>
                <a:rPr lang="en-US" altLang="zh-CN" sz="2400" b="1" dirty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!</a:t>
              </a:r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544" y="2541"/>
            <a:ext cx="1376679" cy="137667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623504"/>
            <a:ext cx="8128599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739610"/>
            <a:ext cx="8128599" cy="43865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12" name="Rectangle 5"/>
          <p:cNvSpPr txBox="1">
            <a:spLocks noChangeArrowheads="1"/>
          </p:cNvSpPr>
          <p:nvPr/>
        </p:nvSpPr>
        <p:spPr bwMode="auto">
          <a:xfrm>
            <a:off x="2995520" y="6400800"/>
            <a:ext cx="315296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4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北京传智播客教育 </a:t>
            </a:r>
            <a:r>
              <a:rPr lang="en-US" sz="1400" b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www.itcast.cn</a:t>
            </a:r>
            <a:endParaRPr lang="en-US" sz="1400" b="0" dirty="0">
              <a:solidFill>
                <a:schemeClr val="tx1">
                  <a:lumMod val="50000"/>
                  <a:lumOff val="50000"/>
                </a:schemeClr>
              </a:solidFill>
              <a:latin typeface="Eurostile"/>
              <a:ea typeface="微软雅黑"/>
              <a:cs typeface="Eurostile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accent1"/>
          </a:solidFill>
          <a:latin typeface="Eurostile"/>
          <a:ea typeface="微软雅黑"/>
          <a:cs typeface="Eurostile"/>
        </a:defRPr>
      </a:lvl1pPr>
    </p:titleStyle>
    <p:bodyStyle>
      <a:lvl1pPr marL="228600" indent="-228600" algn="l" defTabSz="914400" rtl="0" eaLnBrk="1" latinLnBrk="0" hangingPunct="1">
        <a:spcBef>
          <a:spcPts val="8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/>
              <a:t>赋值运算</a:t>
            </a:r>
            <a:r>
              <a:rPr kumimoji="1" lang="zh-CN" altLang="en-US" dirty="0"/>
              <a:t>符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/>
              <a:t>讲师：李德山</a:t>
            </a:r>
          </a:p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5928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赋值运算</a:t>
            </a:r>
            <a:endParaRPr kumimoji="1"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Font typeface="Wingdings" charset="0"/>
              <a:buNone/>
            </a:pPr>
            <a:r>
              <a:rPr lang="en-US" altLang="zh-CN" dirty="0">
                <a:latin typeface="Courier New" charset="0"/>
                <a:ea typeface="宋体" charset="0"/>
                <a:cs typeface="宋体" charset="0"/>
              </a:rPr>
              <a:t>1.</a:t>
            </a:r>
            <a:r>
              <a:rPr lang="zh-CN" altLang="en-US" dirty="0">
                <a:latin typeface="Courier New" charset="0"/>
                <a:ea typeface="宋体" charset="0"/>
                <a:cs typeface="宋体" charset="0"/>
              </a:rPr>
              <a:t>简单赋值运算符</a:t>
            </a:r>
            <a:r>
              <a:rPr lang="en-US" altLang="ja-JP" dirty="0">
                <a:latin typeface="Courier New" charset="0"/>
                <a:ea typeface="宋体" charset="0"/>
                <a:cs typeface="宋体" charset="0"/>
              </a:rPr>
              <a:t>  </a:t>
            </a:r>
            <a:r>
              <a:rPr lang="en-US" altLang="ja-JP" dirty="0" err="1">
                <a:latin typeface="Courier New" charset="0"/>
                <a:ea typeface="宋体" charset="0"/>
                <a:cs typeface="宋体" charset="0"/>
              </a:rPr>
              <a:t>int</a:t>
            </a:r>
            <a:r>
              <a:rPr lang="en-US" altLang="ja-JP" dirty="0">
                <a:latin typeface="Courier New" charset="0"/>
                <a:ea typeface="宋体" charset="0"/>
                <a:cs typeface="宋体" charset="0"/>
              </a:rPr>
              <a:t> a=5;</a:t>
            </a:r>
            <a:r>
              <a:rPr lang="zh-CN" altLang="en-US" dirty="0">
                <a:latin typeface="Courier New" charset="0"/>
                <a:ea typeface="宋体" charset="0"/>
                <a:cs typeface="宋体" charset="0"/>
              </a:rPr>
              <a:t> </a:t>
            </a:r>
            <a:endParaRPr lang="en-US" altLang="zh-CN" dirty="0">
              <a:latin typeface="Courier New" charset="0"/>
              <a:ea typeface="宋体" charset="0"/>
              <a:cs typeface="宋体" charset="0"/>
            </a:endParaRPr>
          </a:p>
          <a:p>
            <a:pPr marL="0" indent="0">
              <a:buNone/>
            </a:pPr>
            <a:r>
              <a:rPr lang="zh-CN" altLang="en-US" dirty="0"/>
              <a:t>赋值运算符的结合方向是：</a:t>
            </a:r>
            <a:r>
              <a:rPr lang="zh-CN" altLang="en-US" dirty="0">
                <a:solidFill>
                  <a:srgbClr val="FF0000"/>
                </a:solidFill>
              </a:rPr>
              <a:t>从右到左</a:t>
            </a:r>
            <a:r>
              <a:rPr lang="zh-CN" altLang="en-US" dirty="0"/>
              <a:t>，而且优先级比算术运算符低</a:t>
            </a:r>
            <a:endParaRPr lang="zh-CN" altLang="en-US" dirty="0">
              <a:latin typeface="Courier New" charset="0"/>
              <a:ea typeface="宋体" charset="0"/>
              <a:cs typeface="宋体" charset="0"/>
            </a:endParaRPr>
          </a:p>
          <a:p>
            <a:pPr marL="0" indent="0">
              <a:buFont typeface="Wingdings" charset="0"/>
              <a:buNone/>
            </a:pPr>
            <a:endParaRPr lang="en-US" altLang="zh-CN" dirty="0">
              <a:latin typeface="Courier New" charset="0"/>
              <a:ea typeface="宋体" charset="0"/>
              <a:cs typeface="宋体" charset="0"/>
            </a:endParaRPr>
          </a:p>
          <a:p>
            <a:pPr marL="0" indent="0">
              <a:buFont typeface="Wingdings" charset="0"/>
              <a:buNone/>
            </a:pPr>
            <a:r>
              <a:rPr lang="en-US" altLang="zh-CN" dirty="0">
                <a:latin typeface="Courier New" charset="0"/>
                <a:ea typeface="宋体" charset="0"/>
                <a:cs typeface="宋体" charset="0"/>
              </a:rPr>
              <a:t>2.</a:t>
            </a:r>
            <a:r>
              <a:rPr lang="zh-CN" altLang="en-US" dirty="0">
                <a:latin typeface="Courier New" charset="0"/>
                <a:ea typeface="宋体" charset="0"/>
                <a:cs typeface="宋体" charset="0"/>
              </a:rPr>
              <a:t>复合赋值运算符</a:t>
            </a:r>
            <a:endParaRPr lang="en-US" altLang="ja-JP" dirty="0">
              <a:latin typeface="Courier New" charset="0"/>
              <a:ea typeface="宋体" charset="0"/>
              <a:cs typeface="宋体" charset="0"/>
            </a:endParaRPr>
          </a:p>
          <a:p>
            <a:pPr marL="0" indent="0">
              <a:buFont typeface="Arial" charset="0"/>
              <a:buChar char="•"/>
            </a:pPr>
            <a:r>
              <a:rPr lang="en-US" altLang="zh-CN" dirty="0">
                <a:latin typeface="Courier New" charset="0"/>
                <a:ea typeface="宋体" charset="0"/>
                <a:cs typeface="宋体" charset="0"/>
              </a:rPr>
              <a:t>+=</a:t>
            </a:r>
            <a:r>
              <a:rPr lang="zh-CN" altLang="en-US" dirty="0">
                <a:latin typeface="Courier New" charset="0"/>
                <a:ea typeface="宋体" charset="0"/>
                <a:cs typeface="宋体" charset="0"/>
              </a:rPr>
              <a:t>：加赋值运算符。如</a:t>
            </a:r>
            <a:r>
              <a:rPr lang="en-US" altLang="ja-JP" dirty="0">
                <a:latin typeface="Courier New" charset="0"/>
                <a:ea typeface="宋体" charset="0"/>
                <a:cs typeface="宋体" charset="0"/>
              </a:rPr>
              <a:t>a+=3+1</a:t>
            </a:r>
            <a:r>
              <a:rPr lang="zh-CN" altLang="en-US" dirty="0">
                <a:latin typeface="Courier New" charset="0"/>
                <a:ea typeface="宋体" charset="0"/>
                <a:cs typeface="宋体" charset="0"/>
              </a:rPr>
              <a:t>，等价于</a:t>
            </a:r>
            <a:r>
              <a:rPr lang="en-US" altLang="ja-JP" dirty="0">
                <a:latin typeface="Courier New" charset="0"/>
                <a:ea typeface="宋体" charset="0"/>
                <a:cs typeface="宋体" charset="0"/>
              </a:rPr>
              <a:t> a=a+</a:t>
            </a:r>
            <a:r>
              <a:rPr lang="zh-CN" altLang="en-US" dirty="0">
                <a:latin typeface="Courier New" charset="0"/>
                <a:ea typeface="宋体" charset="0"/>
                <a:cs typeface="宋体" charset="0"/>
              </a:rPr>
              <a:t>（</a:t>
            </a:r>
            <a:r>
              <a:rPr lang="en-US" altLang="ja-JP" dirty="0">
                <a:latin typeface="Courier New" charset="0"/>
                <a:ea typeface="宋体" charset="0"/>
                <a:cs typeface="宋体" charset="0"/>
              </a:rPr>
              <a:t>3+1</a:t>
            </a:r>
            <a:r>
              <a:rPr lang="zh-CN" altLang="en-US" dirty="0">
                <a:latin typeface="Courier New" charset="0"/>
                <a:ea typeface="宋体" charset="0"/>
                <a:cs typeface="宋体" charset="0"/>
              </a:rPr>
              <a:t>）</a:t>
            </a:r>
            <a:endParaRPr lang="en-US" altLang="ja-JP" dirty="0">
              <a:latin typeface="Courier New" charset="0"/>
              <a:ea typeface="宋体" charset="0"/>
              <a:cs typeface="宋体" charset="0"/>
            </a:endParaRPr>
          </a:p>
          <a:p>
            <a:pPr marL="0" indent="0">
              <a:buFont typeface="Arial" charset="0"/>
              <a:buChar char="•"/>
            </a:pPr>
            <a:r>
              <a:rPr lang="en-US" altLang="zh-CN" dirty="0">
                <a:latin typeface="Courier New" charset="0"/>
                <a:ea typeface="宋体" charset="0"/>
                <a:cs typeface="宋体" charset="0"/>
              </a:rPr>
              <a:t>-= </a:t>
            </a:r>
            <a:r>
              <a:rPr lang="zh-CN" altLang="en-US" dirty="0">
                <a:latin typeface="Courier New" charset="0"/>
                <a:ea typeface="宋体" charset="0"/>
                <a:cs typeface="宋体" charset="0"/>
              </a:rPr>
              <a:t>：减赋值运算符。如</a:t>
            </a:r>
            <a:r>
              <a:rPr lang="en-US" altLang="ja-JP" dirty="0">
                <a:latin typeface="Courier New" charset="0"/>
                <a:ea typeface="宋体" charset="0"/>
                <a:cs typeface="宋体" charset="0"/>
              </a:rPr>
              <a:t>a-=3+1</a:t>
            </a:r>
            <a:r>
              <a:rPr lang="zh-CN" altLang="en-US" dirty="0">
                <a:latin typeface="Courier New" charset="0"/>
                <a:ea typeface="宋体" charset="0"/>
                <a:cs typeface="宋体" charset="0"/>
              </a:rPr>
              <a:t>，等价于</a:t>
            </a:r>
            <a:r>
              <a:rPr lang="en-US" altLang="ja-JP" dirty="0">
                <a:latin typeface="Courier New" charset="0"/>
                <a:ea typeface="宋体" charset="0"/>
                <a:cs typeface="宋体" charset="0"/>
              </a:rPr>
              <a:t> a=a-</a:t>
            </a:r>
            <a:r>
              <a:rPr lang="zh-CN" altLang="en-US" dirty="0">
                <a:latin typeface="Courier New" charset="0"/>
                <a:ea typeface="宋体" charset="0"/>
                <a:cs typeface="宋体" charset="0"/>
              </a:rPr>
              <a:t>（</a:t>
            </a:r>
            <a:r>
              <a:rPr lang="en-US" altLang="ja-JP" dirty="0">
                <a:latin typeface="Courier New" charset="0"/>
                <a:ea typeface="宋体" charset="0"/>
                <a:cs typeface="宋体" charset="0"/>
              </a:rPr>
              <a:t>3+1</a:t>
            </a:r>
            <a:r>
              <a:rPr lang="zh-CN" altLang="en-US" dirty="0">
                <a:latin typeface="Courier New" charset="0"/>
                <a:ea typeface="宋体" charset="0"/>
                <a:cs typeface="宋体" charset="0"/>
              </a:rPr>
              <a:t>）</a:t>
            </a:r>
            <a:endParaRPr lang="en-US" altLang="ja-JP" dirty="0">
              <a:latin typeface="Courier New" charset="0"/>
              <a:ea typeface="宋体" charset="0"/>
              <a:cs typeface="宋体" charset="0"/>
            </a:endParaRPr>
          </a:p>
          <a:p>
            <a:pPr marL="0" indent="0">
              <a:buFont typeface="Arial" charset="0"/>
              <a:buChar char="•"/>
            </a:pPr>
            <a:r>
              <a:rPr lang="en-US" altLang="zh-CN" dirty="0">
                <a:latin typeface="Courier New" charset="0"/>
                <a:ea typeface="宋体" charset="0"/>
                <a:cs typeface="宋体" charset="0"/>
              </a:rPr>
              <a:t>*=</a:t>
            </a:r>
            <a:r>
              <a:rPr lang="zh-CN" altLang="en-US" dirty="0">
                <a:latin typeface="Courier New" charset="0"/>
                <a:ea typeface="宋体" charset="0"/>
                <a:cs typeface="宋体" charset="0"/>
              </a:rPr>
              <a:t>：乘赋值运算符。如</a:t>
            </a:r>
            <a:r>
              <a:rPr lang="en-US" altLang="ja-JP" dirty="0">
                <a:latin typeface="Courier New" charset="0"/>
                <a:ea typeface="宋体" charset="0"/>
                <a:cs typeface="宋体" charset="0"/>
              </a:rPr>
              <a:t>a*=3+1</a:t>
            </a:r>
            <a:r>
              <a:rPr lang="zh-CN" altLang="en-US" dirty="0">
                <a:latin typeface="Courier New" charset="0"/>
                <a:ea typeface="宋体" charset="0"/>
                <a:cs typeface="宋体" charset="0"/>
              </a:rPr>
              <a:t>，等价于</a:t>
            </a:r>
            <a:r>
              <a:rPr lang="en-US" altLang="ja-JP" dirty="0">
                <a:latin typeface="Courier New" charset="0"/>
                <a:ea typeface="宋体" charset="0"/>
                <a:cs typeface="宋体" charset="0"/>
              </a:rPr>
              <a:t> a=a*</a:t>
            </a:r>
            <a:r>
              <a:rPr lang="zh-CN" altLang="en-US" dirty="0">
                <a:latin typeface="Courier New" charset="0"/>
                <a:ea typeface="宋体" charset="0"/>
                <a:cs typeface="宋体" charset="0"/>
              </a:rPr>
              <a:t>（</a:t>
            </a:r>
            <a:r>
              <a:rPr lang="en-US" altLang="ja-JP" dirty="0">
                <a:latin typeface="Courier New" charset="0"/>
                <a:ea typeface="宋体" charset="0"/>
                <a:cs typeface="宋体" charset="0"/>
              </a:rPr>
              <a:t>3+1</a:t>
            </a:r>
            <a:r>
              <a:rPr lang="zh-CN" altLang="en-US" dirty="0">
                <a:latin typeface="Courier New" charset="0"/>
                <a:ea typeface="宋体" charset="0"/>
                <a:cs typeface="宋体" charset="0"/>
              </a:rPr>
              <a:t>）</a:t>
            </a:r>
            <a:endParaRPr lang="en-US" altLang="ja-JP" dirty="0">
              <a:latin typeface="Courier New" charset="0"/>
              <a:ea typeface="宋体" charset="0"/>
              <a:cs typeface="宋体" charset="0"/>
            </a:endParaRPr>
          </a:p>
          <a:p>
            <a:pPr marL="0" indent="0">
              <a:buFont typeface="Arial" charset="0"/>
              <a:buChar char="•"/>
            </a:pPr>
            <a:r>
              <a:rPr lang="en-US" altLang="zh-CN" dirty="0">
                <a:latin typeface="Courier New" charset="0"/>
                <a:ea typeface="宋体" charset="0"/>
                <a:cs typeface="宋体" charset="0"/>
              </a:rPr>
              <a:t>/=</a:t>
            </a:r>
            <a:r>
              <a:rPr lang="zh-CN" altLang="en-US" dirty="0">
                <a:latin typeface="Courier New" charset="0"/>
                <a:ea typeface="宋体" charset="0"/>
                <a:cs typeface="宋体" charset="0"/>
              </a:rPr>
              <a:t>：除赋值运算符。如</a:t>
            </a:r>
            <a:r>
              <a:rPr lang="en-US" altLang="ja-JP" dirty="0">
                <a:latin typeface="Courier New" charset="0"/>
                <a:ea typeface="宋体" charset="0"/>
                <a:cs typeface="宋体" charset="0"/>
              </a:rPr>
              <a:t>a/=3+1</a:t>
            </a:r>
            <a:r>
              <a:rPr lang="zh-CN" altLang="en-US" dirty="0">
                <a:latin typeface="Courier New" charset="0"/>
                <a:ea typeface="宋体" charset="0"/>
                <a:cs typeface="宋体" charset="0"/>
              </a:rPr>
              <a:t>，等价于</a:t>
            </a:r>
            <a:r>
              <a:rPr lang="en-US" altLang="ja-JP" dirty="0">
                <a:latin typeface="Courier New" charset="0"/>
                <a:ea typeface="宋体" charset="0"/>
                <a:cs typeface="宋体" charset="0"/>
              </a:rPr>
              <a:t> a=a/</a:t>
            </a:r>
            <a:r>
              <a:rPr lang="zh-CN" altLang="en-US" dirty="0">
                <a:latin typeface="Courier New" charset="0"/>
                <a:ea typeface="宋体" charset="0"/>
                <a:cs typeface="宋体" charset="0"/>
              </a:rPr>
              <a:t>（</a:t>
            </a:r>
            <a:r>
              <a:rPr lang="en-US" altLang="ja-JP" dirty="0">
                <a:latin typeface="Courier New" charset="0"/>
                <a:ea typeface="宋体" charset="0"/>
                <a:cs typeface="宋体" charset="0"/>
              </a:rPr>
              <a:t>3+1</a:t>
            </a:r>
            <a:r>
              <a:rPr lang="zh-CN" altLang="en-US" dirty="0">
                <a:latin typeface="Courier New" charset="0"/>
                <a:ea typeface="宋体" charset="0"/>
                <a:cs typeface="宋体" charset="0"/>
              </a:rPr>
              <a:t>）</a:t>
            </a:r>
            <a:endParaRPr lang="en-US" altLang="ja-JP" dirty="0">
              <a:latin typeface="Courier New" charset="0"/>
              <a:ea typeface="宋体" charset="0"/>
              <a:cs typeface="宋体" charset="0"/>
            </a:endParaRPr>
          </a:p>
          <a:p>
            <a:pPr marL="0" indent="0">
              <a:buFont typeface="Arial" charset="0"/>
              <a:buChar char="•"/>
            </a:pPr>
            <a:r>
              <a:rPr lang="en-US" altLang="zh-CN" dirty="0">
                <a:latin typeface="Courier New" charset="0"/>
                <a:ea typeface="宋体" charset="0"/>
                <a:cs typeface="宋体" charset="0"/>
              </a:rPr>
              <a:t>%= </a:t>
            </a:r>
            <a:r>
              <a:rPr lang="zh-CN" altLang="en-US" dirty="0">
                <a:latin typeface="Courier New" charset="0"/>
                <a:ea typeface="宋体" charset="0"/>
                <a:cs typeface="宋体" charset="0"/>
              </a:rPr>
              <a:t>：取余赋值运算符 </a:t>
            </a:r>
            <a:endParaRPr lang="en-US" altLang="zh-CN" dirty="0">
              <a:latin typeface="Courier New" charset="0"/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4552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Q &amp; A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kumimoji="1" lang="en-US" altLang="zh-CN" dirty="0"/>
              <a:t>Thanks!</a:t>
            </a:r>
            <a:endParaRPr kumimoji="1" lang="zh-CN" altLang="en-US" dirty="0"/>
          </a:p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4845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theme/theme1.xml><?xml version="1.0" encoding="utf-8"?>
<a:theme xmlns:a="http://schemas.openxmlformats.org/drawingml/2006/main" name="iOS8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优势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优势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iOS8.thmx</Template>
  <TotalTime>85</TotalTime>
  <Words>170</Words>
  <Application>Microsoft Macintosh PowerPoint</Application>
  <PresentationFormat>全屏显示(4:3)</PresentationFormat>
  <Paragraphs>18</Paragraphs>
  <Slides>3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iOS8</vt:lpstr>
      <vt:lpstr>赋值运算符</vt:lpstr>
      <vt:lpstr>赋值运算</vt:lpstr>
      <vt:lpstr>Q &amp; A</vt:lpstr>
    </vt:vector>
  </TitlesOfParts>
  <Company>北京帷幄昊合数字娱乐科技有限公司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数据存储</dc:title>
  <dc:creator>刘凡</dc:creator>
  <cp:lastModifiedBy>Ivan Lee</cp:lastModifiedBy>
  <cp:revision>41</cp:revision>
  <dcterms:created xsi:type="dcterms:W3CDTF">2013-07-22T08:28:31Z</dcterms:created>
  <dcterms:modified xsi:type="dcterms:W3CDTF">2014-10-25T12:52:27Z</dcterms:modified>
</cp:coreProperties>
</file>