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7"/>
  </p:notesMasterIdLst>
  <p:sldIdLst>
    <p:sldId id="274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4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3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74B18-3D79-8545-A956-5FE833573378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4B86-EAB3-F84E-BA73-A592ACE260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73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有时候，我们需要在多个条件同时成立的时候才能执行某段代码，比如：用户只有同时输入了</a:t>
            </a:r>
            <a:r>
              <a:rPr lang="en-US" altLang="zh-CN" dirty="0" smtClean="0"/>
              <a:t>QQ</a:t>
            </a:r>
            <a:r>
              <a:rPr lang="zh-CN" altLang="zh-CN" dirty="0" smtClean="0"/>
              <a:t>和密码，才能执行登录代码，如果只输入了</a:t>
            </a:r>
            <a:r>
              <a:rPr lang="en-US" altLang="zh-CN" dirty="0" smtClean="0"/>
              <a:t>QQ</a:t>
            </a:r>
            <a:r>
              <a:rPr lang="zh-CN" altLang="zh-CN" dirty="0" smtClean="0"/>
              <a:t>或者只输入了密码，就不能执行登录代码。这种情况下，我们就要借助于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语言提供的逻辑运算符。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4B86-EAB3-F84E-BA73-A592ACE2607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67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逻辑运算符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李德山</a:t>
            </a:r>
          </a:p>
        </p:txBody>
      </p:sp>
    </p:spTree>
    <p:extLst>
      <p:ext uri="{BB962C8B-B14F-4D97-AF65-F5344CB8AC3E}">
        <p14:creationId xmlns:p14="http://schemas.microsoft.com/office/powerpoint/2010/main" val="30340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zh-CN" dirty="0"/>
              <a:t>语言规定：任何非</a:t>
            </a:r>
            <a:r>
              <a:rPr lang="en-US" altLang="zh-CN" dirty="0"/>
              <a:t>0</a:t>
            </a:r>
            <a:r>
              <a:rPr lang="zh-CN" altLang="zh-CN" dirty="0"/>
              <a:t>值都为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，只有</a:t>
            </a:r>
            <a:r>
              <a:rPr lang="en-US" altLang="zh-CN" dirty="0"/>
              <a:t>0</a:t>
            </a:r>
            <a:r>
              <a:rPr lang="zh-CN" altLang="zh-CN" dirty="0"/>
              <a:t>才为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。因此逻辑或也适用于数值。比如</a:t>
            </a:r>
            <a:r>
              <a:rPr lang="en-US" altLang="zh-CN" dirty="0"/>
              <a:t> 5 || 4</a:t>
            </a:r>
            <a:r>
              <a:rPr lang="zh-CN" altLang="zh-CN" dirty="0"/>
              <a:t>的结果是</a:t>
            </a:r>
            <a:r>
              <a:rPr lang="en-US" altLang="zh-CN" dirty="0"/>
              <a:t>1</a:t>
            </a:r>
            <a:r>
              <a:rPr lang="zh-CN" altLang="zh-CN" dirty="0"/>
              <a:t>，为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；</a:t>
            </a:r>
            <a:r>
              <a:rPr lang="en-US" altLang="zh-CN" dirty="0"/>
              <a:t>-6 || 0</a:t>
            </a:r>
            <a:r>
              <a:rPr lang="zh-CN" altLang="zh-CN" dirty="0"/>
              <a:t>的结果是</a:t>
            </a:r>
            <a:r>
              <a:rPr lang="en-US" altLang="zh-CN" dirty="0"/>
              <a:t>1</a:t>
            </a:r>
            <a:r>
              <a:rPr lang="zh-CN" altLang="zh-CN" dirty="0"/>
              <a:t>，为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；</a:t>
            </a:r>
            <a:r>
              <a:rPr lang="en-US" altLang="zh-CN" dirty="0"/>
              <a:t>0 || 0</a:t>
            </a:r>
            <a:r>
              <a:rPr lang="zh-CN" altLang="zh-CN" dirty="0"/>
              <a:t>的结果是</a:t>
            </a:r>
            <a:r>
              <a:rPr lang="en-US" altLang="zh-CN" dirty="0"/>
              <a:t>0</a:t>
            </a:r>
            <a:r>
              <a:rPr lang="zh-CN" altLang="zh-CN" dirty="0"/>
              <a:t>，为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3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! </a:t>
            </a:r>
            <a:r>
              <a:rPr lang="zh-CN" altLang="zh-CN" dirty="0"/>
              <a:t>逻辑非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使用格式</a:t>
            </a:r>
          </a:p>
          <a:p>
            <a:r>
              <a:rPr lang="en-US" altLang="zh-CN" dirty="0"/>
              <a:t>“! </a:t>
            </a:r>
            <a:r>
              <a:rPr lang="zh-CN" altLang="zh-CN" dirty="0"/>
              <a:t>条件</a:t>
            </a:r>
            <a:r>
              <a:rPr lang="en-US" altLang="zh-CN" dirty="0"/>
              <a:t>A”</a:t>
            </a:r>
            <a:endParaRPr lang="zh-CN" altLang="zh-CN" dirty="0"/>
          </a:p>
          <a:p>
            <a:r>
              <a:rPr lang="en-US" altLang="zh-CN" dirty="0"/>
              <a:t>2&gt; </a:t>
            </a:r>
            <a:r>
              <a:rPr lang="zh-CN" altLang="zh-CN" dirty="0"/>
              <a:t>运算结果</a:t>
            </a:r>
          </a:p>
          <a:p>
            <a:r>
              <a:rPr lang="zh-CN" altLang="zh-CN" dirty="0"/>
              <a:t>其实就是对条件</a:t>
            </a:r>
            <a:r>
              <a:rPr lang="en-US" altLang="zh-CN" dirty="0"/>
              <a:t>A</a:t>
            </a:r>
            <a:r>
              <a:rPr lang="zh-CN" altLang="zh-CN" dirty="0"/>
              <a:t>进行取反：若条件</a:t>
            </a:r>
            <a:r>
              <a:rPr lang="en-US" altLang="zh-CN" dirty="0"/>
              <a:t>A</a:t>
            </a:r>
            <a:r>
              <a:rPr lang="zh-CN" altLang="zh-CN" dirty="0"/>
              <a:t>成立，结果就为</a:t>
            </a:r>
            <a:r>
              <a:rPr lang="en-US" altLang="zh-CN" dirty="0"/>
              <a:t>0</a:t>
            </a:r>
            <a:r>
              <a:rPr lang="zh-CN" altLang="zh-CN" dirty="0"/>
              <a:t>，即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；若条件</a:t>
            </a:r>
            <a:r>
              <a:rPr lang="en-US" altLang="zh-CN" dirty="0"/>
              <a:t>A</a:t>
            </a:r>
            <a:r>
              <a:rPr lang="zh-CN" altLang="zh-CN" dirty="0"/>
              <a:t>不成立，结果就为</a:t>
            </a:r>
            <a:r>
              <a:rPr lang="en-US" altLang="zh-CN" dirty="0"/>
              <a:t>1</a:t>
            </a:r>
            <a:r>
              <a:rPr lang="zh-CN" altLang="zh-CN" dirty="0"/>
              <a:t>，即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。也就是说：真的变假，假的变真。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举例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逻辑非的结合方向是</a:t>
            </a:r>
            <a:r>
              <a:rPr lang="en-US" altLang="zh-CN" dirty="0"/>
              <a:t>“</a:t>
            </a:r>
            <a:r>
              <a:rPr lang="zh-CN" altLang="zh-CN" dirty="0"/>
              <a:t>自右至左</a:t>
            </a:r>
            <a:r>
              <a:rPr lang="en-US" altLang="zh-CN" dirty="0"/>
              <a:t>”</a:t>
            </a:r>
            <a:r>
              <a:rPr lang="zh-CN" altLang="zh-CN" dirty="0"/>
              <a:t>。比如表达式 </a:t>
            </a:r>
            <a:r>
              <a:rPr lang="en-US" altLang="zh-CN" dirty="0"/>
              <a:t>! (a&gt;5)</a:t>
            </a:r>
            <a:endParaRPr lang="zh-CN" altLang="zh-CN" dirty="0"/>
          </a:p>
          <a:p>
            <a:pPr lvl="0"/>
            <a:r>
              <a:rPr lang="zh-CN" altLang="zh-CN" dirty="0"/>
              <a:t>若</a:t>
            </a:r>
            <a:r>
              <a:rPr lang="en-US" altLang="zh-CN" dirty="0"/>
              <a:t>a</a:t>
            </a:r>
            <a:r>
              <a:rPr lang="zh-CN" altLang="zh-CN" dirty="0"/>
              <a:t>的值是</a:t>
            </a:r>
            <a:r>
              <a:rPr lang="en-US" altLang="zh-CN" dirty="0"/>
              <a:t>6</a:t>
            </a:r>
            <a:r>
              <a:rPr lang="zh-CN" altLang="zh-CN" dirty="0"/>
              <a:t>：先判断</a:t>
            </a:r>
            <a:r>
              <a:rPr lang="en-US" altLang="zh-CN" dirty="0"/>
              <a:t>a&gt;5</a:t>
            </a:r>
            <a:r>
              <a:rPr lang="zh-CN" altLang="zh-CN" dirty="0"/>
              <a:t>，成立，再取反之后的结果为</a:t>
            </a:r>
            <a:r>
              <a:rPr lang="en-US" altLang="zh-CN" dirty="0"/>
              <a:t>0</a:t>
            </a:r>
            <a:endParaRPr lang="zh-CN" altLang="zh-CN" dirty="0"/>
          </a:p>
          <a:p>
            <a:pPr lvl="0"/>
            <a:r>
              <a:rPr lang="zh-CN" altLang="zh-CN" dirty="0"/>
              <a:t>若</a:t>
            </a:r>
            <a:r>
              <a:rPr lang="en-US" altLang="zh-CN" dirty="0"/>
              <a:t>a</a:t>
            </a:r>
            <a:r>
              <a:rPr lang="zh-CN" altLang="zh-CN" dirty="0"/>
              <a:t>的值是</a:t>
            </a:r>
            <a:r>
              <a:rPr lang="en-US" altLang="zh-CN" dirty="0"/>
              <a:t>2</a:t>
            </a:r>
            <a:r>
              <a:rPr lang="zh-CN" altLang="zh-CN" dirty="0"/>
              <a:t>：先判断</a:t>
            </a:r>
            <a:r>
              <a:rPr lang="en-US" altLang="zh-CN" dirty="0"/>
              <a:t>a&gt;3</a:t>
            </a:r>
            <a:r>
              <a:rPr lang="zh-CN" altLang="zh-CN" dirty="0"/>
              <a:t>，不成立，再取反之后的结果为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zh-CN" altLang="zh-CN" dirty="0"/>
              <a:t>因此，如果</a:t>
            </a:r>
            <a:r>
              <a:rPr lang="en-US" altLang="zh-CN" dirty="0"/>
              <a:t>a</a:t>
            </a:r>
            <a:r>
              <a:rPr lang="zh-CN" altLang="zh-CN" dirty="0"/>
              <a:t>的值大于</a:t>
            </a:r>
            <a:r>
              <a:rPr lang="en-US" altLang="zh-CN" dirty="0"/>
              <a:t>5</a:t>
            </a:r>
            <a:r>
              <a:rPr lang="zh-CN" altLang="zh-CN" dirty="0"/>
              <a:t>，结果就为</a:t>
            </a:r>
            <a:r>
              <a:rPr lang="en-US" altLang="zh-CN" dirty="0"/>
              <a:t>0</a:t>
            </a:r>
            <a:r>
              <a:rPr lang="zh-CN" altLang="zh-CN" dirty="0"/>
              <a:t>；否则，结果就为</a:t>
            </a:r>
            <a:r>
              <a:rPr lang="en-US" altLang="zh-CN" dirty="0"/>
              <a:t>1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0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注意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可以多次连续使用逻辑非运算符：</a:t>
            </a:r>
            <a:r>
              <a:rPr lang="en-US" altLang="zh-CN" dirty="0"/>
              <a:t>!(4&gt;2)</a:t>
            </a:r>
            <a:r>
              <a:rPr lang="zh-CN" altLang="zh-CN" dirty="0"/>
              <a:t>结果为</a:t>
            </a:r>
            <a:r>
              <a:rPr lang="en-US" altLang="zh-CN" dirty="0"/>
              <a:t>0</a:t>
            </a:r>
            <a:r>
              <a:rPr lang="zh-CN" altLang="zh-CN" dirty="0"/>
              <a:t>，是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!!(4&gt;2)</a:t>
            </a:r>
            <a:r>
              <a:rPr lang="zh-CN" altLang="zh-CN" dirty="0"/>
              <a:t>结果为</a:t>
            </a:r>
            <a:r>
              <a:rPr lang="en-US" altLang="zh-CN" dirty="0"/>
              <a:t>1</a:t>
            </a:r>
            <a:r>
              <a:rPr lang="zh-CN" altLang="zh-CN" dirty="0"/>
              <a:t>，是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!!!(4&gt;2)</a:t>
            </a:r>
            <a:r>
              <a:rPr lang="zh-CN" altLang="zh-CN" dirty="0"/>
              <a:t>结果为</a:t>
            </a:r>
            <a:r>
              <a:rPr lang="en-US" altLang="zh-CN" dirty="0"/>
              <a:t>0</a:t>
            </a:r>
            <a:r>
              <a:rPr lang="zh-CN" altLang="zh-CN" dirty="0"/>
              <a:t>，是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endParaRPr lang="zh-CN" altLang="zh-CN" dirty="0"/>
          </a:p>
          <a:p>
            <a:pPr lvl="0"/>
            <a:r>
              <a:rPr lang="en-US" altLang="zh-CN" dirty="0"/>
              <a:t>C</a:t>
            </a:r>
            <a:r>
              <a:rPr lang="zh-CN" altLang="zh-CN" dirty="0"/>
              <a:t>语言规定：任何非</a:t>
            </a:r>
            <a:r>
              <a:rPr lang="en-US" altLang="zh-CN" dirty="0"/>
              <a:t>0</a:t>
            </a:r>
            <a:r>
              <a:rPr lang="zh-CN" altLang="zh-CN" dirty="0"/>
              <a:t>值都为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，只有</a:t>
            </a:r>
            <a:r>
              <a:rPr lang="en-US" altLang="zh-CN" dirty="0"/>
              <a:t>0</a:t>
            </a:r>
            <a:r>
              <a:rPr lang="zh-CN" altLang="zh-CN" dirty="0"/>
              <a:t>才为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。因此，对非</a:t>
            </a:r>
            <a:r>
              <a:rPr lang="en-US" altLang="zh-CN" dirty="0"/>
              <a:t>0</a:t>
            </a:r>
            <a:r>
              <a:rPr lang="zh-CN" altLang="zh-CN" dirty="0"/>
              <a:t>值进行逻辑非</a:t>
            </a:r>
            <a:r>
              <a:rPr lang="en-US" altLang="zh-CN" dirty="0"/>
              <a:t>!</a:t>
            </a:r>
            <a:r>
              <a:rPr lang="zh-CN" altLang="zh-CN" dirty="0"/>
              <a:t>运算的结果都是</a:t>
            </a:r>
            <a:r>
              <a:rPr lang="en-US" altLang="zh-CN" dirty="0"/>
              <a:t>0</a:t>
            </a:r>
            <a:r>
              <a:rPr lang="zh-CN" altLang="zh-CN" dirty="0"/>
              <a:t>，对</a:t>
            </a:r>
            <a:r>
              <a:rPr lang="en-US" altLang="zh-CN" dirty="0"/>
              <a:t>0</a:t>
            </a:r>
            <a:r>
              <a:rPr lang="zh-CN" altLang="zh-CN" dirty="0"/>
              <a:t>值进行逻辑非</a:t>
            </a:r>
            <a:r>
              <a:rPr lang="en-US" altLang="zh-CN" dirty="0"/>
              <a:t>!</a:t>
            </a:r>
            <a:r>
              <a:rPr lang="zh-CN" altLang="zh-CN" dirty="0"/>
              <a:t>运算的结果为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r>
              <a:rPr lang="en-US" altLang="zh-CN" dirty="0"/>
              <a:t>!5</a:t>
            </a:r>
            <a:r>
              <a:rPr lang="zh-CN" altLang="zh-CN" dirty="0"/>
              <a:t>、</a:t>
            </a:r>
            <a:r>
              <a:rPr lang="en-US" altLang="zh-CN" dirty="0"/>
              <a:t>!6.7</a:t>
            </a:r>
            <a:r>
              <a:rPr lang="zh-CN" altLang="zh-CN" dirty="0"/>
              <a:t>、</a:t>
            </a:r>
            <a:r>
              <a:rPr lang="en-US" altLang="zh-CN" dirty="0"/>
              <a:t>!-9</a:t>
            </a:r>
            <a:r>
              <a:rPr lang="zh-CN" altLang="zh-CN" dirty="0"/>
              <a:t>的结果都为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!0</a:t>
            </a:r>
            <a:r>
              <a:rPr lang="zh-CN" altLang="zh-CN" dirty="0"/>
              <a:t>的结果为</a:t>
            </a:r>
            <a:r>
              <a:rPr lang="en-US" altLang="zh-CN" dirty="0"/>
              <a:t>1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6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优先级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逻辑运算符的优先级顺序为： 小括号</a:t>
            </a:r>
            <a:r>
              <a:rPr lang="en-US" altLang="zh-CN" dirty="0"/>
              <a:t>() &gt; </a:t>
            </a:r>
            <a:r>
              <a:rPr lang="zh-CN" altLang="zh-CN" dirty="0"/>
              <a:t>负号</a:t>
            </a:r>
            <a:r>
              <a:rPr lang="en-US" altLang="zh-CN" dirty="0"/>
              <a:t> - &gt; ! &gt; </a:t>
            </a:r>
            <a:r>
              <a:rPr lang="zh-CN" altLang="zh-CN" dirty="0"/>
              <a:t>算术运算符</a:t>
            </a:r>
            <a:r>
              <a:rPr lang="en-US" altLang="zh-CN" dirty="0"/>
              <a:t> &gt; </a:t>
            </a:r>
            <a:r>
              <a:rPr lang="zh-CN" altLang="zh-CN" dirty="0"/>
              <a:t>关系运算符</a:t>
            </a:r>
            <a:r>
              <a:rPr lang="en-US" altLang="zh-CN" dirty="0"/>
              <a:t> &gt; &amp;&amp; &gt; ||</a:t>
            </a:r>
            <a:endParaRPr lang="zh-CN" altLang="zh-CN" dirty="0"/>
          </a:p>
          <a:p>
            <a:pPr lvl="0"/>
            <a:r>
              <a:rPr lang="zh-CN" altLang="zh-CN" dirty="0">
                <a:solidFill>
                  <a:srgbClr val="3366FF"/>
                </a:solidFill>
              </a:rPr>
              <a:t>表达式</a:t>
            </a:r>
            <a:r>
              <a:rPr lang="en-US" altLang="zh-CN" dirty="0">
                <a:solidFill>
                  <a:srgbClr val="3366FF"/>
                </a:solidFill>
              </a:rPr>
              <a:t>!(3&gt;5) || (2&lt;4) &amp;&amp; (6&lt;1) </a:t>
            </a:r>
            <a:r>
              <a:rPr lang="zh-CN" altLang="zh-CN" dirty="0"/>
              <a:t>：先计算</a:t>
            </a:r>
            <a:r>
              <a:rPr lang="en-US" altLang="zh-CN" dirty="0"/>
              <a:t> !(3&gt;5)</a:t>
            </a:r>
            <a:r>
              <a:rPr lang="zh-CN" altLang="zh-CN" dirty="0"/>
              <a:t>、</a:t>
            </a:r>
            <a:r>
              <a:rPr lang="en-US" altLang="zh-CN" dirty="0"/>
              <a:t>(2&lt;4)</a:t>
            </a:r>
            <a:r>
              <a:rPr lang="zh-CN" altLang="zh-CN" dirty="0"/>
              <a:t>、</a:t>
            </a:r>
            <a:r>
              <a:rPr lang="en-US" altLang="zh-CN" dirty="0"/>
              <a:t>(6&lt;1)</a:t>
            </a:r>
            <a:r>
              <a:rPr lang="zh-CN" altLang="zh-CN" dirty="0"/>
              <a:t>，结果为</a:t>
            </a:r>
            <a:r>
              <a:rPr lang="en-US" altLang="zh-CN" dirty="0"/>
              <a:t>1</a:t>
            </a:r>
            <a:r>
              <a:rPr lang="zh-CN" altLang="zh-CN" dirty="0"/>
              <a:t>，式子变为</a:t>
            </a:r>
            <a:r>
              <a:rPr lang="en-US" altLang="zh-CN" dirty="0"/>
              <a:t>1 || 1 &amp;&amp; 0</a:t>
            </a:r>
            <a:r>
              <a:rPr lang="zh-CN" altLang="zh-CN" dirty="0"/>
              <a:t>，再计算</a:t>
            </a:r>
            <a:r>
              <a:rPr lang="en-US" altLang="zh-CN" dirty="0"/>
              <a:t>1 &amp;&amp; 0</a:t>
            </a:r>
            <a:r>
              <a:rPr lang="zh-CN" altLang="zh-CN" dirty="0"/>
              <a:t>，式子变为</a:t>
            </a:r>
            <a:r>
              <a:rPr lang="en-US" altLang="zh-CN" dirty="0"/>
              <a:t>1 || 0</a:t>
            </a:r>
            <a:r>
              <a:rPr lang="zh-CN" altLang="zh-CN" dirty="0"/>
              <a:t>，最后的结果为</a:t>
            </a:r>
            <a:r>
              <a:rPr lang="en-US" altLang="zh-CN" dirty="0"/>
              <a:t>1</a:t>
            </a:r>
            <a:endParaRPr lang="zh-CN" altLang="zh-CN" dirty="0"/>
          </a:p>
          <a:p>
            <a:pPr lvl="0"/>
            <a:r>
              <a:rPr lang="zh-CN" altLang="zh-CN" dirty="0">
                <a:solidFill>
                  <a:srgbClr val="0000FF"/>
                </a:solidFill>
              </a:rPr>
              <a:t>表达式</a:t>
            </a:r>
            <a:r>
              <a:rPr lang="en-US" altLang="zh-CN" dirty="0">
                <a:solidFill>
                  <a:srgbClr val="0000FF"/>
                </a:solidFill>
              </a:rPr>
              <a:t>3+2&lt;5||6&gt;3</a:t>
            </a:r>
            <a:r>
              <a:rPr lang="en-US" altLang="zh-CN" dirty="0"/>
              <a:t> </a:t>
            </a:r>
            <a:r>
              <a:rPr lang="zh-CN" altLang="zh-CN" dirty="0"/>
              <a:t>等价于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((3+2) &lt; 5) || (6&gt;3)</a:t>
            </a:r>
            <a:r>
              <a:rPr lang="zh-CN" altLang="zh-CN" dirty="0">
                <a:solidFill>
                  <a:srgbClr val="0000FF"/>
                </a:solidFill>
              </a:rPr>
              <a:t>，</a:t>
            </a:r>
            <a:r>
              <a:rPr lang="zh-CN" altLang="zh-CN" dirty="0"/>
              <a:t>结果为</a:t>
            </a:r>
            <a:r>
              <a:rPr lang="en-US" altLang="zh-CN" dirty="0"/>
              <a:t>1</a:t>
            </a:r>
            <a:endParaRPr lang="zh-CN" altLang="zh-CN" dirty="0"/>
          </a:p>
          <a:p>
            <a:pPr lvl="0"/>
            <a:r>
              <a:rPr lang="zh-CN" altLang="zh-CN" dirty="0">
                <a:solidFill>
                  <a:srgbClr val="0000FF"/>
                </a:solidFill>
              </a:rPr>
              <a:t>表达式</a:t>
            </a:r>
            <a:r>
              <a:rPr lang="en-US" altLang="zh-CN" dirty="0">
                <a:solidFill>
                  <a:srgbClr val="0000FF"/>
                </a:solidFill>
              </a:rPr>
              <a:t>4&gt;3 &amp;&amp; !-5&gt;2 </a:t>
            </a:r>
            <a:r>
              <a:rPr lang="zh-CN" altLang="zh-CN" dirty="0"/>
              <a:t>等价于</a:t>
            </a:r>
            <a:r>
              <a:rPr lang="en-US" altLang="zh-CN" dirty="0"/>
              <a:t> (4&gt;3) &amp;&amp;  ((!(-5)) &gt; 2) </a:t>
            </a:r>
            <a:r>
              <a:rPr lang="zh-CN" altLang="zh-CN" dirty="0"/>
              <a:t>，结果为</a:t>
            </a:r>
            <a:r>
              <a:rPr lang="en-US" altLang="zh-CN" dirty="0"/>
              <a:t>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5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7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逻辑运算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>
                <a:latin typeface="Courier New" charset="0"/>
                <a:ea typeface="宋体" charset="0"/>
                <a:cs typeface="Courier New" charset="0"/>
              </a:rPr>
              <a:t>逻辑与运算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符</a:t>
            </a:r>
            <a:r>
              <a:rPr lang="en-US" altLang="ja-JP" dirty="0">
                <a:latin typeface="Courier New" charset="0"/>
                <a:ea typeface="宋体" charset="0"/>
                <a:cs typeface="Courier New" charset="0"/>
              </a:rPr>
              <a:t> &amp;&amp;</a:t>
            </a:r>
          </a:p>
          <a:p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逻辑或运算符</a:t>
            </a:r>
            <a:r>
              <a:rPr lang="en-US" altLang="ja-JP" dirty="0">
                <a:latin typeface="Courier New" charset="0"/>
                <a:ea typeface="宋体" charset="0"/>
                <a:cs typeface="Courier New" charset="0"/>
              </a:rPr>
              <a:t> ||</a:t>
            </a:r>
          </a:p>
          <a:p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逻辑非运算符</a:t>
            </a:r>
            <a:r>
              <a:rPr lang="en-US" altLang="ja-JP" dirty="0">
                <a:latin typeface="Courier New" charset="0"/>
                <a:ea typeface="宋体" charset="0"/>
                <a:cs typeface="Courier New" charset="0"/>
              </a:rPr>
              <a:t> !</a:t>
            </a:r>
            <a:br>
              <a:rPr lang="en-US" altLang="ja-JP" dirty="0">
                <a:latin typeface="Courier New" charset="0"/>
                <a:ea typeface="宋体" charset="0"/>
                <a:cs typeface="Courier New" charset="0"/>
              </a:rPr>
            </a:br>
            <a:endParaRPr lang="zh-CN" altLang="zh-CN" dirty="0"/>
          </a:p>
          <a:p>
            <a:pPr lvl="0"/>
            <a:r>
              <a:rPr lang="zh-CN" altLang="zh-CN" dirty="0" smtClean="0"/>
              <a:t>逻辑运算</a:t>
            </a:r>
            <a:r>
              <a:rPr lang="zh-CN" altLang="zh-CN" dirty="0"/>
              <a:t>的结果只有</a:t>
            </a:r>
            <a:r>
              <a:rPr lang="en-US" altLang="zh-CN" dirty="0"/>
              <a:t>2</a:t>
            </a:r>
            <a:r>
              <a:rPr lang="zh-CN" altLang="zh-CN" dirty="0"/>
              <a:t>个：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42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&amp;&amp; </a:t>
            </a:r>
            <a:r>
              <a:rPr lang="zh-CN" altLang="zh-CN" dirty="0"/>
              <a:t>逻辑与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1.</a:t>
            </a:r>
            <a:r>
              <a:rPr lang="zh-CN" altLang="zh-CN" dirty="0" smtClean="0">
                <a:solidFill>
                  <a:srgbClr val="0000FF"/>
                </a:solidFill>
              </a:rPr>
              <a:t>使用</a:t>
            </a:r>
            <a:r>
              <a:rPr lang="zh-CN" altLang="zh-CN" dirty="0">
                <a:solidFill>
                  <a:srgbClr val="0000FF"/>
                </a:solidFill>
              </a:rPr>
              <a:t>格式</a:t>
            </a:r>
          </a:p>
          <a:p>
            <a:r>
              <a:rPr lang="en-US" altLang="zh-CN" dirty="0"/>
              <a:t>“</a:t>
            </a:r>
            <a:r>
              <a:rPr lang="zh-CN" altLang="zh-CN" dirty="0"/>
              <a:t>条件</a:t>
            </a:r>
            <a:r>
              <a:rPr lang="en-US" altLang="zh-CN" dirty="0"/>
              <a:t>A &amp;&amp; </a:t>
            </a:r>
            <a:r>
              <a:rPr lang="zh-CN" altLang="zh-CN" dirty="0"/>
              <a:t>条件</a:t>
            </a:r>
            <a:r>
              <a:rPr lang="en-US" altLang="zh-CN" dirty="0"/>
              <a:t>B”</a:t>
            </a:r>
            <a:endParaRPr lang="zh-CN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2.</a:t>
            </a:r>
            <a:r>
              <a:rPr lang="zh-CN" altLang="zh-CN" dirty="0" smtClean="0">
                <a:solidFill>
                  <a:srgbClr val="0000FF"/>
                </a:solidFill>
              </a:rPr>
              <a:t>运算结果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zh-CN" dirty="0"/>
              <a:t>只有当条件</a:t>
            </a:r>
            <a:r>
              <a:rPr lang="en-US" altLang="zh-CN" dirty="0"/>
              <a:t>A</a:t>
            </a:r>
            <a:r>
              <a:rPr lang="zh-CN" altLang="zh-CN" dirty="0"/>
              <a:t>和条件</a:t>
            </a:r>
            <a:r>
              <a:rPr lang="en-US" altLang="zh-CN" dirty="0"/>
              <a:t>B</a:t>
            </a:r>
            <a:r>
              <a:rPr lang="zh-CN" altLang="zh-CN" dirty="0"/>
              <a:t>都成立时，结果才为</a:t>
            </a:r>
            <a:r>
              <a:rPr lang="en-US" altLang="zh-CN" dirty="0"/>
              <a:t>1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；其余情况的结果都为</a:t>
            </a:r>
            <a:r>
              <a:rPr lang="en-US" altLang="zh-CN" dirty="0"/>
              <a:t>0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。因此，条件</a:t>
            </a:r>
            <a:r>
              <a:rPr lang="en-US" altLang="zh-CN" dirty="0"/>
              <a:t>A</a:t>
            </a:r>
            <a:r>
              <a:rPr lang="zh-CN" altLang="zh-CN" dirty="0"/>
              <a:t>或条件</a:t>
            </a:r>
            <a:r>
              <a:rPr lang="en-US" altLang="zh-CN" dirty="0"/>
              <a:t>B</a:t>
            </a:r>
            <a:r>
              <a:rPr lang="zh-CN" altLang="zh-CN" dirty="0"/>
              <a:t>只要有一个不成立，结果都为</a:t>
            </a:r>
            <a:r>
              <a:rPr lang="en-US" altLang="zh-CN" dirty="0"/>
              <a:t>0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8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&amp;&amp; </a:t>
            </a:r>
            <a:r>
              <a:rPr lang="zh-CN" altLang="zh-CN" dirty="0" smtClean="0"/>
              <a:t>逻辑与</a:t>
            </a:r>
            <a:r>
              <a:rPr lang="zh-CN" altLang="zh-CN" dirty="0"/>
              <a:t>运算过程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总是先判断条件</a:t>
            </a:r>
            <a:r>
              <a:rPr lang="en-US" altLang="zh-CN" dirty="0"/>
              <a:t>A</a:t>
            </a:r>
            <a:r>
              <a:rPr lang="zh-CN" altLang="zh-CN" dirty="0"/>
              <a:t>是否成立</a:t>
            </a:r>
          </a:p>
          <a:p>
            <a:pPr lvl="0"/>
            <a:r>
              <a:rPr lang="zh-CN" altLang="zh-CN" dirty="0"/>
              <a:t>如果条件</a:t>
            </a:r>
            <a:r>
              <a:rPr lang="en-US" altLang="zh-CN" dirty="0"/>
              <a:t>A</a:t>
            </a:r>
            <a:r>
              <a:rPr lang="zh-CN" altLang="zh-CN" dirty="0"/>
              <a:t>成立，接着再判断条件</a:t>
            </a:r>
            <a:r>
              <a:rPr lang="en-US" altLang="zh-CN" dirty="0"/>
              <a:t>B</a:t>
            </a:r>
            <a:r>
              <a:rPr lang="zh-CN" altLang="zh-CN" dirty="0"/>
              <a:t>是否成立：如果条件</a:t>
            </a:r>
            <a:r>
              <a:rPr lang="en-US" altLang="zh-CN" dirty="0"/>
              <a:t>B</a:t>
            </a:r>
            <a:r>
              <a:rPr lang="zh-CN" altLang="zh-CN" dirty="0"/>
              <a:t>成立，</a:t>
            </a:r>
            <a:r>
              <a:rPr lang="en-US" altLang="zh-CN" dirty="0"/>
              <a:t>“</a:t>
            </a:r>
            <a:r>
              <a:rPr lang="zh-CN" altLang="zh-CN" dirty="0"/>
              <a:t>条件</a:t>
            </a:r>
            <a:r>
              <a:rPr lang="en-US" altLang="zh-CN" dirty="0"/>
              <a:t>A &amp;&amp; </a:t>
            </a:r>
            <a:r>
              <a:rPr lang="zh-CN" altLang="zh-CN" dirty="0"/>
              <a:t>条件</a:t>
            </a:r>
            <a:r>
              <a:rPr lang="en-US" altLang="zh-CN" dirty="0"/>
              <a:t>B”</a:t>
            </a:r>
            <a:r>
              <a:rPr lang="zh-CN" altLang="zh-CN" dirty="0"/>
              <a:t>的结果就为</a:t>
            </a:r>
            <a:r>
              <a:rPr lang="en-US" altLang="zh-CN" dirty="0"/>
              <a:t>1</a:t>
            </a:r>
            <a:r>
              <a:rPr lang="zh-CN" altLang="zh-CN" dirty="0"/>
              <a:t>，即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，如果条件</a:t>
            </a:r>
            <a:r>
              <a:rPr lang="en-US" altLang="zh-CN" dirty="0"/>
              <a:t>B</a:t>
            </a:r>
            <a:r>
              <a:rPr lang="zh-CN" altLang="zh-CN" dirty="0"/>
              <a:t>不成立，结果就为</a:t>
            </a:r>
            <a:r>
              <a:rPr lang="en-US" altLang="zh-CN" dirty="0"/>
              <a:t>0</a:t>
            </a:r>
            <a:r>
              <a:rPr lang="zh-CN" altLang="zh-CN" dirty="0"/>
              <a:t>，即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endParaRPr lang="zh-CN" altLang="zh-CN" dirty="0"/>
          </a:p>
          <a:p>
            <a:pPr lvl="0"/>
            <a:r>
              <a:rPr lang="zh-CN" altLang="zh-CN" dirty="0"/>
              <a:t>如果条件</a:t>
            </a:r>
            <a:r>
              <a:rPr lang="en-US" altLang="zh-CN" dirty="0"/>
              <a:t>A</a:t>
            </a:r>
            <a:r>
              <a:rPr lang="zh-CN" altLang="zh-CN" dirty="0"/>
              <a:t>不成立，就不会再去判断条件</a:t>
            </a:r>
            <a:r>
              <a:rPr lang="en-US" altLang="zh-CN" dirty="0"/>
              <a:t>B</a:t>
            </a:r>
            <a:r>
              <a:rPr lang="zh-CN" altLang="zh-CN" dirty="0"/>
              <a:t>是否成立：因为条件</a:t>
            </a:r>
            <a:r>
              <a:rPr lang="en-US" altLang="zh-CN" dirty="0"/>
              <a:t>A</a:t>
            </a:r>
            <a:r>
              <a:rPr lang="zh-CN" altLang="zh-CN" dirty="0"/>
              <a:t>已经不成立了，不管条件</a:t>
            </a:r>
            <a:r>
              <a:rPr lang="en-US" altLang="zh-CN" dirty="0"/>
              <a:t>B</a:t>
            </a:r>
            <a:r>
              <a:rPr lang="zh-CN" altLang="zh-CN" dirty="0"/>
              <a:t>如何，</a:t>
            </a:r>
            <a:r>
              <a:rPr lang="en-US" altLang="zh-CN" dirty="0"/>
              <a:t>“</a:t>
            </a:r>
            <a:r>
              <a:rPr lang="zh-CN" altLang="zh-CN" dirty="0"/>
              <a:t>条件</a:t>
            </a:r>
            <a:r>
              <a:rPr lang="en-US" altLang="zh-CN" dirty="0"/>
              <a:t>A &amp;&amp; </a:t>
            </a:r>
            <a:r>
              <a:rPr lang="zh-CN" altLang="zh-CN" dirty="0"/>
              <a:t>条件</a:t>
            </a:r>
            <a:r>
              <a:rPr lang="en-US" altLang="zh-CN" dirty="0"/>
              <a:t>B”</a:t>
            </a:r>
            <a:r>
              <a:rPr lang="zh-CN" altLang="zh-CN" dirty="0"/>
              <a:t>的结果肯定是</a:t>
            </a:r>
            <a:r>
              <a:rPr lang="en-US" altLang="zh-CN" dirty="0"/>
              <a:t>0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举例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逻辑与的结合方向是</a:t>
            </a:r>
            <a:r>
              <a:rPr lang="en-US" altLang="zh-CN" dirty="0"/>
              <a:t>“</a:t>
            </a:r>
            <a:r>
              <a:rPr lang="zh-CN" altLang="zh-CN" dirty="0"/>
              <a:t>自左至右</a:t>
            </a:r>
            <a:r>
              <a:rPr lang="en-US" altLang="zh-CN" dirty="0"/>
              <a:t>”</a:t>
            </a:r>
            <a:r>
              <a:rPr lang="zh-CN" altLang="zh-CN" dirty="0"/>
              <a:t>。比如表达式 </a:t>
            </a:r>
            <a:r>
              <a:rPr lang="en-US" altLang="zh-CN" dirty="0"/>
              <a:t>(a&gt;3) &amp;&amp; (a&lt;5)</a:t>
            </a:r>
            <a:endParaRPr lang="zh-CN" altLang="zh-CN" dirty="0"/>
          </a:p>
          <a:p>
            <a:pPr lvl="0"/>
            <a:r>
              <a:rPr lang="zh-CN" altLang="zh-CN" dirty="0"/>
              <a:t>若</a:t>
            </a:r>
            <a:r>
              <a:rPr lang="en-US" altLang="zh-CN" dirty="0"/>
              <a:t>a</a:t>
            </a:r>
            <a:r>
              <a:rPr lang="zh-CN" altLang="zh-CN" dirty="0"/>
              <a:t>的值是</a:t>
            </a:r>
            <a:r>
              <a:rPr lang="en-US" altLang="zh-CN" dirty="0"/>
              <a:t>4</a:t>
            </a:r>
            <a:r>
              <a:rPr lang="zh-CN" altLang="zh-CN" dirty="0"/>
              <a:t>：先判断</a:t>
            </a:r>
            <a:r>
              <a:rPr lang="en-US" altLang="zh-CN" dirty="0"/>
              <a:t>a&gt;3</a:t>
            </a:r>
            <a:r>
              <a:rPr lang="zh-CN" altLang="zh-CN" dirty="0"/>
              <a:t>，成立；再判断</a:t>
            </a:r>
            <a:r>
              <a:rPr lang="en-US" altLang="zh-CN" dirty="0"/>
              <a:t>a&lt;5</a:t>
            </a:r>
            <a:r>
              <a:rPr lang="zh-CN" altLang="zh-CN" dirty="0"/>
              <a:t>，也成立。因此结果为</a:t>
            </a:r>
            <a:r>
              <a:rPr lang="en-US" altLang="zh-CN" dirty="0"/>
              <a:t>1</a:t>
            </a:r>
            <a:endParaRPr lang="zh-CN" altLang="zh-CN" dirty="0"/>
          </a:p>
          <a:p>
            <a:pPr lvl="0"/>
            <a:r>
              <a:rPr lang="zh-CN" altLang="zh-CN" dirty="0"/>
              <a:t>若</a:t>
            </a:r>
            <a:r>
              <a:rPr lang="en-US" altLang="zh-CN" dirty="0"/>
              <a:t>a</a:t>
            </a:r>
            <a:r>
              <a:rPr lang="zh-CN" altLang="zh-CN" dirty="0"/>
              <a:t>的值是</a:t>
            </a:r>
            <a:r>
              <a:rPr lang="en-US" altLang="zh-CN" dirty="0"/>
              <a:t>2</a:t>
            </a:r>
            <a:r>
              <a:rPr lang="zh-CN" altLang="zh-CN" dirty="0"/>
              <a:t>：先判断</a:t>
            </a:r>
            <a:r>
              <a:rPr lang="en-US" altLang="zh-CN" dirty="0"/>
              <a:t>a&gt;3</a:t>
            </a:r>
            <a:r>
              <a:rPr lang="zh-CN" altLang="zh-CN" dirty="0"/>
              <a:t>，不成立，停止判断。因此结果为</a:t>
            </a:r>
            <a:r>
              <a:rPr lang="en-US" altLang="zh-CN" dirty="0"/>
              <a:t>0</a:t>
            </a:r>
            <a:endParaRPr lang="zh-CN" altLang="zh-CN" dirty="0"/>
          </a:p>
          <a:p>
            <a:pPr lvl="0"/>
            <a:r>
              <a:rPr lang="zh-CN" altLang="zh-CN" dirty="0"/>
              <a:t>因此，如果</a:t>
            </a:r>
            <a:r>
              <a:rPr lang="en-US" altLang="zh-CN" dirty="0"/>
              <a:t>a</a:t>
            </a:r>
            <a:r>
              <a:rPr lang="zh-CN" altLang="zh-CN" dirty="0"/>
              <a:t>的值在</a:t>
            </a:r>
            <a:r>
              <a:rPr lang="en-US" altLang="zh-CN" dirty="0"/>
              <a:t>(3, 5)</a:t>
            </a:r>
            <a:r>
              <a:rPr lang="zh-CN" altLang="zh-CN" dirty="0"/>
              <a:t>这个范围内，结果就为</a:t>
            </a:r>
            <a:r>
              <a:rPr lang="en-US" altLang="zh-CN" dirty="0"/>
              <a:t>1</a:t>
            </a:r>
            <a:r>
              <a:rPr lang="zh-CN" altLang="zh-CN" dirty="0"/>
              <a:t>；否则，结果就为</a:t>
            </a:r>
            <a:r>
              <a:rPr lang="en-US" altLang="zh-CN" dirty="0"/>
              <a:t>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8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若想判断</a:t>
            </a:r>
            <a:r>
              <a:rPr lang="en-US" altLang="zh-CN" dirty="0"/>
              <a:t>a</a:t>
            </a:r>
            <a:r>
              <a:rPr lang="zh-CN" altLang="zh-CN" dirty="0"/>
              <a:t>的值是否在</a:t>
            </a:r>
            <a:r>
              <a:rPr lang="en-US" altLang="zh-CN" dirty="0"/>
              <a:t>(3, 5)</a:t>
            </a:r>
            <a:r>
              <a:rPr lang="zh-CN" altLang="zh-CN" dirty="0"/>
              <a:t>范围内，千万不能写成</a:t>
            </a:r>
            <a:r>
              <a:rPr lang="en-US" altLang="zh-CN" dirty="0"/>
              <a:t>3&lt;a&lt;5</a:t>
            </a:r>
            <a:r>
              <a:rPr lang="zh-CN" altLang="zh-CN" dirty="0"/>
              <a:t>，因为关系运算符的结合方向为</a:t>
            </a:r>
            <a:r>
              <a:rPr lang="en-US" altLang="zh-CN" dirty="0"/>
              <a:t>“</a:t>
            </a:r>
            <a:r>
              <a:rPr lang="zh-CN" altLang="zh-CN" dirty="0"/>
              <a:t>从左往右</a:t>
            </a:r>
            <a:r>
              <a:rPr lang="en-US" altLang="zh-CN" dirty="0"/>
              <a:t>”</a:t>
            </a:r>
            <a:r>
              <a:rPr lang="zh-CN" altLang="zh-CN" dirty="0"/>
              <a:t>。 比如</a:t>
            </a:r>
            <a:r>
              <a:rPr lang="en-US" altLang="zh-CN" dirty="0"/>
              <a:t>a</a:t>
            </a:r>
            <a:r>
              <a:rPr lang="zh-CN" altLang="zh-CN" dirty="0"/>
              <a:t>为</a:t>
            </a:r>
            <a:r>
              <a:rPr lang="en-US" altLang="zh-CN" dirty="0"/>
              <a:t>2</a:t>
            </a:r>
            <a:r>
              <a:rPr lang="zh-CN" altLang="zh-CN" dirty="0"/>
              <a:t>，它会先算</a:t>
            </a:r>
            <a:r>
              <a:rPr lang="en-US" altLang="zh-CN" dirty="0"/>
              <a:t>3&lt;a</a:t>
            </a:r>
            <a:r>
              <a:rPr lang="zh-CN" altLang="zh-CN" dirty="0"/>
              <a:t>，也就是</a:t>
            </a:r>
            <a:r>
              <a:rPr lang="en-US" altLang="zh-CN" dirty="0"/>
              <a:t>3&lt;2</a:t>
            </a:r>
            <a:r>
              <a:rPr lang="zh-CN" altLang="zh-CN" dirty="0"/>
              <a:t>，条件不成立，结果为</a:t>
            </a:r>
            <a:r>
              <a:rPr lang="en-US" altLang="zh-CN" dirty="0"/>
              <a:t>0</a:t>
            </a:r>
            <a:r>
              <a:rPr lang="zh-CN" altLang="zh-CN" dirty="0"/>
              <a:t>。再与</a:t>
            </a:r>
            <a:r>
              <a:rPr lang="en-US" altLang="zh-CN" dirty="0"/>
              <a:t>5</a:t>
            </a:r>
            <a:r>
              <a:rPr lang="zh-CN" altLang="zh-CN" dirty="0"/>
              <a:t>比较，即</a:t>
            </a:r>
            <a:r>
              <a:rPr lang="en-US" altLang="zh-CN" dirty="0"/>
              <a:t>0&lt;5</a:t>
            </a:r>
            <a:r>
              <a:rPr lang="zh-CN" altLang="zh-CN" dirty="0"/>
              <a:t>，条件成立，结果为</a:t>
            </a:r>
            <a:r>
              <a:rPr lang="en-US" altLang="zh-CN" dirty="0"/>
              <a:t>1</a:t>
            </a:r>
            <a:r>
              <a:rPr lang="zh-CN" altLang="zh-CN" dirty="0"/>
              <a:t>。因此</a:t>
            </a:r>
            <a:r>
              <a:rPr lang="en-US" altLang="zh-CN" dirty="0"/>
              <a:t> 3&lt;a&lt;5</a:t>
            </a:r>
            <a:r>
              <a:rPr lang="zh-CN" altLang="zh-CN" dirty="0"/>
              <a:t>的结果为</a:t>
            </a:r>
            <a:r>
              <a:rPr lang="en-US" altLang="zh-CN" dirty="0"/>
              <a:t>1</a:t>
            </a:r>
            <a:r>
              <a:rPr lang="zh-CN" altLang="zh-CN" dirty="0"/>
              <a:t>，条件成立，也就是说当</a:t>
            </a:r>
            <a:r>
              <a:rPr lang="en-US" altLang="zh-CN" dirty="0"/>
              <a:t>a</a:t>
            </a:r>
            <a:r>
              <a:rPr lang="zh-CN" altLang="zh-CN" dirty="0"/>
              <a:t>的值为</a:t>
            </a:r>
            <a:r>
              <a:rPr lang="en-US" altLang="zh-CN" dirty="0"/>
              <a:t>2</a:t>
            </a:r>
            <a:r>
              <a:rPr lang="zh-CN" altLang="zh-CN" dirty="0"/>
              <a:t>时，</a:t>
            </a:r>
            <a:r>
              <a:rPr lang="en-US" altLang="zh-CN" dirty="0"/>
              <a:t>a</a:t>
            </a:r>
            <a:r>
              <a:rPr lang="zh-CN" altLang="zh-CN" dirty="0"/>
              <a:t>的值是在</a:t>
            </a:r>
            <a:r>
              <a:rPr lang="en-US" altLang="zh-CN" dirty="0"/>
              <a:t>(3, 5)</a:t>
            </a:r>
            <a:r>
              <a:rPr lang="zh-CN" altLang="zh-CN" dirty="0"/>
              <a:t>范围内的。这明显是不对的。正确的判断方法是：</a:t>
            </a:r>
            <a:r>
              <a:rPr lang="en-US" altLang="zh-CN" dirty="0"/>
              <a:t>(a&gt;3) &amp;&amp; (a&lt;5)</a:t>
            </a:r>
            <a:endParaRPr lang="zh-CN" altLang="zh-CN" dirty="0"/>
          </a:p>
          <a:p>
            <a:pPr lvl="0"/>
            <a:r>
              <a:rPr lang="en-US" altLang="zh-CN" dirty="0"/>
              <a:t>C</a:t>
            </a:r>
            <a:r>
              <a:rPr lang="zh-CN" altLang="zh-CN" dirty="0"/>
              <a:t>语言规定：任何非</a:t>
            </a:r>
            <a:r>
              <a:rPr lang="en-US" altLang="zh-CN" dirty="0"/>
              <a:t>0</a:t>
            </a:r>
            <a:r>
              <a:rPr lang="zh-CN" altLang="zh-CN" dirty="0"/>
              <a:t>值都为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，只有</a:t>
            </a:r>
            <a:r>
              <a:rPr lang="en-US" altLang="zh-CN" dirty="0"/>
              <a:t>0</a:t>
            </a:r>
            <a:r>
              <a:rPr lang="zh-CN" altLang="zh-CN" dirty="0"/>
              <a:t>才为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。因此逻辑与也适用于数值。比如</a:t>
            </a:r>
            <a:r>
              <a:rPr lang="en-US" altLang="zh-CN" dirty="0"/>
              <a:t> 5 &amp;&amp; 4</a:t>
            </a:r>
            <a:r>
              <a:rPr lang="zh-CN" altLang="zh-CN" dirty="0"/>
              <a:t>的结果是</a:t>
            </a:r>
            <a:r>
              <a:rPr lang="en-US" altLang="zh-CN" dirty="0"/>
              <a:t>1</a:t>
            </a:r>
            <a:r>
              <a:rPr lang="zh-CN" altLang="zh-CN" dirty="0"/>
              <a:t>，为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；</a:t>
            </a:r>
            <a:r>
              <a:rPr lang="en-US" altLang="zh-CN" dirty="0"/>
              <a:t>-6 &amp;&amp; 0</a:t>
            </a:r>
            <a:r>
              <a:rPr lang="zh-CN" altLang="zh-CN" dirty="0"/>
              <a:t>的结果是</a:t>
            </a:r>
            <a:r>
              <a:rPr lang="en-US" altLang="zh-CN" dirty="0"/>
              <a:t>0</a:t>
            </a:r>
            <a:r>
              <a:rPr lang="zh-CN" altLang="zh-CN" dirty="0"/>
              <a:t>，为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3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|| </a:t>
            </a:r>
            <a:r>
              <a:rPr lang="zh-CN" altLang="zh-CN" dirty="0"/>
              <a:t>逻辑或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1.</a:t>
            </a:r>
            <a:r>
              <a:rPr lang="zh-CN" altLang="zh-CN" dirty="0" smtClean="0">
                <a:solidFill>
                  <a:srgbClr val="0000FF"/>
                </a:solidFill>
              </a:rPr>
              <a:t>使用</a:t>
            </a:r>
            <a:r>
              <a:rPr lang="zh-CN" altLang="zh-CN" dirty="0">
                <a:solidFill>
                  <a:srgbClr val="0000FF"/>
                </a:solidFill>
              </a:rPr>
              <a:t>格式</a:t>
            </a:r>
          </a:p>
          <a:p>
            <a:r>
              <a:rPr lang="en-US" altLang="zh-CN" dirty="0"/>
              <a:t>“</a:t>
            </a:r>
            <a:r>
              <a:rPr lang="zh-CN" altLang="zh-CN" dirty="0"/>
              <a:t>条件</a:t>
            </a:r>
            <a:r>
              <a:rPr lang="en-US" altLang="zh-CN" dirty="0"/>
              <a:t>A || </a:t>
            </a:r>
            <a:r>
              <a:rPr lang="zh-CN" altLang="zh-CN" dirty="0"/>
              <a:t>条件</a:t>
            </a:r>
            <a:r>
              <a:rPr lang="en-US" altLang="zh-CN" dirty="0"/>
              <a:t>B”</a:t>
            </a:r>
            <a:endParaRPr lang="zh-CN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2. </a:t>
            </a:r>
            <a:r>
              <a:rPr lang="zh-CN" altLang="zh-CN" dirty="0">
                <a:solidFill>
                  <a:srgbClr val="0000FF"/>
                </a:solidFill>
              </a:rPr>
              <a:t>运算结果</a:t>
            </a:r>
          </a:p>
          <a:p>
            <a:r>
              <a:rPr lang="zh-CN" altLang="zh-CN" dirty="0" smtClean="0"/>
              <a:t>当条件</a:t>
            </a:r>
            <a:r>
              <a:rPr lang="en-US" altLang="zh-CN" dirty="0"/>
              <a:t>A</a:t>
            </a:r>
            <a:r>
              <a:rPr lang="zh-CN" altLang="zh-CN" dirty="0"/>
              <a:t>或条件</a:t>
            </a:r>
            <a:r>
              <a:rPr lang="en-US" altLang="zh-CN" dirty="0"/>
              <a:t>B</a:t>
            </a:r>
            <a:r>
              <a:rPr lang="zh-CN" altLang="zh-CN" dirty="0"/>
              <a:t>只要有一个成立时（也包括条件</a:t>
            </a:r>
            <a:r>
              <a:rPr lang="en-US" altLang="zh-CN" dirty="0"/>
              <a:t>A</a:t>
            </a:r>
            <a:r>
              <a:rPr lang="zh-CN" altLang="zh-CN" dirty="0"/>
              <a:t>和条件</a:t>
            </a:r>
            <a:r>
              <a:rPr lang="en-US" altLang="zh-CN" dirty="0"/>
              <a:t>B</a:t>
            </a:r>
            <a:r>
              <a:rPr lang="zh-CN" altLang="zh-CN" dirty="0"/>
              <a:t>都成立），结果就为</a:t>
            </a:r>
            <a:r>
              <a:rPr lang="en-US" altLang="zh-CN" dirty="0"/>
              <a:t>1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；只有当条件</a:t>
            </a:r>
            <a:r>
              <a:rPr lang="en-US" altLang="zh-CN" dirty="0"/>
              <a:t>A</a:t>
            </a:r>
            <a:r>
              <a:rPr lang="zh-CN" altLang="zh-CN" dirty="0"/>
              <a:t>和条件</a:t>
            </a:r>
            <a:r>
              <a:rPr lang="en-US" altLang="zh-CN" dirty="0"/>
              <a:t>B</a:t>
            </a:r>
            <a:r>
              <a:rPr lang="zh-CN" altLang="zh-CN" dirty="0"/>
              <a:t>都不成立时，结果才为</a:t>
            </a:r>
            <a:r>
              <a:rPr lang="en-US" altLang="zh-CN" dirty="0"/>
              <a:t>0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7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运算过程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总是先</a:t>
            </a:r>
            <a:r>
              <a:rPr lang="zh-CN" altLang="zh-CN" dirty="0"/>
              <a:t>判断条件</a:t>
            </a:r>
            <a:r>
              <a:rPr lang="en-US" altLang="zh-CN" dirty="0"/>
              <a:t>A</a:t>
            </a:r>
            <a:r>
              <a:rPr lang="zh-CN" altLang="zh-CN" dirty="0"/>
              <a:t>是否成立</a:t>
            </a:r>
          </a:p>
          <a:p>
            <a:pPr lvl="0"/>
            <a:r>
              <a:rPr lang="zh-CN" altLang="zh-CN" dirty="0"/>
              <a:t>如果条件</a:t>
            </a:r>
            <a:r>
              <a:rPr lang="en-US" altLang="zh-CN" dirty="0"/>
              <a:t>A</a:t>
            </a:r>
            <a:r>
              <a:rPr lang="zh-CN" altLang="zh-CN" dirty="0"/>
              <a:t>成立，就不会再去判断条件</a:t>
            </a:r>
            <a:r>
              <a:rPr lang="en-US" altLang="zh-CN" dirty="0"/>
              <a:t>B</a:t>
            </a:r>
            <a:r>
              <a:rPr lang="zh-CN" altLang="zh-CN" dirty="0"/>
              <a:t>是否成立：因为条件</a:t>
            </a:r>
            <a:r>
              <a:rPr lang="en-US" altLang="zh-CN" dirty="0"/>
              <a:t>A</a:t>
            </a:r>
            <a:r>
              <a:rPr lang="zh-CN" altLang="zh-CN" dirty="0"/>
              <a:t>已经成立了，不管条件</a:t>
            </a:r>
            <a:r>
              <a:rPr lang="en-US" altLang="zh-CN" dirty="0"/>
              <a:t>B</a:t>
            </a:r>
            <a:r>
              <a:rPr lang="zh-CN" altLang="zh-CN" dirty="0"/>
              <a:t>如何，</a:t>
            </a:r>
            <a:r>
              <a:rPr lang="en-US" altLang="zh-CN" dirty="0"/>
              <a:t>“</a:t>
            </a:r>
            <a:r>
              <a:rPr lang="zh-CN" altLang="zh-CN" dirty="0"/>
              <a:t>条件</a:t>
            </a:r>
            <a:r>
              <a:rPr lang="en-US" altLang="zh-CN" dirty="0"/>
              <a:t>A || </a:t>
            </a:r>
            <a:r>
              <a:rPr lang="zh-CN" altLang="zh-CN" dirty="0"/>
              <a:t>条件</a:t>
            </a:r>
            <a:r>
              <a:rPr lang="en-US" altLang="zh-CN" dirty="0"/>
              <a:t>B”</a:t>
            </a:r>
            <a:r>
              <a:rPr lang="zh-CN" altLang="zh-CN" dirty="0"/>
              <a:t>的结果肯定是</a:t>
            </a:r>
            <a:r>
              <a:rPr lang="en-US" altLang="zh-CN" dirty="0"/>
              <a:t>1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endParaRPr lang="zh-CN" altLang="zh-CN" dirty="0"/>
          </a:p>
          <a:p>
            <a:pPr lvl="0"/>
            <a:r>
              <a:rPr lang="zh-CN" altLang="zh-CN" dirty="0"/>
              <a:t>如果条件</a:t>
            </a:r>
            <a:r>
              <a:rPr lang="en-US" altLang="zh-CN" dirty="0"/>
              <a:t>A</a:t>
            </a:r>
            <a:r>
              <a:rPr lang="zh-CN" altLang="zh-CN" dirty="0"/>
              <a:t>不成立，接着再判断条件</a:t>
            </a:r>
            <a:r>
              <a:rPr lang="en-US" altLang="zh-CN" dirty="0"/>
              <a:t>B</a:t>
            </a:r>
            <a:r>
              <a:rPr lang="zh-CN" altLang="zh-CN" dirty="0"/>
              <a:t>是否成立：如果条件</a:t>
            </a:r>
            <a:r>
              <a:rPr lang="en-US" altLang="zh-CN" dirty="0"/>
              <a:t>B</a:t>
            </a:r>
            <a:r>
              <a:rPr lang="zh-CN" altLang="zh-CN" dirty="0"/>
              <a:t>成立，</a:t>
            </a:r>
            <a:r>
              <a:rPr lang="en-US" altLang="zh-CN" dirty="0"/>
              <a:t>“</a:t>
            </a:r>
            <a:r>
              <a:rPr lang="zh-CN" altLang="zh-CN" dirty="0"/>
              <a:t>条件</a:t>
            </a:r>
            <a:r>
              <a:rPr lang="en-US" altLang="zh-CN" dirty="0"/>
              <a:t>A || </a:t>
            </a:r>
            <a:r>
              <a:rPr lang="zh-CN" altLang="zh-CN" dirty="0"/>
              <a:t>条件</a:t>
            </a:r>
            <a:r>
              <a:rPr lang="en-US" altLang="zh-CN" dirty="0"/>
              <a:t>B”</a:t>
            </a:r>
            <a:r>
              <a:rPr lang="zh-CN" altLang="zh-CN" dirty="0"/>
              <a:t>的结果就为</a:t>
            </a:r>
            <a:r>
              <a:rPr lang="en-US" altLang="zh-CN" dirty="0"/>
              <a:t>1</a:t>
            </a:r>
            <a:r>
              <a:rPr lang="zh-CN" altLang="zh-CN" dirty="0"/>
              <a:t>，即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，如果条件</a:t>
            </a:r>
            <a:r>
              <a:rPr lang="en-US" altLang="zh-CN" dirty="0"/>
              <a:t>B</a:t>
            </a:r>
            <a:r>
              <a:rPr lang="zh-CN" altLang="zh-CN" dirty="0"/>
              <a:t>不成立，结果就为</a:t>
            </a:r>
            <a:r>
              <a:rPr lang="en-US" altLang="zh-CN" dirty="0"/>
              <a:t>0</a:t>
            </a:r>
            <a:r>
              <a:rPr lang="zh-CN" altLang="zh-CN" dirty="0"/>
              <a:t>，即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8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举例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逻辑或的结合方向是</a:t>
            </a:r>
            <a:r>
              <a:rPr lang="en-US" altLang="zh-CN" dirty="0"/>
              <a:t>“</a:t>
            </a:r>
            <a:r>
              <a:rPr lang="zh-CN" altLang="zh-CN" dirty="0"/>
              <a:t>自左至右</a:t>
            </a:r>
            <a:r>
              <a:rPr lang="en-US" altLang="zh-CN" dirty="0"/>
              <a:t>”</a:t>
            </a:r>
            <a:r>
              <a:rPr lang="zh-CN" altLang="zh-CN" dirty="0"/>
              <a:t>。比如表达式 </a:t>
            </a:r>
            <a:r>
              <a:rPr lang="en-US" altLang="zh-CN" dirty="0"/>
              <a:t>(a&lt;3) || (a&gt;5)</a:t>
            </a:r>
            <a:endParaRPr lang="zh-CN" altLang="zh-CN" dirty="0"/>
          </a:p>
          <a:p>
            <a:pPr lvl="0"/>
            <a:r>
              <a:rPr lang="zh-CN" altLang="zh-CN" dirty="0"/>
              <a:t>若</a:t>
            </a:r>
            <a:r>
              <a:rPr lang="en-US" altLang="zh-CN" dirty="0"/>
              <a:t>a</a:t>
            </a:r>
            <a:r>
              <a:rPr lang="zh-CN" altLang="zh-CN" dirty="0"/>
              <a:t>的值是</a:t>
            </a:r>
            <a:r>
              <a:rPr lang="en-US" altLang="zh-CN" dirty="0"/>
              <a:t>4</a:t>
            </a:r>
            <a:r>
              <a:rPr lang="zh-CN" altLang="zh-CN" dirty="0"/>
              <a:t>：先判断</a:t>
            </a:r>
            <a:r>
              <a:rPr lang="en-US" altLang="zh-CN" dirty="0"/>
              <a:t>a&lt;3</a:t>
            </a:r>
            <a:r>
              <a:rPr lang="zh-CN" altLang="zh-CN" dirty="0"/>
              <a:t>，不成立；再判断</a:t>
            </a:r>
            <a:r>
              <a:rPr lang="en-US" altLang="zh-CN" dirty="0"/>
              <a:t>a&gt;5</a:t>
            </a:r>
            <a:r>
              <a:rPr lang="zh-CN" altLang="zh-CN" dirty="0"/>
              <a:t>，也不成立。因此结果为</a:t>
            </a:r>
            <a:r>
              <a:rPr lang="en-US" altLang="zh-CN" dirty="0"/>
              <a:t>0</a:t>
            </a:r>
            <a:endParaRPr lang="zh-CN" altLang="zh-CN" dirty="0"/>
          </a:p>
          <a:p>
            <a:pPr lvl="0"/>
            <a:r>
              <a:rPr lang="zh-CN" altLang="zh-CN" dirty="0"/>
              <a:t>若</a:t>
            </a:r>
            <a:r>
              <a:rPr lang="en-US" altLang="zh-CN" dirty="0"/>
              <a:t>a</a:t>
            </a:r>
            <a:r>
              <a:rPr lang="zh-CN" altLang="zh-CN" dirty="0"/>
              <a:t>的值是</a:t>
            </a:r>
            <a:r>
              <a:rPr lang="en-US" altLang="zh-CN" dirty="0"/>
              <a:t>2</a:t>
            </a:r>
            <a:r>
              <a:rPr lang="zh-CN" altLang="zh-CN" dirty="0"/>
              <a:t>：先判断</a:t>
            </a:r>
            <a:r>
              <a:rPr lang="en-US" altLang="zh-CN" dirty="0"/>
              <a:t>a&lt;3</a:t>
            </a:r>
            <a:r>
              <a:rPr lang="zh-CN" altLang="zh-CN" dirty="0"/>
              <a:t>，成立，停止判断。因此结果为</a:t>
            </a:r>
            <a:r>
              <a:rPr lang="en-US" altLang="zh-CN" dirty="0"/>
              <a:t>1</a:t>
            </a:r>
            <a:endParaRPr lang="zh-CN" altLang="zh-CN" dirty="0"/>
          </a:p>
          <a:p>
            <a:pPr lvl="0"/>
            <a:r>
              <a:rPr lang="zh-CN" altLang="zh-CN" dirty="0"/>
              <a:t>因此，如果</a:t>
            </a:r>
            <a:r>
              <a:rPr lang="en-US" altLang="zh-CN" dirty="0"/>
              <a:t>a</a:t>
            </a:r>
            <a:r>
              <a:rPr lang="zh-CN" altLang="zh-CN" dirty="0"/>
              <a:t>的值在</a:t>
            </a:r>
            <a:r>
              <a:rPr lang="en-US" altLang="zh-CN" dirty="0"/>
              <a:t>(-∞, 3)</a:t>
            </a:r>
            <a:r>
              <a:rPr lang="zh-CN" altLang="zh-CN" dirty="0"/>
              <a:t>或者</a:t>
            </a:r>
            <a:r>
              <a:rPr lang="en-US" altLang="zh-CN" dirty="0"/>
              <a:t>(5, +∞)</a:t>
            </a:r>
            <a:r>
              <a:rPr lang="zh-CN" altLang="zh-CN" dirty="0"/>
              <a:t>范围内，结果就为</a:t>
            </a:r>
            <a:r>
              <a:rPr lang="en-US" altLang="zh-CN" dirty="0"/>
              <a:t>1</a:t>
            </a:r>
            <a:r>
              <a:rPr lang="zh-CN" altLang="zh-CN" dirty="0"/>
              <a:t>；否则，结果就为</a:t>
            </a:r>
            <a:r>
              <a:rPr lang="en-US" altLang="zh-CN" dirty="0"/>
              <a:t>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100</TotalTime>
  <Words>1178</Words>
  <Application>Microsoft Macintosh PowerPoint</Application>
  <PresentationFormat>全屏显示(4:3)</PresentationFormat>
  <Paragraphs>62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iOS8</vt:lpstr>
      <vt:lpstr>逻辑运算符</vt:lpstr>
      <vt:lpstr>逻辑运算</vt:lpstr>
      <vt:lpstr>&amp;&amp; 逻辑与 </vt:lpstr>
      <vt:lpstr>&amp;&amp; 逻辑与运算过程 </vt:lpstr>
      <vt:lpstr>举例 </vt:lpstr>
      <vt:lpstr>使用注意</vt:lpstr>
      <vt:lpstr>|| 逻辑或 </vt:lpstr>
      <vt:lpstr>运算过程 </vt:lpstr>
      <vt:lpstr>举例 </vt:lpstr>
      <vt:lpstr>使用注意</vt:lpstr>
      <vt:lpstr>! 逻辑非 </vt:lpstr>
      <vt:lpstr>举例 </vt:lpstr>
      <vt:lpstr>注意 </vt:lpstr>
      <vt:lpstr>优先级 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50</cp:revision>
  <dcterms:created xsi:type="dcterms:W3CDTF">2013-07-22T08:28:31Z</dcterms:created>
  <dcterms:modified xsi:type="dcterms:W3CDTF">2014-10-25T12:53:25Z</dcterms:modified>
</cp:coreProperties>
</file>