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8"/>
  </p:notesMasterIdLst>
  <p:sldIdLst>
    <p:sldId id="269" r:id="rId2"/>
    <p:sldId id="260" r:id="rId3"/>
    <p:sldId id="270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73" r:id="rId13"/>
    <p:sldId id="274" r:id="rId14"/>
    <p:sldId id="275" r:id="rId15"/>
    <p:sldId id="272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9"/>
            <p14:sldId id="260"/>
            <p14:sldId id="270"/>
            <p14:sldId id="268"/>
            <p14:sldId id="262"/>
            <p14:sldId id="263"/>
            <p14:sldId id="264"/>
            <p14:sldId id="265"/>
            <p14:sldId id="266"/>
            <p14:sldId id="267"/>
            <p14:sldId id="276"/>
            <p14:sldId id="273"/>
            <p14:sldId id="274"/>
            <p14:sldId id="275"/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40" autoAdjust="0"/>
  </p:normalViewPr>
  <p:slideViewPr>
    <p:cSldViewPr snapToGrid="0" snapToObjects="1">
      <p:cViewPr varScale="1">
        <p:scale>
          <a:sx n="92" d="100"/>
          <a:sy n="92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BA906-E163-F345-847E-7F8923EA99CE}" type="datetimeFigureOut">
              <a:rPr kumimoji="1" lang="zh-CN" altLang="en-US" smtClean="0"/>
              <a:t>14/11/2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1D3B9-5010-384E-A98E-81928E995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5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1D3B9-5010-384E-A98E-81928E995A5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52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1D3B9-5010-384E-A98E-81928E995A5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9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流程控制之</a:t>
            </a:r>
            <a:r>
              <a:rPr kumimoji="1" lang="en-US" altLang="zh-CN" dirty="0"/>
              <a:t>if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0107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我们路应该是怎样的呢？</a:t>
            </a:r>
          </a:p>
        </p:txBody>
      </p:sp>
      <p:pic>
        <p:nvPicPr>
          <p:cNvPr id="5" name="图片 4" descr="ifelseife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032"/>
            <a:ext cx="9144000" cy="26484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851" y="5044554"/>
            <a:ext cx="495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/>
              <a:t>请你用代码实现这条代码公路</a:t>
            </a:r>
            <a:r>
              <a:rPr kumimoji="1" lang="en-US" altLang="zh-CN" sz="2800"/>
              <a:t>!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95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170" y="83695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9</a:t>
            </a:r>
            <a:r>
              <a:rPr kumimoji="1" lang="zh-CN" altLang="en-US" dirty="0" smtClean="0"/>
              <a:t>,</a:t>
            </a:r>
            <a:r>
              <a:rPr kumimoji="1" lang="zh-CN" altLang="zh-CN" dirty="0" smtClean="0"/>
              <a:t>5,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  升序：从小到大 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4048" y="1984603"/>
            <a:ext cx="1601365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</a:rPr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23813" y="1998409"/>
            <a:ext cx="1601365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</a:rPr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9334" y="1998409"/>
            <a:ext cx="1601365" cy="994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64303" y="1508248"/>
            <a:ext cx="7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num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47851" y="1508248"/>
            <a:ext cx="7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num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59996" y="1615271"/>
            <a:ext cx="7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num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14" name="肘形连接符 13"/>
          <p:cNvCxnSpPr>
            <a:stCxn id="5" idx="2"/>
            <a:endCxn id="6" idx="2"/>
          </p:cNvCxnSpPr>
          <p:nvPr/>
        </p:nvCxnSpPr>
        <p:spPr>
          <a:xfrm rot="16200000" flipH="1">
            <a:off x="2657710" y="1825636"/>
            <a:ext cx="13806" cy="2319765"/>
          </a:xfrm>
          <a:prstGeom prst="bentConnector3">
            <a:avLst>
              <a:gd name="adj1" fmla="val 17558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2"/>
            <a:endCxn id="7" idx="2"/>
          </p:cNvCxnSpPr>
          <p:nvPr/>
        </p:nvCxnSpPr>
        <p:spPr>
          <a:xfrm rot="16200000" flipH="1">
            <a:off x="3755471" y="727876"/>
            <a:ext cx="13806" cy="4515286"/>
          </a:xfrm>
          <a:prstGeom prst="bentConnector3">
            <a:avLst>
              <a:gd name="adj1" fmla="val 41557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7" idx="2"/>
          </p:cNvCxnSpPr>
          <p:nvPr/>
        </p:nvCxnSpPr>
        <p:spPr>
          <a:xfrm rot="16200000" flipH="1">
            <a:off x="4922256" y="1894661"/>
            <a:ext cx="12700" cy="2195521"/>
          </a:xfrm>
          <a:prstGeom prst="bentConnector3">
            <a:avLst>
              <a:gd name="adj1" fmla="val 72353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分支结构</a:t>
            </a:r>
            <a:r>
              <a:rPr kumimoji="1" lang="en-US" altLang="zh-CN"/>
              <a:t> —— </a:t>
            </a:r>
            <a:r>
              <a:rPr kumimoji="1" lang="en-US" altLang="zh-CN">
                <a:solidFill>
                  <a:srgbClr val="FF0000"/>
                </a:solidFill>
              </a:rPr>
              <a:t>switch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1686671"/>
          </a:xfrm>
        </p:spPr>
        <p:txBody>
          <a:bodyPr/>
          <a:lstStyle/>
          <a:p>
            <a:r>
              <a:rPr lang="zh-CN" altLang="en-US"/>
              <a:t>有时候当你在写条件逻辑时</a:t>
            </a:r>
            <a:r>
              <a:rPr lang="en-US" altLang="zh-CN"/>
              <a:t>,</a:t>
            </a:r>
            <a:r>
              <a:rPr lang="zh-CN" altLang="en-US"/>
              <a:t>需要</a:t>
            </a:r>
            <a:r>
              <a:rPr lang="zh-CN" altLang="en-US">
                <a:solidFill>
                  <a:srgbClr val="FF0000"/>
                </a:solidFill>
              </a:rPr>
              <a:t>一次又一次</a:t>
            </a:r>
            <a:r>
              <a:rPr lang="zh-CN" altLang="en-US"/>
              <a:t>地检查</a:t>
            </a:r>
            <a:r>
              <a:rPr lang="zh-CN" altLang="en-US">
                <a:solidFill>
                  <a:srgbClr val="FF0000"/>
                </a:solidFill>
              </a:rPr>
              <a:t>同一</a:t>
            </a:r>
            <a:r>
              <a:rPr lang="zh-CN" altLang="en-US"/>
              <a:t>个变 量的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zh-CN" altLang="en-US"/>
              <a:t>。为了避免写许许多多的</a:t>
            </a:r>
            <a:r>
              <a:rPr lang="en-US" altLang="zh-CN"/>
              <a:t>if</a:t>
            </a:r>
            <a:r>
              <a:rPr lang="zh-CN" altLang="en-US"/>
              <a:t>语句</a:t>
            </a:r>
            <a:r>
              <a:rPr lang="en-US" altLang="zh-CN"/>
              <a:t>,C</a:t>
            </a:r>
            <a:r>
              <a:rPr lang="zh-CN" altLang="en-US"/>
              <a:t>语言提供了另一种 选择</a:t>
            </a:r>
            <a:r>
              <a:rPr lang="en-US" altLang="zh-CN"/>
              <a:t>:</a:t>
            </a:r>
            <a:r>
              <a:rPr lang="en-US" altLang="zh-CN" b="1"/>
              <a:t>switch</a:t>
            </a:r>
            <a:r>
              <a:rPr lang="zh-CN" altLang="en-US"/>
              <a:t>语句 </a:t>
            </a:r>
          </a:p>
          <a:p>
            <a:r>
              <a:rPr lang="en-US" altLang="zh-CN"/>
              <a:t>switch</a:t>
            </a:r>
            <a:r>
              <a:rPr lang="zh-CN" altLang="en-US"/>
              <a:t>语句和</a:t>
            </a:r>
            <a:r>
              <a:rPr lang="en-US" altLang="zh-CN"/>
              <a:t>if</a:t>
            </a:r>
            <a:r>
              <a:rPr lang="zh-CN" altLang="en-US"/>
              <a:t>语句有些像</a:t>
            </a:r>
            <a:r>
              <a:rPr lang="en-US" altLang="zh-CN"/>
              <a:t>,</a:t>
            </a:r>
            <a:r>
              <a:rPr lang="zh-CN" altLang="en-US"/>
              <a:t>但它可以判断</a:t>
            </a:r>
            <a:r>
              <a:rPr lang="zh-CN" altLang="en-US">
                <a:solidFill>
                  <a:srgbClr val="FF0000"/>
                </a:solidFill>
              </a:rPr>
              <a:t>一个</a:t>
            </a:r>
            <a:r>
              <a:rPr lang="zh-CN" altLang="en-US"/>
              <a:t>变量的</a:t>
            </a:r>
            <a:r>
              <a:rPr lang="zh-CN" altLang="en-US">
                <a:solidFill>
                  <a:srgbClr val="FF0000"/>
                </a:solidFill>
              </a:rPr>
              <a:t>多种</a:t>
            </a:r>
            <a:r>
              <a:rPr lang="zh-CN" altLang="en-US"/>
              <a:t> 取值 </a:t>
            </a:r>
          </a:p>
          <a:p>
            <a:r>
              <a:rPr kumimoji="1" lang="zh-CN" altLang="en-US"/>
              <a:t>语法格式：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60706" y="2599765"/>
            <a:ext cx="3092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/>
              <a:t> switch (</a:t>
            </a:r>
            <a:r>
              <a:rPr lang="zh-CN" altLang="en-US"/>
              <a:t>表达式</a:t>
            </a:r>
            <a:r>
              <a:rPr lang="pl-PL" altLang="zh-CN"/>
              <a:t>) {</a:t>
            </a:r>
          </a:p>
          <a:p>
            <a:r>
              <a:rPr lang="en-US" altLang="zh-CN"/>
              <a:t>        case</a:t>
            </a:r>
            <a:r>
              <a:rPr lang="zh-CN" altLang="en-US"/>
              <a:t> 常量</a:t>
            </a:r>
            <a:r>
              <a:rPr lang="en-US" altLang="zh-CN"/>
              <a:t>1:</a:t>
            </a:r>
          </a:p>
          <a:p>
            <a:r>
              <a:rPr lang="zh-TW" altLang="en-US"/>
              <a:t>            语句</a:t>
            </a:r>
            <a:r>
              <a:rPr lang="en-US" altLang="zh-TW"/>
              <a:t>1;</a:t>
            </a:r>
          </a:p>
          <a:p>
            <a:r>
              <a:rPr lang="zh-TW" altLang="en-US"/>
              <a:t>            语句</a:t>
            </a:r>
            <a:r>
              <a:rPr lang="en-US" altLang="zh-TW"/>
              <a:t>2;</a:t>
            </a:r>
          </a:p>
          <a:p>
            <a:r>
              <a:rPr lang="en-US" altLang="zh-CN"/>
              <a:t>            break;</a:t>
            </a:r>
          </a:p>
          <a:p>
            <a:r>
              <a:rPr lang="en-US" altLang="zh-CN"/>
              <a:t>        case </a:t>
            </a:r>
            <a:r>
              <a:rPr lang="zh-CN" altLang="en-US"/>
              <a:t>常量</a:t>
            </a:r>
            <a:r>
              <a:rPr lang="zh-CN" altLang="zh-CN"/>
              <a:t>2</a:t>
            </a:r>
            <a:r>
              <a:rPr lang="en-US" altLang="zh-CN"/>
              <a:t>:</a:t>
            </a:r>
          </a:p>
          <a:p>
            <a:r>
              <a:rPr lang="zh-TW" altLang="en-US"/>
              <a:t>            语句</a:t>
            </a:r>
            <a:r>
              <a:rPr lang="en-US" altLang="zh-TW"/>
              <a:t>1;</a:t>
            </a:r>
          </a:p>
          <a:p>
            <a:r>
              <a:rPr lang="zh-TW" altLang="en-US"/>
              <a:t>            语句</a:t>
            </a:r>
            <a:r>
              <a:rPr lang="en-US" altLang="zh-TW"/>
              <a:t>2;</a:t>
            </a:r>
          </a:p>
          <a:p>
            <a:r>
              <a:rPr lang="en-US" altLang="zh-CN"/>
              <a:t>            break;</a:t>
            </a:r>
          </a:p>
          <a:p>
            <a:r>
              <a:rPr lang="en-US" altLang="zh-CN"/>
              <a:t>        ...</a:t>
            </a:r>
          </a:p>
          <a:p>
            <a:r>
              <a:rPr lang="fr-FR" altLang="zh-CN"/>
              <a:t>        default:</a:t>
            </a:r>
          </a:p>
          <a:p>
            <a:r>
              <a:rPr lang="fr-FR" altLang="zh-CN"/>
              <a:t>            break;</a:t>
            </a:r>
          </a:p>
          <a:p>
            <a:r>
              <a:rPr lang="fr-FR" altLang="zh-CN"/>
              <a:t>    }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53529" y="2614881"/>
            <a:ext cx="2510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一搬情况下这里的</a:t>
            </a:r>
            <a:endParaRPr kumimoji="1" lang="en-US" altLang="zh-CN"/>
          </a:p>
          <a:p>
            <a:r>
              <a:rPr kumimoji="1" lang="zh-CN" altLang="en-US"/>
              <a:t>表达式是一个变量</a:t>
            </a:r>
            <a:r>
              <a:rPr kumimoji="1" lang="zh-CN" altLang="zh-CN"/>
              <a:t>，</a:t>
            </a:r>
            <a:endParaRPr kumimoji="1" lang="en-US" altLang="zh-CN"/>
          </a:p>
          <a:p>
            <a:r>
              <a:rPr kumimoji="1" lang="zh-CN" altLang="en-US"/>
              <a:t>因为这样会让</a:t>
            </a:r>
            <a:r>
              <a:rPr kumimoji="1" lang="en-US" altLang="zh-CN"/>
              <a:t>switch</a:t>
            </a:r>
          </a:p>
          <a:p>
            <a:r>
              <a:rPr kumimoji="1" lang="zh-CN" altLang="en-US"/>
              <a:t>有更好的可读性。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switch</a:t>
            </a:r>
            <a:r>
              <a:rPr kumimoji="1" lang="zh-CN" altLang="en-US"/>
              <a:t>是判断表达式</a:t>
            </a:r>
            <a:endParaRPr kumimoji="1" lang="en-US" altLang="zh-CN"/>
          </a:p>
          <a:p>
            <a:r>
              <a:rPr kumimoji="1" lang="zh-CN" altLang="en-US"/>
              <a:t>的值与</a:t>
            </a:r>
            <a:r>
              <a:rPr kumimoji="1" lang="en-US" altLang="zh-CN"/>
              <a:t>case</a:t>
            </a:r>
            <a:r>
              <a:rPr kumimoji="1" lang="zh-CN" altLang="en-US"/>
              <a:t>中的常量</a:t>
            </a:r>
            <a:endParaRPr kumimoji="1" lang="en-US" altLang="zh-CN"/>
          </a:p>
          <a:p>
            <a:r>
              <a:rPr kumimoji="1" lang="zh-CN" altLang="en-US"/>
              <a:t>是否相等，如果相等</a:t>
            </a:r>
            <a:endParaRPr kumimoji="1" lang="en-US" altLang="zh-CN"/>
          </a:p>
          <a:p>
            <a:r>
              <a:rPr kumimoji="1" lang="zh-CN" altLang="en-US"/>
              <a:t>则执行</a:t>
            </a:r>
            <a:r>
              <a:rPr kumimoji="1" lang="en-US" altLang="zh-CN"/>
              <a:t>case</a:t>
            </a:r>
            <a:r>
              <a:rPr kumimoji="1" lang="zh-CN" altLang="en-US"/>
              <a:t>中的语句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switch</a:t>
            </a:r>
            <a:r>
              <a:rPr kumimoji="1" lang="zh-CN" altLang="en-US"/>
              <a:t>只有遇到</a:t>
            </a:r>
            <a:r>
              <a:rPr kumimoji="1" lang="en-US" altLang="zh-CN"/>
              <a:t>break</a:t>
            </a:r>
          </a:p>
          <a:p>
            <a:r>
              <a:rPr kumimoji="1" lang="zh-CN" altLang="en-US"/>
              <a:t>或与到</a:t>
            </a:r>
            <a:r>
              <a:rPr kumimoji="1" lang="en-US" altLang="zh-CN"/>
              <a:t>switch</a:t>
            </a:r>
            <a:r>
              <a:rPr kumimoji="1" lang="zh-CN" altLang="en-US"/>
              <a:t>的 </a:t>
            </a:r>
            <a:r>
              <a:rPr kumimoji="1" lang="en-US" altLang="zh-CN"/>
              <a:t>“}”</a:t>
            </a:r>
          </a:p>
          <a:p>
            <a:r>
              <a:rPr kumimoji="1" lang="zh-CN" altLang="en-US"/>
              <a:t>才会结束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0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随时转向的命运列车</a:t>
            </a:r>
          </a:p>
        </p:txBody>
      </p:sp>
      <p:pic>
        <p:nvPicPr>
          <p:cNvPr id="6" name="图片 5" descr="tr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75" y="119529"/>
            <a:ext cx="2893954" cy="64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switch</a:t>
            </a:r>
            <a:r>
              <a:rPr kumimoji="1" lang="zh-CN" altLang="en-US"/>
              <a:t>实战</a:t>
            </a:r>
            <a:r>
              <a:rPr kumimoji="1" lang="en-US" altLang="zh-CN"/>
              <a:t>——</a:t>
            </a:r>
            <a:r>
              <a:rPr kumimoji="1" lang="zh-CN" altLang="en-US"/>
              <a:t>用户控制方向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用户输入</a:t>
            </a:r>
            <a:r>
              <a:rPr kumimoji="1" lang="en-US" altLang="zh-CN"/>
              <a:t>w</a:t>
            </a:r>
            <a:r>
              <a:rPr kumimoji="1" lang="zh-CN" altLang="en-US"/>
              <a:t>、</a:t>
            </a:r>
            <a:r>
              <a:rPr kumimoji="1" lang="en-US" altLang="zh-CN"/>
              <a:t>s</a:t>
            </a:r>
            <a:r>
              <a:rPr kumimoji="1" lang="zh-CN" altLang="en-US"/>
              <a:t>、</a:t>
            </a:r>
            <a:r>
              <a:rPr kumimoji="1" lang="en-US" altLang="zh-CN"/>
              <a:t>a</a:t>
            </a:r>
            <a:r>
              <a:rPr kumimoji="1" lang="zh-CN" altLang="en-US"/>
              <a:t>、</a:t>
            </a:r>
            <a:r>
              <a:rPr kumimoji="1" lang="en-US" altLang="zh-CN"/>
              <a:t>d</a:t>
            </a:r>
            <a:r>
              <a:rPr kumimoji="1" lang="zh-CN" altLang="en-US"/>
              <a:t>来控制方向；当用户输入</a:t>
            </a:r>
            <a:r>
              <a:rPr kumimoji="1" lang="en-US" altLang="zh-CN"/>
              <a:t>w</a:t>
            </a:r>
            <a:r>
              <a:rPr kumimoji="1" lang="zh-CN" altLang="en-US"/>
              <a:t>时，输出向上，输入</a:t>
            </a:r>
            <a:r>
              <a:rPr kumimoji="1" lang="en-US" altLang="zh-CN"/>
              <a:t>s</a:t>
            </a:r>
            <a:r>
              <a:rPr kumimoji="1" lang="en-US" altLang="en-US"/>
              <a:t>时，输出向下，输入a时，输出向左，输入d时输出下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3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实战</a:t>
            </a:r>
            <a:r>
              <a:rPr kumimoji="1" lang="en-US" altLang="zh-CN"/>
              <a:t>—</a:t>
            </a:r>
            <a:r>
              <a:rPr kumimoji="1" lang="zh-CN" altLang="en-US"/>
              <a:t>石头剪刀布游戏</a:t>
            </a:r>
          </a:p>
        </p:txBody>
      </p:sp>
    </p:spTree>
    <p:extLst>
      <p:ext uri="{BB962C8B-B14F-4D97-AF65-F5344CB8AC3E}">
        <p14:creationId xmlns:p14="http://schemas.microsoft.com/office/powerpoint/2010/main" val="36508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sz="2400" b="1" dirty="0"/>
              <a:t>Thanks!</a:t>
            </a:r>
            <a:endParaRPr kumimoji="1" lang="zh-CN" altLang="en-US" sz="2400" b="1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3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假设用户让你帮你他写一个猜数游戏，假设</a:t>
            </a:r>
            <a:r>
              <a:rPr kumimoji="1" lang="en-US" altLang="zh-CN"/>
              <a:t>5</a:t>
            </a:r>
            <a:r>
              <a:rPr kumimoji="1" lang="zh-CN" altLang="en-US"/>
              <a:t>是一个会赢的数字；请思考用户输入下面的数字应该展示什么样的内容给用户呢？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5224"/>
              </p:ext>
            </p:extLst>
          </p:nvPr>
        </p:nvGraphicFramePr>
        <p:xfrm>
          <a:off x="1327256" y="2651173"/>
          <a:ext cx="6345654" cy="311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827"/>
                <a:gridCol w="3172827"/>
              </a:tblGrid>
              <a:tr h="657713">
                <a:tc>
                  <a:txBody>
                    <a:bodyPr/>
                    <a:lstStyle/>
                    <a:p>
                      <a:r>
                        <a:rPr lang="zh-CN" altLang="en-US" sz="2400"/>
                        <a:t>用户输入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展示信息</a:t>
                      </a:r>
                    </a:p>
                  </a:txBody>
                  <a:tcPr/>
                </a:tc>
              </a:tr>
              <a:tr h="666847">
                <a:tc>
                  <a:txBody>
                    <a:bodyPr/>
                    <a:lstStyle/>
                    <a:p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666847">
                <a:tc>
                  <a:txBody>
                    <a:bodyPr/>
                    <a:lstStyle/>
                    <a:p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666847">
                <a:tc>
                  <a:txBody>
                    <a:bodyPr/>
                    <a:lstStyle/>
                    <a:p>
                      <a:r>
                        <a:rPr lang="en-US" altLang="zh-CN" sz="2400"/>
                        <a:t>7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9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54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03027"/>
              </p:ext>
            </p:extLst>
          </p:nvPr>
        </p:nvGraphicFramePr>
        <p:xfrm>
          <a:off x="1327256" y="1842514"/>
          <a:ext cx="6345654" cy="369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827"/>
                <a:gridCol w="3172827"/>
              </a:tblGrid>
              <a:tr h="779337">
                <a:tc>
                  <a:txBody>
                    <a:bodyPr/>
                    <a:lstStyle/>
                    <a:p>
                      <a:r>
                        <a:rPr lang="zh-CN" altLang="en-US" sz="2400"/>
                        <a:t>用户输入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展示信息</a:t>
                      </a:r>
                    </a:p>
                  </a:txBody>
                  <a:tcPr/>
                </a:tc>
              </a:tr>
              <a:tr h="790160">
                <a:tc>
                  <a:txBody>
                    <a:bodyPr/>
                    <a:lstStyle/>
                    <a:p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猜小了</a:t>
                      </a:r>
                    </a:p>
                  </a:txBody>
                  <a:tcPr/>
                </a:tc>
              </a:tr>
              <a:tr h="790160">
                <a:tc>
                  <a:txBody>
                    <a:bodyPr/>
                    <a:lstStyle/>
                    <a:p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猜对了</a:t>
                      </a:r>
                    </a:p>
                  </a:txBody>
                  <a:tcPr/>
                </a:tc>
              </a:tr>
              <a:tr h="790160">
                <a:tc>
                  <a:txBody>
                    <a:bodyPr/>
                    <a:lstStyle/>
                    <a:p>
                      <a:r>
                        <a:rPr lang="en-US" altLang="zh-CN" sz="2400"/>
                        <a:t>7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/>
                        <a:t>猜大了</a:t>
                      </a:r>
                      <a:endParaRPr lang="zh-CN" altLang="en-US" sz="2400"/>
                    </a:p>
                  </a:txBody>
                  <a:tcPr/>
                </a:tc>
              </a:tr>
              <a:tr h="541745">
                <a:tc>
                  <a:txBody>
                    <a:bodyPr/>
                    <a:lstStyle/>
                    <a:p>
                      <a:r>
                        <a:rPr lang="en-US" altLang="zh-CN" sz="2400"/>
                        <a:t>9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猜大了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程序不只是一个命令的列表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3200031"/>
          </a:xfrm>
        </p:spPr>
        <p:txBody>
          <a:bodyPr/>
          <a:lstStyle/>
          <a:p>
            <a:pPr lvl="0"/>
            <a:r>
              <a:rPr kumimoji="1" lang="zh-CN" altLang="en-US" dirty="0"/>
              <a:t>我们</a:t>
            </a:r>
            <a:r>
              <a:rPr kumimoji="1" lang="zh-CN" altLang="en-US" dirty="0">
                <a:solidFill>
                  <a:srgbClr val="FF0000"/>
                </a:solidFill>
              </a:rPr>
              <a:t>可以</a:t>
            </a:r>
            <a:r>
              <a:rPr kumimoji="1" lang="zh-CN" altLang="en-US" dirty="0"/>
              <a:t>创建一个程序只是简单的命令</a:t>
            </a:r>
            <a:r>
              <a:rPr kumimoji="1" lang="zh-CN" altLang="en-US" dirty="0">
                <a:solidFill>
                  <a:srgbClr val="FF0000"/>
                </a:solidFill>
              </a:rPr>
              <a:t>列表</a:t>
            </a:r>
            <a:r>
              <a:rPr kumimoji="1" lang="zh-CN" altLang="en-US" dirty="0">
                <a:solidFill>
                  <a:schemeClr val="tx1"/>
                </a:solidFill>
              </a:rPr>
              <a:t>，</a:t>
            </a:r>
            <a:r>
              <a:rPr kumimoji="1" lang="zh-CN" altLang="en-US" dirty="0"/>
              <a:t>但是这种情况你几乎从来都不会遇到，这是因为简单的命令列表，只能在一个方向上运行，就像开车只能走一段直路，因为这里只有这一条路可走。</a:t>
            </a:r>
          </a:p>
        </p:txBody>
      </p:sp>
      <p:pic>
        <p:nvPicPr>
          <p:cNvPr id="5" name="图片 4" descr="straightR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7295"/>
            <a:ext cx="9144000" cy="27616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474" y="573103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/>
              <a:t>但是程序需要比这更加智能</a:t>
            </a:r>
          </a:p>
        </p:txBody>
      </p:sp>
    </p:spTree>
    <p:extLst>
      <p:ext uri="{BB962C8B-B14F-4D97-AF65-F5344CB8AC3E}">
        <p14:creationId xmlns:p14="http://schemas.microsoft.com/office/powerpoint/2010/main" val="14765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代码庄园：你的程序应该像个交通网</a:t>
            </a:r>
          </a:p>
        </p:txBody>
      </p:sp>
      <p:pic>
        <p:nvPicPr>
          <p:cNvPr id="6" name="图片 5" descr="codevil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906"/>
            <a:ext cx="9144000" cy="56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分支是代码的交叉路口</a:t>
            </a:r>
          </a:p>
        </p:txBody>
      </p:sp>
      <p:pic>
        <p:nvPicPr>
          <p:cNvPr id="6" name="图片 5" descr="codeBranch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9" y="2842501"/>
            <a:ext cx="6908800" cy="3060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8474" y="1486752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开车你要在遇到交叉路径的时候，决定往哪个方向转向，你程序也一样。</a:t>
            </a:r>
            <a:endParaRPr kumimoji="1" lang="en-US" altLang="zh-CN"/>
          </a:p>
          <a:p>
            <a:r>
              <a:rPr kumimoji="1" lang="zh-CN" altLang="en-US"/>
              <a:t>当你的程序是一个命令列表的时候，系统会不加思考的一条接一条执行。</a:t>
            </a:r>
            <a:endParaRPr kumimoji="1" lang="en-US" altLang="zh-CN"/>
          </a:p>
          <a:p>
            <a:r>
              <a:rPr kumimoji="1" lang="zh-CN" altLang="en-US"/>
              <a:t>但是有时候，你的程序需要做出决定，是执行</a:t>
            </a:r>
            <a:r>
              <a:rPr kumimoji="1" lang="zh-CN" altLang="en-US">
                <a:solidFill>
                  <a:srgbClr val="FF0000"/>
                </a:solidFill>
              </a:rPr>
              <a:t>这</a:t>
            </a:r>
            <a:r>
              <a:rPr kumimoji="1" lang="zh-CN" altLang="en-US"/>
              <a:t>段代码，还是执行</a:t>
            </a:r>
            <a:r>
              <a:rPr kumimoji="1" lang="zh-CN" altLang="en-US">
                <a:solidFill>
                  <a:srgbClr val="FF0000"/>
                </a:solidFill>
              </a:rPr>
              <a:t>那</a:t>
            </a:r>
            <a:r>
              <a:rPr kumimoji="1" lang="zh-CN" altLang="en-US"/>
              <a:t>一段</a:t>
            </a:r>
          </a:p>
        </p:txBody>
      </p:sp>
    </p:spTree>
    <p:extLst>
      <p:ext uri="{BB962C8B-B14F-4D97-AF65-F5344CB8AC3E}">
        <p14:creationId xmlns:p14="http://schemas.microsoft.com/office/powerpoint/2010/main" val="28244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条件分支</a:t>
            </a:r>
            <a:endParaRPr kumimoji="1" lang="zh-CN" altLang="en-US" dirty="0"/>
          </a:p>
        </p:txBody>
      </p:sp>
      <p:pic>
        <p:nvPicPr>
          <p:cNvPr id="5" name="图片 4" descr="branch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748"/>
            <a:ext cx="9144000" cy="50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分支结构</a:t>
            </a:r>
            <a:r>
              <a:rPr kumimoji="1" lang="en-US" altLang="zh-CN" dirty="0"/>
              <a:t> —— </a:t>
            </a:r>
            <a:r>
              <a:rPr kumimoji="1" lang="en-US" altLang="zh-CN" dirty="0">
                <a:solidFill>
                  <a:srgbClr val="FF0000"/>
                </a:solidFill>
              </a:rPr>
              <a:t>if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4554" y="1450975"/>
            <a:ext cx="35055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if(guess==5){</a:t>
            </a:r>
          </a:p>
          <a:p>
            <a:r>
              <a:rPr lang="zh-TW" altLang="en-US"/>
              <a:t>        </a:t>
            </a:r>
            <a:r>
              <a:rPr lang="en-US" altLang="zh-TW"/>
              <a:t>printf("</a:t>
            </a:r>
            <a:r>
              <a:rPr lang="zh-TW" altLang="en-US"/>
              <a:t>恭喜你，猜对啦！</a:t>
            </a:r>
            <a:r>
              <a:rPr lang="en-US" altLang="zh-TW"/>
              <a:t>");</a:t>
            </a:r>
          </a:p>
          <a:p>
            <a:r>
              <a:rPr lang="da-DK" altLang="zh-CN"/>
              <a:t>    }else{</a:t>
            </a:r>
          </a:p>
          <a:p>
            <a:r>
              <a:rPr lang="zh-CHT" altLang="en-US"/>
              <a:t>        </a:t>
            </a:r>
            <a:r>
              <a:rPr lang="en-US" altLang="zh-CHT"/>
              <a:t>printf("</a:t>
            </a:r>
            <a:r>
              <a:rPr lang="zh-CHT" altLang="en-US"/>
              <a:t>很可惜！</a:t>
            </a:r>
            <a:r>
              <a:rPr lang="en-US" altLang="zh-CHT"/>
              <a:t>");</a:t>
            </a:r>
          </a:p>
          <a:p>
            <a:r>
              <a:rPr lang="en-US" altLang="zh-CN"/>
              <a:t>    }</a:t>
            </a:r>
          </a:p>
          <a:p>
            <a:endParaRPr kumimoji="1" lang="zh-CN" altLang="en-US"/>
          </a:p>
        </p:txBody>
      </p:sp>
      <p:pic>
        <p:nvPicPr>
          <p:cNvPr id="5" name="图片 4" descr="ife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0" y="3364291"/>
            <a:ext cx="9144000" cy="4084028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5250712" y="29949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“真”路径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899821" y="2994959"/>
            <a:ext cx="15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“假”路径</a:t>
            </a:r>
          </a:p>
        </p:txBody>
      </p:sp>
      <p:cxnSp>
        <p:nvCxnSpPr>
          <p:cNvPr id="54" name="直线箭头连接符 53"/>
          <p:cNvCxnSpPr>
            <a:stCxn id="51" idx="0"/>
          </p:cNvCxnSpPr>
          <p:nvPr/>
        </p:nvCxnSpPr>
        <p:spPr>
          <a:xfrm flipH="1" flipV="1">
            <a:off x="5043732" y="2092953"/>
            <a:ext cx="876394" cy="902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51" idx="2"/>
          </p:cNvCxnSpPr>
          <p:nvPr/>
        </p:nvCxnSpPr>
        <p:spPr>
          <a:xfrm flipH="1">
            <a:off x="5616070" y="3364291"/>
            <a:ext cx="304056" cy="1250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2" idx="0"/>
          </p:cNvCxnSpPr>
          <p:nvPr/>
        </p:nvCxnSpPr>
        <p:spPr>
          <a:xfrm flipH="1" flipV="1">
            <a:off x="4721792" y="2540166"/>
            <a:ext cx="2943285" cy="454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52" idx="2"/>
          </p:cNvCxnSpPr>
          <p:nvPr/>
        </p:nvCxnSpPr>
        <p:spPr>
          <a:xfrm flipH="1">
            <a:off x="5616070" y="3364291"/>
            <a:ext cx="2049007" cy="2628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97537" y="2761154"/>
            <a:ext cx="11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分支条件</a:t>
            </a:r>
          </a:p>
        </p:txBody>
      </p:sp>
      <p:cxnSp>
        <p:nvCxnSpPr>
          <p:cNvPr id="63" name="直线箭头连接符 62"/>
          <p:cNvCxnSpPr>
            <a:stCxn id="61" idx="0"/>
          </p:cNvCxnSpPr>
          <p:nvPr/>
        </p:nvCxnSpPr>
        <p:spPr>
          <a:xfrm flipV="1">
            <a:off x="1270752" y="1735184"/>
            <a:ext cx="1465741" cy="1025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61" idx="2"/>
          </p:cNvCxnSpPr>
          <p:nvPr/>
        </p:nvCxnSpPr>
        <p:spPr>
          <a:xfrm>
            <a:off x="1270752" y="3130486"/>
            <a:ext cx="160094" cy="1270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4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en-US" dirty="0"/>
              <a:t>但是这并没与完成用户的需求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36549"/>
              </p:ext>
            </p:extLst>
          </p:nvPr>
        </p:nvGraphicFramePr>
        <p:xfrm>
          <a:off x="1202055" y="1609965"/>
          <a:ext cx="6345654" cy="3763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827"/>
                <a:gridCol w="3172827"/>
              </a:tblGrid>
              <a:tr h="850889">
                <a:tc>
                  <a:txBody>
                    <a:bodyPr/>
                    <a:lstStyle/>
                    <a:p>
                      <a:r>
                        <a:rPr lang="zh-CN" altLang="en-US" sz="2400"/>
                        <a:t>用户输入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展示信息</a:t>
                      </a:r>
                    </a:p>
                  </a:txBody>
                  <a:tcPr/>
                </a:tc>
              </a:tr>
              <a:tr h="790160">
                <a:tc>
                  <a:txBody>
                    <a:bodyPr/>
                    <a:lstStyle/>
                    <a:p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猜小了</a:t>
                      </a:r>
                    </a:p>
                  </a:txBody>
                  <a:tcPr/>
                </a:tc>
              </a:tr>
              <a:tr h="790160">
                <a:tc>
                  <a:txBody>
                    <a:bodyPr/>
                    <a:lstStyle/>
                    <a:p>
                      <a:r>
                        <a:rPr lang="en-US" altLang="zh-CN" sz="2400"/>
                        <a:t>5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猜对了</a:t>
                      </a:r>
                    </a:p>
                  </a:txBody>
                  <a:tcPr/>
                </a:tc>
              </a:tr>
              <a:tr h="790160">
                <a:tc>
                  <a:txBody>
                    <a:bodyPr/>
                    <a:lstStyle/>
                    <a:p>
                      <a:r>
                        <a:rPr lang="en-US" altLang="zh-CN" sz="2400"/>
                        <a:t>7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/>
                        <a:t>猜大了</a:t>
                      </a:r>
                      <a:endParaRPr lang="zh-CN" altLang="en-US" sz="2400"/>
                    </a:p>
                  </a:txBody>
                  <a:tcPr/>
                </a:tc>
              </a:tr>
              <a:tr h="541745">
                <a:tc>
                  <a:txBody>
                    <a:bodyPr/>
                    <a:lstStyle/>
                    <a:p>
                      <a:r>
                        <a:rPr lang="en-US" altLang="zh-CN" sz="2400"/>
                        <a:t>9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dirty="0"/>
                        <a:t>猜大了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3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1323</TotalTime>
  <Words>401</Words>
  <Application>Microsoft Macintosh PowerPoint</Application>
  <PresentationFormat>全屏显示(4:3)</PresentationFormat>
  <Paragraphs>96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iOS8</vt:lpstr>
      <vt:lpstr>流程控制之if</vt:lpstr>
      <vt:lpstr>流程控制</vt:lpstr>
      <vt:lpstr>PowerPoint 演示文稿</vt:lpstr>
      <vt:lpstr>程序不只是一个命令的列表</vt:lpstr>
      <vt:lpstr> 代码庄园：你的程序应该像个交通网</vt:lpstr>
      <vt:lpstr>分支是代码的交叉路口</vt:lpstr>
      <vt:lpstr>条件分支</vt:lpstr>
      <vt:lpstr>分支结构 —— if</vt:lpstr>
      <vt:lpstr>但是这并没与完成用户的需求</vt:lpstr>
      <vt:lpstr>我们路应该是怎样的呢？</vt:lpstr>
      <vt:lpstr>PowerPoint 演示文稿</vt:lpstr>
      <vt:lpstr>分支结构 —— switch</vt:lpstr>
      <vt:lpstr>随时转向的命运列车</vt:lpstr>
      <vt:lpstr>switch实战——用户控制方向</vt:lpstr>
      <vt:lpstr>实战—石头剪刀布游戏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apple</cp:lastModifiedBy>
  <cp:revision>75</cp:revision>
  <dcterms:created xsi:type="dcterms:W3CDTF">2013-07-22T08:28:31Z</dcterms:created>
  <dcterms:modified xsi:type="dcterms:W3CDTF">2014-11-02T09:07:40Z</dcterms:modified>
</cp:coreProperties>
</file>