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67" r:id="rId2"/>
    <p:sldId id="268" r:id="rId3"/>
    <p:sldId id="260" r:id="rId4"/>
    <p:sldId id="262" r:id="rId5"/>
    <p:sldId id="270" r:id="rId6"/>
    <p:sldId id="269" r:id="rId7"/>
    <p:sldId id="271" r:id="rId8"/>
    <p:sldId id="266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8"/>
            <p14:sldId id="260"/>
            <p14:sldId id="262"/>
            <p14:sldId id="270"/>
            <p14:sldId id="269"/>
            <p14:sldId id="271"/>
            <p14:sldId id="266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00" autoAdjust="0"/>
  </p:normalViewPr>
  <p:slideViewPr>
    <p:cSldViewPr snapToGrid="0" snapToObjects="1">
      <p:cViewPr varScale="1">
        <p:scale>
          <a:sx n="106" d="100"/>
          <a:sy n="106" d="100"/>
        </p:scale>
        <p:origin x="-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0E40-0448-CB40-B9FE-8836A37AA288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B5226-DEE7-9D4D-8CC7-3FCA4D928D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46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226-DEE7-9D4D-8CC7-3FCA4D928DA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226-DEE7-9D4D-8CC7-3FCA4D928DA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91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循环结构</a:t>
            </a:r>
            <a:r>
              <a:rPr kumimoji="1" lang="en-US" altLang="zh-CN" dirty="0"/>
              <a:t>while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35864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 </a:t>
            </a:r>
            <a:r>
              <a:rPr kumimoji="1" lang="en-US" altLang="zh-CN"/>
              <a:t>continue </a:t>
            </a:r>
            <a:r>
              <a:rPr kumimoji="1" lang="zh-CN" altLang="en-US"/>
              <a:t>来让循环继续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328106"/>
            <a:ext cx="8128599" cy="4950753"/>
          </a:xfrm>
        </p:spPr>
        <p:txBody>
          <a:bodyPr/>
          <a:lstStyle/>
          <a:p>
            <a:r>
              <a:rPr kumimoji="1" lang="zh-CN" altLang="en-US"/>
              <a:t>如果你想跳过循环体的剩余部分，回到循环的开始，那么</a:t>
            </a:r>
            <a:r>
              <a:rPr kumimoji="1" lang="en-US" altLang="zh-CN"/>
              <a:t>continue</a:t>
            </a:r>
            <a:r>
              <a:rPr kumimoji="1" lang="zh-CN" altLang="en-US"/>
              <a:t>将是你的朋友。</a:t>
            </a:r>
            <a:endParaRPr kumimoji="1" lang="en-US" altLang="zh-CN"/>
          </a:p>
          <a:p>
            <a:endParaRPr kumimoji="1" lang="en-US" altLang="zh-CN"/>
          </a:p>
        </p:txBody>
      </p:sp>
      <p:grpSp>
        <p:nvGrpSpPr>
          <p:cNvPr id="12" name="组 11"/>
          <p:cNvGrpSpPr/>
          <p:nvPr/>
        </p:nvGrpSpPr>
        <p:grpSpPr>
          <a:xfrm>
            <a:off x="1645473" y="2345110"/>
            <a:ext cx="6367264" cy="2031325"/>
            <a:chOff x="2021070" y="2899653"/>
            <a:chExt cx="6367264" cy="2031325"/>
          </a:xfrm>
        </p:grpSpPr>
        <p:sp>
          <p:nvSpPr>
            <p:cNvPr id="6" name="文本框 5"/>
            <p:cNvSpPr txBox="1"/>
            <p:nvPr/>
          </p:nvSpPr>
          <p:spPr>
            <a:xfrm>
              <a:off x="2021070" y="2899653"/>
              <a:ext cx="6367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/>
                <a:t>while(</a:t>
              </a:r>
              <a:r>
                <a:rPr kumimoji="1" lang="zh-CN" altLang="en-US"/>
                <a:t>饿</a:t>
              </a:r>
              <a:r>
                <a:rPr kumimoji="1" lang="en-US" altLang="zh-CN"/>
                <a:t>){</a:t>
              </a:r>
            </a:p>
            <a:p>
              <a:r>
                <a:rPr kumimoji="1" lang="en-US" altLang="zh-CN"/>
                <a:t>	if(</a:t>
              </a:r>
              <a:r>
                <a:rPr kumimoji="1" lang="zh-CN" altLang="en-US"/>
                <a:t>没有到午餐的时间</a:t>
              </a:r>
              <a:r>
                <a:rPr kumimoji="1" lang="en-US" altLang="zh-CN"/>
                <a:t>){</a:t>
              </a:r>
            </a:p>
            <a:p>
              <a:r>
                <a:rPr kumimoji="1" lang="en-US" altLang="zh-CN"/>
                <a:t>		</a:t>
              </a:r>
              <a:r>
                <a:rPr kumimoji="1" lang="zh-CN" altLang="en-US"/>
                <a:t>/*</a:t>
              </a:r>
              <a:r>
                <a:rPr kumimoji="1" lang="en-US" altLang="zh-CN"/>
                <a:t>continue</a:t>
              </a:r>
              <a:r>
                <a:rPr kumimoji="1" lang="zh-CN" altLang="en-US"/>
                <a:t> 回到循环的条件判断 *</a:t>
              </a:r>
              <a:r>
                <a:rPr kumimoji="1" lang="en-US" altLang="zh-CN"/>
                <a:t>/</a:t>
              </a:r>
            </a:p>
            <a:p>
              <a:r>
                <a:rPr kumimoji="1" lang="en-US" altLang="zh-CN"/>
                <a:t>		continue;</a:t>
              </a:r>
            </a:p>
            <a:p>
              <a:r>
                <a:rPr kumimoji="1" lang="en-US" altLang="zh-CN"/>
                <a:t>	}</a:t>
              </a:r>
            </a:p>
            <a:p>
              <a:r>
                <a:rPr kumimoji="1" lang="en-US" altLang="zh-CN"/>
                <a:t>	printf(“</a:t>
              </a:r>
              <a:r>
                <a:rPr kumimoji="1" lang="zh-CN" altLang="en-US"/>
                <a:t>吃午餐</a:t>
              </a:r>
              <a:r>
                <a:rPr kumimoji="1" lang="en-US" altLang="zh-CN"/>
                <a:t>\n”);</a:t>
              </a:r>
            </a:p>
            <a:p>
              <a:r>
                <a:rPr kumimoji="1" lang="zh-CN" altLang="zh-CN"/>
                <a:t>}</a:t>
              </a:r>
              <a:endParaRPr kumimoji="1" lang="zh-CN" altLang="en-US"/>
            </a:p>
          </p:txBody>
        </p:sp>
        <p:cxnSp>
          <p:nvCxnSpPr>
            <p:cNvPr id="8" name="曲线连接符 7"/>
            <p:cNvCxnSpPr/>
            <p:nvPr/>
          </p:nvCxnSpPr>
          <p:spPr>
            <a:xfrm rot="10800000">
              <a:off x="2021070" y="3130487"/>
              <a:ext cx="1019480" cy="787093"/>
            </a:xfrm>
            <a:prstGeom prst="curvedConnector3">
              <a:avLst>
                <a:gd name="adj1" fmla="val 14473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9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Q&amp;A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84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循环结构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9299" y="145097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/>
              <a:t>循环是一次又一次的执行相同的代码块</a:t>
            </a:r>
          </a:p>
        </p:txBody>
      </p:sp>
      <p:pic>
        <p:nvPicPr>
          <p:cNvPr id="7" name="图片 6" descr="lo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041"/>
            <a:ext cx="9144000" cy="49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charset="0"/>
                <a:ea typeface="宋体" charset="0"/>
                <a:cs typeface="宋体" charset="0"/>
              </a:rPr>
              <a:t>while</a:t>
            </a:r>
            <a:r>
              <a:rPr lang="zh-CN" altLang="en-US" dirty="0" smtClean="0">
                <a:latin typeface="Courier New" charset="0"/>
                <a:ea typeface="宋体" charset="0"/>
                <a:cs typeface="宋体" charset="0"/>
              </a:rPr>
              <a:t>循环</a:t>
            </a:r>
            <a:endParaRPr kumimoji="1" lang="zh-CN" altLang="en-US" dirty="0"/>
          </a:p>
        </p:txBody>
      </p:sp>
      <p:grpSp>
        <p:nvGrpSpPr>
          <p:cNvPr id="32" name="组 31"/>
          <p:cNvGrpSpPr/>
          <p:nvPr/>
        </p:nvGrpSpPr>
        <p:grpSpPr>
          <a:xfrm>
            <a:off x="570904" y="1450975"/>
            <a:ext cx="7111921" cy="3548975"/>
            <a:chOff x="570904" y="1450975"/>
            <a:chExt cx="7111921" cy="3548975"/>
          </a:xfrm>
        </p:grpSpPr>
        <p:sp>
          <p:nvSpPr>
            <p:cNvPr id="3" name="文本框 2"/>
            <p:cNvSpPr txBox="1"/>
            <p:nvPr/>
          </p:nvSpPr>
          <p:spPr>
            <a:xfrm>
              <a:off x="2393957" y="2968625"/>
              <a:ext cx="397242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/>
                <a:t>   </a:t>
              </a:r>
              <a:r>
                <a:rPr lang="en-US" altLang="zh-CN"/>
                <a:t>int answer = 0;</a:t>
              </a:r>
            </a:p>
            <a:p>
              <a:r>
                <a:rPr lang="en-US" altLang="zh-CN"/>
                <a:t>   </a:t>
              </a:r>
              <a:r>
                <a:rPr lang="zh-CN" altLang="en-US"/>
                <a:t> </a:t>
              </a:r>
              <a:r>
                <a:rPr lang="en-US" altLang="zh-CN"/>
                <a:t> while (answer == 0)</a:t>
              </a:r>
            </a:p>
            <a:p>
              <a:r>
                <a:rPr lang="zh-CN" altLang="zh-CN"/>
                <a:t> </a:t>
              </a:r>
              <a:r>
                <a:rPr lang="zh-CN" altLang="en-US"/>
                <a:t>   </a:t>
              </a:r>
              <a:r>
                <a:rPr lang="en-US" altLang="zh-CN"/>
                <a:t>{</a:t>
              </a:r>
            </a:p>
            <a:p>
              <a:r>
                <a:rPr lang="zh-TW" altLang="en-US"/>
                <a:t>     </a:t>
              </a:r>
              <a:r>
                <a:rPr lang="en-US" altLang="zh-TW"/>
                <a:t>	</a:t>
              </a:r>
              <a:r>
                <a:rPr lang="zh-TW" altLang="en-US"/>
                <a:t>   </a:t>
              </a:r>
              <a:r>
                <a:rPr lang="en-US" altLang="zh-TW"/>
                <a:t>printf("</a:t>
              </a:r>
              <a:r>
                <a:rPr lang="zh-TW" altLang="en-US"/>
                <a:t>我们到了吗？</a:t>
              </a:r>
              <a:r>
                <a:rPr lang="en-US" altLang="zh-TW"/>
                <a:t>\n");</a:t>
              </a:r>
            </a:p>
            <a:p>
              <a:r>
                <a:rPr lang="en-US" altLang="zh-CN"/>
                <a:t>      	   scanf("%d",&amp;answer);</a:t>
              </a:r>
            </a:p>
            <a:p>
              <a:r>
                <a:rPr lang="en-US" altLang="zh-CN"/>
                <a:t>   </a:t>
              </a:r>
              <a:r>
                <a:rPr lang="zh-CN" altLang="en-US"/>
                <a:t>  </a:t>
              </a:r>
              <a:r>
                <a:rPr lang="en-US" altLang="zh-CN"/>
                <a:t> }</a:t>
              </a:r>
            </a:p>
            <a:p>
              <a:r>
                <a:rPr lang="zh-TW" altLang="en-US"/>
                <a:t>    </a:t>
              </a:r>
              <a:r>
                <a:rPr lang="en-US" altLang="zh-TW"/>
                <a:t>printf("</a:t>
              </a:r>
              <a:r>
                <a:rPr lang="zh-TW" altLang="en-US"/>
                <a:t>我们到了！</a:t>
              </a:r>
              <a:r>
                <a:rPr lang="en-US" altLang="zh-TW"/>
                <a:t>\n");</a:t>
              </a:r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209963" y="1450975"/>
              <a:ext cx="2723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循环控制变量：</a:t>
              </a:r>
              <a:endParaRPr kumimoji="1" lang="en-US" altLang="zh-CN"/>
            </a:p>
            <a:p>
              <a:r>
                <a:rPr kumimoji="1" lang="zh-CN" altLang="en-US"/>
                <a:t>通过改变控制变量</a:t>
              </a:r>
              <a:endParaRPr kumimoji="1" lang="en-US" altLang="zh-CN"/>
            </a:p>
            <a:p>
              <a:r>
                <a:rPr kumimoji="1" lang="zh-CN" altLang="en-US"/>
                <a:t>来控制循环什么时候结束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51500" y="2196082"/>
              <a:ext cx="20313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条件表达式：</a:t>
              </a:r>
              <a:endParaRPr kumimoji="1" lang="en-US" altLang="zh-CN"/>
            </a:p>
            <a:p>
              <a:r>
                <a:rPr kumimoji="1" lang="zh-CN" altLang="en-US"/>
                <a:t>成立执行循环体</a:t>
              </a:r>
              <a:endParaRPr kumimoji="1" lang="en-US" altLang="zh-CN"/>
            </a:p>
            <a:p>
              <a:r>
                <a:rPr kumimoji="1" lang="zh-CN" altLang="en-US"/>
                <a:t>否则退出循环语句</a:t>
              </a:r>
            </a:p>
          </p:txBody>
        </p:sp>
        <p:cxnSp>
          <p:nvCxnSpPr>
            <p:cNvPr id="8" name="直线箭头连接符 7"/>
            <p:cNvCxnSpPr>
              <a:stCxn id="4" idx="2"/>
            </p:cNvCxnSpPr>
            <p:nvPr/>
          </p:nvCxnSpPr>
          <p:spPr>
            <a:xfrm flipH="1">
              <a:off x="3453157" y="2374305"/>
              <a:ext cx="118718" cy="7054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>
              <a:stCxn id="6" idx="1"/>
            </p:cNvCxnSpPr>
            <p:nvPr/>
          </p:nvCxnSpPr>
          <p:spPr>
            <a:xfrm flipH="1">
              <a:off x="4556125" y="2657747"/>
              <a:ext cx="1095375" cy="6442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V="1">
              <a:off x="1691680" y="3616697"/>
              <a:ext cx="1158875" cy="4603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/>
            <p:nvPr/>
          </p:nvCxnSpPr>
          <p:spPr>
            <a:xfrm>
              <a:off x="1691680" y="4077072"/>
              <a:ext cx="1158875" cy="4286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70904" y="3616697"/>
              <a:ext cx="11079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循环体：</a:t>
              </a:r>
              <a:endParaRPr kumimoji="1" lang="en-US" altLang="zh-CN"/>
            </a:p>
            <a:p>
              <a:r>
                <a:rPr kumimoji="1" lang="zh-CN" altLang="en-US"/>
                <a:t>重复执行</a:t>
              </a:r>
              <a:endParaRPr kumimoji="1" lang="en-US" altLang="zh-CN"/>
            </a:p>
            <a:p>
              <a:r>
                <a:rPr kumimoji="1" lang="zh-CN" altLang="en-US"/>
                <a:t>的代码段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5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综合演练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提示用户输入一个正整数</a:t>
            </a:r>
            <a:r>
              <a:rPr lang="en-US" altLang="zh-CN" dirty="0"/>
              <a:t>n</a:t>
            </a:r>
            <a:r>
              <a:rPr lang="zh-CN" altLang="zh-CN" dirty="0"/>
              <a:t>，计算</a:t>
            </a:r>
            <a:r>
              <a:rPr lang="en-US" altLang="zh-CN" dirty="0"/>
              <a:t>1+2+3+…+n</a:t>
            </a:r>
            <a:r>
              <a:rPr lang="zh-CN" altLang="zh-CN" dirty="0"/>
              <a:t>的和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30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你 </a:t>
            </a:r>
            <a:r>
              <a:rPr kumimoji="1" lang="en-US" altLang="zh-CN"/>
              <a:t>do</a:t>
            </a:r>
            <a:r>
              <a:rPr kumimoji="1" lang="zh-CN" altLang="en-US"/>
              <a:t> </a:t>
            </a:r>
            <a:r>
              <a:rPr kumimoji="1" lang="en-US" altLang="zh-CN"/>
              <a:t>while</a:t>
            </a:r>
            <a:r>
              <a:rPr kumimoji="1" lang="zh-CN" altLang="en-US"/>
              <a:t> 了吗？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809996"/>
          </a:xfrm>
        </p:spPr>
        <p:txBody>
          <a:bodyPr>
            <a:normAutofit/>
          </a:bodyPr>
          <a:lstStyle/>
          <a:p>
            <a:r>
              <a:rPr kumimoji="1" lang="zh-CN" altLang="en-US"/>
              <a:t>这个还有另外一种</a:t>
            </a:r>
            <a:r>
              <a:rPr kumimoji="1" lang="en-US" altLang="zh-CN"/>
              <a:t>while</a:t>
            </a:r>
            <a:r>
              <a:rPr kumimoji="1" lang="zh-CN" altLang="en-US"/>
              <a:t>循环的的形式，它是执行过循环体后，再进行条件判断，这就意味着循环体中代码</a:t>
            </a:r>
            <a:r>
              <a:rPr kumimoji="1" lang="zh-CN" altLang="en-US">
                <a:solidFill>
                  <a:srgbClr val="FF0000"/>
                </a:solidFill>
              </a:rPr>
              <a:t>至少</a:t>
            </a:r>
            <a:r>
              <a:rPr kumimoji="1" lang="zh-CN" altLang="en-US"/>
              <a:t>会执行</a:t>
            </a:r>
            <a:r>
              <a:rPr kumimoji="1" lang="zh-CN" altLang="en-US">
                <a:solidFill>
                  <a:srgbClr val="FF0000"/>
                </a:solidFill>
              </a:rPr>
              <a:t>一次</a:t>
            </a:r>
            <a:r>
              <a:rPr kumimoji="1" lang="zh-CN" altLang="en-US">
                <a:solidFill>
                  <a:schemeClr val="tx1"/>
                </a:solidFill>
              </a:rPr>
              <a:t>，这就是</a:t>
            </a:r>
            <a:r>
              <a:rPr kumimoji="1" lang="en-US" altLang="zh-CN">
                <a:solidFill>
                  <a:schemeClr val="tx1"/>
                </a:solidFill>
              </a:rPr>
              <a:t>do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54379" y="2915821"/>
            <a:ext cx="2772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do{</a:t>
            </a:r>
          </a:p>
          <a:p>
            <a:endParaRPr kumimoji="1" lang="en-US" altLang="zh-CN"/>
          </a:p>
          <a:p>
            <a:r>
              <a:rPr kumimoji="1" lang="zh-CN" altLang="zh-CN"/>
              <a:t> </a:t>
            </a:r>
            <a:r>
              <a:rPr kumimoji="1" lang="zh-CN" altLang="en-US"/>
              <a:t>     </a:t>
            </a:r>
            <a:r>
              <a:rPr kumimoji="1" lang="en-US" altLang="zh-CN"/>
              <a:t>/</a:t>
            </a:r>
            <a:r>
              <a:rPr kumimoji="1" lang="zh-CN" altLang="en-US"/>
              <a:t>* 买彩票 *</a:t>
            </a:r>
            <a:r>
              <a:rPr kumimoji="1" lang="en-US" altLang="zh-CN"/>
              <a:t>/</a:t>
            </a:r>
          </a:p>
          <a:p>
            <a:endParaRPr kumimoji="1" lang="en-US" altLang="zh-CN"/>
          </a:p>
          <a:p>
            <a:r>
              <a:rPr kumimoji="1" lang="en-US" altLang="zh-CN"/>
              <a:t>}while(</a:t>
            </a:r>
            <a:r>
              <a:rPr kumimoji="1" lang="zh-CN" altLang="en-US"/>
              <a:t>没有中</a:t>
            </a:r>
            <a:r>
              <a:rPr kumimoji="1" lang="en-US" altLang="zh-CN"/>
              <a:t>);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36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循环总是有着相同的结构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147002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在循环前做一些简单的事情，比如设置循环变量</a:t>
            </a:r>
            <a:endParaRPr kumimoji="1" lang="en-US" altLang="zh-CN"/>
          </a:p>
          <a:p>
            <a:r>
              <a:rPr kumimoji="1" lang="zh-CN" altLang="en-US"/>
              <a:t>有一个简单的循环条件判断</a:t>
            </a:r>
            <a:endParaRPr kumimoji="1" lang="en-US" altLang="zh-CN"/>
          </a:p>
          <a:p>
            <a:r>
              <a:rPr kumimoji="1" lang="zh-CN" altLang="en-US"/>
              <a:t>在每次循环结束的时候，做一些事情，如更新环境变量</a:t>
            </a:r>
            <a:endParaRPr kumimoji="1" lang="en-US" altLang="zh-CN"/>
          </a:p>
          <a:p>
            <a:r>
              <a:rPr kumimoji="1" lang="zh-CN" altLang="en-US"/>
              <a:t>例如：数十个红枣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324177" y="2750582"/>
            <a:ext cx="8302896" cy="3372624"/>
            <a:chOff x="324177" y="2750582"/>
            <a:chExt cx="8302896" cy="3372624"/>
          </a:xfrm>
        </p:grpSpPr>
        <p:sp>
          <p:nvSpPr>
            <p:cNvPr id="4" name="文本框 3"/>
            <p:cNvSpPr txBox="1"/>
            <p:nvPr/>
          </p:nvSpPr>
          <p:spPr>
            <a:xfrm>
              <a:off x="3048000" y="3905250"/>
              <a:ext cx="44291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 int counter = 1;</a:t>
              </a:r>
            </a:p>
            <a:p>
              <a:r>
                <a:rPr lang="zh-CN" altLang="zh-CN"/>
                <a:t> </a:t>
              </a:r>
              <a:r>
                <a:rPr lang="zh-CN" altLang="en-US"/>
                <a:t>   </a:t>
              </a:r>
              <a:r>
                <a:rPr lang="en-US" altLang="zh-CN"/>
                <a:t>while(counter &lt; 11){</a:t>
              </a:r>
            </a:p>
            <a:p>
              <a:r>
                <a:rPr lang="zh-TW" altLang="en-US"/>
                <a:t>        </a:t>
              </a:r>
              <a:r>
                <a:rPr lang="en-US" altLang="zh-TW"/>
                <a:t>printf("%d </a:t>
              </a:r>
              <a:r>
                <a:rPr lang="zh-TW" altLang="en-US"/>
                <a:t>个红枣！</a:t>
              </a:r>
              <a:r>
                <a:rPr lang="en-US" altLang="zh-TW"/>
                <a:t>",counter);</a:t>
              </a:r>
            </a:p>
            <a:p>
              <a:r>
                <a:rPr lang="en-US" altLang="zh-CN"/>
                <a:t>        counter++;</a:t>
              </a:r>
            </a:p>
            <a:p>
              <a:r>
                <a:rPr lang="en-US" altLang="zh-CN"/>
                <a:t> }</a:t>
              </a:r>
              <a:endParaRPr kumimoji="1"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32337" y="302337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循环开始代码</a:t>
              </a:r>
              <a:r>
                <a:rPr kumimoji="1" lang="en-US" altLang="zh-CN"/>
                <a:t>:</a:t>
              </a:r>
            </a:p>
            <a:p>
              <a:r>
                <a:rPr kumimoji="1" lang="zh-CN" altLang="en-US"/>
                <a:t>设置循环控制变量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907465" y="2750582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循环条件：</a:t>
              </a:r>
              <a:endParaRPr kumimoji="1" lang="en-US" altLang="zh-CN"/>
            </a:p>
            <a:p>
              <a:r>
                <a:rPr kumimoji="1" lang="zh-CN" altLang="en-US"/>
                <a:t>当条件为真时</a:t>
              </a:r>
              <a:endParaRPr kumimoji="1" lang="en-US" altLang="zh-CN"/>
            </a:p>
            <a:p>
              <a:r>
                <a:rPr kumimoji="1" lang="zh-CN" altLang="en-US"/>
                <a:t>就执行循环体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4177" y="5153709"/>
              <a:ext cx="2723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这是循环后的更新代码，</a:t>
              </a:r>
              <a:endParaRPr kumimoji="1" lang="en-US" altLang="zh-CN"/>
            </a:p>
            <a:p>
              <a:r>
                <a:rPr kumimoji="1" lang="zh-CN" altLang="en-US"/>
                <a:t>在循环末尾改变</a:t>
              </a:r>
              <a:r>
                <a:rPr kumimoji="1" lang="en-US" altLang="zh-CN"/>
                <a:t>counter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23404" y="5476875"/>
              <a:ext cx="4403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记住：</a:t>
              </a:r>
              <a:endParaRPr kumimoji="1" lang="en-US" altLang="zh-CN"/>
            </a:p>
            <a:p>
              <a:r>
                <a:rPr kumimoji="1" lang="en-US" altLang="zh-CN"/>
                <a:t>counter++</a:t>
              </a:r>
              <a:r>
                <a:rPr kumimoji="1" lang="zh-CN" altLang="en-US"/>
                <a:t> 等价于 </a:t>
              </a:r>
              <a:r>
                <a:rPr kumimoji="1" lang="en-US" altLang="zh-CN"/>
                <a:t>counter</a:t>
              </a:r>
              <a:r>
                <a:rPr kumimoji="1" lang="zh-CN" altLang="en-US"/>
                <a:t> </a:t>
              </a:r>
              <a:r>
                <a:rPr kumimoji="1" lang="en-US" altLang="zh-CN"/>
                <a:t>=</a:t>
              </a:r>
              <a:r>
                <a:rPr kumimoji="1" lang="zh-CN" altLang="en-US"/>
                <a:t> </a:t>
              </a:r>
              <a:r>
                <a:rPr kumimoji="1" lang="en-US" altLang="zh-CN"/>
                <a:t>counter</a:t>
              </a:r>
              <a:r>
                <a:rPr kumimoji="1" lang="zh-CN" altLang="en-US"/>
                <a:t> </a:t>
              </a:r>
              <a:r>
                <a:rPr kumimoji="1" lang="en-US" altLang="zh-CN"/>
                <a:t>+1</a:t>
              </a:r>
              <a:r>
                <a:rPr kumimoji="1" lang="zh-CN" altLang="en-US"/>
                <a:t> </a:t>
              </a:r>
              <a:endParaRPr kumimoji="1" lang="en-US" altLang="zh-CN"/>
            </a:p>
          </p:txBody>
        </p:sp>
        <p:cxnSp>
          <p:nvCxnSpPr>
            <p:cNvPr id="10" name="直线箭头连接符 9"/>
            <p:cNvCxnSpPr>
              <a:stCxn id="5" idx="2"/>
            </p:cNvCxnSpPr>
            <p:nvPr/>
          </p:nvCxnSpPr>
          <p:spPr>
            <a:xfrm>
              <a:off x="3048000" y="3669705"/>
              <a:ext cx="762000" cy="3942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6" idx="1"/>
            </p:cNvCxnSpPr>
            <p:nvPr/>
          </p:nvCxnSpPr>
          <p:spPr>
            <a:xfrm flipH="1">
              <a:off x="5064125" y="3212247"/>
              <a:ext cx="843340" cy="1190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V="1">
              <a:off x="3048000" y="5049541"/>
              <a:ext cx="457573" cy="3330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/>
            <p:cNvCxnSpPr>
              <a:stCxn id="8" idx="0"/>
            </p:cNvCxnSpPr>
            <p:nvPr/>
          </p:nvCxnSpPr>
          <p:spPr>
            <a:xfrm flipH="1" flipV="1">
              <a:off x="4476750" y="5049541"/>
              <a:ext cx="1948489" cy="4273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450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for </a:t>
            </a:r>
            <a:r>
              <a:rPr kumimoji="1" lang="zh-CN" altLang="en-US"/>
              <a:t>循环让事情变得简单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8558" y="2701161"/>
            <a:ext cx="52886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 for(int counter = 1;</a:t>
            </a:r>
            <a:r>
              <a:rPr lang="zh-CN" altLang="en-US"/>
              <a:t>   </a:t>
            </a:r>
            <a:r>
              <a:rPr lang="en-US" altLang="zh-CN"/>
              <a:t>counter &lt; 11 ;</a:t>
            </a:r>
            <a:r>
              <a:rPr lang="zh-CN" altLang="en-US"/>
              <a:t>  </a:t>
            </a:r>
            <a:r>
              <a:rPr lang="en-US" altLang="zh-CN"/>
              <a:t> counter++){</a:t>
            </a:r>
          </a:p>
          <a:p>
            <a:endParaRPr lang="en-US" altLang="zh-CN"/>
          </a:p>
          <a:p>
            <a:r>
              <a:rPr lang="zh-TW" altLang="en-US"/>
              <a:t>        </a:t>
            </a:r>
            <a:r>
              <a:rPr lang="en-US" altLang="zh-TW"/>
              <a:t>printf("%d </a:t>
            </a:r>
            <a:r>
              <a:rPr lang="zh-TW" altLang="en-US"/>
              <a:t>个红枣</a:t>
            </a:r>
            <a:r>
              <a:rPr lang="en-US" altLang="zh-TW"/>
              <a:t>\n",counter);</a:t>
            </a:r>
          </a:p>
          <a:p>
            <a:endParaRPr lang="en-US" altLang="zh-TW"/>
          </a:p>
          <a:p>
            <a:r>
              <a:rPr lang="en-US" altLang="zh-CN"/>
              <a:t>   }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7007" y="155596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定义并初始化</a:t>
            </a:r>
            <a:endParaRPr kumimoji="1" lang="en-US" altLang="zh-CN"/>
          </a:p>
          <a:p>
            <a:r>
              <a:rPr kumimoji="1" lang="zh-CN" altLang="en-US"/>
              <a:t>循环控制变量</a:t>
            </a:r>
            <a:endParaRPr kumimoji="1" lang="en-US" altLang="zh-CN"/>
          </a:p>
          <a:p>
            <a:r>
              <a:rPr kumimoji="1" lang="zh-CN" altLang="en-US"/>
              <a:t>它</a:t>
            </a:r>
            <a:r>
              <a:rPr kumimoji="1" lang="zh-CN" altLang="en-US">
                <a:solidFill>
                  <a:srgbClr val="FF0000"/>
                </a:solidFill>
              </a:rPr>
              <a:t>仅</a:t>
            </a:r>
            <a:r>
              <a:rPr kumimoji="1" lang="zh-CN" altLang="en-US"/>
              <a:t>执行</a:t>
            </a:r>
            <a:r>
              <a:rPr kumimoji="1" lang="zh-CN" altLang="en-US">
                <a:solidFill>
                  <a:srgbClr val="FF0000"/>
                </a:solidFill>
              </a:rPr>
              <a:t>一次</a:t>
            </a: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2235697" y="2164507"/>
            <a:ext cx="590225" cy="655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505572" y="1450975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这是循环控制条件，</a:t>
            </a:r>
            <a:endParaRPr kumimoji="1" lang="en-US" altLang="zh-CN"/>
          </a:p>
          <a:p>
            <a:r>
              <a:rPr kumimoji="1" lang="zh-CN" altLang="en-US"/>
              <a:t>在</a:t>
            </a:r>
            <a:r>
              <a:rPr kumimoji="1" lang="zh-CN" altLang="en-US">
                <a:solidFill>
                  <a:srgbClr val="FF0000"/>
                </a:solidFill>
              </a:rPr>
              <a:t>每次</a:t>
            </a:r>
            <a:r>
              <a:rPr kumimoji="1" lang="zh-CN" altLang="en-US"/>
              <a:t>循环</a:t>
            </a:r>
            <a:r>
              <a:rPr kumimoji="1" lang="zh-CN" altLang="en-US">
                <a:solidFill>
                  <a:srgbClr val="FF0000"/>
                </a:solidFill>
              </a:rPr>
              <a:t>前</a:t>
            </a:r>
            <a:r>
              <a:rPr kumimoji="1" lang="zh-CN" altLang="en-US"/>
              <a:t>都会</a:t>
            </a:r>
            <a:endParaRPr kumimoji="1" lang="en-US" altLang="zh-CN"/>
          </a:p>
          <a:p>
            <a:r>
              <a:rPr kumimoji="1" lang="zh-CN" altLang="en-US"/>
              <a:t>检查它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359412" y="1610461"/>
            <a:ext cx="226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这段代码将在</a:t>
            </a:r>
            <a:r>
              <a:rPr kumimoji="1" lang="zh-CN" altLang="en-US">
                <a:solidFill>
                  <a:srgbClr val="FF0000"/>
                </a:solidFill>
              </a:rPr>
              <a:t>每次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/>
              <a:t>循环</a:t>
            </a:r>
            <a:r>
              <a:rPr kumimoji="1" lang="zh-CN" altLang="en-US">
                <a:solidFill>
                  <a:srgbClr val="FF0000"/>
                </a:solidFill>
              </a:rPr>
              <a:t>后</a:t>
            </a:r>
            <a:r>
              <a:rPr kumimoji="1" lang="zh-CN" altLang="en-US"/>
              <a:t>执行</a:t>
            </a:r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4560822" y="2256792"/>
            <a:ext cx="35771" cy="563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30" idx="2"/>
          </p:cNvCxnSpPr>
          <p:nvPr/>
        </p:nvCxnSpPr>
        <p:spPr>
          <a:xfrm flipH="1">
            <a:off x="6359412" y="2256792"/>
            <a:ext cx="1131079" cy="563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825922" y="4579454"/>
            <a:ext cx="422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循环体，每次循环需要重复执行的代码</a:t>
            </a:r>
          </a:p>
        </p:txBody>
      </p:sp>
      <p:cxnSp>
        <p:nvCxnSpPr>
          <p:cNvPr id="37" name="直线箭头连接符 36"/>
          <p:cNvCxnSpPr/>
          <p:nvPr/>
        </p:nvCxnSpPr>
        <p:spPr>
          <a:xfrm flipH="1" flipV="1">
            <a:off x="2235697" y="4178489"/>
            <a:ext cx="1269875" cy="400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/>
        </p:nvCxnSpPr>
        <p:spPr>
          <a:xfrm rot="5400000" flipH="1" flipV="1">
            <a:off x="5794813" y="3309441"/>
            <a:ext cx="1431076" cy="82273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15531" y="5259216"/>
            <a:ext cx="8564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for</a:t>
            </a:r>
            <a:r>
              <a:rPr kumimoji="1" lang="zh-CN" altLang="en-US"/>
              <a:t>循环，在开发过程中使用的非常频繁，如果我们可以使用</a:t>
            </a:r>
            <a:r>
              <a:rPr kumimoji="1" lang="en-US" altLang="zh-CN"/>
              <a:t>for</a:t>
            </a:r>
            <a:r>
              <a:rPr kumimoji="1" lang="zh-CN" altLang="en-US"/>
              <a:t>就不使用</a:t>
            </a:r>
            <a:r>
              <a:rPr kumimoji="1" lang="en-US" altLang="zh-CN"/>
              <a:t>while</a:t>
            </a:r>
          </a:p>
          <a:p>
            <a:r>
              <a:rPr kumimoji="1" lang="zh-CN" altLang="en-US"/>
              <a:t>因为</a:t>
            </a:r>
            <a:r>
              <a:rPr kumimoji="1" lang="en-US" altLang="zh-CN"/>
              <a:t>for</a:t>
            </a:r>
            <a:r>
              <a:rPr kumimoji="1" lang="zh-CN" altLang="en-US"/>
              <a:t>让代码更加整洁，有更好的可读性；为什么这么说呢？</a:t>
            </a:r>
            <a:endParaRPr kumimoji="1" lang="en-US" altLang="zh-CN"/>
          </a:p>
          <a:p>
            <a:r>
              <a:rPr kumimoji="1" lang="zh-CN" altLang="en-US"/>
              <a:t>因为所有关于循环控制的代码都在</a:t>
            </a:r>
            <a:r>
              <a:rPr kumimoji="1" lang="en-US" altLang="zh-CN"/>
              <a:t>for</a:t>
            </a:r>
            <a:r>
              <a:rPr kumimoji="1" lang="zh-CN" altLang="en-US"/>
              <a:t>小括号里面，循环体中只需要关心业务逻辑。</a:t>
            </a:r>
            <a:endParaRPr kumimoji="1" lang="en-US" altLang="zh-CN"/>
          </a:p>
          <a:p>
            <a:r>
              <a:rPr kumimoji="1" lang="zh-CN" altLang="en-US"/>
              <a:t>另外，使用</a:t>
            </a:r>
            <a:r>
              <a:rPr kumimoji="1" lang="en-US" altLang="zh-CN"/>
              <a:t>for</a:t>
            </a:r>
            <a:r>
              <a:rPr kumimoji="1" lang="zh-CN" altLang="en-US"/>
              <a:t>我们不会忘记更新循环控制变量，而</a:t>
            </a:r>
            <a:r>
              <a:rPr kumimoji="1" lang="en-US" altLang="zh-CN"/>
              <a:t>while</a:t>
            </a:r>
            <a:r>
              <a:rPr kumimoji="1" lang="zh-CN" altLang="en-US"/>
              <a:t>就没有那么幸运了</a:t>
            </a:r>
          </a:p>
        </p:txBody>
      </p:sp>
    </p:spTree>
    <p:extLst>
      <p:ext uri="{BB962C8B-B14F-4D97-AF65-F5344CB8AC3E}">
        <p14:creationId xmlns:p14="http://schemas.microsoft.com/office/powerpoint/2010/main" val="39719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跳出循环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3880" y="1562624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你可以通过循环条件来控制循环的结束，但有时候我们希望从循环体中间位置跳出</a:t>
            </a:r>
            <a:endParaRPr kumimoji="1" lang="en-US" altLang="zh-CN"/>
          </a:p>
          <a:p>
            <a:r>
              <a:rPr kumimoji="1" lang="zh-CN" altLang="en-US"/>
              <a:t>循环，那该怎么办呢？你可以修改你的代码结构，但有一种更加直接的方式，</a:t>
            </a:r>
            <a:endParaRPr kumimoji="1" lang="en-US" altLang="zh-CN"/>
          </a:p>
          <a:p>
            <a:r>
              <a:rPr kumimoji="1" lang="zh-CN" altLang="en-US"/>
              <a:t>那是就使用</a:t>
            </a:r>
            <a:r>
              <a:rPr kumimoji="1" lang="en-US" altLang="zh-CN"/>
              <a:t>break</a:t>
            </a:r>
            <a:r>
              <a:rPr kumimoji="1" lang="zh-CN" altLang="en-US"/>
              <a:t>语句；</a:t>
            </a:r>
            <a:endParaRPr kumimoji="1"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253582" y="2485954"/>
            <a:ext cx="3648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 </a:t>
            </a:r>
            <a:r>
              <a:rPr lang="en-US" altLang="zh-CN"/>
              <a:t>while (</a:t>
            </a:r>
            <a:r>
              <a:rPr lang="zh-CN" altLang="en-US"/>
              <a:t>饿</a:t>
            </a:r>
            <a:r>
              <a:rPr lang="en-US" altLang="zh-CN"/>
              <a:t>) {</a:t>
            </a:r>
          </a:p>
          <a:p>
            <a:r>
              <a:rPr lang="ro-RO" altLang="zh-CN"/>
              <a:t>        printf("</a:t>
            </a:r>
            <a:r>
              <a:rPr lang="zh-CN" altLang="ro-RO"/>
              <a:t>吃面包</a:t>
            </a:r>
            <a:r>
              <a:rPr lang="ro-RO" altLang="zh-CN"/>
              <a:t>\n");</a:t>
            </a:r>
          </a:p>
          <a:p>
            <a:r>
              <a:rPr lang="en-US" altLang="zh-CN"/>
              <a:t>        if (</a:t>
            </a:r>
            <a:r>
              <a:rPr lang="zh-CN" altLang="en-US"/>
              <a:t>反胃了</a:t>
            </a:r>
            <a:r>
              <a:rPr lang="en-US" altLang="zh-CN"/>
              <a:t>) {</a:t>
            </a:r>
          </a:p>
          <a:p>
            <a:r>
              <a:rPr lang="en-US" altLang="zh-CN"/>
              <a:t>            break;</a:t>
            </a:r>
          </a:p>
          <a:p>
            <a:r>
              <a:rPr lang="en-US" altLang="zh-CN"/>
              <a:t>        }</a:t>
            </a:r>
          </a:p>
          <a:p>
            <a:r>
              <a:rPr lang="zh-CHT" altLang="en-US"/>
              <a:t>        </a:t>
            </a:r>
            <a:r>
              <a:rPr lang="en-US" altLang="zh-CHT"/>
              <a:t>printf("</a:t>
            </a:r>
            <a:r>
              <a:rPr lang="zh-CHT" altLang="en-US"/>
              <a:t>喝咖啡</a:t>
            </a:r>
            <a:r>
              <a:rPr lang="en-US" altLang="zh-CHT"/>
              <a:t>\n");</a:t>
            </a:r>
          </a:p>
          <a:p>
            <a:r>
              <a:rPr lang="en-US" altLang="zh-CN"/>
              <a:t>    }</a:t>
            </a:r>
            <a:endParaRPr kumimoji="1" lang="zh-CN" altLang="en-US"/>
          </a:p>
        </p:txBody>
      </p:sp>
      <p:cxnSp>
        <p:nvCxnSpPr>
          <p:cNvPr id="9" name="曲线连接符 8"/>
          <p:cNvCxnSpPr/>
          <p:nvPr/>
        </p:nvCxnSpPr>
        <p:spPr>
          <a:xfrm rot="10800000" flipV="1">
            <a:off x="2647065" y="3554847"/>
            <a:ext cx="1019478" cy="904350"/>
          </a:xfrm>
          <a:prstGeom prst="curvedConnector3">
            <a:avLst>
              <a:gd name="adj1" fmla="val -1535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08294" y="4459197"/>
            <a:ext cx="275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/>
              <a:t> </a:t>
            </a:r>
            <a:r>
              <a:rPr kumimoji="1" lang="en-US" altLang="zh-CN"/>
              <a:t>“break”</a:t>
            </a:r>
            <a:r>
              <a:rPr kumimoji="1" lang="zh-CN" altLang="en-US"/>
              <a:t>立即跳出循环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1766" y="5294993"/>
            <a:ext cx="7891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break</a:t>
            </a:r>
            <a:r>
              <a:rPr kumimoji="1" lang="zh-CN" altLang="en-US"/>
              <a:t>会直接跳出你当前的循环，循环体中</a:t>
            </a:r>
            <a:r>
              <a:rPr kumimoji="1" lang="en-US" altLang="zh-CN"/>
              <a:t>break</a:t>
            </a:r>
            <a:r>
              <a:rPr kumimoji="1" lang="zh-CN" altLang="en-US"/>
              <a:t>后面的语句都不会执行</a:t>
            </a:r>
            <a:r>
              <a:rPr kumimoji="1" lang="en-US" altLang="zh-CN"/>
              <a:t>;</a:t>
            </a:r>
          </a:p>
          <a:p>
            <a:r>
              <a:rPr kumimoji="1" lang="en-US" altLang="zh-CN"/>
              <a:t>break</a:t>
            </a:r>
            <a:r>
              <a:rPr kumimoji="1" lang="zh-CN" altLang="en-US"/>
              <a:t>是很有用的，因为有时候它是结束循环最简单最好的方式；但要避免</a:t>
            </a:r>
            <a:endParaRPr kumimoji="1" lang="en-US" altLang="zh-CN"/>
          </a:p>
          <a:p>
            <a:r>
              <a:rPr kumimoji="1" lang="en-US" altLang="zh-CN"/>
              <a:t>break</a:t>
            </a:r>
            <a:r>
              <a:rPr kumimoji="1" lang="zh-CN" altLang="en-US"/>
              <a:t>的滥用，因为</a:t>
            </a:r>
            <a:r>
              <a:rPr kumimoji="1" lang="en-US" altLang="zh-CN"/>
              <a:t>break</a:t>
            </a:r>
            <a:r>
              <a:rPr kumimoji="1" lang="zh-CN" altLang="en-US"/>
              <a:t>会降低代码的可读性！</a:t>
            </a:r>
          </a:p>
        </p:txBody>
      </p:sp>
    </p:spTree>
    <p:extLst>
      <p:ext uri="{BB962C8B-B14F-4D97-AF65-F5344CB8AC3E}">
        <p14:creationId xmlns:p14="http://schemas.microsoft.com/office/powerpoint/2010/main" val="35129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古墓谜案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b="1"/>
              <a:t>break</a:t>
            </a:r>
            <a:r>
              <a:rPr kumimoji="1" lang="zh-CN" altLang="en-US" sz="2400" b="1"/>
              <a:t>不是跳出</a:t>
            </a:r>
            <a:r>
              <a:rPr kumimoji="1" lang="en-US" altLang="zh-CN" sz="2400" b="1"/>
              <a:t>if</a:t>
            </a:r>
            <a:r>
              <a:rPr kumimoji="1" lang="zh-CN" altLang="en-US" sz="2400" b="1"/>
              <a:t>语句的！</a:t>
            </a:r>
            <a:endParaRPr kumimoji="1" lang="en-US" altLang="zh-CN" sz="2400" b="1"/>
          </a:p>
          <a:p>
            <a:r>
              <a:rPr kumimoji="1" lang="zh-CN" altLang="en-US"/>
              <a:t>在</a:t>
            </a:r>
            <a:r>
              <a:rPr kumimoji="1" lang="en-US" altLang="zh-CN"/>
              <a:t>1990</a:t>
            </a:r>
            <a:r>
              <a:rPr kumimoji="1" lang="zh-CN" altLang="en-US"/>
              <a:t>年，</a:t>
            </a:r>
            <a:r>
              <a:rPr kumimoji="1" lang="en-US" altLang="zh-CN"/>
              <a:t>AT&amp;T(</a:t>
            </a:r>
            <a:r>
              <a:rPr lang="zh-CN" altLang="en-US"/>
              <a:t>美国电话电报公司</a:t>
            </a:r>
            <a:r>
              <a:rPr kumimoji="1" lang="en-US" altLang="zh-CN"/>
              <a:t>)</a:t>
            </a:r>
            <a:r>
              <a:rPr kumimoji="1" lang="zh-CN" altLang="en-US"/>
              <a:t>的电话系统的很长一段瘫痪了，造成</a:t>
            </a:r>
            <a:r>
              <a:rPr kumimoji="1" lang="en-US" altLang="zh-CN"/>
              <a:t>60</a:t>
            </a:r>
            <a:r>
              <a:rPr kumimoji="1" lang="zh-CN" altLang="en-US"/>
              <a:t>,</a:t>
            </a:r>
            <a:r>
              <a:rPr kumimoji="1" lang="en-US" altLang="zh-CN"/>
              <a:t>000</a:t>
            </a:r>
            <a:r>
              <a:rPr kumimoji="1" lang="zh-CN" altLang="en-US"/>
              <a:t>人，不能打电话也不能接电话，原因是什么呢？一个使用</a:t>
            </a:r>
            <a:r>
              <a:rPr kumimoji="1" lang="en-US" altLang="zh-CN"/>
              <a:t>C</a:t>
            </a:r>
            <a:r>
              <a:rPr kumimoji="1" lang="zh-CN" altLang="en-US"/>
              <a:t>语言的程序员，试图使用</a:t>
            </a:r>
            <a:r>
              <a:rPr kumimoji="1" lang="en-US" altLang="zh-CN"/>
              <a:t>break</a:t>
            </a:r>
            <a:r>
              <a:rPr kumimoji="1" lang="zh-CN" altLang="en-US"/>
              <a:t>来跳出</a:t>
            </a:r>
            <a:r>
              <a:rPr kumimoji="1" lang="en-US" altLang="zh-CN"/>
              <a:t>if</a:t>
            </a:r>
            <a:r>
              <a:rPr kumimoji="1" lang="zh-CN" altLang="en-US"/>
              <a:t>语句，但是</a:t>
            </a:r>
            <a:r>
              <a:rPr kumimoji="1" lang="en-US" altLang="zh-CN"/>
              <a:t>break</a:t>
            </a:r>
            <a:r>
              <a:rPr kumimoji="1" lang="zh-CN" altLang="en-US"/>
              <a:t>不是跳出</a:t>
            </a:r>
            <a:r>
              <a:rPr kumimoji="1" lang="en-US" altLang="zh-CN"/>
              <a:t>if</a:t>
            </a:r>
            <a:r>
              <a:rPr kumimoji="1" lang="zh-CN" altLang="en-US"/>
              <a:t>语句而是跳出整个循环；解决这个</a:t>
            </a:r>
            <a:r>
              <a:rPr kumimoji="1" lang="en-US" altLang="zh-CN"/>
              <a:t>bug,</a:t>
            </a:r>
            <a:r>
              <a:rPr kumimoji="1" lang="zh-CN" altLang="en-US"/>
              <a:t>让</a:t>
            </a:r>
            <a:r>
              <a:rPr kumimoji="1" lang="en-US" altLang="zh-CN"/>
              <a:t>7</a:t>
            </a:r>
            <a:r>
              <a:rPr kumimoji="1" lang="zh-CN" altLang="en-US"/>
              <a:t>千万次通话收到干扰，花费超过</a:t>
            </a:r>
            <a:r>
              <a:rPr kumimoji="1" lang="en-US" altLang="zh-CN"/>
              <a:t>9</a:t>
            </a:r>
            <a:r>
              <a:rPr kumimoji="1" lang="zh-CN" altLang="en-US"/>
              <a:t>个小时。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5165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540</TotalTime>
  <Words>497</Words>
  <Application>Microsoft Macintosh PowerPoint</Application>
  <PresentationFormat>全屏显示(4:3)</PresentationFormat>
  <Paragraphs>102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iOS8</vt:lpstr>
      <vt:lpstr>循环结构while</vt:lpstr>
      <vt:lpstr>循环结构</vt:lpstr>
      <vt:lpstr>while循环</vt:lpstr>
      <vt:lpstr>综合演练</vt:lpstr>
      <vt:lpstr>你 do while 了吗？</vt:lpstr>
      <vt:lpstr>循环总是有着相同的结构</vt:lpstr>
      <vt:lpstr>for 循环让事情变得简单</vt:lpstr>
      <vt:lpstr>使用break跳出循环</vt:lpstr>
      <vt:lpstr>古墓谜案</vt:lpstr>
      <vt:lpstr> continue 来让循环继续</vt:lpstr>
      <vt:lpstr>Q&amp;A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82</cp:revision>
  <dcterms:created xsi:type="dcterms:W3CDTF">2013-07-22T08:28:31Z</dcterms:created>
  <dcterms:modified xsi:type="dcterms:W3CDTF">2014-10-26T01:50:11Z</dcterms:modified>
</cp:coreProperties>
</file>