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  <p:sldMasterId id="2147483674" r:id="rId3"/>
    <p:sldMasterId id="2147483675" r:id="rId4"/>
    <p:sldMasterId id="2147483676" r:id="rId5"/>
    <p:sldMasterId id="2147483677" r:id="rId6"/>
    <p:sldMasterId id="2147483678" r:id="rId7"/>
    <p:sldMasterId id="2147483679" r:id="rId8"/>
    <p:sldMasterId id="2147483681" r:id="rId9"/>
    <p:sldMasterId id="2147483682" r:id="rId10"/>
    <p:sldMasterId id="2147483683" r:id="rId11"/>
    <p:sldMasterId id="2147483684" r:id="rId12"/>
    <p:sldMasterId id="2147483685" r:id="rId13"/>
    <p:sldMasterId id="2147483686" r:id="rId14"/>
    <p:sldMasterId id="2147483687" r:id="rId15"/>
    <p:sldMasterId id="2147483688" r:id="rId16"/>
    <p:sldMasterId id="2147483689" r:id="rId17"/>
    <p:sldMasterId id="2147483690" r:id="rId18"/>
    <p:sldMasterId id="2147483691" r:id="rId19"/>
    <p:sldMasterId id="2147483692" r:id="rId20"/>
    <p:sldMasterId id="2147483693" r:id="rId21"/>
    <p:sldMasterId id="2147483694" r:id="rId22"/>
    <p:sldMasterId id="2147483695" r:id="rId23"/>
    <p:sldMasterId id="2147484514" r:id="rId24"/>
  </p:sldMasterIdLst>
  <p:notesMasterIdLst>
    <p:notesMasterId r:id="rId42"/>
  </p:notesMasterIdLst>
  <p:sldIdLst>
    <p:sldId id="342" r:id="rId25"/>
    <p:sldId id="273" r:id="rId26"/>
    <p:sldId id="326" r:id="rId27"/>
    <p:sldId id="327" r:id="rId28"/>
    <p:sldId id="328" r:id="rId29"/>
    <p:sldId id="329" r:id="rId30"/>
    <p:sldId id="331" r:id="rId31"/>
    <p:sldId id="341" r:id="rId32"/>
    <p:sldId id="330" r:id="rId33"/>
    <p:sldId id="338" r:id="rId34"/>
    <p:sldId id="339" r:id="rId35"/>
    <p:sldId id="340" r:id="rId36"/>
    <p:sldId id="332" r:id="rId37"/>
    <p:sldId id="333" r:id="rId38"/>
    <p:sldId id="337" r:id="rId39"/>
    <p:sldId id="346" r:id="rId40"/>
    <p:sldId id="344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24" autoAdjust="0"/>
  </p:normalViewPr>
  <p:slideViewPr>
    <p:cSldViewPr>
      <p:cViewPr varScale="1">
        <p:scale>
          <a:sx n="79" d="100"/>
          <a:sy n="79" d="100"/>
        </p:scale>
        <p:origin x="-1176" y="-96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146572-3097-5542-93C7-87A6A9278E62}" type="datetimeFigureOut">
              <a:rPr lang="en-US"/>
              <a:pPr>
                <a:defRPr/>
              </a:pPr>
              <a:t>14/10/26</a:t>
            </a:fld>
            <a:endParaRPr lang="en-US" dirty="0"/>
          </a:p>
        </p:txBody>
      </p:sp>
      <p:sp>
        <p:nvSpPr>
          <p:cNvPr id="29594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2A8ECF-465B-C647-9A13-AE974EED67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47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>
                <a:solidFill>
                  <a:srgbClr val="0000FF"/>
                </a:solidFill>
              </a:rPr>
              <a:t>1.</a:t>
            </a:r>
            <a:r>
              <a:rPr lang="zh-CN" altLang="zh-CN" b="1" dirty="0" smtClean="0">
                <a:solidFill>
                  <a:srgbClr val="0000FF"/>
                </a:solidFill>
              </a:rPr>
              <a:t>定义函数的目的</a:t>
            </a:r>
          </a:p>
          <a:p>
            <a:pPr lvl="0"/>
            <a:r>
              <a:rPr lang="zh-CN" altLang="zh-CN" dirty="0" smtClean="0"/>
              <a:t>将一个常用的功能封装起来，方便以后调用</a:t>
            </a:r>
          </a:p>
          <a:p>
            <a:pPr lvl="0"/>
            <a:r>
              <a:rPr lang="en-US" altLang="zh-CN" b="1" dirty="0" smtClean="0">
                <a:solidFill>
                  <a:srgbClr val="0000FF"/>
                </a:solidFill>
              </a:rPr>
              <a:t>2.</a:t>
            </a:r>
            <a:r>
              <a:rPr lang="zh-CN" altLang="zh-CN" b="1" dirty="0" smtClean="0">
                <a:solidFill>
                  <a:srgbClr val="0000FF"/>
                </a:solidFill>
              </a:rPr>
              <a:t>定义函数的步骤</a:t>
            </a:r>
          </a:p>
          <a:p>
            <a:pPr lvl="0"/>
            <a:r>
              <a:rPr lang="zh-CN" altLang="zh-CN" dirty="0" smtClean="0"/>
              <a:t>函数名：函数叫什么名字</a:t>
            </a:r>
          </a:p>
          <a:p>
            <a:pPr lvl="0"/>
            <a:r>
              <a:rPr lang="zh-CN" altLang="zh-CN" dirty="0" smtClean="0"/>
              <a:t>函数体：函数是干啥的，里面包含了什么代码</a:t>
            </a:r>
            <a:endParaRPr lang="en-US" altLang="zh-CN" dirty="0" smtClean="0"/>
          </a:p>
          <a:p>
            <a:pPr lvl="0"/>
            <a:endParaRPr lang="zh-CN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运行步骤分析：</a:t>
            </a:r>
          </a:p>
          <a:p>
            <a:r>
              <a:rPr lang="en-US" altLang="zh-CN" dirty="0" smtClean="0"/>
              <a:t>1&gt; </a:t>
            </a:r>
            <a:r>
              <a:rPr lang="zh-CN" altLang="en-US" dirty="0" smtClean="0"/>
              <a:t>在编译之前，预编译器会将</a:t>
            </a:r>
            <a:r>
              <a:rPr lang="en-US" altLang="zh-CN" dirty="0" err="1" smtClean="0"/>
              <a:t>sum.h</a:t>
            </a:r>
            <a:r>
              <a:rPr lang="zh-CN" altLang="en-US" dirty="0" smtClean="0"/>
              <a:t>文件中的内容拷贝到</a:t>
            </a:r>
            <a:r>
              <a:rPr lang="en-US" altLang="zh-CN" dirty="0" smtClean="0"/>
              <a:t>main.c</a:t>
            </a:r>
            <a:r>
              <a:rPr lang="zh-CN" altLang="en-US" dirty="0" smtClean="0"/>
              <a:t>中</a:t>
            </a:r>
          </a:p>
          <a:p>
            <a:r>
              <a:rPr lang="en-US" altLang="zh-CN" dirty="0" smtClean="0"/>
              <a:t>2&gt; </a:t>
            </a:r>
            <a:r>
              <a:rPr lang="zh-CN" altLang="en-US" dirty="0" smtClean="0"/>
              <a:t>接着编译</a:t>
            </a:r>
            <a:r>
              <a:rPr lang="en-US" altLang="zh-CN" dirty="0" smtClean="0"/>
              <a:t>main.c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sum.c</a:t>
            </a:r>
            <a:r>
              <a:rPr lang="zh-CN" altLang="en-US" dirty="0" smtClean="0"/>
              <a:t>两个源文件，生成目标文件</a:t>
            </a:r>
            <a:r>
              <a:rPr lang="en-US" altLang="zh-CN" dirty="0" err="1" smtClean="0"/>
              <a:t>main.o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sum.o</a:t>
            </a:r>
            <a:r>
              <a:rPr lang="zh-CN" altLang="en-US" dirty="0" smtClean="0"/>
              <a:t>，这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个文件是不能被单独执行的，原因很简单：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sum.o</a:t>
            </a:r>
            <a:r>
              <a:rPr lang="zh-CN" altLang="en-US" dirty="0" smtClean="0"/>
              <a:t>中不存在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函数，肯定不可以被执行</a:t>
            </a:r>
          </a:p>
          <a:p>
            <a:r>
              <a:rPr lang="zh-CN" altLang="en-US" dirty="0" smtClean="0"/>
              <a:t>* </a:t>
            </a:r>
            <a:r>
              <a:rPr lang="en-US" altLang="zh-CN" dirty="0" err="1" smtClean="0"/>
              <a:t>main.o</a:t>
            </a:r>
            <a:r>
              <a:rPr lang="zh-CN" altLang="en-US" dirty="0" smtClean="0"/>
              <a:t>中虽然有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函数，但是它在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函数中调用了一个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函数，而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函数的定义却存在于</a:t>
            </a:r>
            <a:r>
              <a:rPr lang="en-US" altLang="zh-CN" dirty="0" err="1" smtClean="0"/>
              <a:t>sum.o</a:t>
            </a:r>
            <a:r>
              <a:rPr lang="zh-CN" altLang="en-US" dirty="0" smtClean="0"/>
              <a:t>中，因此</a:t>
            </a:r>
            <a:r>
              <a:rPr lang="en-US" altLang="zh-CN" dirty="0" err="1" smtClean="0"/>
              <a:t>main.o</a:t>
            </a:r>
            <a:r>
              <a:rPr lang="zh-CN" altLang="en-US" dirty="0" smtClean="0"/>
              <a:t>依赖于</a:t>
            </a:r>
            <a:r>
              <a:rPr lang="en-US" altLang="zh-CN" dirty="0" err="1" smtClean="0"/>
              <a:t>sum.o</a:t>
            </a:r>
            <a:endParaRPr lang="en-US" altLang="zh-CN" dirty="0" smtClean="0"/>
          </a:p>
          <a:p>
            <a:r>
              <a:rPr lang="en-US" altLang="zh-CN" dirty="0" smtClean="0"/>
              <a:t>3&gt; 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main.o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sum.o</a:t>
            </a:r>
            <a:r>
              <a:rPr lang="zh-CN" altLang="en-US" dirty="0" smtClean="0"/>
              <a:t>链接在一起，生成可执行文件</a:t>
            </a:r>
          </a:p>
          <a:p>
            <a:r>
              <a:rPr lang="en-US" altLang="zh-CN" dirty="0" smtClean="0"/>
              <a:t>4&gt; </a:t>
            </a:r>
            <a:r>
              <a:rPr lang="zh-CN" altLang="en-US" dirty="0" smtClean="0"/>
              <a:t>运行程序</a:t>
            </a:r>
            <a:endParaRPr lang="en-US" altLang="zh-CN" dirty="0" smtClean="0"/>
          </a:p>
          <a:p>
            <a:endParaRPr lang="en-US" altLang="zh-CN" dirty="0" smtClean="0"/>
          </a:p>
          <a:p>
            <a:pPr marL="171450" indent="-171450">
              <a:buFont typeface="Arial"/>
              <a:buChar char="•"/>
            </a:pPr>
            <a:r>
              <a:rPr kumimoji="1" lang="zh-CN" altLang="en-US" sz="1200" b="1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有人可能觉得分出</a:t>
            </a:r>
            <a:r>
              <a:rPr kumimoji="1" lang="en-US" altLang="zh-CN" sz="1200" b="1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sum.h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和</a:t>
            </a:r>
            <a:r>
              <a:rPr kumimoji="1" lang="en-US" altLang="zh-CN" sz="1200" b="1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sum.c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文件的这种做法好傻</a:t>
            </a:r>
            <a:r>
              <a:rPr kumimoji="1" lang="en-US" altLang="zh-CN" sz="1200" b="1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B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，好端端多出</a:t>
            </a:r>
            <a:r>
              <a:rPr kumimoji="1" lang="en-US" altLang="zh-CN" sz="1200" b="1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2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个文件，你把所有的东西都写到</a:t>
            </a:r>
            <a:r>
              <a:rPr kumimoji="1" lang="en-US" altLang="zh-CN" sz="1200" b="1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main.c</a:t>
            </a:r>
            <a:r>
              <a:rPr kumimoji="1" lang="zh-CN" altLang="en-US" sz="1200" b="1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不就可以了么？</a:t>
            </a:r>
            <a:endParaRPr lang="zh-CN" altLang="en-US" b="1" dirty="0" smtClean="0"/>
          </a:p>
          <a:p>
            <a:pPr marL="171450" indent="-171450">
              <a:buFont typeface="Wingdings" charset="2"/>
              <a:buChar char="Ø"/>
            </a:pPr>
            <a:r>
              <a:rPr lang="zh-CN" altLang="en-US" dirty="0" smtClean="0"/>
              <a:t>没错，整个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程序的代码是可以都写在</a:t>
            </a:r>
            <a:r>
              <a:rPr lang="en-US" altLang="zh-CN" dirty="0" smtClean="0"/>
              <a:t>main.c</a:t>
            </a:r>
            <a:r>
              <a:rPr lang="zh-CN" altLang="en-US" dirty="0" smtClean="0"/>
              <a:t>中。但是，如果项目做得很大，你可以想象得到，</a:t>
            </a:r>
            <a:r>
              <a:rPr lang="en-US" altLang="zh-CN" dirty="0" smtClean="0"/>
              <a:t>main.c</a:t>
            </a:r>
            <a:r>
              <a:rPr lang="zh-CN" altLang="en-US" dirty="0" smtClean="0"/>
              <a:t>这个文件会有多么庞大，会严重降低开发和调试效率。</a:t>
            </a:r>
            <a:endParaRPr lang="en-US" altLang="zh-CN" dirty="0" smtClean="0"/>
          </a:p>
          <a:p>
            <a:pPr marL="171450" indent="-171450">
              <a:buFont typeface="Wingdings" charset="2"/>
              <a:buChar char="Ø"/>
            </a:pPr>
            <a:r>
              <a:rPr lang="zh-CN" altLang="en-US" dirty="0" smtClean="0"/>
              <a:t>要想出色地完成一个大项目，需要一个团队的合作，不是一个人就可以搞的定的。如果把所有的代码都写在</a:t>
            </a:r>
            <a:r>
              <a:rPr lang="en-US" altLang="zh-CN" dirty="0" smtClean="0"/>
              <a:t>main.c</a:t>
            </a:r>
            <a:r>
              <a:rPr lang="zh-CN" altLang="en-US" dirty="0" smtClean="0"/>
              <a:t>中，那就导致代码冲突，因为整个团队的开发人员都在修改</a:t>
            </a:r>
            <a:r>
              <a:rPr lang="en-US" altLang="zh-CN" dirty="0" smtClean="0"/>
              <a:t>main.c</a:t>
            </a:r>
            <a:r>
              <a:rPr lang="zh-CN" altLang="en-US" dirty="0" smtClean="0"/>
              <a:t>文件，张三修改的代码很有可能会抹掉李四之前添加的代码。</a:t>
            </a:r>
            <a:endParaRPr lang="en-US" altLang="zh-CN" dirty="0" smtClean="0"/>
          </a:p>
          <a:p>
            <a:pPr marL="171450" indent="-171450">
              <a:buFont typeface="Wingdings" charset="2"/>
              <a:buChar char="Ø"/>
            </a:pPr>
            <a:r>
              <a:rPr lang="zh-CN" altLang="en-US" dirty="0" smtClean="0"/>
              <a:t>正常的模式应该是这样：假设张三负责编写 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函数，李四负责编写其他自定义函数，张三需要用到李四编写的某个函数，怎么办呢？李四可以将所有自定义函数的声明写在一个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文件中，比如 </a:t>
            </a:r>
            <a:r>
              <a:rPr lang="en-US" altLang="zh-CN" dirty="0" err="1" smtClean="0"/>
              <a:t>lisi.h</a:t>
            </a:r>
            <a:r>
              <a:rPr lang="zh-CN" altLang="en-US" dirty="0" smtClean="0"/>
              <a:t>，然后张三在他自己的代码中用</a:t>
            </a:r>
            <a:r>
              <a:rPr lang="en-US" altLang="zh-CN" dirty="0" smtClean="0"/>
              <a:t>#include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lisi.h</a:t>
            </a:r>
            <a:r>
              <a:rPr lang="zh-CN" altLang="en-US" dirty="0" smtClean="0"/>
              <a:t>文件，接着就可以调用</a:t>
            </a:r>
            <a:r>
              <a:rPr lang="en-US" altLang="zh-CN" dirty="0" err="1" smtClean="0"/>
              <a:t>lisi.h</a:t>
            </a:r>
            <a:r>
              <a:rPr lang="zh-CN" altLang="en-US" dirty="0" smtClean="0"/>
              <a:t>中声明的函数了，而李四呢，可以独立地在另 外一个文件中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lisi.c</a:t>
            </a:r>
            <a:r>
              <a:rPr lang="en-US" altLang="zh-CN" dirty="0" smtClean="0"/>
              <a:t>)</a:t>
            </a:r>
            <a:r>
              <a:rPr lang="zh-CN" altLang="en-US" dirty="0" smtClean="0"/>
              <a:t>编写函数的定义，实现那些在</a:t>
            </a:r>
            <a:r>
              <a:rPr lang="en-US" altLang="zh-CN" dirty="0" err="1" smtClean="0"/>
              <a:t>lisi.h</a:t>
            </a:r>
            <a:r>
              <a:rPr lang="zh-CN" altLang="en-US" dirty="0" smtClean="0"/>
              <a:t>中声明的函数。这样子，张三和李四就可以相互协作、不会冲突。</a:t>
            </a:r>
          </a:p>
          <a:p>
            <a:endParaRPr lang="zh-CN" altLang="en-US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语言中函数的弱语法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如果没有写返回值类型，默认是</a:t>
            </a:r>
            <a:r>
              <a:rPr lang="en-US" altLang="zh-CN" dirty="0" err="1" smtClean="0"/>
              <a:t>int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如果写了返回值，可以不返回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可以</a:t>
            </a:r>
            <a:r>
              <a:rPr lang="zh-CN" altLang="zh-CN" dirty="0" smtClean="0"/>
              <a:t>调用一个没有定义过的函数</a:t>
            </a:r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zh-CN" altLang="en-US" dirty="0" smtClean="0"/>
              <a:t>如果只有函数的声明，而没有函数的定义，那么程序将会在链接时出错。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4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#include ”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sum.h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"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使用的是相对路径，其实也可以使用绝对路径。比如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#include "/Users/apple/Desktop/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sum.h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”</a:t>
            </a:r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如果你</a:t>
            </a:r>
            <a:r>
              <a:rPr lang="zh-TW" altLang="en-US" dirty="0" smtClean="0"/>
              <a:t>使用的是</a:t>
            </a:r>
            <a:r>
              <a:rPr lang="en-US" altLang="zh-TW" dirty="0" smtClean="0"/>
              <a:t>clang</a:t>
            </a:r>
            <a:r>
              <a:rPr lang="zh-TW" altLang="en-US" dirty="0" smtClean="0"/>
              <a:t>编译器，</a:t>
            </a:r>
            <a:r>
              <a:rPr lang="en-US" altLang="zh-TW" dirty="0" smtClean="0"/>
              <a:t>clang</a:t>
            </a:r>
            <a:r>
              <a:rPr lang="zh-TW" altLang="en-US" dirty="0" smtClean="0"/>
              <a:t>设置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路径是（</a:t>
            </a:r>
            <a:r>
              <a:rPr lang="en-US" altLang="zh-TW" dirty="0" smtClean="0"/>
              <a:t>4.2</a:t>
            </a:r>
            <a:r>
              <a:rPr lang="zh-TW" altLang="en-US" dirty="0" smtClean="0"/>
              <a:t>是编译器版本）：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/lib/clang/4.2/include</a:t>
            </a:r>
          </a:p>
          <a:p>
            <a:pPr marL="171450" indent="-171450">
              <a:buFont typeface="Arial"/>
              <a:buChar char="•"/>
            </a:pPr>
            <a:r>
              <a:rPr lang="en-US" altLang="zh-TW" dirty="0" smtClean="0"/>
              <a:t>X</a:t>
            </a:r>
            <a:r>
              <a:rPr lang="en-US" altLang="zh-CN" dirty="0" smtClean="0"/>
              <a:t>code5</a:t>
            </a:r>
            <a:r>
              <a:rPr lang="zh-CN" altLang="en-US" smtClean="0"/>
              <a:t>或</a:t>
            </a:r>
            <a:r>
              <a:rPr lang="en-US" altLang="zh-CN" smtClean="0"/>
              <a:t>OS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zh-CN" altLang="en-US" dirty="0" smtClean="0"/>
              <a:t>1</a:t>
            </a:r>
            <a:r>
              <a:rPr lang="en-US" altLang="zh-CN" dirty="0" smtClean="0"/>
              <a:t>0.9</a:t>
            </a:r>
            <a:r>
              <a:rPr lang="zh-CN" altLang="en-US" dirty="0" smtClean="0"/>
              <a:t>以后系统会自动使用</a:t>
            </a:r>
            <a:r>
              <a:rPr lang="en-US" altLang="zh-CN" dirty="0" smtClean="0"/>
              <a:t>Xcode</a:t>
            </a:r>
            <a:r>
              <a:rPr lang="zh-CN" altLang="en-US" dirty="0" smtClean="0"/>
              <a:t>自带的编译器，它的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路径是</a:t>
            </a:r>
            <a:endParaRPr lang="en-US" altLang="zh-CN" dirty="0" smtClean="0"/>
          </a:p>
          <a:p>
            <a:pPr marL="628650" lvl="1" indent="-171450">
              <a:buFont typeface="Arial"/>
              <a:buChar char="•"/>
            </a:pPr>
            <a:r>
              <a:rPr lang="en-US" altLang="zh-TW" dirty="0" smtClean="0"/>
              <a:t>/Applications/Xcode.app/Contents/Developer/Platforms/MacOSX.platform/Developer/SDKs/MacOSX10.9.sdk/usr/include</a:t>
            </a:r>
          </a:p>
          <a:p>
            <a:pPr marL="171450" indent="-171450">
              <a:buFont typeface="Arial"/>
              <a:buChar char="•"/>
            </a:pPr>
            <a:r>
              <a:rPr lang="en-US" altLang="zh-TW" dirty="0" smtClean="0"/>
              <a:t>Mac</a:t>
            </a:r>
            <a:r>
              <a:rPr lang="zh-TW" altLang="en-US" dirty="0" smtClean="0"/>
              <a:t>系统的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路径有：</a:t>
            </a:r>
          </a:p>
          <a:p>
            <a:pPr marL="171450" indent="-171450">
              <a:buFont typeface="Wingdings" charset="2"/>
              <a:buChar char="Ø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/include</a:t>
            </a:r>
          </a:p>
          <a:p>
            <a:pPr marL="171450" indent="-171450">
              <a:buFont typeface="Wingdings" charset="2"/>
              <a:buChar char="Ø"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/local/include</a:t>
            </a:r>
          </a:p>
          <a:p>
            <a:pPr marL="0" indent="0">
              <a:buFont typeface="Arial"/>
              <a:buNone/>
            </a:pPr>
            <a:endParaRPr kumimoji="1" lang="en-US" altLang="zh-CN" sz="1200" kern="1200" dirty="0" smtClean="0">
              <a:solidFill>
                <a:schemeClr val="tx1"/>
              </a:solidFill>
              <a:effectLst/>
              <a:latin typeface="Calibri" charset="0"/>
              <a:ea typeface="宋体" charset="0"/>
              <a:cs typeface="宋体" charset="0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显示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Mac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隐藏文件的命令：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defaults write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com.apple.finder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AppleShowAllFiles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-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bool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true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隐藏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Mac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隐藏文件的命令：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defaults write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com.apple.finder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AppleShowAllFiles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-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bool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false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或者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显示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Mac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隐藏文件的命令：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defaults write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com.apple.finder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AppleShowAllFiles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 YES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隐藏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Mac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隐藏文件的命令：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defaults write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com.apple.finder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AppleShowAllFiles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 NO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使用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root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权限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编辑文件</a:t>
            </a:r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sudo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vi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 输入密码进入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vi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编译器的一般模式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,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点击键盘上的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i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键进入编辑模式，此时可以修改文件内容，修改完毕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esc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退出编辑模式</a:t>
            </a:r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在一般模式下</a:t>
            </a:r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r>
              <a:rPr kumimoji="1" lang="pl-PL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:</a:t>
            </a:r>
            <a:r>
              <a:rPr kumimoji="1" lang="pl-PL" altLang="zh-CN" sz="1200" kern="1200" dirty="0" err="1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wq</a:t>
            </a:r>
            <a:r>
              <a:rPr kumimoji="1" lang="pl-PL" altLang="zh-CN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  </a:t>
            </a:r>
            <a:r>
              <a:rPr kumimoji="1" lang="pl-PL" altLang="zh-CN" sz="1200" kern="120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 </a:t>
            </a:r>
            <a:r>
              <a:rPr kumimoji="1" lang="zh-CN" altLang="pl-PL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保存退出</a:t>
            </a: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:q!   </a:t>
            </a:r>
            <a:r>
              <a:rPr kumimoji="1" lang="zh-TW" altLang="en-US" sz="1200" kern="1200" dirty="0" smtClean="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rPr>
              <a:t>不保存退出</a:t>
            </a:r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Calibri" charset="0"/>
              <a:ea typeface="宋体" charset="0"/>
              <a:cs typeface="宋体" charset="0"/>
            </a:endParaRPr>
          </a:p>
          <a:p>
            <a:endParaRPr kumimoji="1" lang="zh-CN" altLang="en-US" dirty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4.jpg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5.jpg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05A7C-041D-FF49-916C-46397B6C30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9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C1A6-5349-B348-93EC-EFF950C8D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C7BD6-7100-434E-A308-8DC4B3A6C6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D9AF-82C3-2542-8A0F-AE0414238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23BF2-CF9C-F24F-89F7-D88316124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58445-B185-2D45-8CD1-32148CCB76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6FBE6-5A67-1241-AC32-C53D66DA5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D59F7-6C5F-614E-A824-59227563F1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FDEB0-26B1-F644-9030-60BDA2C88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3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A98A5-E71A-C14E-B810-C3F94EA876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57CA1-FD08-1840-9B14-74B433DED0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3006-0016-9F42-A17D-4490279F0C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6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6C4F-061D-2F4E-8FEE-7AEECE230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8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4033C-DE0D-1A48-AC57-F4A5B3F0D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D5142-AE5B-5845-AF0C-1D0CC7DDCB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83F00-1CC3-A54C-913D-DE0E128A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6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E758-E3B3-ED41-B007-B22B5F34B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C9D80-0423-5844-A3BB-9DBD671296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57B9E-FF00-434D-906D-1987AFB619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BD4E0-9F02-B54A-A62D-66599688F3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EE62D-8AA1-7841-AC15-422D05184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C34B6-141E-B84F-994F-8AA1F89693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56BEC-4923-3244-9F0E-BEEDD10496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9B47E-6193-4F43-9847-843B3492C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78D2-D544-C147-A6FD-E6F42EB995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4217-7086-4A40-B642-07E8FB9928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8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112B8-F74E-E245-A86C-78E268DAA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59162-E19B-F144-8857-51420A43A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4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55062-F744-D04B-B11A-23591A375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E82B0-8569-FF4A-86E3-55C06640C1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8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2D24-0CD9-C941-82A1-9DFB60399E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B8E00-8E79-D641-BE8E-E95ACBBBC8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C6C01-2D4E-C849-9A29-DBF58AA397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DD26-0FFC-494E-B311-1A296F7672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FE0FC-1044-CC4A-9E0A-D465E1D36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6E7CC-39DA-4D49-BBA7-17CF874FFF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20770-76A1-E644-964C-67E4B5550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53F94-4CAD-E746-9C35-8917CC9FB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6C02F-D50E-9C4E-97DE-32AC6B772D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FFDB2-EE03-E540-906D-40E922E4AE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0A8C6-30DC-A74A-8ED6-09779E3ECE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F8D20-23AE-0D43-B6BA-CBB88A66FC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31D9E-2588-4E42-982A-889DA7D06B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75370-8F90-AD4D-BCF2-953E23C23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5CC83-C2E6-9349-AFCE-00AF56F7F1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92AB6-79B2-A742-8F56-498CD66077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87771-C2D2-954F-92B8-39ABD7A0DC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777BE-B1B8-8049-A70A-9041F38284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66B07-D5ED-BE4B-9D99-F84DC0A6A4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21F71-48F2-F945-8556-C54C1B5B9F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1DAB2-931A-CB40-A23E-C2428107D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3BF8-A493-7F4B-BABA-F7FD98D17D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CB240-1171-0140-BE50-1D15421A1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4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9BD54-E293-724E-B214-8A518CB2C5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237B9-AF11-4B4A-90D8-299BAFF30F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0B200-EBBD-EE45-87F4-05BE20589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9391-A1B5-4141-A865-FC4C9F3409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7A8FE-E90B-A543-BB3A-7B4951CA38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A51A0-89AB-994D-93FB-690F3BD3D1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729F-898D-E843-BE47-B02448A7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14357-8C4F-7E4E-90DB-C3EA083F6A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7C835-1329-DB4E-87DF-83299807FB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4A84E-03BC-3047-8C96-B6BA87D3D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09A-39F2-E14E-B878-45D32FB04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A5089-6956-4F41-AB71-2BCA51AFC1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3A04-117E-7C48-A3D1-392AF9D237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191E-BFD2-3548-847F-E49A5A7F9F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36723-58E3-3643-8B7A-C05C3F121E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48B0C-2AD4-5544-B3C0-A28B67F65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C4D2-7C7F-0043-92C9-DDB248D8EF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19E9C-08C1-CC4C-950B-2E86F244B8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B7E47-BF68-E34B-9D4E-63398A439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3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47755-CC81-8F4A-83B7-39CC0ED7C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DD62B-2722-8D4F-B6D4-5BDB485C8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74595-8BF0-8F4D-9054-75CBF6915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16072-9372-AE49-BB7D-873B21B674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7B7D8-E431-CE4F-B03E-A2A306FD58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473D4-930E-7C46-A3EE-290AF5CC8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8F08-49F4-2C4D-B300-1B55275C3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F102-EF95-2A48-9856-84F1524975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64AE-D250-E14C-906E-5E62E6BCC1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0CD25-C594-1D4C-AFF0-D9EF8459B6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549AC-AFEE-3F42-9C5A-753379979F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2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DFA3B-7198-8A47-AB3E-8028BD7E4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3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CF11-987C-8E45-ADA9-69ED63675C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9F01E-270B-FA4A-ABA4-DF9041A31F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B58C5-0EC4-4B48-8093-FFFD496A74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4B845-47E6-C64D-9BC5-BFF476E3B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5B5EB-AAD3-B141-9BEC-5B70A5BC2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4D79-6AD2-5645-9E1A-1ADE5B3FB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FA492-B774-7547-BF35-9C76D5999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EF7E9-67CF-2D44-8DA6-7CBC391C9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CC51B-E54F-5A4F-80DE-D1E0B9F727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FC4C-DFA2-984F-8F43-A0FA12A58B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E45FB-1FCD-7E4C-99A3-CAC7AC49C1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7A02-F76D-5F44-96F3-8AC35AE07B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43B2F-BE29-6043-A6A1-A2028DC5E3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0C16-CD8A-0741-9C9B-8B655F3D9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975F7-4B5B-0041-A469-A8BE35D865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A1D51-DB9D-3A42-AA23-AA3FFD3CEA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5BCE4-2579-E949-B4A2-A435BA47B3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0DD0E-0539-404D-8880-468866E48B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E5973-A015-3B42-B03F-0313C9317E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9CB26-A5A2-7545-97AB-C4D89F4E85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4154E-7152-4440-B4A1-FC49529FE7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北京传智播客教育   </a:t>
            </a:r>
            <a:r>
              <a:rPr lang="en-US" smtClean="0"/>
              <a:t>www.itcast.cn</a:t>
            </a:r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7BB70-7E31-1D4C-AE07-13DC26D2D9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581ED-A99B-144D-941D-C379E6793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910A3-A4F6-3B49-BE29-61501D0C9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CDAFF-627F-134E-9D9D-8844076278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EC5C6-4A8D-304D-BB17-F026CF1D0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D7FF7-51CF-BE4F-B260-14C4165066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01ED0-3FEA-5749-BED9-30F1A5DBC6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7F6BC-B20B-9F42-90DF-58EC4EDDC7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6CE36-0FD7-0645-848C-F737A8A4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F165D-4504-7444-8357-7B18B93C23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5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EEB2C-2BE1-994F-BE5C-A8D78B758E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CFBF7-6968-904B-933B-F37D7F9165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ADAA-CD66-7F40-BDB6-7BCDE98495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C9A9-B4BD-634A-82CF-49CBCB247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6FA53-E216-7448-9270-B3CE1BD379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E30B-54E4-CE42-A0C1-BB4F9D6810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3E08-4F71-AA49-9F04-7B4637344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96423-E471-084E-AB34-769BD46847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0CBC-DB76-9E4A-9C2A-C56C7BFCB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5176E-B722-414D-B6A5-65CBEC0246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74FC-A684-3C4E-8791-0D5FB1CA35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318F-4955-874A-8C28-1F1775229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662BB-EF80-4047-AC6A-3EE9EC4886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CA731-9588-8143-9677-1B00DE651B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2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C7AA9-E0E3-3841-9A74-78E1BC7AF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7DD0A-BF05-C348-948A-519961801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55359-6AA5-0542-9FC0-8718B4D93F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4B3D1-9D86-9D40-9868-0C804528B2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ED632-E2BD-0D48-8654-A539BDD6C2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C79F6-625E-B540-8FB1-E01854EF3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A52D9-85DE-CE49-B398-641907B449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93D07-A8EA-D140-B99F-7A63B28CFC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E3AE2-CF23-DB4B-8857-13B62DC40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08DC5-DC1F-A740-95BE-C0D2D0D8B9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1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C0E11-6056-824E-938B-E78469D30F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1595F-4AC5-8244-9614-4281EE6A3E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2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E7060-0F8C-5748-B91B-B1E2254D3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488B7-96FB-104B-AB8B-E244232C1E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A97BC-D7A7-934B-9502-D62222C2C4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4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499B-36CA-894B-AC41-DFF0A101B2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7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75821-6DFD-6E44-9633-1A192B538F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8BDF4-83DC-7E44-B4BB-34B29CC29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27B1B-F6CF-3241-B4C1-1CAE330EE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57C05-D00F-1E4B-84C8-116ADD5564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1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F0789-CFC9-2A44-A45B-ADB9DD32C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1889-83A5-4943-9F56-CC50DF74E2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71D0-A410-0D49-897B-D72DBB16F5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C98F2-A210-2544-8B92-EE6DF2444E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762F6-5C75-0646-A2D5-7DBEADBDBA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BF8A-1CE3-214E-ABFE-EF76E6FFC2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D5FF4-B265-4340-AFEA-9C2B927A06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BBDEF-8505-9F45-BFEC-BFC984CFF8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F1FB9-9FCB-B047-A2AE-50CC0BE121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E640-B99D-7F4E-BFBA-ABDE34192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AFE66-FC49-6542-B37C-0D1BB4010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5C6A-6EB2-C74C-9199-1B7D1528A8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B3D36-C11C-9F4F-BFF1-783012780F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07172-B23A-254D-B264-C83866C214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6448E-BA26-0D46-BD24-BA108ACEEC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5C929-D17E-E94A-A7BC-4D8C965C8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7FA7B-6132-7842-8454-8785E95741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81206-7B32-0E42-B037-45240E23B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5A4E5-DAEE-B044-AB8E-21911FE3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6255C-3602-DE47-9C6F-53864ABA59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4BACF-4378-B649-801E-B791136F3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1B835-ED6F-3F42-9811-7E222D8C94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6BAB3-6FAA-F442-B496-B471E703C8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15EDF-5C1F-FC41-9A25-0BEA17FC2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E6E3C-04B8-4541-8295-762DCAC5B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84FF3-6757-FE45-A27A-3F4139314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42D27-3506-0F4F-8AF2-32D5384EF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2833D-1187-D545-AF7B-9F681FB69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4CE25-C0D5-AD46-965B-125903A094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0F114-B604-7D4B-80CF-24A05B56CF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B0A5C-DE64-C742-9F0F-BF0A1C0DF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7BB51-3A7F-0F4F-B032-C02D7F9FE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34588-FD47-1E4F-BE81-9BB104CF42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90E71-98E1-7941-92BA-5DFEAF01B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8B0D-5B46-6443-97ED-1A33100C65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2D03-B5AF-D146-9BB7-A3C1477255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A3CFC-3035-0847-8182-4F88B9484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AF381-36E9-3B4B-A5D6-15F4A39E1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488C-3883-B046-AE19-1F670B7AEC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CAA40-FE2E-5D43-AFB6-594ED6568C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8CE69-0F88-8542-9903-55A5A79B32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ED67-0FFD-8542-BB99-B5323EAD8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1C1D3-48E9-D14E-9478-608DD8DF9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6F51F-EEA1-B140-BECA-7E0395312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89E09-E100-C44A-B34D-08E88FB87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AB807-D005-8844-97C6-40F74C844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A937D-3DCB-4B41-AB6B-4D93108878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4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8F55B-19BE-C74F-BA57-603CAA9895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05F99-682D-274A-AAAA-77F58F218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7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D14A5-3A60-AA42-9AC5-FD23223FF6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FD852-A0FC-F24A-BF2E-42BD09705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46593-2764-B243-8AB6-1B0D65FDF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201F6-5BB6-914B-A6E1-86258F7438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B2EE7-F2B1-CE4A-B69C-92C799271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7D53-44E3-B341-8D85-569430C17D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3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0C57B-56A2-C149-84D7-97EA01EB23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7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B5E8-EFFB-234C-8E39-22CBB6BE18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50B1-BDD6-384C-AB8C-F9A8C0079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BF5AC-5AA0-874D-A380-77ECFD396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C150-0ED7-E743-95FB-CB495D1459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43B8-9771-684E-BCC0-87CF70575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D23DA-A0B6-E546-93AF-9B1E170F3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8287-2534-7747-AC0F-178C8B0F6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A4484-9EDA-7D41-93D4-3DA97FAB85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69F8A-2997-FA47-B81F-06B9C7DF1D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F5E77-E62D-4D4D-90A0-05A586F1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811E-92DD-494D-B743-02B7DD1C1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6E887-EC63-7D4E-B0F0-B3E9B082A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DFA4-5BF9-E545-A100-3D8273A9AC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41508-3DE3-9242-9A75-7497B9E0F7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7984D-2736-514B-977A-321173C2D9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141DE-C285-CA4B-B51E-544CED463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6F923-27BA-3A42-A9FD-6AC1C19B5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D470-ABA5-EC4D-9B62-7CA31648C2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D6CF6-9188-0E46-A87E-A5378F827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2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00D4-EC28-F440-9576-D370011F56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B382F-83FA-554A-A875-17AA87A48D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3CCDC-F734-964A-82F1-F03AD429BE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3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47367-3520-AD4A-8086-6F510ED6E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00798-BBFE-214C-B82C-AB61F7294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6135-6CBF-664E-936F-6EAD93F44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60768-7B36-E446-B02D-8F9616B7C6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5A97-72A5-C946-A08B-8B72D9C31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1350-C118-6146-B554-8A1E1F0F44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885B-C1B9-584C-A73F-682C6722D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B16-3425-5041-88FA-7E26020FB3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8B1E6-6B40-BD46-AAA8-ECAA94153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630F-0F60-1B44-84E8-89FB587C4B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AADB4-6A7D-5A43-AE44-EAF4A87F15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F4ECC-BFBE-E845-B090-D6E1AC11BF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0F019-19C1-BF4D-B1D8-DFD63BBE80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0D29C-130F-7548-A814-D7BE28C45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08D3D-F469-AB41-9CCD-80AF9098F9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B9CAB-C55B-6442-BFA3-F9DD4D5EE4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F77A8-23D4-6A4D-B662-4572F965B7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8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BCF48-F1D6-0B47-B767-F41933B7E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5B57-C9EC-874E-BFB1-21FD84414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646E-B0C1-724A-9FC0-388A529F82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0D580-D56B-B546-8376-DE9548D187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B5D4D-CE36-BE49-9754-E491C274DA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0065B-F16C-244F-98FE-1BCE723F01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E8335-BA6E-3346-8A10-BE8AAA877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3219-0057-1241-9C90-B85CEEA899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3FDFE-26E0-FF48-B07E-3ED0CB2FAD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2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4.xml"/><Relationship Id="rId12" Type="http://schemas.openxmlformats.org/officeDocument/2006/relationships/slideLayout" Target="../slideLayouts/slideLayout265.xml"/><Relationship Id="rId13" Type="http://schemas.openxmlformats.org/officeDocument/2006/relationships/slideLayout" Target="../slideLayouts/slideLayout266.xml"/><Relationship Id="rId14" Type="http://schemas.openxmlformats.org/officeDocument/2006/relationships/theme" Target="../theme/theme24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029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03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627BB70-7E31-1D4C-AE07-13DC26D2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23909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23911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39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127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0706892-7631-7142-930D-C042CDEE45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619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36197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36199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62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2300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555331D-2B22-5343-8842-8C1D0731F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4848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48485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6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48487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84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332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7B395B8-86C5-6945-976F-80641120A5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6077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772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3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607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43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65CDADF-B4D5-604E-98DB-842E96B75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73059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3060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1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730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53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23123A9-48C6-0C4B-83F2-E0736FB731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85347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5348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9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853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63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0E3035A-E5BF-6942-8AB6-15985EE3A4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97635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7636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7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976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74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22B42A7-33AF-7F47-A171-F73AD445C5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09923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9924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25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099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84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66822CC6-64E7-9842-8A5A-B94D6DB84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2221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2212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3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222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194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BB09A87-5281-BA45-A8BB-9426958552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34499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4500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1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345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45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04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14091069-C6B8-764F-968C-DB8ABB7086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047C097-E6D9-F54E-A09F-9B083B531A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1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46787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6788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89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467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6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15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69DD3BA-82BF-9D47-B0D8-2FA0B2284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9075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9076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7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590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90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25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C48C817-3BF0-9E43-87E4-ED002AF47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71363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1364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5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713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13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35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DBA1B3E-BE2C-4340-BD88-E1A4AAF62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7" r:id="rId2"/>
    <p:sldLayoutId id="2147484468" r:id="rId3"/>
    <p:sldLayoutId id="2147484469" r:id="rId4"/>
    <p:sldLayoutId id="2147484470" r:id="rId5"/>
    <p:sldLayoutId id="2147484471" r:id="rId6"/>
    <p:sldLayoutId id="2147484472" r:id="rId7"/>
    <p:sldLayoutId id="2147484473" r:id="rId8"/>
    <p:sldLayoutId id="2147484474" r:id="rId9"/>
    <p:sldLayoutId id="2147484475" r:id="rId10"/>
    <p:sldLayoutId id="2147484476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8365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3652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653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836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36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dirty="0"/>
              <a:t>www.itcast.cn</a:t>
            </a:r>
          </a:p>
        </p:txBody>
      </p:sp>
      <p:sp>
        <p:nvSpPr>
          <p:cNvPr id="245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B7D03CE-9E3C-674A-B54C-0254133D8A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urier New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  <p:sldLayoutId id="2147484526" r:id="rId12"/>
    <p:sldLayoutId id="2147484527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25605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308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0FDBAB7-0AE2-8D44-876A-F91C5C6530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37893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78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6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4108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C0844FF-A63B-FE48-A95E-0778DB0D22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50181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50183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01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0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513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EB1D1DA-BA29-7547-8E79-17018767D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62469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62471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4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5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6156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DB6F964-2E10-5E44-8C00-5B3089FED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475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74757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74759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47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7180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0F1DF3B-11B0-744A-A473-71368A3933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87045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87047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70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820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0FD7007D-A0CE-0046-8C79-A65D77279E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11619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111621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300" b="1">
                <a:solidFill>
                  <a:srgbClr val="FF0000"/>
                </a:solidFill>
                <a:latin typeface="Arial Black" charset="0"/>
                <a:ea typeface="隶书" charset="0"/>
                <a:cs typeface="隶书" charset="0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!</a:t>
            </a:r>
          </a:p>
        </p:txBody>
      </p:sp>
      <p:sp>
        <p:nvSpPr>
          <p:cNvPr id="111623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16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50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dirty="0"/>
              <a:t>www.itcast.cn</a:t>
            </a:r>
          </a:p>
        </p:txBody>
      </p:sp>
      <p:sp>
        <p:nvSpPr>
          <p:cNvPr id="1025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AB46925-8103-014B-98FF-DA58564E8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0"/>
        <a:buChar char="l"/>
        <a:defRPr kumimoji="1"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  <a:cs typeface="黑体" charset="0"/>
              </a:rPr>
              <a:t>函数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2480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6613"/>
            <a:ext cx="7696200" cy="792162"/>
          </a:xfrm>
        </p:spPr>
        <p:txBody>
          <a:bodyPr/>
          <a:lstStyle/>
          <a:p>
            <a:r>
              <a:rPr lang="en-US" altLang="zh-CN" b="1" dirty="0" smtClean="0">
                <a:latin typeface="+mj-ea"/>
              </a:rPr>
              <a:t>#include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773238"/>
            <a:ext cx="8569325" cy="4321175"/>
          </a:xfrm>
        </p:spPr>
        <p:txBody>
          <a:bodyPr/>
          <a:lstStyle/>
          <a:p>
            <a:r>
              <a:rPr lang="en-US" altLang="zh-CN" sz="1800" dirty="0"/>
              <a:t>#include </a:t>
            </a:r>
            <a:r>
              <a:rPr lang="zh-CN" altLang="en-US" sz="1800" dirty="0"/>
              <a:t>是</a:t>
            </a:r>
            <a:r>
              <a:rPr lang="en-US" altLang="zh-CN" sz="1800" dirty="0"/>
              <a:t>C</a:t>
            </a:r>
            <a:r>
              <a:rPr lang="zh-CN" altLang="en-US" sz="1800" dirty="0"/>
              <a:t>语言的预处理指令之一，所谓预处理，就是在编译之前做的处理，预处理指令一般以 </a:t>
            </a:r>
            <a:r>
              <a:rPr lang="en-US" altLang="zh-CN" sz="1800" dirty="0"/>
              <a:t># </a:t>
            </a:r>
            <a:r>
              <a:rPr lang="zh-CN" altLang="en-US" sz="1800" dirty="0"/>
              <a:t>开头</a:t>
            </a:r>
          </a:p>
          <a:p>
            <a:r>
              <a:rPr lang="en-US" altLang="zh-CN" sz="1800" dirty="0"/>
              <a:t>#include </a:t>
            </a:r>
            <a:r>
              <a:rPr lang="zh-CN" altLang="en-US" sz="1800" dirty="0"/>
              <a:t>指令后面会跟着一个文件名，预处理器发现 </a:t>
            </a:r>
            <a:r>
              <a:rPr lang="en-US" altLang="zh-CN" sz="1800" dirty="0"/>
              <a:t>#include </a:t>
            </a:r>
            <a:r>
              <a:rPr lang="zh-CN" altLang="en-US" sz="1800" dirty="0"/>
              <a:t>指令后，就会根据文件名去查找文件，并把这个文件的内容包含到当前文件中。被包含文件中的文本将替换源文件中的 </a:t>
            </a:r>
            <a:r>
              <a:rPr lang="en-US" altLang="zh-CN" sz="1800" dirty="0"/>
              <a:t>#include </a:t>
            </a:r>
            <a:r>
              <a:rPr lang="zh-CN" altLang="en-US" sz="1800" dirty="0"/>
              <a:t>指令，就像你把被包含文件中的全部内容拷贝到这个 </a:t>
            </a:r>
            <a:r>
              <a:rPr lang="en-US" altLang="zh-CN" sz="1800" dirty="0"/>
              <a:t>#include </a:t>
            </a:r>
            <a:r>
              <a:rPr lang="zh-CN" altLang="en-US" sz="1800" dirty="0"/>
              <a:t>指令所在的位置一样。所以第一行指令的作用是将</a:t>
            </a:r>
            <a:r>
              <a:rPr lang="en-US" altLang="zh-CN" sz="1800" dirty="0"/>
              <a:t>stdio.h</a:t>
            </a:r>
            <a:r>
              <a:rPr lang="zh-CN" altLang="en-US" sz="1800" dirty="0"/>
              <a:t>文件里面的所有内容拷贝到第一行中。</a:t>
            </a:r>
          </a:p>
          <a:p>
            <a:r>
              <a:rPr lang="zh-CN" altLang="en-US" sz="1800" dirty="0"/>
              <a:t>如果被包含的文件拓展名为</a:t>
            </a:r>
            <a:r>
              <a:rPr lang="en-US" altLang="zh-CN" sz="1800" dirty="0"/>
              <a:t>.h</a:t>
            </a:r>
            <a:r>
              <a:rPr lang="zh-CN" altLang="en-US" sz="1800" dirty="0"/>
              <a:t>，我们称之为</a:t>
            </a:r>
            <a:r>
              <a:rPr lang="en-US" altLang="zh-CN" sz="1800" dirty="0"/>
              <a:t>"</a:t>
            </a:r>
            <a:r>
              <a:rPr lang="zh-CN" altLang="en-US" sz="1800" dirty="0"/>
              <a:t>头文件</a:t>
            </a:r>
            <a:r>
              <a:rPr lang="en-US" altLang="zh-CN" sz="1800" dirty="0"/>
              <a:t>"(Header File)</a:t>
            </a:r>
            <a:r>
              <a:rPr lang="zh-CN" altLang="en-US" sz="1800" dirty="0"/>
              <a:t>，头文件可以用来声明函数，要想使用这些函数，就必须先用 </a:t>
            </a:r>
            <a:r>
              <a:rPr lang="en-US" altLang="zh-CN" sz="1800" dirty="0"/>
              <a:t>#include </a:t>
            </a:r>
            <a:r>
              <a:rPr lang="zh-CN" altLang="en-US" sz="1800" dirty="0"/>
              <a:t>指令包含函数所在的头文件</a:t>
            </a:r>
          </a:p>
          <a:p>
            <a:r>
              <a:rPr lang="en-US" altLang="zh-CN" sz="1800" dirty="0"/>
              <a:t>#include </a:t>
            </a:r>
            <a:r>
              <a:rPr lang="zh-CN" altLang="en-US" sz="1800" dirty="0"/>
              <a:t>指令不仅仅限于</a:t>
            </a:r>
            <a:r>
              <a:rPr lang="en-US" altLang="zh-CN" sz="1800" dirty="0"/>
              <a:t>.h</a:t>
            </a:r>
            <a:r>
              <a:rPr lang="zh-CN" altLang="en-US" sz="1800" dirty="0"/>
              <a:t>头文件，可以包含任何编译器能识别的</a:t>
            </a:r>
            <a:r>
              <a:rPr lang="en-US" altLang="zh-CN" sz="1800" dirty="0"/>
              <a:t>C/C++</a:t>
            </a:r>
            <a:r>
              <a:rPr lang="zh-CN" altLang="en-US" sz="1800" dirty="0"/>
              <a:t>代码文件，包括</a:t>
            </a:r>
            <a:r>
              <a:rPr lang="en-US" altLang="zh-CN" sz="1800" dirty="0"/>
              <a:t>.c</a:t>
            </a:r>
            <a:r>
              <a:rPr lang="zh-CN" altLang="en-US" sz="1800" dirty="0"/>
              <a:t>、</a:t>
            </a:r>
            <a:r>
              <a:rPr lang="en-US" altLang="zh-CN" sz="1800" dirty="0"/>
              <a:t>.</a:t>
            </a:r>
            <a:r>
              <a:rPr lang="en-US" altLang="zh-CN" sz="1800" dirty="0" err="1"/>
              <a:t>hpp</a:t>
            </a:r>
            <a:r>
              <a:rPr lang="zh-CN" altLang="en-US" sz="1800" dirty="0"/>
              <a:t>、</a:t>
            </a:r>
            <a:r>
              <a:rPr lang="en-US" altLang="zh-CN" sz="1800" dirty="0"/>
              <a:t>.</a:t>
            </a:r>
            <a:r>
              <a:rPr lang="en-US" altLang="zh-CN" sz="1800" dirty="0" err="1"/>
              <a:t>cpp</a:t>
            </a:r>
            <a:r>
              <a:rPr lang="zh-CN" altLang="en-US" sz="1800" dirty="0"/>
              <a:t>等，甚至</a:t>
            </a:r>
            <a:r>
              <a:rPr lang="en-US" altLang="zh-CN" sz="1800" dirty="0"/>
              <a:t>.txt</a:t>
            </a:r>
            <a:r>
              <a:rPr lang="zh-CN" altLang="en-US" sz="1800" dirty="0"/>
              <a:t>、</a:t>
            </a:r>
            <a:r>
              <a:rPr lang="en-US" altLang="zh-CN" sz="1800" dirty="0"/>
              <a:t>.</a:t>
            </a:r>
            <a:r>
              <a:rPr lang="en-US" altLang="zh-CN" sz="1800" dirty="0" err="1"/>
              <a:t>abc</a:t>
            </a:r>
            <a:r>
              <a:rPr lang="zh-CN" altLang="en-US" sz="1800" dirty="0"/>
              <a:t>等等都可以</a:t>
            </a: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509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6613"/>
            <a:ext cx="7696200" cy="935037"/>
          </a:xfrm>
        </p:spPr>
        <p:txBody>
          <a:bodyPr/>
          <a:lstStyle/>
          <a:p>
            <a:r>
              <a:rPr lang="en-US" altLang="zh-CN" b="1" dirty="0"/>
              <a:t>#include &lt;&gt;</a:t>
            </a:r>
            <a:r>
              <a:rPr lang="zh-CN" altLang="en-US" b="1" dirty="0"/>
              <a:t>和</a:t>
            </a:r>
            <a:r>
              <a:rPr lang="en-US" altLang="zh-CN" b="1" dirty="0"/>
              <a:t>#include ""</a:t>
            </a:r>
            <a:r>
              <a:rPr lang="zh-CN" altLang="en-US" b="1" dirty="0"/>
              <a:t>的区别</a:t>
            </a:r>
            <a:endParaRPr lang="en-US" altLang="zh-CN" b="1" dirty="0"/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916113"/>
            <a:ext cx="8569325" cy="4321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二者的区别在于：当被</a:t>
            </a:r>
            <a:r>
              <a:rPr lang="en-US" altLang="zh-CN" sz="1800" dirty="0"/>
              <a:t>include</a:t>
            </a:r>
            <a:r>
              <a:rPr lang="zh-CN" altLang="en-US" sz="1800" dirty="0"/>
              <a:t>的文件路径不是绝对路径的时候，有不同的搜索顺序。</a:t>
            </a:r>
          </a:p>
          <a:p>
            <a:pPr marL="0" indent="0">
              <a:buNone/>
            </a:pPr>
            <a:r>
              <a:rPr lang="en-US" altLang="zh-CN" sz="1800" dirty="0"/>
              <a:t>1&gt; </a:t>
            </a:r>
            <a:r>
              <a:rPr lang="zh-CN" altLang="en-US" sz="1800" dirty="0"/>
              <a:t>对于使用双引号</a:t>
            </a:r>
            <a:r>
              <a:rPr lang="en-US" altLang="zh-CN" sz="1800" dirty="0"/>
              <a:t>""</a:t>
            </a:r>
            <a:r>
              <a:rPr lang="zh-CN" altLang="en-US" sz="1800" dirty="0"/>
              <a:t>来</a:t>
            </a:r>
            <a:r>
              <a:rPr lang="en-US" altLang="zh-CN" sz="1800" dirty="0"/>
              <a:t>include</a:t>
            </a:r>
            <a:r>
              <a:rPr lang="zh-CN" altLang="en-US" sz="1800" dirty="0"/>
              <a:t>文件，搜索的时候按以下顺序：</a:t>
            </a:r>
          </a:p>
          <a:p>
            <a:r>
              <a:rPr lang="zh-CN" altLang="en-US" sz="1800" dirty="0"/>
              <a:t>先在这条</a:t>
            </a:r>
            <a:r>
              <a:rPr lang="en-US" altLang="zh-CN" sz="1800" dirty="0"/>
              <a:t>include</a:t>
            </a:r>
            <a:r>
              <a:rPr lang="zh-CN" altLang="en-US" sz="1800" dirty="0"/>
              <a:t>指令的父文件所在文件夹内搜索，所谓的父文件，就是这条</a:t>
            </a:r>
            <a:r>
              <a:rPr lang="en-US" altLang="zh-CN" sz="1800" dirty="0"/>
              <a:t>include</a:t>
            </a:r>
            <a:r>
              <a:rPr lang="zh-CN" altLang="en-US" sz="1800" dirty="0"/>
              <a:t>指令所在的文件</a:t>
            </a:r>
          </a:p>
          <a:p>
            <a:r>
              <a:rPr lang="zh-CN" altLang="en-US" sz="1800" dirty="0"/>
              <a:t>如果上一步找不到，则在编译器设置的</a:t>
            </a:r>
            <a:r>
              <a:rPr lang="en-US" altLang="zh-CN" sz="1800" dirty="0"/>
              <a:t>include</a:t>
            </a:r>
            <a:r>
              <a:rPr lang="zh-CN" altLang="en-US" sz="1800" dirty="0"/>
              <a:t>路径内搜索；</a:t>
            </a:r>
          </a:p>
          <a:p>
            <a:r>
              <a:rPr lang="zh-CN" altLang="en-US" sz="1800" dirty="0"/>
              <a:t>如果上一步找不到，则在系统的</a:t>
            </a:r>
            <a:r>
              <a:rPr lang="en-US" altLang="zh-CN" sz="1800" dirty="0"/>
              <a:t>INCLUDE</a:t>
            </a:r>
            <a:r>
              <a:rPr lang="zh-CN" altLang="en-US" sz="1800" dirty="0"/>
              <a:t>环境变</a:t>
            </a:r>
            <a:r>
              <a:rPr lang="zh-CN" altLang="en-US" sz="1800" dirty="0" smtClean="0"/>
              <a:t>量内搜索</a:t>
            </a:r>
            <a:endParaRPr lang="en-US" altLang="zh-CN" sz="1800" dirty="0" smtClean="0"/>
          </a:p>
          <a:p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2&gt; </a:t>
            </a:r>
            <a:r>
              <a:rPr lang="zh-CN" altLang="en-US" sz="1800" dirty="0"/>
              <a:t>对于使用尖括号</a:t>
            </a:r>
            <a:r>
              <a:rPr lang="en-US" altLang="zh-CN" sz="1800" dirty="0"/>
              <a:t>&lt;&gt;</a:t>
            </a:r>
            <a:r>
              <a:rPr lang="zh-CN" altLang="en-US" sz="1800" dirty="0"/>
              <a:t>来</a:t>
            </a:r>
            <a:r>
              <a:rPr lang="en-US" altLang="zh-CN" sz="1800" dirty="0"/>
              <a:t>include</a:t>
            </a:r>
            <a:r>
              <a:rPr lang="zh-CN" altLang="en-US" sz="1800" dirty="0"/>
              <a:t>文件，搜索的时候按以下顺序：</a:t>
            </a:r>
          </a:p>
          <a:p>
            <a:r>
              <a:rPr lang="zh-CN" altLang="en-US" sz="1800" dirty="0"/>
              <a:t>在编译器设置的</a:t>
            </a:r>
            <a:r>
              <a:rPr lang="en-US" altLang="zh-CN" sz="1800" dirty="0"/>
              <a:t>include</a:t>
            </a:r>
            <a:r>
              <a:rPr lang="zh-CN" altLang="en-US" sz="1800" dirty="0"/>
              <a:t>路径内搜索；</a:t>
            </a:r>
          </a:p>
          <a:p>
            <a:r>
              <a:rPr lang="zh-CN" altLang="en-US" sz="1800" dirty="0"/>
              <a:t>如果上一步找不到，则在系统的</a:t>
            </a:r>
            <a:r>
              <a:rPr lang="en-US" altLang="zh-CN" sz="1800" dirty="0"/>
              <a:t>INCLUDE</a:t>
            </a:r>
            <a:r>
              <a:rPr lang="zh-CN" altLang="en-US" sz="1800" dirty="0"/>
              <a:t>环境变</a:t>
            </a:r>
            <a:r>
              <a:rPr lang="zh-CN" altLang="en-US" sz="1800" dirty="0" smtClean="0"/>
              <a:t>量内搜索</a:t>
            </a:r>
            <a:endParaRPr lang="en-US" altLang="zh-CN" sz="1800" dirty="0"/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813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7696200" cy="865188"/>
          </a:xfrm>
        </p:spPr>
        <p:txBody>
          <a:bodyPr/>
          <a:lstStyle/>
          <a:p>
            <a:r>
              <a:rPr lang="en-US" altLang="zh-CN" b="1" dirty="0"/>
              <a:t>stdio.h</a:t>
            </a: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916113"/>
            <a:ext cx="8569325" cy="43211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#include &lt;stdio.h</a:t>
            </a:r>
            <a:r>
              <a:rPr lang="en-US" altLang="zh-CN" sz="1600" dirty="0" smtClean="0"/>
              <a:t>&gt;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int main()</a:t>
            </a:r>
          </a:p>
          <a:p>
            <a:pPr marL="0" indent="0">
              <a:buNone/>
            </a:pPr>
            <a:r>
              <a:rPr lang="en-US" altLang="zh-CN" sz="1600" dirty="0"/>
              <a:t> {</a:t>
            </a:r>
          </a:p>
          <a:p>
            <a:pPr marL="0" indent="0">
              <a:buNone/>
            </a:pPr>
            <a:r>
              <a:rPr lang="en-US" altLang="zh-CN" sz="1600" dirty="0"/>
              <a:t>     printf("Hello, World!\n");</a:t>
            </a:r>
          </a:p>
          <a:p>
            <a:pPr marL="0" indent="0">
              <a:buNone/>
            </a:pPr>
            <a:r>
              <a:rPr lang="en-US" altLang="zh-CN" sz="1600" dirty="0"/>
              <a:t>     return 0;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}</a:t>
            </a:r>
          </a:p>
          <a:p>
            <a:r>
              <a:rPr lang="en-US" altLang="zh-CN" sz="1600" dirty="0"/>
              <a:t>stdio.h</a:t>
            </a:r>
            <a:r>
              <a:rPr lang="zh-CN" altLang="en-US" sz="1600" dirty="0"/>
              <a:t> 是</a:t>
            </a:r>
            <a:r>
              <a:rPr lang="en-US" altLang="zh-CN" sz="1600" dirty="0"/>
              <a:t>C</a:t>
            </a:r>
            <a:r>
              <a:rPr lang="zh-CN" altLang="en-US" sz="1600" dirty="0"/>
              <a:t>语言函数库中的一个头文件，里面声明了一些常用的输入输出函数，比如往屏幕上输出内容的</a:t>
            </a:r>
            <a:r>
              <a:rPr lang="en-US" altLang="zh-CN" sz="1600" dirty="0"/>
              <a:t>printf</a:t>
            </a:r>
            <a:r>
              <a:rPr lang="zh-CN" altLang="en-US" sz="1600" dirty="0"/>
              <a:t>函数</a:t>
            </a:r>
          </a:p>
          <a:p>
            <a:r>
              <a:rPr lang="zh-CN" altLang="en-US" sz="1600" dirty="0"/>
              <a:t>这里之所以包含 </a:t>
            </a:r>
            <a:r>
              <a:rPr lang="en-US" altLang="zh-CN" sz="1600" dirty="0"/>
              <a:t>stdio.h </a:t>
            </a:r>
            <a:r>
              <a:rPr lang="zh-CN" altLang="en-US" sz="1600" dirty="0"/>
              <a:t>文件，</a:t>
            </a:r>
            <a:r>
              <a:rPr lang="zh-CN" altLang="en-US" sz="1600" dirty="0" smtClean="0"/>
              <a:t>是因为用</a:t>
            </a:r>
            <a:r>
              <a:rPr lang="zh-CN" altLang="en-US" sz="1600" dirty="0"/>
              <a:t>到了在 </a:t>
            </a:r>
            <a:r>
              <a:rPr lang="en-US" altLang="zh-CN" sz="1600" dirty="0"/>
              <a:t>stdio.h </a:t>
            </a:r>
            <a:r>
              <a:rPr lang="zh-CN" altLang="en-US" sz="1600" dirty="0"/>
              <a:t>内部声明的</a:t>
            </a:r>
            <a:r>
              <a:rPr lang="en-US" altLang="zh-CN" sz="1600" dirty="0"/>
              <a:t>printf</a:t>
            </a:r>
            <a:r>
              <a:rPr lang="zh-CN" altLang="en-US" sz="1600" dirty="0"/>
              <a:t>函数，这个函数可以向屏幕输出数据</a:t>
            </a:r>
            <a:r>
              <a:rPr lang="zh-CN" altLang="en-US" sz="1600" dirty="0" smtClean="0"/>
              <a:t>，这个程序输</a:t>
            </a:r>
            <a:r>
              <a:rPr lang="zh-CN" altLang="en-US" sz="1600" dirty="0"/>
              <a:t>出的内容是：</a:t>
            </a:r>
            <a:r>
              <a:rPr lang="en-US" altLang="zh-CN" sz="1600" dirty="0"/>
              <a:t>Hello, World!</a:t>
            </a:r>
          </a:p>
          <a:p>
            <a:r>
              <a:rPr lang="zh-CN" altLang="en-US" sz="1600" dirty="0"/>
              <a:t>注意：</a:t>
            </a:r>
            <a:r>
              <a:rPr lang="en-US" altLang="zh-CN" sz="1600" dirty="0"/>
              <a:t>stdio.h</a:t>
            </a:r>
            <a:r>
              <a:rPr lang="zh-CN" altLang="en-US" sz="1600" dirty="0"/>
              <a:t>里面只有</a:t>
            </a:r>
            <a:r>
              <a:rPr lang="en-US" altLang="zh-CN" sz="1600" dirty="0"/>
              <a:t>printf</a:t>
            </a:r>
            <a:r>
              <a:rPr lang="zh-CN" altLang="en-US" sz="1600" dirty="0"/>
              <a:t>函数的声明</a:t>
            </a:r>
            <a:r>
              <a:rPr lang="zh-CN" altLang="en-US" sz="1600" dirty="0" smtClean="0"/>
              <a:t>。只</a:t>
            </a:r>
            <a:r>
              <a:rPr lang="zh-CN" altLang="en-US" sz="1600" dirty="0"/>
              <a:t>要知道函数的声明，就可以调用这个函数，就能编译成功。不过想要这个程序能够运行成功，必须保证在链接的时候能找到函数的定义。其实链接除了会将所有的目标文件组合在一起，还会关联</a:t>
            </a:r>
            <a:r>
              <a:rPr lang="en-US" altLang="zh-CN" sz="1600" dirty="0"/>
              <a:t>C</a:t>
            </a:r>
            <a:r>
              <a:rPr lang="zh-CN" altLang="en-US" sz="1600" dirty="0"/>
              <a:t>语言的函数库，函数库中就有</a:t>
            </a:r>
            <a:r>
              <a:rPr lang="en-US" altLang="zh-CN" sz="1600" dirty="0"/>
              <a:t>printf</a:t>
            </a:r>
            <a:r>
              <a:rPr lang="zh-CN" altLang="en-US" sz="1600" dirty="0"/>
              <a:t>函数的定义。</a:t>
            </a:r>
            <a:r>
              <a:rPr lang="zh-CN" altLang="en-US" sz="1600" dirty="0" smtClean="0"/>
              <a:t>因此这个程序是可以链接</a:t>
            </a:r>
            <a:r>
              <a:rPr lang="zh-CN" altLang="en-US" sz="1600" dirty="0"/>
              <a:t>成功的。</a:t>
            </a:r>
          </a:p>
          <a:p>
            <a:pPr marL="0" indent="0">
              <a:buNone/>
            </a:pPr>
            <a:endParaRPr lang="en-US" altLang="zh-CN" sz="1600" dirty="0"/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3899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7696200" cy="792163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多源文件开发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916113"/>
            <a:ext cx="8569325" cy="4321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/>
              <a:t>1&gt; </a:t>
            </a:r>
            <a:r>
              <a:rPr lang="zh-CN" altLang="en-US" sz="1600" dirty="0"/>
              <a:t>在编写第一个</a:t>
            </a:r>
            <a:r>
              <a:rPr lang="en-US" altLang="zh-CN" sz="1600" dirty="0"/>
              <a:t>C</a:t>
            </a:r>
            <a:r>
              <a:rPr lang="zh-CN" altLang="en-US" sz="1600" dirty="0"/>
              <a:t>程序的时候已经提到：我们编写的所有</a:t>
            </a:r>
            <a:r>
              <a:rPr lang="en-US" altLang="zh-CN" sz="1600" dirty="0"/>
              <a:t>C</a:t>
            </a:r>
            <a:r>
              <a:rPr lang="zh-CN" altLang="en-US" sz="1600" dirty="0"/>
              <a:t>语言代码都保存在拓展名为</a:t>
            </a:r>
            <a:r>
              <a:rPr lang="en-US" altLang="zh-CN" sz="1600" dirty="0"/>
              <a:t>.c</a:t>
            </a:r>
            <a:r>
              <a:rPr lang="zh-CN" altLang="en-US" sz="1600" dirty="0"/>
              <a:t>的源文件中，编写完毕后就进行编译、链接，最后运行程序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2&gt; </a:t>
            </a:r>
            <a:r>
              <a:rPr lang="zh-CN" altLang="en-US" sz="1600" dirty="0"/>
              <a:t>在前面的学习过程中，由于代码比较少，因此所有的代码都保存在一个</a:t>
            </a:r>
            <a:r>
              <a:rPr lang="en-US" altLang="zh-CN" sz="1600" dirty="0"/>
              <a:t>.c</a:t>
            </a:r>
            <a:r>
              <a:rPr lang="zh-CN" altLang="en-US" sz="1600" dirty="0"/>
              <a:t>源文件中。但是，在实际开发过程中，项目做大了，源代码肯定非常多，很容易就上万行 代码了，甚至上十万、百万都有可能。这个时候如果把所有的代码都写到一个</a:t>
            </a:r>
            <a:r>
              <a:rPr lang="en-US" altLang="zh-CN" sz="1600" dirty="0"/>
              <a:t>.c</a:t>
            </a:r>
            <a:r>
              <a:rPr lang="zh-CN" altLang="en-US" sz="1600" dirty="0"/>
              <a:t>源文件中，那么这个文件将会非常庞大，也非常恶心，你可以想象一下，一个文件 有十几万行文字，不要说调试程序了，连阅读代码都非常困难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3&gt; </a:t>
            </a:r>
            <a:r>
              <a:rPr lang="zh-CN" altLang="en-US" sz="1600" dirty="0"/>
              <a:t>而且，公司里面都是以团队开发为主，如果多个开发人员同时修改一个源文件，那就会带来很多麻烦的问题，比如张三修改的代码很有可能会抹掉李四之前添加的代码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4&gt; </a:t>
            </a:r>
            <a:r>
              <a:rPr lang="zh-CN" altLang="en-US" sz="1600" dirty="0"/>
              <a:t>因此，为了模块化开发，一般会将不同的功能写到不同的</a:t>
            </a:r>
            <a:r>
              <a:rPr lang="en-US" altLang="zh-CN" sz="1600" dirty="0"/>
              <a:t>.c</a:t>
            </a:r>
            <a:r>
              <a:rPr lang="zh-CN" altLang="en-US" sz="1600" dirty="0"/>
              <a:t>源文件中，这样的话，每个开发人员都负责修改不同的源文件，达到分工合作的目的，能够大大提高开发效率。也就是说，一个正常的</a:t>
            </a:r>
            <a:r>
              <a:rPr lang="en-US" altLang="zh-CN" sz="1600" dirty="0"/>
              <a:t>C</a:t>
            </a:r>
            <a:r>
              <a:rPr lang="zh-CN" altLang="en-US" sz="1600" dirty="0"/>
              <a:t>语言项目是由多个</a:t>
            </a:r>
            <a:r>
              <a:rPr lang="en-US" altLang="zh-CN" sz="1600" dirty="0"/>
              <a:t>.c</a:t>
            </a:r>
            <a:r>
              <a:rPr lang="zh-CN" altLang="en-US" sz="1600" dirty="0"/>
              <a:t>源文件构成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4297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8050"/>
            <a:ext cx="7696200" cy="649288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多源文件开发的应用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844824"/>
            <a:ext cx="4368485" cy="10081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924944"/>
            <a:ext cx="4807645" cy="11521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149080"/>
            <a:ext cx="494154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7696200" cy="576263"/>
          </a:xfrm>
        </p:spPr>
        <p:txBody>
          <a:bodyPr/>
          <a:lstStyle/>
          <a:p>
            <a:r>
              <a:rPr lang="zh-CN" altLang="en-US" b="1" dirty="0" smtClean="0"/>
              <a:t>习题</a:t>
            </a:r>
            <a:endParaRPr lang="en-US" altLang="zh-CN" b="1" dirty="0"/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916113"/>
            <a:ext cx="8569325" cy="43211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编写一个函数</a:t>
            </a:r>
            <a:r>
              <a:rPr lang="en-US" altLang="zh-CN" sz="1600" dirty="0" smtClean="0"/>
              <a:t>double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avr</a:t>
            </a:r>
            <a:r>
              <a:rPr lang="en-US" altLang="zh-CN" sz="1600" dirty="0" smtClean="0"/>
              <a:t>(int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b)</a:t>
            </a:r>
            <a:r>
              <a:rPr lang="zh-CN" altLang="en-US" sz="1600" dirty="0" smtClean="0"/>
              <a:t>，计算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的平均值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编写一个函数</a:t>
            </a:r>
            <a:r>
              <a:rPr lang="zh-CN" altLang="zh-CN" sz="1600" dirty="0" smtClean="0"/>
              <a:t>c</a:t>
            </a:r>
            <a:r>
              <a:rPr lang="en-US" altLang="zh-CN" sz="1600" dirty="0" err="1" smtClean="0"/>
              <a:t>har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lower(char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c)</a:t>
            </a:r>
            <a:r>
              <a:rPr lang="zh-CN" altLang="en-US" sz="1600" dirty="0" smtClean="0"/>
              <a:t>，返回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的小写字母。比如</a:t>
            </a:r>
            <a:r>
              <a:rPr lang="en-US" altLang="zh-CN" sz="1600" dirty="0" smtClean="0"/>
              <a:t>lower(‘A’)</a:t>
            </a:r>
            <a:r>
              <a:rPr lang="zh-CN" altLang="en-US" sz="1600" dirty="0" smtClean="0"/>
              <a:t>的返回值是</a:t>
            </a:r>
            <a:r>
              <a:rPr lang="en-US" altLang="zh-CN" sz="1600" dirty="0" smtClean="0"/>
              <a:t>’a’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编写一个函数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pieAdd(int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n)</a:t>
            </a:r>
            <a:r>
              <a:rPr lang="zh-CN" altLang="en-US" sz="1600" dirty="0" smtClean="0"/>
              <a:t>，计算</a:t>
            </a:r>
            <a:r>
              <a:rPr lang="en-US" altLang="zh-CN" sz="1600" dirty="0" smtClean="0"/>
              <a:t>1+2+3+……+n</a:t>
            </a:r>
            <a:r>
              <a:rPr lang="zh-CN" altLang="en-US" sz="1600" dirty="0" smtClean="0"/>
              <a:t>的值并返回。比如</a:t>
            </a:r>
            <a:r>
              <a:rPr lang="en-US" altLang="zh-CN" sz="1600" dirty="0" smtClean="0"/>
              <a:t>pieAdd(3)</a:t>
            </a:r>
            <a:r>
              <a:rPr lang="zh-CN" altLang="en-US" sz="1600" dirty="0" smtClean="0"/>
              <a:t>的返回值是</a:t>
            </a:r>
            <a:r>
              <a:rPr lang="en-US" altLang="zh-CN" sz="1600" dirty="0" smtClean="0"/>
              <a:t>1+2+3=6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zh-CN" sz="1600" dirty="0" smtClean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编写一个函数</a:t>
            </a:r>
            <a:r>
              <a:rPr lang="en-US" altLang="zh-CN" sz="1600" dirty="0" smtClean="0"/>
              <a:t>int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pieAdd2(int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n)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计算</a:t>
            </a:r>
            <a:r>
              <a:rPr lang="en-US" altLang="zh-CN" sz="1600" dirty="0" smtClean="0"/>
              <a:t>1</a:t>
            </a:r>
            <a:r>
              <a:rPr lang="zh-CN" altLang="en-US" sz="1600" dirty="0"/>
              <a:t>!</a:t>
            </a:r>
            <a:r>
              <a:rPr lang="en-US" altLang="zh-CN" sz="1600" dirty="0" smtClean="0"/>
              <a:t>+2!+3!+</a:t>
            </a:r>
            <a:r>
              <a:rPr lang="en-US" altLang="zh-CN" sz="1600" dirty="0"/>
              <a:t>……+</a:t>
            </a:r>
            <a:r>
              <a:rPr lang="en-US" altLang="zh-CN" sz="1600" dirty="0" smtClean="0"/>
              <a:t>n!</a:t>
            </a:r>
            <a:r>
              <a:rPr lang="zh-CN" altLang="en-US" sz="1600" dirty="0" smtClean="0"/>
              <a:t>的值并返</a:t>
            </a:r>
            <a:r>
              <a:rPr lang="zh-CN" altLang="en-US" sz="1600" dirty="0"/>
              <a:t>回。比如</a:t>
            </a:r>
            <a:r>
              <a:rPr lang="en-US" altLang="zh-CN" sz="1600" dirty="0" smtClean="0"/>
              <a:t>pieAdd2(</a:t>
            </a:r>
            <a:r>
              <a:rPr lang="en-US" altLang="zh-CN" sz="1600" dirty="0"/>
              <a:t>3)</a:t>
            </a:r>
            <a:r>
              <a:rPr lang="zh-CN" altLang="en-US" sz="1600" dirty="0"/>
              <a:t>的返回值是</a:t>
            </a:r>
            <a:r>
              <a:rPr lang="en-US" altLang="zh-CN" sz="1600" dirty="0" smtClean="0"/>
              <a:t>1!+2!+3!=1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=</a:t>
            </a:r>
            <a:r>
              <a:rPr lang="zh-CN" altLang="en-US" sz="1600" smtClean="0"/>
              <a:t> </a:t>
            </a:r>
            <a:r>
              <a:rPr lang="zh-CN" altLang="zh-CN" sz="1600"/>
              <a:t>9</a:t>
            </a:r>
            <a:endParaRPr lang="en-US" altLang="zh-CN" sz="1600" dirty="0"/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501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递归函数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递归函数：自己调用自己的函数</a:t>
            </a:r>
            <a:endParaRPr kumimoji="1" lang="en-US" altLang="zh-CN"/>
          </a:p>
          <a:p>
            <a:r>
              <a:rPr kumimoji="1" lang="en-US" altLang="en-US"/>
              <a:t>如何写一个递归函数</a:t>
            </a:r>
          </a:p>
          <a:p>
            <a:pPr lvl="1"/>
            <a:r>
              <a:rPr kumimoji="1" lang="en-US" altLang="en-US"/>
              <a:t>找规律：找出fun(n) 与 fun(n-1) 或 fun(n+1) 的关系</a:t>
            </a:r>
          </a:p>
          <a:p>
            <a:pPr lvl="1"/>
            <a:r>
              <a:rPr kumimoji="1" lang="en-US" altLang="en-US"/>
              <a:t>确定函数结束条件</a:t>
            </a:r>
          </a:p>
          <a:p>
            <a:r>
              <a:rPr kumimoji="1" lang="en-US" altLang="en-US"/>
              <a:t>使用场景</a:t>
            </a:r>
          </a:p>
          <a:p>
            <a:pPr lvl="1"/>
            <a:r>
              <a:rPr kumimoji="1" lang="en-US" altLang="en-US"/>
              <a:t>计算1+2+。。。 + n</a:t>
            </a:r>
          </a:p>
          <a:p>
            <a:pPr lvl="1"/>
            <a:r>
              <a:rPr kumimoji="1" lang="en-US" altLang="en-US"/>
              <a:t>计算n的阶乘</a:t>
            </a:r>
          </a:p>
          <a:p>
            <a:pPr lvl="1"/>
            <a:r>
              <a:rPr kumimoji="1" lang="en-US" altLang="en-US"/>
              <a:t>计算x的y次方</a:t>
            </a:r>
          </a:p>
          <a:p>
            <a:pPr lvl="1"/>
            <a:r>
              <a:rPr kumimoji="1" lang="en-US" altLang="en-US"/>
              <a:t>斐波那契数列</a:t>
            </a:r>
          </a:p>
          <a:p>
            <a:pPr marL="228600" lvl="1" indent="0">
              <a:buNone/>
            </a:pPr>
            <a:r>
              <a:rPr lang="en-US" altLang="zh-CN"/>
              <a:t>    </a:t>
            </a:r>
            <a:r>
              <a:rPr lang="zh-CN" altLang="en-US"/>
              <a:t>兔子在出生两个月后，就有繁殖能力，一对兔子每个月能生出一对小兔子来。如果所有兔子都不死，那么一年以后可以繁殖多少对兔子？</a:t>
            </a:r>
            <a:endParaRPr lang="en-US" altLang="zh-CN"/>
          </a:p>
          <a:p>
            <a:pPr marL="228600" lvl="1" indent="0">
              <a:buNone/>
            </a:pPr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035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/>
              <a:t>Thanks!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3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7696200" cy="504825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</a:rPr>
              <a:t>什么是函数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628775"/>
            <a:ext cx="8569325" cy="863600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/>
              <a:t>任何一个</a:t>
            </a:r>
            <a:r>
              <a:rPr lang="en-US" altLang="zh-CN" sz="1600" dirty="0"/>
              <a:t>C</a:t>
            </a:r>
            <a:r>
              <a:rPr lang="zh-CN" altLang="en-US" sz="1600" dirty="0"/>
              <a:t>语言程序都是由一个或者多个程序段（小程序）构成的，每个程序段都有自己的功能，我们一般称这些程序段为“函数”。所以，你可以说</a:t>
            </a:r>
            <a:r>
              <a:rPr lang="en-US" altLang="zh-CN" sz="1600" dirty="0"/>
              <a:t>C</a:t>
            </a:r>
            <a:r>
              <a:rPr lang="zh-CN" altLang="en-US" sz="1600" dirty="0"/>
              <a:t>语言程序是由函数构成的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/>
              <a:t>比如你用</a:t>
            </a:r>
            <a:r>
              <a:rPr lang="en-US" altLang="zh-CN" sz="1600" dirty="0"/>
              <a:t>C</a:t>
            </a:r>
            <a:r>
              <a:rPr lang="zh-CN" altLang="en-US" sz="1600" dirty="0"/>
              <a:t>语言编写了一个</a:t>
            </a:r>
            <a:r>
              <a:rPr lang="en-US" altLang="zh-CN" sz="1600" dirty="0"/>
              <a:t>MP3</a:t>
            </a:r>
            <a:r>
              <a:rPr lang="zh-CN" altLang="en-US" sz="1600" dirty="0"/>
              <a:t>播放器程序，那么它的程序结构如下图所示：</a:t>
            </a:r>
            <a:endParaRPr kumimoji="0" lang="zh-CN" altLang="en-US" sz="1600" dirty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2896"/>
            <a:ext cx="4680520" cy="2464679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5157193"/>
            <a:ext cx="8568952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600" dirty="0"/>
              <a:t>你应该把实现某个功能所需的代码都写在函数中。比如，有个函数的功能是播放</a:t>
            </a:r>
            <a:r>
              <a:rPr lang="en-US" altLang="zh-CN" sz="1600" dirty="0"/>
              <a:t>MP3</a:t>
            </a:r>
            <a:r>
              <a:rPr lang="zh-CN" altLang="en-US" sz="1600" dirty="0"/>
              <a:t>，那么播放</a:t>
            </a:r>
            <a:r>
              <a:rPr lang="en-US" altLang="zh-CN" sz="1600" dirty="0"/>
              <a:t>MP3</a:t>
            </a:r>
            <a:r>
              <a:rPr lang="zh-CN" altLang="en-US" sz="1600" dirty="0"/>
              <a:t>的代码都应该写到这个函数中。 </a:t>
            </a:r>
            <a:endParaRPr lang="en-US" altLang="zh-CN" sz="1600" dirty="0" smtClean="0"/>
          </a:p>
          <a:p>
            <a:r>
              <a:rPr lang="zh-CN" altLang="en-US" sz="1600" dirty="0" smtClean="0"/>
              <a:t>当调</a:t>
            </a:r>
            <a:r>
              <a:rPr lang="zh-CN" altLang="en-US" sz="1600" dirty="0"/>
              <a:t>用（执行）一个函数时，计算机就会按顺序执行函数中的所有代码，从而展示函数所实现的功能。</a:t>
            </a:r>
            <a:endParaRPr kumimoji="0" lang="zh-CN" altLang="en-US" sz="1600" dirty="0">
              <a:latin typeface="+mn-ea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6613"/>
            <a:ext cx="7696200" cy="792162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</a:rPr>
              <a:t>函数名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844675"/>
            <a:ext cx="8569325" cy="4321175"/>
          </a:xfrm>
        </p:spPr>
        <p:txBody>
          <a:bodyPr/>
          <a:lstStyle/>
          <a:p>
            <a:r>
              <a:rPr lang="zh-CN" altLang="en-US" sz="2000" dirty="0"/>
              <a:t>一般来说，我们会将不同的功能交给不同的</a:t>
            </a:r>
            <a:r>
              <a:rPr lang="zh-CN" altLang="en-US" sz="2000" dirty="0" smtClean="0"/>
              <a:t>函数去实现</a:t>
            </a:r>
            <a:endParaRPr lang="en-US" altLang="zh-CN" sz="2000" dirty="0" smtClean="0"/>
          </a:p>
          <a:p>
            <a:r>
              <a:rPr lang="zh-CN" altLang="en-US" sz="2000" dirty="0" smtClean="0"/>
              <a:t>比如</a:t>
            </a:r>
            <a:r>
              <a:rPr lang="zh-CN" altLang="en-US" sz="2000" dirty="0"/>
              <a:t>，将暂停播放</a:t>
            </a:r>
            <a:r>
              <a:rPr lang="en-US" altLang="zh-CN" sz="2000" dirty="0"/>
              <a:t>MP3</a:t>
            </a:r>
            <a:r>
              <a:rPr lang="zh-CN" altLang="en-US" sz="2000" dirty="0"/>
              <a:t>的代码写到一个函数中，将停止播放</a:t>
            </a:r>
            <a:r>
              <a:rPr lang="en-US" altLang="zh-CN" sz="2000" dirty="0"/>
              <a:t>MP3</a:t>
            </a:r>
            <a:r>
              <a:rPr lang="zh-CN" altLang="en-US" sz="2000" dirty="0"/>
              <a:t>的代码写到另一个函数中。因此，</a:t>
            </a:r>
            <a:r>
              <a:rPr lang="zh-CN" altLang="en-US" sz="2000" dirty="0" smtClean="0"/>
              <a:t>一个</a:t>
            </a:r>
            <a:r>
              <a:rPr lang="en-US" altLang="zh-CN" sz="2000" dirty="0" smtClean="0"/>
              <a:t>C</a:t>
            </a:r>
            <a:r>
              <a:rPr lang="zh-CN" altLang="en-US" sz="2000" dirty="0"/>
              <a:t>程序中可能会有很</a:t>
            </a:r>
            <a:r>
              <a:rPr lang="zh-CN" altLang="en-US" sz="2000" dirty="0" smtClean="0"/>
              <a:t>多的函数</a:t>
            </a:r>
            <a:endParaRPr lang="en-US" altLang="zh-CN" sz="2000" dirty="0" smtClean="0"/>
          </a:p>
          <a:p>
            <a:r>
              <a:rPr lang="zh-CN" altLang="en-US" sz="2000" dirty="0" smtClean="0"/>
              <a:t>为了方便调用和区分这些</a:t>
            </a:r>
            <a:r>
              <a:rPr lang="zh-CN" altLang="en-US" sz="2000" dirty="0"/>
              <a:t>函数，我们需要为每一个函数都起一个唯一的名称，</a:t>
            </a:r>
            <a:r>
              <a:rPr lang="zh-CN" altLang="en-US" sz="2000" dirty="0" smtClean="0"/>
              <a:t>函数的命名必须按照标识符命名规则</a:t>
            </a:r>
            <a:endParaRPr lang="en-US" altLang="zh-CN" sz="2000" dirty="0" smtClean="0"/>
          </a:p>
          <a:p>
            <a:r>
              <a:rPr lang="zh-CN" altLang="en-US" sz="2000" dirty="0" smtClean="0"/>
              <a:t>利用函数名就可以调用到对应</a:t>
            </a:r>
            <a:r>
              <a:rPr lang="zh-CN" altLang="en-US" sz="2000" dirty="0"/>
              <a:t>的函数。</a:t>
            </a:r>
            <a:endParaRPr kumimoji="0" lang="zh-CN" altLang="en-US" sz="2000" dirty="0">
              <a:latin typeface="+mn-ea"/>
              <a:cs typeface="Courier New" charset="0"/>
            </a:endParaRPr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0207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7696200" cy="790575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</a:rPr>
              <a:t>函数的定义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844675"/>
            <a:ext cx="8569325" cy="4321175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任何一个</a:t>
            </a:r>
            <a:r>
              <a:rPr lang="zh-CN" altLang="en-US" sz="2000" dirty="0" smtClean="0"/>
              <a:t>函数在使用之前都必须进行定义，</a:t>
            </a:r>
            <a:r>
              <a:rPr lang="zh-CN" altLang="en-US" sz="2000" dirty="0"/>
              <a:t>定义函数的目的就是为了写清楚你这个函数是干啥用的，</a:t>
            </a:r>
            <a:r>
              <a:rPr lang="zh-CN" altLang="en-US" sz="2000" dirty="0" smtClean="0"/>
              <a:t>里面包含了哪些代码</a:t>
            </a:r>
            <a:endParaRPr lang="en-US" altLang="zh-CN" sz="2000" dirty="0" smtClean="0"/>
          </a:p>
          <a:p>
            <a:r>
              <a:rPr lang="zh-CN" altLang="en-US" sz="2000" dirty="0"/>
              <a:t>函数的定义格式如下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返回值类型 函数名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参数类型 形式参数1，参数类型 形式参数2，…</a:t>
            </a:r>
            <a:r>
              <a:rPr lang="en-US" altLang="zh-CN" sz="2000" dirty="0" smtClean="0"/>
              <a:t>)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{ 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函数体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/>
              <a:t>函数定义的注意</a:t>
            </a:r>
            <a:endParaRPr lang="en-US" altLang="zh-CN" sz="2000" dirty="0"/>
          </a:p>
          <a:p>
            <a:pPr>
              <a:buFont typeface="Wingdings" charset="2"/>
              <a:buChar char="u"/>
            </a:pPr>
            <a:r>
              <a:rPr lang="zh-CN" altLang="en-US" sz="2000" dirty="0"/>
              <a:t>函数名不能重复</a:t>
            </a:r>
          </a:p>
          <a:p>
            <a:pPr>
              <a:buFont typeface="Wingdings" charset="2"/>
              <a:buChar char="u"/>
            </a:pPr>
            <a:r>
              <a:rPr lang="zh-CN" altLang="en-US" sz="2000" dirty="0"/>
              <a:t>每一个函数都应该独立定义，不能嵌套定义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6765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7696200" cy="792163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</a:rPr>
              <a:t>形式参数和实际参数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700213"/>
            <a:ext cx="8569325" cy="4321175"/>
          </a:xfrm>
        </p:spPr>
        <p:txBody>
          <a:bodyPr/>
          <a:lstStyle/>
          <a:p>
            <a:r>
              <a:rPr lang="zh-CN" altLang="en-US" sz="2000" dirty="0" smtClean="0"/>
              <a:t>基本概念</a:t>
            </a:r>
            <a:endParaRPr lang="en-US" altLang="zh-CN" sz="2000" dirty="0" smtClean="0"/>
          </a:p>
          <a:p>
            <a:pPr>
              <a:buFont typeface="Wingdings" charset="2"/>
              <a:buChar char="u"/>
            </a:pPr>
            <a:r>
              <a:rPr lang="zh-CN" altLang="en-US" sz="2000" dirty="0" smtClean="0"/>
              <a:t>形式参数</a:t>
            </a:r>
            <a:r>
              <a:rPr lang="zh-CN" altLang="en-US" sz="2000" dirty="0"/>
              <a:t>：在定义函数时，函数名后面的小括号</a:t>
            </a:r>
            <a:r>
              <a:rPr lang="en-US" altLang="zh-CN" sz="2000" dirty="0"/>
              <a:t>()</a:t>
            </a:r>
            <a:r>
              <a:rPr lang="zh-CN" altLang="en-US" sz="2000" dirty="0"/>
              <a:t>中定义的变量称为形式参数，</a:t>
            </a:r>
            <a:r>
              <a:rPr lang="zh-CN" altLang="en-US" sz="2000" dirty="0" smtClean="0"/>
              <a:t>简称形参</a:t>
            </a:r>
            <a:endParaRPr lang="en-US" altLang="zh-CN" sz="2000" dirty="0"/>
          </a:p>
          <a:p>
            <a:pPr>
              <a:buFont typeface="Wingdings" charset="2"/>
              <a:buChar char="u"/>
            </a:pPr>
            <a:r>
              <a:rPr lang="zh-CN" altLang="en-US" sz="2000" dirty="0" smtClean="0"/>
              <a:t>实际参数</a:t>
            </a:r>
            <a:r>
              <a:rPr lang="zh-CN" altLang="en-US" sz="2000" dirty="0"/>
              <a:t>：在调用函数时传入的值称为实际参数，</a:t>
            </a:r>
            <a:r>
              <a:rPr lang="zh-CN" altLang="en-US" sz="2000" dirty="0" smtClean="0"/>
              <a:t>简称实参</a:t>
            </a:r>
            <a:endParaRPr lang="en-US" altLang="zh-CN" sz="2000" dirty="0" smtClean="0"/>
          </a:p>
          <a:p>
            <a:pPr>
              <a:buFont typeface="Wingdings" charset="2"/>
              <a:buChar char="u"/>
            </a:pPr>
            <a:endParaRPr lang="en-US" altLang="zh-CN" sz="2000" dirty="0"/>
          </a:p>
          <a:p>
            <a:r>
              <a:rPr lang="zh-CN" altLang="en-US" sz="2000" dirty="0" smtClean="0"/>
              <a:t>注意</a:t>
            </a:r>
            <a:endParaRPr lang="en-US" altLang="zh-CN" sz="2000" dirty="0" smtClean="0"/>
          </a:p>
          <a:p>
            <a:pPr>
              <a:buFont typeface="Wingdings" charset="2"/>
              <a:buChar char="u"/>
            </a:pPr>
            <a:r>
              <a:rPr lang="zh-CN" altLang="en-US" sz="2000" dirty="0"/>
              <a:t>调用函数时传递的实参个数 必须和 函数的形参个数必须保持</a:t>
            </a:r>
            <a:r>
              <a:rPr lang="zh-CN" altLang="en-US" sz="2000" dirty="0" smtClean="0"/>
              <a:t>一致</a:t>
            </a:r>
            <a:endParaRPr lang="en-US" altLang="zh-CN" sz="2000" dirty="0" smtClean="0"/>
          </a:p>
          <a:p>
            <a:pPr>
              <a:buFont typeface="Wingdings" charset="2"/>
              <a:buChar char="u"/>
            </a:pPr>
            <a:r>
              <a:rPr lang="zh-CN" altLang="en-US" sz="2000" dirty="0" smtClean="0"/>
              <a:t>当使用</a:t>
            </a:r>
            <a:r>
              <a:rPr lang="zh-CN" altLang="en-US" sz="2000" dirty="0"/>
              <a:t>基本数据类型（</a:t>
            </a:r>
            <a:r>
              <a:rPr lang="en-US" altLang="zh-CN" sz="2000" dirty="0"/>
              <a:t>char</a:t>
            </a:r>
            <a:r>
              <a:rPr lang="zh-CN" altLang="en-US" sz="2000" dirty="0"/>
              <a:t>、</a:t>
            </a:r>
            <a:r>
              <a:rPr lang="en-US" altLang="zh-CN" sz="2000" dirty="0"/>
              <a:t>int</a:t>
            </a:r>
            <a:r>
              <a:rPr lang="zh-CN" altLang="en-US" sz="2000" dirty="0"/>
              <a:t>、</a:t>
            </a:r>
            <a:r>
              <a:rPr lang="en-US" altLang="zh-CN" sz="2000" dirty="0"/>
              <a:t>float</a:t>
            </a:r>
            <a:r>
              <a:rPr lang="zh-CN" altLang="en-US" sz="2000" dirty="0"/>
              <a:t>等）作为实参时，实参和形参之间只是值传递，修改形</a:t>
            </a:r>
            <a:r>
              <a:rPr lang="zh-CN" altLang="en-US" sz="2000" dirty="0" smtClean="0"/>
              <a:t>参的值并不影响到实参</a:t>
            </a:r>
            <a:endParaRPr lang="en-US" altLang="zh-CN" sz="2000" dirty="0" smtClean="0"/>
          </a:p>
          <a:p>
            <a:pPr>
              <a:buFont typeface="Wingdings" charset="2"/>
              <a:buChar char="u"/>
            </a:pPr>
            <a:r>
              <a:rPr lang="zh-CN" altLang="en-US" sz="2000" dirty="0" smtClean="0"/>
              <a:t>函数可以没有形参</a:t>
            </a:r>
            <a:endParaRPr lang="zh-CN" altLang="en-US" sz="2000" dirty="0"/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7829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7696200" cy="719138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</a:rPr>
              <a:t>返回值类型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628775"/>
            <a:ext cx="8569325" cy="4321175"/>
          </a:xfrm>
        </p:spPr>
        <p:txBody>
          <a:bodyPr/>
          <a:lstStyle/>
          <a:p>
            <a:r>
              <a:rPr lang="zh-CN" altLang="en-US" sz="2000" dirty="0"/>
              <a:t>返回值就是函数调用完后，返回给函数调用者的结果，用</a:t>
            </a:r>
            <a:r>
              <a:rPr lang="en-US" altLang="zh-CN" sz="2000" dirty="0"/>
              <a:t>return</a:t>
            </a:r>
            <a:r>
              <a:rPr lang="zh-CN" altLang="en-US" sz="2000" dirty="0"/>
              <a:t>关键字进行返回</a:t>
            </a:r>
          </a:p>
          <a:p>
            <a:r>
              <a:rPr lang="zh-CN" altLang="en-US" sz="2000" dirty="0"/>
              <a:t>定义函数时，要指明函数的返回值类型</a:t>
            </a:r>
          </a:p>
          <a:p>
            <a:r>
              <a:rPr lang="zh-CN" altLang="en-US" sz="2000" dirty="0"/>
              <a:t>一个函数可以没有返回值，如果没有返回值，应该用</a:t>
            </a:r>
            <a:r>
              <a:rPr lang="en-US" altLang="zh-CN" sz="2000" dirty="0"/>
              <a:t>void</a:t>
            </a:r>
            <a:r>
              <a:rPr lang="zh-CN" altLang="en-US" sz="2000" dirty="0"/>
              <a:t>表示返回值类型</a:t>
            </a:r>
          </a:p>
          <a:p>
            <a:r>
              <a:rPr lang="zh-CN" altLang="en-US" sz="2000" dirty="0"/>
              <a:t>如果一个函数没有返回值，最后面的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语句可以省略</a:t>
            </a:r>
          </a:p>
          <a:p>
            <a:r>
              <a:rPr lang="zh-CN" altLang="en-US" sz="2000" dirty="0"/>
              <a:t>如果一个函数没有明确写出返回值类型，那么代表这个函数的返回值类型是</a:t>
            </a:r>
            <a:r>
              <a:rPr lang="en-US" altLang="zh-CN" sz="2000" dirty="0" smtClean="0"/>
              <a:t>int</a:t>
            </a:r>
          </a:p>
          <a:p>
            <a:r>
              <a:rPr lang="en-US" altLang="zh-CN" sz="2000" dirty="0" smtClean="0"/>
              <a:t>return</a:t>
            </a:r>
            <a:r>
              <a:rPr lang="zh-CN" altLang="en-US" sz="2000" dirty="0" smtClean="0"/>
              <a:t>的使用注意</a:t>
            </a:r>
            <a:endParaRPr lang="en-US" altLang="zh-CN" sz="2000" dirty="0" smtClean="0"/>
          </a:p>
          <a:p>
            <a:pPr>
              <a:buFont typeface="Wingdings" charset="2"/>
              <a:buChar char="u"/>
            </a:pPr>
            <a:r>
              <a:rPr lang="en-US" altLang="zh-CN" sz="2000" dirty="0"/>
              <a:t>return</a:t>
            </a:r>
            <a:r>
              <a:rPr lang="zh-CN" altLang="en-US" sz="2000" dirty="0"/>
              <a:t>语句可以在函数内部返回一个值给函数调用者</a:t>
            </a:r>
          </a:p>
          <a:p>
            <a:pPr>
              <a:buFont typeface="Wingdings" charset="2"/>
              <a:buChar char="u"/>
            </a:pPr>
            <a:r>
              <a:rPr lang="zh-CN" altLang="en-US" sz="2000" dirty="0"/>
              <a:t>一个函数内部可以多次使用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语句，使用了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语句后，函数就会马上停止执行，</a:t>
            </a:r>
            <a:r>
              <a:rPr lang="en-US" altLang="zh-CN" sz="2000" dirty="0"/>
              <a:t>return</a:t>
            </a:r>
            <a:r>
              <a:rPr lang="zh-CN" altLang="en-US" sz="2000" dirty="0"/>
              <a:t>语句后面的代码就不再被执</a:t>
            </a:r>
            <a:r>
              <a:rPr lang="zh-CN" altLang="en-US" sz="2000" dirty="0" smtClean="0"/>
              <a:t>行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62503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7696200" cy="790575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</a:rPr>
              <a:t>函数的声明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00213"/>
            <a:ext cx="8569325" cy="4321175"/>
          </a:xfrm>
        </p:spPr>
        <p:txBody>
          <a:bodyPr/>
          <a:lstStyle/>
          <a:p>
            <a:r>
              <a:rPr lang="zh-CN" altLang="en-US" sz="1800" dirty="0"/>
              <a:t>在</a:t>
            </a:r>
            <a:r>
              <a:rPr lang="en-US" altLang="zh-CN" sz="1800" dirty="0"/>
              <a:t>C</a:t>
            </a:r>
            <a:r>
              <a:rPr lang="zh-CN" altLang="en-US" sz="1800" dirty="0"/>
              <a:t>语言中，函数的定义顺序是有讲究的：默认情况下，只有后面定义的函数才可以调用前面定义过的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r>
              <a:rPr lang="zh-CN" altLang="en-US" sz="1800" dirty="0"/>
              <a:t>如果想把函数的定义写在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函数后面，而且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函数能正常调用这些函数，那就必须在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函数的前面进行函数的声明</a:t>
            </a:r>
          </a:p>
          <a:p>
            <a:r>
              <a:rPr lang="zh-CN" altLang="en-US" sz="1800" dirty="0"/>
              <a:t>函数的声明</a:t>
            </a:r>
            <a:r>
              <a:rPr lang="zh-CN" altLang="en-US" sz="1800" dirty="0" smtClean="0"/>
              <a:t>格式：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TW" altLang="en-US" sz="1800" dirty="0"/>
              <a:t>返回值类型 函数名 </a:t>
            </a:r>
            <a:r>
              <a:rPr lang="en-US" altLang="zh-TW" sz="1800" dirty="0"/>
              <a:t>(</a:t>
            </a:r>
            <a:r>
              <a:rPr lang="zh-TW" altLang="en-US" sz="1800" dirty="0"/>
              <a:t>参数</a:t>
            </a:r>
            <a:r>
              <a:rPr lang="en-US" altLang="zh-TW" sz="1800" dirty="0"/>
              <a:t>1, </a:t>
            </a:r>
            <a:r>
              <a:rPr lang="zh-TW" altLang="en-US" sz="1800" dirty="0"/>
              <a:t>参数</a:t>
            </a:r>
            <a:r>
              <a:rPr lang="en-US" altLang="zh-TW" sz="1800" dirty="0"/>
              <a:t>2, ...</a:t>
            </a: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r>
              <a:rPr lang="zh-CN" altLang="en-US" sz="1800" dirty="0" smtClean="0"/>
              <a:t>比如：</a:t>
            </a:r>
            <a:r>
              <a:rPr lang="en-US" altLang="zh-CN" sz="1800" dirty="0"/>
              <a:t>int sum(int, int);</a:t>
            </a:r>
            <a:endParaRPr lang="zh-CN" altLang="en-US" sz="1800" dirty="0"/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9418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ac:Users:apple:Pictures:com.tencent.ScreenCapture:QQ20130620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934083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urier New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dirty="0"/>
              <a:t>函数的声明与实现的关系</a:t>
            </a:r>
            <a:endParaRPr lang="en-US" altLang="zh-TW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79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5175"/>
            <a:ext cx="7696200" cy="792163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</a:rPr>
              <a:t>常见函数</a:t>
            </a:r>
            <a:endParaRPr lang="en-US" altLang="zh-TW" b="1" dirty="0">
              <a:latin typeface="+mj-ea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916113"/>
            <a:ext cx="8569325" cy="4321175"/>
          </a:xfrm>
        </p:spPr>
        <p:txBody>
          <a:bodyPr/>
          <a:lstStyle/>
          <a:p>
            <a:r>
              <a:rPr lang="en-US" altLang="zh-CN" sz="1800" dirty="0" smtClean="0"/>
              <a:t>main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pPr>
              <a:buFont typeface="Wingdings" charset="2"/>
              <a:buChar char="u"/>
            </a:pPr>
            <a:r>
              <a:rPr lang="zh-CN" altLang="en-US" sz="1800" dirty="0"/>
              <a:t>从第一个</a:t>
            </a:r>
            <a:r>
              <a:rPr lang="en-US" altLang="zh-CN" sz="1800" dirty="0"/>
              <a:t>C</a:t>
            </a:r>
            <a:r>
              <a:rPr lang="zh-CN" altLang="en-US" sz="1800" dirty="0"/>
              <a:t>语言程序开始，就认识了这个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函数。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函数是整个</a:t>
            </a:r>
            <a:r>
              <a:rPr lang="en-US" altLang="zh-CN" sz="1800" dirty="0"/>
              <a:t>C</a:t>
            </a:r>
            <a:r>
              <a:rPr lang="zh-CN" altLang="en-US" sz="1800" dirty="0"/>
              <a:t>程序的入口，有了</a:t>
            </a:r>
            <a:r>
              <a:rPr lang="en-US" altLang="zh-CN" sz="1800" dirty="0"/>
              <a:t>main</a:t>
            </a:r>
            <a:r>
              <a:rPr lang="zh-CN" altLang="en-US" sz="1800" dirty="0"/>
              <a:t>函数，</a:t>
            </a:r>
            <a:r>
              <a:rPr lang="en-US" altLang="zh-CN" sz="1800" dirty="0"/>
              <a:t>C</a:t>
            </a:r>
            <a:r>
              <a:rPr lang="zh-CN" altLang="en-US" sz="1800" dirty="0"/>
              <a:t>程序才能运行成功，而且整个</a:t>
            </a:r>
            <a:r>
              <a:rPr lang="en-US" altLang="zh-CN" sz="1800" dirty="0"/>
              <a:t>C</a:t>
            </a:r>
            <a:r>
              <a:rPr lang="zh-CN" altLang="en-US" sz="1800" dirty="0"/>
              <a:t>程序中只能有一个</a:t>
            </a:r>
            <a:r>
              <a:rPr lang="en-US" altLang="zh-CN" sz="1800" dirty="0"/>
              <a:t>main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pPr>
              <a:buFont typeface="Wingdings" charset="2"/>
              <a:buChar char="u"/>
            </a:pPr>
            <a:r>
              <a:rPr lang="zh-CN" altLang="en-US" sz="1800" dirty="0"/>
              <a:t>它可以没有形式参数，返回值是</a:t>
            </a:r>
            <a:r>
              <a:rPr lang="en-US" altLang="zh-CN" sz="1800" dirty="0"/>
              <a:t>int</a:t>
            </a:r>
            <a:r>
              <a:rPr lang="zh-CN" altLang="en-US" sz="1800" dirty="0"/>
              <a:t>类型。它的返回值用于说明程序的退出状态：如果返回</a:t>
            </a:r>
            <a:r>
              <a:rPr lang="en-US" altLang="zh-CN" sz="1800" dirty="0"/>
              <a:t>0</a:t>
            </a:r>
            <a:r>
              <a:rPr lang="zh-CN" altLang="en-US" sz="1800" dirty="0"/>
              <a:t>，则代表程序正常退出，否则代表程序异常</a:t>
            </a:r>
            <a:r>
              <a:rPr lang="zh-CN" altLang="en-US" sz="1800" dirty="0" smtClean="0"/>
              <a:t>退出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1800" dirty="0" smtClean="0"/>
              <a:t>printf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pPr>
              <a:buFont typeface="Wingdings" charset="2"/>
              <a:buChar char="u"/>
            </a:pPr>
            <a:r>
              <a:rPr lang="en-US" altLang="zh-CN" sz="1800" dirty="0"/>
              <a:t>printf</a:t>
            </a:r>
            <a:r>
              <a:rPr lang="zh-CN" altLang="en-US" sz="1800" dirty="0"/>
              <a:t>函数的作用是在屏幕上输出</a:t>
            </a:r>
            <a:r>
              <a:rPr lang="zh-CN" altLang="en-US" sz="1800" dirty="0" smtClean="0"/>
              <a:t>内容，</a:t>
            </a:r>
            <a:r>
              <a:rPr lang="zh-CN" altLang="en-US" sz="1800" dirty="0"/>
              <a:t>这是系统自带的</a:t>
            </a:r>
            <a:r>
              <a:rPr lang="zh-CN" altLang="en-US" sz="1800" dirty="0" smtClean="0"/>
              <a:t>函数</a:t>
            </a:r>
            <a:endParaRPr lang="en-US" altLang="zh-CN" sz="1800" dirty="0" smtClean="0"/>
          </a:p>
          <a:p>
            <a:pPr>
              <a:buFont typeface="Wingdings" charset="2"/>
              <a:buChar char="u"/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printf</a:t>
            </a:r>
            <a:r>
              <a:rPr lang="zh-CN" altLang="en-US" sz="1800" dirty="0" smtClean="0"/>
              <a:t>函数之前要加上一句</a:t>
            </a:r>
            <a:r>
              <a:rPr lang="en-US" altLang="zh-CN" sz="1800" dirty="0"/>
              <a:t>#include &lt;stdio.h&gt;</a:t>
            </a:r>
            <a:endParaRPr lang="zh-CN" altLang="en-US" sz="1800" dirty="0"/>
          </a:p>
        </p:txBody>
      </p:sp>
      <p:sp>
        <p:nvSpPr>
          <p:cNvPr id="297987" name="页脚占位符 4"/>
          <p:cNvSpPr>
            <a:spLocks noGrp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0846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Studio">
  <a:themeElements>
    <a:clrScheme name="1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1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2_Studio">
  <a:themeElements>
    <a:clrScheme name="1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2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3_Studio">
  <a:themeElements>
    <a:clrScheme name="1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3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4_Studio">
  <a:themeElements>
    <a:clrScheme name="1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4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5_Studio">
  <a:themeElements>
    <a:clrScheme name="15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5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5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6_Studio">
  <a:themeElements>
    <a:clrScheme name="16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6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6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7_Studio">
  <a:themeElements>
    <a:clrScheme name="17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7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7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8_Studio">
  <a:themeElements>
    <a:clrScheme name="18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8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8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9_Studio">
  <a:themeElements>
    <a:clrScheme name="19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9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9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0_Studio">
  <a:themeElements>
    <a:clrScheme name="20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0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0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1_Studio">
  <a:themeElements>
    <a:clrScheme name="2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1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2_Studio">
  <a:themeElements>
    <a:clrScheme name="2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2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3_Studio">
  <a:themeElements>
    <a:clrScheme name="2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3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4_Studio">
  <a:themeElements>
    <a:clrScheme name="2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4_Studio">
      <a:majorFont>
        <a:latin typeface="Courier New"/>
        <a:ea typeface="宋体"/>
        <a:cs typeface="宋体"/>
      </a:majorFont>
      <a:minorFont>
        <a:latin typeface="Courier New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Studio">
  <a:themeElements>
    <a:clrScheme name="3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3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3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Studio">
  <a:themeElements>
    <a:clrScheme name="4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4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4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Studio">
  <a:themeElements>
    <a:clrScheme name="5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5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5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Studio">
  <a:themeElements>
    <a:clrScheme name="6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6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6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Studio">
  <a:themeElements>
    <a:clrScheme name="7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7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7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Studio">
  <a:themeElements>
    <a:clrScheme name="8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8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8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Studio">
  <a:themeElements>
    <a:clrScheme name="10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0_Studio">
      <a:majorFont>
        <a:latin typeface="Arial Black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10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157258977</TotalTime>
  <Pages>0</Pages>
  <Words>1822</Words>
  <Characters>0</Characters>
  <Application>Microsoft Macintosh PowerPoint</Application>
  <DocSecurity>0</DocSecurity>
  <PresentationFormat>全屏显示(4:3)</PresentationFormat>
  <Lines>0</Lines>
  <Paragraphs>182</Paragraphs>
  <Slides>17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24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2_Studio</vt:lpstr>
      <vt:lpstr>1_Studio</vt:lpstr>
      <vt:lpstr>3_Studio</vt:lpstr>
      <vt:lpstr>4_Studio</vt:lpstr>
      <vt:lpstr>5_Studio</vt:lpstr>
      <vt:lpstr>6_Studio</vt:lpstr>
      <vt:lpstr>7_Studio</vt:lpstr>
      <vt:lpstr>8_Studio</vt:lpstr>
      <vt:lpstr>10_Studio</vt:lpstr>
      <vt:lpstr>11_Studio</vt:lpstr>
      <vt:lpstr>12_Studio</vt:lpstr>
      <vt:lpstr>13_Studio</vt:lpstr>
      <vt:lpstr>14_Studio</vt:lpstr>
      <vt:lpstr>15_Studio</vt:lpstr>
      <vt:lpstr>16_Studio</vt:lpstr>
      <vt:lpstr>17_Studio</vt:lpstr>
      <vt:lpstr>18_Studio</vt:lpstr>
      <vt:lpstr>19_Studio</vt:lpstr>
      <vt:lpstr>20_Studio</vt:lpstr>
      <vt:lpstr>21_Studio</vt:lpstr>
      <vt:lpstr>22_Studio</vt:lpstr>
      <vt:lpstr>23_Studio</vt:lpstr>
      <vt:lpstr>24_Studio</vt:lpstr>
      <vt:lpstr>iOS8</vt:lpstr>
      <vt:lpstr>函数</vt:lpstr>
      <vt:lpstr>什么是函数</vt:lpstr>
      <vt:lpstr>函数名</vt:lpstr>
      <vt:lpstr>函数的定义</vt:lpstr>
      <vt:lpstr>形式参数和实际参数</vt:lpstr>
      <vt:lpstr>返回值类型</vt:lpstr>
      <vt:lpstr>函数的声明</vt:lpstr>
      <vt:lpstr>PowerPoint 演示文稿</vt:lpstr>
      <vt:lpstr>常见函数</vt:lpstr>
      <vt:lpstr>#include</vt:lpstr>
      <vt:lpstr>#include &lt;&gt;和#include ""的区别</vt:lpstr>
      <vt:lpstr>stdio.h</vt:lpstr>
      <vt:lpstr>多源文件开发</vt:lpstr>
      <vt:lpstr>多源文件开发的应用</vt:lpstr>
      <vt:lpstr>习题</vt:lpstr>
      <vt:lpstr>递归函数</vt:lpstr>
      <vt:lpstr>Q &amp; A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OS X婵炲濮撮鍥╁垝?</dc:title>
  <dc:subject/>
  <dc:creator>Tian</dc:creator>
  <cp:keywords/>
  <dc:description/>
  <cp:lastModifiedBy>Ivan Lee</cp:lastModifiedBy>
  <cp:revision>757</cp:revision>
  <cp:lastPrinted>1899-12-30T00:00:00Z</cp:lastPrinted>
  <dcterms:created xsi:type="dcterms:W3CDTF">2011-09-13T11:12:52Z</dcterms:created>
  <dcterms:modified xsi:type="dcterms:W3CDTF">2014-10-26T01:51:51Z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