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0"/>
  </p:notesMasterIdLst>
  <p:sldIdLst>
    <p:sldId id="277" r:id="rId2"/>
    <p:sldId id="276" r:id="rId3"/>
    <p:sldId id="273" r:id="rId4"/>
    <p:sldId id="274" r:id="rId5"/>
    <p:sldId id="275" r:id="rId6"/>
    <p:sldId id="278" r:id="rId7"/>
    <p:sldId id="268" r:id="rId8"/>
    <p:sldId id="279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77"/>
            <p14:sldId id="276"/>
            <p14:sldId id="273"/>
            <p14:sldId id="274"/>
            <p14:sldId id="275"/>
            <p14:sldId id="278"/>
            <p14:sldId id="268"/>
            <p14:sldId id="279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德山 李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817" autoAdjust="0"/>
  </p:normalViewPr>
  <p:slideViewPr>
    <p:cSldViewPr snapToGrid="0" snapToObjects="1">
      <p:cViewPr varScale="1">
        <p:scale>
          <a:sx n="101" d="100"/>
          <a:sy n="101" d="100"/>
        </p:scale>
        <p:origin x="-5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E5D62-FD5C-0141-8A91-BF6B5603D623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A7A8D-DA9B-1D41-997F-AFF9A0FE98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4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编译器除了能将</a:t>
            </a:r>
            <a:r>
              <a:rPr lang="en-US" altLang="zh-CN" dirty="0" smtClean="0"/>
              <a:t>.c</a:t>
            </a:r>
            <a:r>
              <a:rPr lang="zh-CN" altLang="en-US" dirty="0" smtClean="0"/>
              <a:t>源文件编译成</a:t>
            </a:r>
            <a:r>
              <a:rPr lang="en-US" altLang="zh-CN" dirty="0" smtClean="0"/>
              <a:t>.o</a:t>
            </a:r>
            <a:r>
              <a:rPr lang="zh-CN" altLang="en-US" dirty="0" smtClean="0"/>
              <a:t>目标文件之外，还有一个非常重要的功能：语法检测。跟英语一样，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语言也有自己的语法，如果你不按照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语言语法去写代 码，那就无法编译成功。生成目标文件之前，编译器会先检查</a:t>
            </a:r>
            <a:r>
              <a:rPr lang="en-US" altLang="zh-CN" dirty="0" smtClean="0"/>
              <a:t>.c</a:t>
            </a:r>
            <a:r>
              <a:rPr lang="zh-CN" altLang="en-US" dirty="0" smtClean="0"/>
              <a:t>文件是否有语法错误，如果出现语法错误，会列出错误的总个数、错误原因和错误代码的行号，这 时候就不会产生目标文件；必须修正相应的语法错误，重新编译成功后，才会生成目标文件。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73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源文件编译成功后，会生成一个</a:t>
            </a:r>
            <a:r>
              <a:rPr lang="en-US" altLang="zh-CN" dirty="0" smtClean="0"/>
              <a:t>.o</a:t>
            </a:r>
            <a:r>
              <a:rPr lang="zh-CN" altLang="en-US" dirty="0" smtClean="0"/>
              <a:t>目标文件，这就是一个二进制文件，但是，还是不能运行。目标文件不能运行的主要原因有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个：</a:t>
            </a:r>
          </a:p>
          <a:p>
            <a:r>
              <a:rPr lang="en-US" altLang="zh-CN" dirty="0" smtClean="0"/>
              <a:t>1&gt; </a:t>
            </a:r>
            <a:r>
              <a:rPr lang="zh-CN" altLang="en-US" dirty="0" smtClean="0"/>
              <a:t>在开发过程中，不可能将所有的代码都写在一个</a:t>
            </a:r>
            <a:r>
              <a:rPr lang="en-US" altLang="zh-CN" dirty="0" smtClean="0"/>
              <a:t>.c</a:t>
            </a:r>
            <a:r>
              <a:rPr lang="zh-CN" altLang="en-US" dirty="0" smtClean="0"/>
              <a:t>文件中，为了模块化开发，一般会将不同的功能写到不同的源文件中。源文件编译之后，每个源文件都有对应 的</a:t>
            </a:r>
            <a:r>
              <a:rPr lang="en-US" altLang="zh-CN" dirty="0" smtClean="0"/>
              <a:t>.o</a:t>
            </a:r>
            <a:r>
              <a:rPr lang="zh-CN" altLang="en-US" dirty="0" smtClean="0"/>
              <a:t>文件，比如</a:t>
            </a:r>
            <a:r>
              <a:rPr lang="en-US" altLang="zh-CN" dirty="0" err="1" smtClean="0"/>
              <a:t>two.c</a:t>
            </a:r>
            <a:r>
              <a:rPr lang="zh-CN" altLang="en-US" dirty="0" smtClean="0"/>
              <a:t>生成了</a:t>
            </a:r>
            <a:r>
              <a:rPr lang="en-US" altLang="zh-CN" dirty="0" err="1" smtClean="0"/>
              <a:t>two.o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three.c</a:t>
            </a:r>
            <a:r>
              <a:rPr lang="zh-CN" altLang="en-US" dirty="0" smtClean="0"/>
              <a:t>生成了</a:t>
            </a:r>
            <a:r>
              <a:rPr lang="en-US" altLang="zh-CN" dirty="0" err="1" smtClean="0"/>
              <a:t>three.o</a:t>
            </a:r>
            <a:r>
              <a:rPr lang="zh-CN" altLang="en-US" dirty="0" smtClean="0"/>
              <a:t>，这些</a:t>
            </a:r>
            <a:r>
              <a:rPr lang="en-US" altLang="zh-CN" dirty="0" smtClean="0"/>
              <a:t>.o</a:t>
            </a:r>
            <a:r>
              <a:rPr lang="zh-CN" altLang="en-US" dirty="0" smtClean="0"/>
              <a:t>文件都不能单独运行，它们之间都有密不可分的关系，需要将所 有相关联的</a:t>
            </a:r>
            <a:r>
              <a:rPr lang="en-US" altLang="zh-CN" dirty="0" smtClean="0"/>
              <a:t>.o</a:t>
            </a:r>
            <a:r>
              <a:rPr lang="zh-CN" altLang="en-US" dirty="0" smtClean="0"/>
              <a:t>目标文件组合在一起。</a:t>
            </a:r>
          </a:p>
          <a:p>
            <a:r>
              <a:rPr lang="en-US" altLang="zh-CN" dirty="0" smtClean="0"/>
              <a:t>2&gt; </a:t>
            </a:r>
            <a:r>
              <a:rPr lang="zh-CN" altLang="en-US" dirty="0" smtClean="0"/>
              <a:t>除开组合所有的目标文件之后，还需要将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语言的函数库包含进来，才能生成可执行文件。</a:t>
            </a:r>
          </a:p>
          <a:p>
            <a:r>
              <a:rPr lang="zh-CN" altLang="en-US" dirty="0" smtClean="0"/>
              <a:t>将所有相关联的</a:t>
            </a:r>
            <a:r>
              <a:rPr lang="en-US" altLang="zh-CN" dirty="0" smtClean="0"/>
              <a:t>.o</a:t>
            </a:r>
            <a:r>
              <a:rPr lang="zh-CN" altLang="en-US" dirty="0" smtClean="0"/>
              <a:t>目标文件、以及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语言函数库组合在一起生成可执行文件的过程，我们称为“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链接</a:t>
            </a:r>
            <a:r>
              <a:rPr lang="zh-CN" altLang="en-US" dirty="0" smtClean="0"/>
              <a:t>”。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3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这些指令不用去死记，大致有个了解，用到时再来查资料即可</a:t>
            </a:r>
          </a:p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编译单个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源文件，并产生一个目标文件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cc -c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one.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c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这条命令产生一个名为</a:t>
            </a:r>
            <a:r>
              <a:rPr lang="en-US" altLang="zh-CN" dirty="0" smtClean="0"/>
              <a:t>one.o</a:t>
            </a:r>
            <a:r>
              <a:rPr lang="zh-CN" altLang="en-US" dirty="0" smtClean="0"/>
              <a:t>的目标文件</a:t>
            </a:r>
          </a:p>
          <a:p>
            <a:r>
              <a:rPr lang="zh-CN" altLang="en-US" dirty="0" smtClean="0"/>
              <a:t> </a:t>
            </a:r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编译多个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源文件，并为每个文件产生一个目标文件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cc -c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one.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c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two.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c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three.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c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这条命令产生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个目标文件：</a:t>
            </a:r>
            <a:r>
              <a:rPr lang="en-US" altLang="zh-CN" dirty="0" smtClean="0"/>
              <a:t>one.o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two.o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three.o</a:t>
            </a:r>
            <a:endParaRPr lang="en-US" altLang="zh-CN" dirty="0" smtClean="0"/>
          </a:p>
          <a:p>
            <a:r>
              <a:rPr lang="en-US" altLang="zh-CN" dirty="0" smtClean="0"/>
              <a:t> </a:t>
            </a:r>
          </a:p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链接单个目标文件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cc</a:t>
            </a:r>
            <a:r>
              <a:rPr lang="zh-CN" altLang="en-US" dirty="0" smtClean="0"/>
              <a:t> </a:t>
            </a:r>
            <a:r>
              <a:rPr lang="en-US" altLang="zh-CN" dirty="0" smtClean="0"/>
              <a:t>one.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o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这条命令产生一个名为</a:t>
            </a:r>
            <a:r>
              <a:rPr lang="en-US" altLang="zh-CN" dirty="0" err="1" smtClean="0"/>
              <a:t>a.out</a:t>
            </a:r>
            <a:r>
              <a:rPr lang="zh-CN" altLang="en-US" dirty="0" smtClean="0"/>
              <a:t>的可执行文件</a:t>
            </a:r>
          </a:p>
          <a:p>
            <a:r>
              <a:rPr lang="zh-CN" altLang="en-US" dirty="0" smtClean="0"/>
              <a:t> </a:t>
            </a:r>
          </a:p>
          <a:p>
            <a:r>
              <a:rPr lang="en-US" altLang="zh-CN" b="1" dirty="0" smtClean="0"/>
              <a:t>4.</a:t>
            </a:r>
            <a:r>
              <a:rPr lang="zh-CN" altLang="en-US" b="1" dirty="0" smtClean="0"/>
              <a:t>链接多个目标文件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cc</a:t>
            </a:r>
            <a:r>
              <a:rPr lang="zh-CN" altLang="en-US" dirty="0" smtClean="0"/>
              <a:t> </a:t>
            </a:r>
            <a:r>
              <a:rPr lang="en-US" altLang="zh-CN" dirty="0" smtClean="0"/>
              <a:t>one.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o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two.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o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three.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o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这条命令产生一个名为</a:t>
            </a:r>
            <a:r>
              <a:rPr lang="en-US" altLang="zh-CN" dirty="0" err="1" smtClean="0"/>
              <a:t>a.out</a:t>
            </a:r>
            <a:r>
              <a:rPr lang="zh-CN" altLang="en-US" dirty="0" smtClean="0"/>
              <a:t>的可执行文件</a:t>
            </a:r>
          </a:p>
          <a:p>
            <a:r>
              <a:rPr lang="zh-CN" altLang="en-US" dirty="0" smtClean="0"/>
              <a:t> </a:t>
            </a:r>
          </a:p>
          <a:p>
            <a:r>
              <a:rPr lang="en-US" altLang="zh-CN" b="1" dirty="0" smtClean="0"/>
              <a:t>5.</a:t>
            </a:r>
            <a:r>
              <a:rPr lang="zh-CN" altLang="en-US" b="1" dirty="0" smtClean="0"/>
              <a:t>编译并链接一个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源文件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cc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one.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c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这条命令产生一个名为</a:t>
            </a:r>
            <a:r>
              <a:rPr lang="en-US" altLang="zh-CN" dirty="0" err="1" smtClean="0"/>
              <a:t>a.out</a:t>
            </a:r>
            <a:r>
              <a:rPr lang="zh-CN" altLang="en-US" dirty="0" smtClean="0"/>
              <a:t>的可执行文件。中间会产生一个名为</a:t>
            </a:r>
            <a:r>
              <a:rPr lang="en-US" altLang="zh-CN" dirty="0" smtClean="0"/>
              <a:t>one.o</a:t>
            </a:r>
            <a:r>
              <a:rPr lang="zh-CN" altLang="en-US" dirty="0" smtClean="0"/>
              <a:t>的目标文件，但它在链接过程完成后会被删除。</a:t>
            </a:r>
          </a:p>
          <a:p>
            <a:r>
              <a:rPr lang="zh-CN" altLang="en-US" dirty="0" smtClean="0"/>
              <a:t> </a:t>
            </a:r>
          </a:p>
          <a:p>
            <a:r>
              <a:rPr lang="en-US" altLang="zh-CN" b="1" dirty="0" smtClean="0"/>
              <a:t>6.</a:t>
            </a:r>
            <a:r>
              <a:rPr lang="zh-CN" altLang="en-US" b="1" dirty="0" smtClean="0"/>
              <a:t>编译并链接多个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源文件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cc</a:t>
            </a:r>
            <a:r>
              <a:rPr lang="zh-CN" altLang="en-US" dirty="0" smtClean="0"/>
              <a:t> </a:t>
            </a:r>
            <a:r>
              <a:rPr lang="en-US" altLang="zh-CN" dirty="0" smtClean="0"/>
              <a:t>one.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c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two.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c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three.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c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这条命令产生一个名为</a:t>
            </a:r>
            <a:r>
              <a:rPr lang="en-US" altLang="zh-CN" dirty="0" err="1" smtClean="0"/>
              <a:t>a.out</a:t>
            </a:r>
            <a:r>
              <a:rPr lang="zh-CN" altLang="en-US" dirty="0" smtClean="0"/>
              <a:t>的可执行文件。当编译的源文件超过一个时，目标文件便不会被删除。这就允许你对程序进行修改后，只对那些进行过改动的源文件进行重新编译。</a:t>
            </a:r>
          </a:p>
          <a:p>
            <a:r>
              <a:rPr lang="zh-CN" altLang="en-US" dirty="0" smtClean="0"/>
              <a:t> </a:t>
            </a:r>
          </a:p>
          <a:p>
            <a:r>
              <a:rPr lang="en-US" altLang="zh-CN" b="1" dirty="0" smtClean="0"/>
              <a:t>7.</a:t>
            </a:r>
            <a:r>
              <a:rPr lang="zh-CN" altLang="en-US" b="1" dirty="0" smtClean="0"/>
              <a:t>编译一个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源文件，并把它和现存的目标文件链接在一起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cc</a:t>
            </a:r>
            <a:r>
              <a:rPr lang="zh-CN" altLang="en-US" dirty="0" smtClean="0"/>
              <a:t> </a:t>
            </a:r>
            <a:r>
              <a:rPr lang="en-US" altLang="zh-CN" dirty="0" smtClean="0"/>
              <a:t>one.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o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two.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o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three.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c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这条命令产生一个名为</a:t>
            </a:r>
            <a:r>
              <a:rPr lang="en-US" altLang="zh-CN" dirty="0" err="1" smtClean="0"/>
              <a:t>a.out</a:t>
            </a:r>
            <a:r>
              <a:rPr lang="zh-CN" altLang="en-US" dirty="0" smtClean="0"/>
              <a:t>的可执行文件</a:t>
            </a:r>
          </a:p>
          <a:p>
            <a:r>
              <a:rPr lang="zh-CN" altLang="en-US" dirty="0" smtClean="0"/>
              <a:t> </a:t>
            </a:r>
          </a:p>
          <a:p>
            <a:r>
              <a:rPr lang="en-US" altLang="zh-CN" b="1" dirty="0" smtClean="0"/>
              <a:t>8.</a:t>
            </a:r>
            <a:r>
              <a:rPr lang="zh-CN" altLang="en-US" b="1" dirty="0" smtClean="0"/>
              <a:t>上面那些可以产生可执行文件的指令均可以加上“</a:t>
            </a:r>
            <a:r>
              <a:rPr lang="en-US" altLang="zh-CN" b="1" dirty="0" smtClean="0"/>
              <a:t>-o name”</a:t>
            </a:r>
            <a:r>
              <a:rPr lang="zh-CN" altLang="en-US" b="1" dirty="0" smtClean="0"/>
              <a:t>这个选项，产生的可执行文件就叫做</a:t>
            </a:r>
            <a:r>
              <a:rPr lang="en-US" altLang="zh-CN" b="1" dirty="0" smtClean="0"/>
              <a:t>name</a:t>
            </a:r>
          </a:p>
          <a:p>
            <a:r>
              <a:rPr lang="zh-CN" altLang="en-US" dirty="0" smtClean="0"/>
              <a:t>比如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cc</a:t>
            </a:r>
            <a:r>
              <a:rPr lang="zh-CN" altLang="en-US" dirty="0" smtClean="0"/>
              <a:t> 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-o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 one.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c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这条指令会产生一个名为</a:t>
            </a:r>
            <a:r>
              <a:rPr lang="en-US" altLang="zh-CN" dirty="0" err="1" smtClean="0"/>
              <a:t>abc</a:t>
            </a:r>
            <a:r>
              <a:rPr lang="zh-CN" altLang="en-US" dirty="0" smtClean="0"/>
              <a:t>的可执行文件</a:t>
            </a:r>
          </a:p>
          <a:p>
            <a:r>
              <a:rPr lang="zh-CN" altLang="en-US" dirty="0" smtClean="0"/>
              <a:t> </a:t>
            </a:r>
          </a:p>
          <a:p>
            <a:r>
              <a:rPr lang="en-US" altLang="zh-CN" b="1" dirty="0" smtClean="0"/>
              <a:t>9.</a:t>
            </a:r>
            <a:r>
              <a:rPr lang="zh-CN" altLang="en-US" b="1" dirty="0" smtClean="0"/>
              <a:t>执行可执行文件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./</a:t>
            </a:r>
            <a:r>
              <a:rPr lang="en-US" altLang="zh-CN" dirty="0" err="1" smtClean="0"/>
              <a:t>a.out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这条指令可以执行一个名为</a:t>
            </a:r>
            <a:r>
              <a:rPr lang="en-US" altLang="zh-CN" dirty="0" err="1" smtClean="0"/>
              <a:t>a.out</a:t>
            </a:r>
            <a:r>
              <a:rPr lang="zh-CN" altLang="en-US" dirty="0" smtClean="0"/>
              <a:t>的可执行文件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239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err="1">
                <a:latin typeface="+mj-ea"/>
                <a:cs typeface="黑体" charset="0"/>
              </a:rPr>
              <a:t>Xcode</a:t>
            </a:r>
            <a:r>
              <a:rPr lang="en-US" altLang="zh-CN" b="1">
                <a:latin typeface="+mj-ea"/>
                <a:cs typeface="黑体" charset="0"/>
              </a:rPr>
              <a:t>-Run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讲师：</a:t>
            </a:r>
            <a:r>
              <a:rPr kumimoji="1" lang="en-US" altLang="en-US"/>
              <a:t>李德山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670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j-ea"/>
              </a:rPr>
              <a:t>常用</a:t>
            </a:r>
            <a:r>
              <a:rPr kumimoji="1" lang="en-US" altLang="zh-CN" dirty="0" smtClean="0">
                <a:latin typeface="+mj-ea"/>
              </a:rPr>
              <a:t>UNIX</a:t>
            </a:r>
            <a:r>
              <a:rPr kumimoji="1" lang="zh-CN" altLang="en-US" dirty="0" smtClean="0">
                <a:latin typeface="+mj-ea"/>
              </a:rPr>
              <a:t>指令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58548"/>
            <a:ext cx="8424936" cy="4320480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 smtClean="0">
                <a:latin typeface="+mn-ea"/>
              </a:rPr>
              <a:t>Mac</a:t>
            </a:r>
            <a:r>
              <a:rPr lang="zh-CN" altLang="en-US" sz="2000" dirty="0" smtClean="0">
                <a:latin typeface="+mn-ea"/>
              </a:rPr>
              <a:t>系统采用的是</a:t>
            </a:r>
            <a:r>
              <a:rPr lang="en-US" altLang="zh-CN" sz="2000" dirty="0" smtClean="0">
                <a:latin typeface="+mn-ea"/>
              </a:rPr>
              <a:t>UNIX</a:t>
            </a:r>
            <a:r>
              <a:rPr lang="zh-CN" altLang="en-US" sz="2000" dirty="0" smtClean="0">
                <a:latin typeface="+mn-ea"/>
              </a:rPr>
              <a:t>文件系统，所有的文件都放在根目录</a:t>
            </a:r>
            <a:r>
              <a:rPr lang="en-US" altLang="zh-CN" sz="2000" dirty="0" smtClean="0">
                <a:latin typeface="+mn-ea"/>
              </a:rPr>
              <a:t>/</a:t>
            </a:r>
            <a:r>
              <a:rPr lang="zh-CN" altLang="en-US" sz="2000" dirty="0" smtClean="0">
                <a:latin typeface="+mn-ea"/>
              </a:rPr>
              <a:t>下面，因此没有</a:t>
            </a:r>
            <a:r>
              <a:rPr lang="en-US" altLang="zh-CN" sz="2000" dirty="0" smtClean="0">
                <a:latin typeface="+mn-ea"/>
              </a:rPr>
              <a:t>Windows</a:t>
            </a:r>
            <a:r>
              <a:rPr lang="zh-CN" altLang="en-US" sz="2000" dirty="0" smtClean="0">
                <a:latin typeface="+mn-ea"/>
              </a:rPr>
              <a:t>中分</a:t>
            </a:r>
            <a:r>
              <a:rPr lang="en-US" altLang="zh-CN" sz="2000" dirty="0" smtClean="0">
                <a:latin typeface="+mn-ea"/>
              </a:rPr>
              <a:t>C</a:t>
            </a:r>
            <a:r>
              <a:rPr lang="zh-CN" altLang="en-US" sz="2000" dirty="0" smtClean="0">
                <a:latin typeface="+mn-ea"/>
              </a:rPr>
              <a:t>盘、</a:t>
            </a:r>
            <a:r>
              <a:rPr lang="en-US" altLang="zh-CN" sz="2000" dirty="0" smtClean="0">
                <a:latin typeface="+mn-ea"/>
              </a:rPr>
              <a:t>D</a:t>
            </a:r>
            <a:r>
              <a:rPr lang="zh-CN" altLang="en-US" sz="2000" dirty="0" smtClean="0">
                <a:latin typeface="+mn-ea"/>
              </a:rPr>
              <a:t>盘的概念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因为</a:t>
            </a:r>
            <a:r>
              <a:rPr lang="en-US" altLang="zh-CN" sz="2000" dirty="0">
                <a:latin typeface="+mn-ea"/>
              </a:rPr>
              <a:t>Mac</a:t>
            </a:r>
            <a:r>
              <a:rPr lang="zh-CN" altLang="en-US" sz="2000" dirty="0">
                <a:latin typeface="+mn-ea"/>
              </a:rPr>
              <a:t>系统是基于</a:t>
            </a:r>
            <a:r>
              <a:rPr lang="en-US" altLang="zh-CN" sz="2000" dirty="0">
                <a:latin typeface="+mn-ea"/>
              </a:rPr>
              <a:t>UNIX</a:t>
            </a:r>
            <a:r>
              <a:rPr lang="zh-CN" altLang="en-US" sz="2000" dirty="0">
                <a:latin typeface="+mn-ea"/>
              </a:rPr>
              <a:t>系统的，因此可以在“终端”中输入一些</a:t>
            </a:r>
            <a:r>
              <a:rPr lang="en-US" altLang="zh-CN" sz="2000" dirty="0">
                <a:latin typeface="+mn-ea"/>
              </a:rPr>
              <a:t>UNIX</a:t>
            </a:r>
            <a:r>
              <a:rPr lang="zh-CN" altLang="en-US" sz="2000" dirty="0">
                <a:latin typeface="+mn-ea"/>
              </a:rPr>
              <a:t>指令来操作</a:t>
            </a:r>
            <a:r>
              <a:rPr lang="en-US" altLang="zh-CN" sz="2000" dirty="0">
                <a:latin typeface="+mn-ea"/>
              </a:rPr>
              <a:t>Mac</a:t>
            </a:r>
            <a:r>
              <a:rPr lang="zh-CN" altLang="en-US" sz="2000" dirty="0" smtClean="0">
                <a:latin typeface="+mn-ea"/>
              </a:rPr>
              <a:t>系统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常用的</a:t>
            </a:r>
            <a:r>
              <a:rPr lang="en-US" altLang="zh-CN" sz="2000" dirty="0" smtClean="0">
                <a:latin typeface="+mn-ea"/>
              </a:rPr>
              <a:t>UNIX</a:t>
            </a:r>
            <a:r>
              <a:rPr lang="zh-CN" altLang="en-US" sz="2000" dirty="0" smtClean="0">
                <a:latin typeface="+mn-ea"/>
              </a:rPr>
              <a:t>指令：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zh-CN" altLang="en-US" sz="2000" dirty="0" smtClean="0">
                <a:latin typeface="+mn-ea"/>
              </a:rPr>
              <a:t>需要经常使用才不容易忘记</a:t>
            </a:r>
            <a:r>
              <a:rPr lang="en-US" altLang="zh-CN" sz="2000" dirty="0" smtClean="0">
                <a:latin typeface="+mn-ea"/>
              </a:rPr>
              <a:t>)</a:t>
            </a:r>
          </a:p>
          <a:p>
            <a:pPr>
              <a:buFont typeface="Wingdings" charset="2"/>
              <a:buChar char="u"/>
            </a:pPr>
            <a:r>
              <a:rPr lang="en-US" altLang="zh-CN" sz="2000" dirty="0" smtClean="0">
                <a:latin typeface="+mn-ea"/>
              </a:rPr>
              <a:t>ls </a:t>
            </a:r>
            <a:r>
              <a:rPr lang="zh-CN" altLang="en-US" sz="2000" dirty="0" smtClean="0">
                <a:latin typeface="+mn-ea"/>
              </a:rPr>
              <a:t>：列出当前目录下的所有内容（文件</a:t>
            </a:r>
            <a:r>
              <a:rPr lang="en-US" altLang="zh-CN" sz="2000" dirty="0" smtClean="0">
                <a:latin typeface="+mn-ea"/>
              </a:rPr>
              <a:t>\</a:t>
            </a:r>
            <a:r>
              <a:rPr lang="zh-CN" altLang="en-US" sz="2000" dirty="0" smtClean="0">
                <a:latin typeface="+mn-ea"/>
              </a:rPr>
              <a:t>文件夹）</a:t>
            </a:r>
            <a:endParaRPr lang="en-US" altLang="zh-CN" sz="2000" dirty="0" smtClean="0">
              <a:latin typeface="+mn-ea"/>
            </a:endParaRPr>
          </a:p>
          <a:p>
            <a:pPr>
              <a:buFont typeface="Wingdings" charset="2"/>
              <a:buChar char="u"/>
            </a:pPr>
            <a:r>
              <a:rPr kumimoji="1" lang="en-US" altLang="zh-CN" sz="2000" dirty="0" smtClean="0">
                <a:latin typeface="+mn-ea"/>
              </a:rPr>
              <a:t>pwd </a:t>
            </a:r>
            <a:r>
              <a:rPr kumimoji="1" lang="zh-CN" altLang="en-US" sz="2000" dirty="0" smtClean="0">
                <a:latin typeface="+mn-ea"/>
              </a:rPr>
              <a:t>：显示出当前目录的名称</a:t>
            </a:r>
            <a:endParaRPr kumimoji="1" lang="en-US" altLang="zh-CN" sz="2000" dirty="0" smtClean="0">
              <a:latin typeface="+mn-ea"/>
            </a:endParaRPr>
          </a:p>
          <a:p>
            <a:pPr>
              <a:buFont typeface="Wingdings" charset="2"/>
              <a:buChar char="u"/>
            </a:pPr>
            <a:r>
              <a:rPr lang="en-US" altLang="zh-CN" sz="2000" dirty="0" smtClean="0">
                <a:latin typeface="+mn-ea"/>
              </a:rPr>
              <a:t>cd </a:t>
            </a:r>
            <a:r>
              <a:rPr lang="zh-CN" altLang="en-US" sz="2000" dirty="0" smtClean="0">
                <a:latin typeface="+mn-ea"/>
              </a:rPr>
              <a:t>：改变当前操作的目录</a:t>
            </a:r>
            <a:endParaRPr lang="en-US" altLang="zh-CN" sz="2000" dirty="0" smtClean="0">
              <a:latin typeface="+mn-ea"/>
            </a:endParaRPr>
          </a:p>
          <a:p>
            <a:pPr>
              <a:buFont typeface="Wingdings" charset="2"/>
              <a:buChar char="u"/>
            </a:pPr>
            <a:r>
              <a:rPr lang="en-US" altLang="zh-CN" sz="2000" dirty="0" smtClean="0">
                <a:latin typeface="+mn-ea"/>
              </a:rPr>
              <a:t>who ：</a:t>
            </a:r>
            <a:r>
              <a:rPr lang="zh-CN" altLang="en-US" sz="2000" dirty="0" smtClean="0">
                <a:latin typeface="+mn-ea"/>
              </a:rPr>
              <a:t>显示当前用户名</a:t>
            </a:r>
            <a:endParaRPr lang="en-US" altLang="zh-CN" sz="2000" dirty="0" smtClean="0">
              <a:latin typeface="+mn-ea"/>
            </a:endParaRPr>
          </a:p>
          <a:p>
            <a:pPr>
              <a:buFont typeface="Wingdings" charset="2"/>
              <a:buChar char="u"/>
            </a:pPr>
            <a:r>
              <a:rPr lang="en-US" altLang="zh-CN" sz="2000" dirty="0" smtClean="0">
                <a:latin typeface="+mn-ea"/>
              </a:rPr>
              <a:t>clear ：</a:t>
            </a:r>
            <a:r>
              <a:rPr lang="zh-CN" altLang="en-US" sz="2000" dirty="0" smtClean="0">
                <a:latin typeface="+mn-ea"/>
              </a:rPr>
              <a:t>清除所有内容</a:t>
            </a:r>
            <a:endParaRPr lang="en-US" altLang="zh-CN" sz="2000" dirty="0" smtClean="0">
              <a:latin typeface="+mn-ea"/>
            </a:endParaRPr>
          </a:p>
          <a:p>
            <a:pPr>
              <a:buFont typeface="Wingdings" charset="2"/>
              <a:buChar char="u"/>
            </a:pPr>
            <a:r>
              <a:rPr lang="en-US" altLang="zh-CN" sz="2000" dirty="0" smtClean="0">
                <a:latin typeface="+mn-ea"/>
              </a:rPr>
              <a:t>mkdir </a:t>
            </a:r>
            <a:r>
              <a:rPr lang="zh-CN" altLang="en-US" sz="2000" dirty="0" smtClean="0">
                <a:latin typeface="+mn-ea"/>
              </a:rPr>
              <a:t>：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创建一个新目录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zh-CN" sz="2000" dirty="0" smtClean="0">
                <a:latin typeface="+mn-ea"/>
              </a:rPr>
              <a:t>（</a:t>
            </a:r>
            <a:r>
              <a:rPr lang="zh-CN" altLang="en-US" sz="2000" dirty="0" smtClean="0">
                <a:latin typeface="+mn-ea"/>
              </a:rPr>
              <a:t>上述指令均可以在百度上搜索到具体用法）</a:t>
            </a:r>
            <a:endParaRPr lang="en-US" altLang="zh-CN" sz="2000" dirty="0" smtClean="0">
              <a:latin typeface="+mn-ea"/>
            </a:endParaRPr>
          </a:p>
          <a:p>
            <a:pPr>
              <a:buFont typeface="Wingdings" charset="2"/>
              <a:buChar char="u"/>
            </a:pPr>
            <a:endParaRPr kumimoji="1" lang="en-US" altLang="zh-CN" sz="2000" dirty="0" smtClean="0">
              <a:latin typeface="+mn-ea"/>
            </a:endParaRPr>
          </a:p>
          <a:p>
            <a:endParaRPr kumimoji="1"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707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+mj-ea"/>
              </a:rPr>
              <a:t>编译</a:t>
            </a:r>
            <a:r>
              <a:rPr lang="en-US" altLang="zh-CN" b="1" dirty="0" smtClean="0">
                <a:latin typeface="+mj-ea"/>
              </a:rPr>
              <a:t>C</a:t>
            </a:r>
            <a:r>
              <a:rPr lang="zh-CN" altLang="en-US" b="1" dirty="0" smtClean="0">
                <a:latin typeface="+mj-ea"/>
              </a:rPr>
              <a:t>程序</a:t>
            </a:r>
            <a:endParaRPr lang="en-US" altLang="zh-TW" b="1" dirty="0">
              <a:latin typeface="+mj-ea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latin typeface="+mn-ea"/>
              </a:rPr>
              <a:t>计算机只能识别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组成的机器指令，你现在写的这些什么</a:t>
            </a:r>
            <a:r>
              <a:rPr lang="en-US" altLang="zh-CN" sz="2000" dirty="0">
                <a:latin typeface="+mn-ea"/>
              </a:rPr>
              <a:t>int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main</a:t>
            </a:r>
            <a:r>
              <a:rPr lang="zh-CN" altLang="en-US" sz="2000" dirty="0">
                <a:latin typeface="+mn-ea"/>
              </a:rPr>
              <a:t>这些英文，它是看不懂</a:t>
            </a:r>
            <a:r>
              <a:rPr lang="zh-CN" altLang="en-US" sz="2000" dirty="0" smtClean="0">
                <a:latin typeface="+mn-ea"/>
              </a:rPr>
              <a:t>的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我们</a:t>
            </a:r>
            <a:r>
              <a:rPr lang="zh-CN" altLang="en-US" sz="2000" dirty="0">
                <a:latin typeface="+mn-ea"/>
              </a:rPr>
              <a:t>需要使用</a:t>
            </a:r>
            <a:r>
              <a:rPr lang="en-US" altLang="zh-CN" sz="2000" dirty="0">
                <a:latin typeface="+mn-ea"/>
              </a:rPr>
              <a:t>C</a:t>
            </a:r>
            <a:r>
              <a:rPr lang="zh-CN" altLang="en-US" sz="2000" dirty="0">
                <a:latin typeface="+mn-ea"/>
              </a:rPr>
              <a:t>语言编译器，将源文件翻译成只有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的二进制文件，</a:t>
            </a:r>
            <a:r>
              <a:rPr lang="zh-CN" altLang="en-US" sz="2000" dirty="0" smtClean="0">
                <a:latin typeface="+mn-ea"/>
              </a:rPr>
              <a:t>这个翻译过程称为</a:t>
            </a:r>
            <a:r>
              <a:rPr lang="zh-CN" altLang="en-US" sz="2000" dirty="0">
                <a:latin typeface="+mn-ea"/>
              </a:rPr>
              <a:t>“编译</a:t>
            </a:r>
            <a:r>
              <a:rPr lang="zh-CN" altLang="en-US" sz="2000" dirty="0" smtClean="0">
                <a:latin typeface="+mn-ea"/>
              </a:rPr>
              <a:t>”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使用</a:t>
            </a:r>
            <a:r>
              <a:rPr lang="en-US" altLang="zh-CN" sz="2000" dirty="0" smtClean="0">
                <a:latin typeface="+mn-ea"/>
              </a:rPr>
              <a:t>clang</a:t>
            </a:r>
            <a:r>
              <a:rPr lang="zh-CN" altLang="en-US" sz="2000" dirty="0" smtClean="0">
                <a:latin typeface="+mn-ea"/>
              </a:rPr>
              <a:t>编译</a:t>
            </a:r>
            <a:r>
              <a:rPr lang="en-US" altLang="zh-CN" sz="2000" dirty="0" smtClean="0">
                <a:latin typeface="+mn-ea"/>
              </a:rPr>
              <a:t>one.c</a:t>
            </a:r>
            <a:r>
              <a:rPr lang="zh-CN" altLang="en-US" sz="2000" dirty="0" smtClean="0">
                <a:latin typeface="+mn-ea"/>
              </a:rPr>
              <a:t>文件：</a:t>
            </a:r>
            <a:r>
              <a:rPr lang="en-US" altLang="zh-CN" sz="2000" dirty="0" smtClean="0">
                <a:latin typeface="+mn-ea"/>
              </a:rPr>
              <a:t>cc –c one.c</a:t>
            </a:r>
          </a:p>
          <a:p>
            <a:r>
              <a:rPr lang="zh-CN" altLang="en-US" sz="2000" dirty="0" smtClean="0">
                <a:latin typeface="+mn-ea"/>
              </a:rPr>
              <a:t>编译器还有个很实用的功能：检测语法错误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302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+mj-ea"/>
              </a:rPr>
              <a:t>链接</a:t>
            </a:r>
            <a:r>
              <a:rPr lang="en-US" altLang="zh-CN" b="1" dirty="0" smtClean="0">
                <a:latin typeface="+mj-ea"/>
              </a:rPr>
              <a:t>C</a:t>
            </a:r>
            <a:r>
              <a:rPr lang="zh-CN" altLang="en-US" b="1" dirty="0" smtClean="0">
                <a:latin typeface="+mj-ea"/>
              </a:rPr>
              <a:t>程序</a:t>
            </a:r>
            <a:endParaRPr lang="en-US" altLang="zh-TW" b="1" dirty="0">
              <a:latin typeface="+mj-ea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latin typeface="+mn-ea"/>
              </a:rPr>
              <a:t>源文件编译成功后，会生成一个</a:t>
            </a:r>
            <a:r>
              <a:rPr lang="en-US" altLang="zh-CN" sz="2000" dirty="0">
                <a:latin typeface="+mn-ea"/>
              </a:rPr>
              <a:t>.o</a:t>
            </a:r>
            <a:r>
              <a:rPr lang="zh-CN" altLang="en-US" sz="2000" dirty="0">
                <a:latin typeface="+mn-ea"/>
              </a:rPr>
              <a:t>目标文件，这就是一个二进制文件，但是，还是不能运</a:t>
            </a:r>
            <a:r>
              <a:rPr lang="zh-CN" altLang="en-US" sz="2000" dirty="0" smtClean="0">
                <a:latin typeface="+mn-ea"/>
              </a:rPr>
              <a:t>行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将所有相关联的</a:t>
            </a:r>
            <a:r>
              <a:rPr lang="en-US" altLang="zh-CN" sz="2000" dirty="0">
                <a:latin typeface="+mn-ea"/>
              </a:rPr>
              <a:t>.o</a:t>
            </a:r>
            <a:r>
              <a:rPr lang="zh-CN" altLang="en-US" sz="2000" dirty="0">
                <a:latin typeface="+mn-ea"/>
              </a:rPr>
              <a:t>目标文件、以及</a:t>
            </a:r>
            <a:r>
              <a:rPr lang="en-US" altLang="zh-CN" sz="2000" dirty="0">
                <a:latin typeface="+mn-ea"/>
              </a:rPr>
              <a:t>C</a:t>
            </a:r>
            <a:r>
              <a:rPr lang="zh-CN" altLang="en-US" sz="2000" dirty="0">
                <a:latin typeface="+mn-ea"/>
              </a:rPr>
              <a:t>语言函数库组合在一起生成可执行文件的过程，我们称为“链接</a:t>
            </a:r>
            <a:r>
              <a:rPr lang="zh-CN" altLang="en-US" sz="2000" dirty="0" smtClean="0">
                <a:latin typeface="+mn-ea"/>
              </a:rPr>
              <a:t>”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使用</a:t>
            </a:r>
            <a:r>
              <a:rPr lang="en-US" altLang="zh-CN" sz="2000" dirty="0" smtClean="0">
                <a:latin typeface="+mn-ea"/>
              </a:rPr>
              <a:t>clang</a:t>
            </a:r>
            <a:r>
              <a:rPr lang="zh-CN" altLang="en-US" sz="2000" dirty="0" smtClean="0">
                <a:latin typeface="+mn-ea"/>
              </a:rPr>
              <a:t>链接</a:t>
            </a:r>
            <a:r>
              <a:rPr lang="en-US" altLang="zh-CN" sz="2000" dirty="0" smtClean="0">
                <a:latin typeface="+mn-ea"/>
              </a:rPr>
              <a:t>one.o</a:t>
            </a:r>
            <a:r>
              <a:rPr lang="zh-CN" altLang="en-US" sz="2000" dirty="0" smtClean="0">
                <a:latin typeface="+mn-ea"/>
              </a:rPr>
              <a:t>文</a:t>
            </a:r>
            <a:r>
              <a:rPr lang="zh-CN" altLang="en-US" sz="2000" dirty="0">
                <a:latin typeface="+mn-ea"/>
              </a:rPr>
              <a:t>件：</a:t>
            </a:r>
            <a:r>
              <a:rPr lang="en-US" altLang="zh-CN" sz="2000" dirty="0">
                <a:latin typeface="+mn-ea"/>
              </a:rPr>
              <a:t>cc </a:t>
            </a:r>
            <a:r>
              <a:rPr lang="en-US" altLang="zh-CN" sz="2000" dirty="0" smtClean="0">
                <a:latin typeface="+mn-ea"/>
              </a:rPr>
              <a:t>one.o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511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+mj-ea"/>
              </a:rPr>
              <a:t>使用</a:t>
            </a:r>
            <a:r>
              <a:rPr lang="en-US" altLang="zh-TW" b="1" dirty="0" smtClean="0">
                <a:latin typeface="+mj-ea"/>
              </a:rPr>
              <a:t>clang</a:t>
            </a:r>
            <a:r>
              <a:rPr lang="zh-TW" altLang="en-US" b="1" dirty="0" smtClean="0">
                <a:latin typeface="+mj-ea"/>
              </a:rPr>
              <a:t>编译器编译、链接</a:t>
            </a:r>
            <a:r>
              <a:rPr lang="en-US" altLang="zh-TW" b="1" dirty="0" smtClean="0">
                <a:latin typeface="+mj-ea"/>
              </a:rPr>
              <a:t>C</a:t>
            </a:r>
            <a:r>
              <a:rPr lang="zh-TW" altLang="en-US" b="1" dirty="0" smtClean="0">
                <a:latin typeface="+mj-ea"/>
              </a:rPr>
              <a:t>程序</a:t>
            </a:r>
            <a:endParaRPr lang="en-US" altLang="zh-TW" b="1" dirty="0">
              <a:latin typeface="+mj-ea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+mn-ea"/>
              </a:rPr>
              <a:t>编译</a:t>
            </a:r>
            <a:r>
              <a:rPr lang="en-US" altLang="zh-CN" sz="2000" dirty="0" smtClean="0">
                <a:latin typeface="+mn-ea"/>
              </a:rPr>
              <a:t>one.c，</a:t>
            </a:r>
            <a:r>
              <a:rPr lang="zh-CN" altLang="en-US" sz="2000" dirty="0" smtClean="0">
                <a:latin typeface="+mn-ea"/>
              </a:rPr>
              <a:t>生成</a:t>
            </a:r>
            <a:r>
              <a:rPr lang="en-US" altLang="zh-CN" sz="2000" dirty="0" smtClean="0">
                <a:latin typeface="+mn-ea"/>
              </a:rPr>
              <a:t>one.o</a:t>
            </a:r>
            <a:r>
              <a:rPr lang="zh-CN" altLang="en-US" sz="2000" dirty="0" smtClean="0">
                <a:latin typeface="+mn-ea"/>
              </a:rPr>
              <a:t>文件</a:t>
            </a:r>
            <a:endParaRPr lang="en-US" altLang="zh-CN" sz="2000" dirty="0">
              <a:latin typeface="+mn-ea"/>
            </a:endParaRPr>
          </a:p>
          <a:p>
            <a:pPr>
              <a:buFont typeface="Wingdings" charset="2"/>
              <a:buChar char="u"/>
            </a:pPr>
            <a:r>
              <a:rPr lang="en-US" altLang="zh-CN" sz="2000" dirty="0" smtClean="0">
                <a:latin typeface="+mn-ea"/>
              </a:rPr>
              <a:t>cc </a:t>
            </a:r>
            <a:r>
              <a:rPr lang="en-US" altLang="zh-CN" sz="2000" dirty="0">
                <a:latin typeface="+mn-ea"/>
              </a:rPr>
              <a:t>-c </a:t>
            </a:r>
            <a:r>
              <a:rPr lang="en-US" altLang="zh-CN" sz="2000" dirty="0" smtClean="0">
                <a:latin typeface="+mn-ea"/>
              </a:rPr>
              <a:t>one.c</a:t>
            </a:r>
          </a:p>
          <a:p>
            <a:pPr>
              <a:buFont typeface="Wingdings" charset="2"/>
              <a:buChar char="u"/>
            </a:pPr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链接</a:t>
            </a:r>
            <a:r>
              <a:rPr lang="en-US" altLang="zh-CN" sz="2000" dirty="0" smtClean="0">
                <a:latin typeface="+mn-ea"/>
              </a:rPr>
              <a:t>one.o</a:t>
            </a:r>
            <a:r>
              <a:rPr lang="zh-CN" altLang="en-US" sz="2000" dirty="0" smtClean="0">
                <a:latin typeface="+mn-ea"/>
              </a:rPr>
              <a:t>，生成</a:t>
            </a:r>
            <a:r>
              <a:rPr lang="en-US" altLang="zh-CN" sz="2000" dirty="0" smtClean="0">
                <a:latin typeface="+mn-ea"/>
              </a:rPr>
              <a:t>a.out</a:t>
            </a:r>
            <a:r>
              <a:rPr lang="zh-CN" altLang="en-US" sz="2000" dirty="0" smtClean="0">
                <a:latin typeface="+mn-ea"/>
              </a:rPr>
              <a:t>文件</a:t>
            </a:r>
            <a:endParaRPr lang="en-US" altLang="zh-CN" sz="2000" dirty="0">
              <a:latin typeface="+mn-ea"/>
            </a:endParaRPr>
          </a:p>
          <a:p>
            <a:pPr>
              <a:buFont typeface="Wingdings" charset="2"/>
              <a:buChar char="u"/>
            </a:pPr>
            <a:r>
              <a:rPr lang="en-US" altLang="zh-CN" sz="2000" dirty="0" smtClean="0">
                <a:latin typeface="+mn-ea"/>
              </a:rPr>
              <a:t>cc one.o</a:t>
            </a:r>
            <a:endParaRPr lang="en-US" altLang="zh-CN" sz="2000" dirty="0">
              <a:latin typeface="+mn-ea"/>
            </a:endParaRPr>
          </a:p>
          <a:p>
            <a:pPr>
              <a:buFont typeface="Wingdings" charset="2"/>
              <a:buChar char="u"/>
            </a:pP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运行</a:t>
            </a:r>
            <a:r>
              <a:rPr lang="en-US" altLang="zh-CN" sz="2000" dirty="0" smtClean="0">
                <a:latin typeface="+mn-ea"/>
              </a:rPr>
              <a:t>a.out</a:t>
            </a:r>
            <a:endParaRPr lang="en-US" altLang="zh-CN" sz="2000" dirty="0">
              <a:latin typeface="+mn-ea"/>
            </a:endParaRPr>
          </a:p>
          <a:p>
            <a:pPr>
              <a:buFont typeface="Wingdings" charset="2"/>
              <a:buChar char="u"/>
            </a:pPr>
            <a:r>
              <a:rPr lang="en-US" altLang="zh-CN" sz="2000" dirty="0" smtClean="0">
                <a:latin typeface="+mn-ea"/>
              </a:rPr>
              <a:t>./a.out</a:t>
            </a:r>
          </a:p>
        </p:txBody>
      </p:sp>
    </p:spTree>
    <p:extLst>
      <p:ext uri="{BB962C8B-B14F-4D97-AF65-F5344CB8AC3E}">
        <p14:creationId xmlns:p14="http://schemas.microsoft.com/office/powerpoint/2010/main" val="400682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0730" y="2227334"/>
            <a:ext cx="255433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编译</a:t>
            </a:r>
          </a:p>
        </p:txBody>
      </p:sp>
      <p:grpSp>
        <p:nvGrpSpPr>
          <p:cNvPr id="8" name="组 7"/>
          <p:cNvGrpSpPr/>
          <p:nvPr/>
        </p:nvGrpSpPr>
        <p:grpSpPr>
          <a:xfrm>
            <a:off x="2069414" y="473007"/>
            <a:ext cx="7074586" cy="1754327"/>
            <a:chOff x="2069414" y="473007"/>
            <a:chExt cx="7074586" cy="1754327"/>
          </a:xfrm>
        </p:grpSpPr>
        <p:sp>
          <p:nvSpPr>
            <p:cNvPr id="2" name="矩形 1"/>
            <p:cNvSpPr/>
            <p:nvPr/>
          </p:nvSpPr>
          <p:spPr>
            <a:xfrm>
              <a:off x="2069414" y="1242356"/>
              <a:ext cx="2554331" cy="66379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/>
                <a:t>源代码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047582" y="473007"/>
              <a:ext cx="4096418" cy="175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#include &lt;stdio.h&gt;</a:t>
              </a:r>
            </a:p>
            <a:p>
              <a:r>
                <a:rPr lang="en-US" altLang="zh-CN"/>
                <a:t>int main(int argc, const char * argv[])</a:t>
              </a:r>
            </a:p>
            <a:p>
              <a:r>
                <a:rPr lang="en-US" altLang="zh-CN"/>
                <a:t>{</a:t>
              </a:r>
            </a:p>
            <a:p>
              <a:r>
                <a:rPr lang="en-US" altLang="zh-CN"/>
                <a:t>     printf("Hello, World!\n");</a:t>
              </a:r>
            </a:p>
            <a:p>
              <a:r>
                <a:rPr lang="is-IS" altLang="zh-CN"/>
                <a:t>    return 0;</a:t>
              </a:r>
            </a:p>
            <a:p>
              <a:r>
                <a:rPr lang="is-IS" altLang="zh-CN"/>
                <a:t>}</a:t>
              </a:r>
              <a:endParaRPr kumimoji="1" lang="zh-CN" altLang="en-US"/>
            </a:p>
          </p:txBody>
        </p:sp>
        <p:cxnSp>
          <p:nvCxnSpPr>
            <p:cNvPr id="7" name="直线连接符 6"/>
            <p:cNvCxnSpPr>
              <a:stCxn id="2" idx="3"/>
              <a:endCxn id="5" idx="1"/>
            </p:cNvCxnSpPr>
            <p:nvPr/>
          </p:nvCxnSpPr>
          <p:spPr>
            <a:xfrm flipV="1">
              <a:off x="4623745" y="1350171"/>
              <a:ext cx="423837" cy="2240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4007424" y="2399789"/>
            <a:ext cx="1936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3366FF"/>
                </a:solidFill>
              </a:rPr>
              <a:t>01101010101011</a:t>
            </a:r>
          </a:p>
          <a:p>
            <a:r>
              <a:rPr kumimoji="1" lang="en-US" altLang="zh-CN">
                <a:solidFill>
                  <a:srgbClr val="3366FF"/>
                </a:solidFill>
              </a:rPr>
              <a:t>10101110101001</a:t>
            </a:r>
          </a:p>
          <a:p>
            <a:r>
              <a:rPr kumimoji="1" lang="en-US" altLang="zh-CN">
                <a:solidFill>
                  <a:srgbClr val="3366FF"/>
                </a:solidFill>
              </a:rPr>
              <a:t>.........................</a:t>
            </a:r>
            <a:r>
              <a:rPr kumimoji="1" lang="en-US" altLang="zh-CN"/>
              <a:t>.</a:t>
            </a:r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975523" y="3873403"/>
            <a:ext cx="2817468" cy="9489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连接</a:t>
            </a:r>
          </a:p>
        </p:txBody>
      </p:sp>
      <p:sp>
        <p:nvSpPr>
          <p:cNvPr id="12" name="罐形 11"/>
          <p:cNvSpPr/>
          <p:nvPr/>
        </p:nvSpPr>
        <p:spPr>
          <a:xfrm>
            <a:off x="6640660" y="2425521"/>
            <a:ext cx="2304661" cy="94675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</a:t>
            </a:r>
            <a:r>
              <a:rPr kumimoji="1" lang="zh-CN" altLang="en-US"/>
              <a:t>语言函数库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794902" y="4037846"/>
            <a:ext cx="1937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3366FF"/>
                </a:solidFill>
              </a:rPr>
              <a:t>01110111011011</a:t>
            </a:r>
          </a:p>
          <a:p>
            <a:r>
              <a:rPr kumimoji="1" lang="en-US" altLang="zh-CN">
                <a:solidFill>
                  <a:srgbClr val="3366FF"/>
                </a:solidFill>
              </a:rPr>
              <a:t>10110110101001</a:t>
            </a:r>
          </a:p>
          <a:p>
            <a:r>
              <a:rPr kumimoji="1" lang="en-US" altLang="zh-CN">
                <a:solidFill>
                  <a:srgbClr val="3366FF"/>
                </a:solidFill>
              </a:rPr>
              <a:t>.........................</a:t>
            </a:r>
            <a:r>
              <a:rPr kumimoji="1" lang="en-US" altLang="zh-CN"/>
              <a:t>.</a:t>
            </a:r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441284" y="5474720"/>
            <a:ext cx="2364922" cy="6861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运行</a:t>
            </a:r>
          </a:p>
        </p:txBody>
      </p:sp>
      <p:cxnSp>
        <p:nvCxnSpPr>
          <p:cNvPr id="16" name="直线箭头连接符 15"/>
          <p:cNvCxnSpPr>
            <a:stCxn id="2" idx="2"/>
            <a:endCxn id="3" idx="0"/>
          </p:cNvCxnSpPr>
          <p:nvPr/>
        </p:nvCxnSpPr>
        <p:spPr>
          <a:xfrm flipH="1">
            <a:off x="1667896" y="1906150"/>
            <a:ext cx="1678684" cy="321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3" idx="3"/>
            <a:endCxn id="9" idx="1"/>
          </p:cNvCxnSpPr>
          <p:nvPr/>
        </p:nvCxnSpPr>
        <p:spPr>
          <a:xfrm>
            <a:off x="2945062" y="2684534"/>
            <a:ext cx="1062362" cy="176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9" idx="2"/>
            <a:endCxn id="10" idx="0"/>
          </p:cNvCxnSpPr>
          <p:nvPr/>
        </p:nvCxnSpPr>
        <p:spPr>
          <a:xfrm>
            <a:off x="4975523" y="3323119"/>
            <a:ext cx="1408734" cy="550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2" idx="3"/>
            <a:endCxn id="10" idx="0"/>
          </p:cNvCxnSpPr>
          <p:nvPr/>
        </p:nvCxnSpPr>
        <p:spPr>
          <a:xfrm flipH="1">
            <a:off x="6384257" y="3372274"/>
            <a:ext cx="1408734" cy="5011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0" idx="1"/>
            <a:endCxn id="13" idx="3"/>
          </p:cNvCxnSpPr>
          <p:nvPr/>
        </p:nvCxnSpPr>
        <p:spPr>
          <a:xfrm flipH="1">
            <a:off x="3732001" y="4347879"/>
            <a:ext cx="1243522" cy="151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13" idx="2"/>
            <a:endCxn id="14" idx="0"/>
          </p:cNvCxnSpPr>
          <p:nvPr/>
        </p:nvCxnSpPr>
        <p:spPr>
          <a:xfrm>
            <a:off x="2763452" y="4961176"/>
            <a:ext cx="1860293" cy="513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0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0" grpId="0" animBg="1"/>
      <p:bldP spid="12" grpId="0" animBg="1"/>
      <p:bldP spid="13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+mj-ea"/>
              </a:rPr>
              <a:t>错误类型</a:t>
            </a:r>
            <a:endParaRPr lang="en-US" altLang="zh-TW" b="1" dirty="0">
              <a:latin typeface="+mj-ea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+mn-ea"/>
              </a:rPr>
              <a:t>语法错误：编译器会直接报错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逻辑错误</a:t>
            </a:r>
            <a:r>
              <a:rPr lang="zh-CN" altLang="zh-CN" sz="2000" dirty="0" smtClean="0">
                <a:latin typeface="+mn-ea"/>
              </a:rPr>
              <a:t>：</a:t>
            </a:r>
            <a:r>
              <a:rPr lang="zh-CN" altLang="en-US" sz="2000" dirty="0" smtClean="0">
                <a:latin typeface="+mn-ea"/>
              </a:rPr>
              <a:t>没有语法错误</a:t>
            </a:r>
            <a:r>
              <a:rPr lang="zh-CN" altLang="en-US" sz="2000" smtClean="0">
                <a:latin typeface="+mn-ea"/>
              </a:rPr>
              <a:t>，只不过运行结果不正确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304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36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322</TotalTime>
  <Words>630</Words>
  <Application>Microsoft Macintosh PowerPoint</Application>
  <PresentationFormat>全屏显示(4:3)</PresentationFormat>
  <Paragraphs>89</Paragraphs>
  <Slides>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iOS8</vt:lpstr>
      <vt:lpstr>Xcode-Run</vt:lpstr>
      <vt:lpstr>常用UNIX指令</vt:lpstr>
      <vt:lpstr>编译C程序</vt:lpstr>
      <vt:lpstr>链接C程序</vt:lpstr>
      <vt:lpstr>使用clang编译器编译、链接C程序</vt:lpstr>
      <vt:lpstr>PowerPoint 演示文稿</vt:lpstr>
      <vt:lpstr>错误类型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49</cp:revision>
  <dcterms:created xsi:type="dcterms:W3CDTF">2013-07-22T08:28:31Z</dcterms:created>
  <dcterms:modified xsi:type="dcterms:W3CDTF">2014-10-26T01:52:02Z</dcterms:modified>
</cp:coreProperties>
</file>