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69" r:id="rId2"/>
    <p:sldId id="260" r:id="rId3"/>
    <p:sldId id="261" r:id="rId4"/>
    <p:sldId id="262" r:id="rId5"/>
    <p:sldId id="263" r:id="rId6"/>
    <p:sldId id="264" r:id="rId7"/>
    <p:sldId id="265" r:id="rId8"/>
    <p:sldId id="267" r:id="rId9"/>
    <p:sldId id="268" r:id="rId10"/>
    <p:sldId id="266" r:id="rId11"/>
    <p:sldId id="259"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1BB26B-35C6-6341-949F-B116D9B8DACA}">
          <p14:sldIdLst>
            <p14:sldId id="269"/>
            <p14:sldId id="260"/>
            <p14:sldId id="261"/>
            <p14:sldId id="262"/>
            <p14:sldId id="263"/>
            <p14:sldId id="264"/>
            <p14:sldId id="265"/>
            <p14:sldId id="267"/>
            <p14:sldId id="268"/>
            <p14:sldId id="266"/>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55" autoAdjust="0"/>
  </p:normalViewPr>
  <p:slideViewPr>
    <p:cSldViewPr snapToGrid="0" snapToObjects="1">
      <p:cViewPr varScale="1">
        <p:scale>
          <a:sx n="86" d="100"/>
          <a:sy n="86"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B4F68-9A74-1B4C-9DB2-28500B94F0B1}" type="datetimeFigureOut">
              <a:rPr kumimoji="1" lang="zh-CN" altLang="en-US" smtClean="0"/>
              <a:t>14/10/26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6C02D-1A33-BB4C-B1C3-F73FFCB878BD}" type="slidenum">
              <a:rPr kumimoji="1" lang="zh-CN" altLang="en-US" smtClean="0"/>
              <a:t>‹#›</a:t>
            </a:fld>
            <a:endParaRPr kumimoji="1" lang="zh-CN" altLang="en-US"/>
          </a:p>
        </p:txBody>
      </p:sp>
    </p:spTree>
    <p:extLst>
      <p:ext uri="{BB962C8B-B14F-4D97-AF65-F5344CB8AC3E}">
        <p14:creationId xmlns:p14="http://schemas.microsoft.com/office/powerpoint/2010/main" val="549136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346799.htm" TargetMode="External"/><Relationship Id="rId4" Type="http://schemas.openxmlformats.org/officeDocument/2006/relationships/hyperlink" Target="http://baike.baidu.com/view/612026.htm" TargetMode="External"/><Relationship Id="rId5" Type="http://schemas.openxmlformats.org/officeDocument/2006/relationships/hyperlink" Target="http://baike.baidu.com/view/487018.htm"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a:buChar char="•"/>
            </a:pPr>
            <a:r>
              <a:rPr kumimoji="1" lang="en-US" altLang="zh-CN" sz="1200" kern="1200" dirty="0" smtClean="0">
                <a:solidFill>
                  <a:schemeClr val="tx1"/>
                </a:solidFill>
                <a:effectLst/>
                <a:latin typeface="Calibri" charset="0"/>
                <a:ea typeface="宋体" charset="0"/>
                <a:cs typeface="宋体" charset="0"/>
              </a:rPr>
              <a:t>[]</a:t>
            </a:r>
            <a:r>
              <a:rPr kumimoji="1" lang="zh-CN" altLang="en-US" sz="1200" kern="1200" dirty="0" smtClean="0">
                <a:solidFill>
                  <a:schemeClr val="tx1"/>
                </a:solidFill>
                <a:effectLst/>
                <a:latin typeface="Calibri" charset="0"/>
                <a:ea typeface="宋体" charset="0"/>
                <a:cs typeface="宋体" charset="0"/>
              </a:rPr>
              <a:t>只能放在数组名的</a:t>
            </a:r>
            <a:r>
              <a:rPr lang="zh-CN" altLang="en-US" dirty="0" smtClean="0"/>
              <a:t>后面，下面的都是</a:t>
            </a:r>
            <a:r>
              <a:rPr kumimoji="1" lang="zh-CN" altLang="en-US" sz="1200" kern="1200" dirty="0" smtClean="0">
                <a:solidFill>
                  <a:schemeClr val="tx1"/>
                </a:solidFill>
                <a:effectLst/>
                <a:latin typeface="Calibri" charset="0"/>
                <a:ea typeface="宋体" charset="0"/>
                <a:cs typeface="宋体" charset="0"/>
              </a:rPr>
              <a:t>错误</a:t>
            </a:r>
            <a:r>
              <a:rPr lang="zh-CN" altLang="en-US" dirty="0" smtClean="0"/>
              <a:t>写法</a:t>
            </a:r>
            <a:r>
              <a:rPr lang="en-US" altLang="zh-CN" dirty="0" smtClean="0"/>
              <a:t>:</a:t>
            </a:r>
          </a:p>
          <a:p>
            <a:pPr marL="0" indent="0">
              <a:buFont typeface="Wingdings" charset="2"/>
              <a:buNone/>
            </a:pPr>
            <a:r>
              <a:rPr kumimoji="1" lang="en-US" altLang="zh-TW" sz="1200" kern="1200" dirty="0" err="1" smtClean="0">
                <a:solidFill>
                  <a:schemeClr val="tx1"/>
                </a:solidFill>
                <a:effectLst/>
                <a:latin typeface="Calibri" charset="0"/>
                <a:ea typeface="宋体" charset="0"/>
                <a:cs typeface="宋体" charset="0"/>
              </a:rPr>
              <a:t>int</a:t>
            </a:r>
            <a:r>
              <a:rPr lang="en-US" altLang="zh-TW" dirty="0" smtClean="0"/>
              <a:t>[</a:t>
            </a:r>
            <a:r>
              <a:rPr kumimoji="1" lang="en-US" altLang="zh-TW" sz="1200" kern="1200" dirty="0" smtClean="0">
                <a:solidFill>
                  <a:schemeClr val="tx1"/>
                </a:solidFill>
                <a:effectLst/>
                <a:latin typeface="Calibri" charset="0"/>
                <a:ea typeface="宋体" charset="0"/>
                <a:cs typeface="宋体" charset="0"/>
              </a:rPr>
              <a:t>5</a:t>
            </a:r>
            <a:r>
              <a:rPr lang="en-US" altLang="zh-TW" dirty="0" smtClean="0"/>
              <a:t>] a;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错误</a:t>
            </a:r>
            <a:r>
              <a:rPr lang="zh-TW" altLang="en-US" dirty="0" smtClean="0"/>
              <a:t> </a:t>
            </a:r>
            <a:endParaRPr lang="en-US" altLang="zh-TW" dirty="0" smtClean="0"/>
          </a:p>
          <a:p>
            <a:pPr marL="0" indent="0">
              <a:buFont typeface="Wingdings" charset="2"/>
              <a:buNone/>
            </a:pPr>
            <a:r>
              <a:rPr kumimoji="1" lang="en-US" altLang="zh-TW" sz="1200" kern="1200" dirty="0" err="1" smtClean="0">
                <a:solidFill>
                  <a:schemeClr val="tx1"/>
                </a:solidFill>
                <a:effectLst/>
                <a:latin typeface="Calibri" charset="0"/>
                <a:ea typeface="宋体" charset="0"/>
                <a:cs typeface="宋体" charset="0"/>
              </a:rPr>
              <a:t>int</a:t>
            </a:r>
            <a:r>
              <a:rPr lang="en-US" altLang="zh-TW" dirty="0" smtClean="0"/>
              <a:t>[] b;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错误</a:t>
            </a:r>
            <a:endParaRPr kumimoji="1" lang="en-US" altLang="zh-TW" sz="1200" kern="1200" dirty="0" smtClean="0">
              <a:solidFill>
                <a:schemeClr val="tx1"/>
              </a:solidFill>
              <a:effectLst/>
              <a:latin typeface="Calibri" charset="0"/>
              <a:ea typeface="宋体" charset="0"/>
              <a:cs typeface="宋体" charset="0"/>
            </a:endParaRPr>
          </a:p>
          <a:p>
            <a:pPr marL="0" indent="0">
              <a:buFont typeface="Wingdings" charset="2"/>
              <a:buNone/>
            </a:pPr>
            <a:endParaRPr kumimoji="1" lang="en-US" altLang="zh-TW" sz="1200" kern="1200" dirty="0" smtClean="0">
              <a:solidFill>
                <a:schemeClr val="tx1"/>
              </a:solidFill>
              <a:effectLst/>
              <a:latin typeface="Calibri" charset="0"/>
              <a:ea typeface="宋体" charset="0"/>
              <a:cs typeface="宋体" charset="0"/>
            </a:endParaRPr>
          </a:p>
          <a:p>
            <a:pPr marL="171450" indent="-171450">
              <a:buFont typeface="Arial"/>
              <a:buChar char="•"/>
            </a:pPr>
            <a:r>
              <a:rPr kumimoji="1" lang="en-US" altLang="zh-CN" sz="1200" kern="1200" dirty="0" smtClean="0">
                <a:solidFill>
                  <a:schemeClr val="tx1"/>
                </a:solidFill>
                <a:effectLst/>
                <a:latin typeface="Calibri" charset="0"/>
                <a:ea typeface="宋体" charset="0"/>
                <a:cs typeface="宋体" charset="0"/>
              </a:rPr>
              <a:t>[]</a:t>
            </a:r>
            <a:r>
              <a:rPr kumimoji="1" lang="zh-CN" altLang="en-US" sz="1200" kern="1200" dirty="0" smtClean="0">
                <a:solidFill>
                  <a:schemeClr val="tx1"/>
                </a:solidFill>
                <a:effectLst/>
                <a:latin typeface="Calibri" charset="0"/>
                <a:ea typeface="宋体" charset="0"/>
                <a:cs typeface="宋体" charset="0"/>
              </a:rPr>
              <a:t>里面的个数必须是一个固定值，可以是常量</a:t>
            </a:r>
            <a:r>
              <a:rPr kumimoji="1" lang="en-US" altLang="zh-CN" sz="1200" kern="1200" dirty="0" smtClean="0">
                <a:solidFill>
                  <a:schemeClr val="tx1"/>
                </a:solidFill>
                <a:effectLst/>
                <a:latin typeface="Calibri" charset="0"/>
                <a:ea typeface="宋体" charset="0"/>
                <a:cs typeface="宋体" charset="0"/>
              </a:rPr>
              <a:t>(</a:t>
            </a:r>
            <a:r>
              <a:rPr kumimoji="1" lang="zh-CN" altLang="en-US" sz="1200" kern="1200" dirty="0" smtClean="0">
                <a:solidFill>
                  <a:schemeClr val="tx1"/>
                </a:solidFill>
                <a:effectLst/>
                <a:latin typeface="Calibri" charset="0"/>
                <a:ea typeface="宋体" charset="0"/>
                <a:cs typeface="宋体" charset="0"/>
              </a:rPr>
              <a:t>比如</a:t>
            </a:r>
            <a:r>
              <a:rPr kumimoji="1" lang="en-US" altLang="zh-CN" sz="1200" kern="1200" dirty="0" smtClean="0">
                <a:solidFill>
                  <a:schemeClr val="tx1"/>
                </a:solidFill>
                <a:effectLst/>
                <a:latin typeface="Calibri" charset="0"/>
                <a:ea typeface="宋体" charset="0"/>
                <a:cs typeface="宋体" charset="0"/>
              </a:rPr>
              <a:t>6</a:t>
            </a:r>
            <a:r>
              <a:rPr kumimoji="1" lang="zh-CN" altLang="en-US" sz="1200" kern="1200" dirty="0" smtClean="0">
                <a:solidFill>
                  <a:schemeClr val="tx1"/>
                </a:solidFill>
                <a:effectLst/>
                <a:latin typeface="Calibri" charset="0"/>
                <a:ea typeface="宋体" charset="0"/>
                <a:cs typeface="宋体" charset="0"/>
              </a:rPr>
              <a:t>、</a:t>
            </a:r>
            <a:r>
              <a:rPr kumimoji="1" lang="en-US" altLang="zh-CN" sz="1200" kern="1200" dirty="0" smtClean="0">
                <a:solidFill>
                  <a:schemeClr val="tx1"/>
                </a:solidFill>
                <a:effectLst/>
                <a:latin typeface="Calibri" charset="0"/>
                <a:ea typeface="宋体" charset="0"/>
                <a:cs typeface="宋体" charset="0"/>
              </a:rPr>
              <a:t>8)</a:t>
            </a:r>
            <a:r>
              <a:rPr kumimoji="1" lang="zh-CN" altLang="en-US" sz="1200" kern="1200" dirty="0" smtClean="0">
                <a:solidFill>
                  <a:schemeClr val="tx1"/>
                </a:solidFill>
                <a:effectLst/>
                <a:latin typeface="Calibri" charset="0"/>
                <a:ea typeface="宋体" charset="0"/>
                <a:cs typeface="宋体" charset="0"/>
              </a:rPr>
              <a:t>、常量表达式</a:t>
            </a:r>
            <a:r>
              <a:rPr kumimoji="1" lang="en-US" altLang="zh-CN" sz="1200" kern="1200" dirty="0" smtClean="0">
                <a:solidFill>
                  <a:schemeClr val="tx1"/>
                </a:solidFill>
                <a:effectLst/>
                <a:latin typeface="Calibri" charset="0"/>
                <a:ea typeface="宋体" charset="0"/>
                <a:cs typeface="宋体" charset="0"/>
              </a:rPr>
              <a:t>(</a:t>
            </a:r>
            <a:r>
              <a:rPr kumimoji="1" lang="zh-CN" altLang="en-US" sz="1200" kern="1200" dirty="0" smtClean="0">
                <a:solidFill>
                  <a:schemeClr val="tx1"/>
                </a:solidFill>
                <a:effectLst/>
                <a:latin typeface="Calibri" charset="0"/>
                <a:ea typeface="宋体" charset="0"/>
                <a:cs typeface="宋体" charset="0"/>
              </a:rPr>
              <a:t>比如</a:t>
            </a:r>
            <a:r>
              <a:rPr kumimoji="1" lang="en-US" altLang="zh-CN" sz="1200" kern="1200" dirty="0" smtClean="0">
                <a:solidFill>
                  <a:schemeClr val="tx1"/>
                </a:solidFill>
                <a:effectLst/>
                <a:latin typeface="Calibri" charset="0"/>
                <a:ea typeface="宋体" charset="0"/>
                <a:cs typeface="宋体" charset="0"/>
              </a:rPr>
              <a:t>3+4</a:t>
            </a:r>
            <a:r>
              <a:rPr kumimoji="1" lang="zh-CN" altLang="en-US" sz="1200" kern="1200" dirty="0" smtClean="0">
                <a:solidFill>
                  <a:schemeClr val="tx1"/>
                </a:solidFill>
                <a:effectLst/>
                <a:latin typeface="Calibri" charset="0"/>
                <a:ea typeface="宋体" charset="0"/>
                <a:cs typeface="宋体" charset="0"/>
              </a:rPr>
              <a:t>、</a:t>
            </a:r>
            <a:r>
              <a:rPr kumimoji="1" lang="en-US" altLang="zh-CN" sz="1200" kern="1200" dirty="0" smtClean="0">
                <a:solidFill>
                  <a:schemeClr val="tx1"/>
                </a:solidFill>
                <a:effectLst/>
                <a:latin typeface="Calibri" charset="0"/>
                <a:ea typeface="宋体" charset="0"/>
                <a:cs typeface="宋体" charset="0"/>
              </a:rPr>
              <a:t>5*7)</a:t>
            </a:r>
            <a:r>
              <a:rPr kumimoji="1" lang="zh-CN" altLang="en-US" sz="1200" kern="1200" dirty="0" smtClean="0">
                <a:solidFill>
                  <a:schemeClr val="tx1"/>
                </a:solidFill>
                <a:effectLst/>
                <a:latin typeface="Calibri" charset="0"/>
                <a:ea typeface="宋体" charset="0"/>
                <a:cs typeface="宋体" charset="0"/>
              </a:rPr>
              <a:t>。绝对不能使用变量或者变量表达式来表示元素个数，大多数情况下不要省略元素个数（当数组作为函数的形参和数组初始化时除外）</a:t>
            </a:r>
            <a:endParaRPr kumimoji="1" lang="en-US" altLang="zh-CN" sz="1200" kern="1200" dirty="0" smtClean="0">
              <a:solidFill>
                <a:schemeClr val="tx1"/>
              </a:solidFill>
              <a:effectLst/>
              <a:latin typeface="Calibri" charset="0"/>
              <a:ea typeface="宋体" charset="0"/>
              <a:cs typeface="宋体" charset="0"/>
            </a:endParaRPr>
          </a:p>
          <a:p>
            <a:pPr marL="171450" indent="-171450">
              <a:buFont typeface="Wingdings" charset="2"/>
              <a:buChar char="Ø"/>
            </a:pPr>
            <a:r>
              <a:rPr kumimoji="1" lang="zh-CN" altLang="en-US" sz="1200" kern="1200" dirty="0" smtClean="0">
                <a:solidFill>
                  <a:schemeClr val="tx1"/>
                </a:solidFill>
                <a:effectLst/>
                <a:latin typeface="Calibri" charset="0"/>
                <a:ea typeface="宋体" charset="0"/>
                <a:cs typeface="宋体" charset="0"/>
              </a:rPr>
              <a:t>下面的都是正确写法：</a:t>
            </a:r>
            <a:endParaRPr kumimoji="1" lang="en-US" altLang="zh-CN" sz="1200" kern="1200" dirty="0" smtClean="0">
              <a:solidFill>
                <a:schemeClr val="tx1"/>
              </a:solidFill>
              <a:effectLst/>
              <a:latin typeface="Calibri" charset="0"/>
              <a:ea typeface="宋体" charset="0"/>
              <a:cs typeface="宋体" charset="0"/>
            </a:endParaRPr>
          </a:p>
          <a:p>
            <a:pPr marL="0" marR="0" indent="0" algn="l" defTabSz="457200" rtl="0" eaLnBrk="0" fontAlgn="base" latinLnBrk="0" hangingPunct="0">
              <a:lnSpc>
                <a:spcPct val="100000"/>
              </a:lnSpc>
              <a:spcBef>
                <a:spcPct val="30000"/>
              </a:spcBef>
              <a:spcAft>
                <a:spcPct val="0"/>
              </a:spcAft>
              <a:buClrTx/>
              <a:buSzTx/>
              <a:buFont typeface="Wingdings" charset="2"/>
              <a:buNone/>
              <a:tabLst/>
              <a:defRPr/>
            </a:pP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smtClean="0"/>
              <a:t>a[</a:t>
            </a:r>
            <a:r>
              <a:rPr kumimoji="1" lang="en-US" altLang="zh-TW" sz="1200" kern="1200" dirty="0" smtClean="0">
                <a:solidFill>
                  <a:schemeClr val="tx1"/>
                </a:solidFill>
                <a:effectLst/>
                <a:latin typeface="Calibri" charset="0"/>
                <a:ea typeface="宋体" charset="0"/>
                <a:cs typeface="宋体" charset="0"/>
              </a:rPr>
              <a:t>5</a:t>
            </a:r>
            <a:r>
              <a:rPr lang="en-US" altLang="zh-TW" dirty="0" smtClean="0"/>
              <a:t>];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整型常量</a:t>
            </a:r>
            <a:r>
              <a:rPr lang="zh-TW" altLang="en-US" dirty="0" smtClean="0"/>
              <a:t> </a:t>
            </a:r>
            <a:endParaRPr lang="en-US" altLang="zh-TW" dirty="0" smtClean="0"/>
          </a:p>
          <a:p>
            <a:pPr marL="0" marR="0" indent="0" algn="l" defTabSz="457200" rtl="0" eaLnBrk="0" fontAlgn="base" latinLnBrk="0" hangingPunct="0">
              <a:lnSpc>
                <a:spcPct val="100000"/>
              </a:lnSpc>
              <a:spcBef>
                <a:spcPct val="30000"/>
              </a:spcBef>
              <a:spcAft>
                <a:spcPct val="0"/>
              </a:spcAft>
              <a:buClrTx/>
              <a:buSzTx/>
              <a:buFont typeface="Wingdings" charset="2"/>
              <a:buNone/>
              <a:tabLst/>
              <a:defRPr/>
            </a:pP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smtClean="0"/>
              <a:t>b[</a:t>
            </a:r>
            <a:r>
              <a:rPr kumimoji="1" lang="en-US" altLang="zh-TW" sz="1200" kern="1200" dirty="0" smtClean="0">
                <a:solidFill>
                  <a:schemeClr val="tx1"/>
                </a:solidFill>
                <a:effectLst/>
                <a:latin typeface="Calibri" charset="0"/>
                <a:ea typeface="宋体" charset="0"/>
                <a:cs typeface="宋体" charset="0"/>
              </a:rPr>
              <a:t>'A'</a:t>
            </a:r>
            <a:r>
              <a:rPr lang="en-US" altLang="zh-TW" dirty="0" smtClean="0"/>
              <a:t>];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字符常量，其实就是</a:t>
            </a:r>
            <a:r>
              <a:rPr kumimoji="1" lang="en-US" altLang="zh-TW" sz="1200" kern="1200" dirty="0" smtClean="0">
                <a:solidFill>
                  <a:schemeClr val="tx1"/>
                </a:solidFill>
                <a:effectLst/>
                <a:latin typeface="Calibri" charset="0"/>
                <a:ea typeface="宋体" charset="0"/>
                <a:cs typeface="宋体" charset="0"/>
              </a:rPr>
              <a:t>65</a:t>
            </a:r>
            <a:r>
              <a:rPr lang="zh-TW" altLang="en-US" dirty="0" smtClean="0"/>
              <a:t> </a:t>
            </a:r>
            <a:endParaRPr lang="en-US" altLang="zh-TW" dirty="0" smtClean="0"/>
          </a:p>
          <a:p>
            <a:pPr marL="0" marR="0" indent="0" algn="l" defTabSz="457200" rtl="0" eaLnBrk="0" fontAlgn="base" latinLnBrk="0" hangingPunct="0">
              <a:lnSpc>
                <a:spcPct val="100000"/>
              </a:lnSpc>
              <a:spcBef>
                <a:spcPct val="30000"/>
              </a:spcBef>
              <a:spcAft>
                <a:spcPct val="0"/>
              </a:spcAft>
              <a:buClrTx/>
              <a:buSzTx/>
              <a:buFont typeface="Wingdings" charset="2"/>
              <a:buNone/>
              <a:tabLst/>
              <a:defRPr/>
            </a:pP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smtClean="0"/>
              <a:t>c[</a:t>
            </a:r>
            <a:r>
              <a:rPr kumimoji="1" lang="en-US" altLang="zh-TW" sz="1200" kern="1200" dirty="0" smtClean="0">
                <a:solidFill>
                  <a:schemeClr val="tx1"/>
                </a:solidFill>
                <a:effectLst/>
                <a:latin typeface="Calibri" charset="0"/>
                <a:ea typeface="宋体" charset="0"/>
                <a:cs typeface="宋体" charset="0"/>
              </a:rPr>
              <a:t>3</a:t>
            </a:r>
            <a:r>
              <a:rPr lang="zh-TW" altLang="en-US" dirty="0" smtClean="0"/>
              <a:t>*</a:t>
            </a:r>
            <a:r>
              <a:rPr kumimoji="1" lang="en-US" altLang="zh-TW" sz="1200" kern="1200" dirty="0" smtClean="0">
                <a:solidFill>
                  <a:schemeClr val="tx1"/>
                </a:solidFill>
                <a:effectLst/>
                <a:latin typeface="Calibri" charset="0"/>
                <a:ea typeface="宋体" charset="0"/>
                <a:cs typeface="宋体" charset="0"/>
              </a:rPr>
              <a:t>4</a:t>
            </a:r>
            <a:r>
              <a:rPr lang="en-US" altLang="zh-TW" dirty="0" smtClean="0"/>
              <a:t>];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整型常量表达式</a:t>
            </a:r>
            <a:r>
              <a:rPr lang="zh-TW" altLang="en-US" dirty="0" smtClean="0"/>
              <a:t> </a:t>
            </a:r>
          </a:p>
          <a:p>
            <a:pPr marL="0" indent="0">
              <a:buFont typeface="Wingdings" charset="2"/>
              <a:buNone/>
            </a:pPr>
            <a:endParaRPr kumimoji="1" lang="en-US" altLang="zh-CN" sz="1200" kern="1200" dirty="0" smtClean="0">
              <a:solidFill>
                <a:schemeClr val="tx1"/>
              </a:solidFill>
              <a:effectLst/>
              <a:latin typeface="Calibri" charset="0"/>
              <a:ea typeface="宋体" charset="0"/>
              <a:cs typeface="宋体" charset="0"/>
            </a:endParaRPr>
          </a:p>
          <a:p>
            <a:pPr marL="171450" indent="-171450">
              <a:buFont typeface="Wingdings" charset="2"/>
              <a:buChar char="Ø"/>
            </a:pPr>
            <a:r>
              <a:rPr kumimoji="1" lang="zh-CN" altLang="en-US" sz="1200" kern="1200" dirty="0" smtClean="0">
                <a:solidFill>
                  <a:schemeClr val="tx1"/>
                </a:solidFill>
                <a:effectLst/>
                <a:latin typeface="Calibri" charset="0"/>
                <a:ea typeface="宋体" charset="0"/>
                <a:cs typeface="宋体" charset="0"/>
              </a:rPr>
              <a:t>下面的都是错误写法：</a:t>
            </a:r>
            <a:endParaRPr kumimoji="1" lang="en-US" altLang="zh-CN" sz="1200" kern="1200" dirty="0" smtClean="0">
              <a:solidFill>
                <a:schemeClr val="tx1"/>
              </a:solidFill>
              <a:effectLst/>
              <a:latin typeface="Calibri" charset="0"/>
              <a:ea typeface="宋体" charset="0"/>
              <a:cs typeface="宋体" charset="0"/>
            </a:endParaRPr>
          </a:p>
          <a:p>
            <a:pPr marL="0" marR="0" indent="0" algn="l" defTabSz="457200" rtl="0" eaLnBrk="0" fontAlgn="base" latinLnBrk="0" hangingPunct="0">
              <a:lnSpc>
                <a:spcPct val="100000"/>
              </a:lnSpc>
              <a:spcBef>
                <a:spcPct val="30000"/>
              </a:spcBef>
              <a:spcAft>
                <a:spcPct val="0"/>
              </a:spcAft>
              <a:buClrTx/>
              <a:buSzTx/>
              <a:buFont typeface="Wingdings" charset="2"/>
              <a:buNone/>
              <a:tabLst/>
              <a:defRPr/>
            </a:pP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smtClean="0"/>
              <a:t>a[];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没有指定元素个数，错误</a:t>
            </a:r>
            <a:r>
              <a:rPr lang="zh-TW" altLang="en-US" dirty="0" smtClean="0"/>
              <a:t> </a:t>
            </a:r>
            <a:endParaRPr lang="en-US" altLang="zh-TW" dirty="0" smtClean="0"/>
          </a:p>
          <a:p>
            <a:pPr marL="0" marR="0" indent="0" algn="l" defTabSz="457200" rtl="0" eaLnBrk="0" fontAlgn="base" latinLnBrk="0" hangingPunct="0">
              <a:lnSpc>
                <a:spcPct val="100000"/>
              </a:lnSpc>
              <a:spcBef>
                <a:spcPct val="30000"/>
              </a:spcBef>
              <a:spcAft>
                <a:spcPct val="0"/>
              </a:spcAft>
              <a:buClrTx/>
              <a:buSzTx/>
              <a:buFont typeface="Wingdings" charset="2"/>
              <a:buNone/>
              <a:tabLst/>
              <a:defRPr/>
            </a:pP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err="1" smtClean="0"/>
              <a:t>i</a:t>
            </a:r>
            <a:r>
              <a:rPr lang="en-US" altLang="zh-TW" dirty="0" smtClean="0"/>
              <a:t> = </a:t>
            </a:r>
            <a:r>
              <a:rPr kumimoji="1" lang="en-US" altLang="zh-TW" sz="1200" kern="1200" dirty="0" smtClean="0">
                <a:solidFill>
                  <a:schemeClr val="tx1"/>
                </a:solidFill>
                <a:effectLst/>
                <a:latin typeface="Calibri" charset="0"/>
                <a:ea typeface="宋体" charset="0"/>
                <a:cs typeface="宋体" charset="0"/>
              </a:rPr>
              <a:t>9; </a:t>
            </a:r>
            <a:r>
              <a:rPr kumimoji="1" lang="en-US" altLang="zh-TW" sz="1200" kern="1200" dirty="0" err="1" smtClean="0">
                <a:solidFill>
                  <a:schemeClr val="tx1"/>
                </a:solidFill>
                <a:effectLst/>
                <a:latin typeface="Calibri" charset="0"/>
                <a:ea typeface="宋体" charset="0"/>
                <a:cs typeface="宋体" charset="0"/>
              </a:rPr>
              <a:t>int</a:t>
            </a:r>
            <a:r>
              <a:rPr lang="zh-TW" altLang="en-US" dirty="0" smtClean="0"/>
              <a:t> </a:t>
            </a:r>
            <a:r>
              <a:rPr lang="en-US" altLang="zh-TW" dirty="0" smtClean="0"/>
              <a:t>a[</a:t>
            </a:r>
            <a:r>
              <a:rPr lang="en-US" altLang="zh-TW" dirty="0" err="1" smtClean="0"/>
              <a:t>i</a:t>
            </a:r>
            <a:r>
              <a:rPr lang="en-US" altLang="zh-TW" dirty="0" smtClean="0"/>
              <a:t>]; </a:t>
            </a:r>
            <a:r>
              <a:rPr kumimoji="1" lang="en-US" altLang="zh-TW" sz="1200" kern="1200" dirty="0" smtClean="0">
                <a:solidFill>
                  <a:schemeClr val="tx1"/>
                </a:solidFill>
                <a:effectLst/>
                <a:latin typeface="Calibri" charset="0"/>
                <a:ea typeface="宋体" charset="0"/>
                <a:cs typeface="宋体" charset="0"/>
              </a:rPr>
              <a:t>// </a:t>
            </a:r>
            <a:r>
              <a:rPr kumimoji="1" lang="zh-TW" altLang="en-US" sz="1200" kern="1200" dirty="0" smtClean="0">
                <a:solidFill>
                  <a:schemeClr val="tx1"/>
                </a:solidFill>
                <a:effectLst/>
                <a:latin typeface="Calibri" charset="0"/>
                <a:ea typeface="宋体" charset="0"/>
                <a:cs typeface="宋体" charset="0"/>
              </a:rPr>
              <a:t>用变量做元素个数，错误</a:t>
            </a:r>
            <a:r>
              <a:rPr lang="zh-TW" altLang="en-US" dirty="0" smtClean="0"/>
              <a:t> </a:t>
            </a:r>
          </a:p>
          <a:p>
            <a:pPr marL="0" indent="0">
              <a:buFont typeface="Wingdings" charset="2"/>
              <a:buNone/>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7ED6C02D-1A33-BB4C-B1C3-F73FFCB878BD}" type="slidenum">
              <a:rPr kumimoji="1" lang="zh-CN" altLang="en-US" smtClean="0"/>
              <a:t>3</a:t>
            </a:fld>
            <a:endParaRPr kumimoji="1" lang="zh-CN" altLang="en-US"/>
          </a:p>
        </p:txBody>
      </p:sp>
    </p:spTree>
    <p:extLst>
      <p:ext uri="{BB962C8B-B14F-4D97-AF65-F5344CB8AC3E}">
        <p14:creationId xmlns:p14="http://schemas.microsoft.com/office/powerpoint/2010/main" val="292120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err="1" smtClean="0"/>
              <a:t>int</a:t>
            </a:r>
            <a:r>
              <a:rPr lang="en-US" altLang="zh-TW" dirty="0" smtClean="0"/>
              <a:t> a = 0; </a:t>
            </a:r>
            <a:r>
              <a:rPr lang="zh-TW" altLang="en-US" dirty="0" smtClean="0"/>
              <a:t>全局初始化区</a:t>
            </a:r>
          </a:p>
          <a:p>
            <a:r>
              <a:rPr lang="en-US" altLang="zh-TW" dirty="0" smtClean="0"/>
              <a:t>char *p1; </a:t>
            </a:r>
            <a:r>
              <a:rPr lang="zh-TW" altLang="en-US" dirty="0" smtClean="0"/>
              <a:t>全局未初始化区</a:t>
            </a:r>
          </a:p>
          <a:p>
            <a:r>
              <a:rPr lang="en-US" altLang="zh-TW" dirty="0" smtClean="0"/>
              <a:t>main()</a:t>
            </a:r>
          </a:p>
          <a:p>
            <a:r>
              <a:rPr lang="en-US" altLang="zh-TW" dirty="0" smtClean="0"/>
              <a:t>{</a:t>
            </a:r>
          </a:p>
          <a:p>
            <a:r>
              <a:rPr lang="en-US" altLang="zh-TW" dirty="0" err="1" smtClean="0"/>
              <a:t>int</a:t>
            </a:r>
            <a:r>
              <a:rPr lang="en-US" altLang="zh-TW" dirty="0" smtClean="0"/>
              <a:t> b; </a:t>
            </a:r>
            <a:r>
              <a:rPr lang="zh-TW" altLang="en-US" dirty="0" smtClean="0"/>
              <a:t>栈</a:t>
            </a:r>
          </a:p>
          <a:p>
            <a:r>
              <a:rPr lang="en-US" altLang="zh-TW" dirty="0" smtClean="0"/>
              <a:t>char s[] = "</a:t>
            </a:r>
            <a:r>
              <a:rPr lang="en-US" altLang="zh-TW" dirty="0" err="1" smtClean="0"/>
              <a:t>abc</a:t>
            </a:r>
            <a:r>
              <a:rPr lang="en-US" altLang="zh-TW" dirty="0" smtClean="0"/>
              <a:t>"; </a:t>
            </a:r>
            <a:r>
              <a:rPr lang="zh-TW" altLang="en-US" dirty="0" smtClean="0"/>
              <a:t>栈</a:t>
            </a:r>
          </a:p>
          <a:p>
            <a:r>
              <a:rPr lang="en-US" altLang="zh-TW" dirty="0" smtClean="0"/>
              <a:t>char *p2; </a:t>
            </a:r>
            <a:r>
              <a:rPr lang="zh-TW" altLang="en-US" dirty="0" smtClean="0"/>
              <a:t>栈</a:t>
            </a:r>
          </a:p>
          <a:p>
            <a:r>
              <a:rPr lang="en-US" altLang="zh-TW" dirty="0" smtClean="0"/>
              <a:t>char *p3 = "123456"; 123456\0</a:t>
            </a:r>
            <a:r>
              <a:rPr lang="zh-TW" altLang="en-US" dirty="0" smtClean="0"/>
              <a:t>在</a:t>
            </a:r>
            <a:r>
              <a:rPr lang="zh-TW" altLang="en-US" dirty="0" smtClean="0">
                <a:hlinkClick r:id="rId3"/>
              </a:rPr>
              <a:t>常量</a:t>
            </a:r>
            <a:r>
              <a:rPr lang="zh-TW" altLang="en-US" dirty="0" smtClean="0"/>
              <a:t>区，</a:t>
            </a:r>
            <a:r>
              <a:rPr lang="en-US" altLang="zh-TW" dirty="0" smtClean="0"/>
              <a:t>p3</a:t>
            </a:r>
            <a:r>
              <a:rPr lang="zh-TW" altLang="en-US" dirty="0" smtClean="0"/>
              <a:t>在栈上。</a:t>
            </a:r>
          </a:p>
          <a:p>
            <a:r>
              <a:rPr lang="en-US" altLang="zh-TW" dirty="0" smtClean="0"/>
              <a:t>static </a:t>
            </a:r>
            <a:r>
              <a:rPr lang="en-US" altLang="zh-TW" dirty="0" err="1" smtClean="0"/>
              <a:t>int</a:t>
            </a:r>
            <a:r>
              <a:rPr lang="en-US" altLang="zh-TW" dirty="0" smtClean="0"/>
              <a:t> c =0</a:t>
            </a:r>
            <a:r>
              <a:rPr lang="zh-TW" altLang="en-US" dirty="0" smtClean="0"/>
              <a:t>； 全局（</a:t>
            </a:r>
            <a:r>
              <a:rPr lang="zh-TW" altLang="en-US" dirty="0" smtClean="0">
                <a:hlinkClick r:id="rId4"/>
              </a:rPr>
              <a:t>静态</a:t>
            </a:r>
            <a:r>
              <a:rPr lang="zh-TW" altLang="en-US" dirty="0" smtClean="0"/>
              <a:t>）初始化区</a:t>
            </a:r>
          </a:p>
          <a:p>
            <a:r>
              <a:rPr lang="en-US" altLang="zh-TW" dirty="0" smtClean="0"/>
              <a:t>p1 = (char *)</a:t>
            </a:r>
            <a:r>
              <a:rPr lang="en-US" altLang="zh-TW" dirty="0" err="1" smtClean="0"/>
              <a:t>malloc</a:t>
            </a:r>
            <a:r>
              <a:rPr lang="en-US" altLang="zh-TW" dirty="0" smtClean="0"/>
              <a:t>(10);</a:t>
            </a:r>
          </a:p>
          <a:p>
            <a:r>
              <a:rPr lang="en-US" altLang="zh-TW" dirty="0" smtClean="0"/>
              <a:t>p2 = (char *)</a:t>
            </a:r>
            <a:r>
              <a:rPr lang="en-US" altLang="zh-TW" dirty="0" err="1" smtClean="0"/>
              <a:t>malloc</a:t>
            </a:r>
            <a:r>
              <a:rPr lang="en-US" altLang="zh-TW" dirty="0" smtClean="0"/>
              <a:t>(20); </a:t>
            </a:r>
            <a:r>
              <a:rPr lang="zh-TW" altLang="en-US" dirty="0" smtClean="0"/>
              <a:t>分配得来的</a:t>
            </a:r>
            <a:r>
              <a:rPr lang="en-US" altLang="zh-TW" dirty="0" smtClean="0"/>
              <a:t>10</a:t>
            </a:r>
            <a:r>
              <a:rPr lang="zh-TW" altLang="en-US" dirty="0" smtClean="0"/>
              <a:t>和</a:t>
            </a:r>
            <a:r>
              <a:rPr lang="en-US" altLang="zh-TW" dirty="0" smtClean="0"/>
              <a:t>20</a:t>
            </a:r>
            <a:r>
              <a:rPr lang="zh-TW" altLang="en-US" dirty="0" smtClean="0"/>
              <a:t>字节的区域就在堆区。</a:t>
            </a:r>
          </a:p>
          <a:p>
            <a:r>
              <a:rPr lang="en-US" altLang="zh-TW" dirty="0" smtClean="0"/>
              <a:t>}</a:t>
            </a:r>
          </a:p>
          <a:p>
            <a:r>
              <a:rPr lang="en-US" altLang="zh-TW" dirty="0" err="1" smtClean="0"/>
              <a:t>strcpy</a:t>
            </a:r>
            <a:r>
              <a:rPr lang="en-US" altLang="zh-TW" dirty="0" smtClean="0"/>
              <a:t>(p1, "123456"); 123456\0</a:t>
            </a:r>
            <a:r>
              <a:rPr lang="zh-TW" altLang="en-US" dirty="0" smtClean="0"/>
              <a:t>放在</a:t>
            </a:r>
            <a:r>
              <a:rPr lang="zh-TW" altLang="en-US" dirty="0" smtClean="0">
                <a:hlinkClick r:id="rId3"/>
              </a:rPr>
              <a:t>常量</a:t>
            </a:r>
            <a:r>
              <a:rPr lang="zh-TW" altLang="en-US" dirty="0" smtClean="0"/>
              <a:t>区，</a:t>
            </a:r>
            <a:r>
              <a:rPr lang="zh-TW" altLang="en-US" dirty="0" smtClean="0">
                <a:hlinkClick r:id="rId5"/>
              </a:rPr>
              <a:t>编译器</a:t>
            </a:r>
            <a:r>
              <a:rPr lang="zh-TW" altLang="en-US" dirty="0" smtClean="0"/>
              <a:t>可能会将它与</a:t>
            </a:r>
            <a:r>
              <a:rPr lang="en-US" altLang="zh-TW" dirty="0" smtClean="0"/>
              <a:t>p3</a:t>
            </a:r>
            <a:r>
              <a:rPr lang="zh-TW" altLang="en-US" dirty="0" smtClean="0"/>
              <a:t>所指向的</a:t>
            </a:r>
            <a:r>
              <a:rPr lang="en-US" altLang="zh-TW" dirty="0" smtClean="0"/>
              <a:t>"123456"</a:t>
            </a:r>
            <a:r>
              <a:rPr lang="zh-TW" altLang="en-US" dirty="0" smtClean="0"/>
              <a:t>优化成一个地方</a:t>
            </a:r>
          </a:p>
          <a:p>
            <a:pPr marL="0" indent="0">
              <a:buFont typeface="Wingdings" charset="2"/>
              <a:buNone/>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7ED6C02D-1A33-BB4C-B1C3-F73FFCB878BD}" type="slidenum">
              <a:rPr kumimoji="1" lang="zh-CN" altLang="en-US" smtClean="0"/>
              <a:t>4</a:t>
            </a:fld>
            <a:endParaRPr kumimoji="1" lang="zh-CN" altLang="en-US"/>
          </a:p>
        </p:txBody>
      </p:sp>
    </p:spTree>
    <p:extLst>
      <p:ext uri="{BB962C8B-B14F-4D97-AF65-F5344CB8AC3E}">
        <p14:creationId xmlns:p14="http://schemas.microsoft.com/office/powerpoint/2010/main" val="404741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00" y="-4271"/>
            <a:ext cx="1393548" cy="1393548"/>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1323563C-D857-B04A-BE07-88BC1108580C}" type="datetimeFigureOut">
              <a:rPr kumimoji="1" lang="zh-CN" altLang="en-US" smtClean="0"/>
              <a:t>14/10/26</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03C7663A-B568-6842-A81D-265156967AB4}"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Helvetica"/>
                <a:cs typeface="Helvetica"/>
              </a:defRPr>
            </a:lvl1pPr>
          </a:lstStyle>
          <a:p>
            <a:r>
              <a:rPr kumimoji="1" lang="zh-CN" altLang="en-US" smtClean="0"/>
              <a:t>单击此处编辑母版标题样式</a:t>
            </a:r>
            <a:endParaRPr kumimoji="1" lang="zh-CN" altLang="en-US" dirty="0"/>
          </a:p>
        </p:txBody>
      </p:sp>
      <p:sp>
        <p:nvSpPr>
          <p:cNvPr id="3" name="文本占位符 2"/>
          <p:cNvSpPr>
            <a:spLocks noGrp="1"/>
          </p:cNvSpPr>
          <p:nvPr>
            <p:ph type="body" idx="1"/>
          </p:nvPr>
        </p:nvSpPr>
        <p:spPr>
          <a:xfrm>
            <a:off x="722313" y="2906713"/>
            <a:ext cx="7772400" cy="1500187"/>
          </a:xfrm>
        </p:spPr>
        <p:txBody>
          <a:bodyPr anchor="b">
            <a:normAutofit/>
          </a:bodyPr>
          <a:lstStyle>
            <a:lvl1pPr marL="0" indent="0">
              <a:buNone/>
              <a:defRPr sz="3600">
                <a:solidFill>
                  <a:srgbClr val="333333"/>
                </a:solidFill>
                <a:latin typeface="Helvetica"/>
                <a:ea typeface="微软雅黑"/>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1323563C-D857-B04A-BE07-88BC1108580C}" type="datetimeFigureOut">
              <a:rPr kumimoji="1" lang="zh-CN" altLang="en-US" smtClean="0"/>
              <a:t>14/10/26</a:t>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03C7663A-B568-6842-A81D-265156967AB4}" type="slidenum">
              <a:rPr kumimoji="1" lang="zh-CN" altLang="en-US" smtClean="0"/>
              <a:t>‹#›</a:t>
            </a:fld>
            <a:endParaRPr kumimoji="1" lang="zh-CN" altLang="en-US"/>
          </a:p>
        </p:txBody>
      </p:sp>
    </p:spTree>
    <p:extLst>
      <p:ext uri="{BB962C8B-B14F-4D97-AF65-F5344CB8AC3E}">
        <p14:creationId xmlns:p14="http://schemas.microsoft.com/office/powerpoint/2010/main" val="28126570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
        <p:nvSpPr>
          <p:cNvPr id="5" name="Line 9"/>
          <p:cNvSpPr>
            <a:spLocks noChangeShapeType="1"/>
          </p:cNvSpPr>
          <p:nvPr/>
        </p:nvSpPr>
        <p:spPr bwMode="auto">
          <a:xfrm>
            <a:off x="457200" y="1130948"/>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44544" y="2541"/>
            <a:ext cx="1376679" cy="137667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8" r:id="rId14"/>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数组</a:t>
            </a:r>
            <a:endParaRPr kumimoji="1" lang="zh-CN" altLang="en-US" dirty="0"/>
          </a:p>
        </p:txBody>
      </p:sp>
      <p:sp>
        <p:nvSpPr>
          <p:cNvPr id="3" name="副标题 2"/>
          <p:cNvSpPr>
            <a:spLocks noGrp="1"/>
          </p:cNvSpPr>
          <p:nvPr>
            <p:ph type="subTitle" idx="1"/>
          </p:nvPr>
        </p:nvSpPr>
        <p:spPr/>
        <p:txBody>
          <a:bodyPr/>
          <a:lstStyle/>
          <a:p>
            <a:r>
              <a:rPr kumimoji="1" lang="zh-CN" altLang="en-US" dirty="0" smtClean="0"/>
              <a:t>讲师：李德山</a:t>
            </a:r>
            <a:endParaRPr kumimoji="1" lang="zh-CN" altLang="en-US" dirty="0"/>
          </a:p>
        </p:txBody>
      </p:sp>
    </p:spTree>
    <p:extLst>
      <p:ext uri="{BB962C8B-B14F-4D97-AF65-F5344CB8AC3E}">
        <p14:creationId xmlns:p14="http://schemas.microsoft.com/office/powerpoint/2010/main" val="50681477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综合演练</a:t>
            </a:r>
            <a:endParaRPr kumimoji="1" lang="zh-CN" altLang="en-US" dirty="0"/>
          </a:p>
        </p:txBody>
      </p:sp>
      <p:sp>
        <p:nvSpPr>
          <p:cNvPr id="3" name="内容占位符 2"/>
          <p:cNvSpPr>
            <a:spLocks noGrp="1"/>
          </p:cNvSpPr>
          <p:nvPr>
            <p:ph idx="1"/>
          </p:nvPr>
        </p:nvSpPr>
        <p:spPr/>
        <p:txBody>
          <a:bodyPr/>
          <a:lstStyle/>
          <a:p>
            <a:pPr lvl="0"/>
            <a:r>
              <a:rPr lang="en-US" altLang="zh-CN" dirty="0" smtClean="0"/>
              <a:t>1.</a:t>
            </a:r>
            <a:r>
              <a:rPr lang="zh-CN" altLang="zh-CN" dirty="0" smtClean="0"/>
              <a:t>设计一个</a:t>
            </a:r>
            <a:r>
              <a:rPr lang="zh-CN" altLang="zh-CN" dirty="0"/>
              <a:t>函数</a:t>
            </a:r>
            <a:r>
              <a:rPr lang="en-US" altLang="zh-CN" dirty="0" err="1"/>
              <a:t>int</a:t>
            </a:r>
            <a:r>
              <a:rPr lang="en-US" altLang="zh-CN" dirty="0"/>
              <a:t> </a:t>
            </a:r>
            <a:r>
              <a:rPr lang="en-US" altLang="zh-CN" dirty="0" err="1"/>
              <a:t>arrayMax</a:t>
            </a:r>
            <a:r>
              <a:rPr lang="en-US" altLang="zh-CN" dirty="0"/>
              <a:t>(</a:t>
            </a:r>
            <a:r>
              <a:rPr lang="en-US" altLang="zh-CN" dirty="0" err="1"/>
              <a:t>int</a:t>
            </a:r>
            <a:r>
              <a:rPr lang="en-US" altLang="zh-CN" dirty="0"/>
              <a:t> a[], </a:t>
            </a:r>
            <a:r>
              <a:rPr lang="en-US" altLang="zh-CN" dirty="0" err="1"/>
              <a:t>int</a:t>
            </a:r>
            <a:r>
              <a:rPr lang="en-US" altLang="zh-CN" dirty="0"/>
              <a:t> count)</a:t>
            </a:r>
            <a:r>
              <a:rPr lang="zh-CN" altLang="zh-CN" dirty="0"/>
              <a:t>找出数组元素的最大值</a:t>
            </a:r>
          </a:p>
          <a:p>
            <a:pPr lvl="0"/>
            <a:r>
              <a:rPr lang="en-US" altLang="zh-CN" dirty="0" smtClean="0"/>
              <a:t>2.</a:t>
            </a:r>
            <a:r>
              <a:rPr lang="zh-CN" altLang="zh-CN" dirty="0" smtClean="0"/>
              <a:t>设计一个</a:t>
            </a:r>
            <a:r>
              <a:rPr lang="zh-CN" altLang="zh-CN" dirty="0"/>
              <a:t>函数：</a:t>
            </a:r>
            <a:r>
              <a:rPr lang="en-US" altLang="zh-CN" dirty="0" err="1"/>
              <a:t>int</a:t>
            </a:r>
            <a:r>
              <a:rPr lang="en-US" altLang="zh-CN" dirty="0"/>
              <a:t> </a:t>
            </a:r>
            <a:r>
              <a:rPr lang="en-US" altLang="zh-CN" dirty="0" err="1"/>
              <a:t>arraySum</a:t>
            </a:r>
            <a:r>
              <a:rPr lang="en-US" altLang="zh-CN" dirty="0"/>
              <a:t>(</a:t>
            </a:r>
            <a:r>
              <a:rPr lang="en-US" altLang="zh-CN" dirty="0" err="1"/>
              <a:t>int</a:t>
            </a:r>
            <a:r>
              <a:rPr lang="en-US" altLang="zh-CN" dirty="0"/>
              <a:t> a[], </a:t>
            </a:r>
            <a:r>
              <a:rPr lang="en-US" altLang="zh-CN" dirty="0" err="1"/>
              <a:t>int</a:t>
            </a:r>
            <a:r>
              <a:rPr lang="en-US" altLang="zh-CN" dirty="0"/>
              <a:t> n)</a:t>
            </a:r>
            <a:r>
              <a:rPr lang="zh-CN" altLang="zh-CN" dirty="0"/>
              <a:t>，求一维数组</a:t>
            </a:r>
            <a:r>
              <a:rPr lang="en-US" altLang="zh-CN" dirty="0"/>
              <a:t>a</a:t>
            </a:r>
            <a:r>
              <a:rPr lang="zh-CN" altLang="zh-CN" dirty="0"/>
              <a:t>前</a:t>
            </a:r>
            <a:r>
              <a:rPr lang="en-US" altLang="zh-CN" dirty="0"/>
              <a:t>n</a:t>
            </a:r>
            <a:r>
              <a:rPr lang="zh-CN" altLang="zh-CN" dirty="0"/>
              <a:t>个数的和</a:t>
            </a:r>
          </a:p>
          <a:p>
            <a:pPr lvl="0"/>
            <a:r>
              <a:rPr lang="en-US" altLang="zh-CN" dirty="0" smtClean="0"/>
              <a:t>3.</a:t>
            </a:r>
            <a:r>
              <a:rPr lang="zh-CN" altLang="zh-CN" dirty="0" smtClean="0"/>
              <a:t>写一个</a:t>
            </a:r>
            <a:r>
              <a:rPr lang="zh-CN" altLang="zh-CN" dirty="0"/>
              <a:t>函数，可以将一维整型数组中的元素逆序存放。比如本来是</a:t>
            </a:r>
            <a:r>
              <a:rPr lang="en-US" altLang="zh-CN" dirty="0"/>
              <a:t>1,3,4,2</a:t>
            </a:r>
            <a:r>
              <a:rPr lang="zh-CN" altLang="zh-CN" dirty="0"/>
              <a:t>，逆序存放就变成了：</a:t>
            </a:r>
            <a:r>
              <a:rPr lang="en-US" altLang="zh-CN" dirty="0"/>
              <a:t>2</a:t>
            </a:r>
            <a:r>
              <a:rPr lang="zh-CN" altLang="zh-CN" dirty="0"/>
              <a:t>，</a:t>
            </a:r>
            <a:r>
              <a:rPr lang="en-US" altLang="zh-CN" dirty="0"/>
              <a:t>4</a:t>
            </a:r>
            <a:r>
              <a:rPr lang="zh-CN" altLang="zh-CN" dirty="0"/>
              <a:t>，</a:t>
            </a:r>
            <a:r>
              <a:rPr lang="en-US" altLang="zh-CN" dirty="0"/>
              <a:t>3</a:t>
            </a:r>
            <a:r>
              <a:rPr lang="zh-CN" altLang="zh-CN" dirty="0"/>
              <a:t>，</a:t>
            </a:r>
            <a:r>
              <a:rPr lang="en-US" altLang="zh-CN" dirty="0"/>
              <a:t>1</a:t>
            </a:r>
            <a:endParaRPr lang="zh-CN" altLang="zh-CN" dirty="0"/>
          </a:p>
          <a:p>
            <a:endParaRPr kumimoji="1" lang="zh-CN" altLang="en-US" dirty="0"/>
          </a:p>
        </p:txBody>
      </p:sp>
    </p:spTree>
    <p:extLst>
      <p:ext uri="{BB962C8B-B14F-4D97-AF65-F5344CB8AC3E}">
        <p14:creationId xmlns:p14="http://schemas.microsoft.com/office/powerpoint/2010/main" val="2160337687"/>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 &amp; A</a:t>
            </a:r>
            <a:endParaRPr kumimoji="1" lang="zh-CN" altLang="en-US" dirty="0"/>
          </a:p>
        </p:txBody>
      </p:sp>
      <p:sp>
        <p:nvSpPr>
          <p:cNvPr id="4" name="文本占位符 3"/>
          <p:cNvSpPr>
            <a:spLocks noGrp="1"/>
          </p:cNvSpPr>
          <p:nvPr>
            <p:ph type="body" idx="1"/>
          </p:nvPr>
        </p:nvSpPr>
        <p:spPr/>
        <p:txBody>
          <a:bodyPr/>
          <a:lstStyle/>
          <a:p>
            <a:r>
              <a:rPr kumimoji="1" lang="en-US" altLang="zh-CN" dirty="0" smtClean="0"/>
              <a:t>Thanks!</a:t>
            </a:r>
            <a:endParaRPr kumimoji="1" lang="zh-CN" altLang="en-US" dirty="0"/>
          </a:p>
        </p:txBody>
      </p:sp>
    </p:spTree>
    <p:extLst>
      <p:ext uri="{BB962C8B-B14F-4D97-AF65-F5344CB8AC3E}">
        <p14:creationId xmlns:p14="http://schemas.microsoft.com/office/powerpoint/2010/main" val="27140129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zh-CN" b="1" dirty="0"/>
              <a:t>数组的基本</a:t>
            </a:r>
            <a:r>
              <a:rPr lang="zh-CN" altLang="zh-CN" b="1" dirty="0" smtClean="0"/>
              <a:t>概念</a:t>
            </a:r>
            <a:endParaRPr kumimoji="1" lang="zh-CN" altLang="en-US" dirty="0"/>
          </a:p>
        </p:txBody>
      </p:sp>
      <p:sp>
        <p:nvSpPr>
          <p:cNvPr id="6" name="内容占位符 5"/>
          <p:cNvSpPr>
            <a:spLocks noGrp="1"/>
          </p:cNvSpPr>
          <p:nvPr>
            <p:ph idx="1"/>
          </p:nvPr>
        </p:nvSpPr>
        <p:spPr/>
        <p:txBody>
          <a:bodyPr>
            <a:normAutofit fontScale="92500" lnSpcReduction="10000"/>
          </a:bodyPr>
          <a:lstStyle/>
          <a:p>
            <a:pPr lvl="0"/>
            <a:r>
              <a:rPr lang="en-US" altLang="zh-CN" b="1" dirty="0" smtClean="0">
                <a:solidFill>
                  <a:srgbClr val="0000FF"/>
                </a:solidFill>
              </a:rPr>
              <a:t>1.</a:t>
            </a:r>
            <a:r>
              <a:rPr lang="zh-CN" altLang="zh-CN" b="1" dirty="0" smtClean="0">
                <a:solidFill>
                  <a:srgbClr val="0000FF"/>
                </a:solidFill>
              </a:rPr>
              <a:t>什么是数组</a:t>
            </a:r>
            <a:endParaRPr lang="zh-CN" altLang="zh-CN" b="1" dirty="0">
              <a:solidFill>
                <a:srgbClr val="0000FF"/>
              </a:solidFill>
            </a:endParaRPr>
          </a:p>
          <a:p>
            <a:r>
              <a:rPr lang="zh-CN" altLang="zh-CN" dirty="0"/>
              <a:t>数组，从字面上看，就是一组数据的意思，没错，数组就是用来存储一组数据</a:t>
            </a:r>
            <a:r>
              <a:rPr lang="zh-CN" altLang="zh-CN" dirty="0" smtClean="0"/>
              <a:t>的</a:t>
            </a:r>
            <a:endParaRPr lang="en-US" altLang="zh-CN" dirty="0" smtClean="0"/>
          </a:p>
          <a:p>
            <a:endParaRPr lang="zh-CN" altLang="zh-CN" dirty="0"/>
          </a:p>
          <a:p>
            <a:pPr lvl="0"/>
            <a:r>
              <a:rPr lang="en-US" altLang="zh-CN" b="1" dirty="0" smtClean="0">
                <a:solidFill>
                  <a:srgbClr val="0000FF"/>
                </a:solidFill>
              </a:rPr>
              <a:t>2.</a:t>
            </a:r>
            <a:r>
              <a:rPr lang="zh-CN" altLang="zh-CN" b="1" dirty="0" smtClean="0">
                <a:solidFill>
                  <a:srgbClr val="0000FF"/>
                </a:solidFill>
              </a:rPr>
              <a:t>数组</a:t>
            </a:r>
            <a:r>
              <a:rPr lang="zh-CN" altLang="zh-CN" b="1" dirty="0">
                <a:solidFill>
                  <a:srgbClr val="0000FF"/>
                </a:solidFill>
              </a:rPr>
              <a:t>的使用场合</a:t>
            </a:r>
          </a:p>
          <a:p>
            <a:pPr lvl="0"/>
            <a:r>
              <a:rPr lang="zh-CN" altLang="zh-CN" dirty="0"/>
              <a:t>一个</a:t>
            </a:r>
            <a:r>
              <a:rPr lang="en-US" altLang="zh-CN" dirty="0" err="1"/>
              <a:t>int</a:t>
            </a:r>
            <a:r>
              <a:rPr lang="zh-CN" altLang="zh-CN" dirty="0"/>
              <a:t>类型的变量能保存一个人的年龄，如果想保存整个班的年龄呢</a:t>
            </a:r>
            <a:r>
              <a:rPr lang="zh-CN" altLang="zh-CN" dirty="0" smtClean="0"/>
              <a:t>？</a:t>
            </a:r>
            <a:endParaRPr lang="en-US" altLang="zh-CN" dirty="0" smtClean="0"/>
          </a:p>
          <a:p>
            <a:pPr>
              <a:buFont typeface="Wingdings" charset="2"/>
              <a:buChar char="u"/>
            </a:pPr>
            <a:r>
              <a:rPr lang="zh-CN" altLang="en-US" dirty="0">
                <a:latin typeface="+mn-ea"/>
                <a:cs typeface="Courier New" charset="0"/>
              </a:rPr>
              <a:t>第一种方法是定义很多个</a:t>
            </a:r>
            <a:r>
              <a:rPr lang="en-US" altLang="zh-CN" dirty="0" err="1">
                <a:latin typeface="+mn-ea"/>
                <a:cs typeface="Courier New" charset="0"/>
              </a:rPr>
              <a:t>int</a:t>
            </a:r>
            <a:r>
              <a:rPr lang="zh-CN" altLang="en-US" dirty="0">
                <a:latin typeface="+mn-ea"/>
                <a:cs typeface="Courier New" charset="0"/>
              </a:rPr>
              <a:t>类型的变量来存储</a:t>
            </a:r>
            <a:endParaRPr lang="en-US" altLang="zh-CN" dirty="0">
              <a:latin typeface="+mn-ea"/>
              <a:cs typeface="Courier New" charset="0"/>
            </a:endParaRPr>
          </a:p>
          <a:p>
            <a:pPr>
              <a:buFont typeface="Wingdings" charset="2"/>
              <a:buChar char="u"/>
            </a:pPr>
            <a:r>
              <a:rPr lang="zh-CN" altLang="en-US" dirty="0">
                <a:latin typeface="+mn-ea"/>
                <a:cs typeface="Courier New" charset="0"/>
              </a:rPr>
              <a:t>第二种方法是只需要定义一个</a:t>
            </a:r>
            <a:r>
              <a:rPr lang="en-US" altLang="zh-CN" dirty="0" err="1">
                <a:latin typeface="+mn-ea"/>
                <a:cs typeface="Courier New" charset="0"/>
              </a:rPr>
              <a:t>int</a:t>
            </a:r>
            <a:r>
              <a:rPr lang="zh-CN" altLang="en-US" dirty="0">
                <a:latin typeface="+mn-ea"/>
                <a:cs typeface="Courier New" charset="0"/>
              </a:rPr>
              <a:t>类型的数组来存储</a:t>
            </a:r>
            <a:endParaRPr lang="en-US" altLang="zh-CN" dirty="0">
              <a:latin typeface="+mn-ea"/>
              <a:cs typeface="Courier New" charset="0"/>
            </a:endParaRPr>
          </a:p>
          <a:p>
            <a:pPr lvl="0"/>
            <a:endParaRPr lang="zh-CN" altLang="zh-CN" dirty="0"/>
          </a:p>
          <a:p>
            <a:pPr lvl="0"/>
            <a:r>
              <a:rPr lang="en-US" altLang="zh-CN" b="1" dirty="0" smtClean="0">
                <a:solidFill>
                  <a:srgbClr val="0000FF"/>
                </a:solidFill>
              </a:rPr>
              <a:t>3.</a:t>
            </a:r>
            <a:r>
              <a:rPr lang="zh-CN" altLang="zh-CN" b="1" dirty="0" smtClean="0">
                <a:solidFill>
                  <a:srgbClr val="0000FF"/>
                </a:solidFill>
              </a:rPr>
              <a:t>数组</a:t>
            </a:r>
            <a:r>
              <a:rPr lang="zh-CN" altLang="zh-CN" b="1" dirty="0">
                <a:solidFill>
                  <a:srgbClr val="0000FF"/>
                </a:solidFill>
              </a:rPr>
              <a:t>的特点</a:t>
            </a:r>
          </a:p>
          <a:p>
            <a:pPr lvl="0"/>
            <a:r>
              <a:rPr lang="zh-CN" altLang="zh-CN" dirty="0"/>
              <a:t>只能存放一种类型的数据，比如</a:t>
            </a:r>
            <a:r>
              <a:rPr lang="en-US" altLang="zh-CN" dirty="0" err="1"/>
              <a:t>int</a:t>
            </a:r>
            <a:r>
              <a:rPr lang="zh-CN" altLang="zh-CN" dirty="0"/>
              <a:t>类</a:t>
            </a:r>
            <a:r>
              <a:rPr lang="zh-CN" altLang="zh-CN" dirty="0" smtClean="0"/>
              <a:t>型的数组</a:t>
            </a:r>
            <a:r>
              <a:rPr lang="zh-CN" altLang="en-US" dirty="0" smtClean="0"/>
              <a:t>只能存放</a:t>
            </a:r>
            <a:r>
              <a:rPr lang="en-US" altLang="zh-CN" dirty="0" err="1" smtClean="0"/>
              <a:t>int</a:t>
            </a:r>
            <a:r>
              <a:rPr lang="zh-CN" altLang="en-US" dirty="0" smtClean="0"/>
              <a:t>类型数据</a:t>
            </a:r>
            <a:endParaRPr lang="en-US" altLang="zh-CN" dirty="0" smtClean="0"/>
          </a:p>
          <a:p>
            <a:pPr lvl="0"/>
            <a:r>
              <a:rPr lang="zh-CN" altLang="en-US" dirty="0" smtClean="0"/>
              <a:t>数组中存放的每一个</a:t>
            </a:r>
            <a:r>
              <a:rPr lang="zh-CN" altLang="zh-CN" dirty="0" smtClean="0"/>
              <a:t>数据</a:t>
            </a:r>
            <a:r>
              <a:rPr lang="zh-CN" altLang="en-US" dirty="0" smtClean="0"/>
              <a:t>称为</a:t>
            </a:r>
            <a:r>
              <a:rPr lang="zh-CN" altLang="zh-CN" dirty="0" smtClean="0"/>
              <a:t>“</a:t>
            </a:r>
            <a:r>
              <a:rPr lang="zh-CN" altLang="zh-CN" dirty="0"/>
              <a:t>元素”</a:t>
            </a:r>
          </a:p>
          <a:p>
            <a:pPr lvl="0"/>
            <a:r>
              <a:rPr lang="zh-CN" altLang="zh-CN" dirty="0"/>
              <a:t>元素有顺序之分，每个元素都有一个唯一的下标（索引），从</a:t>
            </a:r>
            <a:r>
              <a:rPr lang="en-US" altLang="zh-CN" dirty="0"/>
              <a:t>0</a:t>
            </a:r>
            <a:r>
              <a:rPr lang="zh-CN" altLang="zh-CN" dirty="0"/>
              <a:t>开始</a:t>
            </a:r>
          </a:p>
          <a:p>
            <a:endParaRPr kumimoji="1" lang="zh-CN" altLang="en-US" dirty="0"/>
          </a:p>
        </p:txBody>
      </p:sp>
    </p:spTree>
    <p:extLst>
      <p:ext uri="{BB962C8B-B14F-4D97-AF65-F5344CB8AC3E}">
        <p14:creationId xmlns:p14="http://schemas.microsoft.com/office/powerpoint/2010/main" val="2841721935"/>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TW" altLang="en-US" b="1" dirty="0">
                <a:latin typeface="+mj-ea"/>
              </a:rPr>
              <a:t>数组的定义</a:t>
            </a:r>
            <a:r>
              <a:rPr lang="zh-CN" altLang="en-US" b="1" dirty="0">
                <a:latin typeface="+mj-ea"/>
              </a:rPr>
              <a:t>、</a:t>
            </a:r>
            <a:r>
              <a:rPr lang="zh-TW" altLang="en-US" b="1" dirty="0">
                <a:latin typeface="+mj-ea"/>
              </a:rPr>
              <a:t>初始化</a:t>
            </a:r>
            <a:r>
              <a:rPr lang="zh-CN" altLang="en-US" b="1" dirty="0">
                <a:latin typeface="+mj-ea"/>
              </a:rPr>
              <a:t>、使用</a:t>
            </a:r>
            <a:endParaRPr kumimoji="1" lang="zh-CN" altLang="en-US" dirty="0"/>
          </a:p>
        </p:txBody>
      </p:sp>
      <p:sp>
        <p:nvSpPr>
          <p:cNvPr id="6" name="文本框 5"/>
          <p:cNvSpPr txBox="1"/>
          <p:nvPr/>
        </p:nvSpPr>
        <p:spPr>
          <a:xfrm>
            <a:off x="1675096" y="2337379"/>
            <a:ext cx="184666" cy="369332"/>
          </a:xfrm>
          <a:prstGeom prst="rect">
            <a:avLst/>
          </a:prstGeom>
          <a:noFill/>
        </p:spPr>
        <p:txBody>
          <a:bodyPr wrap="none" rtlCol="0">
            <a:spAutoFit/>
          </a:bodyPr>
          <a:lstStyle/>
          <a:p>
            <a:endParaRPr kumimoji="1" lang="zh-CN" altLang="en-US" dirty="0"/>
          </a:p>
        </p:txBody>
      </p:sp>
      <p:sp>
        <p:nvSpPr>
          <p:cNvPr id="7" name="文本框 6"/>
          <p:cNvSpPr txBox="1"/>
          <p:nvPr/>
        </p:nvSpPr>
        <p:spPr>
          <a:xfrm>
            <a:off x="1196497" y="2024502"/>
            <a:ext cx="184666" cy="369332"/>
          </a:xfrm>
          <a:prstGeom prst="rect">
            <a:avLst/>
          </a:prstGeom>
          <a:noFill/>
        </p:spPr>
        <p:txBody>
          <a:bodyPr wrap="none" rtlCol="0">
            <a:spAutoFit/>
          </a:bodyPr>
          <a:lstStyle/>
          <a:p>
            <a:endParaRPr kumimoji="1" lang="zh-CN" altLang="en-US" dirty="0"/>
          </a:p>
        </p:txBody>
      </p:sp>
      <p:sp>
        <p:nvSpPr>
          <p:cNvPr id="8" name="Rectangle 3"/>
          <p:cNvSpPr txBox="1">
            <a:spLocks noChangeArrowheads="1"/>
          </p:cNvSpPr>
          <p:nvPr/>
        </p:nvSpPr>
        <p:spPr>
          <a:xfrm>
            <a:off x="469900" y="1621046"/>
            <a:ext cx="8280400" cy="41036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Consolas"/>
                <a:ea typeface="华文细黑"/>
                <a:cs typeface="Consolas"/>
              </a:defRPr>
            </a:lvl1pPr>
            <a:lvl2pPr marL="742950" indent="-285750" algn="l" defTabSz="457200" rtl="0" eaLnBrk="1" latinLnBrk="0" hangingPunct="1">
              <a:spcBef>
                <a:spcPct val="20000"/>
              </a:spcBef>
              <a:buFont typeface="Arial"/>
              <a:buChar char="–"/>
              <a:defRPr sz="2400" kern="1200">
                <a:solidFill>
                  <a:schemeClr val="tx1"/>
                </a:solidFill>
                <a:latin typeface="Consolas"/>
                <a:ea typeface="华文细黑"/>
                <a:cs typeface="Consolas"/>
              </a:defRPr>
            </a:lvl2pPr>
            <a:lvl3pPr marL="1143000" indent="-228600" algn="l" defTabSz="457200" rtl="0" eaLnBrk="1" latinLnBrk="0" hangingPunct="1">
              <a:spcBef>
                <a:spcPct val="20000"/>
              </a:spcBef>
              <a:buFont typeface="Arial"/>
              <a:buChar char="•"/>
              <a:defRPr sz="2000" kern="1200">
                <a:solidFill>
                  <a:schemeClr val="tx1"/>
                </a:solidFill>
                <a:latin typeface="Consolas"/>
                <a:ea typeface="华文细黑"/>
                <a:cs typeface="Consolas"/>
              </a:defRPr>
            </a:lvl3pPr>
            <a:lvl4pPr marL="1600200" indent="-228600" algn="l" defTabSz="457200" rtl="0" eaLnBrk="1" latinLnBrk="0" hangingPunct="1">
              <a:spcBef>
                <a:spcPct val="20000"/>
              </a:spcBef>
              <a:buFont typeface="Arial"/>
              <a:buChar char="–"/>
              <a:defRPr sz="1800" kern="1200">
                <a:solidFill>
                  <a:schemeClr val="tx1"/>
                </a:solidFill>
                <a:latin typeface="Consolas"/>
                <a:ea typeface="华文细黑"/>
                <a:cs typeface="Consolas"/>
              </a:defRPr>
            </a:lvl4pPr>
            <a:lvl5pPr marL="2057400" indent="-228600" algn="l" defTabSz="457200" rtl="0" eaLnBrk="1" latinLnBrk="0" hangingPunct="1">
              <a:spcBef>
                <a:spcPct val="20000"/>
              </a:spcBef>
              <a:buFont typeface="Arial"/>
              <a:buChar char="»"/>
              <a:defRPr sz="1600" kern="1200">
                <a:solidFill>
                  <a:schemeClr val="tx1"/>
                </a:solidFill>
                <a:latin typeface="Consolas"/>
                <a:ea typeface="华文细黑"/>
                <a:cs typeface="Consola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l"/>
            </a:pPr>
            <a:r>
              <a:rPr lang="zh-CN" altLang="en-US" sz="2000" smtClean="0">
                <a:latin typeface="+mn-ea"/>
                <a:cs typeface="Courier New" charset="0"/>
              </a:rPr>
              <a:t>数组的定义</a:t>
            </a:r>
            <a:endParaRPr lang="en-US" altLang="zh-CN" sz="2000" smtClean="0">
              <a:latin typeface="+mn-ea"/>
              <a:cs typeface="Courier New" charset="0"/>
            </a:endParaRPr>
          </a:p>
          <a:p>
            <a:pPr marL="0" indent="0">
              <a:buFont typeface="Arial"/>
              <a:buNone/>
            </a:pPr>
            <a:r>
              <a:rPr lang="zh-CN" altLang="en-US" sz="2000" smtClean="0">
                <a:latin typeface="+mn-ea"/>
                <a:cs typeface="Courier New" charset="0"/>
              </a:rPr>
              <a:t>元素类型 数组名</a:t>
            </a:r>
            <a:r>
              <a:rPr lang="en-US" altLang="zh-CN" sz="2000" smtClean="0">
                <a:latin typeface="+mn-ea"/>
                <a:cs typeface="Courier New" charset="0"/>
              </a:rPr>
              <a:t>[</a:t>
            </a:r>
            <a:r>
              <a:rPr lang="zh-CN" altLang="en-US" sz="2000" smtClean="0">
                <a:latin typeface="+mn-ea"/>
                <a:cs typeface="Courier New" charset="0"/>
              </a:rPr>
              <a:t>元素个数</a:t>
            </a:r>
            <a:r>
              <a:rPr lang="en-US" altLang="zh-CN" sz="2000" smtClean="0">
                <a:latin typeface="+mn-ea"/>
                <a:cs typeface="Courier New" charset="0"/>
              </a:rPr>
              <a:t>];</a:t>
            </a:r>
          </a:p>
          <a:p>
            <a:pPr marL="0" indent="0">
              <a:buFont typeface="Arial"/>
              <a:buNone/>
            </a:pPr>
            <a:r>
              <a:rPr lang="zh-CN" altLang="en-US" sz="2000" smtClean="0">
                <a:latin typeface="+mn-ea"/>
                <a:cs typeface="Courier New" charset="0"/>
              </a:rPr>
              <a:t>比如：</a:t>
            </a:r>
            <a:r>
              <a:rPr lang="en-US" altLang="zh-CN" sz="2000" smtClean="0">
                <a:latin typeface="+mn-ea"/>
                <a:cs typeface="Courier New" charset="0"/>
              </a:rPr>
              <a:t>int</a:t>
            </a:r>
            <a:r>
              <a:rPr lang="zh-CN" altLang="en-US" sz="2000" smtClean="0">
                <a:latin typeface="+mn-ea"/>
                <a:cs typeface="Courier New" charset="0"/>
              </a:rPr>
              <a:t> </a:t>
            </a:r>
            <a:r>
              <a:rPr lang="en-US" altLang="zh-CN" sz="2000" smtClean="0">
                <a:latin typeface="+mn-ea"/>
                <a:cs typeface="Courier New" charset="0"/>
              </a:rPr>
              <a:t>ages[10];</a:t>
            </a:r>
          </a:p>
          <a:p>
            <a:pPr marL="0" indent="0">
              <a:buFont typeface="Arial"/>
              <a:buNone/>
            </a:pPr>
            <a:endParaRPr lang="en-US" altLang="zh-CN" sz="2000" smtClean="0">
              <a:latin typeface="+mn-ea"/>
              <a:cs typeface="Courier New" charset="0"/>
            </a:endParaRPr>
          </a:p>
          <a:p>
            <a:pPr>
              <a:buFont typeface="Wingdings" charset="2"/>
              <a:buChar char="l"/>
            </a:pPr>
            <a:r>
              <a:rPr lang="zh-CN" altLang="en-US" sz="2000" smtClean="0">
                <a:latin typeface="+mn-ea"/>
                <a:cs typeface="Courier New" charset="0"/>
              </a:rPr>
              <a:t>数组的初始化</a:t>
            </a:r>
            <a:endParaRPr lang="en-US" altLang="zh-CN" sz="2000" smtClean="0">
              <a:latin typeface="+mn-ea"/>
              <a:cs typeface="Courier New" charset="0"/>
            </a:endParaRPr>
          </a:p>
          <a:p>
            <a:pPr marL="0" indent="0">
              <a:buFont typeface="Arial"/>
              <a:buNone/>
            </a:pPr>
            <a:r>
              <a:rPr lang="zh-CN" altLang="en-US" sz="2000" smtClean="0">
                <a:latin typeface="+mn-ea"/>
                <a:cs typeface="Courier New" charset="0"/>
              </a:rPr>
              <a:t>一般会在数组定义的同时进行初始化</a:t>
            </a:r>
            <a:endParaRPr lang="en-US" altLang="zh-CN" sz="2000" smtClean="0">
              <a:latin typeface="+mn-ea"/>
              <a:cs typeface="Courier New" charset="0"/>
            </a:endParaRPr>
          </a:p>
          <a:p>
            <a:pPr marL="0" indent="0">
              <a:buFont typeface="Arial"/>
              <a:buNone/>
            </a:pPr>
            <a:r>
              <a:rPr lang="en-US" altLang="zh-CN" sz="2000" smtClean="0">
                <a:latin typeface="+mn-ea"/>
                <a:cs typeface="Courier New" charset="0"/>
              </a:rPr>
              <a:t>int</a:t>
            </a:r>
            <a:r>
              <a:rPr lang="zh-CN" altLang="en-US" sz="2000" smtClean="0">
                <a:latin typeface="+mn-ea"/>
                <a:cs typeface="Courier New" charset="0"/>
              </a:rPr>
              <a:t> </a:t>
            </a:r>
            <a:r>
              <a:rPr lang="en-US" altLang="zh-CN" sz="2000" smtClean="0">
                <a:latin typeface="+mn-ea"/>
                <a:cs typeface="Courier New" charset="0"/>
              </a:rPr>
              <a:t>ages[3]</a:t>
            </a:r>
            <a:r>
              <a:rPr lang="zh-CN" altLang="en-US" sz="2000" smtClean="0">
                <a:latin typeface="+mn-ea"/>
                <a:cs typeface="Courier New" charset="0"/>
              </a:rPr>
              <a:t> </a:t>
            </a:r>
            <a:r>
              <a:rPr lang="en-US" altLang="zh-CN" sz="2000" smtClean="0">
                <a:latin typeface="+mn-ea"/>
                <a:cs typeface="Courier New" charset="0"/>
              </a:rPr>
              <a:t>=</a:t>
            </a:r>
            <a:r>
              <a:rPr lang="zh-CN" altLang="en-US" sz="2000" smtClean="0">
                <a:latin typeface="+mn-ea"/>
                <a:cs typeface="Courier New" charset="0"/>
              </a:rPr>
              <a:t> </a:t>
            </a:r>
            <a:r>
              <a:rPr lang="en-US" altLang="zh-CN" sz="2000" smtClean="0">
                <a:latin typeface="+mn-ea"/>
                <a:cs typeface="Courier New" charset="0"/>
              </a:rPr>
              <a:t>{4,</a:t>
            </a:r>
            <a:r>
              <a:rPr lang="zh-CN" altLang="en-US" sz="2000" smtClean="0">
                <a:latin typeface="+mn-ea"/>
                <a:cs typeface="Courier New" charset="0"/>
              </a:rPr>
              <a:t> </a:t>
            </a:r>
            <a:r>
              <a:rPr lang="en-US" altLang="zh-CN" sz="2000" smtClean="0">
                <a:latin typeface="+mn-ea"/>
                <a:cs typeface="Courier New" charset="0"/>
              </a:rPr>
              <a:t>6,</a:t>
            </a:r>
            <a:r>
              <a:rPr lang="zh-CN" altLang="en-US" sz="2000" smtClean="0">
                <a:latin typeface="+mn-ea"/>
                <a:cs typeface="Courier New" charset="0"/>
              </a:rPr>
              <a:t> </a:t>
            </a:r>
            <a:r>
              <a:rPr lang="zh-CN" altLang="zh-CN" sz="2000" smtClean="0">
                <a:latin typeface="+mn-ea"/>
                <a:cs typeface="Courier New" charset="0"/>
              </a:rPr>
              <a:t>9</a:t>
            </a:r>
            <a:r>
              <a:rPr lang="en-US" altLang="zh-CN" sz="2000" smtClean="0">
                <a:latin typeface="+mn-ea"/>
                <a:cs typeface="Courier New" charset="0"/>
              </a:rPr>
              <a:t>};</a:t>
            </a:r>
          </a:p>
          <a:p>
            <a:pPr marL="0" indent="0">
              <a:buFont typeface="Arial"/>
              <a:buNone/>
            </a:pPr>
            <a:endParaRPr lang="en-US" altLang="zh-CN" sz="2000" smtClean="0">
              <a:latin typeface="+mn-ea"/>
              <a:cs typeface="Courier New" charset="0"/>
            </a:endParaRPr>
          </a:p>
          <a:p>
            <a:r>
              <a:rPr lang="zh-CN" altLang="en-US" sz="2000" smtClean="0">
                <a:latin typeface="+mn-ea"/>
                <a:cs typeface="Courier New" charset="0"/>
              </a:rPr>
              <a:t>数组元素的访问</a:t>
            </a:r>
            <a:endParaRPr lang="en-US" altLang="zh-CN" sz="2000" smtClean="0">
              <a:latin typeface="+mn-ea"/>
              <a:cs typeface="Courier New" charset="0"/>
            </a:endParaRPr>
          </a:p>
          <a:p>
            <a:pPr marL="0" indent="0">
              <a:buFont typeface="Arial"/>
              <a:buNone/>
            </a:pPr>
            <a:r>
              <a:rPr lang="zh-CN" altLang="en-US" sz="2000" smtClean="0">
                <a:latin typeface="+mn-ea"/>
                <a:cs typeface="Courier New" charset="0"/>
              </a:rPr>
              <a:t>通过下标（索引）访问：</a:t>
            </a:r>
            <a:r>
              <a:rPr lang="en-US" altLang="zh-CN" sz="2000" smtClean="0">
                <a:latin typeface="+mn-ea"/>
                <a:cs typeface="Courier New" charset="0"/>
              </a:rPr>
              <a:t>ages[0]=10</a:t>
            </a:r>
            <a:r>
              <a:rPr lang="zh-CN" altLang="en-US" sz="2000" smtClean="0">
                <a:latin typeface="+mn-ea"/>
                <a:cs typeface="Courier New" charset="0"/>
              </a:rPr>
              <a:t>;  </a:t>
            </a:r>
            <a:r>
              <a:rPr lang="en-US" altLang="zh-CN" sz="2000" smtClean="0">
                <a:latin typeface="+mn-ea"/>
                <a:cs typeface="Courier New" charset="0"/>
              </a:rPr>
              <a:t>int</a:t>
            </a:r>
            <a:r>
              <a:rPr lang="zh-CN" altLang="en-US" sz="2000" smtClean="0">
                <a:latin typeface="+mn-ea"/>
                <a:cs typeface="Courier New" charset="0"/>
              </a:rPr>
              <a:t> </a:t>
            </a:r>
            <a:r>
              <a:rPr lang="en-US" altLang="zh-CN" sz="2000" smtClean="0">
                <a:latin typeface="+mn-ea"/>
                <a:cs typeface="Courier New" charset="0"/>
              </a:rPr>
              <a:t>a</a:t>
            </a:r>
            <a:r>
              <a:rPr lang="zh-CN" altLang="en-US" sz="2000" smtClean="0">
                <a:latin typeface="+mn-ea"/>
                <a:cs typeface="Courier New" charset="0"/>
              </a:rPr>
              <a:t> </a:t>
            </a:r>
            <a:r>
              <a:rPr lang="en-US" altLang="zh-CN" sz="2000" smtClean="0">
                <a:latin typeface="+mn-ea"/>
                <a:cs typeface="Courier New" charset="0"/>
              </a:rPr>
              <a:t>=</a:t>
            </a:r>
            <a:r>
              <a:rPr lang="zh-CN" altLang="en-US" sz="2000" smtClean="0">
                <a:latin typeface="+mn-ea"/>
                <a:cs typeface="Courier New" charset="0"/>
              </a:rPr>
              <a:t> </a:t>
            </a:r>
            <a:r>
              <a:rPr lang="en-US" altLang="zh-CN" sz="2000" smtClean="0">
                <a:latin typeface="+mn-ea"/>
                <a:cs typeface="Courier New" charset="0"/>
              </a:rPr>
              <a:t>ages[2];</a:t>
            </a:r>
            <a:endParaRPr lang="en-US" altLang="zh-CN" sz="2000" dirty="0" smtClean="0">
              <a:latin typeface="+mn-ea"/>
              <a:cs typeface="Courier New" charset="0"/>
            </a:endParaRPr>
          </a:p>
        </p:txBody>
      </p:sp>
    </p:spTree>
    <p:extLst>
      <p:ext uri="{BB962C8B-B14F-4D97-AF65-F5344CB8AC3E}">
        <p14:creationId xmlns:p14="http://schemas.microsoft.com/office/powerpoint/2010/main" val="350735301"/>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latin typeface="+mj-ea"/>
              </a:rPr>
              <a:t>C</a:t>
            </a:r>
            <a:r>
              <a:rPr lang="zh-TW" altLang="en-US" b="1" dirty="0">
                <a:latin typeface="+mj-ea"/>
              </a:rPr>
              <a:t>程序的内存分配</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dirty="0"/>
              <a:t>一个由</a:t>
            </a:r>
            <a:r>
              <a:rPr lang="en-US" altLang="zh-CN" dirty="0"/>
              <a:t>C/C++</a:t>
            </a:r>
            <a:r>
              <a:rPr lang="zh-CN" altLang="en-US" dirty="0"/>
              <a:t>编译的程序占用的内存分为以下几个部分</a:t>
            </a:r>
          </a:p>
          <a:p>
            <a:pPr marL="0" indent="0">
              <a:buNone/>
            </a:pPr>
            <a:r>
              <a:rPr lang="en-US" altLang="zh-CN" dirty="0"/>
              <a:t>1</a:t>
            </a:r>
            <a:r>
              <a:rPr lang="zh-CN" altLang="en-US" dirty="0"/>
              <a:t>、</a:t>
            </a:r>
            <a:r>
              <a:rPr lang="zh-CN" altLang="en-US" dirty="0">
                <a:solidFill>
                  <a:srgbClr val="FF0000"/>
                </a:solidFill>
              </a:rPr>
              <a:t>栈区（</a:t>
            </a:r>
            <a:r>
              <a:rPr lang="en-US" altLang="zh-CN" dirty="0">
                <a:solidFill>
                  <a:srgbClr val="FF0000"/>
                </a:solidFill>
              </a:rPr>
              <a:t>stack</a:t>
            </a:r>
            <a:r>
              <a:rPr lang="zh-CN" altLang="en-US" dirty="0">
                <a:solidFill>
                  <a:srgbClr val="FF0000"/>
                </a:solidFill>
              </a:rPr>
              <a:t>）</a:t>
            </a:r>
            <a:r>
              <a:rPr lang="en-US" altLang="zh-CN" dirty="0"/>
              <a:t>— </a:t>
            </a:r>
            <a:r>
              <a:rPr lang="zh-CN" altLang="en-US" dirty="0"/>
              <a:t>由编译器自动分配释放 ，存放函数的参数名，局部变量的名等。其操作方式类似于数据结构中的栈。</a:t>
            </a:r>
          </a:p>
          <a:p>
            <a:pPr marL="0" indent="0">
              <a:buNone/>
            </a:pPr>
            <a:r>
              <a:rPr lang="en-US" altLang="zh-CN" dirty="0"/>
              <a:t>2</a:t>
            </a:r>
            <a:r>
              <a:rPr lang="zh-CN" altLang="en-US" dirty="0"/>
              <a:t>、</a:t>
            </a:r>
            <a:r>
              <a:rPr lang="zh-CN" altLang="en-US" dirty="0">
                <a:solidFill>
                  <a:srgbClr val="FF0000"/>
                </a:solidFill>
              </a:rPr>
              <a:t>堆区（</a:t>
            </a:r>
            <a:r>
              <a:rPr lang="en-US" altLang="zh-CN" dirty="0">
                <a:solidFill>
                  <a:srgbClr val="FF0000"/>
                </a:solidFill>
              </a:rPr>
              <a:t>heap</a:t>
            </a:r>
            <a:r>
              <a:rPr lang="zh-CN" altLang="en-US" dirty="0">
                <a:solidFill>
                  <a:srgbClr val="FF0000"/>
                </a:solidFill>
              </a:rPr>
              <a:t>）</a:t>
            </a:r>
            <a:r>
              <a:rPr lang="en-US" altLang="zh-CN" dirty="0"/>
              <a:t>— </a:t>
            </a:r>
            <a:r>
              <a:rPr lang="zh-CN" altLang="en-US" dirty="0"/>
              <a:t>由程序员分配释放， 若程序员不释放，程序结束时可能由</a:t>
            </a:r>
            <a:r>
              <a:rPr lang="en-US" altLang="zh-CN" dirty="0"/>
              <a:t>OS</a:t>
            </a:r>
            <a:r>
              <a:rPr lang="zh-CN" altLang="en-US" dirty="0"/>
              <a:t>回收。注意它与数据结构中的堆是两回事，分配方式倒是类似于链表。</a:t>
            </a:r>
          </a:p>
          <a:p>
            <a:pPr marL="0" indent="0">
              <a:buNone/>
            </a:pPr>
            <a:r>
              <a:rPr lang="en-US" altLang="zh-CN" dirty="0"/>
              <a:t>3</a:t>
            </a:r>
            <a:r>
              <a:rPr lang="zh-CN" altLang="en-US" dirty="0"/>
              <a:t>、</a:t>
            </a:r>
            <a:r>
              <a:rPr lang="zh-CN" altLang="en-US" dirty="0">
                <a:solidFill>
                  <a:srgbClr val="FF0000"/>
                </a:solidFill>
              </a:rPr>
              <a:t>全局区（静态区）（</a:t>
            </a:r>
            <a:r>
              <a:rPr lang="en-US" altLang="zh-CN" dirty="0">
                <a:solidFill>
                  <a:srgbClr val="FF0000"/>
                </a:solidFill>
              </a:rPr>
              <a:t>static</a:t>
            </a:r>
            <a:r>
              <a:rPr lang="zh-CN" altLang="en-US" dirty="0">
                <a:solidFill>
                  <a:srgbClr val="FF0000"/>
                </a:solidFill>
              </a:rPr>
              <a:t>）</a:t>
            </a:r>
            <a:r>
              <a:rPr lang="en-US" altLang="zh-CN" dirty="0"/>
              <a:t>—</a:t>
            </a:r>
            <a:r>
              <a:rPr lang="zh-CN" altLang="en-US" dirty="0"/>
              <a:t>全局变量和静态变量的存储是放在一块的，初始化的全局变量和静态变量在一块区域， 未初始化的全局变量和未初始化的静态变量在相邻的另一块区域。程序结束后由系统释放。</a:t>
            </a:r>
          </a:p>
          <a:p>
            <a:pPr marL="0" indent="0">
              <a:buNone/>
            </a:pPr>
            <a:r>
              <a:rPr lang="en-US" altLang="zh-CN" dirty="0"/>
              <a:t>4</a:t>
            </a:r>
            <a:r>
              <a:rPr lang="zh-CN" altLang="en-US" dirty="0"/>
              <a:t>、</a:t>
            </a:r>
            <a:r>
              <a:rPr lang="zh-CN" altLang="en-US" dirty="0">
                <a:solidFill>
                  <a:srgbClr val="FF0000"/>
                </a:solidFill>
              </a:rPr>
              <a:t>文字常量区 </a:t>
            </a:r>
            <a:r>
              <a:rPr lang="en-US" altLang="zh-CN" dirty="0"/>
              <a:t>—</a:t>
            </a:r>
            <a:r>
              <a:rPr lang="zh-CN" altLang="en-US" dirty="0"/>
              <a:t> 常量字符串就是放在这里的，程序结束后由系统释放 。</a:t>
            </a:r>
          </a:p>
          <a:p>
            <a:pPr marL="0" indent="0">
              <a:buNone/>
            </a:pPr>
            <a:r>
              <a:rPr lang="en-US" altLang="zh-CN" dirty="0"/>
              <a:t>5</a:t>
            </a:r>
            <a:r>
              <a:rPr lang="zh-CN" altLang="en-US" dirty="0"/>
              <a:t>、</a:t>
            </a:r>
            <a:r>
              <a:rPr lang="zh-CN" altLang="en-US" dirty="0">
                <a:solidFill>
                  <a:srgbClr val="FF0000"/>
                </a:solidFill>
              </a:rPr>
              <a:t>程序代码区 </a:t>
            </a:r>
            <a:r>
              <a:rPr lang="en-US" altLang="zh-CN" dirty="0"/>
              <a:t>— </a:t>
            </a:r>
            <a:r>
              <a:rPr lang="zh-CN" altLang="en-US" dirty="0"/>
              <a:t>存放函数体的二进制代码。</a:t>
            </a:r>
          </a:p>
          <a:p>
            <a:pPr marL="0" indent="0">
              <a:buNone/>
            </a:pPr>
            <a:endParaRPr lang="en-US" altLang="zh-CN" dirty="0">
              <a:latin typeface="+mn-ea"/>
              <a:cs typeface="Courier New" charset="0"/>
            </a:endParaRPr>
          </a:p>
        </p:txBody>
      </p:sp>
    </p:spTree>
    <p:extLst>
      <p:ext uri="{BB962C8B-B14F-4D97-AF65-F5344CB8AC3E}">
        <p14:creationId xmlns:p14="http://schemas.microsoft.com/office/powerpoint/2010/main" val="1592765930"/>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1" dirty="0">
                <a:latin typeface="+mj-ea"/>
              </a:rPr>
              <a:t>数组的内存分配</a:t>
            </a:r>
            <a:endParaRPr kumimoji="1" lang="zh-CN" altLang="en-US" dirty="0"/>
          </a:p>
        </p:txBody>
      </p:sp>
      <p:sp>
        <p:nvSpPr>
          <p:cNvPr id="6" name="Rectangle 3"/>
          <p:cNvSpPr txBox="1">
            <a:spLocks noChangeArrowheads="1"/>
          </p:cNvSpPr>
          <p:nvPr/>
        </p:nvSpPr>
        <p:spPr>
          <a:xfrm>
            <a:off x="457200" y="1577439"/>
            <a:ext cx="8280400" cy="122413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Consolas"/>
                <a:ea typeface="华文细黑"/>
                <a:cs typeface="Consolas"/>
              </a:defRPr>
            </a:lvl1pPr>
            <a:lvl2pPr marL="742950" indent="-285750" algn="l" defTabSz="457200" rtl="0" eaLnBrk="1" latinLnBrk="0" hangingPunct="1">
              <a:spcBef>
                <a:spcPct val="20000"/>
              </a:spcBef>
              <a:buFont typeface="Arial"/>
              <a:buChar char="–"/>
              <a:defRPr sz="2400" kern="1200">
                <a:solidFill>
                  <a:schemeClr val="tx1"/>
                </a:solidFill>
                <a:latin typeface="Consolas"/>
                <a:ea typeface="华文细黑"/>
                <a:cs typeface="Consolas"/>
              </a:defRPr>
            </a:lvl2pPr>
            <a:lvl3pPr marL="1143000" indent="-228600" algn="l" defTabSz="457200" rtl="0" eaLnBrk="1" latinLnBrk="0" hangingPunct="1">
              <a:spcBef>
                <a:spcPct val="20000"/>
              </a:spcBef>
              <a:buFont typeface="Arial"/>
              <a:buChar char="•"/>
              <a:defRPr sz="2000" kern="1200">
                <a:solidFill>
                  <a:schemeClr val="tx1"/>
                </a:solidFill>
                <a:latin typeface="Consolas"/>
                <a:ea typeface="华文细黑"/>
                <a:cs typeface="Consolas"/>
              </a:defRPr>
            </a:lvl3pPr>
            <a:lvl4pPr marL="1600200" indent="-228600" algn="l" defTabSz="457200" rtl="0" eaLnBrk="1" latinLnBrk="0" hangingPunct="1">
              <a:spcBef>
                <a:spcPct val="20000"/>
              </a:spcBef>
              <a:buFont typeface="Arial"/>
              <a:buChar char="–"/>
              <a:defRPr sz="1800" kern="1200">
                <a:solidFill>
                  <a:schemeClr val="tx1"/>
                </a:solidFill>
                <a:latin typeface="Consolas"/>
                <a:ea typeface="华文细黑"/>
                <a:cs typeface="Consolas"/>
              </a:defRPr>
            </a:lvl4pPr>
            <a:lvl5pPr marL="2057400" indent="-228600" algn="l" defTabSz="457200" rtl="0" eaLnBrk="1" latinLnBrk="0" hangingPunct="1">
              <a:spcBef>
                <a:spcPct val="20000"/>
              </a:spcBef>
              <a:buFont typeface="Arial"/>
              <a:buChar char="»"/>
              <a:defRPr sz="1600" kern="1200">
                <a:solidFill>
                  <a:schemeClr val="tx1"/>
                </a:solidFill>
                <a:latin typeface="Consolas"/>
                <a:ea typeface="华文细黑"/>
                <a:cs typeface="Consola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800" smtClean="0"/>
              <a:t>定义数组时，系统将按照数组类型和个数分配一段连续的存储空间来存储数组元素，如</a:t>
            </a:r>
            <a:r>
              <a:rPr lang="en-US" altLang="zh-CN" sz="1800" smtClean="0"/>
              <a:t>int a[2]</a:t>
            </a:r>
            <a:r>
              <a:rPr lang="zh-CN" altLang="en-US" sz="1800" smtClean="0"/>
              <a:t>占据了连续的</a:t>
            </a:r>
            <a:r>
              <a:rPr lang="zh-CN" altLang="zh-CN" sz="1800" smtClean="0"/>
              <a:t>8</a:t>
            </a:r>
            <a:r>
              <a:rPr lang="zh-CN" altLang="en-US" sz="1800" smtClean="0"/>
              <a:t>字节存储空间（在</a:t>
            </a:r>
            <a:r>
              <a:rPr lang="zh-CN" altLang="zh-CN" sz="1800" smtClean="0"/>
              <a:t>6</a:t>
            </a:r>
            <a:r>
              <a:rPr lang="en-US" altLang="zh-CN" sz="1800" smtClean="0"/>
              <a:t>4</a:t>
            </a:r>
            <a:r>
              <a:rPr lang="zh-CN" altLang="en-US" sz="1800" smtClean="0"/>
              <a:t>位编译器环境下，一个</a:t>
            </a:r>
            <a:r>
              <a:rPr lang="en-US" altLang="zh-CN" sz="1800" smtClean="0"/>
              <a:t>int</a:t>
            </a:r>
            <a:r>
              <a:rPr lang="zh-CN" altLang="en-US" sz="1800" smtClean="0"/>
              <a:t>类型占用</a:t>
            </a:r>
            <a:r>
              <a:rPr lang="zh-CN" altLang="zh-CN" sz="1800" smtClean="0"/>
              <a:t>4</a:t>
            </a:r>
            <a:r>
              <a:rPr lang="zh-CN" altLang="en-US" sz="1800" smtClean="0"/>
              <a:t>个字节）</a:t>
            </a:r>
            <a:endParaRPr lang="en-US" altLang="zh-CN" sz="1800" smtClean="0"/>
          </a:p>
          <a:p>
            <a:r>
              <a:rPr lang="zh-CN" altLang="en-US" sz="1800" smtClean="0"/>
              <a:t>要注意的是，数组名代表着整个数组的地址，也就是数组的起始地址</a:t>
            </a:r>
            <a:endParaRPr lang="en-US" altLang="zh-CN" sz="1800" dirty="0" smtClean="0">
              <a:latin typeface="+mn-ea"/>
              <a:cs typeface="Courier New" charset="0"/>
            </a:endParaRPr>
          </a:p>
        </p:txBody>
      </p:sp>
      <p:pic>
        <p:nvPicPr>
          <p:cNvPr id="7" name="图片 6" descr="QQ20130609-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801575"/>
            <a:ext cx="4965700" cy="3009900"/>
          </a:xfrm>
          <a:prstGeom prst="rect">
            <a:avLst/>
          </a:prstGeom>
        </p:spPr>
      </p:pic>
      <p:sp>
        <p:nvSpPr>
          <p:cNvPr id="8" name="Rectangle 3"/>
          <p:cNvSpPr txBox="1">
            <a:spLocks noChangeArrowheads="1"/>
          </p:cNvSpPr>
          <p:nvPr/>
        </p:nvSpPr>
        <p:spPr bwMode="auto">
          <a:xfrm>
            <a:off x="5436096" y="2834196"/>
            <a:ext cx="3528392"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Wingdings" charset="0"/>
              <a:buChar char="l"/>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kumimoji="1"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9pPr>
          </a:lstStyle>
          <a:p>
            <a:pPr defTabSz="457200">
              <a:spcBef>
                <a:spcPct val="30000"/>
              </a:spcBef>
              <a:buClrTx/>
              <a:buSzTx/>
              <a:defRPr/>
            </a:pPr>
            <a:r>
              <a:rPr lang="zh-CN" altLang="en-US" sz="1800" dirty="0">
                <a:latin typeface="+mn-ea"/>
                <a:cs typeface="宋体" charset="0"/>
              </a:rPr>
              <a:t>数组</a:t>
            </a:r>
            <a:r>
              <a:rPr lang="en-US" altLang="zh-CN" sz="1800" dirty="0">
                <a:latin typeface="+mn-ea"/>
                <a:cs typeface="宋体" charset="0"/>
              </a:rPr>
              <a:t>a</a:t>
            </a:r>
            <a:r>
              <a:rPr lang="zh-CN" altLang="en-US" sz="1800" dirty="0">
                <a:latin typeface="+mn-ea"/>
                <a:cs typeface="宋体" charset="0"/>
              </a:rPr>
              <a:t>的地址是</a:t>
            </a:r>
            <a:r>
              <a:rPr lang="en-US" altLang="zh-CN" sz="1800" dirty="0">
                <a:latin typeface="+mn-ea"/>
                <a:cs typeface="宋体" charset="0"/>
              </a:rPr>
              <a:t>ffc1</a:t>
            </a:r>
            <a:r>
              <a:rPr lang="zh-CN" altLang="en-US" sz="1800" dirty="0">
                <a:latin typeface="+mn-ea"/>
                <a:cs typeface="宋体" charset="0"/>
              </a:rPr>
              <a:t>，</a:t>
            </a:r>
            <a:r>
              <a:rPr lang="en-US" altLang="zh-CN" sz="1800" dirty="0">
                <a:latin typeface="+mn-ea"/>
                <a:cs typeface="宋体" charset="0"/>
              </a:rPr>
              <a:t>a[0]</a:t>
            </a:r>
            <a:r>
              <a:rPr lang="zh-CN" altLang="en-US" sz="1800" dirty="0">
                <a:latin typeface="+mn-ea"/>
                <a:cs typeface="宋体" charset="0"/>
              </a:rPr>
              <a:t>的地址是</a:t>
            </a:r>
            <a:r>
              <a:rPr lang="en-US" altLang="zh-CN" sz="1800" dirty="0">
                <a:latin typeface="+mn-ea"/>
                <a:cs typeface="宋体" charset="0"/>
              </a:rPr>
              <a:t>ffc1</a:t>
            </a:r>
            <a:r>
              <a:rPr lang="zh-CN" altLang="en-US" sz="1800" dirty="0">
                <a:latin typeface="+mn-ea"/>
                <a:cs typeface="宋体" charset="0"/>
              </a:rPr>
              <a:t>，</a:t>
            </a:r>
            <a:r>
              <a:rPr lang="en-US" altLang="zh-CN" sz="1800" dirty="0">
                <a:latin typeface="+mn-ea"/>
                <a:cs typeface="宋体" charset="0"/>
              </a:rPr>
              <a:t>a[1]</a:t>
            </a:r>
            <a:r>
              <a:rPr lang="zh-CN" altLang="en-US" sz="1800" dirty="0">
                <a:latin typeface="+mn-ea"/>
                <a:cs typeface="宋体" charset="0"/>
              </a:rPr>
              <a:t>的地址是</a:t>
            </a:r>
            <a:r>
              <a:rPr lang="en-US" altLang="zh-CN" sz="1800" dirty="0" smtClean="0">
                <a:latin typeface="+mn-ea"/>
                <a:cs typeface="宋体" charset="0"/>
              </a:rPr>
              <a:t>ffc5</a:t>
            </a:r>
          </a:p>
          <a:p>
            <a:pPr defTabSz="457200">
              <a:spcBef>
                <a:spcPct val="30000"/>
              </a:spcBef>
              <a:buClrTx/>
              <a:buSzTx/>
              <a:defRPr/>
            </a:pPr>
            <a:endParaRPr lang="en-US" altLang="zh-CN" sz="1800" dirty="0">
              <a:latin typeface="+mn-ea"/>
              <a:cs typeface="宋体" charset="0"/>
            </a:endParaRPr>
          </a:p>
          <a:p>
            <a:pPr defTabSz="457200">
              <a:spcBef>
                <a:spcPct val="30000"/>
              </a:spcBef>
              <a:buClrTx/>
              <a:buSzTx/>
              <a:defRPr/>
            </a:pPr>
            <a:r>
              <a:rPr lang="zh-CN" altLang="en-US" sz="1800" dirty="0" smtClean="0">
                <a:latin typeface="+mn-ea"/>
                <a:cs typeface="宋体" charset="0"/>
              </a:rPr>
              <a:t>因</a:t>
            </a:r>
            <a:r>
              <a:rPr lang="zh-CN" altLang="en-US" sz="1800" dirty="0">
                <a:latin typeface="+mn-ea"/>
                <a:cs typeface="宋体" charset="0"/>
              </a:rPr>
              <a:t>此</a:t>
            </a:r>
            <a:r>
              <a:rPr lang="en-US" altLang="zh-CN" sz="1800" dirty="0">
                <a:latin typeface="+mn-ea"/>
                <a:cs typeface="宋体" charset="0"/>
              </a:rPr>
              <a:t>a == &amp;a[0]</a:t>
            </a:r>
            <a:r>
              <a:rPr lang="zh-CN" altLang="en-US" sz="1800" dirty="0">
                <a:latin typeface="+mn-ea"/>
                <a:cs typeface="宋体" charset="0"/>
              </a:rPr>
              <a:t>，即第一个元素的地址就是整个数组的地址</a:t>
            </a:r>
            <a:endParaRPr lang="zh-CN" altLang="en-US" sz="1800" dirty="0">
              <a:latin typeface="+mn-ea"/>
            </a:endParaRPr>
          </a:p>
          <a:p>
            <a:pPr marL="0" indent="0">
              <a:buFont typeface="Wingdings" charset="2"/>
              <a:buNone/>
            </a:pPr>
            <a:endParaRPr lang="zh-CN" altLang="en-US" sz="1800" dirty="0">
              <a:latin typeface="+mn-ea"/>
            </a:endParaRPr>
          </a:p>
        </p:txBody>
      </p:sp>
    </p:spTree>
    <p:extLst>
      <p:ext uri="{BB962C8B-B14F-4D97-AF65-F5344CB8AC3E}">
        <p14:creationId xmlns:p14="http://schemas.microsoft.com/office/powerpoint/2010/main" val="2014848378"/>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常见错误</a:t>
            </a:r>
            <a:endParaRPr kumimoji="1" lang="zh-CN" altLang="en-US" dirty="0"/>
          </a:p>
        </p:txBody>
      </p:sp>
      <p:sp>
        <p:nvSpPr>
          <p:cNvPr id="3" name="内容占位符 2"/>
          <p:cNvSpPr>
            <a:spLocks noGrp="1"/>
          </p:cNvSpPr>
          <p:nvPr>
            <p:ph idx="1"/>
          </p:nvPr>
        </p:nvSpPr>
        <p:spPr/>
        <p:txBody>
          <a:bodyPr/>
          <a:lstStyle/>
          <a:p>
            <a:pPr lvl="0"/>
            <a:r>
              <a:rPr lang="en-US" altLang="zh-CN" dirty="0" err="1"/>
              <a:t>int</a:t>
            </a:r>
            <a:r>
              <a:rPr lang="en-US" altLang="zh-CN" dirty="0"/>
              <a:t> a[];</a:t>
            </a:r>
            <a:endParaRPr lang="zh-CN" altLang="zh-CN" dirty="0"/>
          </a:p>
          <a:p>
            <a:pPr lvl="0"/>
            <a:r>
              <a:rPr lang="en-US" altLang="zh-CN" dirty="0" err="1"/>
              <a:t>int</a:t>
            </a:r>
            <a:r>
              <a:rPr lang="en-US" altLang="zh-CN" dirty="0"/>
              <a:t>[4] a;</a:t>
            </a:r>
            <a:endParaRPr lang="zh-CN" altLang="zh-CN" dirty="0"/>
          </a:p>
          <a:p>
            <a:pPr lvl="0"/>
            <a:r>
              <a:rPr lang="en-US" altLang="zh-CN" dirty="0" err="1"/>
              <a:t>int</a:t>
            </a:r>
            <a:r>
              <a:rPr lang="en-US" altLang="zh-CN" dirty="0"/>
              <a:t> a[b];</a:t>
            </a:r>
            <a:endParaRPr lang="zh-CN" altLang="zh-CN" dirty="0"/>
          </a:p>
          <a:p>
            <a:pPr lvl="0"/>
            <a:r>
              <a:rPr lang="en-US" altLang="zh-CN" dirty="0"/>
              <a:t>a = {10, 11};</a:t>
            </a:r>
            <a:endParaRPr lang="zh-CN" altLang="zh-CN" dirty="0"/>
          </a:p>
          <a:p>
            <a:pPr lvl="0"/>
            <a:r>
              <a:rPr lang="en-US" altLang="zh-CN" dirty="0"/>
              <a:t>a[4] = {10,9,8,5}; </a:t>
            </a:r>
            <a:endParaRPr lang="zh-CN" altLang="zh-CN" dirty="0"/>
          </a:p>
          <a:p>
            <a:pPr lvl="0"/>
            <a:r>
              <a:rPr lang="zh-CN" altLang="zh-CN" dirty="0">
                <a:solidFill>
                  <a:srgbClr val="FF0000"/>
                </a:solidFill>
              </a:rPr>
              <a:t>数组越界的注意</a:t>
            </a:r>
          </a:p>
          <a:p>
            <a:endParaRPr kumimoji="1" lang="zh-CN" altLang="en-US" dirty="0"/>
          </a:p>
        </p:txBody>
      </p:sp>
    </p:spTree>
    <p:extLst>
      <p:ext uri="{BB962C8B-B14F-4D97-AF65-F5344CB8AC3E}">
        <p14:creationId xmlns:p14="http://schemas.microsoft.com/office/powerpoint/2010/main" val="4272151946"/>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数组与函数实参</a:t>
            </a:r>
            <a:endParaRPr kumimoji="1" lang="zh-CN" altLang="en-US" dirty="0"/>
          </a:p>
        </p:txBody>
      </p:sp>
      <p:sp>
        <p:nvSpPr>
          <p:cNvPr id="3" name="内容占位符 2"/>
          <p:cNvSpPr>
            <a:spLocks noGrp="1"/>
          </p:cNvSpPr>
          <p:nvPr>
            <p:ph idx="1"/>
          </p:nvPr>
        </p:nvSpPr>
        <p:spPr/>
        <p:txBody>
          <a:bodyPr/>
          <a:lstStyle/>
          <a:p>
            <a:r>
              <a:rPr lang="zh-CN" altLang="en-US" dirty="0"/>
              <a:t>数组的元素作为函数实参，与同类型的简单变量作为实参一样，是单向的值传递，即数组元素的值传给形参，形参的改变不影响实参</a:t>
            </a:r>
            <a:endParaRPr lang="en-US" altLang="zh-CN" dirty="0"/>
          </a:p>
          <a:p>
            <a:endParaRPr lang="en-US" altLang="zh-CN" dirty="0"/>
          </a:p>
          <a:p>
            <a:r>
              <a:rPr lang="zh-CN" altLang="en-US" dirty="0"/>
              <a:t>如果一维数组的名字作为函数实参，传递的是整个数组，即形参数组和实参数组完全等同，是存放在同一存储空间的同一个数组。这样形参数组修改时，实参数组也同时被修改了。形参数组的元素个数可以省略</a:t>
            </a:r>
            <a:endParaRPr lang="en-US" altLang="zh-CN" dirty="0">
              <a:latin typeface="+mn-ea"/>
              <a:cs typeface="Courier New" charset="0"/>
            </a:endParaRPr>
          </a:p>
          <a:p>
            <a:endParaRPr kumimoji="1" lang="zh-CN" altLang="en-US" dirty="0"/>
          </a:p>
        </p:txBody>
      </p:sp>
    </p:spTree>
    <p:extLst>
      <p:ext uri="{BB962C8B-B14F-4D97-AF65-F5344CB8AC3E}">
        <p14:creationId xmlns:p14="http://schemas.microsoft.com/office/powerpoint/2010/main" val="1713070440"/>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数组的遍历</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latin typeface="+mn-ea"/>
                <a:cs typeface="Courier New" charset="0"/>
              </a:rPr>
              <a:t>遍历的意思就是有序地查看数组的每一个元素</a:t>
            </a:r>
            <a:endParaRPr lang="en-US" altLang="zh-CN" dirty="0">
              <a:latin typeface="+mn-ea"/>
              <a:cs typeface="Courier New" charset="0"/>
            </a:endParaRPr>
          </a:p>
          <a:p>
            <a:r>
              <a:rPr lang="zh-CN" altLang="en-US" dirty="0" smtClean="0">
                <a:latin typeface="+mn-ea"/>
                <a:cs typeface="Courier New" charset="0"/>
              </a:rPr>
              <a:t>遍历方式</a:t>
            </a:r>
            <a:r>
              <a:rPr lang="en-US" altLang="zh-CN" dirty="0">
                <a:latin typeface="+mn-ea"/>
                <a:cs typeface="Courier New" charset="0"/>
              </a:rPr>
              <a:t>1</a:t>
            </a:r>
          </a:p>
          <a:p>
            <a:pPr marL="0" indent="0">
              <a:buNone/>
            </a:pPr>
            <a:r>
              <a:rPr lang="hu-HU" altLang="zh-CN" dirty="0"/>
              <a:t>int arr[4] = {1, 3, 5, 7};</a:t>
            </a:r>
          </a:p>
          <a:p>
            <a:pPr marL="0" indent="0">
              <a:buNone/>
            </a:pPr>
            <a:r>
              <a:rPr lang="da-DK" altLang="zh-CN" dirty="0"/>
              <a:t>for (</a:t>
            </a:r>
            <a:r>
              <a:rPr lang="da-DK" altLang="zh-CN" dirty="0" err="1"/>
              <a:t>int</a:t>
            </a:r>
            <a:r>
              <a:rPr lang="da-DK" altLang="zh-CN" dirty="0"/>
              <a:t> i = 0; i&lt;4; i++) {</a:t>
            </a:r>
          </a:p>
          <a:p>
            <a:pPr marL="0" indent="0">
              <a:buNone/>
            </a:pPr>
            <a:r>
              <a:rPr lang="ro-RO" altLang="zh-CN" dirty="0"/>
              <a:t>    printf("arr[%d]=%d\n", i, arr[i]);</a:t>
            </a:r>
          </a:p>
          <a:p>
            <a:pPr marL="0" indent="0">
              <a:buNone/>
            </a:pPr>
            <a:r>
              <a:rPr lang="ro-RO" altLang="zh-CN" dirty="0"/>
              <a:t>}</a:t>
            </a:r>
            <a:endParaRPr lang="en-US" altLang="zh-CN" dirty="0">
              <a:latin typeface="+mn-ea"/>
              <a:cs typeface="Courier New" charset="0"/>
            </a:endParaRPr>
          </a:p>
          <a:p>
            <a:pPr marL="0" indent="0">
              <a:buNone/>
            </a:pPr>
            <a:endParaRPr lang="en-US" altLang="zh-CN" dirty="0">
              <a:latin typeface="+mn-ea"/>
              <a:cs typeface="Courier New" charset="0"/>
            </a:endParaRPr>
          </a:p>
          <a:p>
            <a:r>
              <a:rPr lang="zh-CN" altLang="en-US" dirty="0" smtClean="0">
                <a:latin typeface="+mn-ea"/>
                <a:cs typeface="Courier New" charset="0"/>
              </a:rPr>
              <a:t>遍历方式</a:t>
            </a:r>
            <a:r>
              <a:rPr lang="en-US" altLang="zh-CN" dirty="0">
                <a:latin typeface="+mn-ea"/>
                <a:cs typeface="Courier New" charset="0"/>
              </a:rPr>
              <a:t>2</a:t>
            </a:r>
          </a:p>
          <a:p>
            <a:pPr marL="0" indent="0">
              <a:buNone/>
            </a:pPr>
            <a:r>
              <a:rPr lang="hu-HU" altLang="zh-CN" dirty="0"/>
              <a:t>int arr[4] = {1, 3, 5, 7};</a:t>
            </a:r>
          </a:p>
          <a:p>
            <a:pPr marL="0" indent="0">
              <a:buNone/>
            </a:pPr>
            <a:r>
              <a:rPr lang="en-US" altLang="zh-CN" dirty="0" err="1"/>
              <a:t>int</a:t>
            </a:r>
            <a:r>
              <a:rPr lang="en-US" altLang="zh-CN" dirty="0"/>
              <a:t> length =  </a:t>
            </a:r>
            <a:r>
              <a:rPr lang="en-US" altLang="zh-CN" dirty="0" err="1"/>
              <a:t>sizeof</a:t>
            </a:r>
            <a:r>
              <a:rPr lang="en-US" altLang="zh-CN" dirty="0"/>
              <a:t>(</a:t>
            </a:r>
            <a:r>
              <a:rPr lang="en-US" altLang="zh-CN" dirty="0" err="1"/>
              <a:t>arr</a:t>
            </a:r>
            <a:r>
              <a:rPr lang="en-US" altLang="zh-CN" dirty="0"/>
              <a:t>)/</a:t>
            </a:r>
            <a:r>
              <a:rPr lang="en-US" altLang="zh-CN" dirty="0" err="1"/>
              <a:t>sizeof</a:t>
            </a:r>
            <a:r>
              <a:rPr lang="en-US" altLang="zh-CN" dirty="0"/>
              <a:t>(</a:t>
            </a:r>
            <a:r>
              <a:rPr lang="en-US" altLang="zh-CN" dirty="0" err="1"/>
              <a:t>int</a:t>
            </a:r>
            <a:r>
              <a:rPr lang="en-US" altLang="zh-CN" dirty="0"/>
              <a:t>);</a:t>
            </a:r>
          </a:p>
          <a:p>
            <a:pPr marL="0" indent="0">
              <a:buNone/>
            </a:pPr>
            <a:r>
              <a:rPr lang="da-DK" altLang="zh-CN" dirty="0"/>
              <a:t>for (</a:t>
            </a:r>
            <a:r>
              <a:rPr lang="da-DK" altLang="zh-CN" dirty="0" err="1"/>
              <a:t>int</a:t>
            </a:r>
            <a:r>
              <a:rPr lang="da-DK" altLang="zh-CN" dirty="0"/>
              <a:t> i = 0; i&lt;</a:t>
            </a:r>
            <a:r>
              <a:rPr lang="da-DK" altLang="zh-CN" dirty="0" err="1"/>
              <a:t>length</a:t>
            </a:r>
            <a:r>
              <a:rPr lang="da-DK" altLang="zh-CN" dirty="0"/>
              <a:t>; i++) {</a:t>
            </a:r>
          </a:p>
          <a:p>
            <a:pPr marL="0" indent="0">
              <a:buNone/>
            </a:pPr>
            <a:r>
              <a:rPr lang="ro-RO" altLang="zh-CN" dirty="0"/>
              <a:t>    printf("arr[%d]=%d\n", i, arr[i]);</a:t>
            </a:r>
          </a:p>
          <a:p>
            <a:pPr marL="0" indent="0">
              <a:buNone/>
            </a:pPr>
            <a:r>
              <a:rPr lang="ro-RO" altLang="zh-CN" dirty="0"/>
              <a:t>}</a:t>
            </a:r>
            <a:endParaRPr lang="en-US" altLang="zh-CN" dirty="0">
              <a:latin typeface="+mn-ea"/>
              <a:cs typeface="Courier New" charset="0"/>
            </a:endParaRPr>
          </a:p>
          <a:p>
            <a:endParaRPr kumimoji="1" lang="zh-CN" altLang="en-US" dirty="0"/>
          </a:p>
        </p:txBody>
      </p:sp>
    </p:spTree>
    <p:extLst>
      <p:ext uri="{BB962C8B-B14F-4D97-AF65-F5344CB8AC3E}">
        <p14:creationId xmlns:p14="http://schemas.microsoft.com/office/powerpoint/2010/main" val="448900296"/>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数组常见操作</a:t>
            </a:r>
            <a:endParaRPr kumimoji="1" lang="zh-CN" altLang="en-US" dirty="0"/>
          </a:p>
        </p:txBody>
      </p:sp>
      <p:sp>
        <p:nvSpPr>
          <p:cNvPr id="3" name="内容占位符 2"/>
          <p:cNvSpPr>
            <a:spLocks noGrp="1"/>
          </p:cNvSpPr>
          <p:nvPr>
            <p:ph idx="1"/>
          </p:nvPr>
        </p:nvSpPr>
        <p:spPr/>
        <p:txBody>
          <a:bodyPr/>
          <a:lstStyle/>
          <a:p>
            <a:r>
              <a:rPr lang="zh-CN" altLang="en-US" dirty="0"/>
              <a:t>求出最大值，最小值</a:t>
            </a:r>
            <a:endParaRPr lang="en-US" altLang="zh-CN" dirty="0"/>
          </a:p>
          <a:p>
            <a:r>
              <a:rPr lang="zh-CN" altLang="en-US" dirty="0"/>
              <a:t>排序（冒泡，选择）</a:t>
            </a:r>
            <a:endParaRPr lang="en-US" altLang="zh-CN" dirty="0"/>
          </a:p>
          <a:p>
            <a:r>
              <a:rPr lang="zh-CN" altLang="en-US" dirty="0"/>
              <a:t>折半查找：折半查找前提：数组必须是有序的。</a:t>
            </a:r>
            <a:endParaRPr lang="en-US" altLang="zh-CN" dirty="0"/>
          </a:p>
          <a:p>
            <a:endParaRPr lang="zh-CN" altLang="en-US" dirty="0"/>
          </a:p>
          <a:p>
            <a:endParaRPr kumimoji="1" lang="zh-CN" altLang="en-US" dirty="0"/>
          </a:p>
        </p:txBody>
      </p:sp>
    </p:spTree>
    <p:extLst>
      <p:ext uri="{BB962C8B-B14F-4D97-AF65-F5344CB8AC3E}">
        <p14:creationId xmlns:p14="http://schemas.microsoft.com/office/powerpoint/2010/main" val="4111982203"/>
      </p:ext>
    </p:extLst>
  </p:cSld>
  <p:clrMapOvr>
    <a:masterClrMapping/>
  </p:clrMapOvr>
  <mc:AlternateContent xmlns:mc="http://schemas.openxmlformats.org/markup-compatibility/2006">
    <mc:Choice xmlns:p14="http://schemas.microsoft.com/office/powerpoint/2010/main" Requires="p14">
      <p:transition>
        <p14:prism/>
      </p:transition>
    </mc:Choice>
    <mc:Fallback>
      <p:transition xmlns:p14="http://schemas.microsoft.com/office/powerpoint/2010/main">
        <p:fade/>
      </p:transition>
    </mc:Fallback>
  </mc:AlternateContent>
</p:sld>
</file>

<file path=ppt/theme/theme1.xml><?xml version="1.0" encoding="utf-8"?>
<a:theme xmlns:a="http://schemas.openxmlformats.org/drawingml/2006/main" name="iOS8">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iOS8.thmx</Template>
  <TotalTime>114</TotalTime>
  <Words>930</Words>
  <Application>Microsoft Macintosh PowerPoint</Application>
  <PresentationFormat>全屏显示(4:3)</PresentationFormat>
  <Paragraphs>102</Paragraphs>
  <Slides>11</Slides>
  <Notes>2</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iOS8</vt:lpstr>
      <vt:lpstr>数组</vt:lpstr>
      <vt:lpstr>数组的基本概念</vt:lpstr>
      <vt:lpstr>数组的定义、初始化、使用</vt:lpstr>
      <vt:lpstr>C程序的内存分配</vt:lpstr>
      <vt:lpstr>数组的内存分配</vt:lpstr>
      <vt:lpstr>常见错误</vt:lpstr>
      <vt:lpstr>数组与函数实参</vt:lpstr>
      <vt:lpstr>数组的遍历</vt:lpstr>
      <vt:lpstr>数组常见操作</vt:lpstr>
      <vt:lpstr>综合演练</vt:lpstr>
      <vt:lpstr>Q &amp; A</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数据存储</dc:title>
  <dc:creator>刘凡</dc:creator>
  <cp:lastModifiedBy>Ivan Lee</cp:lastModifiedBy>
  <cp:revision>58</cp:revision>
  <dcterms:created xsi:type="dcterms:W3CDTF">2013-07-22T08:28:31Z</dcterms:created>
  <dcterms:modified xsi:type="dcterms:W3CDTF">2014-10-26T01:54:55Z</dcterms:modified>
</cp:coreProperties>
</file>