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63" r:id="rId2"/>
    <p:sldId id="296" r:id="rId3"/>
    <p:sldId id="297" r:id="rId4"/>
    <p:sldId id="298" r:id="rId5"/>
    <p:sldId id="280" r:id="rId6"/>
    <p:sldId id="264" r:id="rId7"/>
    <p:sldId id="265" r:id="rId8"/>
    <p:sldId id="266" r:id="rId9"/>
    <p:sldId id="267" r:id="rId10"/>
    <p:sldId id="268" r:id="rId11"/>
    <p:sldId id="269" r:id="rId12"/>
    <p:sldId id="260" r:id="rId13"/>
    <p:sldId id="261" r:id="rId14"/>
    <p:sldId id="262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5" r:id="rId25"/>
    <p:sldId id="286" r:id="rId26"/>
    <p:sldId id="287" r:id="rId27"/>
    <p:sldId id="288" r:id="rId28"/>
    <p:sldId id="289" r:id="rId29"/>
    <p:sldId id="290" r:id="rId30"/>
    <p:sldId id="299" r:id="rId31"/>
    <p:sldId id="302" r:id="rId32"/>
    <p:sldId id="300" r:id="rId33"/>
    <p:sldId id="301" r:id="rId34"/>
    <p:sldId id="291" r:id="rId35"/>
    <p:sldId id="292" r:id="rId36"/>
    <p:sldId id="293" r:id="rId37"/>
    <p:sldId id="294" r:id="rId38"/>
    <p:sldId id="295" r:id="rId3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场景设置" id="{FA9D3128-D031-A84E-BE6F-87886E0446BE}">
          <p14:sldIdLst>
            <p14:sldId id="263"/>
            <p14:sldId id="296"/>
            <p14:sldId id="297"/>
            <p14:sldId id="298"/>
            <p14:sldId id="280"/>
          </p14:sldIdLst>
        </p14:section>
        <p14:section name="指针的基本使用" id="{87866AA0-CBE0-7949-A788-7E2687545999}">
          <p14:sldIdLst>
            <p14:sldId id="264"/>
            <p14:sldId id="265"/>
            <p14:sldId id="266"/>
            <p14:sldId id="267"/>
            <p14:sldId id="268"/>
            <p14:sldId id="269"/>
            <p14:sldId id="260"/>
            <p14:sldId id="261"/>
            <p14:sldId id="262"/>
          </p14:sldIdLst>
        </p14:section>
        <p14:section name="指针与函数" id="{5EC622B9-416C-9D4C-9101-6A711B170278}">
          <p14:sldIdLst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指针为什么要区分类型" id="{002A9A84-5642-4248-88FC-A18B057B3BCB}">
          <p14:sldIdLst>
            <p14:sldId id="277"/>
            <p14:sldId id="278"/>
            <p14:sldId id="279"/>
          </p14:sldIdLst>
        </p14:section>
        <p14:section name="指针与数组" id="{86D2EB9A-DBB4-8644-8027-574400EBE94E}">
          <p14:sldIdLst>
            <p14:sldId id="285"/>
            <p14:sldId id="286"/>
            <p14:sldId id="287"/>
          </p14:sldIdLst>
        </p14:section>
        <p14:section name="指针与字符串" id="{952C813E-1F51-074B-9518-131E0215AF83}">
          <p14:sldIdLst>
            <p14:sldId id="288"/>
            <p14:sldId id="289"/>
            <p14:sldId id="290"/>
          </p14:sldIdLst>
        </p14:section>
        <p14:section name="指针与二维数组" id="{210AE83C-35A9-D246-8098-64B5E3463810}">
          <p14:sldIdLst>
            <p14:sldId id="299"/>
            <p14:sldId id="302"/>
            <p14:sldId id="300"/>
            <p14:sldId id="301"/>
          </p14:sldIdLst>
        </p14:section>
        <p14:section name="函数指针" id="{22B20982-D6A9-B84E-BD2C-7A6BF1A3172C}">
          <p14:sldIdLst>
            <p14:sldId id="291"/>
            <p14:sldId id="292"/>
            <p14:sldId id="293"/>
            <p14:sldId id="294"/>
            <p14:sldId id="2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06" autoAdjust="0"/>
  </p:normalViewPr>
  <p:slideViewPr>
    <p:cSldViewPr snapToGrid="0" snapToObjects="1">
      <p:cViewPr varScale="1">
        <p:scale>
          <a:sx n="97" d="100"/>
          <a:sy n="97" d="100"/>
        </p:scale>
        <p:origin x="-6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指针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讲师：李德山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09539" y="765166"/>
            <a:ext cx="5361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声明：本</a:t>
            </a:r>
            <a:r>
              <a:rPr kumimoji="1" lang="en-US" altLang="zh-CN"/>
              <a:t>PPT</a:t>
            </a:r>
            <a:r>
              <a:rPr kumimoji="1" lang="zh-CN" altLang="en-US"/>
              <a:t>中有写图片来源于</a:t>
            </a:r>
            <a:r>
              <a:rPr kumimoji="1" lang="en-US" altLang="zh-CN"/>
              <a:t>Head First</a:t>
            </a:r>
            <a:r>
              <a:rPr kumimoji="1" lang="zh-CN" altLang="en-US"/>
              <a:t>系列图书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614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如何初始化一个指针？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Answer: set it to NULL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*p;</a:t>
            </a:r>
            <a:endParaRPr lang="zh-CN" altLang="zh-CN" dirty="0"/>
          </a:p>
          <a:p>
            <a:r>
              <a:rPr lang="en-US" altLang="zh-CN" dirty="0"/>
              <a:t>p = NULL;</a:t>
            </a:r>
            <a:endParaRPr lang="zh-CN" altLang="zh-CN" dirty="0"/>
          </a:p>
          <a:p>
            <a:r>
              <a:rPr kumimoji="1" lang="zh-CN" altLang="en-US" dirty="0" smtClean="0"/>
              <a:t>或者</a:t>
            </a:r>
            <a:endParaRPr kumimoji="1" lang="en-US" altLang="zh-CN" dirty="0" smtClean="0"/>
          </a:p>
          <a:p>
            <a:r>
              <a:rPr kumimoji="1" lang="zh-CN" altLang="zh-CN" dirty="0" smtClean="0"/>
              <a:t>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0;</a:t>
            </a:r>
          </a:p>
          <a:p>
            <a:r>
              <a:rPr kumimoji="1" lang="zh-CN" altLang="en-US" dirty="0" smtClean="0"/>
              <a:t>注意：</a:t>
            </a:r>
            <a:r>
              <a:rPr kumimoji="1" lang="zh-CN" altLang="en-US" dirty="0" smtClean="0">
                <a:solidFill>
                  <a:srgbClr val="FF0000"/>
                </a:solidFill>
              </a:rPr>
              <a:t>永远不要使用一个空指针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里，使用空指针会有一个空指针错误。会使得程序崩溃。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8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如何初始化一个指针？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a;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*p;</a:t>
            </a:r>
            <a:endParaRPr lang="zh-CN" altLang="zh-CN" dirty="0"/>
          </a:p>
          <a:p>
            <a:r>
              <a:rPr lang="en-US" altLang="zh-CN" dirty="0"/>
              <a:t>p = &amp;a;</a:t>
            </a:r>
            <a:endParaRPr lang="zh-CN" altLang="zh-CN" dirty="0"/>
          </a:p>
          <a:p>
            <a:r>
              <a:rPr kumimoji="1" lang="zh-CN" altLang="en-US" dirty="0" smtClean="0">
                <a:solidFill>
                  <a:srgbClr val="008000"/>
                </a:solidFill>
              </a:rPr>
              <a:t>代码演示</a:t>
            </a:r>
            <a:endParaRPr kumimoji="1" lang="zh-CN" altLang="en-US" dirty="0">
              <a:solidFill>
                <a:srgbClr val="008000"/>
              </a:solidFill>
            </a:endParaRPr>
          </a:p>
        </p:txBody>
      </p:sp>
      <p:pic>
        <p:nvPicPr>
          <p:cNvPr id="4" name="图片 3" descr="初始化指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430" y="1600200"/>
            <a:ext cx="4859234" cy="24864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9981" y="4190135"/>
            <a:ext cx="3389957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</a:rPr>
              <a:t>*</a:t>
            </a:r>
            <a:r>
              <a:rPr lang="en-US" altLang="zh-CN" sz="3200" dirty="0" err="1">
                <a:solidFill>
                  <a:srgbClr val="0000FF"/>
                </a:solidFill>
              </a:rPr>
              <a:t>pr</a:t>
            </a:r>
            <a:r>
              <a:rPr lang="en-US" altLang="zh-CN" sz="3200" dirty="0">
                <a:solidFill>
                  <a:srgbClr val="0000FF"/>
                </a:solidFill>
              </a:rPr>
              <a:t> = *pa + *</a:t>
            </a:r>
            <a:r>
              <a:rPr lang="en-US" altLang="zh-CN" sz="3200" dirty="0" err="1">
                <a:solidFill>
                  <a:srgbClr val="0000FF"/>
                </a:solidFill>
              </a:rPr>
              <a:t>pb</a:t>
            </a:r>
            <a:r>
              <a:rPr lang="en-US" altLang="zh-CN" sz="3200" dirty="0">
                <a:solidFill>
                  <a:srgbClr val="0000FF"/>
                </a:solidFill>
              </a:rPr>
              <a:t>;</a:t>
            </a:r>
            <a:endParaRPr lang="zh-CN" altLang="zh-CN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33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如何通过指针去访问一个变量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example:</a:t>
            </a:r>
            <a:endParaRPr lang="zh-CN" altLang="zh-CN" dirty="0"/>
          </a:p>
          <a:p>
            <a:r>
              <a:rPr lang="en-US" altLang="zh-CN" dirty="0"/>
              <a:t>p = &amp;a;</a:t>
            </a:r>
            <a:endParaRPr lang="zh-CN" altLang="zh-CN" dirty="0"/>
          </a:p>
          <a:p>
            <a:r>
              <a:rPr lang="en-US" altLang="zh-CN" dirty="0"/>
              <a:t>c = *p + 43;</a:t>
            </a:r>
            <a:endParaRPr lang="zh-CN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指针访问内存可以通过*这个操作符去访问所指向的内存空间。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1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通过指针访问内存空间</a:t>
            </a:r>
            <a:endParaRPr kumimoji="1" lang="zh-CN" altLang="en-US" dirty="0"/>
          </a:p>
        </p:txBody>
      </p:sp>
      <p:pic>
        <p:nvPicPr>
          <p:cNvPr id="4" name="内容占位符 3" descr="通过指针访问内存空间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3" b="80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3406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练习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zh-CN" dirty="0" smtClean="0"/>
              <a:t>i</a:t>
            </a:r>
            <a:r>
              <a:rPr kumimoji="1" lang="en-US" altLang="zh-CN" dirty="0" err="1" smtClean="0"/>
              <a:t>nt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100;</a:t>
            </a:r>
          </a:p>
          <a:p>
            <a:r>
              <a:rPr kumimoji="1" lang="zh-CN" altLang="en-US" dirty="0" smtClean="0"/>
              <a:t>定义一个指针 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指向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通过指针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去修改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的内存空间的值。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打印结果，是否正确。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55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交换两个数的值的函数的分析</a:t>
            </a:r>
            <a:endParaRPr kumimoji="1" lang="zh-CN" altLang="en-US" dirty="0"/>
          </a:p>
        </p:txBody>
      </p:sp>
      <p:pic>
        <p:nvPicPr>
          <p:cNvPr id="4" name="内容占位符 3" descr="交换两个数的值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7" b="148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5980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练习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写一个函数用来交换两个数的值。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写一个函数求两个数的和，积，差。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475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函数的返回值是一个指针变量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设想一下我们想返回一个指针。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我们什么返回一个指针。</a:t>
            </a:r>
            <a:endParaRPr kumimoji="1" lang="en-US" altLang="zh-CN" dirty="0" smtClean="0"/>
          </a:p>
          <a:p>
            <a:r>
              <a:rPr lang="en-US" altLang="zh-CN" dirty="0"/>
              <a:t>Example: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* smaller (</a:t>
            </a:r>
            <a:r>
              <a:rPr lang="en-US" altLang="zh-CN" dirty="0" err="1"/>
              <a:t>int</a:t>
            </a:r>
            <a:r>
              <a:rPr lang="en-US" altLang="zh-CN" dirty="0"/>
              <a:t>* p1, </a:t>
            </a:r>
            <a:r>
              <a:rPr lang="en-US" altLang="zh-CN" dirty="0" err="1"/>
              <a:t>int</a:t>
            </a:r>
            <a:r>
              <a:rPr lang="en-US" altLang="zh-CN" dirty="0"/>
              <a:t>* p2);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1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练习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写一个函数，比较两个数。返回较小的那个数的地址。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39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练习</a:t>
            </a:r>
            <a:endParaRPr kumimoji="1" lang="zh-CN" altLang="en-US" dirty="0"/>
          </a:p>
        </p:txBody>
      </p:sp>
      <p:pic>
        <p:nvPicPr>
          <p:cNvPr id="4" name="内容占位符 3" descr="函数的返回值是指针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6" b="20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3770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什么是指针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/>
              <a:t>指针就就是数据的内存地址。</a:t>
            </a:r>
          </a:p>
        </p:txBody>
      </p:sp>
    </p:spTree>
    <p:extLst>
      <p:ext uri="{BB962C8B-B14F-4D97-AF65-F5344CB8AC3E}">
        <p14:creationId xmlns:p14="http://schemas.microsoft.com/office/powerpoint/2010/main" val="261406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特别注意：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永远不要返回一个指向本地变量的指针。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Why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lang="en-US" altLang="zh-CN" dirty="0">
                <a:solidFill>
                  <a:srgbClr val="0000FF"/>
                </a:solidFill>
              </a:rPr>
              <a:t>float *mistake() 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{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       </a:t>
            </a:r>
            <a:r>
              <a:rPr lang="en-US" altLang="zh-CN" dirty="0" smtClean="0">
                <a:solidFill>
                  <a:srgbClr val="0000FF"/>
                </a:solidFill>
              </a:rPr>
              <a:t>float </a:t>
            </a:r>
            <a:r>
              <a:rPr lang="en-US" altLang="zh-CN" dirty="0">
                <a:solidFill>
                  <a:srgbClr val="0000FF"/>
                </a:solidFill>
              </a:rPr>
              <a:t>temp = 12;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       </a:t>
            </a:r>
            <a:r>
              <a:rPr lang="en-US" altLang="zh-CN" dirty="0" smtClean="0">
                <a:solidFill>
                  <a:srgbClr val="0000FF"/>
                </a:solidFill>
              </a:rPr>
              <a:t>return </a:t>
            </a:r>
            <a:r>
              <a:rPr lang="en-US" altLang="zh-CN" dirty="0">
                <a:solidFill>
                  <a:srgbClr val="0000FF"/>
                </a:solidFill>
              </a:rPr>
              <a:t>&amp;temp;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}</a:t>
            </a:r>
            <a:endParaRPr lang="zh-CN" altLang="zh-CN" dirty="0">
              <a:solidFill>
                <a:srgbClr val="0000FF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50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指针</a:t>
            </a:r>
            <a:r>
              <a:rPr lang="zh-CN" altLang="zh-CN" b="1" dirty="0" smtClean="0"/>
              <a:t>探究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指针变量所占用的存储空间</a:t>
            </a:r>
          </a:p>
          <a:p>
            <a:pPr lvl="0"/>
            <a:r>
              <a:rPr lang="zh-CN" altLang="zh-CN" dirty="0"/>
              <a:t>为何指针变量要分类型？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2;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char </a:t>
            </a:r>
            <a:r>
              <a:rPr lang="en-US" altLang="zh-CN" dirty="0"/>
              <a:t>c = 1;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*p = &amp;c;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/>
              <a:t>(“%d”, *p);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62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面试题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定义一个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型的变量，将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型变量逐字节输出。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83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内存分析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516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55397"/>
          </a:xfrm>
        </p:spPr>
        <p:txBody>
          <a:bodyPr/>
          <a:lstStyle/>
          <a:p>
            <a:r>
              <a:rPr kumimoji="1" lang="en-US" altLang="en-US"/>
              <a:t>指针与数组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98517" y="1478902"/>
            <a:ext cx="8128556" cy="4652024"/>
          </a:xfrm>
        </p:spPr>
        <p:txBody>
          <a:bodyPr>
            <a:normAutofit/>
          </a:bodyPr>
          <a:lstStyle/>
          <a:p>
            <a:r>
              <a:rPr kumimoji="1" lang="zh-CN" altLang="en-US" sz="2800"/>
              <a:t>数组名就像是一个指针</a:t>
            </a:r>
            <a:endParaRPr kumimoji="1" lang="en-US" altLang="zh-CN" sz="2800"/>
          </a:p>
          <a:p>
            <a:r>
              <a:rPr kumimoji="1" lang="en-US" altLang="zh-CN" sz="2800"/>
              <a:t>char</a:t>
            </a:r>
            <a:r>
              <a:rPr kumimoji="1" lang="zh-CN" altLang="en-US" sz="2800"/>
              <a:t>  </a:t>
            </a:r>
            <a:r>
              <a:rPr kumimoji="1" lang="en-US" altLang="zh-CN" sz="2800"/>
              <a:t>name[]</a:t>
            </a:r>
            <a:r>
              <a:rPr kumimoji="1" lang="zh-CN" altLang="en-US" sz="2800"/>
              <a:t> </a:t>
            </a:r>
            <a:r>
              <a:rPr kumimoji="1" lang="en-US" altLang="zh-CN" sz="2800"/>
              <a:t>=</a:t>
            </a:r>
            <a:r>
              <a:rPr kumimoji="1" lang="zh-CN" altLang="en-US" sz="2800"/>
              <a:t> </a:t>
            </a:r>
            <a:r>
              <a:rPr kumimoji="1" lang="en-US" altLang="zh-CN" sz="2800"/>
              <a:t>{‘i’,’t’,’c’,’a’,’s’,’t’};</a:t>
            </a:r>
          </a:p>
          <a:p>
            <a:r>
              <a:rPr kumimoji="1" lang="en-US" altLang="zh-CN" sz="2800"/>
              <a:t>char *np = name;</a:t>
            </a:r>
          </a:p>
          <a:p>
            <a:r>
              <a:rPr kumimoji="1" lang="zh-CN" altLang="en-US" sz="2800"/>
              <a:t>那么</a:t>
            </a:r>
            <a:endParaRPr kumimoji="1" lang="en-US" altLang="zh-CN" sz="2800"/>
          </a:p>
          <a:p>
            <a:pPr lvl="1"/>
            <a:r>
              <a:rPr lang="hr-HR" altLang="zh-CN" sz="2000"/>
              <a:t> name[1] == *(name +1) == *(1 + name) == 1[name]==*(np + 1)  ==  *(1 + np) == *(np++) == np[1] == 1[np]</a:t>
            </a:r>
            <a:endParaRPr kumimoji="1"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85298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为什么数组下标是从</a:t>
            </a:r>
            <a:r>
              <a:rPr kumimoji="1" lang="en-US" altLang="zh-CN"/>
              <a:t>0</a:t>
            </a:r>
            <a:r>
              <a:rPr kumimoji="1" lang="zh-CN" altLang="en-US"/>
              <a:t>开始的？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数组是一块连续的内存</a:t>
            </a:r>
            <a:endParaRPr kumimoji="1" lang="en-US" altLang="zh-CN"/>
          </a:p>
          <a:p>
            <a:r>
              <a:rPr kumimoji="1" lang="zh-CN" altLang="en-US"/>
              <a:t>数组元素的下标是，是该元素的位置相对与数组起始地址的偏移量</a:t>
            </a:r>
            <a:endParaRPr kumimoji="1" lang="en-US" altLang="zh-CN"/>
          </a:p>
          <a:p>
            <a:r>
              <a:rPr kumimoji="1" lang="zh-CN" altLang="en-US"/>
              <a:t>因为第一个元素的地址与数组名地址是相同的，所以偏移量是</a:t>
            </a:r>
            <a:r>
              <a:rPr kumimoji="1" lang="en-US" altLang="zh-CN"/>
              <a:t>0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3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数组名与指针的区别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char</a:t>
            </a:r>
            <a:r>
              <a:rPr kumimoji="1" lang="zh-CN" altLang="en-US"/>
              <a:t>  </a:t>
            </a:r>
            <a:r>
              <a:rPr kumimoji="1" lang="en-US" altLang="zh-CN"/>
              <a:t>array []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{‘i’,’t’,’c’,’a’,’s’,’t’};</a:t>
            </a:r>
          </a:p>
          <a:p>
            <a:r>
              <a:rPr kumimoji="1" lang="en-US" altLang="zh-CN"/>
              <a:t>char *p = array;</a:t>
            </a:r>
          </a:p>
          <a:p>
            <a:r>
              <a:rPr kumimoji="1" lang="en-US" altLang="zh-CN"/>
              <a:t>sizeof(array) </a:t>
            </a:r>
            <a:r>
              <a:rPr kumimoji="1" lang="zh-CN" altLang="en-US"/>
              <a:t> 返回的结果是</a:t>
            </a:r>
            <a:r>
              <a:rPr kumimoji="1" lang="en-US" altLang="zh-CN"/>
              <a:t>array</a:t>
            </a:r>
            <a:r>
              <a:rPr kumimoji="1" lang="zh-CN" altLang="en-US"/>
              <a:t>所占的字节数，</a:t>
            </a:r>
            <a:r>
              <a:rPr kumimoji="1" lang="en-US" altLang="zh-CN"/>
              <a:t>sizeof(p) </a:t>
            </a:r>
            <a:r>
              <a:rPr kumimoji="1" lang="zh-CN" altLang="en-US"/>
              <a:t>是 </a:t>
            </a:r>
            <a:r>
              <a:rPr kumimoji="1" lang="en-US" altLang="zh-CN"/>
              <a:t>8</a:t>
            </a:r>
            <a:r>
              <a:rPr kumimoji="1" lang="zh-CN" altLang="en-US"/>
              <a:t> </a:t>
            </a:r>
            <a:endParaRPr kumimoji="1" lang="en-US" altLang="zh-CN"/>
          </a:p>
          <a:p>
            <a:pPr lvl="1"/>
            <a:r>
              <a:rPr kumimoji="1" lang="zh-CN" altLang="en-US"/>
              <a:t>当使用指针变量指向一个数组的时候，数组有些信息不能通过指针，比如数组长度，这称为指针信息遗失。</a:t>
            </a:r>
            <a:endParaRPr kumimoji="1" lang="en-US" altLang="zh-CN"/>
          </a:p>
          <a:p>
            <a:r>
              <a:rPr kumimoji="1" lang="en-US" altLang="zh-CN"/>
              <a:t>&amp;array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array</a:t>
            </a:r>
            <a:r>
              <a:rPr kumimoji="1" lang="zh-CN" altLang="en-US"/>
              <a:t>，</a:t>
            </a:r>
            <a:r>
              <a:rPr kumimoji="1" lang="en-US" altLang="zh-CN"/>
              <a:t>&amp;p != p</a:t>
            </a:r>
          </a:p>
          <a:p>
            <a:pPr lvl="1"/>
            <a:r>
              <a:rPr kumimoji="1" lang="zh-CN" altLang="en-US"/>
              <a:t>数组的地址还是数组的地址，指针的地址变量的地址不是指针变量里存放的地址</a:t>
            </a:r>
            <a:endParaRPr kumimoji="1" lang="en-US" altLang="zh-CN"/>
          </a:p>
          <a:p>
            <a:r>
              <a:rPr kumimoji="1" lang="zh-CN" altLang="en-US"/>
              <a:t>数组变量的指向不可以改变</a:t>
            </a:r>
            <a:endParaRPr kumimoji="1" lang="en-US" altLang="zh-CN"/>
          </a:p>
          <a:p>
            <a:pPr lvl="1"/>
            <a:r>
              <a:rPr kumimoji="1" lang="zh-CN" altLang="en-US"/>
              <a:t>指针变量就是就是用来存放地址变量，系统为其开辟了存储空间，所以指针变量中地址可以任意改变，但是系统没有数组变量分配存储空间，当系统编译后所有出现数组名的地方都会被替换成该数组的首地址，所以你不可该数组变量的指向。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8042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字符串的两种表示方式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字符数组</a:t>
            </a:r>
            <a:endParaRPr kumimoji="1" lang="en-US" altLang="zh-CN"/>
          </a:p>
          <a:p>
            <a:pPr lvl="1"/>
            <a:r>
              <a:rPr kumimoji="1" lang="en-US" altLang="zh-CN"/>
              <a:t>char name[] = “itcast” ;</a:t>
            </a:r>
          </a:p>
          <a:p>
            <a:r>
              <a:rPr kumimoji="1" lang="zh-CN" altLang="en-US"/>
              <a:t>字符指针</a:t>
            </a:r>
            <a:endParaRPr kumimoji="1" lang="en-US" altLang="zh-CN"/>
          </a:p>
          <a:p>
            <a:pPr lvl="1"/>
            <a:r>
              <a:rPr kumimoji="1" lang="en-US" altLang="zh-CN"/>
              <a:t>char *name = “otcast”;</a:t>
            </a:r>
          </a:p>
          <a:p>
            <a:r>
              <a:rPr kumimoji="1" lang="zh-CN" altLang="en-US"/>
              <a:t>两者区别</a:t>
            </a:r>
            <a:endParaRPr kumimoji="1" lang="en-US" altLang="zh-CN"/>
          </a:p>
          <a:p>
            <a:pPr lvl="1"/>
            <a:r>
              <a:rPr kumimoji="1" lang="zh-CN" altLang="en-US"/>
              <a:t>使用字符数组定义的字符串，系统会把字符串中的每个字符拷贝到字符数组中；因此你可以变字符串中的字符</a:t>
            </a:r>
            <a:endParaRPr kumimoji="1" lang="en-US" altLang="zh-CN"/>
          </a:p>
          <a:p>
            <a:pPr lvl="1"/>
            <a:r>
              <a:rPr kumimoji="1" lang="zh-CN" altLang="en-US"/>
              <a:t>使用指针定义的字符串，系统把常量字符串的地址赋值给了</a:t>
            </a:r>
            <a:r>
              <a:rPr kumimoji="1" lang="en-US" altLang="zh-CN"/>
              <a:t>char</a:t>
            </a:r>
            <a:r>
              <a:rPr kumimoji="1" lang="zh-CN" altLang="en-US"/>
              <a:t>类型的指针。所以你不能通过指针改变字符串中的字符，因为字符指针指向的字符串是一个常量，是只读的。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51846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系统内存分区</a:t>
            </a:r>
          </a:p>
        </p:txBody>
      </p:sp>
      <p:pic>
        <p:nvPicPr>
          <p:cNvPr id="5" name="图片 4" descr="D62A9C43-E368-4B3C-AB51-B71A0A4590A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752" y="0"/>
            <a:ext cx="3733417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25498" y="695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高地址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749069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低地址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2293" y="1320106"/>
            <a:ext cx="5273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从上到下分别是：栈、堆、全局区</a:t>
            </a:r>
            <a:r>
              <a:rPr kumimoji="1" lang="en-US" altLang="zh-CN"/>
              <a:t>(</a:t>
            </a:r>
            <a:r>
              <a:rPr kumimoji="1" lang="zh-CN" altLang="en-US"/>
              <a:t>静态区</a:t>
            </a:r>
            <a:r>
              <a:rPr kumimoji="1" lang="en-US" altLang="zh-CN"/>
              <a:t>)</a:t>
            </a:r>
            <a:r>
              <a:rPr kumimoji="1" lang="zh-CN" altLang="en-US"/>
              <a:t>、常量区、代码区</a:t>
            </a:r>
            <a:endParaRPr kumimoji="1"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6634" y="1971723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栈</a:t>
            </a:r>
            <a:r>
              <a:rPr kumimoji="1" lang="en-US" altLang="zh-CN"/>
              <a:t>(stack)</a:t>
            </a:r>
            <a:r>
              <a:rPr kumimoji="1" lang="zh-CN" altLang="en-US"/>
              <a:t>：函数中定义变量存储在栈中，</a:t>
            </a:r>
            <a:endParaRPr kumimoji="1" lang="en-US" altLang="zh-CN"/>
          </a:p>
          <a:p>
            <a:r>
              <a:rPr kumimoji="1" lang="zh-CN" altLang="en-US"/>
              <a:t>当调用函数的时候函数中定义的变量会被添加到栈中，</a:t>
            </a:r>
            <a:endParaRPr kumimoji="1" lang="en-US" altLang="zh-CN"/>
          </a:p>
          <a:p>
            <a:r>
              <a:rPr kumimoji="1" lang="zh-CN" altLang="en-US"/>
              <a:t>当函数离开的时候，所以被添加的变量都会被移除</a:t>
            </a:r>
            <a:endParaRPr kumimoji="1" lang="en-US" altLang="zh-CN"/>
          </a:p>
          <a:p>
            <a:r>
              <a:rPr kumimoji="1" lang="zh-CN" altLang="en-US"/>
              <a:t>栈在最高的地址上，所以添加的变量地址会逐渐变小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6634" y="3188116"/>
            <a:ext cx="6558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堆</a:t>
            </a:r>
            <a:r>
              <a:rPr kumimoji="1" lang="en-US" altLang="zh-CN"/>
              <a:t>(heap)</a:t>
            </a:r>
            <a:r>
              <a:rPr kumimoji="1" lang="zh-CN" altLang="en-US"/>
              <a:t>：现在还没有用到，</a:t>
            </a:r>
            <a:r>
              <a:rPr kumimoji="1" lang="en-US" altLang="zh-CN"/>
              <a:t>OC</a:t>
            </a:r>
            <a:r>
              <a:rPr kumimoji="1" lang="zh-CN" altLang="en-US"/>
              <a:t>中通过类创建对象就放在这里</a:t>
            </a:r>
            <a:endParaRPr kumimoji="1" lang="en-US" altLang="zh-CN"/>
          </a:p>
          <a:p>
            <a:r>
              <a:rPr kumimoji="1" lang="zh-CN" altLang="en-US"/>
              <a:t>堆是一块动态内存，当程序运行时候动态分配给变量，</a:t>
            </a:r>
            <a:endParaRPr kumimoji="1" lang="en-US" altLang="zh-CN"/>
          </a:p>
          <a:p>
            <a:r>
              <a:rPr kumimoji="1" lang="zh-CN" altLang="en-US"/>
              <a:t>它可以长时间存在。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0" y="4111446"/>
            <a:ext cx="5763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全局</a:t>
            </a:r>
            <a:r>
              <a:rPr kumimoji="1" lang="en-US" altLang="zh-CN"/>
              <a:t>(globals)</a:t>
            </a:r>
            <a:r>
              <a:rPr kumimoji="1" lang="zh-CN" altLang="en-US"/>
              <a:t>：定义在函数外边的全局变量就放在这个</a:t>
            </a:r>
            <a:endParaRPr kumimoji="1" lang="en-US" altLang="zh-CN"/>
          </a:p>
          <a:p>
            <a:r>
              <a:rPr kumimoji="1" lang="zh-CN" altLang="en-US"/>
              <a:t>这里，这里的变量在程序已启动就被创建，你可以自由</a:t>
            </a:r>
            <a:endParaRPr kumimoji="1" lang="en-US" altLang="zh-CN"/>
          </a:p>
          <a:p>
            <a:r>
              <a:rPr kumimoji="1" lang="zh-CN" altLang="en-US"/>
              <a:t>的更改他们。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0" y="5034776"/>
            <a:ext cx="5273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常量区</a:t>
            </a:r>
            <a:r>
              <a:rPr kumimoji="1" lang="en-US" altLang="zh-CN"/>
              <a:t>(constants):</a:t>
            </a:r>
            <a:r>
              <a:rPr kumimoji="1" lang="zh-CN" altLang="en-US"/>
              <a:t>常量在系统一运行被创建，常量区的内存是只读的，如常量字符串就放在这个区。你可以读他们，但是不可以修改他们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0" y="5989709"/>
            <a:ext cx="534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代码区</a:t>
            </a:r>
            <a:r>
              <a:rPr kumimoji="1" lang="en-US" altLang="zh-CN"/>
              <a:t>(code):</a:t>
            </a:r>
            <a:r>
              <a:rPr kumimoji="1" lang="zh-CN" altLang="en-US"/>
              <a:t>代码区是只读的，该区域是用来存放</a:t>
            </a:r>
            <a:endParaRPr kumimoji="1" lang="en-US" altLang="zh-CN"/>
          </a:p>
          <a:p>
            <a:r>
              <a:rPr kumimoji="1" lang="zh-CN" altLang="en-US"/>
              <a:t>程序的代码的，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66991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两种字符串的区别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使用数组定义的字符串</a:t>
            </a:r>
            <a:endParaRPr kumimoji="1" lang="en-US" altLang="zh-CN"/>
          </a:p>
          <a:p>
            <a:pPr lvl="1"/>
            <a:r>
              <a:rPr kumimoji="1" lang="zh-CN" altLang="en-US"/>
              <a:t>该字符串存放在栈中</a:t>
            </a:r>
            <a:endParaRPr kumimoji="1" lang="en-US" altLang="zh-CN"/>
          </a:p>
          <a:p>
            <a:pPr lvl="1"/>
            <a:r>
              <a:rPr kumimoji="1" lang="zh-CN" altLang="en-US"/>
              <a:t>你可以随意的修改字符串中的字符</a:t>
            </a:r>
            <a:endParaRPr kumimoji="1" lang="en-US" altLang="zh-CN"/>
          </a:p>
          <a:p>
            <a:pPr lvl="1"/>
            <a:r>
              <a:rPr kumimoji="1" lang="zh-CN" altLang="en-US"/>
              <a:t>当你返回一个函数内部定义的字符数组时候，它返回的是这个数组的地址，你若在外边使用这个地址会报错，因为该变量在函数执行完成后比回收了。</a:t>
            </a:r>
            <a:endParaRPr kumimoji="1" lang="en-US" altLang="zh-CN"/>
          </a:p>
          <a:p>
            <a:r>
              <a:rPr kumimoji="1" lang="zh-CN" altLang="en-US"/>
              <a:t>使用字符指针定义的字符串</a:t>
            </a:r>
            <a:endParaRPr kumimoji="1" lang="en-US" altLang="zh-CN"/>
          </a:p>
          <a:p>
            <a:pPr lvl="1"/>
            <a:r>
              <a:rPr kumimoji="1" lang="zh-CN" altLang="en-US"/>
              <a:t>该字符串存放在常量区</a:t>
            </a:r>
            <a:endParaRPr kumimoji="1" lang="en-US" altLang="zh-CN"/>
          </a:p>
          <a:p>
            <a:pPr lvl="1"/>
            <a:r>
              <a:rPr kumimoji="1" lang="zh-CN" altLang="en-US"/>
              <a:t>你不可修改该字符串中的字符，因为它是只读的</a:t>
            </a:r>
            <a:endParaRPr kumimoji="1" lang="en-US" altLang="zh-CN"/>
          </a:p>
          <a:p>
            <a:pPr lvl="1"/>
            <a:r>
              <a:rPr kumimoji="1" lang="zh-CN" altLang="en-US"/>
              <a:t>你可以使用它作为函数的返回值，它返回的是常量的地址，因为常量是常驻内存，直到程序退出才会被回收，所以你可以放心使用不会报错！</a:t>
            </a:r>
          </a:p>
        </p:txBody>
      </p:sp>
    </p:spTree>
    <p:extLst>
      <p:ext uri="{BB962C8B-B14F-4D97-AF65-F5344CB8AC3E}">
        <p14:creationId xmlns:p14="http://schemas.microsoft.com/office/powerpoint/2010/main" val="421951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指针的作用一</a:t>
            </a:r>
          </a:p>
        </p:txBody>
      </p:sp>
      <p:pic>
        <p:nvPicPr>
          <p:cNvPr id="4" name="图片 3" descr="pointer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0975"/>
            <a:ext cx="9144000" cy="3657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4972" y="5659897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当你需要在函数间传递大量数据时就用指针，因为可以降低的内存开销</a:t>
            </a:r>
          </a:p>
        </p:txBody>
      </p:sp>
    </p:spTree>
    <p:extLst>
      <p:ext uri="{BB962C8B-B14F-4D97-AF65-F5344CB8AC3E}">
        <p14:creationId xmlns:p14="http://schemas.microsoft.com/office/powerpoint/2010/main" val="20824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指针数组与指向数组的指针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581217"/>
            <a:ext cx="8128599" cy="4675188"/>
          </a:xfrm>
        </p:spPr>
        <p:txBody>
          <a:bodyPr/>
          <a:lstStyle/>
          <a:p>
            <a:r>
              <a:rPr kumimoji="1" lang="zh-CN" altLang="en-US"/>
              <a:t>指针数组就是数组元素为指针的数组</a:t>
            </a:r>
            <a:endParaRPr kumimoji="1" lang="en-US" altLang="zh-CN"/>
          </a:p>
          <a:p>
            <a:pPr lvl="1"/>
            <a:r>
              <a:rPr kumimoji="1" lang="zh-CN" altLang="en-US"/>
              <a:t>定义一个指针数组格式：数据类型 * 指针数组名</a:t>
            </a:r>
            <a:r>
              <a:rPr kumimoji="1" lang="en-US" altLang="zh-CN"/>
              <a:t>[</a:t>
            </a:r>
            <a:r>
              <a:rPr kumimoji="1" lang="zh-CN" altLang="en-US"/>
              <a:t>元素个数</a:t>
            </a:r>
            <a:r>
              <a:rPr kumimoji="1" lang="en-US" altLang="zh-CN"/>
              <a:t>]</a:t>
            </a:r>
          </a:p>
          <a:p>
            <a:pPr lvl="1"/>
            <a:r>
              <a:rPr kumimoji="1" lang="zh-CN" altLang="en-US"/>
              <a:t>如：</a:t>
            </a:r>
            <a:r>
              <a:rPr kumimoji="1" lang="en-US" altLang="zh-CN"/>
              <a:t>int a[2][2] ={1,2,3,4} </a:t>
            </a:r>
          </a:p>
          <a:p>
            <a:pPr lvl="1"/>
            <a:r>
              <a:rPr kumimoji="1" lang="en-US" altLang="zh-CN"/>
              <a:t> int *ap[2] = {a[0],a[1]}</a:t>
            </a:r>
          </a:p>
          <a:p>
            <a:endParaRPr kumimoji="1" lang="en-US" altLang="zh-CN"/>
          </a:p>
          <a:p>
            <a:r>
              <a:rPr kumimoji="1" lang="zh-CN" altLang="en-US"/>
              <a:t>指向数组的指针就是一个指针变量，它是用来指向数组的也可以说，它指向数据类型是数组</a:t>
            </a:r>
            <a:endParaRPr kumimoji="1" lang="en-US" altLang="zh-CN"/>
          </a:p>
          <a:p>
            <a:pPr lvl="1"/>
            <a:r>
              <a:rPr kumimoji="1" lang="zh-CN" altLang="en-US"/>
              <a:t>定义一个指向一维数组的指针 </a:t>
            </a:r>
            <a:endParaRPr kumimoji="1" lang="en-US" altLang="zh-CN"/>
          </a:p>
          <a:p>
            <a:pPr lvl="1"/>
            <a:r>
              <a:rPr kumimoji="1" lang="zh-CN" altLang="en-US"/>
              <a:t>格式：数据类型 </a:t>
            </a:r>
            <a:r>
              <a:rPr kumimoji="1" lang="en-US" altLang="zh-CN"/>
              <a:t>(*</a:t>
            </a:r>
            <a:r>
              <a:rPr kumimoji="1" lang="zh-CN" altLang="en-US"/>
              <a:t>指针名称</a:t>
            </a:r>
            <a:r>
              <a:rPr kumimoji="1" lang="en-US" altLang="zh-CN"/>
              <a:t>)[</a:t>
            </a:r>
            <a:r>
              <a:rPr kumimoji="1" lang="zh-CN" altLang="en-US"/>
              <a:t>指向的一位数组的元素个数</a:t>
            </a:r>
            <a:r>
              <a:rPr kumimoji="1" lang="en-US" altLang="zh-CN"/>
              <a:t>]</a:t>
            </a:r>
          </a:p>
          <a:p>
            <a:pPr lvl="1"/>
            <a:r>
              <a:rPr kumimoji="1" lang="zh-CN" altLang="en-US"/>
              <a:t>如 </a:t>
            </a:r>
            <a:r>
              <a:rPr kumimoji="1" lang="en-US" altLang="zh-CN"/>
              <a:t>int a[2][2] = {1,2,3,4}</a:t>
            </a:r>
          </a:p>
          <a:p>
            <a:pPr lvl="1"/>
            <a:r>
              <a:rPr kumimoji="1" lang="en-US" altLang="zh-CN"/>
              <a:t>int (*p)[2] = a;</a:t>
            </a:r>
          </a:p>
          <a:p>
            <a:pPr lvl="1"/>
            <a:r>
              <a:rPr kumimoji="1" lang="zh-CN" altLang="en-US">
                <a:solidFill>
                  <a:srgbClr val="FF0000"/>
                </a:solidFill>
              </a:rPr>
              <a:t>注意</a:t>
            </a:r>
            <a:r>
              <a:rPr kumimoji="1" lang="zh-CN" altLang="en-US"/>
              <a:t>：括号不可以省略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30218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指针与字符串数组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定义指针数组的两种形式</a:t>
            </a:r>
            <a:endParaRPr lang="en-US" altLang="zh-CN"/>
          </a:p>
          <a:p>
            <a:pPr lvl="1"/>
            <a:r>
              <a:rPr lang="en-US" altLang="zh-CN"/>
              <a:t>char *name[]={"Monday", "Tuesday”}</a:t>
            </a:r>
          </a:p>
          <a:p>
            <a:pPr lvl="1"/>
            <a:r>
              <a:rPr lang="en-US" altLang="zh-CN"/>
              <a:t>char name[][8]={"Monday", "Tuesday”}</a:t>
            </a:r>
          </a:p>
          <a:p>
            <a:pPr marL="228600" lvl="1" indent="0">
              <a:buNone/>
            </a:pPr>
            <a:endParaRPr lang="en-US" altLang="zh-CN"/>
          </a:p>
          <a:p>
            <a:r>
              <a:rPr kumimoji="1" lang="zh-CN" altLang="en-US"/>
              <a:t>这两种形式的区别是什么呢？</a:t>
            </a:r>
          </a:p>
        </p:txBody>
      </p:sp>
    </p:spTree>
    <p:extLst>
      <p:ext uri="{BB962C8B-B14F-4D97-AF65-F5344CB8AC3E}">
        <p14:creationId xmlns:p14="http://schemas.microsoft.com/office/powerpoint/2010/main" val="371810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指向指针的指针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所谓的指向指针的指针就是：这个指针变量中存放的地址是一个指针变量的地址；如：</a:t>
            </a:r>
            <a:endParaRPr kumimoji="1" lang="en-US" altLang="zh-CN"/>
          </a:p>
          <a:p>
            <a:r>
              <a:rPr kumimoji="1" lang="en-US" altLang="zh-CN"/>
              <a:t>int a = 10;</a:t>
            </a:r>
          </a:p>
          <a:p>
            <a:r>
              <a:rPr kumimoji="1" lang="en-US" altLang="zh-CN"/>
              <a:t>int *p = &amp;a;</a:t>
            </a:r>
          </a:p>
          <a:p>
            <a:r>
              <a:rPr kumimoji="1" lang="en-US" altLang="zh-CN"/>
              <a:t>int **pp = &amp;p;</a:t>
            </a:r>
          </a:p>
          <a:p>
            <a:r>
              <a:rPr kumimoji="1" lang="zh-CN" altLang="en-US"/>
              <a:t>我们要访问</a:t>
            </a:r>
            <a:r>
              <a:rPr kumimoji="1" lang="en-US" altLang="zh-CN"/>
              <a:t>a</a:t>
            </a:r>
            <a:r>
              <a:rPr kumimoji="1" lang="zh-CN" altLang="en-US"/>
              <a:t>中的值该怎么办呢？</a:t>
            </a:r>
            <a:endParaRPr kumimoji="1" lang="en-US" altLang="zh-CN"/>
          </a:p>
          <a:p>
            <a:r>
              <a:rPr kumimoji="1" lang="zh-CN" altLang="en-US"/>
              <a:t>*</a:t>
            </a:r>
            <a:r>
              <a:rPr kumimoji="1" lang="en-US" altLang="zh-CN"/>
              <a:t>p </a:t>
            </a:r>
            <a:r>
              <a:rPr kumimoji="1" lang="zh-CN" altLang="en-US"/>
              <a:t>可以访问</a:t>
            </a:r>
            <a:r>
              <a:rPr kumimoji="1" lang="en-US" altLang="zh-CN"/>
              <a:t> a </a:t>
            </a:r>
            <a:r>
              <a:rPr kumimoji="1" lang="zh-CN" altLang="en-US"/>
              <a:t>的存储空间，操作</a:t>
            </a:r>
            <a:r>
              <a:rPr kumimoji="1" lang="en-US" altLang="zh-CN"/>
              <a:t>a</a:t>
            </a:r>
            <a:r>
              <a:rPr kumimoji="1" lang="zh-CN" altLang="en-US"/>
              <a:t>变量中的值</a:t>
            </a:r>
            <a:endParaRPr kumimoji="1" lang="en-US" altLang="zh-CN"/>
          </a:p>
          <a:p>
            <a:r>
              <a:rPr kumimoji="1" lang="zh-CN" altLang="zh-CN"/>
              <a:t>*</a:t>
            </a:r>
            <a:r>
              <a:rPr kumimoji="1" lang="en-US" altLang="zh-CN"/>
              <a:t>pp</a:t>
            </a:r>
            <a:r>
              <a:rPr kumimoji="1" lang="zh-CN" altLang="en-US"/>
              <a:t>可以访问 </a:t>
            </a:r>
            <a:r>
              <a:rPr kumimoji="1" lang="en-US" altLang="zh-CN"/>
              <a:t>p </a:t>
            </a:r>
            <a:r>
              <a:rPr kumimoji="1" lang="zh-CN" altLang="en-US"/>
              <a:t>拿到 </a:t>
            </a:r>
            <a:r>
              <a:rPr kumimoji="1" lang="en-US" altLang="zh-CN"/>
              <a:t>p</a:t>
            </a:r>
            <a:r>
              <a:rPr kumimoji="1" lang="zh-CN" altLang="en-US"/>
              <a:t>中存放的地址所以</a:t>
            </a:r>
            <a:endParaRPr kumimoji="1" lang="en-US" altLang="zh-CN"/>
          </a:p>
          <a:p>
            <a:r>
              <a:rPr kumimoji="1" lang="zh-CN" altLang="zh-CN"/>
              <a:t>*</a:t>
            </a:r>
            <a:r>
              <a:rPr kumimoji="1" lang="zh-CN" altLang="en-US"/>
              <a:t>*</a:t>
            </a:r>
            <a:r>
              <a:rPr kumimoji="1" lang="en-US" altLang="zh-CN"/>
              <a:t>pp</a:t>
            </a:r>
            <a:r>
              <a:rPr kumimoji="1" lang="zh-CN" altLang="en-US"/>
              <a:t>可以访问</a:t>
            </a:r>
            <a:r>
              <a:rPr kumimoji="1" lang="en-US" altLang="zh-CN"/>
              <a:t>p</a:t>
            </a:r>
            <a:r>
              <a:rPr kumimoji="1" lang="zh-CN" altLang="en-US"/>
              <a:t>所指向的存储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57778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指向指针的指针使用场景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/>
              <a:t>定义一个把字符串的内容写到文件中的函数</a:t>
            </a:r>
            <a:endParaRPr kumimoji="1" lang="en-US" altLang="zh-CN"/>
          </a:p>
          <a:p>
            <a:r>
              <a:rPr kumimoji="1" lang="zh-CN" altLang="en-US"/>
              <a:t>方式一</a:t>
            </a:r>
            <a:r>
              <a:rPr kumimoji="1" lang="en-US" altLang="zh-CN"/>
              <a:t> </a:t>
            </a:r>
            <a:r>
              <a:rPr kumimoji="1" lang="zh-CN" altLang="en-US"/>
              <a:t>：</a:t>
            </a:r>
            <a:endParaRPr kumimoji="1" lang="en-US" altLang="zh-CN"/>
          </a:p>
          <a:p>
            <a:pPr marL="0" indent="0">
              <a:buNone/>
            </a:pPr>
            <a:r>
              <a:rPr lang="en-US" altLang="zh-CN"/>
              <a:t>char *name[]={"Follow me","BASIC","Great Wall","FORTRAN","Computer desighn"}; </a:t>
            </a:r>
          </a:p>
          <a:p>
            <a:pPr marL="0" indent="0">
              <a:buNone/>
            </a:pPr>
            <a:r>
              <a:rPr lang="en-US" altLang="zh-CN"/>
              <a:t>char **p; </a:t>
            </a:r>
          </a:p>
          <a:p>
            <a:pPr marL="0" indent="0">
              <a:buNone/>
            </a:pPr>
            <a:r>
              <a:rPr kumimoji="1" lang="en-US" altLang="zh-CN"/>
              <a:t>p = name;</a:t>
            </a:r>
          </a:p>
          <a:p>
            <a:pPr marL="0" indent="0">
              <a:buNone/>
            </a:pPr>
            <a:r>
              <a:rPr kumimoji="1" lang="en-US" altLang="zh-CN"/>
              <a:t>p = name + 1;</a:t>
            </a:r>
          </a:p>
          <a:p>
            <a:r>
              <a:rPr kumimoji="1" lang="zh-CN" altLang="en-US"/>
              <a:t>使用方式二：在函数中返回一个常量字符串的地址</a:t>
            </a:r>
            <a:endParaRPr kumimoji="1" lang="en-US" altLang="zh-CN"/>
          </a:p>
          <a:p>
            <a:pPr marL="0" indent="0">
              <a:buNone/>
            </a:pPr>
            <a:r>
              <a:rPr kumimoji="1" lang="en-US" altLang="zh-CN"/>
              <a:t>int </a:t>
            </a:r>
            <a:r>
              <a:rPr lang="en-US" altLang="zh-CN"/>
              <a:t>writeToFile(char *conttent,char **error){	</a:t>
            </a:r>
          </a:p>
          <a:p>
            <a:pPr marL="228600" lvl="1" indent="0">
              <a:buNone/>
            </a:pPr>
            <a:r>
              <a:rPr lang="en-US" altLang="zh-CN"/>
              <a:t> </a:t>
            </a:r>
            <a:r>
              <a:rPr lang="zh-CN" altLang="en-US"/>
              <a:t>     </a:t>
            </a:r>
            <a:r>
              <a:rPr lang="en-US" altLang="zh-CN"/>
              <a:t>//</a:t>
            </a:r>
            <a:r>
              <a:rPr lang="zh-CN" altLang="en-US"/>
              <a:t> 检查文件是否被锁定了</a:t>
            </a:r>
            <a:endParaRPr lang="en-US" altLang="zh-CN"/>
          </a:p>
          <a:p>
            <a:pPr marL="228600" lvl="1" indent="0">
              <a:buNone/>
            </a:pPr>
            <a:r>
              <a:rPr lang="en-US" altLang="zh-CN"/>
              <a:t>	if(isLocked){</a:t>
            </a:r>
          </a:p>
          <a:p>
            <a:pPr marL="228600" lvl="1" indent="0">
              <a:buNone/>
            </a:pPr>
            <a:r>
              <a:rPr lang="en-US" altLang="zh-CN"/>
              <a:t>	     *error = “</a:t>
            </a:r>
            <a:r>
              <a:rPr lang="zh-CN" altLang="en-US"/>
              <a:t>该文件无法写入，它被其他软件占用了</a:t>
            </a:r>
            <a:r>
              <a:rPr lang="en-US" altLang="zh-CN"/>
              <a:t>”</a:t>
            </a:r>
            <a:r>
              <a:rPr lang="zh-CN" altLang="en-US"/>
              <a:t>；</a:t>
            </a:r>
            <a:endParaRPr lang="en-US" altLang="zh-CN"/>
          </a:p>
          <a:p>
            <a:pPr marL="228600" lvl="1" indent="0">
              <a:buNone/>
            </a:pPr>
            <a:r>
              <a:rPr lang="en-US" altLang="zh-CN"/>
              <a:t>	     return 0;</a:t>
            </a:r>
          </a:p>
          <a:p>
            <a:pPr marL="228600" lvl="1" indent="0">
              <a:buNone/>
            </a:pPr>
            <a:r>
              <a:rPr lang="en-US" altLang="zh-CN"/>
              <a:t>	}</a:t>
            </a:r>
          </a:p>
          <a:p>
            <a:pPr marL="228600" lvl="1" indent="0">
              <a:buNone/>
            </a:pPr>
            <a:r>
              <a:rPr lang="zh-CN" altLang="zh-CN"/>
              <a:t> </a:t>
            </a:r>
            <a:r>
              <a:rPr lang="zh-CN" altLang="en-US"/>
              <a:t>         </a:t>
            </a:r>
            <a:r>
              <a:rPr lang="en-US" altLang="zh-CN"/>
              <a:t>//</a:t>
            </a:r>
            <a:r>
              <a:rPr lang="zh-CN" altLang="en-US"/>
              <a:t>写文件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875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什么是函数指针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指向函数的指针称为函数指针，也就存放函数地址的变量就是函数指针变量</a:t>
            </a:r>
            <a:endParaRPr kumimoji="1" lang="en-US" altLang="zh-CN"/>
          </a:p>
          <a:p>
            <a:pPr marL="0" indent="0">
              <a:buNone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432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函数指针定义的格式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格式：</a:t>
            </a:r>
            <a:endParaRPr kumimoji="1" lang="en-US" altLang="zh-CN"/>
          </a:p>
          <a:p>
            <a:pPr lvl="1"/>
            <a:r>
              <a:rPr kumimoji="1" lang="zh-CN" altLang="en-US"/>
              <a:t>返回值类型 </a:t>
            </a:r>
            <a:r>
              <a:rPr kumimoji="1" lang="en-US" altLang="zh-CN"/>
              <a:t>(*</a:t>
            </a:r>
            <a:r>
              <a:rPr kumimoji="1" lang="zh-CN" altLang="en-US"/>
              <a:t>函数指针名称</a:t>
            </a:r>
            <a:r>
              <a:rPr kumimoji="1" lang="en-US" altLang="zh-CN"/>
              <a:t>)</a:t>
            </a:r>
            <a:r>
              <a:rPr kumimoji="1" lang="zh-CN" altLang="en-US"/>
              <a:t> </a:t>
            </a:r>
            <a:r>
              <a:rPr kumimoji="1" lang="en-US" altLang="zh-CN"/>
              <a:t> (</a:t>
            </a:r>
            <a:r>
              <a:rPr kumimoji="1" lang="zh-CN" altLang="en-US"/>
              <a:t>参数类型</a:t>
            </a:r>
            <a:r>
              <a:rPr kumimoji="1" lang="en-US" altLang="zh-CN"/>
              <a:t>,</a:t>
            </a:r>
            <a:r>
              <a:rPr kumimoji="1" lang="zh-CN" altLang="en-US"/>
              <a:t>参数类型</a:t>
            </a:r>
            <a:r>
              <a:rPr kumimoji="1" lang="en-US" altLang="zh-CN"/>
              <a:t>)</a:t>
            </a:r>
            <a:r>
              <a:rPr kumimoji="1" lang="zh-CN" altLang="en-US"/>
              <a:t> </a:t>
            </a:r>
            <a:endParaRPr kumimoji="1" lang="en-US" altLang="zh-CN"/>
          </a:p>
          <a:p>
            <a:pPr lvl="1"/>
            <a:endParaRPr kumimoji="1" lang="en-US" altLang="zh-CN"/>
          </a:p>
          <a:p>
            <a:r>
              <a:rPr kumimoji="1" lang="zh-CN" altLang="en-US"/>
              <a:t>定义一个指向 </a:t>
            </a:r>
            <a:r>
              <a:rPr kumimoji="1" lang="en-US" altLang="zh-CN"/>
              <a:t>int sum (int a,int b);</a:t>
            </a:r>
            <a:r>
              <a:rPr kumimoji="1" lang="zh-CN" altLang="en-US"/>
              <a:t> 函数指针的步骤</a:t>
            </a:r>
            <a:endParaRPr kumimoji="1" lang="en-US" altLang="zh-CN"/>
          </a:p>
          <a:p>
            <a:pPr lvl="1"/>
            <a:r>
              <a:rPr kumimoji="1" lang="zh-CN" altLang="en-US"/>
              <a:t>首先是指针相关必就有</a:t>
            </a:r>
            <a:r>
              <a:rPr kumimoji="1" lang="en-US" altLang="zh-CN"/>
              <a:t> </a:t>
            </a:r>
            <a:r>
              <a:rPr kumimoji="1" lang="zh-CN" altLang="en-US"/>
              <a:t>*</a:t>
            </a:r>
            <a:endParaRPr kumimoji="1" lang="en-US" altLang="zh-CN"/>
          </a:p>
          <a:p>
            <a:pPr lvl="1"/>
            <a:r>
              <a:rPr kumimoji="1" lang="zh-CN" altLang="en-US"/>
              <a:t>是变量就有名字</a:t>
            </a:r>
            <a:r>
              <a:rPr kumimoji="1" lang="en-US" altLang="zh-CN"/>
              <a:t> *myPoint</a:t>
            </a:r>
          </a:p>
          <a:p>
            <a:pPr lvl="1"/>
            <a:r>
              <a:rPr kumimoji="1" lang="zh-CN" altLang="en-US"/>
              <a:t>将要指向的函数的名左边拷贝到左边 </a:t>
            </a:r>
            <a:r>
              <a:rPr kumimoji="1" lang="en-US" altLang="zh-CN"/>
              <a:t>int </a:t>
            </a:r>
            <a:r>
              <a:rPr kumimoji="1" lang="zh-CN" altLang="en-US"/>
              <a:t> </a:t>
            </a:r>
            <a:r>
              <a:rPr kumimoji="1" lang="en-US" altLang="zh-CN"/>
              <a:t>*myPoint </a:t>
            </a:r>
          </a:p>
          <a:p>
            <a:pPr lvl="1"/>
            <a:r>
              <a:rPr kumimoji="1" lang="zh-CN" altLang="en-US"/>
              <a:t>将要执行的函数的名右边拷贝的右边 </a:t>
            </a:r>
            <a:r>
              <a:rPr kumimoji="1" lang="en-US" altLang="zh-CN"/>
              <a:t>int </a:t>
            </a:r>
            <a:r>
              <a:rPr kumimoji="1" lang="zh-CN" altLang="en-US"/>
              <a:t> </a:t>
            </a:r>
            <a:r>
              <a:rPr kumimoji="1" lang="en-US" altLang="zh-CN"/>
              <a:t>*myPoint   (int a,int b)</a:t>
            </a:r>
          </a:p>
          <a:p>
            <a:pPr lvl="1"/>
            <a:r>
              <a:rPr kumimoji="1" lang="zh-CN" altLang="en-US"/>
              <a:t>由于*的优先级低于</a:t>
            </a:r>
            <a:r>
              <a:rPr kumimoji="1" lang="en-US" altLang="zh-CN"/>
              <a:t>()</a:t>
            </a:r>
            <a:r>
              <a:rPr kumimoji="1" lang="zh-CN" altLang="en-US"/>
              <a:t>的优先级，现在这个是返回值为</a:t>
            </a:r>
            <a:r>
              <a:rPr kumimoji="1" lang="en-US" altLang="zh-CN"/>
              <a:t>int * </a:t>
            </a:r>
            <a:r>
              <a:rPr kumimoji="1" lang="zh-CN" altLang="en-US"/>
              <a:t>的函数</a:t>
            </a:r>
            <a:endParaRPr kumimoji="1" lang="en-US" altLang="zh-CN"/>
          </a:p>
          <a:p>
            <a:pPr lvl="1"/>
            <a:r>
              <a:rPr kumimoji="1" lang="zh-CN" altLang="en-US"/>
              <a:t>我们需要给 *</a:t>
            </a:r>
            <a:r>
              <a:rPr kumimoji="1" lang="en-US" altLang="zh-CN"/>
              <a:t>myPoint</a:t>
            </a:r>
            <a:r>
              <a:rPr kumimoji="1" lang="zh-CN" altLang="en-US"/>
              <a:t>加上括号来提高它的优先级  </a:t>
            </a:r>
            <a:r>
              <a:rPr kumimoji="1" lang="en-US" altLang="zh-CN"/>
              <a:t>int</a:t>
            </a:r>
            <a:r>
              <a:rPr kumimoji="1" lang="zh-CN" altLang="en-US"/>
              <a:t>  </a:t>
            </a:r>
            <a:r>
              <a:rPr kumimoji="1" lang="en-US" altLang="zh-CN"/>
              <a:t>(*myPoint) (int a,int b)</a:t>
            </a:r>
          </a:p>
          <a:p>
            <a:pPr lvl="1"/>
            <a:r>
              <a:rPr kumimoji="1" lang="zh-CN" altLang="en-US"/>
              <a:t>（可选）函数指针可以省略形参名称    </a:t>
            </a:r>
            <a:r>
              <a:rPr kumimoji="1" lang="en-US" altLang="zh-CN"/>
              <a:t>int </a:t>
            </a:r>
            <a:r>
              <a:rPr kumimoji="1" lang="zh-CN" altLang="en-US"/>
              <a:t> </a:t>
            </a:r>
            <a:r>
              <a:rPr kumimoji="1" lang="en-US" altLang="zh-CN"/>
              <a:t>(*myPoint)</a:t>
            </a:r>
            <a:r>
              <a:rPr kumimoji="1" lang="zh-CN" altLang="en-US"/>
              <a:t> </a:t>
            </a:r>
            <a:r>
              <a:rPr kumimoji="1" lang="en-US" altLang="zh-CN"/>
              <a:t>(int ,int )</a:t>
            </a:r>
          </a:p>
          <a:p>
            <a:pPr lvl="1"/>
            <a:endParaRPr kumimoji="1" lang="en-US" altLang="zh-CN"/>
          </a:p>
          <a:p>
            <a:pPr lvl="1"/>
            <a:endParaRPr kumimoji="1" lang="en-US" altLang="zh-CN"/>
          </a:p>
          <a:p>
            <a:pPr lvl="1"/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94894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函数指针初始化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函数名就是函数的地址，而函数指针变量就是存放函数地址的，所以可以直接把函数名赋值给函数指针</a:t>
            </a:r>
            <a:endParaRPr kumimoji="1" lang="en-US" altLang="zh-CN"/>
          </a:p>
          <a:p>
            <a:r>
              <a:rPr kumimoji="1" lang="zh-CN" altLang="en-US"/>
              <a:t>先定义在初始化</a:t>
            </a:r>
            <a:endParaRPr kumimoji="1" lang="en-US" altLang="zh-CN"/>
          </a:p>
          <a:p>
            <a:pPr lvl="1"/>
            <a:r>
              <a:rPr kumimoji="1" lang="en-US" altLang="zh-CN"/>
              <a:t>int (myPointer)(int,int);</a:t>
            </a:r>
          </a:p>
          <a:p>
            <a:pPr lvl="1"/>
            <a:r>
              <a:rPr kumimoji="1" lang="en-US" altLang="zh-CN"/>
              <a:t>myPointer = sum;</a:t>
            </a:r>
          </a:p>
          <a:p>
            <a:r>
              <a:rPr kumimoji="1" lang="zh-CN" altLang="en-US"/>
              <a:t>定义的同时进行初始化</a:t>
            </a:r>
            <a:endParaRPr kumimoji="1" lang="en-US" altLang="zh-CN"/>
          </a:p>
          <a:p>
            <a:pPr lvl="1"/>
            <a:r>
              <a:rPr kumimoji="1" lang="en-US" altLang="zh-CN"/>
              <a:t>int (myPointer) (int,int) = sum;</a:t>
            </a:r>
          </a:p>
        </p:txBody>
      </p:sp>
      <p:sp>
        <p:nvSpPr>
          <p:cNvPr id="4" name="椭圆形标注 3"/>
          <p:cNvSpPr/>
          <p:nvPr/>
        </p:nvSpPr>
        <p:spPr>
          <a:xfrm>
            <a:off x="4035417" y="2218351"/>
            <a:ext cx="1334421" cy="1253850"/>
          </a:xfrm>
          <a:prstGeom prst="wedgeEllipseCallout">
            <a:avLst>
              <a:gd name="adj1" fmla="val -144983"/>
              <a:gd name="adj2" fmla="val 224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rgbClr val="FF0000"/>
                </a:solidFill>
              </a:rPr>
              <a:t>注意</a:t>
            </a:r>
            <a:r>
              <a:rPr kumimoji="1" lang="zh-CN" altLang="en-US"/>
              <a:t>：这里没有</a:t>
            </a:r>
            <a:r>
              <a:rPr kumimoji="1" lang="en-US" altLang="zh-CN"/>
              <a:t>()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011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如何使用函数指针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由于函数指针存放就是函数的地址，函数名也是函数地址，所以可以像函数名一样使用函数指针</a:t>
            </a:r>
            <a:endParaRPr kumimoji="1" lang="en-US" altLang="zh-CN"/>
          </a:p>
          <a:p>
            <a:pPr lvl="1"/>
            <a:r>
              <a:rPr kumimoji="1" lang="en-US" altLang="zh-CN"/>
              <a:t>int s = myPointer(10,20);</a:t>
            </a:r>
          </a:p>
          <a:p>
            <a:r>
              <a:rPr kumimoji="1" lang="zh-CN" altLang="en-US"/>
              <a:t>你也找到函数对应的代码来执行它，这种方式不常用</a:t>
            </a:r>
            <a:endParaRPr kumimoji="1" lang="en-US" altLang="zh-CN"/>
          </a:p>
          <a:p>
            <a:pPr lvl="1"/>
            <a:r>
              <a:rPr kumimoji="1" lang="en-US" altLang="zh-CN"/>
              <a:t>(*myPointer)(10,20);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518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/>
              <a:t>Thanks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756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指针的作用二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8188" y="5486400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有时候我们需要在另外函数中修改本函数中的变量的值</a:t>
            </a:r>
          </a:p>
        </p:txBody>
      </p:sp>
      <p:pic>
        <p:nvPicPr>
          <p:cNvPr id="3" name="图片 2" descr="指针作用二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3950"/>
            <a:ext cx="9144000" cy="366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超级马里奥</a:t>
            </a:r>
          </a:p>
        </p:txBody>
      </p:sp>
      <p:pic>
        <p:nvPicPr>
          <p:cNvPr id="4" name="图片 3" descr="IMG_00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0975"/>
            <a:ext cx="9144000" cy="540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4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定义指针变量的格式</a:t>
            </a:r>
          </a:p>
        </p:txBody>
      </p:sp>
      <p:sp>
        <p:nvSpPr>
          <p:cNvPr id="3" name="矩形 2"/>
          <p:cNvSpPr/>
          <p:nvPr/>
        </p:nvSpPr>
        <p:spPr>
          <a:xfrm>
            <a:off x="873945" y="2963040"/>
            <a:ext cx="2266797" cy="6281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指针的指向数据类型</a:t>
            </a:r>
          </a:p>
        </p:txBody>
      </p:sp>
      <p:sp>
        <p:nvSpPr>
          <p:cNvPr id="6" name="椭圆 5"/>
          <p:cNvSpPr/>
          <p:nvPr/>
        </p:nvSpPr>
        <p:spPr>
          <a:xfrm>
            <a:off x="3605026" y="2840149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*</a:t>
            </a:r>
          </a:p>
        </p:txBody>
      </p:sp>
      <p:sp>
        <p:nvSpPr>
          <p:cNvPr id="8" name="矩形 7"/>
          <p:cNvSpPr/>
          <p:nvPr/>
        </p:nvSpPr>
        <p:spPr>
          <a:xfrm>
            <a:off x="682770" y="2812840"/>
            <a:ext cx="4137588" cy="1065055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171209" y="23004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指针数据类型</a:t>
            </a:r>
          </a:p>
        </p:txBody>
      </p:sp>
      <p:sp>
        <p:nvSpPr>
          <p:cNvPr id="10" name="矩形 9"/>
          <p:cNvSpPr/>
          <p:nvPr/>
        </p:nvSpPr>
        <p:spPr>
          <a:xfrm>
            <a:off x="5503127" y="2840149"/>
            <a:ext cx="2212175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指针变量名称</a:t>
            </a:r>
          </a:p>
        </p:txBody>
      </p:sp>
    </p:spTree>
    <p:extLst>
      <p:ext uri="{BB962C8B-B14F-4D97-AF65-F5344CB8AC3E}">
        <p14:creationId xmlns:p14="http://schemas.microsoft.com/office/powerpoint/2010/main" val="1005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定义一个指针变量的方法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Examples: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en-US" altLang="zh-CN" dirty="0"/>
              <a:t>char *p;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*q;</a:t>
            </a:r>
            <a:endParaRPr lang="zh-CN" altLang="zh-CN" dirty="0"/>
          </a:p>
          <a:p>
            <a:r>
              <a:rPr lang="en-US" altLang="zh-CN" dirty="0"/>
              <a:t>float *r;</a:t>
            </a:r>
            <a:endParaRPr lang="zh-CN" altLang="zh-CN" dirty="0"/>
          </a:p>
          <a:p>
            <a:r>
              <a:rPr lang="en-US" altLang="zh-CN" dirty="0"/>
              <a:t>long double *s;</a:t>
            </a:r>
            <a:endParaRPr lang="zh-CN" altLang="zh-CN" dirty="0"/>
          </a:p>
          <a:p>
            <a:r>
              <a:rPr lang="en-US" altLang="zh-CN" dirty="0"/>
              <a:t>long </a:t>
            </a:r>
            <a:r>
              <a:rPr lang="en-US" altLang="zh-CN" dirty="0" err="1"/>
              <a:t>int</a:t>
            </a:r>
            <a:r>
              <a:rPr lang="en-US" altLang="zh-CN" dirty="0"/>
              <a:t> *t;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200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没有初始化的指针</a:t>
            </a:r>
            <a:endParaRPr kumimoji="1" lang="zh-CN" altLang="en-US" dirty="0"/>
          </a:p>
        </p:txBody>
      </p:sp>
      <p:pic>
        <p:nvPicPr>
          <p:cNvPr id="4" name="内容占位符 3" descr="没有初始化的指针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7" b="157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3911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没有初始化的指针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没有初始化的指针，称之为野指针。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指针里面是一个随机的值。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野指针有很大的风险。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代码演示）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23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409</TotalTime>
  <Words>1330</Words>
  <Application>Microsoft Macintosh PowerPoint</Application>
  <PresentationFormat>全屏显示(4:3)</PresentationFormat>
  <Paragraphs>213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iOS8</vt:lpstr>
      <vt:lpstr>指针</vt:lpstr>
      <vt:lpstr>什么是指针</vt:lpstr>
      <vt:lpstr>指针的作用一</vt:lpstr>
      <vt:lpstr>指针的作用二</vt:lpstr>
      <vt:lpstr>超级马里奥</vt:lpstr>
      <vt:lpstr>定义指针变量的格式</vt:lpstr>
      <vt:lpstr>定义一个指针变量的方法</vt:lpstr>
      <vt:lpstr>没有初始化的指针</vt:lpstr>
      <vt:lpstr>没有初始化的指针</vt:lpstr>
      <vt:lpstr>如何初始化一个指针？</vt:lpstr>
      <vt:lpstr>如何初始化一个指针？</vt:lpstr>
      <vt:lpstr>如何通过指针去访问一个变量</vt:lpstr>
      <vt:lpstr>通过指针访问内存空间</vt:lpstr>
      <vt:lpstr>练习</vt:lpstr>
      <vt:lpstr>交换两个数的值的函数的分析</vt:lpstr>
      <vt:lpstr>练习</vt:lpstr>
      <vt:lpstr>函数的返回值是一个指针变量</vt:lpstr>
      <vt:lpstr>练习</vt:lpstr>
      <vt:lpstr>练习</vt:lpstr>
      <vt:lpstr>特别注意：</vt:lpstr>
      <vt:lpstr>指针探究</vt:lpstr>
      <vt:lpstr>面试题</vt:lpstr>
      <vt:lpstr>内存分析</vt:lpstr>
      <vt:lpstr>指针与数组</vt:lpstr>
      <vt:lpstr>为什么数组下标是从0开始的？</vt:lpstr>
      <vt:lpstr>数组名与指针的区别</vt:lpstr>
      <vt:lpstr>字符串的两种表示方式</vt:lpstr>
      <vt:lpstr>系统内存分区</vt:lpstr>
      <vt:lpstr>两种字符串的区别</vt:lpstr>
      <vt:lpstr>指针数组与指向数组的指针</vt:lpstr>
      <vt:lpstr>指针与字符串数组</vt:lpstr>
      <vt:lpstr>指向指针的指针</vt:lpstr>
      <vt:lpstr>指向指针的指针使用场景</vt:lpstr>
      <vt:lpstr>什么是函数指针</vt:lpstr>
      <vt:lpstr>函数指针定义的格式</vt:lpstr>
      <vt:lpstr>函数指针初始化</vt:lpstr>
      <vt:lpstr>如何使用函数指针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94</cp:revision>
  <dcterms:created xsi:type="dcterms:W3CDTF">2013-07-22T08:28:31Z</dcterms:created>
  <dcterms:modified xsi:type="dcterms:W3CDTF">2014-10-26T02:01:31Z</dcterms:modified>
</cp:coreProperties>
</file>