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83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59" r:id="rId2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83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结构体的注意点" id="{9723DF37-7530-7F41-BBB1-11523D2F90B3}">
          <p14:sldIdLst>
            <p14:sldId id="266"/>
            <p14:sldId id="267"/>
            <p14:sldId id="268"/>
            <p14:sldId id="269"/>
          </p14:sldIdLst>
        </p14:section>
        <p14:section name="结构体的初始化" id="{88C26399-9AE7-FD4B-9827-F9D394A9DD61}">
          <p14:sldIdLst>
            <p14:sldId id="270"/>
            <p14:sldId id="271"/>
          </p14:sldIdLst>
        </p14:section>
        <p14:section name="结构体的使用" id="{2D61789F-B965-C145-8838-313052C3A494}">
          <p14:sldIdLst>
            <p14:sldId id="272"/>
            <p14:sldId id="273"/>
            <p14:sldId id="274"/>
          </p14:sldIdLst>
        </p14:section>
        <p14:section name="结构体数组" id="{C712C8E3-8578-4D4B-BB06-945BAEB2F850}">
          <p14:sldIdLst>
            <p14:sldId id="275"/>
            <p14:sldId id="276"/>
            <p14:sldId id="277"/>
            <p14:sldId id="278"/>
          </p14:sldIdLst>
        </p14:section>
        <p14:section name="结构体作为函数参数" id="{3E0CCF5A-3A9C-2E40-8A11-E4E80BBA9633}">
          <p14:sldIdLst>
            <p14:sldId id="279"/>
            <p14:sldId id="280"/>
          </p14:sldIdLst>
        </p14:section>
        <p14:section name="指向结构体的指针" id="{1295640F-0F41-1F45-9555-5945226223C5}">
          <p14:sldIdLst>
            <p14:sldId id="281"/>
            <p14:sldId id="282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结构体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6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.</a:t>
            </a:r>
            <a:r>
              <a:rPr lang="zh-CN" altLang="en-US" b="1" dirty="0"/>
              <a:t>定义结构体类型，只是说明了该类型的组成情况，并没有给它分配存储空间，就像系统不为</a:t>
            </a:r>
            <a:r>
              <a:rPr lang="en-US" altLang="zh-CN" b="1" dirty="0" err="1"/>
              <a:t>int</a:t>
            </a:r>
            <a:r>
              <a:rPr lang="zh-CN" altLang="en-US" b="1" dirty="0"/>
              <a:t>类型本身分配空间一样。只有当定义属于结构体类型的变量时，</a:t>
            </a:r>
            <a:r>
              <a:rPr lang="zh-CN" altLang="en-US" b="1" dirty="0" smtClean="0"/>
              <a:t>系统才会分配存储空间给该变量。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dirty="0" smtClean="0">
                <a:solidFill>
                  <a:srgbClr val="0000FF"/>
                </a:solidFill>
              </a:rPr>
              <a:t> 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 smtClean="0">
                <a:solidFill>
                  <a:srgbClr val="0000FF"/>
                </a:solidFill>
              </a:rPr>
              <a:t>     </a:t>
            </a:r>
            <a:r>
              <a:rPr lang="hu-HU" altLang="zh-CN" dirty="0">
                <a:solidFill>
                  <a:srgbClr val="0000FF"/>
                </a:solidFill>
              </a:rPr>
              <a:t>int age;</a:t>
            </a:r>
          </a:p>
          <a:p>
            <a:pPr marL="0" indent="0">
              <a:buNone/>
            </a:pPr>
            <a:r>
              <a:rPr lang="hu-HU" altLang="zh-CN" dirty="0" smtClean="0">
                <a:solidFill>
                  <a:srgbClr val="0000FF"/>
                </a:solidFill>
              </a:rPr>
              <a:t> </a:t>
            </a:r>
            <a:r>
              <a:rPr lang="hu-HU" altLang="zh-CN" dirty="0">
                <a:solidFill>
                  <a:srgbClr val="0000FF"/>
                </a:solidFill>
              </a:rPr>
              <a:t>};</a:t>
            </a:r>
          </a:p>
          <a:p>
            <a:pPr marL="0" indent="0">
              <a:buNone/>
            </a:pPr>
            <a:r>
              <a:rPr lang="hu-HU" altLang="zh-CN" dirty="0" smtClean="0">
                <a:solidFill>
                  <a:srgbClr val="0000FF"/>
                </a:solidFill>
              </a:rPr>
              <a:t> </a:t>
            </a:r>
            <a:endParaRPr lang="hu-HU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struct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Student </a:t>
            </a:r>
            <a:r>
              <a:rPr lang="en-US" altLang="zh-CN" dirty="0" err="1">
                <a:solidFill>
                  <a:srgbClr val="0000FF"/>
                </a:solidFill>
              </a:rPr>
              <a:t>stu</a:t>
            </a:r>
            <a:r>
              <a:rPr lang="en-US" altLang="zh-CN" dirty="0" smtClean="0">
                <a:solidFill>
                  <a:srgbClr val="0000FF"/>
                </a:solidFill>
              </a:rPr>
              <a:t>;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1~4</a:t>
            </a:r>
            <a:r>
              <a:rPr lang="zh-CN" altLang="en-US" dirty="0"/>
              <a:t>行并没有分配存储空间，当执行到第</a:t>
            </a:r>
            <a:r>
              <a:rPr lang="en-US" altLang="zh-CN" dirty="0"/>
              <a:t>6</a:t>
            </a:r>
            <a:r>
              <a:rPr lang="zh-CN" altLang="en-US" dirty="0"/>
              <a:t>行时，系统才会分配存储空间给</a:t>
            </a:r>
            <a:r>
              <a:rPr lang="en-US" altLang="zh-CN" dirty="0" err="1"/>
              <a:t>stu</a:t>
            </a:r>
            <a:r>
              <a:rPr lang="zh-CN" altLang="en-US" dirty="0"/>
              <a:t>变量。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3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结构体变量占用的内存空间是其成员所占内存之和，而且各成员在内存中按定义的顺序依次</a:t>
            </a:r>
            <a:r>
              <a:rPr lang="zh-CN" altLang="en-US" b="1" dirty="0" smtClean="0"/>
              <a:t>排列。</a:t>
            </a:r>
            <a:endParaRPr lang="en-US" altLang="zh-CN" b="1" dirty="0" smtClean="0"/>
          </a:p>
          <a:p>
            <a:r>
              <a:rPr lang="zh-CN" altLang="en-US" dirty="0"/>
              <a:t>比如下面的</a:t>
            </a:r>
            <a:r>
              <a:rPr lang="en-US" altLang="zh-CN" dirty="0"/>
              <a:t>Student</a:t>
            </a:r>
            <a:r>
              <a:rPr lang="zh-CN" altLang="en-US" dirty="0"/>
              <a:t>结构体：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</a:t>
            </a:r>
            <a:r>
              <a:rPr lang="en-US" altLang="zh-CN" dirty="0" smtClean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da-DK" altLang="zh-CN" dirty="0" smtClean="0">
                <a:solidFill>
                  <a:srgbClr val="0000FF"/>
                </a:solidFill>
              </a:rPr>
              <a:t> 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 // </a:t>
            </a:r>
            <a:r>
              <a:rPr lang="zh-CN" altLang="da-DK" dirty="0">
                <a:solidFill>
                  <a:srgbClr val="0000FF"/>
                </a:solidFill>
              </a:rPr>
              <a:t>姓名</a:t>
            </a:r>
            <a:endParaRPr lang="da-DK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00FF"/>
                </a:solidFill>
              </a:rPr>
              <a:t>  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age; // </a:t>
            </a:r>
            <a:r>
              <a:rPr lang="zh-TW" altLang="en-US" dirty="0">
                <a:solidFill>
                  <a:srgbClr val="0000FF"/>
                </a:solidFill>
              </a:rPr>
              <a:t>年龄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rgbClr val="0000FF"/>
                </a:solidFill>
              </a:rPr>
              <a:t>float height; // </a:t>
            </a:r>
            <a:r>
              <a:rPr lang="zh-CN" altLang="en-US" dirty="0">
                <a:solidFill>
                  <a:srgbClr val="0000FF"/>
                </a:solidFill>
              </a:rPr>
              <a:t>身高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};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在</a:t>
            </a:r>
            <a:r>
              <a:rPr lang="en-US" altLang="zh-CN" dirty="0">
                <a:solidFill>
                  <a:srgbClr val="0000FF"/>
                </a:solidFill>
              </a:rPr>
              <a:t>16</a:t>
            </a:r>
            <a:r>
              <a:rPr lang="zh-CN" altLang="en-US" dirty="0">
                <a:solidFill>
                  <a:srgbClr val="0000FF"/>
                </a:solidFill>
              </a:rPr>
              <a:t>位编译器环境下，一个</a:t>
            </a:r>
            <a:r>
              <a:rPr lang="en-US" altLang="zh-CN" dirty="0">
                <a:solidFill>
                  <a:srgbClr val="0000FF"/>
                </a:solidFill>
              </a:rPr>
              <a:t>Student</a:t>
            </a:r>
            <a:r>
              <a:rPr lang="zh-CN" altLang="en-US" dirty="0">
                <a:solidFill>
                  <a:srgbClr val="0000FF"/>
                </a:solidFill>
              </a:rPr>
              <a:t>变量共占用内存：</a:t>
            </a:r>
            <a:r>
              <a:rPr lang="en-US" altLang="zh-CN" dirty="0">
                <a:solidFill>
                  <a:srgbClr val="0000FF"/>
                </a:solidFill>
              </a:rPr>
              <a:t>2 + 2 + 4 = 8</a:t>
            </a:r>
            <a:r>
              <a:rPr lang="zh-CN" altLang="en-US" dirty="0">
                <a:solidFill>
                  <a:srgbClr val="0000FF"/>
                </a:solidFill>
              </a:rPr>
              <a:t>字节。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7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将各成员的初值，按顺序地放在一对大括号</a:t>
            </a:r>
            <a:r>
              <a:rPr lang="en-US" altLang="zh-CN" dirty="0"/>
              <a:t>{}</a:t>
            </a:r>
            <a:r>
              <a:rPr lang="zh-CN" altLang="en-US" dirty="0"/>
              <a:t>中，并用逗号分隔，一一对应赋值。</a:t>
            </a:r>
          </a:p>
          <a:p>
            <a:r>
              <a:rPr lang="zh-TW" altLang="en-US" dirty="0"/>
              <a:t>比如初始化</a:t>
            </a:r>
            <a:r>
              <a:rPr lang="en-US" altLang="zh-TW" dirty="0"/>
              <a:t>Student</a:t>
            </a:r>
            <a:r>
              <a:rPr lang="zh-TW" altLang="en-US" dirty="0"/>
              <a:t>结构体变量</a:t>
            </a:r>
            <a:r>
              <a:rPr lang="en-US" altLang="zh-TW" dirty="0" err="1"/>
              <a:t>stu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dirty="0" smtClean="0">
                <a:solidFill>
                  <a:srgbClr val="0000FF"/>
                </a:solidFill>
              </a:rPr>
              <a:t> 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 smtClean="0">
                <a:solidFill>
                  <a:srgbClr val="0000FF"/>
                </a:solidFill>
              </a:rPr>
              <a:t>     </a:t>
            </a:r>
            <a:r>
              <a:rPr lang="hu-HU" altLang="zh-CN" dirty="0">
                <a:solidFill>
                  <a:srgbClr val="0000FF"/>
                </a:solidFill>
              </a:rPr>
              <a:t>int age;</a:t>
            </a:r>
          </a:p>
          <a:p>
            <a:pPr marL="0" indent="0">
              <a:buNone/>
            </a:pPr>
            <a:r>
              <a:rPr lang="hu-HU" altLang="zh-CN" dirty="0" smtClean="0">
                <a:solidFill>
                  <a:srgbClr val="0000FF"/>
                </a:solidFill>
              </a:rPr>
              <a:t> </a:t>
            </a:r>
            <a:r>
              <a:rPr lang="hu-HU" altLang="zh-CN" dirty="0">
                <a:solidFill>
                  <a:srgbClr val="0000FF"/>
                </a:solidFill>
              </a:rPr>
              <a:t>};</a:t>
            </a:r>
          </a:p>
          <a:p>
            <a:pPr marL="0" indent="0">
              <a:buNone/>
            </a:pPr>
            <a:r>
              <a:rPr lang="hu-HU" altLang="zh-CN" dirty="0" smtClean="0">
                <a:solidFill>
                  <a:srgbClr val="0000FF"/>
                </a:solidFill>
              </a:rPr>
              <a:t> </a:t>
            </a:r>
            <a:endParaRPr lang="hu-HU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struct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Student </a:t>
            </a:r>
            <a:r>
              <a:rPr lang="en-US" altLang="zh-CN" dirty="0" err="1">
                <a:solidFill>
                  <a:srgbClr val="0000FF"/>
                </a:solidFill>
              </a:rPr>
              <a:t>stu</a:t>
            </a:r>
            <a:r>
              <a:rPr lang="en-US" altLang="zh-CN" dirty="0">
                <a:solidFill>
                  <a:srgbClr val="0000FF"/>
                </a:solidFill>
              </a:rPr>
              <a:t> = </a:t>
            </a:r>
            <a:r>
              <a:rPr lang="en-US" altLang="zh-CN" dirty="0" smtClean="0">
                <a:solidFill>
                  <a:srgbClr val="0000FF"/>
                </a:solidFill>
              </a:rPr>
              <a:t>{“NJ</a:t>
            </a:r>
            <a:r>
              <a:rPr lang="en-US" altLang="zh-CN" dirty="0">
                <a:solidFill>
                  <a:srgbClr val="0000FF"/>
                </a:solidFill>
              </a:rPr>
              <a:t>", 27};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只能在定义变量的同时进行初始化赋值，初始化赋值和变量的定义不能分开，下面的做法是错误的：</a:t>
            </a:r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Student </a:t>
            </a:r>
            <a:r>
              <a:rPr lang="en-US" altLang="zh-CN" dirty="0" err="1"/>
              <a:t>stu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is-IS" altLang="zh-CN" dirty="0"/>
              <a:t>stu = </a:t>
            </a:r>
            <a:r>
              <a:rPr lang="is-IS" altLang="zh-CN" dirty="0" smtClean="0"/>
              <a:t>{“NJ</a:t>
            </a:r>
            <a:r>
              <a:rPr lang="is-IS" altLang="zh-CN" dirty="0"/>
              <a:t>", 27};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1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一般对结构体变量的操作是以成员为单位进行的，引用的一般形式为：结构体变量名</a:t>
            </a:r>
            <a:r>
              <a:rPr lang="en-US" altLang="zh-CN" sz="2000" b="1" dirty="0"/>
              <a:t>.</a:t>
            </a:r>
            <a:r>
              <a:rPr lang="zh-CN" altLang="en-US" sz="2000" b="1" dirty="0" smtClean="0"/>
              <a:t>成员名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sz="2000" dirty="0" smtClean="0">
                <a:solidFill>
                  <a:srgbClr val="0000FF"/>
                </a:solidFill>
              </a:rPr>
              <a:t>     </a:t>
            </a:r>
            <a:r>
              <a:rPr lang="da-DK" altLang="zh-CN" sz="2000" dirty="0" err="1">
                <a:solidFill>
                  <a:srgbClr val="0000FF"/>
                </a:solidFill>
              </a:rPr>
              <a:t>char</a:t>
            </a:r>
            <a:r>
              <a:rPr lang="da-DK" altLang="zh-CN" sz="2000" dirty="0">
                <a:solidFill>
                  <a:srgbClr val="0000FF"/>
                </a:solidFill>
              </a:rPr>
              <a:t> *</a:t>
            </a:r>
            <a:r>
              <a:rPr lang="da-DK" altLang="zh-CN" sz="2000" dirty="0" err="1">
                <a:solidFill>
                  <a:srgbClr val="0000FF"/>
                </a:solidFill>
              </a:rPr>
              <a:t>name</a:t>
            </a:r>
            <a:r>
              <a:rPr lang="da-DK" altLang="zh-CN" sz="20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sz="2000" dirty="0" smtClean="0">
                <a:solidFill>
                  <a:srgbClr val="0000FF"/>
                </a:solidFill>
              </a:rPr>
              <a:t>     </a:t>
            </a:r>
            <a:r>
              <a:rPr lang="hu-HU" altLang="zh-CN" sz="2000" dirty="0">
                <a:solidFill>
                  <a:srgbClr val="0000FF"/>
                </a:solidFill>
              </a:rPr>
              <a:t>int age;</a:t>
            </a:r>
          </a:p>
          <a:p>
            <a:pPr marL="0" indent="0">
              <a:buNone/>
            </a:pPr>
            <a:r>
              <a:rPr lang="hu-HU" altLang="zh-CN" sz="2000" dirty="0" smtClean="0">
                <a:solidFill>
                  <a:srgbClr val="0000FF"/>
                </a:solidFill>
              </a:rPr>
              <a:t> </a:t>
            </a:r>
            <a:r>
              <a:rPr lang="hu-HU" altLang="zh-CN" sz="2000" dirty="0">
                <a:solidFill>
                  <a:srgbClr val="0000FF"/>
                </a:solidFill>
              </a:rPr>
              <a:t>}</a:t>
            </a:r>
            <a:r>
              <a:rPr lang="hu-HU" altLang="zh-CN" sz="2000" dirty="0" smtClean="0">
                <a:solidFill>
                  <a:srgbClr val="0000FF"/>
                </a:solidFill>
              </a:rPr>
              <a:t>;</a:t>
            </a:r>
            <a:endParaRPr lang="hu-HU" altLang="zh-CN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struct</a:t>
            </a:r>
            <a:r>
              <a:rPr lang="en-US" altLang="zh-CN" sz="2000" dirty="0">
                <a:solidFill>
                  <a:srgbClr val="0000FF"/>
                </a:solidFill>
              </a:rPr>
              <a:t> Student </a:t>
            </a:r>
            <a:r>
              <a:rPr lang="en-US" altLang="zh-CN" sz="2000" dirty="0" err="1">
                <a:solidFill>
                  <a:srgbClr val="0000FF"/>
                </a:solidFill>
              </a:rPr>
              <a:t>stu</a:t>
            </a:r>
            <a:r>
              <a:rPr lang="en-US" altLang="zh-CN" sz="2000" dirty="0" smtClean="0">
                <a:solidFill>
                  <a:srgbClr val="0000FF"/>
                </a:solidFill>
              </a:rPr>
              <a:t>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// </a:t>
            </a:r>
            <a:r>
              <a:rPr lang="zh-TW" altLang="en-US" sz="2000" dirty="0">
                <a:solidFill>
                  <a:srgbClr val="0000FF"/>
                </a:solidFill>
              </a:rPr>
              <a:t>访问</a:t>
            </a:r>
            <a:r>
              <a:rPr lang="en-US" altLang="zh-TW" sz="2000" dirty="0" err="1">
                <a:solidFill>
                  <a:srgbClr val="0000FF"/>
                </a:solidFill>
              </a:rPr>
              <a:t>stu</a:t>
            </a:r>
            <a:r>
              <a:rPr lang="zh-TW" altLang="en-US" sz="2000" dirty="0">
                <a:solidFill>
                  <a:srgbClr val="0000FF"/>
                </a:solidFill>
              </a:rPr>
              <a:t>的</a:t>
            </a:r>
            <a:r>
              <a:rPr lang="en-US" altLang="zh-TW" sz="2000" dirty="0">
                <a:solidFill>
                  <a:srgbClr val="0000FF"/>
                </a:solidFill>
              </a:rPr>
              <a:t>age</a:t>
            </a:r>
            <a:r>
              <a:rPr lang="zh-TW" altLang="en-US" sz="2000" dirty="0">
                <a:solidFill>
                  <a:srgbClr val="0000FF"/>
                </a:solidFill>
              </a:rPr>
              <a:t>成员</a:t>
            </a:r>
          </a:p>
          <a:p>
            <a:pPr marL="0" indent="0">
              <a:buNone/>
            </a:pPr>
            <a:r>
              <a:rPr lang="zh-TW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stu.age</a:t>
            </a:r>
            <a:r>
              <a:rPr lang="en-US" altLang="zh-TW" sz="2000" dirty="0">
                <a:solidFill>
                  <a:srgbClr val="0000FF"/>
                </a:solidFill>
              </a:rPr>
              <a:t> = 27</a:t>
            </a:r>
            <a:r>
              <a:rPr lang="en-US" altLang="zh-TW" sz="2000" dirty="0" smtClean="0">
                <a:solidFill>
                  <a:srgbClr val="0000FF"/>
                </a:solidFill>
              </a:rPr>
              <a:t>;</a:t>
            </a:r>
            <a:endParaRPr lang="en-US" altLang="zh-CN" sz="2000" dirty="0">
              <a:solidFill>
                <a:srgbClr val="0000FF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9</a:t>
            </a:r>
            <a:r>
              <a:rPr lang="zh-CN" altLang="en-US" sz="2000" dirty="0"/>
              <a:t>行对结构体的</a:t>
            </a:r>
            <a:r>
              <a:rPr lang="en-US" altLang="zh-CN" sz="2000" dirty="0"/>
              <a:t>age</a:t>
            </a:r>
            <a:r>
              <a:rPr lang="zh-CN" altLang="en-US" sz="2000" dirty="0"/>
              <a:t>成员进行了赋值。</a:t>
            </a:r>
            <a:r>
              <a:rPr lang="en-US" altLang="zh-CN" sz="2000" dirty="0"/>
              <a:t>"."</a:t>
            </a:r>
            <a:r>
              <a:rPr lang="zh-CN" altLang="en-US" sz="2000" dirty="0"/>
              <a:t>称为成员运算符，它在所有运算符中优先级最高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26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如果某个成员也是结构体变量，可以连续使用成员运算符</a:t>
            </a:r>
            <a:r>
              <a:rPr lang="en-US" altLang="zh-CN" sz="1600" b="1" dirty="0"/>
              <a:t>"."</a:t>
            </a:r>
            <a:r>
              <a:rPr lang="zh-CN" altLang="en-US" sz="1600" b="1" dirty="0" smtClean="0"/>
              <a:t>访问最低一级成员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struct</a:t>
            </a:r>
            <a:r>
              <a:rPr lang="en-US" altLang="zh-CN" sz="1600" dirty="0">
                <a:solidFill>
                  <a:srgbClr val="0000FF"/>
                </a:solidFill>
              </a:rPr>
              <a:t> Date 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</a:rPr>
              <a:t> year;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</a:rPr>
              <a:t> month;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</a:rPr>
              <a:t>int</a:t>
            </a:r>
            <a:r>
              <a:rPr lang="en-US" altLang="zh-CN" sz="1600" dirty="0">
                <a:solidFill>
                  <a:srgbClr val="0000FF"/>
                </a:solidFill>
              </a:rPr>
              <a:t> day;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</a:rPr>
              <a:t> 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struct</a:t>
            </a:r>
            <a:r>
              <a:rPr lang="en-US" altLang="zh-CN" sz="1600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sz="1600" dirty="0">
                <a:solidFill>
                  <a:srgbClr val="0000FF"/>
                </a:solidFill>
              </a:rPr>
              <a:t> </a:t>
            </a:r>
            <a:r>
              <a:rPr lang="da-DK" altLang="zh-CN" sz="1600" dirty="0" smtClean="0">
                <a:solidFill>
                  <a:srgbClr val="0000FF"/>
                </a:solidFill>
              </a:rPr>
              <a:t>     </a:t>
            </a:r>
            <a:r>
              <a:rPr lang="da-DK" altLang="zh-CN" sz="1600" dirty="0" err="1">
                <a:solidFill>
                  <a:srgbClr val="0000FF"/>
                </a:solidFill>
              </a:rPr>
              <a:t>char</a:t>
            </a:r>
            <a:r>
              <a:rPr lang="da-DK" altLang="zh-CN" sz="1600" dirty="0">
                <a:solidFill>
                  <a:srgbClr val="0000FF"/>
                </a:solidFill>
              </a:rPr>
              <a:t> *</a:t>
            </a:r>
            <a:r>
              <a:rPr lang="da-DK" altLang="zh-CN" sz="1600" dirty="0" err="1">
                <a:solidFill>
                  <a:srgbClr val="0000FF"/>
                </a:solidFill>
              </a:rPr>
              <a:t>name</a:t>
            </a:r>
            <a:r>
              <a:rPr lang="da-DK" altLang="zh-CN" sz="16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da-DK" altLang="zh-CN" sz="1600" dirty="0">
                <a:solidFill>
                  <a:srgbClr val="0000FF"/>
                </a:solidFill>
              </a:rPr>
              <a:t> </a:t>
            </a:r>
            <a:r>
              <a:rPr lang="da-DK" altLang="zh-CN" sz="1600" dirty="0" smtClean="0">
                <a:solidFill>
                  <a:srgbClr val="0000FF"/>
                </a:solidFill>
              </a:rPr>
              <a:t>     </a:t>
            </a:r>
            <a:r>
              <a:rPr lang="da-DK" altLang="zh-CN" sz="1600" dirty="0" err="1">
                <a:solidFill>
                  <a:srgbClr val="0000FF"/>
                </a:solidFill>
              </a:rPr>
              <a:t>struct</a:t>
            </a:r>
            <a:r>
              <a:rPr lang="da-DK" altLang="zh-CN" sz="1600" dirty="0">
                <a:solidFill>
                  <a:srgbClr val="0000FF"/>
                </a:solidFill>
              </a:rPr>
              <a:t> Date </a:t>
            </a:r>
            <a:r>
              <a:rPr lang="da-DK" altLang="zh-CN" sz="1600" dirty="0" err="1">
                <a:solidFill>
                  <a:srgbClr val="0000FF"/>
                </a:solidFill>
              </a:rPr>
              <a:t>birthday</a:t>
            </a:r>
            <a:r>
              <a:rPr lang="da-DK" altLang="zh-CN" sz="16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da-DK" altLang="zh-CN" sz="1600" dirty="0" smtClean="0">
                <a:solidFill>
                  <a:srgbClr val="0000FF"/>
                </a:solidFill>
              </a:rPr>
              <a:t> </a:t>
            </a:r>
            <a:r>
              <a:rPr lang="da-DK" altLang="zh-CN" sz="1600" dirty="0">
                <a:solidFill>
                  <a:srgbClr val="0000FF"/>
                </a:solidFill>
              </a:rPr>
              <a:t>};</a:t>
            </a:r>
          </a:p>
          <a:p>
            <a:pPr marL="0" indent="0">
              <a:buNone/>
            </a:pPr>
            <a:r>
              <a:rPr lang="da-DK" altLang="zh-CN" sz="1600" dirty="0" smtClean="0">
                <a:solidFill>
                  <a:srgbClr val="0000FF"/>
                </a:solidFill>
              </a:rPr>
              <a:t> </a:t>
            </a:r>
            <a:endParaRPr lang="da-DK" altLang="zh-CN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da-DK" altLang="zh-CN" sz="1600" dirty="0" smtClean="0">
                <a:solidFill>
                  <a:srgbClr val="0000FF"/>
                </a:solidFill>
              </a:rPr>
              <a:t> </a:t>
            </a:r>
            <a:r>
              <a:rPr lang="da-DK" altLang="zh-CN" sz="1600" dirty="0" err="1">
                <a:solidFill>
                  <a:srgbClr val="0000FF"/>
                </a:solidFill>
              </a:rPr>
              <a:t>struct</a:t>
            </a:r>
            <a:r>
              <a:rPr lang="da-DK" altLang="zh-CN" sz="1600" dirty="0">
                <a:solidFill>
                  <a:srgbClr val="0000FF"/>
                </a:solidFill>
              </a:rPr>
              <a:t> Student </a:t>
            </a:r>
            <a:r>
              <a:rPr lang="da-DK" altLang="zh-CN" sz="1600" dirty="0" err="1">
                <a:solidFill>
                  <a:srgbClr val="0000FF"/>
                </a:solidFill>
              </a:rPr>
              <a:t>stu</a:t>
            </a:r>
            <a:r>
              <a:rPr lang="da-DK" altLang="zh-CN" sz="1600" dirty="0" smtClean="0">
                <a:solidFill>
                  <a:srgbClr val="0000FF"/>
                </a:solidFill>
              </a:rPr>
              <a:t>;</a:t>
            </a:r>
            <a:endParaRPr lang="da-DK" altLang="zh-CN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da-DK" altLang="zh-CN" sz="1600" dirty="0" smtClean="0">
                <a:solidFill>
                  <a:srgbClr val="0000FF"/>
                </a:solidFill>
              </a:rPr>
              <a:t> </a:t>
            </a:r>
            <a:r>
              <a:rPr lang="da-DK" altLang="zh-CN" sz="1600" dirty="0" err="1">
                <a:solidFill>
                  <a:srgbClr val="0000FF"/>
                </a:solidFill>
              </a:rPr>
              <a:t>stu.birthday.year</a:t>
            </a:r>
            <a:r>
              <a:rPr lang="da-DK" altLang="zh-CN" sz="1600" dirty="0">
                <a:solidFill>
                  <a:srgbClr val="0000FF"/>
                </a:solidFill>
              </a:rPr>
              <a:t> = 1986;</a:t>
            </a:r>
          </a:p>
          <a:p>
            <a:pPr marL="0" indent="0">
              <a:buNone/>
            </a:pPr>
            <a:r>
              <a:rPr lang="da-DK" altLang="zh-CN" sz="1600" dirty="0" smtClean="0">
                <a:solidFill>
                  <a:srgbClr val="0000FF"/>
                </a:solidFill>
              </a:rPr>
              <a:t> </a:t>
            </a:r>
            <a:r>
              <a:rPr lang="da-DK" altLang="zh-CN" sz="1600" dirty="0" err="1">
                <a:solidFill>
                  <a:srgbClr val="0000FF"/>
                </a:solidFill>
              </a:rPr>
              <a:t>stu.birthday.month</a:t>
            </a:r>
            <a:r>
              <a:rPr lang="da-DK" altLang="zh-CN" sz="1600" dirty="0">
                <a:solidFill>
                  <a:srgbClr val="0000FF"/>
                </a:solidFill>
              </a:rPr>
              <a:t> = 9;</a:t>
            </a:r>
          </a:p>
          <a:p>
            <a:pPr marL="0" indent="0">
              <a:buNone/>
            </a:pPr>
            <a:r>
              <a:rPr lang="da-DK" altLang="zh-CN" sz="1600" dirty="0" smtClean="0">
                <a:solidFill>
                  <a:srgbClr val="0000FF"/>
                </a:solidFill>
              </a:rPr>
              <a:t> </a:t>
            </a:r>
            <a:r>
              <a:rPr lang="da-DK" altLang="zh-CN" sz="1600" dirty="0" err="1">
                <a:solidFill>
                  <a:srgbClr val="0000FF"/>
                </a:solidFill>
              </a:rPr>
              <a:t>stu.birthday.day</a:t>
            </a:r>
            <a:r>
              <a:rPr lang="da-DK" altLang="zh-CN" sz="1600" dirty="0">
                <a:solidFill>
                  <a:srgbClr val="0000FF"/>
                </a:solidFill>
              </a:rPr>
              <a:t> = 10;</a:t>
            </a:r>
            <a:endParaRPr kumimoji="1"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相同类</a:t>
            </a:r>
            <a:r>
              <a:rPr lang="zh-CN" altLang="en-US" b="1" dirty="0" smtClean="0"/>
              <a:t>型的结构体变量之间可以进行整体赋值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Student {</a:t>
            </a:r>
          </a:p>
          <a:p>
            <a:pPr marL="0" indent="0">
              <a:buNone/>
            </a:pPr>
            <a:r>
              <a:rPr lang="da-DK" altLang="zh-CN" dirty="0"/>
              <a:t> </a:t>
            </a:r>
            <a:r>
              <a:rPr lang="da-DK" altLang="zh-CN" dirty="0" smtClean="0"/>
              <a:t>     </a:t>
            </a:r>
            <a:r>
              <a:rPr lang="da-DK" altLang="zh-CN" dirty="0" err="1"/>
              <a:t>char</a:t>
            </a:r>
            <a:r>
              <a:rPr lang="da-DK" altLang="zh-CN" dirty="0"/>
              <a:t> *</a:t>
            </a:r>
            <a:r>
              <a:rPr lang="da-DK" altLang="zh-CN" dirty="0" err="1"/>
              <a:t>name</a:t>
            </a:r>
            <a:r>
              <a:rPr lang="da-DK" altLang="zh-CN" dirty="0"/>
              <a:t>;</a:t>
            </a:r>
          </a:p>
          <a:p>
            <a:pPr marL="0" indent="0">
              <a:buNone/>
            </a:pPr>
            <a:r>
              <a:rPr lang="hu-HU" altLang="zh-CN" dirty="0"/>
              <a:t> </a:t>
            </a:r>
            <a:r>
              <a:rPr lang="hu-HU" altLang="zh-CN" dirty="0" smtClean="0"/>
              <a:t>     </a:t>
            </a:r>
            <a:r>
              <a:rPr lang="hu-HU" altLang="zh-CN" dirty="0"/>
              <a:t>int age;</a:t>
            </a:r>
          </a:p>
          <a:p>
            <a:pPr marL="0" indent="0">
              <a:buNone/>
            </a:pPr>
            <a:r>
              <a:rPr lang="hu-HU" altLang="zh-CN" dirty="0"/>
              <a:t> </a:t>
            </a:r>
            <a:r>
              <a:rPr lang="hu-HU" altLang="zh-CN" dirty="0" smtClean="0"/>
              <a:t> </a:t>
            </a:r>
            <a:r>
              <a:rPr lang="hu-HU" altLang="zh-CN" dirty="0"/>
              <a:t>};</a:t>
            </a:r>
          </a:p>
          <a:p>
            <a:pPr marL="0" indent="0">
              <a:buNone/>
            </a:pPr>
            <a:r>
              <a:rPr lang="hu-HU" altLang="zh-CN" dirty="0"/>
              <a:t> </a:t>
            </a:r>
            <a:r>
              <a:rPr lang="hu-HU" altLang="zh-CN" dirty="0" smtClean="0"/>
              <a:t> </a:t>
            </a:r>
            <a:endParaRPr lang="hu-HU" altLang="zh-CN" dirty="0"/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</a:t>
            </a:r>
            <a:r>
              <a:rPr lang="fr-FR" altLang="zh-CN" dirty="0" err="1"/>
              <a:t>struct</a:t>
            </a:r>
            <a:r>
              <a:rPr lang="fr-FR" altLang="zh-CN" dirty="0"/>
              <a:t> </a:t>
            </a:r>
            <a:r>
              <a:rPr lang="fr-FR" altLang="zh-CN" dirty="0" err="1"/>
              <a:t>Student</a:t>
            </a:r>
            <a:r>
              <a:rPr lang="fr-FR" altLang="zh-CN" dirty="0"/>
              <a:t> stu1 = </a:t>
            </a:r>
            <a:r>
              <a:rPr lang="fr-FR" altLang="zh-CN" dirty="0" smtClean="0"/>
              <a:t>{</a:t>
            </a:r>
            <a:r>
              <a:rPr lang="en-US" altLang="zh-CN" dirty="0" smtClean="0"/>
              <a:t>“</a:t>
            </a:r>
            <a:r>
              <a:rPr lang="fr-FR" altLang="zh-CN" dirty="0" smtClean="0"/>
              <a:t>NJ</a:t>
            </a:r>
            <a:r>
              <a:rPr lang="zh-CN" altLang="en-US" dirty="0" smtClean="0"/>
              <a:t>”</a:t>
            </a:r>
            <a:r>
              <a:rPr lang="fr-FR" altLang="zh-CN" dirty="0" smtClean="0"/>
              <a:t>, </a:t>
            </a:r>
            <a:r>
              <a:rPr lang="fr-FR" altLang="zh-CN" dirty="0"/>
              <a:t>27};</a:t>
            </a:r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</a:t>
            </a:r>
            <a:endParaRPr lang="fr-FR" altLang="zh-CN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/>
              <a:t>// </a:t>
            </a:r>
            <a:r>
              <a:rPr lang="zh-TW" altLang="en-US" dirty="0"/>
              <a:t>将</a:t>
            </a:r>
            <a:r>
              <a:rPr lang="en-US" altLang="zh-TW" dirty="0"/>
              <a:t>stu1</a:t>
            </a:r>
            <a:r>
              <a:rPr lang="zh-TW" altLang="en-US" dirty="0"/>
              <a:t>直接赋值给</a:t>
            </a:r>
            <a:r>
              <a:rPr lang="en-US" altLang="zh-TW" dirty="0"/>
              <a:t>stu2</a:t>
            </a:r>
            <a:endParaRPr lang="zh-TW" altLang="en-US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Student stu2 = stu1;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("age is %d", stu2.age);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注意第</a:t>
            </a:r>
            <a:r>
              <a:rPr lang="en-US" altLang="zh-CN" dirty="0"/>
              <a:t>9</a:t>
            </a:r>
            <a:r>
              <a:rPr lang="zh-CN" altLang="en-US" dirty="0"/>
              <a:t>行。输出结果为：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0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跟结构体变量一样，结构体数组也有</a:t>
            </a:r>
            <a:r>
              <a:rPr lang="en-US" altLang="zh-CN" dirty="0"/>
              <a:t>3</a:t>
            </a:r>
            <a:r>
              <a:rPr lang="zh-CN" altLang="en-US" dirty="0"/>
              <a:t>种定义方式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00FF"/>
                </a:solidFill>
              </a:rPr>
              <a:t>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   int age;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};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struct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Student </a:t>
            </a:r>
            <a:r>
              <a:rPr lang="en-US" altLang="zh-TW" dirty="0" err="1">
                <a:solidFill>
                  <a:srgbClr val="0000FF"/>
                </a:solidFill>
              </a:rPr>
              <a:t>stu</a:t>
            </a:r>
            <a:r>
              <a:rPr lang="en-US" altLang="zh-TW" dirty="0">
                <a:solidFill>
                  <a:srgbClr val="0000FF"/>
                </a:solidFill>
              </a:rPr>
              <a:t>[5]; //</a:t>
            </a:r>
            <a:r>
              <a:rPr lang="zh-TW" altLang="en-US" dirty="0">
                <a:solidFill>
                  <a:srgbClr val="0000FF"/>
                </a:solidFill>
              </a:rPr>
              <a:t>定义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00FF"/>
                </a:solidFill>
              </a:rPr>
              <a:t>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   int age;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} </a:t>
            </a:r>
            <a:r>
              <a:rPr lang="en-US" altLang="zh-TW" dirty="0" err="1">
                <a:solidFill>
                  <a:srgbClr val="0000FF"/>
                </a:solidFill>
              </a:rPr>
              <a:t>stu</a:t>
            </a:r>
            <a:r>
              <a:rPr lang="en-US" altLang="zh-TW" dirty="0">
                <a:solidFill>
                  <a:srgbClr val="0000FF"/>
                </a:solidFill>
              </a:rPr>
              <a:t>[5]; //</a:t>
            </a:r>
            <a:r>
              <a:rPr lang="zh-TW" altLang="en-US" dirty="0">
                <a:solidFill>
                  <a:srgbClr val="0000FF"/>
                </a:solidFill>
              </a:rPr>
              <a:t>定义</a:t>
            </a:r>
            <a:r>
              <a:rPr lang="en-US" altLang="zh-TW" dirty="0" smtClean="0">
                <a:solidFill>
                  <a:srgbClr val="0000FF"/>
                </a:solidFill>
              </a:rPr>
              <a:t>2</a:t>
            </a:r>
          </a:p>
          <a:p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3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{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00FF"/>
                </a:solidFill>
              </a:rPr>
              <a:t>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   int age;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} </a:t>
            </a:r>
            <a:r>
              <a:rPr lang="en-US" altLang="zh-TW" dirty="0" err="1">
                <a:solidFill>
                  <a:srgbClr val="0000FF"/>
                </a:solidFill>
              </a:rPr>
              <a:t>stu</a:t>
            </a:r>
            <a:r>
              <a:rPr lang="en-US" altLang="zh-TW" dirty="0">
                <a:solidFill>
                  <a:srgbClr val="0000FF"/>
                </a:solidFill>
              </a:rPr>
              <a:t>[5]; //</a:t>
            </a:r>
            <a:r>
              <a:rPr lang="zh-TW" altLang="en-US" dirty="0">
                <a:solidFill>
                  <a:srgbClr val="0000FF"/>
                </a:solidFill>
              </a:rPr>
              <a:t>定义</a:t>
            </a:r>
            <a:r>
              <a:rPr lang="en-US" altLang="zh-TW" dirty="0" smtClean="0">
                <a:solidFill>
                  <a:srgbClr val="0000FF"/>
                </a:solidFill>
              </a:rPr>
              <a:t>3</a:t>
            </a:r>
          </a:p>
          <a:p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11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一、什么是结构体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.</a:t>
            </a:r>
            <a:r>
              <a:rPr lang="en-US" altLang="zh-CN" dirty="0"/>
              <a:t> C</a:t>
            </a:r>
            <a:r>
              <a:rPr lang="zh-CN" altLang="en-US" dirty="0"/>
              <a:t>语言中的数组，用法跟其他语言差不多。当一个整体由多个数据构成时，我们可以用数组来表示这个整体，但是数组有个特点：内部的每一个元素都必须是相同类型的数据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lang="zh-CN" altLang="en-US" dirty="0"/>
              <a:t>在实际应用中，我们通常需要由不同类型的数据来构成一个整体，比如学生这个整体可以由姓名、年龄、身高等数据构成，这些数据都具有不同的类型，姓名可以是字符串类型，年龄可以是整型，身高可以是浮点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/>
              <a:t>为此，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语言专门提供了一种构造类型来解决上述问题，这就是结构体，它允许内部的元素是不同类型的</a:t>
            </a:r>
            <a:r>
              <a:rPr kumimoji="1" lang="zh-CN" altLang="en-US" dirty="0" smtClean="0"/>
              <a:t>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2.</a:t>
            </a:r>
            <a:r>
              <a:rPr lang="ja-JP" altLang="en-US" b="1" dirty="0"/>
              <a:t>初始化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{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00FF"/>
                </a:solidFill>
              </a:rPr>
              <a:t>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   int age;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} stu[2] = { </a:t>
            </a:r>
            <a:r>
              <a:rPr lang="hu-HU" altLang="zh-CN" dirty="0" smtClean="0">
                <a:solidFill>
                  <a:srgbClr val="0000FF"/>
                </a:solidFill>
              </a:rPr>
              <a:t>{”NJ</a:t>
            </a:r>
            <a:r>
              <a:rPr lang="hu-HU" altLang="zh-CN" dirty="0">
                <a:solidFill>
                  <a:srgbClr val="0000FF"/>
                </a:solidFill>
              </a:rPr>
              <a:t>", 27}, {"JJ", 30} };</a:t>
            </a:r>
          </a:p>
          <a:p>
            <a:r>
              <a:rPr lang="zh-CN" altLang="en-US" dirty="0"/>
              <a:t>也可以用数组下标访问每一个结构体元素，跟普通数组的用法是一样的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8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结构体作为函数参数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将结构体变量作为函数参数进行传递时，其实传递的是全部成员的值，也就是将实参中成员的值一一赋值给对应的形参成员。因此，形参的改变不会影响到实参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#include &lt;</a:t>
            </a:r>
            <a:r>
              <a:rPr lang="en-US" altLang="zh-CN" sz="4400" dirty="0" err="1">
                <a:solidFill>
                  <a:srgbClr val="0000FF"/>
                </a:solidFill>
              </a:rPr>
              <a:t>stdio.h</a:t>
            </a:r>
            <a:r>
              <a:rPr lang="en-US" altLang="zh-CN" sz="4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 2 </a:t>
            </a:r>
          </a:p>
          <a:p>
            <a:pPr marL="0" indent="0">
              <a:buNone/>
            </a:pPr>
            <a:r>
              <a:rPr lang="zh-TW" altLang="en-US" sz="4400" dirty="0">
                <a:solidFill>
                  <a:srgbClr val="0000FF"/>
                </a:solidFill>
              </a:rPr>
              <a:t> </a:t>
            </a:r>
            <a:r>
              <a:rPr lang="en-US" altLang="zh-TW" sz="4400" dirty="0">
                <a:solidFill>
                  <a:srgbClr val="0000FF"/>
                </a:solidFill>
              </a:rPr>
              <a:t>3</a:t>
            </a:r>
            <a:r>
              <a:rPr lang="zh-TW" altLang="en-US" sz="4400" dirty="0">
                <a:solidFill>
                  <a:srgbClr val="0000FF"/>
                </a:solidFill>
              </a:rPr>
              <a:t> </a:t>
            </a:r>
            <a:r>
              <a:rPr lang="en-US" altLang="zh-TW" sz="4400" dirty="0">
                <a:solidFill>
                  <a:srgbClr val="0000FF"/>
                </a:solidFill>
              </a:rPr>
              <a:t>// </a:t>
            </a:r>
            <a:r>
              <a:rPr lang="zh-TW" altLang="en-US" sz="4400" dirty="0">
                <a:solidFill>
                  <a:srgbClr val="0000FF"/>
                </a:solidFill>
              </a:rPr>
              <a:t>定义一个结构体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 4 </a:t>
            </a:r>
            <a:r>
              <a:rPr lang="en-US" altLang="zh-CN" sz="4400" dirty="0" err="1">
                <a:solidFill>
                  <a:srgbClr val="0000FF"/>
                </a:solidFill>
              </a:rPr>
              <a:t>struct</a:t>
            </a:r>
            <a:r>
              <a:rPr lang="en-US" altLang="zh-CN" sz="4400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hu-HU" altLang="zh-CN" sz="4400" dirty="0">
                <a:solidFill>
                  <a:srgbClr val="0000FF"/>
                </a:solidFill>
              </a:rPr>
              <a:t> 5     int age;</a:t>
            </a:r>
          </a:p>
          <a:p>
            <a:pPr marL="0" indent="0">
              <a:buNone/>
            </a:pPr>
            <a:r>
              <a:rPr lang="hu-HU" altLang="zh-CN" sz="4400" dirty="0">
                <a:solidFill>
                  <a:srgbClr val="0000FF"/>
                </a:solidFill>
              </a:rPr>
              <a:t> 6 };</a:t>
            </a:r>
          </a:p>
          <a:p>
            <a:pPr marL="0" indent="0">
              <a:buNone/>
            </a:pPr>
            <a:r>
              <a:rPr lang="hu-HU" altLang="zh-CN" sz="4400" dirty="0">
                <a:solidFill>
                  <a:srgbClr val="0000FF"/>
                </a:solidFill>
              </a:rPr>
              <a:t> 7 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 8 void test(</a:t>
            </a:r>
            <a:r>
              <a:rPr lang="en-US" altLang="zh-CN" sz="4400" dirty="0" err="1">
                <a:solidFill>
                  <a:srgbClr val="0000FF"/>
                </a:solidFill>
              </a:rPr>
              <a:t>struct</a:t>
            </a:r>
            <a:r>
              <a:rPr lang="en-US" altLang="zh-CN" sz="4400" dirty="0">
                <a:solidFill>
                  <a:srgbClr val="0000FF"/>
                </a:solidFill>
              </a:rPr>
              <a:t> Student </a:t>
            </a:r>
            <a:r>
              <a:rPr lang="en-US" altLang="zh-CN" sz="4400" dirty="0" err="1">
                <a:solidFill>
                  <a:srgbClr val="0000FF"/>
                </a:solidFill>
              </a:rPr>
              <a:t>stu</a:t>
            </a:r>
            <a:r>
              <a:rPr lang="en-US" altLang="zh-CN" sz="4400" dirty="0">
                <a:solidFill>
                  <a:srgbClr val="0000FF"/>
                </a:solidFill>
              </a:rPr>
              <a:t>) {</a:t>
            </a:r>
          </a:p>
          <a:p>
            <a:pPr marL="0" indent="0">
              <a:buNone/>
            </a:pPr>
            <a:r>
              <a:rPr lang="zh-TW" altLang="en-US" sz="4400" dirty="0">
                <a:solidFill>
                  <a:srgbClr val="0000FF"/>
                </a:solidFill>
              </a:rPr>
              <a:t> </a:t>
            </a:r>
            <a:r>
              <a:rPr lang="en-US" altLang="zh-TW" sz="4400" dirty="0">
                <a:solidFill>
                  <a:srgbClr val="0000FF"/>
                </a:solidFill>
              </a:rPr>
              <a:t>9</a:t>
            </a:r>
            <a:r>
              <a:rPr lang="zh-TW" altLang="en-US" sz="4400" dirty="0">
                <a:solidFill>
                  <a:srgbClr val="0000FF"/>
                </a:solidFill>
              </a:rPr>
              <a:t>     </a:t>
            </a:r>
            <a:r>
              <a:rPr lang="en-US" altLang="zh-TW" sz="4400" dirty="0" err="1">
                <a:solidFill>
                  <a:srgbClr val="0000FF"/>
                </a:solidFill>
              </a:rPr>
              <a:t>printf</a:t>
            </a:r>
            <a:r>
              <a:rPr lang="en-US" altLang="zh-TW" sz="4400" dirty="0">
                <a:solidFill>
                  <a:srgbClr val="0000FF"/>
                </a:solidFill>
              </a:rPr>
              <a:t>("</a:t>
            </a:r>
            <a:r>
              <a:rPr lang="zh-TW" altLang="en-US" sz="4400" dirty="0">
                <a:solidFill>
                  <a:srgbClr val="0000FF"/>
                </a:solidFill>
              </a:rPr>
              <a:t>修改前的形参：</a:t>
            </a:r>
            <a:r>
              <a:rPr lang="en-US" altLang="zh-TW" sz="4400" dirty="0">
                <a:solidFill>
                  <a:srgbClr val="0000FF"/>
                </a:solidFill>
              </a:rPr>
              <a:t>%d \n", </a:t>
            </a:r>
            <a:r>
              <a:rPr lang="en-US" altLang="zh-TW" sz="4400" dirty="0" err="1">
                <a:solidFill>
                  <a:srgbClr val="0000FF"/>
                </a:solidFill>
              </a:rPr>
              <a:t>stu.age</a:t>
            </a:r>
            <a:r>
              <a:rPr lang="en-US" altLang="zh-TW" sz="4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TW" sz="4400" dirty="0">
                <a:solidFill>
                  <a:srgbClr val="0000FF"/>
                </a:solidFill>
              </a:rPr>
              <a:t>10</a:t>
            </a:r>
            <a:r>
              <a:rPr lang="zh-TW" altLang="en-US" sz="4400" dirty="0">
                <a:solidFill>
                  <a:srgbClr val="0000FF"/>
                </a:solidFill>
              </a:rPr>
              <a:t>     </a:t>
            </a:r>
            <a:r>
              <a:rPr lang="en-US" altLang="zh-TW" sz="4400" dirty="0">
                <a:solidFill>
                  <a:srgbClr val="0000FF"/>
                </a:solidFill>
              </a:rPr>
              <a:t>// </a:t>
            </a:r>
            <a:r>
              <a:rPr lang="zh-TW" altLang="en-US" sz="4400" dirty="0">
                <a:solidFill>
                  <a:srgbClr val="0000FF"/>
                </a:solidFill>
              </a:rPr>
              <a:t>修改实参中的</a:t>
            </a:r>
            <a:r>
              <a:rPr lang="en-US" altLang="zh-TW" sz="4400" dirty="0">
                <a:solidFill>
                  <a:srgbClr val="0000FF"/>
                </a:solidFill>
              </a:rPr>
              <a:t>age</a:t>
            </a:r>
            <a:endParaRPr lang="zh-TW" altLang="en-US" sz="4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4400" dirty="0">
                <a:solidFill>
                  <a:srgbClr val="0000FF"/>
                </a:solidFill>
              </a:rPr>
              <a:t>11</a:t>
            </a:r>
            <a:r>
              <a:rPr lang="zh-TW" altLang="en-US" sz="4400" dirty="0">
                <a:solidFill>
                  <a:srgbClr val="0000FF"/>
                </a:solidFill>
              </a:rPr>
              <a:t>     </a:t>
            </a:r>
            <a:r>
              <a:rPr lang="en-US" altLang="zh-TW" sz="4400" dirty="0" err="1">
                <a:solidFill>
                  <a:srgbClr val="0000FF"/>
                </a:solidFill>
              </a:rPr>
              <a:t>stu.age</a:t>
            </a:r>
            <a:r>
              <a:rPr lang="en-US" altLang="zh-TW" sz="4400" dirty="0">
                <a:solidFill>
                  <a:srgbClr val="0000FF"/>
                </a:solidFill>
              </a:rPr>
              <a:t> = 10;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12     </a:t>
            </a:r>
          </a:p>
          <a:p>
            <a:pPr marL="0" indent="0">
              <a:buNone/>
            </a:pPr>
            <a:r>
              <a:rPr lang="en-US" altLang="zh-TW" sz="4400" dirty="0">
                <a:solidFill>
                  <a:srgbClr val="0000FF"/>
                </a:solidFill>
              </a:rPr>
              <a:t>13</a:t>
            </a:r>
            <a:r>
              <a:rPr lang="zh-TW" altLang="en-US" sz="4400" dirty="0">
                <a:solidFill>
                  <a:srgbClr val="0000FF"/>
                </a:solidFill>
              </a:rPr>
              <a:t>     </a:t>
            </a:r>
            <a:r>
              <a:rPr lang="en-US" altLang="zh-TW" sz="4400" dirty="0" err="1">
                <a:solidFill>
                  <a:srgbClr val="0000FF"/>
                </a:solidFill>
              </a:rPr>
              <a:t>printf</a:t>
            </a:r>
            <a:r>
              <a:rPr lang="en-US" altLang="zh-TW" sz="4400" dirty="0">
                <a:solidFill>
                  <a:srgbClr val="0000FF"/>
                </a:solidFill>
              </a:rPr>
              <a:t>("</a:t>
            </a:r>
            <a:r>
              <a:rPr lang="zh-TW" altLang="en-US" sz="4400" dirty="0">
                <a:solidFill>
                  <a:srgbClr val="0000FF"/>
                </a:solidFill>
              </a:rPr>
              <a:t>修改后的形参：</a:t>
            </a:r>
            <a:r>
              <a:rPr lang="en-US" altLang="zh-TW" sz="4400" dirty="0">
                <a:solidFill>
                  <a:srgbClr val="0000FF"/>
                </a:solidFill>
              </a:rPr>
              <a:t>%d \n", </a:t>
            </a:r>
            <a:r>
              <a:rPr lang="en-US" altLang="zh-TW" sz="4400" dirty="0" err="1">
                <a:solidFill>
                  <a:srgbClr val="0000FF"/>
                </a:solidFill>
              </a:rPr>
              <a:t>stu.age</a:t>
            </a:r>
            <a:r>
              <a:rPr lang="en-US" altLang="zh-TW" sz="4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14 }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15 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16 </a:t>
            </a:r>
            <a:r>
              <a:rPr lang="en-US" altLang="zh-CN" sz="4400" dirty="0" err="1">
                <a:solidFill>
                  <a:srgbClr val="0000FF"/>
                </a:solidFill>
              </a:rPr>
              <a:t>int</a:t>
            </a:r>
            <a:r>
              <a:rPr lang="en-US" altLang="zh-CN" sz="4400" dirty="0">
                <a:solidFill>
                  <a:srgbClr val="0000FF"/>
                </a:solidFill>
              </a:rPr>
              <a:t> main(</a:t>
            </a:r>
            <a:r>
              <a:rPr lang="en-US" altLang="zh-CN" sz="4400" dirty="0" err="1">
                <a:solidFill>
                  <a:srgbClr val="0000FF"/>
                </a:solidFill>
              </a:rPr>
              <a:t>int</a:t>
            </a:r>
            <a:r>
              <a:rPr lang="en-US" altLang="zh-CN" sz="4400" dirty="0">
                <a:solidFill>
                  <a:srgbClr val="0000FF"/>
                </a:solidFill>
              </a:rPr>
              <a:t> </a:t>
            </a:r>
            <a:r>
              <a:rPr lang="en-US" altLang="zh-CN" sz="4400" dirty="0" err="1">
                <a:solidFill>
                  <a:srgbClr val="0000FF"/>
                </a:solidFill>
              </a:rPr>
              <a:t>argc</a:t>
            </a:r>
            <a:r>
              <a:rPr lang="en-US" altLang="zh-CN" sz="4400" dirty="0">
                <a:solidFill>
                  <a:srgbClr val="0000FF"/>
                </a:solidFill>
              </a:rPr>
              <a:t>, </a:t>
            </a:r>
            <a:r>
              <a:rPr lang="en-US" altLang="zh-CN" sz="4400" dirty="0" err="1">
                <a:solidFill>
                  <a:srgbClr val="0000FF"/>
                </a:solidFill>
              </a:rPr>
              <a:t>const</a:t>
            </a:r>
            <a:r>
              <a:rPr lang="en-US" altLang="zh-CN" sz="4400" dirty="0">
                <a:solidFill>
                  <a:srgbClr val="0000FF"/>
                </a:solidFill>
              </a:rPr>
              <a:t> char * </a:t>
            </a:r>
            <a:r>
              <a:rPr lang="en-US" altLang="zh-CN" sz="4400" dirty="0" err="1">
                <a:solidFill>
                  <a:srgbClr val="0000FF"/>
                </a:solidFill>
              </a:rPr>
              <a:t>argv</a:t>
            </a:r>
            <a:r>
              <a:rPr lang="en-US" altLang="zh-CN" sz="4400" dirty="0">
                <a:solidFill>
                  <a:srgbClr val="0000FF"/>
                </a:solidFill>
              </a:rPr>
              <a:t>[]) {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17     </a:t>
            </a:r>
          </a:p>
          <a:p>
            <a:pPr marL="0" indent="0">
              <a:buNone/>
            </a:pPr>
            <a:r>
              <a:rPr lang="cs-CZ" altLang="zh-CN" sz="4400" dirty="0">
                <a:solidFill>
                  <a:srgbClr val="0000FF"/>
                </a:solidFill>
              </a:rPr>
              <a:t>18     </a:t>
            </a:r>
            <a:r>
              <a:rPr lang="cs-CZ" altLang="zh-CN" sz="4400" dirty="0" err="1">
                <a:solidFill>
                  <a:srgbClr val="0000FF"/>
                </a:solidFill>
              </a:rPr>
              <a:t>struct</a:t>
            </a:r>
            <a:r>
              <a:rPr lang="cs-CZ" altLang="zh-CN" sz="4400" dirty="0">
                <a:solidFill>
                  <a:srgbClr val="0000FF"/>
                </a:solidFill>
              </a:rPr>
              <a:t> Student stu = {30};</a:t>
            </a:r>
          </a:p>
          <a:p>
            <a:pPr marL="0" indent="0">
              <a:buNone/>
            </a:pPr>
            <a:r>
              <a:rPr lang="en-US" altLang="zh-TW" sz="4400" dirty="0">
                <a:solidFill>
                  <a:srgbClr val="0000FF"/>
                </a:solidFill>
              </a:rPr>
              <a:t>19</a:t>
            </a:r>
            <a:r>
              <a:rPr lang="zh-TW" altLang="en-US" sz="4400" dirty="0">
                <a:solidFill>
                  <a:srgbClr val="0000FF"/>
                </a:solidFill>
              </a:rPr>
              <a:t>     </a:t>
            </a:r>
            <a:r>
              <a:rPr lang="en-US" altLang="zh-TW" sz="4400" dirty="0" err="1">
                <a:solidFill>
                  <a:srgbClr val="0000FF"/>
                </a:solidFill>
              </a:rPr>
              <a:t>printf</a:t>
            </a:r>
            <a:r>
              <a:rPr lang="en-US" altLang="zh-TW" sz="4400" dirty="0">
                <a:solidFill>
                  <a:srgbClr val="0000FF"/>
                </a:solidFill>
              </a:rPr>
              <a:t>("</a:t>
            </a:r>
            <a:r>
              <a:rPr lang="zh-TW" altLang="en-US" sz="4400" dirty="0">
                <a:solidFill>
                  <a:srgbClr val="0000FF"/>
                </a:solidFill>
              </a:rPr>
              <a:t>修改前的实参：</a:t>
            </a:r>
            <a:r>
              <a:rPr lang="en-US" altLang="zh-TW" sz="4400" dirty="0">
                <a:solidFill>
                  <a:srgbClr val="0000FF"/>
                </a:solidFill>
              </a:rPr>
              <a:t>%d \n", </a:t>
            </a:r>
            <a:r>
              <a:rPr lang="en-US" altLang="zh-TW" sz="4400" dirty="0" err="1">
                <a:solidFill>
                  <a:srgbClr val="0000FF"/>
                </a:solidFill>
              </a:rPr>
              <a:t>stu.age</a:t>
            </a:r>
            <a:r>
              <a:rPr lang="en-US" altLang="zh-TW" sz="4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20     </a:t>
            </a:r>
          </a:p>
          <a:p>
            <a:pPr marL="0" indent="0">
              <a:buNone/>
            </a:pPr>
            <a:r>
              <a:rPr lang="en-US" altLang="zh-TW" sz="4400" dirty="0">
                <a:solidFill>
                  <a:srgbClr val="0000FF"/>
                </a:solidFill>
              </a:rPr>
              <a:t>21</a:t>
            </a:r>
            <a:r>
              <a:rPr lang="zh-TW" altLang="en-US" sz="4400" dirty="0">
                <a:solidFill>
                  <a:srgbClr val="0000FF"/>
                </a:solidFill>
              </a:rPr>
              <a:t>     </a:t>
            </a:r>
            <a:r>
              <a:rPr lang="en-US" altLang="zh-TW" sz="4400" dirty="0">
                <a:solidFill>
                  <a:srgbClr val="0000FF"/>
                </a:solidFill>
              </a:rPr>
              <a:t>// </a:t>
            </a:r>
            <a:r>
              <a:rPr lang="zh-TW" altLang="en-US" sz="4400" dirty="0">
                <a:solidFill>
                  <a:srgbClr val="0000FF"/>
                </a:solidFill>
              </a:rPr>
              <a:t>调用</a:t>
            </a:r>
            <a:r>
              <a:rPr lang="en-US" altLang="zh-TW" sz="4400" dirty="0">
                <a:solidFill>
                  <a:srgbClr val="0000FF"/>
                </a:solidFill>
              </a:rPr>
              <a:t>test</a:t>
            </a:r>
            <a:r>
              <a:rPr lang="zh-TW" altLang="en-US" sz="4400" dirty="0">
                <a:solidFill>
                  <a:srgbClr val="0000FF"/>
                </a:solidFill>
              </a:rPr>
              <a:t>函数</a:t>
            </a:r>
          </a:p>
          <a:p>
            <a:pPr marL="0" indent="0">
              <a:buNone/>
            </a:pPr>
            <a:r>
              <a:rPr lang="en-US" altLang="zh-TW" sz="4400" dirty="0">
                <a:solidFill>
                  <a:srgbClr val="0000FF"/>
                </a:solidFill>
              </a:rPr>
              <a:t>22</a:t>
            </a:r>
            <a:r>
              <a:rPr lang="zh-TW" altLang="en-US" sz="4400" dirty="0">
                <a:solidFill>
                  <a:srgbClr val="0000FF"/>
                </a:solidFill>
              </a:rPr>
              <a:t>     </a:t>
            </a:r>
            <a:r>
              <a:rPr lang="en-US" altLang="zh-TW" sz="4400" dirty="0">
                <a:solidFill>
                  <a:srgbClr val="0000FF"/>
                </a:solidFill>
              </a:rPr>
              <a:t>test(</a:t>
            </a:r>
            <a:r>
              <a:rPr lang="en-US" altLang="zh-TW" sz="4400" dirty="0" err="1">
                <a:solidFill>
                  <a:srgbClr val="0000FF"/>
                </a:solidFill>
              </a:rPr>
              <a:t>stu</a:t>
            </a:r>
            <a:r>
              <a:rPr lang="en-US" altLang="zh-TW" sz="4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23     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0000FF"/>
                </a:solidFill>
              </a:rPr>
              <a:t>24     </a:t>
            </a:r>
          </a:p>
          <a:p>
            <a:pPr marL="0" indent="0">
              <a:buNone/>
            </a:pPr>
            <a:r>
              <a:rPr lang="en-US" altLang="zh-TW" sz="4400" dirty="0">
                <a:solidFill>
                  <a:srgbClr val="0000FF"/>
                </a:solidFill>
              </a:rPr>
              <a:t>25</a:t>
            </a:r>
            <a:r>
              <a:rPr lang="zh-TW" altLang="en-US" sz="4400" dirty="0">
                <a:solidFill>
                  <a:srgbClr val="0000FF"/>
                </a:solidFill>
              </a:rPr>
              <a:t>     </a:t>
            </a:r>
            <a:r>
              <a:rPr lang="en-US" altLang="zh-TW" sz="4400" dirty="0" err="1">
                <a:solidFill>
                  <a:srgbClr val="0000FF"/>
                </a:solidFill>
              </a:rPr>
              <a:t>printf</a:t>
            </a:r>
            <a:r>
              <a:rPr lang="en-US" altLang="zh-TW" sz="4400" dirty="0">
                <a:solidFill>
                  <a:srgbClr val="0000FF"/>
                </a:solidFill>
              </a:rPr>
              <a:t>("</a:t>
            </a:r>
            <a:r>
              <a:rPr lang="zh-TW" altLang="en-US" sz="4400" dirty="0">
                <a:solidFill>
                  <a:srgbClr val="0000FF"/>
                </a:solidFill>
              </a:rPr>
              <a:t>修改后的实参：</a:t>
            </a:r>
            <a:r>
              <a:rPr lang="en-US" altLang="zh-TW" sz="4400" dirty="0">
                <a:solidFill>
                  <a:srgbClr val="0000FF"/>
                </a:solidFill>
              </a:rPr>
              <a:t>%d \n", </a:t>
            </a:r>
            <a:r>
              <a:rPr lang="en-US" altLang="zh-TW" sz="4400" dirty="0" err="1">
                <a:solidFill>
                  <a:srgbClr val="0000FF"/>
                </a:solidFill>
              </a:rPr>
              <a:t>stu.age</a:t>
            </a:r>
            <a:r>
              <a:rPr lang="en-US" altLang="zh-TW" sz="4400" dirty="0">
                <a:solidFill>
                  <a:srgbClr val="0000FF"/>
                </a:solidFill>
              </a:rPr>
              <a:t>);</a:t>
            </a:r>
          </a:p>
          <a:p>
            <a:pPr marL="0" indent="0">
              <a:buNone/>
            </a:pPr>
            <a:r>
              <a:rPr lang="is-IS" altLang="zh-CN" sz="4400" dirty="0">
                <a:solidFill>
                  <a:srgbClr val="0000FF"/>
                </a:solidFill>
              </a:rPr>
              <a:t>26     return 0;</a:t>
            </a:r>
          </a:p>
          <a:p>
            <a:pPr marL="0" indent="0">
              <a:buNone/>
            </a:pPr>
            <a:r>
              <a:rPr lang="is-IS" altLang="zh-CN" sz="4400" dirty="0">
                <a:solidFill>
                  <a:srgbClr val="0000FF"/>
                </a:solidFill>
              </a:rPr>
              <a:t>27 </a:t>
            </a:r>
            <a:r>
              <a:rPr lang="is-IS" altLang="zh-CN" sz="4400" dirty="0" smtClean="0">
                <a:solidFill>
                  <a:srgbClr val="0000FF"/>
                </a:solidFill>
              </a:rPr>
              <a:t>}</a:t>
            </a:r>
          </a:p>
          <a:p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指向结构体的指针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每个结构体变量都有自己的存储空间和地址，因此指针也可以指向结构体变量</a:t>
            </a:r>
          </a:p>
          <a:p>
            <a:r>
              <a:rPr lang="zh-CN" altLang="en-US" dirty="0"/>
              <a:t>* 结构体指针变量的定义形式：</a:t>
            </a:r>
            <a:r>
              <a:rPr lang="en-US" altLang="zh-CN" b="1" dirty="0" err="1"/>
              <a:t>struct</a:t>
            </a:r>
            <a:r>
              <a:rPr lang="zh-CN" altLang="en-US" b="1" dirty="0"/>
              <a:t> 结构体名称 *指针变量名</a:t>
            </a:r>
            <a:endParaRPr lang="zh-CN" altLang="en-US" dirty="0"/>
          </a:p>
          <a:p>
            <a:r>
              <a:rPr lang="zh-CN" altLang="en-US" dirty="0"/>
              <a:t>* 有了指向结构体的指针，那么就有</a:t>
            </a:r>
            <a:r>
              <a:rPr lang="en-US" altLang="zh-CN" dirty="0"/>
              <a:t>3</a:t>
            </a:r>
            <a:r>
              <a:rPr lang="zh-CN" altLang="en-US" dirty="0"/>
              <a:t>种访问结构体成员的方式</a:t>
            </a:r>
          </a:p>
          <a:p>
            <a:r>
              <a:rPr lang="zh-CN" altLang="en-US" dirty="0"/>
              <a:t>结构体变量名</a:t>
            </a:r>
            <a:r>
              <a:rPr lang="en-US" altLang="zh-CN" dirty="0"/>
              <a:t>.</a:t>
            </a:r>
            <a:r>
              <a:rPr lang="zh-CN" altLang="en-US" dirty="0"/>
              <a:t>成员名</a:t>
            </a:r>
          </a:p>
          <a:p>
            <a:r>
              <a:rPr lang="en-US" altLang="zh-CN" dirty="0"/>
              <a:t>(*</a:t>
            </a:r>
            <a:r>
              <a:rPr lang="zh-CN" altLang="en-US" dirty="0"/>
              <a:t>指针变量名</a:t>
            </a:r>
            <a:r>
              <a:rPr lang="en-US" altLang="zh-CN" dirty="0"/>
              <a:t>).</a:t>
            </a:r>
            <a:r>
              <a:rPr lang="zh-CN" altLang="en-US" dirty="0"/>
              <a:t>成员名</a:t>
            </a:r>
          </a:p>
          <a:p>
            <a:r>
              <a:rPr lang="zh-CN" altLang="en-US" dirty="0"/>
              <a:t>指针变量名</a:t>
            </a:r>
            <a:r>
              <a:rPr lang="en-US" altLang="zh-CN" dirty="0"/>
              <a:t>-&gt;</a:t>
            </a:r>
            <a:r>
              <a:rPr lang="zh-CN" altLang="en-US" dirty="0"/>
              <a:t>成员名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74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#include &lt;</a:t>
            </a:r>
            <a:r>
              <a:rPr lang="en-US" altLang="zh-CN" dirty="0" err="1">
                <a:solidFill>
                  <a:srgbClr val="0000FF"/>
                </a:solidFill>
              </a:rPr>
              <a:t>stdio.h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2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3 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main(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argc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const</a:t>
            </a:r>
            <a:r>
              <a:rPr lang="en-US" altLang="zh-CN" dirty="0">
                <a:solidFill>
                  <a:srgbClr val="0000FF"/>
                </a:solidFill>
              </a:rPr>
              <a:t> char * </a:t>
            </a:r>
            <a:r>
              <a:rPr lang="en-US" altLang="zh-CN" dirty="0" err="1">
                <a:solidFill>
                  <a:srgbClr val="0000FF"/>
                </a:solidFill>
              </a:rPr>
              <a:t>argv</a:t>
            </a:r>
            <a:r>
              <a:rPr lang="en-US" altLang="zh-CN" dirty="0">
                <a:solidFill>
                  <a:srgbClr val="0000FF"/>
                </a:solidFill>
              </a:rPr>
              <a:t>[]) {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4</a:t>
            </a:r>
            <a:r>
              <a:rPr lang="zh-TW" altLang="en-US" dirty="0">
                <a:solidFill>
                  <a:srgbClr val="0000FF"/>
                </a:solidFill>
              </a:rPr>
              <a:t>     </a:t>
            </a:r>
            <a:r>
              <a:rPr lang="en-US" altLang="zh-TW" dirty="0">
                <a:solidFill>
                  <a:srgbClr val="0000FF"/>
                </a:solidFill>
              </a:rPr>
              <a:t>// </a:t>
            </a:r>
            <a:r>
              <a:rPr lang="zh-TW" altLang="en-US" dirty="0">
                <a:solidFill>
                  <a:srgbClr val="0000FF"/>
                </a:solidFill>
              </a:rPr>
              <a:t>定义一个结构体类型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5     </a:t>
            </a: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00FF"/>
                </a:solidFill>
              </a:rPr>
              <a:t> 6     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7         int age;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8     };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9 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10</a:t>
            </a:r>
            <a:r>
              <a:rPr lang="zh-TW" altLang="en-US" dirty="0">
                <a:solidFill>
                  <a:srgbClr val="0000FF"/>
                </a:solidFill>
              </a:rPr>
              <a:t>     </a:t>
            </a:r>
            <a:r>
              <a:rPr lang="en-US" altLang="zh-TW" dirty="0">
                <a:solidFill>
                  <a:srgbClr val="0000FF"/>
                </a:solidFill>
              </a:rPr>
              <a:t>// </a:t>
            </a:r>
            <a:r>
              <a:rPr lang="zh-TW" altLang="en-US" dirty="0">
                <a:solidFill>
                  <a:srgbClr val="0000FF"/>
                </a:solidFill>
              </a:rPr>
              <a:t>定义一个结构体变量</a:t>
            </a:r>
          </a:p>
          <a:p>
            <a:pPr marL="0" indent="0">
              <a:buNone/>
            </a:pPr>
            <a:r>
              <a:rPr lang="cs-CZ" altLang="zh-CN" dirty="0">
                <a:solidFill>
                  <a:srgbClr val="0000FF"/>
                </a:solidFill>
              </a:rPr>
              <a:t>11     </a:t>
            </a:r>
            <a:r>
              <a:rPr lang="cs-CZ" altLang="zh-CN" dirty="0" err="1">
                <a:solidFill>
                  <a:srgbClr val="0000FF"/>
                </a:solidFill>
              </a:rPr>
              <a:t>struct</a:t>
            </a:r>
            <a:r>
              <a:rPr lang="cs-CZ" altLang="zh-CN" dirty="0">
                <a:solidFill>
                  <a:srgbClr val="0000FF"/>
                </a:solidFill>
              </a:rPr>
              <a:t> Student stu = </a:t>
            </a:r>
            <a:r>
              <a:rPr lang="cs-CZ" altLang="zh-CN" dirty="0" smtClean="0">
                <a:solidFill>
                  <a:srgbClr val="0000FF"/>
                </a:solidFill>
              </a:rPr>
              <a:t>{“NJ</a:t>
            </a:r>
            <a:r>
              <a:rPr lang="cs-CZ" altLang="zh-CN" dirty="0">
                <a:solidFill>
                  <a:srgbClr val="0000FF"/>
                </a:solidFill>
              </a:rPr>
              <a:t>", 27};</a:t>
            </a:r>
          </a:p>
          <a:p>
            <a:pPr marL="0" indent="0">
              <a:buNone/>
            </a:pPr>
            <a:r>
              <a:rPr lang="cs-CZ" altLang="zh-CN" dirty="0">
                <a:solidFill>
                  <a:srgbClr val="0000FF"/>
                </a:solidFill>
              </a:rPr>
              <a:t>12 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13</a:t>
            </a:r>
            <a:r>
              <a:rPr lang="zh-CN" altLang="en-US" dirty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rgbClr val="0000FF"/>
                </a:solidFill>
              </a:rPr>
              <a:t>// </a:t>
            </a:r>
            <a:r>
              <a:rPr lang="zh-CN" altLang="en-US" dirty="0">
                <a:solidFill>
                  <a:srgbClr val="0000FF"/>
                </a:solidFill>
              </a:rPr>
              <a:t>定义一个指向结构体的指针变量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14     </a:t>
            </a: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*p;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15 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16</a:t>
            </a:r>
            <a:r>
              <a:rPr lang="zh-TW" altLang="en-US" dirty="0">
                <a:solidFill>
                  <a:srgbClr val="0000FF"/>
                </a:solidFill>
              </a:rPr>
              <a:t>     </a:t>
            </a:r>
            <a:r>
              <a:rPr lang="en-US" altLang="zh-TW" dirty="0">
                <a:solidFill>
                  <a:srgbClr val="0000FF"/>
                </a:solidFill>
              </a:rPr>
              <a:t>// </a:t>
            </a:r>
            <a:r>
              <a:rPr lang="zh-TW" altLang="en-US" dirty="0">
                <a:solidFill>
                  <a:srgbClr val="0000FF"/>
                </a:solidFill>
              </a:rPr>
              <a:t>指向结构体变量</a:t>
            </a:r>
            <a:r>
              <a:rPr lang="en-US" altLang="zh-TW" dirty="0" err="1">
                <a:solidFill>
                  <a:srgbClr val="0000FF"/>
                </a:solidFill>
              </a:rPr>
              <a:t>stu</a:t>
            </a:r>
            <a:endParaRPr lang="zh-TW" alt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17</a:t>
            </a:r>
            <a:r>
              <a:rPr lang="zh-TW" altLang="en-US" dirty="0">
                <a:solidFill>
                  <a:srgbClr val="0000FF"/>
                </a:solidFill>
              </a:rPr>
              <a:t>     </a:t>
            </a:r>
            <a:r>
              <a:rPr lang="en-US" altLang="zh-TW" dirty="0">
                <a:solidFill>
                  <a:srgbClr val="0000FF"/>
                </a:solidFill>
              </a:rPr>
              <a:t>p = &amp;</a:t>
            </a:r>
            <a:r>
              <a:rPr lang="en-US" altLang="zh-TW" dirty="0" err="1">
                <a:solidFill>
                  <a:srgbClr val="0000FF"/>
                </a:solidFill>
              </a:rPr>
              <a:t>stu</a:t>
            </a:r>
            <a:r>
              <a:rPr lang="en-US" altLang="zh-TW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18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19     /*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20</a:t>
            </a:r>
            <a:r>
              <a:rPr lang="zh-CN" altLang="en-US" dirty="0">
                <a:solidFill>
                  <a:srgbClr val="0000FF"/>
                </a:solidFill>
              </a:rPr>
              <a:t>      这时候可以用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种方式访问结构体的成员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21</a:t>
            </a:r>
            <a:r>
              <a:rPr lang="zh-CN" altLang="en-US" dirty="0">
                <a:solidFill>
                  <a:srgbClr val="0000FF"/>
                </a:solidFill>
              </a:rPr>
              <a:t>      *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endParaRPr lang="zh-CN" alt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22</a:t>
            </a:r>
            <a:r>
              <a:rPr lang="zh-TW" altLang="en-US" dirty="0">
                <a:solidFill>
                  <a:srgbClr val="0000FF"/>
                </a:solidFill>
              </a:rPr>
              <a:t>     </a:t>
            </a:r>
            <a:r>
              <a:rPr lang="en-US" altLang="zh-TW" dirty="0">
                <a:solidFill>
                  <a:srgbClr val="0000FF"/>
                </a:solidFill>
              </a:rPr>
              <a:t>// </a:t>
            </a:r>
            <a:r>
              <a:rPr lang="zh-TW" altLang="en-US" dirty="0">
                <a:solidFill>
                  <a:srgbClr val="0000FF"/>
                </a:solidFill>
              </a:rPr>
              <a:t>方式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r>
              <a:rPr lang="zh-TW" altLang="en-US" dirty="0">
                <a:solidFill>
                  <a:srgbClr val="0000FF"/>
                </a:solidFill>
              </a:rPr>
              <a:t>：结构体变量名</a:t>
            </a:r>
            <a:r>
              <a:rPr lang="en-US" altLang="zh-TW" dirty="0">
                <a:solidFill>
                  <a:srgbClr val="0000FF"/>
                </a:solidFill>
              </a:rPr>
              <a:t>.</a:t>
            </a:r>
            <a:r>
              <a:rPr lang="zh-TW" altLang="en-US" dirty="0">
                <a:solidFill>
                  <a:srgbClr val="0000FF"/>
                </a:solidFill>
              </a:rPr>
              <a:t>成员名</a:t>
            </a:r>
          </a:p>
          <a:p>
            <a:pPr marL="0" indent="0">
              <a:buNone/>
            </a:pPr>
            <a:r>
              <a:rPr lang="ro-RO" altLang="zh-CN" dirty="0">
                <a:solidFill>
                  <a:srgbClr val="0000FF"/>
                </a:solidFill>
              </a:rPr>
              <a:t>23     printf("name=%s, age = %d \n", stu.name, stu.age);</a:t>
            </a:r>
          </a:p>
          <a:p>
            <a:pPr marL="0" indent="0">
              <a:buNone/>
            </a:pPr>
            <a:r>
              <a:rPr lang="ro-RO" altLang="zh-CN" dirty="0">
                <a:solidFill>
                  <a:srgbClr val="0000FF"/>
                </a:solidFill>
              </a:rPr>
              <a:t>24 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25</a:t>
            </a:r>
            <a:r>
              <a:rPr lang="zh-TW" altLang="en-US" dirty="0">
                <a:solidFill>
                  <a:srgbClr val="0000FF"/>
                </a:solidFill>
              </a:rPr>
              <a:t>     </a:t>
            </a:r>
            <a:r>
              <a:rPr lang="en-US" altLang="zh-TW" dirty="0">
                <a:solidFill>
                  <a:srgbClr val="0000FF"/>
                </a:solidFill>
              </a:rPr>
              <a:t>// </a:t>
            </a:r>
            <a:r>
              <a:rPr lang="zh-TW" altLang="en-US" dirty="0">
                <a:solidFill>
                  <a:srgbClr val="0000FF"/>
                </a:solidFill>
              </a:rPr>
              <a:t>方式</a:t>
            </a:r>
            <a:r>
              <a:rPr lang="en-US" altLang="zh-TW" dirty="0">
                <a:solidFill>
                  <a:srgbClr val="0000FF"/>
                </a:solidFill>
              </a:rPr>
              <a:t>2</a:t>
            </a:r>
            <a:r>
              <a:rPr lang="zh-TW" altLang="en-US" dirty="0">
                <a:solidFill>
                  <a:srgbClr val="0000FF"/>
                </a:solidFill>
              </a:rPr>
              <a:t>：</a:t>
            </a:r>
            <a:r>
              <a:rPr lang="en-US" altLang="zh-TW" dirty="0">
                <a:solidFill>
                  <a:srgbClr val="0000FF"/>
                </a:solidFill>
              </a:rPr>
              <a:t>(*</a:t>
            </a:r>
            <a:r>
              <a:rPr lang="zh-TW" altLang="en-US" dirty="0">
                <a:solidFill>
                  <a:srgbClr val="0000FF"/>
                </a:solidFill>
              </a:rPr>
              <a:t>指针变量名</a:t>
            </a:r>
            <a:r>
              <a:rPr lang="en-US" altLang="zh-TW" dirty="0">
                <a:solidFill>
                  <a:srgbClr val="0000FF"/>
                </a:solidFill>
              </a:rPr>
              <a:t>).</a:t>
            </a:r>
            <a:r>
              <a:rPr lang="zh-TW" altLang="en-US" dirty="0">
                <a:solidFill>
                  <a:srgbClr val="0000FF"/>
                </a:solidFill>
              </a:rPr>
              <a:t>成员名</a:t>
            </a:r>
          </a:p>
          <a:p>
            <a:pPr marL="0" indent="0">
              <a:buNone/>
            </a:pPr>
            <a:r>
              <a:rPr lang="ro-RO" altLang="zh-CN" dirty="0">
                <a:solidFill>
                  <a:srgbClr val="0000FF"/>
                </a:solidFill>
              </a:rPr>
              <a:t>26     printf("name=%s, age = %d \n", (*p).name, (*p).age);</a:t>
            </a:r>
          </a:p>
          <a:p>
            <a:pPr marL="0" indent="0">
              <a:buNone/>
            </a:pPr>
            <a:r>
              <a:rPr lang="ro-RO" altLang="zh-CN" dirty="0">
                <a:solidFill>
                  <a:srgbClr val="0000FF"/>
                </a:solidFill>
              </a:rPr>
              <a:t>27 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28</a:t>
            </a:r>
            <a:r>
              <a:rPr lang="zh-TW" altLang="en-US" dirty="0">
                <a:solidFill>
                  <a:srgbClr val="0000FF"/>
                </a:solidFill>
              </a:rPr>
              <a:t>     </a:t>
            </a:r>
            <a:r>
              <a:rPr lang="en-US" altLang="zh-TW" dirty="0">
                <a:solidFill>
                  <a:srgbClr val="0000FF"/>
                </a:solidFill>
              </a:rPr>
              <a:t>// </a:t>
            </a:r>
            <a:r>
              <a:rPr lang="zh-TW" altLang="en-US" dirty="0">
                <a:solidFill>
                  <a:srgbClr val="0000FF"/>
                </a:solidFill>
              </a:rPr>
              <a:t>方式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r>
              <a:rPr lang="zh-TW" altLang="en-US" dirty="0">
                <a:solidFill>
                  <a:srgbClr val="0000FF"/>
                </a:solidFill>
              </a:rPr>
              <a:t>：指针变量名</a:t>
            </a:r>
            <a:r>
              <a:rPr lang="en-US" altLang="zh-TW" dirty="0">
                <a:solidFill>
                  <a:srgbClr val="0000FF"/>
                </a:solidFill>
              </a:rPr>
              <a:t>-&gt;</a:t>
            </a:r>
            <a:r>
              <a:rPr lang="zh-TW" altLang="en-US" dirty="0">
                <a:solidFill>
                  <a:srgbClr val="0000FF"/>
                </a:solidFill>
              </a:rPr>
              <a:t>成员名</a:t>
            </a:r>
          </a:p>
          <a:p>
            <a:pPr marL="0" indent="0">
              <a:buNone/>
            </a:pPr>
            <a:r>
              <a:rPr lang="ro-RO" altLang="zh-CN" dirty="0">
                <a:solidFill>
                  <a:srgbClr val="0000FF"/>
                </a:solidFill>
              </a:rPr>
              <a:t>29     printf("name=%s, age = %d \n", p-&gt;name, p-&gt;age);</a:t>
            </a:r>
          </a:p>
          <a:p>
            <a:pPr marL="0" indent="0">
              <a:buNone/>
            </a:pPr>
            <a:r>
              <a:rPr lang="ro-RO" altLang="zh-CN" dirty="0">
                <a:solidFill>
                  <a:srgbClr val="0000FF"/>
                </a:solidFill>
              </a:rPr>
              <a:t>30     </a:t>
            </a:r>
          </a:p>
          <a:p>
            <a:pPr marL="0" indent="0">
              <a:buNone/>
            </a:pPr>
            <a:r>
              <a:rPr lang="is-IS" altLang="zh-CN" dirty="0">
                <a:solidFill>
                  <a:srgbClr val="0000FF"/>
                </a:solidFill>
              </a:rPr>
              <a:t>31     return 0;</a:t>
            </a:r>
          </a:p>
          <a:p>
            <a:pPr marL="0" indent="0">
              <a:buNone/>
            </a:pPr>
            <a:r>
              <a:rPr lang="is-IS" altLang="zh-CN" dirty="0">
                <a:solidFill>
                  <a:srgbClr val="0000FF"/>
                </a:solidFill>
              </a:rPr>
              <a:t>32 }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3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二、结构体的定义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定义</a:t>
            </a:r>
            <a:r>
              <a:rPr lang="zh-CN" altLang="en-US" b="1" dirty="0" smtClean="0"/>
              <a:t>形式：</a:t>
            </a:r>
            <a:r>
              <a:rPr lang="zh-CN" altLang="en-US" dirty="0"/>
              <a:t>结构体内部的元素，也就是组成成分，我们一般称为</a:t>
            </a:r>
            <a:r>
              <a:rPr lang="en-US" altLang="zh-CN" dirty="0"/>
              <a:t>"</a:t>
            </a:r>
            <a:r>
              <a:rPr lang="zh-CN" altLang="en-US" dirty="0"/>
              <a:t>成员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结构体的一般定义形式为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kumimoji="1" lang="en-US" altLang="zh-TW" dirty="0" err="1">
                <a:solidFill>
                  <a:srgbClr val="0000FF"/>
                </a:solidFill>
              </a:rPr>
              <a:t>struct</a:t>
            </a:r>
            <a:r>
              <a:rPr kumimoji="1" lang="zh-TW" altLang="en-US" dirty="0">
                <a:solidFill>
                  <a:srgbClr val="0000FF"/>
                </a:solidFill>
              </a:rPr>
              <a:t>　结构体名</a:t>
            </a:r>
            <a:r>
              <a:rPr kumimoji="1" lang="en-US" altLang="zh-TW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00FF"/>
                </a:solidFill>
              </a:rPr>
              <a:t>     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00FF"/>
                </a:solidFill>
              </a:rPr>
              <a:t>     </a:t>
            </a:r>
            <a:r>
              <a:rPr kumimoji="1" lang="zh-TW" altLang="en-US" dirty="0">
                <a:solidFill>
                  <a:srgbClr val="0000FF"/>
                </a:solidFill>
              </a:rPr>
              <a:t>类型名</a:t>
            </a:r>
            <a:r>
              <a:rPr kumimoji="1" lang="en-US" altLang="zh-TW" dirty="0">
                <a:solidFill>
                  <a:srgbClr val="0000FF"/>
                </a:solidFill>
              </a:rPr>
              <a:t>1</a:t>
            </a:r>
            <a:r>
              <a:rPr kumimoji="1" lang="zh-TW" altLang="en-US" dirty="0">
                <a:solidFill>
                  <a:srgbClr val="0000FF"/>
                </a:solidFill>
              </a:rPr>
              <a:t>　成员名</a:t>
            </a:r>
            <a:r>
              <a:rPr kumimoji="1" lang="en-US" altLang="zh-TW" dirty="0">
                <a:solidFill>
                  <a:srgbClr val="0000FF"/>
                </a:solidFill>
              </a:rPr>
              <a:t>1;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00FF"/>
                </a:solidFill>
              </a:rPr>
              <a:t>     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00FF"/>
                </a:solidFill>
              </a:rPr>
              <a:t>     </a:t>
            </a:r>
            <a:r>
              <a:rPr kumimoji="1" lang="zh-TW" altLang="en-US" dirty="0">
                <a:solidFill>
                  <a:srgbClr val="0000FF"/>
                </a:solidFill>
              </a:rPr>
              <a:t>类型名</a:t>
            </a:r>
            <a:r>
              <a:rPr kumimoji="1" lang="en-US" altLang="zh-TW" dirty="0">
                <a:solidFill>
                  <a:srgbClr val="0000FF"/>
                </a:solidFill>
              </a:rPr>
              <a:t>2</a:t>
            </a:r>
            <a:r>
              <a:rPr kumimoji="1" lang="zh-TW" altLang="en-US" dirty="0">
                <a:solidFill>
                  <a:srgbClr val="0000FF"/>
                </a:solidFill>
              </a:rPr>
              <a:t>　成员名</a:t>
            </a:r>
            <a:r>
              <a:rPr kumimoji="1" lang="en-US" altLang="zh-TW" dirty="0">
                <a:solidFill>
                  <a:srgbClr val="0000FF"/>
                </a:solidFill>
              </a:rPr>
              <a:t>2;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00FF"/>
                </a:solidFill>
              </a:rPr>
              <a:t>     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00FF"/>
                </a:solidFill>
              </a:rPr>
              <a:t>     ……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00FF"/>
                </a:solidFill>
              </a:rPr>
              <a:t>     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000FF"/>
                </a:solidFill>
              </a:rPr>
              <a:t>     </a:t>
            </a:r>
            <a:r>
              <a:rPr kumimoji="1" lang="zh-TW" altLang="en-US" dirty="0">
                <a:solidFill>
                  <a:srgbClr val="0000FF"/>
                </a:solidFill>
              </a:rPr>
              <a:t>类型名</a:t>
            </a:r>
            <a:r>
              <a:rPr kumimoji="1" lang="en-US" altLang="zh-TW" dirty="0">
                <a:solidFill>
                  <a:srgbClr val="0000FF"/>
                </a:solidFill>
              </a:rPr>
              <a:t>n</a:t>
            </a:r>
            <a:r>
              <a:rPr kumimoji="1" lang="zh-TW" altLang="en-US" dirty="0">
                <a:solidFill>
                  <a:srgbClr val="0000FF"/>
                </a:solidFill>
              </a:rPr>
              <a:t>　成员名</a:t>
            </a:r>
            <a:r>
              <a:rPr kumimoji="1" lang="en-US" altLang="zh-TW" dirty="0">
                <a:solidFill>
                  <a:srgbClr val="0000FF"/>
                </a:solidFill>
              </a:rPr>
              <a:t>n;</a:t>
            </a:r>
            <a:r>
              <a:rPr kumimoji="1" lang="zh-TW" altLang="en-US" dirty="0">
                <a:solidFill>
                  <a:srgbClr val="0000FF"/>
                </a:solidFill>
              </a:rPr>
              <a:t>　　　</a:t>
            </a:r>
          </a:p>
          <a:p>
            <a:pPr marL="0" indent="0">
              <a:buNone/>
            </a:pPr>
            <a:r>
              <a:rPr kumimoji="1" lang="zh-TW" altLang="en-US" dirty="0">
                <a:solidFill>
                  <a:srgbClr val="0000FF"/>
                </a:solidFill>
              </a:rPr>
              <a:t>     </a:t>
            </a:r>
          </a:p>
          <a:p>
            <a:pPr marL="0" indent="0">
              <a:buNone/>
            </a:pPr>
            <a:r>
              <a:rPr kumimoji="1" lang="zh-TW" altLang="en-US" dirty="0">
                <a:solidFill>
                  <a:srgbClr val="0000FF"/>
                </a:solidFill>
              </a:rPr>
              <a:t> </a:t>
            </a:r>
            <a:r>
              <a:rPr kumimoji="1" lang="en-US" altLang="zh-TW" dirty="0">
                <a:solidFill>
                  <a:srgbClr val="0000FF"/>
                </a:solidFill>
              </a:rPr>
              <a:t>};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9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举例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lang="zh-CN" altLang="en-US" dirty="0"/>
              <a:t>比如，我们定义一个</a:t>
            </a:r>
            <a:r>
              <a:rPr lang="zh-CN" altLang="en-US" dirty="0" smtClean="0"/>
              <a:t>学生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00FF"/>
                </a:solidFill>
              </a:rPr>
              <a:t>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 // </a:t>
            </a:r>
            <a:r>
              <a:rPr lang="zh-CN" altLang="da-DK" dirty="0">
                <a:solidFill>
                  <a:srgbClr val="0000FF"/>
                </a:solidFill>
              </a:rPr>
              <a:t>姓名</a:t>
            </a:r>
            <a:endParaRPr lang="da-DK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FF"/>
                </a:solidFill>
              </a:rPr>
              <a:t> 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age; // </a:t>
            </a:r>
            <a:r>
              <a:rPr lang="zh-TW" altLang="en-US" dirty="0">
                <a:solidFill>
                  <a:srgbClr val="0000FF"/>
                </a:solidFill>
              </a:rPr>
              <a:t>年龄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   float height; // </a:t>
            </a:r>
            <a:r>
              <a:rPr lang="zh-CN" altLang="en-US" dirty="0">
                <a:solidFill>
                  <a:srgbClr val="0000FF"/>
                </a:solidFill>
              </a:rPr>
              <a:t>身高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}</a:t>
            </a:r>
            <a:r>
              <a:rPr lang="en-US" altLang="zh-CN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zh-CN" dirty="0" smtClean="0"/>
              <a:t>（</a:t>
            </a:r>
            <a:r>
              <a:rPr lang="zh-CN" altLang="en-US" dirty="0" smtClean="0"/>
              <a:t>代码演示）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06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三、结构体变量的定义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先定义结构体类型，</a:t>
            </a:r>
            <a:r>
              <a:rPr lang="zh-CN" altLang="en-US" b="1" dirty="0" smtClean="0"/>
              <a:t>再定义变量。</a:t>
            </a:r>
            <a:endParaRPr lang="en-US" altLang="zh-CN" b="1" dirty="0" smtClean="0"/>
          </a:p>
          <a:p>
            <a:pPr marL="0" indent="0">
              <a:buNone/>
            </a:pPr>
            <a:r>
              <a:rPr kumimoji="1" lang="en-US" altLang="zh-CN" dirty="0" err="1">
                <a:solidFill>
                  <a:srgbClr val="0000FF"/>
                </a:solidFill>
              </a:rPr>
              <a:t>struct</a:t>
            </a:r>
            <a:r>
              <a:rPr kumimoji="1" lang="en-US" altLang="zh-CN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     char *name;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     </a:t>
            </a:r>
            <a:r>
              <a:rPr kumimoji="1" lang="en-US" altLang="zh-CN" dirty="0" err="1">
                <a:solidFill>
                  <a:srgbClr val="0000FF"/>
                </a:solidFill>
              </a:rPr>
              <a:t>int</a:t>
            </a:r>
            <a:r>
              <a:rPr kumimoji="1" lang="en-US" altLang="zh-CN" dirty="0">
                <a:solidFill>
                  <a:srgbClr val="0000FF"/>
                </a:solidFill>
              </a:rPr>
              <a:t> age;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 };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struct</a:t>
            </a:r>
            <a:r>
              <a:rPr kumimoji="1" lang="en-US" altLang="zh-CN" dirty="0">
                <a:solidFill>
                  <a:srgbClr val="0000FF"/>
                </a:solidFill>
              </a:rPr>
              <a:t> Student </a:t>
            </a:r>
            <a:r>
              <a:rPr kumimoji="1" lang="en-US" altLang="zh-CN" dirty="0" err="1">
                <a:solidFill>
                  <a:srgbClr val="0000FF"/>
                </a:solidFill>
              </a:rPr>
              <a:t>stu</a:t>
            </a:r>
            <a:r>
              <a:rPr kumimoji="1" lang="en-US" altLang="zh-CN" dirty="0">
                <a:solidFill>
                  <a:srgbClr val="0000FF"/>
                </a:solidFill>
              </a:rPr>
              <a:t>;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定义结构体类型的同时定义变量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{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00FF"/>
                </a:solidFill>
              </a:rPr>
              <a:t>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   int age;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} stu</a:t>
            </a:r>
            <a:r>
              <a:rPr lang="hu-HU" altLang="zh-CN" dirty="0" smtClean="0">
                <a:solidFill>
                  <a:srgbClr val="0000FF"/>
                </a:solidFill>
              </a:rPr>
              <a:t>;</a:t>
            </a:r>
            <a:endParaRPr lang="en-US" altLang="zh-CN" dirty="0">
              <a:solidFill>
                <a:srgbClr val="0000FF"/>
              </a:solidFill>
            </a:endParaRPr>
          </a:p>
          <a:p>
            <a:endParaRPr kumimoji="1" lang="en-US" altLang="zh-CN" dirty="0" smtClean="0"/>
          </a:p>
          <a:p>
            <a:r>
              <a:rPr lang="zh-CN" altLang="en-US" dirty="0"/>
              <a:t>结构体变量名为</a:t>
            </a:r>
            <a:r>
              <a:rPr lang="en-US" altLang="zh-CN" dirty="0" err="1"/>
              <a:t>stu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直接定义结构体类型变量，省略类型名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{</a:t>
            </a:r>
          </a:p>
          <a:p>
            <a:pPr marL="0" indent="0">
              <a:buNone/>
            </a:pPr>
            <a:r>
              <a:rPr lang="da-DK" altLang="zh-CN" dirty="0">
                <a:solidFill>
                  <a:srgbClr val="0000FF"/>
                </a:solidFill>
              </a:rPr>
              <a:t>    </a:t>
            </a:r>
            <a:r>
              <a:rPr lang="da-DK" altLang="zh-CN" dirty="0" err="1">
                <a:solidFill>
                  <a:srgbClr val="0000FF"/>
                </a:solidFill>
              </a:rPr>
              <a:t>char</a:t>
            </a:r>
            <a:r>
              <a:rPr lang="da-DK" altLang="zh-CN" dirty="0">
                <a:solidFill>
                  <a:srgbClr val="0000FF"/>
                </a:solidFill>
              </a:rPr>
              <a:t> *</a:t>
            </a:r>
            <a:r>
              <a:rPr lang="da-DK" altLang="zh-CN" dirty="0" err="1">
                <a:solidFill>
                  <a:srgbClr val="0000FF"/>
                </a:solidFill>
              </a:rPr>
              <a:t>name</a:t>
            </a:r>
            <a:r>
              <a:rPr lang="da-DK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    int age;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} stu</a:t>
            </a:r>
            <a:r>
              <a:rPr lang="hu-HU" altLang="zh-CN" dirty="0" smtClean="0">
                <a:solidFill>
                  <a:srgbClr val="0000FF"/>
                </a:solidFill>
              </a:rPr>
              <a:t>;</a:t>
            </a:r>
          </a:p>
          <a:p>
            <a:endParaRPr lang="hu-HU" altLang="zh-CN" dirty="0"/>
          </a:p>
          <a:p>
            <a:r>
              <a:rPr lang="zh-CN" altLang="en-US" dirty="0"/>
              <a:t>结构体变量名为</a:t>
            </a:r>
            <a:r>
              <a:rPr lang="en-US" altLang="zh-CN" dirty="0" err="1"/>
              <a:t>stu</a:t>
            </a:r>
            <a:endParaRPr lang="hu-HU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0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不允许对结构体本身递归定义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如下做法是错误的，注意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1struct </a:t>
            </a:r>
            <a:r>
              <a:rPr lang="en-US" altLang="zh-CN" dirty="0">
                <a:solidFill>
                  <a:srgbClr val="0000FF"/>
                </a:solidFill>
              </a:rPr>
              <a:t>Student {</a:t>
            </a:r>
          </a:p>
          <a:p>
            <a:pPr marL="0" indent="0">
              <a:buNone/>
            </a:pPr>
            <a:r>
              <a:rPr lang="hu-HU" altLang="zh-CN" dirty="0">
                <a:solidFill>
                  <a:srgbClr val="0000FF"/>
                </a:solidFill>
              </a:rPr>
              <a:t>2     int age;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3     </a:t>
            </a: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>
                <a:solidFill>
                  <a:srgbClr val="0000FF"/>
                </a:solidFill>
              </a:rPr>
              <a:t> Student </a:t>
            </a:r>
            <a:r>
              <a:rPr lang="en-US" altLang="zh-CN" dirty="0" err="1">
                <a:solidFill>
                  <a:srgbClr val="0000FF"/>
                </a:solidFill>
              </a:rPr>
              <a:t>stu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4 }</a:t>
            </a:r>
            <a:r>
              <a:rPr lang="en-US" altLang="zh-CN" dirty="0" smtClean="0">
                <a:solidFill>
                  <a:srgbClr val="0000FF"/>
                </a:solidFill>
              </a:rPr>
              <a:t>;</a:t>
            </a:r>
          </a:p>
          <a:p>
            <a:endParaRPr kumimoji="1" lang="en-US" altLang="zh-CN" dirty="0">
              <a:solidFill>
                <a:srgbClr val="0000FF"/>
              </a:solidFill>
            </a:endParaRPr>
          </a:p>
          <a:p>
            <a:r>
              <a:rPr kumimoji="1" lang="zh-CN" altLang="en-US" dirty="0" smtClean="0">
                <a:solidFill>
                  <a:srgbClr val="0000FF"/>
                </a:solidFill>
              </a:rPr>
              <a:t>思考一下，为什么是错误的，给个理由先？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结构体内可以包含别的结构体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/>
              <a:t>Date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year;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month;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day;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Student {</a:t>
            </a:r>
          </a:p>
          <a:p>
            <a:pPr marL="0" indent="0">
              <a:buNone/>
            </a:pPr>
            <a:r>
              <a:rPr lang="da-DK" altLang="zh-CN" dirty="0"/>
              <a:t> </a:t>
            </a:r>
            <a:r>
              <a:rPr lang="da-DK" altLang="zh-CN" dirty="0" smtClean="0"/>
              <a:t>     </a:t>
            </a:r>
            <a:r>
              <a:rPr lang="da-DK" altLang="zh-CN" dirty="0" err="1"/>
              <a:t>char</a:t>
            </a:r>
            <a:r>
              <a:rPr lang="da-DK" altLang="zh-CN" dirty="0"/>
              <a:t> *</a:t>
            </a:r>
            <a:r>
              <a:rPr lang="da-DK" altLang="zh-CN" dirty="0" err="1"/>
              <a:t>name</a:t>
            </a:r>
            <a:r>
              <a:rPr lang="da-DK" altLang="zh-CN" dirty="0"/>
              <a:t>;</a:t>
            </a:r>
          </a:p>
          <a:p>
            <a:pPr marL="0" indent="0">
              <a:buNone/>
            </a:pPr>
            <a:r>
              <a:rPr lang="da-DK" altLang="zh-CN" dirty="0"/>
              <a:t> </a:t>
            </a:r>
            <a:r>
              <a:rPr lang="da-DK" altLang="zh-CN" dirty="0" smtClean="0"/>
              <a:t>     </a:t>
            </a:r>
            <a:r>
              <a:rPr lang="da-DK" altLang="zh-CN" dirty="0" err="1"/>
              <a:t>struct</a:t>
            </a:r>
            <a:r>
              <a:rPr lang="da-DK" altLang="zh-CN" dirty="0"/>
              <a:t> Date </a:t>
            </a:r>
            <a:r>
              <a:rPr lang="da-DK" altLang="zh-CN" dirty="0" err="1"/>
              <a:t>birthday</a:t>
            </a:r>
            <a:r>
              <a:rPr lang="da-DK" altLang="zh-CN" dirty="0"/>
              <a:t>;</a:t>
            </a:r>
          </a:p>
          <a:p>
            <a:pPr marL="0" indent="0">
              <a:buNone/>
            </a:pPr>
            <a:r>
              <a:rPr lang="da-DK" altLang="zh-CN" dirty="0" smtClean="0"/>
              <a:t> </a:t>
            </a:r>
            <a:r>
              <a:rPr lang="da-DK" altLang="zh-CN" dirty="0"/>
              <a:t>}</a:t>
            </a:r>
            <a:r>
              <a:rPr lang="da-DK" altLang="zh-CN" dirty="0" smtClean="0"/>
              <a:t>;</a:t>
            </a:r>
          </a:p>
          <a:p>
            <a:pPr marL="0" indent="0">
              <a:buNone/>
            </a:pPr>
            <a:r>
              <a:rPr kumimoji="1" lang="zh-CN" altLang="en-US" dirty="0" smtClean="0"/>
              <a:t>（代码演示）</a:t>
            </a:r>
            <a:endParaRPr kumimoji="1" lang="da-DK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1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147</TotalTime>
  <Words>1269</Words>
  <Application>Microsoft Macintosh PowerPoint</Application>
  <PresentationFormat>全屏显示(4:3)</PresentationFormat>
  <Paragraphs>234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iOS8</vt:lpstr>
      <vt:lpstr>结构体</vt:lpstr>
      <vt:lpstr>一、什么是结构体</vt:lpstr>
      <vt:lpstr>二、结构体的定义</vt:lpstr>
      <vt:lpstr>2.举例</vt:lpstr>
      <vt:lpstr>三、结构体变量的定义</vt:lpstr>
      <vt:lpstr>2.定义结构体类型的同时定义变量</vt:lpstr>
      <vt:lpstr>3.直接定义结构体类型变量，省略类型名</vt:lpstr>
      <vt:lpstr>1.不允许对结构体本身递归定义</vt:lpstr>
      <vt:lpstr>2.结构体内可以包含别的结构体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1.定义</vt:lpstr>
      <vt:lpstr>PowerPoint 演示文稿</vt:lpstr>
      <vt:lpstr>PowerPoint 演示文稿</vt:lpstr>
      <vt:lpstr>2.初始化</vt:lpstr>
      <vt:lpstr>结构体作为函数参数</vt:lpstr>
      <vt:lpstr>示例代码</vt:lpstr>
      <vt:lpstr>指向结构体的指针</vt:lpstr>
      <vt:lpstr>PowerPoint 演示文稿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66</cp:revision>
  <dcterms:created xsi:type="dcterms:W3CDTF">2013-07-22T08:28:31Z</dcterms:created>
  <dcterms:modified xsi:type="dcterms:W3CDTF">2014-10-26T02:02:53Z</dcterms:modified>
</cp:coreProperties>
</file>