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sldIdLst>
    <p:sldId id="266" r:id="rId2"/>
    <p:sldId id="260" r:id="rId3"/>
    <p:sldId id="262" r:id="rId4"/>
    <p:sldId id="264" r:id="rId5"/>
    <p:sldId id="263" r:id="rId6"/>
    <p:sldId id="261" r:id="rId7"/>
    <p:sldId id="265" r:id="rId8"/>
    <p:sldId id="267" r:id="rId9"/>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91BB26B-35C6-6341-949F-B116D9B8DACA}">
          <p14:sldIdLst>
            <p14:sldId id="266"/>
            <p14:sldId id="260"/>
            <p14:sldId id="262"/>
            <p14:sldId id="264"/>
            <p14:sldId id="263"/>
            <p14:sldId id="261"/>
            <p14:sldId id="265"/>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5" d="100"/>
          <a:sy n="95" d="100"/>
        </p:scale>
        <p:origin x="-71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图片 8" descr="business_landing_her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8858"/>
            <a:ext cx="9144000" cy="2759384"/>
          </a:xfrm>
          <a:prstGeom prst="rect">
            <a:avLst/>
          </a:prstGeom>
        </p:spPr>
      </p:pic>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7900" y="-4271"/>
            <a:ext cx="1393548" cy="1393548"/>
          </a:xfrm>
          <a:prstGeom prst="rect">
            <a:avLst/>
          </a:prstGeom>
        </p:spPr>
      </p:pic>
      <p:sp>
        <p:nvSpPr>
          <p:cNvPr id="2" name="Title 1"/>
          <p:cNvSpPr>
            <a:spLocks noGrp="1"/>
          </p:cNvSpPr>
          <p:nvPr>
            <p:ph type="ctrTitle"/>
          </p:nvPr>
        </p:nvSpPr>
        <p:spPr>
          <a:xfrm>
            <a:off x="340746" y="4624668"/>
            <a:ext cx="8498454" cy="933450"/>
          </a:xfrm>
        </p:spPr>
        <p:txBody>
          <a:bodyPr>
            <a:normAutofit/>
          </a:bodyPr>
          <a:lstStyle>
            <a:lvl1pPr algn="r">
              <a:defRPr sz="2800"/>
            </a:lvl1pPr>
          </a:lstStyle>
          <a:p>
            <a:r>
              <a:rPr lang="zh-CN" altLang="en-US" smtClean="0"/>
              <a:t>单击此处编辑母版标题样式</a:t>
            </a:r>
            <a:endParaRPr/>
          </a:p>
        </p:txBody>
      </p:sp>
      <p:sp>
        <p:nvSpPr>
          <p:cNvPr id="3" name="Subtitle 2"/>
          <p:cNvSpPr>
            <a:spLocks noGrp="1"/>
          </p:cNvSpPr>
          <p:nvPr>
            <p:ph type="subTitle" idx="1"/>
          </p:nvPr>
        </p:nvSpPr>
        <p:spPr>
          <a:xfrm>
            <a:off x="340746" y="5562599"/>
            <a:ext cx="8498454" cy="748553"/>
          </a:xfrm>
        </p:spPr>
        <p:txBody>
          <a:bodyPr>
            <a:normAutofit/>
          </a:bodyPr>
          <a:lstStyle>
            <a:lvl1pPr marL="0" indent="0" algn="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a:p>
        </p:txBody>
      </p:sp>
      <p:grpSp>
        <p:nvGrpSpPr>
          <p:cNvPr id="10" name="组 9"/>
          <p:cNvGrpSpPr/>
          <p:nvPr/>
        </p:nvGrpSpPr>
        <p:grpSpPr>
          <a:xfrm>
            <a:off x="97685" y="117792"/>
            <a:ext cx="6148481" cy="494578"/>
            <a:chOff x="0" y="-7821"/>
            <a:chExt cx="7343775" cy="609396"/>
          </a:xfrm>
        </p:grpSpPr>
        <p:pic>
          <p:nvPicPr>
            <p:cNvPr id="11" name="Picture 11"/>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0" y="-7821"/>
              <a:ext cx="1582737" cy="60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2"/>
            <p:cNvSpPr>
              <a:spLocks noChangeArrowheads="1"/>
            </p:cNvSpPr>
            <p:nvPr userDrawn="1"/>
          </p:nvSpPr>
          <p:spPr bwMode="auto">
            <a:xfrm>
              <a:off x="1582737" y="25092"/>
              <a:ext cx="5761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altLang="zh-CN" sz="2400" b="1" dirty="0" smtClean="0">
                  <a:solidFill>
                    <a:srgbClr val="DF3333"/>
                  </a:solidFill>
                  <a:latin typeface="微软雅黑"/>
                  <a:ea typeface="微软雅黑"/>
                  <a:cs typeface="微软雅黑"/>
                </a:rPr>
                <a:t>—</a:t>
              </a:r>
              <a:r>
                <a:rPr lang="zh-CN" altLang="en-US" sz="2400" b="1" dirty="0" smtClean="0">
                  <a:solidFill>
                    <a:srgbClr val="DF3333"/>
                  </a:solidFill>
                  <a:latin typeface="微软雅黑"/>
                  <a:ea typeface="微软雅黑"/>
                  <a:cs typeface="微软雅黑"/>
                </a:rPr>
                <a:t>高级软件人才实作培训专家</a:t>
              </a:r>
              <a:r>
                <a:rPr lang="en-US" altLang="zh-CN" sz="2400" b="1" dirty="0">
                  <a:solidFill>
                    <a:srgbClr val="DF3333"/>
                  </a:solidFill>
                  <a:latin typeface="微软雅黑"/>
                  <a:ea typeface="微软雅黑"/>
                  <a:cs typeface="微软雅黑"/>
                </a:rPr>
                <a:t>!</a:t>
              </a:r>
            </a:p>
          </p:txBody>
        </p:sp>
      </p:grpSp>
      <p:sp>
        <p:nvSpPr>
          <p:cNvPr id="13" name="Rectangle 5"/>
          <p:cNvSpPr txBox="1">
            <a:spLocks noChangeArrowheads="1"/>
          </p:cNvSpPr>
          <p:nvPr/>
        </p:nvSpPr>
        <p:spPr bwMode="auto">
          <a:xfrm>
            <a:off x="2995520" y="6400800"/>
            <a:ext cx="315296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defPPr>
              <a:defRPr lang="zh-CN"/>
            </a:defPPr>
            <a:lvl1pPr marL="0" algn="l" defTabSz="457200" rtl="0" eaLnBrk="1" latinLnBrk="0" hangingPunct="1">
              <a:defRPr sz="1400" kern="1200">
                <a:solidFill>
                  <a:schemeClr val="tx1"/>
                </a:solidFill>
                <a:latin typeface="微软雅黑"/>
                <a:ea typeface="微软雅黑"/>
                <a:cs typeface="微软雅黑"/>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1400" b="0" dirty="0" smtClean="0">
                <a:solidFill>
                  <a:schemeClr val="tx1">
                    <a:lumMod val="50000"/>
                    <a:lumOff val="50000"/>
                  </a:schemeClr>
                </a:solidFill>
                <a:latin typeface="Eurostile"/>
                <a:ea typeface="微软雅黑"/>
                <a:cs typeface="Eurostile"/>
              </a:rPr>
              <a:t>北京传智播客教育 </a:t>
            </a:r>
            <a:r>
              <a:rPr lang="en-US" sz="1400" b="0" dirty="0" err="1" smtClean="0">
                <a:solidFill>
                  <a:schemeClr val="tx1">
                    <a:lumMod val="50000"/>
                    <a:lumOff val="50000"/>
                  </a:schemeClr>
                </a:solidFill>
                <a:latin typeface="Eurostile"/>
                <a:ea typeface="微软雅黑"/>
                <a:cs typeface="Eurostile"/>
              </a:rPr>
              <a:t>www.itcast.cn</a:t>
            </a:r>
            <a:endParaRPr lang="en-US" sz="1400" b="0" dirty="0">
              <a:solidFill>
                <a:schemeClr val="tx1">
                  <a:lumMod val="50000"/>
                  <a:lumOff val="50000"/>
                </a:schemeClr>
              </a:solidFill>
              <a:latin typeface="Eurostile"/>
              <a:ea typeface="微软雅黑"/>
              <a:cs typeface="Eurostile"/>
            </a:endParaRP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169404" y="3124200"/>
            <a:ext cx="4504134" cy="871538"/>
          </a:xfrm>
        </p:spPr>
        <p:txBody>
          <a:bodyPr anchor="b">
            <a:normAutofit/>
          </a:bodyPr>
          <a:lstStyle>
            <a:lvl1pPr algn="l">
              <a:defRPr sz="2600" b="0"/>
            </a:lvl1pPr>
          </a:lstStyle>
          <a:p>
            <a:r>
              <a:rPr lang="zh-CN" altLang="en-US" smtClean="0"/>
              <a:t>单击此处编辑母版标题样式</a:t>
            </a:r>
            <a:endParaRPr/>
          </a:p>
        </p:txBody>
      </p:sp>
      <p:sp>
        <p:nvSpPr>
          <p:cNvPr id="3" name="Picture Placeholder 2"/>
          <p:cNvSpPr>
            <a:spLocks noGrp="1"/>
          </p:cNvSpPr>
          <p:nvPr>
            <p:ph type="pic" idx="1"/>
          </p:nvPr>
        </p:nvSpPr>
        <p:spPr>
          <a:xfrm>
            <a:off x="277906" y="728009"/>
            <a:ext cx="3460658" cy="54156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169404" y="3995737"/>
            <a:ext cx="4504134" cy="2147888"/>
          </a:xfrm>
        </p:spPr>
        <p:txBody>
          <a:bodyPr>
            <a:normAutofit/>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照片和标题">
    <p:spTree>
      <p:nvGrpSpPr>
        <p:cNvPr id="1" name=""/>
        <p:cNvGrpSpPr/>
        <p:nvPr/>
      </p:nvGrpSpPr>
      <p:grpSpPr>
        <a:xfrm>
          <a:off x="0" y="0"/>
          <a:ext cx="0" cy="0"/>
          <a:chOff x="0" y="0"/>
          <a:chExt cx="0" cy="0"/>
        </a:xfrm>
      </p:grpSpPr>
      <p:sp>
        <p:nvSpPr>
          <p:cNvPr id="2" name="Title 1"/>
          <p:cNvSpPr>
            <a:spLocks noGrp="1"/>
          </p:cNvSpPr>
          <p:nvPr>
            <p:ph type="title"/>
          </p:nvPr>
        </p:nvSpPr>
        <p:spPr>
          <a:xfrm>
            <a:off x="4169404" y="3124200"/>
            <a:ext cx="4504134" cy="871538"/>
          </a:xfrm>
        </p:spPr>
        <p:txBody>
          <a:bodyPr anchor="b">
            <a:normAutofit/>
          </a:bodyPr>
          <a:lstStyle>
            <a:lvl1pPr algn="l">
              <a:defRPr sz="2600" b="0"/>
            </a:lvl1pPr>
          </a:lstStyle>
          <a:p>
            <a:r>
              <a:rPr lang="zh-CN" altLang="en-US" smtClean="0"/>
              <a:t>单击此处编辑母版标题样式</a:t>
            </a:r>
            <a:endParaRPr/>
          </a:p>
        </p:txBody>
      </p:sp>
      <p:sp>
        <p:nvSpPr>
          <p:cNvPr id="4" name="Text Placeholder 3"/>
          <p:cNvSpPr>
            <a:spLocks noGrp="1"/>
          </p:cNvSpPr>
          <p:nvPr>
            <p:ph type="body" sz="half" idx="2"/>
          </p:nvPr>
        </p:nvSpPr>
        <p:spPr>
          <a:xfrm>
            <a:off x="4169404" y="3995737"/>
            <a:ext cx="4504134" cy="2147888"/>
          </a:xfrm>
        </p:spPr>
        <p:txBody>
          <a:bodyPr>
            <a:normAutofit/>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pic>
        <p:nvPicPr>
          <p:cNvPr id="5" name="图片 4" descr="overview_it_cent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26" y="1570254"/>
            <a:ext cx="3642811" cy="3717493"/>
          </a:xfrm>
          <a:prstGeom prst="rect">
            <a:avLst/>
          </a:prstGeom>
        </p:spPr>
      </p:pic>
    </p:spTree>
    <p:extLst>
      <p:ext uri="{BB962C8B-B14F-4D97-AF65-F5344CB8AC3E}">
        <p14:creationId xmlns:p14="http://schemas.microsoft.com/office/powerpoint/2010/main" val="2504043202"/>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277905" y="4424082"/>
            <a:ext cx="7495018" cy="833718"/>
          </a:xfrm>
        </p:spPr>
        <p:txBody>
          <a:bodyPr anchor="b">
            <a:normAutofit/>
          </a:bodyPr>
          <a:lstStyle>
            <a:lvl1pPr algn="l">
              <a:defRPr sz="2600" b="0"/>
            </a:lvl1pPr>
          </a:lstStyle>
          <a:p>
            <a:r>
              <a:rPr lang="zh-CN" altLang="en-US" smtClean="0"/>
              <a:t>单击此处编辑母版标题样式</a:t>
            </a:r>
            <a:endParaRPr/>
          </a:p>
        </p:txBody>
      </p:sp>
      <p:sp>
        <p:nvSpPr>
          <p:cNvPr id="3" name="Picture Placeholder 2"/>
          <p:cNvSpPr>
            <a:spLocks noGrp="1"/>
          </p:cNvSpPr>
          <p:nvPr>
            <p:ph type="pic" idx="1"/>
          </p:nvPr>
        </p:nvSpPr>
        <p:spPr>
          <a:xfrm>
            <a:off x="277905" y="711794"/>
            <a:ext cx="7495018" cy="370475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277905" y="5257799"/>
            <a:ext cx="7495018" cy="885825"/>
          </a:xfrm>
        </p:spPr>
        <p:txBody>
          <a:bodyPr>
            <a:normAutofit/>
          </a:bodyPr>
          <a:lstStyle>
            <a:lvl1pPr marL="0" indent="0">
              <a:spcBef>
                <a:spcPts val="3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AutoShape 8"/>
          <p:cNvSpPr>
            <a:spLocks noChangeArrowheads="1"/>
          </p:cNvSpPr>
          <p:nvPr/>
        </p:nvSpPr>
        <p:spPr bwMode="auto">
          <a:xfrm>
            <a:off x="179388" y="188912"/>
            <a:ext cx="8823325" cy="5449887"/>
          </a:xfrm>
          <a:prstGeom prst="roundRect">
            <a:avLst>
              <a:gd name="adj" fmla="val 12843"/>
            </a:avLst>
          </a:prstGeom>
          <a:noFill/>
          <a:ln w="57150" cmpd="thickThin">
            <a:solidFill>
              <a:srgbClr val="3366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latin typeface="Times New Roman" charset="0"/>
            </a:endParaRPr>
          </a:p>
        </p:txBody>
      </p:sp>
      <p:sp>
        <p:nvSpPr>
          <p:cNvPr id="7" name="AutoShape 4"/>
          <p:cNvSpPr>
            <a:spLocks noChangeArrowheads="1"/>
          </p:cNvSpPr>
          <p:nvPr/>
        </p:nvSpPr>
        <p:spPr bwMode="auto">
          <a:xfrm>
            <a:off x="1439863" y="4059150"/>
            <a:ext cx="6400800" cy="1841588"/>
          </a:xfrm>
          <a:prstGeom prst="roundRect">
            <a:avLst>
              <a:gd name="adj" fmla="val 16667"/>
            </a:avLst>
          </a:prstGeom>
          <a:solidFill>
            <a:schemeClr val="bg1"/>
          </a:solidFill>
          <a:ln w="50800">
            <a:solidFill>
              <a:srgbClr val="CCCC99"/>
            </a:solidFill>
            <a:round/>
            <a:headEnd/>
            <a:tailEnd/>
          </a:ln>
        </p:spPr>
        <p:txBody>
          <a:bodyPr wrap="none" anchor="ctr"/>
          <a:lstStyle/>
          <a:p>
            <a:endParaRPr lang="zh-CN" altLang="en-US" sz="1800"/>
          </a:p>
        </p:txBody>
      </p:sp>
      <p:sp>
        <p:nvSpPr>
          <p:cNvPr id="2" name="标题 1"/>
          <p:cNvSpPr>
            <a:spLocks noGrp="1"/>
          </p:cNvSpPr>
          <p:nvPr>
            <p:ph type="ctrTitle"/>
          </p:nvPr>
        </p:nvSpPr>
        <p:spPr>
          <a:xfrm>
            <a:off x="685800" y="1019175"/>
            <a:ext cx="7772400" cy="3039975"/>
          </a:xfrm>
        </p:spPr>
        <p:txBody>
          <a:bodyPr anchor="ctr"/>
          <a:lstStyle>
            <a:lvl1pPr algn="ctr">
              <a:defRPr sz="4800">
                <a:latin typeface="Helvetica"/>
                <a:cs typeface="Helvetica"/>
              </a:defRPr>
            </a:lvl1pPr>
          </a:lstStyle>
          <a:p>
            <a:r>
              <a:rPr kumimoji="1" lang="zh-CN" altLang="en-US" smtClean="0"/>
              <a:t>单击此处编辑母版标题样式</a:t>
            </a:r>
            <a:endParaRPr kumimoji="1" lang="zh-CN" altLang="en-US" dirty="0"/>
          </a:p>
        </p:txBody>
      </p:sp>
      <p:sp>
        <p:nvSpPr>
          <p:cNvPr id="3" name="副标题 2"/>
          <p:cNvSpPr>
            <a:spLocks noGrp="1"/>
          </p:cNvSpPr>
          <p:nvPr>
            <p:ph type="subTitle" idx="1"/>
          </p:nvPr>
        </p:nvSpPr>
        <p:spPr>
          <a:xfrm>
            <a:off x="1408521" y="4150809"/>
            <a:ext cx="6400800" cy="1636754"/>
          </a:xfrm>
        </p:spPr>
        <p:txBody>
          <a:bodyPr anchor="ctr"/>
          <a:lstStyle>
            <a:lvl1pPr marL="0" indent="0" algn="ctr">
              <a:buNone/>
              <a:defRPr>
                <a:solidFill>
                  <a:srgbClr val="333333"/>
                </a:solidFill>
                <a:latin typeface="Helvetica"/>
                <a:ea typeface="微软雅黑"/>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dirty="0"/>
          </a:p>
        </p:txBody>
      </p:sp>
      <p:pic>
        <p:nvPicPr>
          <p:cNvPr id="10" name="Picture 1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7213" y="345383"/>
            <a:ext cx="1582737" cy="60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5"/>
          <p:cNvSpPr txBox="1">
            <a:spLocks noChangeArrowheads="1"/>
          </p:cNvSpPr>
          <p:nvPr/>
        </p:nvSpPr>
        <p:spPr bwMode="auto">
          <a:xfrm>
            <a:off x="3073400" y="6400800"/>
            <a:ext cx="299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defPPr>
              <a:defRPr lang="zh-CN"/>
            </a:defPPr>
            <a:lvl1pPr marL="0" algn="l" defTabSz="457200" rtl="0" eaLnBrk="1" latinLnBrk="0" hangingPunct="1">
              <a:defRPr sz="1400" kern="1200">
                <a:solidFill>
                  <a:schemeClr val="tx1"/>
                </a:solidFill>
                <a:latin typeface="微软雅黑"/>
                <a:ea typeface="微软雅黑"/>
                <a:cs typeface="微软雅黑"/>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dirty="0" smtClean="0"/>
              <a:t>北京传智播客教育 </a:t>
            </a:r>
            <a:r>
              <a:rPr lang="en-US" dirty="0" smtClean="0">
                <a:latin typeface="Consolas"/>
                <a:cs typeface="Consolas"/>
              </a:rPr>
              <a:t>www.itcast.cn</a:t>
            </a:r>
            <a:endParaRPr lang="en-US" dirty="0">
              <a:latin typeface="Consolas"/>
              <a:cs typeface="Consolas"/>
            </a:endParaRPr>
          </a:p>
        </p:txBody>
      </p:sp>
      <p:sp>
        <p:nvSpPr>
          <p:cNvPr id="12" name="Rectangle 12"/>
          <p:cNvSpPr>
            <a:spLocks noChangeArrowheads="1"/>
          </p:cNvSpPr>
          <p:nvPr/>
        </p:nvSpPr>
        <p:spPr bwMode="auto">
          <a:xfrm>
            <a:off x="2136775" y="333375"/>
            <a:ext cx="5761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altLang="zh-CN" sz="2400" b="1" dirty="0" smtClean="0">
                <a:solidFill>
                  <a:srgbClr val="DF3333"/>
                </a:solidFill>
                <a:latin typeface="微软雅黑"/>
                <a:ea typeface="微软雅黑"/>
                <a:cs typeface="微软雅黑"/>
              </a:rPr>
              <a:t>—</a:t>
            </a:r>
            <a:r>
              <a:rPr lang="zh-CN" altLang="en-US" sz="2400" b="1" dirty="0" smtClean="0">
                <a:solidFill>
                  <a:srgbClr val="DF3333"/>
                </a:solidFill>
                <a:latin typeface="微软雅黑"/>
                <a:ea typeface="微软雅黑"/>
                <a:cs typeface="微软雅黑"/>
              </a:rPr>
              <a:t>高级软件人才实作培训专家</a:t>
            </a:r>
            <a:r>
              <a:rPr lang="en-US" altLang="zh-CN" sz="2400" b="1" dirty="0">
                <a:solidFill>
                  <a:srgbClr val="DF3333"/>
                </a:solidFill>
                <a:latin typeface="微软雅黑"/>
                <a:ea typeface="微软雅黑"/>
                <a:cs typeface="微软雅黑"/>
              </a:rPr>
              <a:t>!</a:t>
            </a:r>
          </a:p>
        </p:txBody>
      </p:sp>
      <p:sp>
        <p:nvSpPr>
          <p:cNvPr id="15" name="Line 9"/>
          <p:cNvSpPr>
            <a:spLocks noChangeShapeType="1"/>
          </p:cNvSpPr>
          <p:nvPr/>
        </p:nvSpPr>
        <p:spPr bwMode="auto">
          <a:xfrm>
            <a:off x="457200" y="1019175"/>
            <a:ext cx="8229600" cy="0"/>
          </a:xfrm>
          <a:prstGeom prst="line">
            <a:avLst/>
          </a:prstGeom>
          <a:noFill/>
          <a:ln w="38100">
            <a:solidFill>
              <a:srgbClr val="3366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日期占位符 19"/>
          <p:cNvSpPr>
            <a:spLocks noGrp="1"/>
          </p:cNvSpPr>
          <p:nvPr>
            <p:ph type="dt" sz="half" idx="10"/>
          </p:nvPr>
        </p:nvSpPr>
        <p:spPr>
          <a:xfrm>
            <a:off x="457200" y="6356350"/>
            <a:ext cx="2133600" cy="365125"/>
          </a:xfrm>
          <a:prstGeom prst="rect">
            <a:avLst/>
          </a:prstGeom>
        </p:spPr>
        <p:txBody>
          <a:bodyPr/>
          <a:lstStyle/>
          <a:p>
            <a:fld id="{ACDB0C32-7029-2949-BCD8-6FCD87A2D7B2}" type="datetimeFigureOut">
              <a:rPr kumimoji="1" lang="zh-CN" altLang="en-US" smtClean="0"/>
              <a:t>14/10/26</a:t>
            </a:fld>
            <a:endParaRPr kumimoji="1" lang="zh-CN" altLang="en-US"/>
          </a:p>
        </p:txBody>
      </p:sp>
      <p:sp>
        <p:nvSpPr>
          <p:cNvPr id="21" name="页脚占位符 20"/>
          <p:cNvSpPr>
            <a:spLocks noGrp="1"/>
          </p:cNvSpPr>
          <p:nvPr>
            <p:ph type="ftr" sz="quarter" idx="11"/>
          </p:nvPr>
        </p:nvSpPr>
        <p:spPr>
          <a:xfrm>
            <a:off x="3124200" y="6356350"/>
            <a:ext cx="2895600" cy="365125"/>
          </a:xfrm>
          <a:prstGeom prst="rect">
            <a:avLst/>
          </a:prstGeom>
        </p:spPr>
        <p:txBody>
          <a:bodyPr/>
          <a:lstStyle/>
          <a:p>
            <a:endParaRPr kumimoji="1" lang="zh-CN" altLang="en-US"/>
          </a:p>
        </p:txBody>
      </p:sp>
      <p:sp>
        <p:nvSpPr>
          <p:cNvPr id="22" name="幻灯片编号占位符 21"/>
          <p:cNvSpPr>
            <a:spLocks noGrp="1"/>
          </p:cNvSpPr>
          <p:nvPr>
            <p:ph type="sldNum" sz="quarter" idx="12"/>
          </p:nvPr>
        </p:nvSpPr>
        <p:spPr>
          <a:xfrm>
            <a:off x="6553200" y="6356350"/>
            <a:ext cx="2133600" cy="365125"/>
          </a:xfrm>
          <a:prstGeom prst="rect">
            <a:avLst/>
          </a:prstGeom>
        </p:spPr>
        <p:txBody>
          <a:bodyPr/>
          <a:lstStyle/>
          <a:p>
            <a:fld id="{93A1E051-C4FA-934E-9C28-5B7C8506EA5D}" type="slidenum">
              <a:rPr kumimoji="1" lang="zh-CN" altLang="en-US" smtClean="0"/>
              <a:t>‹#›</a:t>
            </a:fld>
            <a:endParaRPr kumimoji="1" lang="zh-CN" altLang="en-US"/>
          </a:p>
        </p:txBody>
      </p:sp>
    </p:spTree>
    <p:extLst>
      <p:ext uri="{BB962C8B-B14F-4D97-AF65-F5344CB8AC3E}">
        <p14:creationId xmlns:p14="http://schemas.microsoft.com/office/powerpoint/2010/main" val="3218468052"/>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8474" y="623504"/>
            <a:ext cx="8128599" cy="827471"/>
          </a:xfrm>
        </p:spPr>
        <p:txBody>
          <a:bodyPr/>
          <a:lstStyle>
            <a:lvl1pPr>
              <a:defRPr b="0" i="0">
                <a:latin typeface="Eurostile"/>
                <a:cs typeface="Eurostile"/>
              </a:defRPr>
            </a:lvl1pPr>
          </a:lstStyle>
          <a:p>
            <a:r>
              <a:rPr kumimoji="1" lang="zh-CN" altLang="en-US" smtClean="0"/>
              <a:t>单击此处编辑母版标题样式</a:t>
            </a:r>
            <a:endParaRPr kumimoji="1" lang="zh-CN" altLang="en-US" dirty="0"/>
          </a:p>
        </p:txBody>
      </p:sp>
      <p:sp>
        <p:nvSpPr>
          <p:cNvPr id="3" name="内容占位符 2"/>
          <p:cNvSpPr>
            <a:spLocks noGrp="1"/>
          </p:cNvSpPr>
          <p:nvPr>
            <p:ph idx="1"/>
          </p:nvPr>
        </p:nvSpPr>
        <p:spPr>
          <a:xfrm>
            <a:off x="498474" y="1450976"/>
            <a:ext cx="8128599" cy="4675188"/>
          </a:xfrm>
        </p:spPr>
        <p:txBody>
          <a:bodyPr/>
          <a:lstStyle>
            <a:lvl1pPr>
              <a:defRPr>
                <a:latin typeface="Eurostile"/>
                <a:cs typeface="Eurostile"/>
              </a:defRPr>
            </a:lvl1pPr>
            <a:lvl2pPr>
              <a:defRPr>
                <a:latin typeface="Eurostile"/>
                <a:cs typeface="Eurostile"/>
              </a:defRPr>
            </a:lvl2pPr>
            <a:lvl3pPr>
              <a:defRPr>
                <a:latin typeface="Eurostile"/>
                <a:cs typeface="Eurostile"/>
              </a:defRPr>
            </a:lvl3pPr>
            <a:lvl4pPr>
              <a:defRPr>
                <a:latin typeface="Eurostile"/>
                <a:cs typeface="Eurostile"/>
              </a:defRPr>
            </a:lvl4pPr>
            <a:lvl5pPr>
              <a:defRPr>
                <a:latin typeface="Eurostile"/>
                <a:cs typeface="Eurostile"/>
              </a:defRPr>
            </a:lvl5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dirty="0"/>
          </a:p>
        </p:txBody>
      </p:sp>
      <p:sp>
        <p:nvSpPr>
          <p:cNvPr id="7"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840659114"/>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可选)">
    <p:spTree>
      <p:nvGrpSpPr>
        <p:cNvPr id="1" name=""/>
        <p:cNvGrpSpPr/>
        <p:nvPr/>
      </p:nvGrpSpPr>
      <p:grpSpPr>
        <a:xfrm>
          <a:off x="0" y="0"/>
          <a:ext cx="0" cy="0"/>
          <a:chOff x="0" y="0"/>
          <a:chExt cx="0" cy="0"/>
        </a:xfrm>
      </p:grpSpPr>
      <p:sp>
        <p:nvSpPr>
          <p:cNvPr id="2" name="Title 1"/>
          <p:cNvSpPr>
            <a:spLocks noGrp="1"/>
          </p:cNvSpPr>
          <p:nvPr>
            <p:ph type="title"/>
          </p:nvPr>
        </p:nvSpPr>
        <p:spPr>
          <a:xfrm>
            <a:off x="498474" y="134471"/>
            <a:ext cx="8128599" cy="995082"/>
          </a:xfrm>
        </p:spPr>
        <p:txBody>
          <a:bodyPr anchor="b" anchorCtr="0"/>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0" name="Text Placeholder 3"/>
          <p:cNvSpPr>
            <a:spLocks noGrp="1"/>
          </p:cNvSpPr>
          <p:nvPr>
            <p:ph type="body" sz="half" idx="2"/>
          </p:nvPr>
        </p:nvSpPr>
        <p:spPr>
          <a:xfrm>
            <a:off x="498517" y="1129553"/>
            <a:ext cx="8128555" cy="610057"/>
          </a:xfrm>
        </p:spPr>
        <p:txBody>
          <a:bodyPr vert="horz" lIns="91440" tIns="45720" rIns="91440" bIns="45720" rtlCol="0" anchor="ctr" anchorCtr="0">
            <a:noAutofit/>
          </a:bodyPr>
          <a:lstStyle>
            <a:lvl1pPr marL="0" indent="0">
              <a:buNone/>
              <a:defRPr kumimoji="0" sz="2400" b="0" i="0" u="none" strike="noStrike" kern="1200" cap="none" spc="0" normalizeH="0" baseline="0">
                <a:ln>
                  <a:noFill/>
                </a:ln>
                <a:solidFill>
                  <a:schemeClr val="accent3"/>
                </a:solidFill>
                <a:effectLst/>
                <a:uLnTx/>
                <a:uFillTx/>
                <a:latin typeface="Eurostile"/>
                <a:ea typeface="华文细黑"/>
                <a:cs typeface="Eurostile"/>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单击此处编辑母版文本样式</a:t>
            </a:r>
          </a:p>
        </p:txBody>
      </p:sp>
      <p:sp>
        <p:nvSpPr>
          <p:cNvPr id="5" name="Line 9"/>
          <p:cNvSpPr>
            <a:spLocks noChangeShapeType="1"/>
          </p:cNvSpPr>
          <p:nvPr/>
        </p:nvSpPr>
        <p:spPr bwMode="auto">
          <a:xfrm>
            <a:off x="457200" y="1130948"/>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98518" y="1739610"/>
            <a:ext cx="3657600" cy="438655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399878" y="1739610"/>
            <a:ext cx="3657600" cy="438655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6"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a:p>
        </p:txBody>
      </p:sp>
      <p:sp>
        <p:nvSpPr>
          <p:cNvPr id="4" name="Content Placeholder 3"/>
          <p:cNvSpPr>
            <a:spLocks noGrp="1"/>
          </p:cNvSpPr>
          <p:nvPr>
            <p:ph sz="half" idx="2"/>
          </p:nvPr>
        </p:nvSpPr>
        <p:spPr>
          <a:xfrm>
            <a:off x="497541" y="2070847"/>
            <a:ext cx="3657600" cy="4055315"/>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6" name="Content Placeholder 5"/>
          <p:cNvSpPr>
            <a:spLocks noGrp="1"/>
          </p:cNvSpPr>
          <p:nvPr>
            <p:ph sz="quarter" idx="4"/>
          </p:nvPr>
        </p:nvSpPr>
        <p:spPr>
          <a:xfrm>
            <a:off x="4399878" y="2070847"/>
            <a:ext cx="3657600" cy="4055315"/>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3" name="Text Placeholder 2"/>
          <p:cNvSpPr>
            <a:spLocks noGrp="1"/>
          </p:cNvSpPr>
          <p:nvPr>
            <p:ph type="body" idx="1"/>
          </p:nvPr>
        </p:nvSpPr>
        <p:spPr>
          <a:xfrm>
            <a:off x="497541" y="1739610"/>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399878" y="1748118"/>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项内容、顶部和底部">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98517" y="1739610"/>
            <a:ext cx="8128556" cy="221231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3" name="Content Placeholder 2"/>
          <p:cNvSpPr>
            <a:spLocks noGrp="1"/>
          </p:cNvSpPr>
          <p:nvPr>
            <p:ph sz="half" idx="14"/>
          </p:nvPr>
        </p:nvSpPr>
        <p:spPr>
          <a:xfrm>
            <a:off x="498517" y="3951923"/>
            <a:ext cx="8128556" cy="217900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282575" y="774478"/>
            <a:ext cx="3451225" cy="54987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zh-CN" altLang="en-US" smtClean="0"/>
              <a:t>单击此处编辑母版标题样式</a:t>
            </a:r>
            <a:endParaRPr dirty="0"/>
          </a:p>
        </p:txBody>
      </p:sp>
      <p:sp>
        <p:nvSpPr>
          <p:cNvPr id="3" name="Content Placeholder 2"/>
          <p:cNvSpPr>
            <a:spLocks noGrp="1"/>
          </p:cNvSpPr>
          <p:nvPr>
            <p:ph idx="1"/>
          </p:nvPr>
        </p:nvSpPr>
        <p:spPr>
          <a:xfrm>
            <a:off x="4168775" y="774478"/>
            <a:ext cx="4597399" cy="5498791"/>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381093" y="3733800"/>
            <a:ext cx="3255264" cy="2392363"/>
          </a:xfrm>
        </p:spPr>
        <p:txBody>
          <a:bodyPr>
            <a:normAutofit/>
          </a:bodyPr>
          <a:lstStyle>
            <a:lvl1pPr marL="0" indent="0">
              <a:spcBef>
                <a:spcPts val="600"/>
              </a:spcBef>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组 10"/>
          <p:cNvGrpSpPr/>
          <p:nvPr/>
        </p:nvGrpSpPr>
        <p:grpSpPr>
          <a:xfrm>
            <a:off x="97685" y="117792"/>
            <a:ext cx="6148481" cy="494578"/>
            <a:chOff x="0" y="-7821"/>
            <a:chExt cx="7343775" cy="609396"/>
          </a:xfrm>
        </p:grpSpPr>
        <p:pic>
          <p:nvPicPr>
            <p:cNvPr id="7" name="Picture 11"/>
            <p:cNvPicPr>
              <a:picLocks noChangeAspect="1" noChangeArrowheads="1"/>
            </p:cNvPicPr>
            <p:nvPr userDrawn="1"/>
          </p:nvPicPr>
          <p:blipFill>
            <a:blip r:embed="rId15">
              <a:extLst>
                <a:ext uri="{28A0092B-C50C-407E-A947-70E740481C1C}">
                  <a14:useLocalDpi xmlns:a14="http://schemas.microsoft.com/office/drawing/2010/main" val="0"/>
                </a:ext>
              </a:extLst>
            </a:blip>
            <a:stretch>
              <a:fillRect/>
            </a:stretch>
          </p:blipFill>
          <p:spPr bwMode="auto">
            <a:xfrm>
              <a:off x="0" y="-7821"/>
              <a:ext cx="1582737" cy="60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2"/>
            <p:cNvSpPr>
              <a:spLocks noChangeArrowheads="1"/>
            </p:cNvSpPr>
            <p:nvPr userDrawn="1"/>
          </p:nvSpPr>
          <p:spPr bwMode="auto">
            <a:xfrm>
              <a:off x="1582737" y="25092"/>
              <a:ext cx="5761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altLang="zh-CN" sz="2400" b="1" dirty="0" smtClean="0">
                  <a:solidFill>
                    <a:srgbClr val="DF3333"/>
                  </a:solidFill>
                  <a:latin typeface="微软雅黑"/>
                  <a:ea typeface="微软雅黑"/>
                  <a:cs typeface="微软雅黑"/>
                </a:rPr>
                <a:t>—</a:t>
              </a:r>
              <a:r>
                <a:rPr lang="zh-CN" altLang="en-US" sz="2400" b="1" dirty="0" smtClean="0">
                  <a:solidFill>
                    <a:srgbClr val="DF3333"/>
                  </a:solidFill>
                  <a:latin typeface="微软雅黑"/>
                  <a:ea typeface="微软雅黑"/>
                  <a:cs typeface="微软雅黑"/>
                </a:rPr>
                <a:t>高级软件人才实作培训专家</a:t>
              </a:r>
              <a:r>
                <a:rPr lang="en-US" altLang="zh-CN" sz="2400" b="1" dirty="0">
                  <a:solidFill>
                    <a:srgbClr val="DF3333"/>
                  </a:solidFill>
                  <a:latin typeface="微软雅黑"/>
                  <a:ea typeface="微软雅黑"/>
                  <a:cs typeface="微软雅黑"/>
                </a:rPr>
                <a:t>!</a:t>
              </a:r>
            </a:p>
          </p:txBody>
        </p:sp>
      </p:grpSp>
      <p:pic>
        <p:nvPicPr>
          <p:cNvPr id="9" name="图片 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744544" y="2541"/>
            <a:ext cx="1376679" cy="1376679"/>
          </a:xfrm>
          <a:prstGeom prst="rect">
            <a:avLst/>
          </a:prstGeom>
        </p:spPr>
      </p:pic>
      <p:sp>
        <p:nvSpPr>
          <p:cNvPr id="2" name="Title Placeholder 1"/>
          <p:cNvSpPr>
            <a:spLocks noGrp="1"/>
          </p:cNvSpPr>
          <p:nvPr>
            <p:ph type="title"/>
          </p:nvPr>
        </p:nvSpPr>
        <p:spPr>
          <a:xfrm>
            <a:off x="498474" y="623504"/>
            <a:ext cx="8128599" cy="1116106"/>
          </a:xfrm>
          <a:prstGeom prst="rect">
            <a:avLst/>
          </a:prstGeom>
        </p:spPr>
        <p:txBody>
          <a:bodyPr vert="horz" lIns="91440" tIns="45720" rIns="91440" bIns="45720" rtlCol="0" anchor="t" anchorCtr="0">
            <a:noAutofit/>
          </a:bodyPr>
          <a:lstStyle/>
          <a:p>
            <a:r>
              <a:rPr lang="zh-CN" altLang="en-US" smtClean="0"/>
              <a:t>单击此处编辑母版标题样式</a:t>
            </a:r>
            <a:endParaRPr/>
          </a:p>
        </p:txBody>
      </p:sp>
      <p:sp>
        <p:nvSpPr>
          <p:cNvPr id="3" name="Text Placeholder 2"/>
          <p:cNvSpPr>
            <a:spLocks noGrp="1"/>
          </p:cNvSpPr>
          <p:nvPr>
            <p:ph type="body" idx="1"/>
          </p:nvPr>
        </p:nvSpPr>
        <p:spPr>
          <a:xfrm>
            <a:off x="498474" y="1739610"/>
            <a:ext cx="8128599" cy="438655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12" name="Rectangle 5"/>
          <p:cNvSpPr txBox="1">
            <a:spLocks noChangeArrowheads="1"/>
          </p:cNvSpPr>
          <p:nvPr/>
        </p:nvSpPr>
        <p:spPr bwMode="auto">
          <a:xfrm>
            <a:off x="2995520" y="6400800"/>
            <a:ext cx="315296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defPPr>
              <a:defRPr lang="zh-CN"/>
            </a:defPPr>
            <a:lvl1pPr marL="0" algn="l" defTabSz="457200" rtl="0" eaLnBrk="1" latinLnBrk="0" hangingPunct="1">
              <a:defRPr sz="1400" kern="1200">
                <a:solidFill>
                  <a:schemeClr val="tx1"/>
                </a:solidFill>
                <a:latin typeface="微软雅黑"/>
                <a:ea typeface="微软雅黑"/>
                <a:cs typeface="微软雅黑"/>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1400" b="0" dirty="0" smtClean="0">
                <a:solidFill>
                  <a:schemeClr val="tx1">
                    <a:lumMod val="50000"/>
                    <a:lumOff val="50000"/>
                  </a:schemeClr>
                </a:solidFill>
                <a:latin typeface="Eurostile"/>
                <a:ea typeface="微软雅黑"/>
                <a:cs typeface="Eurostile"/>
              </a:rPr>
              <a:t>北京传智播客教育 </a:t>
            </a:r>
            <a:r>
              <a:rPr lang="en-US" sz="1400" b="0" dirty="0" err="1" smtClean="0">
                <a:solidFill>
                  <a:schemeClr val="tx1">
                    <a:lumMod val="50000"/>
                    <a:lumOff val="50000"/>
                  </a:schemeClr>
                </a:solidFill>
                <a:latin typeface="Eurostile"/>
                <a:ea typeface="微软雅黑"/>
                <a:cs typeface="Eurostile"/>
              </a:rPr>
              <a:t>www.itcast.cn</a:t>
            </a:r>
            <a:endParaRPr lang="en-US" sz="1400" b="0" dirty="0">
              <a:solidFill>
                <a:schemeClr val="tx1">
                  <a:lumMod val="50000"/>
                  <a:lumOff val="50000"/>
                </a:schemeClr>
              </a:solidFill>
              <a:latin typeface="Eurostile"/>
              <a:ea typeface="微软雅黑"/>
              <a:cs typeface="Eurostile"/>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b="0" kern="1200">
          <a:solidFill>
            <a:schemeClr val="accent1"/>
          </a:solidFill>
          <a:latin typeface="Eurostile"/>
          <a:ea typeface="微软雅黑"/>
          <a:cs typeface="Eurostile"/>
        </a:defRPr>
      </a:lvl1pPr>
    </p:titleStyle>
    <p:bodyStyle>
      <a:lvl1pPr marL="228600" indent="-228600" algn="l" defTabSz="914400" rtl="0" eaLnBrk="1" latinLnBrk="0" hangingPunct="1">
        <a:spcBef>
          <a:spcPts val="800"/>
        </a:spcBef>
        <a:buClr>
          <a:schemeClr val="accent1"/>
        </a:buClr>
        <a:buSzPct val="75000"/>
        <a:buFont typeface="Wingdings" pitchFamily="2" charset="2"/>
        <a:buChar char="n"/>
        <a:defRPr sz="2000" kern="1200">
          <a:solidFill>
            <a:schemeClr val="tx1">
              <a:lumMod val="65000"/>
              <a:lumOff val="35000"/>
            </a:schemeClr>
          </a:solidFill>
          <a:latin typeface="Eurostile"/>
          <a:ea typeface="华文细黑"/>
          <a:cs typeface="Eurostile"/>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Eurostile"/>
          <a:ea typeface="华文细黑"/>
          <a:cs typeface="Eurostile"/>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Eurostile"/>
          <a:ea typeface="华文细黑"/>
          <a:cs typeface="Eurostile"/>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Eurostile"/>
          <a:ea typeface="华文细黑"/>
          <a:cs typeface="Eurostile"/>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Eurostile"/>
          <a:ea typeface="华文细黑"/>
          <a:cs typeface="Eurostile"/>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Eurostile"/>
          <a:ea typeface="微软雅黑"/>
          <a:cs typeface="Eurostile"/>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Eurostile"/>
          <a:ea typeface="微软雅黑"/>
          <a:cs typeface="Eurostile"/>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Eurostile"/>
          <a:ea typeface="微软雅黑"/>
          <a:cs typeface="Eurostile"/>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Eurostile"/>
          <a:ea typeface="微软雅黑"/>
          <a:cs typeface="Eurostile"/>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en-US" dirty="0"/>
              <a:t>局部变量与全局变量</a:t>
            </a:r>
            <a:endParaRPr kumimoji="1" lang="zh-CN" altLang="en-US"/>
          </a:p>
        </p:txBody>
      </p:sp>
      <p:sp>
        <p:nvSpPr>
          <p:cNvPr id="3" name="副标题 2"/>
          <p:cNvSpPr>
            <a:spLocks noGrp="1"/>
          </p:cNvSpPr>
          <p:nvPr>
            <p:ph type="subTitle" idx="1"/>
          </p:nvPr>
        </p:nvSpPr>
        <p:spPr/>
        <p:txBody>
          <a:bodyPr/>
          <a:lstStyle/>
          <a:p>
            <a:r>
              <a:rPr kumimoji="1" lang="zh-CN" altLang="en-US" dirty="0"/>
              <a:t>讲师：李</a:t>
            </a:r>
            <a:r>
              <a:rPr kumimoji="1" lang="en-US" altLang="en-US" dirty="0"/>
              <a:t>德山</a:t>
            </a:r>
            <a:endParaRPr kumimoji="1" lang="zh-CN" altLang="en-US" dirty="0"/>
          </a:p>
          <a:p>
            <a:endParaRPr kumimoji="1" lang="zh-CN" altLang="en-US"/>
          </a:p>
        </p:txBody>
      </p:sp>
    </p:spTree>
    <p:extLst>
      <p:ext uri="{BB962C8B-B14F-4D97-AF65-F5344CB8AC3E}">
        <p14:creationId xmlns:p14="http://schemas.microsoft.com/office/powerpoint/2010/main" val="3430350530"/>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lvl="0"/>
            <a:r>
              <a:rPr lang="zh-CN" altLang="en-US" b="1" dirty="0"/>
              <a:t>一</a:t>
            </a:r>
            <a:r>
              <a:rPr lang="zh-CN" altLang="en-US" b="1" dirty="0" smtClean="0"/>
              <a:t>、变量作用域基本概念</a:t>
            </a:r>
            <a:endParaRPr kumimoji="1" lang="zh-CN" altLang="en-US" dirty="0"/>
          </a:p>
        </p:txBody>
      </p:sp>
      <p:sp>
        <p:nvSpPr>
          <p:cNvPr id="6" name="内容占位符 5"/>
          <p:cNvSpPr>
            <a:spLocks noGrp="1"/>
          </p:cNvSpPr>
          <p:nvPr>
            <p:ph idx="1"/>
          </p:nvPr>
        </p:nvSpPr>
        <p:spPr/>
        <p:txBody>
          <a:bodyPr>
            <a:normAutofit/>
          </a:bodyPr>
          <a:lstStyle/>
          <a:p>
            <a:r>
              <a:rPr lang="zh-CN" altLang="en-US" dirty="0" smtClean="0"/>
              <a:t>变量作用域：变量的可用范围</a:t>
            </a:r>
            <a:endParaRPr lang="en-US" altLang="zh-CN" dirty="0" smtClean="0"/>
          </a:p>
          <a:p>
            <a:r>
              <a:rPr lang="zh-CN" altLang="en-US" dirty="0" smtClean="0"/>
              <a:t>按照作用域的不同，变量可以分为：局部变量和全局变量</a:t>
            </a:r>
            <a:endParaRPr lang="en-US" altLang="zh-CN" dirty="0" smtClean="0"/>
          </a:p>
          <a:p>
            <a:r>
              <a:rPr lang="zh-CN" altLang="en-US" dirty="0" smtClean="0"/>
              <a:t>特点</a:t>
            </a:r>
            <a:r>
              <a:rPr lang="en-US" altLang="zh-CN" dirty="0" smtClean="0"/>
              <a:t>:</a:t>
            </a:r>
            <a:r>
              <a:rPr lang="en-US" altLang="en-US" dirty="0" smtClean="0"/>
              <a:t>不同作用内出现同名变量，内部作用域的变量会覆盖外部作用的变量</a:t>
            </a:r>
            <a:endParaRPr lang="en-US" altLang="zh-CN" dirty="0" smtClean="0"/>
          </a:p>
          <a:p>
            <a:endParaRPr lang="en-US" altLang="zh-CN" dirty="0"/>
          </a:p>
        </p:txBody>
      </p:sp>
    </p:spTree>
    <p:extLst>
      <p:ext uri="{BB962C8B-B14F-4D97-AF65-F5344CB8AC3E}">
        <p14:creationId xmlns:p14="http://schemas.microsoft.com/office/powerpoint/2010/main" val="20009590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a:t>
            </a:r>
            <a:r>
              <a:rPr lang="zh-CN" altLang="en-US" b="1" dirty="0" smtClean="0"/>
              <a:t>、局部变量</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局部变量：定义在函数内部的变量以及函数的形参称为局部变量</a:t>
            </a:r>
            <a:endParaRPr kumimoji="1" lang="en-US" altLang="zh-CN" dirty="0" smtClean="0"/>
          </a:p>
          <a:p>
            <a:r>
              <a:rPr kumimoji="1" lang="en-US" altLang="en-US" dirty="0" smtClean="0"/>
              <a:t>作用域：从定义哪一行开始直到</a:t>
            </a:r>
            <a:r>
              <a:rPr kumimoji="1" lang="zh-CN" altLang="en-US" dirty="0" smtClean="0"/>
              <a:t>与其所在的代码块</a:t>
            </a:r>
            <a:r>
              <a:rPr kumimoji="1" lang="en-US" altLang="en-US" dirty="0" smtClean="0"/>
              <a:t>结束</a:t>
            </a:r>
          </a:p>
          <a:p>
            <a:r>
              <a:rPr kumimoji="1" lang="en-US" altLang="en-US" dirty="0" smtClean="0"/>
              <a:t>生命周期</a:t>
            </a:r>
            <a:r>
              <a:rPr kumimoji="1" lang="en-US" altLang="zh-CN" dirty="0" smtClean="0"/>
              <a:t>:</a:t>
            </a:r>
            <a:r>
              <a:rPr kumimoji="1" lang="zh-CN" altLang="en-US" dirty="0" smtClean="0"/>
              <a:t>从程序运行到定义哪一行开始分配存储空间到程序离开该变量所在的作用域</a:t>
            </a:r>
            <a:endParaRPr kumimoji="1" lang="en-US" altLang="zh-CN" dirty="0" smtClean="0"/>
          </a:p>
          <a:p>
            <a:r>
              <a:rPr lang="zh-CN" altLang="en-US" dirty="0" smtClean="0"/>
              <a:t>特点：</a:t>
            </a:r>
            <a:endParaRPr lang="en-US" altLang="zh-CN" dirty="0" smtClean="0"/>
          </a:p>
          <a:p>
            <a:r>
              <a:rPr lang="en-US" altLang="zh-CN" dirty="0" smtClean="0"/>
              <a:t>1</a:t>
            </a:r>
            <a:r>
              <a:rPr lang="zh-CN" altLang="en-US" dirty="0" smtClean="0"/>
              <a:t>、相同作用域内不可以定义同名变量</a:t>
            </a:r>
            <a:endParaRPr lang="en-US" altLang="zh-CN" dirty="0"/>
          </a:p>
          <a:p>
            <a:r>
              <a:rPr lang="zh-CN" altLang="zh-CN" dirty="0" smtClean="0"/>
              <a:t>2</a:t>
            </a:r>
            <a:r>
              <a:rPr lang="zh-CN" altLang="en-US" dirty="0" smtClean="0"/>
              <a:t>、不同作用范围可以定义同名变量，内部作用域的变量会覆盖外部作用域的变量</a:t>
            </a:r>
            <a:endParaRPr lang="en-US" altLang="zh-CN" dirty="0" smtClean="0"/>
          </a:p>
        </p:txBody>
      </p:sp>
    </p:spTree>
    <p:extLst>
      <p:ext uri="{BB962C8B-B14F-4D97-AF65-F5344CB8AC3E}">
        <p14:creationId xmlns:p14="http://schemas.microsoft.com/office/powerpoint/2010/main" val="168068128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局部变量的作用域实例</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err="1" smtClean="0"/>
              <a:t>Int</a:t>
            </a:r>
            <a:r>
              <a:rPr kumimoji="1" lang="en-US" altLang="zh-CN" dirty="0" smtClean="0"/>
              <a:t> main(){</a:t>
            </a:r>
          </a:p>
          <a:p>
            <a:pPr marL="0" indent="0">
              <a:buNone/>
            </a:pPr>
            <a:r>
              <a:rPr kumimoji="1" lang="en-US" altLang="zh-CN" dirty="0"/>
              <a:t> </a:t>
            </a:r>
            <a:r>
              <a:rPr kumimoji="1" lang="en-US" altLang="zh-CN" dirty="0" smtClean="0"/>
              <a:t>    </a:t>
            </a:r>
            <a:r>
              <a:rPr kumimoji="1" lang="en-US" altLang="zh-CN" dirty="0" err="1" smtClean="0"/>
              <a:t>int</a:t>
            </a:r>
            <a:r>
              <a:rPr kumimoji="1" lang="en-US" altLang="zh-CN" dirty="0" smtClean="0"/>
              <a:t> age = 5;</a:t>
            </a:r>
          </a:p>
          <a:p>
            <a:pPr marL="0" indent="0">
              <a:buNone/>
            </a:pPr>
            <a:r>
              <a:rPr kumimoji="1" lang="en-US" altLang="zh-CN" dirty="0"/>
              <a:t>	</a:t>
            </a:r>
            <a:r>
              <a:rPr kumimoji="1" lang="en-US" altLang="zh-CN" dirty="0" smtClean="0"/>
              <a:t>	if(age==5){</a:t>
            </a:r>
          </a:p>
          <a:p>
            <a:pPr marL="0" indent="0">
              <a:buNone/>
            </a:pPr>
            <a:r>
              <a:rPr kumimoji="1" lang="en-US" altLang="zh-CN" dirty="0"/>
              <a:t>	</a:t>
            </a:r>
            <a:r>
              <a:rPr kumimoji="1" lang="en-US" altLang="zh-CN" dirty="0" smtClean="0"/>
              <a:t>		 </a:t>
            </a:r>
            <a:r>
              <a:rPr kumimoji="1" lang="en-US" altLang="zh-CN" dirty="0" err="1" smtClean="0"/>
              <a:t>int</a:t>
            </a:r>
            <a:r>
              <a:rPr kumimoji="1" lang="en-US" altLang="zh-CN" dirty="0" smtClean="0"/>
              <a:t> height = 1;</a:t>
            </a:r>
          </a:p>
          <a:p>
            <a:pPr marL="0" indent="0">
              <a:buNone/>
            </a:pPr>
            <a:r>
              <a:rPr kumimoji="1" lang="en-US" altLang="zh-CN" dirty="0"/>
              <a:t> </a:t>
            </a:r>
            <a:r>
              <a:rPr kumimoji="1" lang="en-US" altLang="zh-CN" dirty="0" smtClean="0"/>
              <a:t>    }</a:t>
            </a:r>
            <a:r>
              <a:rPr kumimoji="1" lang="en-US" altLang="en-US" dirty="0" smtClean="0"/>
              <a:t>// </a:t>
            </a:r>
            <a:r>
              <a:rPr kumimoji="1" lang="en-US" altLang="en-US" dirty="0" err="1" smtClean="0"/>
              <a:t>height的作用域在此处就结束了</a:t>
            </a:r>
            <a:endParaRPr kumimoji="1" lang="en-US" altLang="zh-CN" dirty="0" smtClean="0"/>
          </a:p>
          <a:p>
            <a:pPr marL="0" indent="0">
              <a:buNone/>
            </a:pPr>
            <a:r>
              <a:rPr kumimoji="1" lang="en-US" altLang="zh-CN" dirty="0"/>
              <a:t> </a:t>
            </a:r>
            <a:r>
              <a:rPr kumimoji="1" lang="en-US" altLang="zh-CN" dirty="0" smtClean="0"/>
              <a:t>    </a:t>
            </a:r>
            <a:r>
              <a:rPr kumimoji="1" lang="en-US" altLang="zh-CN" dirty="0" err="1" smtClean="0"/>
              <a:t>printf</a:t>
            </a:r>
            <a:r>
              <a:rPr kumimoji="1" lang="en-US" altLang="zh-CN" dirty="0" smtClean="0"/>
              <a:t>(“</a:t>
            </a:r>
            <a:r>
              <a:rPr kumimoji="1" lang="zh-CN" altLang="en-US" dirty="0" smtClean="0"/>
              <a:t>年龄为</a:t>
            </a:r>
            <a:r>
              <a:rPr kumimoji="1" lang="en-US" altLang="zh-CN" dirty="0" smtClean="0"/>
              <a:t>:%</a:t>
            </a:r>
            <a:r>
              <a:rPr kumimoji="1" lang="en-US" altLang="zh-CN" dirty="0" err="1" smtClean="0"/>
              <a:t>d”,age</a:t>
            </a:r>
            <a:r>
              <a:rPr kumimoji="1" lang="en-US" altLang="zh-CN" dirty="0" smtClean="0"/>
              <a:t>);//</a:t>
            </a:r>
            <a:r>
              <a:rPr kumimoji="1" lang="zh-CN" altLang="en-US" dirty="0" smtClean="0"/>
              <a:t>对</a:t>
            </a:r>
            <a:r>
              <a:rPr kumimoji="1" lang="en-US" altLang="zh-CN" dirty="0" smtClean="0"/>
              <a:t> </a:t>
            </a:r>
            <a:endParaRPr kumimoji="1" lang="en-US" altLang="zh-CN" dirty="0"/>
          </a:p>
          <a:p>
            <a:pPr marL="0" indent="0">
              <a:buNone/>
            </a:pPr>
            <a:r>
              <a:rPr kumimoji="1" lang="en-US" altLang="zh-CN" dirty="0"/>
              <a:t> </a:t>
            </a:r>
            <a:r>
              <a:rPr kumimoji="1" lang="en-US" altLang="zh-CN" dirty="0" smtClean="0"/>
              <a:t>    </a:t>
            </a:r>
            <a:r>
              <a:rPr kumimoji="1" lang="en-US" altLang="zh-CN" dirty="0" err="1" smtClean="0"/>
              <a:t>printf</a:t>
            </a:r>
            <a:r>
              <a:rPr kumimoji="1" lang="en-US" altLang="zh-CN" dirty="0" smtClean="0"/>
              <a:t>(“</a:t>
            </a:r>
            <a:r>
              <a:rPr kumimoji="1" lang="en-US" altLang="en-US" dirty="0" smtClean="0"/>
              <a:t>身高为：%</a:t>
            </a:r>
            <a:r>
              <a:rPr kumimoji="1" lang="en-US" altLang="en-US" dirty="0" err="1" smtClean="0"/>
              <a:t>d</a:t>
            </a:r>
            <a:r>
              <a:rPr kumimoji="1" lang="en-US" altLang="zh-CN" dirty="0" err="1" smtClean="0"/>
              <a:t>”,height</a:t>
            </a:r>
            <a:r>
              <a:rPr kumimoji="1" lang="en-US" altLang="zh-CN" dirty="0" smtClean="0"/>
              <a:t>);//</a:t>
            </a:r>
            <a:r>
              <a:rPr kumimoji="1" lang="zh-CN" altLang="en-US" dirty="0" smtClean="0"/>
              <a:t>错</a:t>
            </a:r>
            <a:endParaRPr kumimoji="1" lang="en-US" altLang="zh-CN" dirty="0" smtClean="0"/>
          </a:p>
          <a:p>
            <a:r>
              <a:rPr kumimoji="1" lang="en-US" altLang="zh-CN" dirty="0" smtClean="0"/>
              <a:t>}</a:t>
            </a:r>
            <a:endParaRPr kumimoji="1" lang="zh-CN" altLang="en-US" dirty="0"/>
          </a:p>
        </p:txBody>
      </p:sp>
    </p:spTree>
    <p:extLst>
      <p:ext uri="{BB962C8B-B14F-4D97-AF65-F5344CB8AC3E}">
        <p14:creationId xmlns:p14="http://schemas.microsoft.com/office/powerpoint/2010/main" val="1222908385"/>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内部作用域覆盖外部作用域示例</a:t>
            </a:r>
            <a:endParaRPr kumimoji="1" lang="zh-CN" altLang="en-US" dirty="0"/>
          </a:p>
        </p:txBody>
      </p:sp>
      <p:sp>
        <p:nvSpPr>
          <p:cNvPr id="3" name="内容占位符 2"/>
          <p:cNvSpPr>
            <a:spLocks noGrp="1"/>
          </p:cNvSpPr>
          <p:nvPr>
            <p:ph idx="1"/>
          </p:nvPr>
        </p:nvSpPr>
        <p:spPr/>
        <p:txBody>
          <a:bodyPr>
            <a:normAutofit/>
          </a:bodyPr>
          <a:lstStyle/>
          <a:p>
            <a:pPr marL="0" indent="0">
              <a:buNone/>
            </a:pPr>
            <a:r>
              <a:rPr kumimoji="1" lang="en-US" altLang="zh-CN" dirty="0" err="1" smtClean="0"/>
              <a:t>Int</a:t>
            </a:r>
            <a:r>
              <a:rPr kumimoji="1" lang="en-US" altLang="zh-CN" dirty="0" smtClean="0"/>
              <a:t> main(){</a:t>
            </a:r>
          </a:p>
          <a:p>
            <a:pPr marL="0" indent="0">
              <a:buNone/>
            </a:pPr>
            <a:r>
              <a:rPr kumimoji="1" lang="en-US" altLang="zh-CN" dirty="0" smtClean="0"/>
              <a:t>    char *home = “</a:t>
            </a:r>
            <a:r>
              <a:rPr kumimoji="1" lang="zh-CN" altLang="en-US" dirty="0" smtClean="0"/>
              <a:t>你家</a:t>
            </a:r>
            <a:r>
              <a:rPr kumimoji="1" lang="en-US" altLang="zh-CN" dirty="0" smtClean="0"/>
              <a:t>”</a:t>
            </a:r>
            <a:r>
              <a:rPr kumimoji="1" lang="en-US" altLang="en-US" dirty="0" smtClean="0"/>
              <a:t>;</a:t>
            </a:r>
            <a:endParaRPr kumimoji="1" lang="en-US" altLang="zh-CN" dirty="0" smtClean="0"/>
          </a:p>
          <a:p>
            <a:pPr marL="0" indent="0">
              <a:buNone/>
            </a:pPr>
            <a:r>
              <a:rPr kumimoji="1" lang="en-US" altLang="zh-CN" dirty="0" smtClean="0"/>
              <a:t>    char *harry = “</a:t>
            </a:r>
            <a:r>
              <a:rPr kumimoji="1" lang="zh-CN" altLang="en-US" dirty="0" smtClean="0"/>
              <a:t>外边的流浪狗</a:t>
            </a:r>
            <a:r>
              <a:rPr kumimoji="1" lang="en-US" altLang="zh-CN" dirty="0" smtClean="0"/>
              <a:t>”;</a:t>
            </a:r>
          </a:p>
          <a:p>
            <a:pPr marL="0" indent="0">
              <a:buNone/>
            </a:pPr>
            <a:r>
              <a:rPr kumimoji="1" lang="en-US" altLang="zh-CN" dirty="0" smtClean="0"/>
              <a:t>    if(</a:t>
            </a:r>
            <a:r>
              <a:rPr kumimoji="1" lang="en-US" altLang="zh-CN" dirty="0" err="1" smtClean="0"/>
              <a:t>strcmp</a:t>
            </a:r>
            <a:r>
              <a:rPr kumimoji="1" lang="en-US" altLang="zh-CN" dirty="0" smtClean="0"/>
              <a:t>(home,”</a:t>
            </a:r>
            <a:r>
              <a:rPr kumimoji="1" lang="zh-CN" altLang="en-US" dirty="0" smtClean="0"/>
              <a:t>你家</a:t>
            </a:r>
            <a:r>
              <a:rPr kumimoji="1" lang="en-US" altLang="zh-CN" dirty="0" smtClean="0"/>
              <a:t>”)==0){</a:t>
            </a:r>
          </a:p>
          <a:p>
            <a:pPr marL="0" indent="0">
              <a:buNone/>
            </a:pPr>
            <a:r>
              <a:rPr kumimoji="1" lang="en-US" altLang="zh-CN" dirty="0" smtClean="0"/>
              <a:t>   		char *harry= “</a:t>
            </a:r>
            <a:r>
              <a:rPr kumimoji="1" lang="zh-CN" altLang="en-US" dirty="0" smtClean="0"/>
              <a:t>你们家的狗</a:t>
            </a:r>
            <a:r>
              <a:rPr kumimoji="1" lang="en-US" altLang="zh-CN" dirty="0" smtClean="0"/>
              <a:t>”</a:t>
            </a:r>
            <a:r>
              <a:rPr kumimoji="1" lang="en-US" altLang="en-US" dirty="0" smtClean="0"/>
              <a:t>;</a:t>
            </a:r>
          </a:p>
          <a:p>
            <a:pPr marL="0" indent="0">
              <a:buNone/>
            </a:pPr>
            <a:r>
              <a:rPr kumimoji="1" lang="en-US" altLang="zh-CN" dirty="0"/>
              <a:t>	</a:t>
            </a:r>
            <a:r>
              <a:rPr kumimoji="1" lang="zh-CN" altLang="en-US" dirty="0" smtClean="0"/>
              <a:t>     </a:t>
            </a:r>
            <a:r>
              <a:rPr kumimoji="1" lang="zh-CN" altLang="en-US" dirty="0"/>
              <a:t> </a:t>
            </a:r>
            <a:r>
              <a:rPr kumimoji="1" lang="en-US" altLang="zh-CN" dirty="0" err="1" smtClean="0"/>
              <a:t>printf</a:t>
            </a:r>
            <a:r>
              <a:rPr kumimoji="1" lang="en-US" altLang="zh-CN" dirty="0" smtClean="0"/>
              <a:t>(“harry</a:t>
            </a:r>
            <a:r>
              <a:rPr kumimoji="1" lang="zh-CN" altLang="en-US" dirty="0" smtClean="0"/>
              <a:t> </a:t>
            </a:r>
            <a:r>
              <a:rPr kumimoji="1" lang="en-US" altLang="zh-CN" dirty="0" smtClean="0"/>
              <a:t>=</a:t>
            </a:r>
            <a:r>
              <a:rPr kumimoji="1" lang="zh-CN" altLang="en-US" dirty="0" smtClean="0"/>
              <a:t> </a:t>
            </a:r>
            <a:r>
              <a:rPr kumimoji="1" lang="en-US" altLang="zh-CN" dirty="0" smtClean="0"/>
              <a:t>%</a:t>
            </a:r>
            <a:r>
              <a:rPr kumimoji="1" lang="en-US" altLang="zh-CN" dirty="0" err="1" smtClean="0"/>
              <a:t>s”,harry</a:t>
            </a:r>
            <a:r>
              <a:rPr kumimoji="1" lang="en-US" altLang="zh-CN" dirty="0" smtClean="0"/>
              <a:t>);</a:t>
            </a:r>
          </a:p>
          <a:p>
            <a:pPr marL="0" indent="0">
              <a:buNone/>
            </a:pPr>
            <a:r>
              <a:rPr kumimoji="1" lang="en-US" altLang="zh-CN" dirty="0"/>
              <a:t>	</a:t>
            </a:r>
            <a:r>
              <a:rPr kumimoji="1" lang="en-US" altLang="zh-CN" dirty="0" smtClean="0"/>
              <a:t>		//</a:t>
            </a:r>
            <a:r>
              <a:rPr kumimoji="1" lang="zh-CN" altLang="en-US" dirty="0" smtClean="0"/>
              <a:t>输出</a:t>
            </a:r>
            <a:r>
              <a:rPr kumimoji="1" lang="en-US" altLang="zh-CN" dirty="0" smtClean="0"/>
              <a:t> </a:t>
            </a:r>
            <a:r>
              <a:rPr kumimoji="1" lang="zh-CN" altLang="en-US" dirty="0" smtClean="0"/>
              <a:t>你们家的狗</a:t>
            </a:r>
            <a:endParaRPr kumimoji="1" lang="en-US" altLang="zh-CN" dirty="0" smtClean="0"/>
          </a:p>
          <a:p>
            <a:pPr marL="0" indent="0">
              <a:buNone/>
            </a:pPr>
            <a:r>
              <a:rPr kumimoji="1" lang="en-US" altLang="zh-CN" dirty="0" smtClean="0"/>
              <a:t>    }  </a:t>
            </a:r>
          </a:p>
          <a:p>
            <a:pPr marL="0" indent="0">
              <a:buNone/>
            </a:pPr>
            <a:r>
              <a:rPr kumimoji="1" lang="en-US" altLang="zh-CN" dirty="0" smtClean="0"/>
              <a:t>}</a:t>
            </a:r>
            <a:endParaRPr kumimoji="1" lang="zh-CN" altLang="en-US" dirty="0"/>
          </a:p>
        </p:txBody>
      </p:sp>
    </p:spTree>
    <p:extLst>
      <p:ext uri="{BB962C8B-B14F-4D97-AF65-F5344CB8AC3E}">
        <p14:creationId xmlns:p14="http://schemas.microsoft.com/office/powerpoint/2010/main" val="891468167"/>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en-US" b="1" dirty="0"/>
              <a:t>3</a:t>
            </a:r>
            <a:r>
              <a:rPr lang="zh-CN" altLang="en-US" b="1" dirty="0" smtClean="0"/>
              <a:t>、全局变量</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全局变量：定义在函数外边的变量称为全局变量</a:t>
            </a:r>
            <a:endParaRPr kumimoji="1" lang="en-US" altLang="zh-CN" dirty="0" smtClean="0"/>
          </a:p>
          <a:p>
            <a:r>
              <a:rPr kumimoji="1" lang="zh-CN" altLang="en-US" dirty="0" smtClean="0"/>
              <a:t>作用域范围：从定义哪行开始直到文件结尾</a:t>
            </a:r>
            <a:endParaRPr kumimoji="1" lang="en-US" altLang="zh-CN" dirty="0" smtClean="0"/>
          </a:p>
          <a:p>
            <a:r>
              <a:rPr lang="zh-CN" altLang="en-US" dirty="0"/>
              <a:t>生命周期</a:t>
            </a:r>
            <a:r>
              <a:rPr lang="en-US" altLang="zh-CN" dirty="0"/>
              <a:t>:</a:t>
            </a:r>
            <a:r>
              <a:rPr lang="zh-CN" altLang="en-US" dirty="0"/>
              <a:t>程序一启动就会分配存储空间</a:t>
            </a:r>
            <a:r>
              <a:rPr lang="en-US" altLang="zh-CN" dirty="0"/>
              <a:t>,</a:t>
            </a:r>
            <a:r>
              <a:rPr lang="zh-CN" altLang="en-US" dirty="0" smtClean="0"/>
              <a:t>直到程序结束</a:t>
            </a:r>
            <a:endParaRPr lang="en-US" altLang="zh-CN" dirty="0" smtClean="0"/>
          </a:p>
          <a:p>
            <a:r>
              <a:rPr lang="zh-CN" altLang="en-US" dirty="0" smtClean="0"/>
              <a:t>存储位置：静态存储区</a:t>
            </a:r>
            <a:endParaRPr lang="en-US" altLang="zh-CN" dirty="0" smtClean="0"/>
          </a:p>
          <a:p>
            <a:r>
              <a:rPr lang="en-US" altLang="zh-CN" dirty="0" err="1" smtClean="0"/>
              <a:t>Int</a:t>
            </a:r>
            <a:r>
              <a:rPr lang="en-US" altLang="zh-CN" dirty="0" smtClean="0"/>
              <a:t> </a:t>
            </a:r>
            <a:r>
              <a:rPr lang="en-US" altLang="zh-CN" dirty="0" err="1" smtClean="0"/>
              <a:t>num</a:t>
            </a:r>
            <a:r>
              <a:rPr lang="en-US" altLang="zh-CN" dirty="0" smtClean="0"/>
              <a:t> = 10 </a:t>
            </a:r>
            <a:r>
              <a:rPr lang="en-US" altLang="en-US" dirty="0" smtClean="0"/>
              <a:t>//定义全局变量</a:t>
            </a:r>
            <a:endParaRPr lang="en-US" altLang="zh-CN" dirty="0" smtClean="0"/>
          </a:p>
          <a:p>
            <a:r>
              <a:rPr lang="en-US" altLang="zh-CN" dirty="0" err="1" smtClean="0"/>
              <a:t>Int</a:t>
            </a:r>
            <a:r>
              <a:rPr lang="en-US" altLang="zh-CN" dirty="0" smtClean="0"/>
              <a:t> sum(</a:t>
            </a:r>
            <a:r>
              <a:rPr lang="en-US" altLang="zh-CN" dirty="0" err="1" smtClean="0"/>
              <a:t>int</a:t>
            </a:r>
            <a:r>
              <a:rPr lang="en-US" altLang="zh-CN" dirty="0" smtClean="0"/>
              <a:t> v1,int v2){</a:t>
            </a:r>
          </a:p>
          <a:p>
            <a:r>
              <a:rPr lang="en-US" altLang="zh-CN" dirty="0"/>
              <a:t> </a:t>
            </a:r>
            <a:r>
              <a:rPr lang="en-US" altLang="zh-CN" dirty="0" smtClean="0"/>
              <a:t>   </a:t>
            </a:r>
            <a:r>
              <a:rPr lang="en-US" altLang="zh-CN" dirty="0" err="1" smtClean="0"/>
              <a:t>printf</a:t>
            </a:r>
            <a:r>
              <a:rPr lang="en-US" altLang="zh-CN" dirty="0" smtClean="0"/>
              <a:t>(“</a:t>
            </a:r>
            <a:r>
              <a:rPr lang="en-US" altLang="zh-CN" dirty="0" err="1" smtClean="0"/>
              <a:t>num</a:t>
            </a:r>
            <a:r>
              <a:rPr lang="en-US" altLang="zh-CN" dirty="0" smtClean="0"/>
              <a:t> = %d”,</a:t>
            </a:r>
            <a:r>
              <a:rPr lang="en-US" altLang="zh-CN" dirty="0" err="1" smtClean="0"/>
              <a:t>num</a:t>
            </a:r>
            <a:r>
              <a:rPr lang="en-US" altLang="zh-CN" dirty="0" smtClean="0"/>
              <a:t>);</a:t>
            </a:r>
          </a:p>
          <a:p>
            <a:r>
              <a:rPr lang="en-US" altLang="zh-CN" dirty="0" smtClean="0"/>
              <a:t>    return v1 + v2; </a:t>
            </a:r>
            <a:endParaRPr lang="en-US" altLang="zh-CN" dirty="0"/>
          </a:p>
          <a:p>
            <a:r>
              <a:rPr lang="en-US" altLang="zh-CN" dirty="0" smtClean="0"/>
              <a:t>}</a:t>
            </a:r>
          </a:p>
          <a:p>
            <a:endParaRPr kumimoji="1" lang="en-US" altLang="zh-CN" dirty="0" smtClean="0"/>
          </a:p>
        </p:txBody>
      </p:sp>
    </p:spTree>
    <p:extLst>
      <p:ext uri="{BB962C8B-B14F-4D97-AF65-F5344CB8AC3E}">
        <p14:creationId xmlns:p14="http://schemas.microsoft.com/office/powerpoint/2010/main" val="20339035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全局变量的定义与声明</a:t>
            </a:r>
            <a:endParaRPr kumimoji="1" lang="zh-CN" altLang="en-US" dirty="0"/>
          </a:p>
        </p:txBody>
      </p:sp>
      <p:sp>
        <p:nvSpPr>
          <p:cNvPr id="3" name="内容占位符 2"/>
          <p:cNvSpPr>
            <a:spLocks noGrp="1"/>
          </p:cNvSpPr>
          <p:nvPr>
            <p:ph idx="1"/>
          </p:nvPr>
        </p:nvSpPr>
        <p:spPr/>
        <p:txBody>
          <a:bodyPr/>
          <a:lstStyle/>
          <a:p>
            <a:r>
              <a:rPr kumimoji="1" lang="zh-CN" altLang="en-US" dirty="0" smtClean="0"/>
              <a:t>定义的格式</a:t>
            </a:r>
            <a:r>
              <a:rPr kumimoji="1" lang="zh-CN" altLang="zh-CN" dirty="0"/>
              <a:t>：</a:t>
            </a:r>
            <a:r>
              <a:rPr kumimoji="1" lang="zh-CN" altLang="en-US" dirty="0" smtClean="0"/>
              <a:t>变量类型 变量名  </a:t>
            </a:r>
            <a:r>
              <a:rPr kumimoji="1" lang="en-US" altLang="zh-CN" dirty="0" smtClean="0"/>
              <a:t>= </a:t>
            </a:r>
            <a:r>
              <a:rPr kumimoji="1" lang="zh-CN" altLang="en-US" dirty="0" smtClean="0"/>
              <a:t>初始化值</a:t>
            </a:r>
            <a:r>
              <a:rPr kumimoji="1" lang="en-US" altLang="zh-CN" dirty="0" smtClean="0"/>
              <a:t>;</a:t>
            </a:r>
          </a:p>
          <a:p>
            <a:pPr marL="0" indent="0">
              <a:buNone/>
            </a:pPr>
            <a:r>
              <a:rPr kumimoji="1" lang="en-US" altLang="zh-CN" dirty="0"/>
              <a:t> </a:t>
            </a:r>
            <a:r>
              <a:rPr kumimoji="1" lang="en-US" altLang="zh-CN" dirty="0" smtClean="0"/>
              <a:t> </a:t>
            </a:r>
            <a:r>
              <a:rPr kumimoji="1" lang="zh-CN" altLang="en-US" dirty="0" smtClean="0"/>
              <a:t>变量名</a:t>
            </a:r>
            <a:r>
              <a:rPr kumimoji="1" lang="en-US" altLang="zh-CN" dirty="0" smtClean="0"/>
              <a:t> = </a:t>
            </a:r>
            <a:r>
              <a:rPr kumimoji="1" lang="zh-CN" altLang="en-US" dirty="0" smtClean="0"/>
              <a:t>初始化值</a:t>
            </a:r>
            <a:r>
              <a:rPr kumimoji="1" lang="en-US" altLang="zh-CN" dirty="0" smtClean="0"/>
              <a:t> </a:t>
            </a:r>
          </a:p>
          <a:p>
            <a:pPr marL="0" indent="0">
              <a:buNone/>
            </a:pPr>
            <a:r>
              <a:rPr kumimoji="1" lang="en-US" altLang="en-US" dirty="0" smtClean="0"/>
              <a:t>//省略类型，默认该变量为 </a:t>
            </a:r>
            <a:r>
              <a:rPr kumimoji="1" lang="en-US" altLang="en-US" dirty="0" err="1" smtClean="0"/>
              <a:t>int</a:t>
            </a:r>
            <a:r>
              <a:rPr kumimoji="1" lang="en-US" altLang="en-US" dirty="0" smtClean="0"/>
              <a:t> 类型</a:t>
            </a:r>
            <a:endParaRPr kumimoji="1" lang="en-US" altLang="zh-CN" dirty="0" smtClean="0"/>
          </a:p>
          <a:p>
            <a:r>
              <a:rPr kumimoji="1" lang="zh-CN" altLang="en-US" dirty="0" smtClean="0"/>
              <a:t>声明的格式：变量类型 变量名，可以多次声明</a:t>
            </a:r>
            <a:endParaRPr kumimoji="1" lang="en-US" altLang="zh-CN" dirty="0" smtClean="0"/>
          </a:p>
          <a:p>
            <a:pPr marL="0" indent="0">
              <a:buNone/>
            </a:pPr>
            <a:r>
              <a:rPr kumimoji="1" lang="en-US" altLang="zh-CN" dirty="0" smtClean="0"/>
              <a:t>.</a:t>
            </a:r>
            <a:r>
              <a:rPr kumimoji="1" lang="zh-CN" altLang="en-US" dirty="0" smtClean="0"/>
              <a:t>全局变量若仅仅声明没有定义，则系统会按照声明的类型将其初始化为</a:t>
            </a:r>
            <a:r>
              <a:rPr kumimoji="1" lang="en-US" altLang="zh-CN" dirty="0" smtClean="0"/>
              <a:t>0</a:t>
            </a:r>
            <a:endParaRPr kumimoji="1" lang="en-US" altLang="zh-CN" dirty="0"/>
          </a:p>
          <a:p>
            <a:endParaRPr kumimoji="1" lang="en-US" altLang="zh-CN" dirty="0" smtClean="0"/>
          </a:p>
        </p:txBody>
      </p:sp>
    </p:spTree>
    <p:extLst>
      <p:ext uri="{BB962C8B-B14F-4D97-AF65-F5344CB8AC3E}">
        <p14:creationId xmlns:p14="http://schemas.microsoft.com/office/powerpoint/2010/main" val="644081741"/>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Q &amp; A</a:t>
            </a:r>
            <a:endParaRPr kumimoji="1" lang="zh-CN" altLang="en-US"/>
          </a:p>
        </p:txBody>
      </p:sp>
      <p:sp>
        <p:nvSpPr>
          <p:cNvPr id="3" name="文本占位符 2"/>
          <p:cNvSpPr>
            <a:spLocks noGrp="1"/>
          </p:cNvSpPr>
          <p:nvPr>
            <p:ph type="body" sz="half" idx="2"/>
          </p:nvPr>
        </p:nvSpPr>
        <p:spPr/>
        <p:txBody>
          <a:bodyPr/>
          <a:lstStyle/>
          <a:p>
            <a:r>
              <a:rPr kumimoji="1" lang="en-US" altLang="zh-CN"/>
              <a:t>Thanks!</a:t>
            </a:r>
            <a:endParaRPr kumimoji="1" lang="zh-CN" altLang="en-US"/>
          </a:p>
        </p:txBody>
      </p:sp>
    </p:spTree>
    <p:extLst>
      <p:ext uri="{BB962C8B-B14F-4D97-AF65-F5344CB8AC3E}">
        <p14:creationId xmlns:p14="http://schemas.microsoft.com/office/powerpoint/2010/main" val="3186395314"/>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theme/theme1.xml><?xml version="1.0" encoding="utf-8"?>
<a:theme xmlns:a="http://schemas.openxmlformats.org/drawingml/2006/main" name="iOS8">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优势">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优势">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iOS8.thmx</Template>
  <TotalTime>740</TotalTime>
  <Words>268</Words>
  <Application>Microsoft Macintosh PowerPoint</Application>
  <PresentationFormat>全屏显示(4:3)</PresentationFormat>
  <Paragraphs>50</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iOS8</vt:lpstr>
      <vt:lpstr>局部变量与全局变量</vt:lpstr>
      <vt:lpstr>一、变量作用域基本概念</vt:lpstr>
      <vt:lpstr>2、局部变量</vt:lpstr>
      <vt:lpstr>局部变量的作用域实例</vt:lpstr>
      <vt:lpstr>内部作用域覆盖外部作用域示例</vt:lpstr>
      <vt:lpstr>3、全局变量</vt:lpstr>
      <vt:lpstr>全局变量的定义与声明</vt:lpstr>
      <vt:lpstr>Q &amp; A</vt:lpstr>
    </vt:vector>
  </TitlesOfParts>
  <Company>北京帷幄昊合数字娱乐科技有限公司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数据存储</dc:title>
  <dc:creator>刘凡</dc:creator>
  <cp:lastModifiedBy>Ivan Lee</cp:lastModifiedBy>
  <cp:revision>78</cp:revision>
  <dcterms:created xsi:type="dcterms:W3CDTF">2013-07-22T08:28:31Z</dcterms:created>
  <dcterms:modified xsi:type="dcterms:W3CDTF">2014-10-26T02:07:16Z</dcterms:modified>
</cp:coreProperties>
</file>