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9"/>
  </p:notesMasterIdLst>
  <p:sldIdLst>
    <p:sldId id="296" r:id="rId2"/>
    <p:sldId id="270" r:id="rId3"/>
    <p:sldId id="271" r:id="rId4"/>
    <p:sldId id="291" r:id="rId5"/>
    <p:sldId id="272" r:id="rId6"/>
    <p:sldId id="273" r:id="rId7"/>
    <p:sldId id="274" r:id="rId8"/>
    <p:sldId id="275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92" r:id="rId17"/>
    <p:sldId id="283" r:id="rId18"/>
    <p:sldId id="284" r:id="rId19"/>
    <p:sldId id="293" r:id="rId20"/>
    <p:sldId id="294" r:id="rId21"/>
    <p:sldId id="295" r:id="rId22"/>
    <p:sldId id="285" r:id="rId23"/>
    <p:sldId id="286" r:id="rId24"/>
    <p:sldId id="288" r:id="rId25"/>
    <p:sldId id="287" r:id="rId26"/>
    <p:sldId id="289" r:id="rId27"/>
    <p:sldId id="290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823757-7E65-7146-B746-44370AC27557}">
          <p14:sldIdLst>
            <p14:sldId id="296"/>
          </p14:sldIdLst>
        </p14:section>
        <p14:section name="简介" id="{42EE3A87-44D5-2E43-9148-401DB1640460}">
          <p14:sldIdLst>
            <p14:sldId id="270"/>
            <p14:sldId id="271"/>
            <p14:sldId id="291"/>
          </p14:sldIdLst>
        </p14:section>
        <p14:section name="引用计数器" id="{F416317D-3EA5-7145-A153-3974266B9301}">
          <p14:sldIdLst>
            <p14:sldId id="272"/>
            <p14:sldId id="273"/>
            <p14:sldId id="274"/>
          </p14:sldIdLst>
        </p14:section>
        <p14:section name="dealloc" id="{4C9DE6F7-B8B5-614C-9B21-EF9030204355}">
          <p14:sldIdLst>
            <p14:sldId id="275"/>
          </p14:sldIdLst>
        </p14:section>
        <p14:section name="野指针\空指针" id="{4F171251-7BC3-B748-8279-437BA0EF560E}">
          <p14:sldIdLst>
            <p14:sldId id="278"/>
          </p14:sldIdLst>
        </p14:section>
        <p14:section name="Xcode设置" id="{C841ADB7-0B85-5943-A125-DD424ECEDECE}">
          <p14:sldIdLst>
            <p14:sldId id="276"/>
            <p14:sldId id="277"/>
          </p14:sldIdLst>
        </p14:section>
        <p14:section name="内存管理原则" id="{9705839D-6EE6-E546-9BD4-B7B4FF279437}">
          <p14:sldIdLst>
            <p14:sldId id="279"/>
            <p14:sldId id="280"/>
            <p14:sldId id="281"/>
            <p14:sldId id="282"/>
            <p14:sldId id="292"/>
          </p14:sldIdLst>
        </p14:section>
        <p14:section name="@property参数" id="{793FBBED-5205-A442-9BA1-5B65A58A0F76}">
          <p14:sldIdLst>
            <p14:sldId id="283"/>
            <p14:sldId id="284"/>
          </p14:sldIdLst>
        </p14:section>
        <p14:section name="@class" id="{2C174B3D-3298-064F-8FDE-B4F9821BDA7F}">
          <p14:sldIdLst>
            <p14:sldId id="293"/>
            <p14:sldId id="294"/>
            <p14:sldId id="295"/>
          </p14:sldIdLst>
        </p14:section>
        <p14:section name="循环retain" id="{8D5200D8-F186-1F49-92F4-C467C43872B0}">
          <p14:sldIdLst>
            <p14:sldId id="285"/>
          </p14:sldIdLst>
        </p14:section>
        <p14:section name="autorelease" id="{708AA57D-6B55-0A4D-9AA2-70A07F3FB794}">
          <p14:sldIdLst>
            <p14:sldId id="286"/>
            <p14:sldId id="288"/>
            <p14:sldId id="287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28" autoAdjust="0"/>
  </p:normalViewPr>
  <p:slideViewPr>
    <p:cSldViewPr snapToGrid="0" snapToObjects="1">
      <p:cViewPr>
        <p:scale>
          <a:sx n="95" d="100"/>
          <a:sy n="95" d="100"/>
        </p:scale>
        <p:origin x="-1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main(int argc, const char * argv[])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@autoreleasepool {</a:t>
            </a:r>
          </a:p>
          <a:p>
            <a:r>
              <a:rPr lang="hu-HU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a = 10; // </a:t>
            </a:r>
            <a:r>
              <a:rPr lang="zh-CN" alt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</a:t>
            </a:r>
            <a:endParaRPr lang="hu-HU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u-HU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b = 20; // 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Car *c = [[Car alloc] init];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01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25" y="1526361"/>
            <a:ext cx="8593957" cy="437816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要想手动调用</a:t>
            </a:r>
            <a:r>
              <a:rPr lang="en-US" altLang="zh-CN" sz="1800" dirty="0"/>
              <a:t>retain</a:t>
            </a:r>
            <a:r>
              <a:rPr lang="zh-CN" altLang="zh-CN" sz="1800" dirty="0"/>
              <a:t>、</a:t>
            </a:r>
            <a:r>
              <a:rPr lang="en-US" altLang="zh-CN" sz="1800" dirty="0"/>
              <a:t>release</a:t>
            </a:r>
            <a:r>
              <a:rPr lang="zh-CN" altLang="zh-CN" sz="1800" dirty="0"/>
              <a:t>等方法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就必须关闭</a:t>
            </a:r>
            <a:r>
              <a:rPr lang="en-US" altLang="zh-CN" sz="1800" dirty="0" smtClean="0"/>
              <a:t>ARC</a:t>
            </a:r>
            <a:r>
              <a:rPr lang="zh-CN" altLang="en-US" sz="1800" dirty="0" smtClean="0"/>
              <a:t>功能</a:t>
            </a:r>
            <a:endParaRPr kumimoji="1" lang="zh-CN" altLang="en-US" sz="1800" dirty="0"/>
          </a:p>
        </p:txBody>
      </p:sp>
      <p:pic>
        <p:nvPicPr>
          <p:cNvPr id="4" name="图片 3" descr="QQ20140512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" y="2174640"/>
            <a:ext cx="74803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24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开启僵尸对象监控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25" y="1541129"/>
            <a:ext cx="8593957" cy="747948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默认情况下，</a:t>
            </a:r>
            <a:r>
              <a:rPr lang="en-US" altLang="zh-CN" sz="1800" dirty="0"/>
              <a:t>Xcode</a:t>
            </a:r>
            <a:r>
              <a:rPr lang="zh-CN" altLang="zh-CN" sz="1800" dirty="0"/>
              <a:t>是不会管僵尸对象的，使用一块被释放的内存也不会报错。为了方便调试，应该开启僵尸对象监控</a:t>
            </a:r>
            <a:endParaRPr lang="en-US" altLang="zh-CN" sz="1800" dirty="0"/>
          </a:p>
        </p:txBody>
      </p:sp>
      <p:pic>
        <p:nvPicPr>
          <p:cNvPr id="5" name="图片 4" descr="QQ20140512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4550"/>
            <a:ext cx="3327400" cy="1524000"/>
          </a:xfrm>
          <a:prstGeom prst="rect">
            <a:avLst/>
          </a:prstGeom>
        </p:spPr>
      </p:pic>
      <p:pic>
        <p:nvPicPr>
          <p:cNvPr id="6" name="图片 5" descr="QQ20140512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0" y="2344971"/>
            <a:ext cx="4495800" cy="1841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1147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多对象内存管理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单个对象的内存管理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看起来非常简单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如果对多个对象进行内存管理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并且对象之间是有联系的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那么管理就会变得比较复杂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其实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多个对象的管理思路 跟 很多游戏的房间管理差不多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比如斗地主 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QQ</a:t>
            </a:r>
            <a:r>
              <a:rPr lang="zh-CN" altLang="en-US" sz="1800" dirty="0" smtClean="0"/>
              <a:t>堂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总的来说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有这么几点管理规律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只要</a:t>
            </a:r>
            <a:r>
              <a:rPr lang="zh-CN" altLang="zh-CN" sz="1800" dirty="0"/>
              <a:t>还</a:t>
            </a:r>
            <a:r>
              <a:rPr lang="zh-CN" altLang="zh-CN" sz="1800" dirty="0" smtClean="0"/>
              <a:t>有人在用某个对</a:t>
            </a:r>
            <a:r>
              <a:rPr lang="zh-CN" altLang="zh-CN" sz="1800" dirty="0"/>
              <a:t>象，那么这个对象就不会被回收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只要你想用这个对象，就让对象的计数器</a:t>
            </a:r>
            <a:r>
              <a:rPr lang="en-US" altLang="zh-CN" sz="1800" dirty="0"/>
              <a:t>+1</a:t>
            </a:r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当你不再使用这个对象时，就让对</a:t>
            </a:r>
            <a:r>
              <a:rPr lang="zh-CN" altLang="zh-CN" sz="1800" dirty="0" smtClean="0"/>
              <a:t>象的计数器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1</a:t>
            </a:r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861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苹果官方规定的内存管理原则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谁创建谁</a:t>
            </a:r>
            <a:r>
              <a:rPr lang="en-US" altLang="zh-CN" sz="1800" dirty="0" smtClean="0"/>
              <a:t>release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如果你通过</a:t>
            </a:r>
            <a:r>
              <a:rPr lang="en-US" altLang="zh-CN" sz="1800" dirty="0"/>
              <a:t>alloc</a:t>
            </a:r>
            <a:r>
              <a:rPr lang="zh-CN" altLang="zh-CN" sz="1800" dirty="0"/>
              <a:t>、</a:t>
            </a:r>
            <a:r>
              <a:rPr lang="en-US" altLang="zh-CN" sz="1800" dirty="0"/>
              <a:t>new</a:t>
            </a:r>
            <a:r>
              <a:rPr lang="zh-CN" altLang="zh-CN" sz="1800" dirty="0"/>
              <a:t>或</a:t>
            </a:r>
            <a:r>
              <a:rPr lang="en-US" altLang="zh-CN" sz="1800" dirty="0"/>
              <a:t>[mutable]copy</a:t>
            </a:r>
            <a:r>
              <a:rPr lang="zh-CN" altLang="zh-CN" sz="1800" dirty="0"/>
              <a:t>来创建一个对象，那么你必须调用</a:t>
            </a:r>
            <a:r>
              <a:rPr lang="en-US" altLang="zh-CN" sz="1800" dirty="0"/>
              <a:t>release</a:t>
            </a:r>
            <a:r>
              <a:rPr lang="zh-CN" altLang="zh-CN" sz="1800" dirty="0"/>
              <a:t>或</a:t>
            </a:r>
            <a:r>
              <a:rPr lang="en-US" altLang="zh-CN" sz="1800" dirty="0"/>
              <a:t>autorelease</a:t>
            </a:r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谁</a:t>
            </a:r>
            <a:r>
              <a:rPr lang="en-US" altLang="zh-CN" sz="1800" dirty="0" smtClean="0"/>
              <a:t>retain</a:t>
            </a:r>
            <a:r>
              <a:rPr lang="zh-CN" altLang="en-US" sz="1800" dirty="0" smtClean="0"/>
              <a:t>谁</a:t>
            </a:r>
            <a:r>
              <a:rPr lang="en-US" altLang="zh-CN" sz="1800" dirty="0" smtClean="0"/>
              <a:t>release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zh-CN" sz="1800" dirty="0"/>
              <a:t>只要你调用了</a:t>
            </a:r>
            <a:r>
              <a:rPr lang="en-US" altLang="zh-CN" sz="1800" dirty="0"/>
              <a:t>retain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就必须调用一次</a:t>
            </a:r>
            <a:r>
              <a:rPr lang="en-US" altLang="zh-CN" sz="1800" dirty="0" smtClean="0"/>
              <a:t>release</a:t>
            </a:r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总结一下就是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有加就有减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曾经让对象的计数器</a:t>
            </a:r>
            <a:r>
              <a:rPr lang="en-US" altLang="zh-CN" sz="1800" dirty="0"/>
              <a:t>+1</a:t>
            </a:r>
            <a:r>
              <a:rPr lang="zh-CN" altLang="zh-CN" sz="1800" dirty="0"/>
              <a:t>，就必须在最后让对象计数器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0727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)setCar:(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*)car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(car !=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对当前正在使用的车（旧车）做一次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release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对新车做一次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retain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操作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altLang="zh-CN" sz="18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altLang="zh-CN" sz="1800" dirty="0" smtClean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fi-FI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= [car </a:t>
            </a:r>
            <a:r>
              <a:rPr lang="fi-FI" altLang="zh-CN" sz="1800" dirty="0">
                <a:solidFill>
                  <a:srgbClr val="2E0D6E"/>
                </a:solidFill>
                <a:latin typeface="Menlo-Regular"/>
              </a:rPr>
              <a:t>retain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1550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dealloc</a:t>
            </a:r>
            <a:r>
              <a:rPr kumimoji="1" lang="zh-CN" altLang="en-US" dirty="0" smtClean="0"/>
              <a:t>方法的内存管理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 smtClean="0"/>
              <a:t>dealloc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当人不在了，代表不用车了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TW" sz="18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对车做一次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release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操作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2649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错误写法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下面代码都会引发内存泄露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p.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weight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20.8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738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控制</a:t>
            </a:r>
            <a:r>
              <a:rPr lang="en-US" altLang="zh-CN" sz="1800" dirty="0"/>
              <a:t>set</a:t>
            </a:r>
            <a:r>
              <a:rPr lang="zh-CN" altLang="zh-CN" sz="1800" dirty="0"/>
              <a:t>方法的内存</a:t>
            </a:r>
            <a:r>
              <a:rPr lang="zh-CN" altLang="zh-CN" sz="1800" dirty="0" smtClean="0"/>
              <a:t>管理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 release</a:t>
            </a:r>
            <a:r>
              <a:rPr lang="zh-CN" altLang="zh-CN" sz="1800" dirty="0"/>
              <a:t>旧值，</a:t>
            </a:r>
            <a:r>
              <a:rPr lang="en-US" altLang="zh-CN" sz="1800" dirty="0"/>
              <a:t>retain</a:t>
            </a:r>
            <a:r>
              <a:rPr lang="zh-CN" altLang="zh-CN" sz="1800" dirty="0"/>
              <a:t>新值（用于</a:t>
            </a:r>
            <a:r>
              <a:rPr lang="en-US" altLang="zh-CN" sz="1800" dirty="0"/>
              <a:t>OC</a:t>
            </a:r>
            <a:r>
              <a:rPr lang="zh-CN" altLang="zh-CN" sz="1800" dirty="0"/>
              <a:t>对象）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 直接赋值，</a:t>
            </a:r>
            <a:r>
              <a:rPr lang="zh-CN" altLang="zh-CN" sz="1800" dirty="0"/>
              <a:t>不做任何内存管理</a:t>
            </a:r>
            <a:r>
              <a:rPr lang="en-US" altLang="zh-CN" sz="1800" dirty="0"/>
              <a:t>(</a:t>
            </a:r>
            <a:r>
              <a:rPr lang="zh-CN" altLang="zh-CN" sz="1800" dirty="0">
                <a:solidFill>
                  <a:srgbClr val="FF0000"/>
                </a:solidFill>
              </a:rPr>
              <a:t>默认</a:t>
            </a:r>
            <a:r>
              <a:rPr lang="zh-CN" altLang="zh-CN" sz="1800" dirty="0"/>
              <a:t>，用于非</a:t>
            </a:r>
            <a:r>
              <a:rPr lang="en-US" altLang="zh-CN" sz="1800" dirty="0"/>
              <a:t>OC</a:t>
            </a:r>
            <a:r>
              <a:rPr lang="zh-CN" altLang="zh-CN" sz="1800" dirty="0"/>
              <a:t>对象类型</a:t>
            </a:r>
            <a:r>
              <a:rPr lang="en-US" altLang="zh-CN" sz="18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 dirty="0"/>
              <a:t>   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release</a:t>
            </a:r>
            <a:r>
              <a:rPr lang="zh-CN" altLang="zh-CN" sz="1800" dirty="0"/>
              <a:t>旧值，</a:t>
            </a:r>
            <a:r>
              <a:rPr lang="en-US" altLang="zh-CN" sz="1800" dirty="0"/>
              <a:t>copy</a:t>
            </a:r>
            <a:r>
              <a:rPr lang="zh-CN" altLang="zh-CN" sz="1800" dirty="0"/>
              <a:t>新值（一般用于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/>
              <a:t> *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zh-CN" sz="1800" dirty="0"/>
              <a:t>控制需不需生成</a:t>
            </a:r>
            <a:r>
              <a:rPr lang="en-US" altLang="zh-CN" sz="1800" dirty="0"/>
              <a:t>set</a:t>
            </a:r>
            <a:r>
              <a:rPr lang="zh-CN" altLang="zh-CN" sz="1800" dirty="0" smtClean="0"/>
              <a:t>方法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：同时生成</a:t>
            </a:r>
            <a:r>
              <a:rPr lang="en-US" altLang="zh-CN" sz="1800" dirty="0" smtClean="0"/>
              <a:t>set</a:t>
            </a:r>
            <a:r>
              <a:rPr lang="zh-CN" altLang="zh-CN" sz="1800" dirty="0" smtClean="0"/>
              <a:t>方法和</a:t>
            </a:r>
            <a:r>
              <a:rPr lang="en-US" altLang="zh-CN" sz="1800" dirty="0" smtClean="0"/>
              <a:t>get</a:t>
            </a:r>
            <a:r>
              <a:rPr lang="zh-CN" altLang="zh-CN" sz="1800" dirty="0" smtClean="0"/>
              <a:t>方法（</a:t>
            </a:r>
            <a:r>
              <a:rPr lang="zh-CN" altLang="zh-CN" sz="1800" dirty="0" smtClean="0">
                <a:solidFill>
                  <a:srgbClr val="FF0000"/>
                </a:solidFill>
              </a:rPr>
              <a:t>默认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：只会生成</a:t>
            </a:r>
            <a:r>
              <a:rPr lang="en-US" altLang="zh-CN" sz="1800" dirty="0" smtClean="0"/>
              <a:t>get</a:t>
            </a:r>
            <a:r>
              <a:rPr lang="zh-CN" altLang="zh-CN" sz="1800" dirty="0" smtClean="0"/>
              <a:t>方法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r>
              <a:rPr lang="zh-CN" altLang="zh-CN" sz="1800" dirty="0" smtClean="0"/>
              <a:t>多线</a:t>
            </a:r>
            <a:r>
              <a:rPr lang="zh-CN" altLang="zh-CN" sz="1800" dirty="0"/>
              <a:t>程</a:t>
            </a:r>
            <a:r>
              <a:rPr lang="zh-CN" altLang="zh-CN" sz="1800" dirty="0" smtClean="0"/>
              <a:t>管理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 dirty="0"/>
              <a:t>    </a:t>
            </a:r>
            <a:r>
              <a:rPr lang="zh-CN" altLang="zh-CN" sz="1800" dirty="0"/>
              <a:t>：性能低（</a:t>
            </a:r>
            <a:r>
              <a:rPr lang="zh-CN" altLang="zh-CN" sz="1800" dirty="0">
                <a:solidFill>
                  <a:srgbClr val="FF0000"/>
                </a:solidFill>
              </a:rPr>
              <a:t>默认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/>
              <a:t> </a:t>
            </a:r>
            <a:r>
              <a:rPr lang="zh-CN" altLang="zh-CN" sz="1800" dirty="0"/>
              <a:t>：性能高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942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控制</a:t>
            </a:r>
            <a:r>
              <a:rPr lang="en-US" altLang="zh-CN" sz="1800" dirty="0"/>
              <a:t>set</a:t>
            </a:r>
            <a:r>
              <a:rPr lang="zh-CN" altLang="zh-CN" sz="1800" dirty="0"/>
              <a:t>方法和</a:t>
            </a:r>
            <a:r>
              <a:rPr lang="en-US" altLang="zh-CN" sz="1800" dirty="0"/>
              <a:t>get</a:t>
            </a:r>
            <a:r>
              <a:rPr lang="zh-CN" altLang="zh-CN" sz="1800" dirty="0"/>
              <a:t>方法的</a:t>
            </a:r>
            <a:r>
              <a:rPr lang="zh-CN" altLang="zh-CN" sz="1800" dirty="0" smtClean="0"/>
              <a:t>名称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setter</a:t>
            </a:r>
            <a:r>
              <a:rPr lang="en-US" altLang="zh-CN" sz="1800" dirty="0"/>
              <a:t> </a:t>
            </a:r>
            <a:r>
              <a:rPr lang="zh-CN" altLang="zh-CN" sz="1800" dirty="0"/>
              <a:t>： 设置</a:t>
            </a:r>
            <a:r>
              <a:rPr lang="en-US" altLang="zh-CN" sz="1800" dirty="0"/>
              <a:t>set</a:t>
            </a:r>
            <a:r>
              <a:rPr lang="zh-CN" altLang="zh-CN" sz="1800" dirty="0"/>
              <a:t>方法的名称，一定有个冒号</a:t>
            </a:r>
            <a:r>
              <a:rPr lang="en-US" altLang="zh-CN" sz="1800" dirty="0"/>
              <a:t>: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 dirty="0"/>
              <a:t> </a:t>
            </a:r>
            <a:r>
              <a:rPr lang="zh-CN" altLang="zh-CN" sz="1800" dirty="0"/>
              <a:t>： 设置</a:t>
            </a:r>
            <a:r>
              <a:rPr lang="en-US" altLang="zh-CN" sz="1800" dirty="0"/>
              <a:t>get</a:t>
            </a:r>
            <a:r>
              <a:rPr lang="zh-CN" altLang="zh-CN" sz="1800" dirty="0"/>
              <a:t>方法的名称</a:t>
            </a:r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3060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545733"/>
            <a:ext cx="8229600" cy="455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可以</a:t>
            </a:r>
            <a:r>
              <a:rPr lang="zh-CN" altLang="en-US" sz="1800" dirty="0" smtClean="0"/>
              <a:t>简单地</a:t>
            </a:r>
            <a:r>
              <a:rPr lang="zh-CN" altLang="zh-CN" sz="1800" dirty="0" smtClean="0"/>
              <a:t>引用一个</a:t>
            </a:r>
            <a:r>
              <a:rPr lang="zh-CN" altLang="en-US" sz="1800" dirty="0" smtClean="0"/>
              <a:t>类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简单使用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仅仅是告诉编译器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是一个类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并不会包含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这个类的所有内容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/>
              <a:t>具体使用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.h</a:t>
            </a:r>
            <a:r>
              <a:rPr lang="zh-CN" altLang="en-US" sz="1800" dirty="0" smtClean="0"/>
              <a:t>文件中使用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zh-CN" altLang="en-US" sz="1800" dirty="0" smtClean="0"/>
              <a:t>引用一个类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.m</a:t>
            </a:r>
            <a:r>
              <a:rPr lang="zh-CN" altLang="en-US" sz="1800" dirty="0" smtClean="0"/>
              <a:t>文件中使用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en-US" sz="1800" dirty="0" smtClean="0"/>
              <a:t>包含这个类的</a:t>
            </a:r>
            <a:r>
              <a:rPr lang="en-US" altLang="zh-CN" sz="1800" dirty="0" smtClean="0"/>
              <a:t>.h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24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 smtClean="0"/>
              <a:t>移动设备</a:t>
            </a:r>
            <a:r>
              <a:rPr lang="zh-CN" altLang="zh-CN" sz="1800" dirty="0"/>
              <a:t>的内存极其有限，每个</a:t>
            </a:r>
            <a:r>
              <a:rPr lang="en-US" altLang="zh-CN" sz="1800" dirty="0"/>
              <a:t>app</a:t>
            </a:r>
            <a:r>
              <a:rPr lang="zh-CN" altLang="zh-CN" sz="1800" dirty="0"/>
              <a:t>所能占用的内存是有限制的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kumimoji="1" lang="zh-CN" altLang="en-US" sz="1800" dirty="0" smtClean="0"/>
              <a:t>下列行为都会增加一个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的内存占用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定义一个变量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调用一个函数或者方法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zh-CN" altLang="zh-CN" sz="1800" dirty="0"/>
              <a:t>当</a:t>
            </a:r>
            <a:r>
              <a:rPr lang="en-US" altLang="zh-CN" sz="1800" dirty="0"/>
              <a:t>app</a:t>
            </a:r>
            <a:r>
              <a:rPr lang="zh-CN" altLang="zh-CN" sz="1800" dirty="0"/>
              <a:t>所占用的内存较多时，系统会发出内存警告，这时得回收一些不需要再使用的内存空间。比如回收一些不需要使用的对象、变量</a:t>
            </a:r>
            <a:r>
              <a:rPr lang="zh-CN" altLang="zh-CN" sz="1800" dirty="0" smtClean="0"/>
              <a:t>等</a:t>
            </a:r>
            <a:endParaRPr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如果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占用内存过大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en-US" sz="1800" dirty="0" smtClean="0"/>
              <a:t>系统可能会强制关闭app, 造成闪退现象,</a:t>
            </a:r>
            <a:r>
              <a:rPr kumimoji="1" lang="zh-CN" altLang="en-US" sz="1800" dirty="0" smtClean="0"/>
              <a:t> 影响用户体验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#import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Menlo-Regular"/>
              </a:rPr>
              <a:t>作用上的区别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</a:t>
            </a:r>
            <a:r>
              <a:rPr kumimoji="1" lang="zh-CN" altLang="en-US" sz="1800" dirty="0" smtClean="0"/>
              <a:t>会包含引用类的所有信息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内容</a:t>
            </a:r>
            <a:r>
              <a:rPr kumimoji="1" lang="en-US" altLang="zh-CN" sz="1800" dirty="0" smtClean="0"/>
              <a:t>),</a:t>
            </a:r>
            <a:r>
              <a:rPr kumimoji="1" lang="zh-CN" altLang="en-US" sz="1800" dirty="0" smtClean="0"/>
              <a:t> 包括引用类的变量和方法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en-US" sz="1800" dirty="0" smtClean="0"/>
              <a:t>仅仅是告诉编译器有这么一个类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具体这个类</a:t>
            </a:r>
            <a:r>
              <a:rPr lang="zh-CN" altLang="zh-CN" sz="1800" dirty="0"/>
              <a:t>里有什么信</a:t>
            </a:r>
            <a:r>
              <a:rPr lang="zh-CN" altLang="zh-CN" sz="1800" dirty="0" smtClean="0"/>
              <a:t>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完全不知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效率上的区别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如果有上百个头文件</a:t>
            </a:r>
            <a:r>
              <a:rPr lang="zh-CN" altLang="zh-CN" sz="1800" dirty="0" smtClean="0"/>
              <a:t>都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zh-CN" sz="1800" dirty="0" smtClean="0"/>
              <a:t>了同一个</a:t>
            </a:r>
            <a:r>
              <a:rPr lang="zh-CN" altLang="zh-CN" sz="1800" dirty="0"/>
              <a:t>文</a:t>
            </a:r>
            <a:r>
              <a:rPr lang="zh-CN" altLang="zh-CN" sz="1800" dirty="0" smtClean="0"/>
              <a:t>件，</a:t>
            </a:r>
            <a:r>
              <a:rPr lang="zh-CN" altLang="zh-CN" sz="1800" dirty="0"/>
              <a:t>或</a:t>
            </a:r>
            <a:r>
              <a:rPr lang="zh-CN" altLang="zh-CN" sz="1800" dirty="0" smtClean="0"/>
              <a:t>者这些文件依次被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en-US" altLang="zh-CN" sz="1800" dirty="0" smtClean="0"/>
              <a:t>,</a:t>
            </a:r>
            <a:r>
              <a:rPr lang="zh-CN" altLang="zh-CN" sz="1800" dirty="0"/>
              <a:t>那么一旦最开始的头文件稍有改动，后面引用到这个文件的所有类都需要重新编译一遍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编译效率非常低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相对来讲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zh-CN" sz="1800" dirty="0" smtClean="0"/>
              <a:t>方式就不会出现这种问题</a:t>
            </a:r>
            <a:r>
              <a:rPr lang="zh-CN" altLang="zh-CN" sz="1800" dirty="0"/>
              <a:t>了</a:t>
            </a:r>
            <a:r>
              <a:rPr lang="en-US" altLang="zh-CN" sz="1800" dirty="0"/>
              <a:t>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196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595"/>
            <a:ext cx="8229600" cy="718413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其他</a:t>
            </a:r>
            <a:r>
              <a:rPr lang="zh-CN" altLang="zh-CN" sz="1800" dirty="0" smtClean="0"/>
              <a:t>使用场景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对于循环依赖关系来说，比方</a:t>
            </a:r>
            <a:r>
              <a:rPr lang="en-US" altLang="zh-CN" sz="1800" dirty="0"/>
              <a:t>A</a:t>
            </a:r>
            <a:r>
              <a:rPr lang="zh-CN" altLang="zh-CN" sz="1800" dirty="0"/>
              <a:t>类引用</a:t>
            </a:r>
            <a:r>
              <a:rPr lang="en-US" altLang="zh-CN" sz="1800" dirty="0"/>
              <a:t>B</a:t>
            </a:r>
            <a:r>
              <a:rPr lang="zh-CN" altLang="zh-CN" sz="1800" dirty="0"/>
              <a:t>类，同时</a:t>
            </a:r>
            <a:r>
              <a:rPr lang="en-US" altLang="zh-CN" sz="1800" dirty="0"/>
              <a:t>B</a:t>
            </a:r>
            <a:r>
              <a:rPr lang="zh-CN" altLang="zh-CN" sz="1800" dirty="0"/>
              <a:t>类也引用</a:t>
            </a:r>
            <a:r>
              <a:rPr lang="en-US" altLang="zh-CN" sz="1800" dirty="0"/>
              <a:t>A</a:t>
            </a:r>
            <a:r>
              <a:rPr lang="zh-CN" altLang="zh-CN" sz="1800" dirty="0"/>
              <a:t>类</a:t>
            </a:r>
            <a:endParaRPr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3835416"/>
            <a:ext cx="8229600" cy="78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zh-CN" sz="1800" dirty="0" smtClean="0"/>
              <a:t>这种</a:t>
            </a:r>
            <a:r>
              <a:rPr lang="zh-CN" altLang="en-US" sz="1800" dirty="0" smtClean="0"/>
              <a:t>嵌套包含的</a:t>
            </a:r>
            <a:r>
              <a:rPr lang="zh-CN" altLang="zh-CN" sz="1800" dirty="0" smtClean="0"/>
              <a:t>代码编译会报错</a:t>
            </a:r>
            <a:r>
              <a:rPr lang="en-US" altLang="zh-CN" sz="1800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  <a:ea typeface="+mn-ea"/>
                <a:cs typeface="+mn-cs"/>
              </a:rPr>
              <a:t>@class</a:t>
            </a:r>
            <a:r>
              <a:rPr lang="zh-CN" altLang="zh-CN" sz="1800" dirty="0"/>
              <a:t>在两个类相互声明，</a:t>
            </a:r>
            <a:r>
              <a:rPr lang="zh-CN" altLang="zh-CN" sz="1800" dirty="0" smtClean="0"/>
              <a:t>就不会出现编译报错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71208" y="2333384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B.h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19845" y="2333384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“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A.h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7815" y="4622458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9845" y="4622458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688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retian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的场景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比如</a:t>
            </a:r>
            <a:r>
              <a:rPr lang="en-US" altLang="zh-CN" sz="1800" dirty="0"/>
              <a:t>A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了</a:t>
            </a:r>
            <a:r>
              <a:rPr lang="en-US" altLang="zh-CN" sz="1800" dirty="0"/>
              <a:t>B</a:t>
            </a:r>
            <a:r>
              <a:rPr lang="zh-CN" altLang="zh-CN" sz="1800" dirty="0"/>
              <a:t>对象，</a:t>
            </a:r>
            <a:r>
              <a:rPr lang="en-US" altLang="zh-CN" sz="1800" dirty="0"/>
              <a:t>B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了</a:t>
            </a:r>
            <a:r>
              <a:rPr lang="en-US" altLang="zh-CN" sz="1800" dirty="0"/>
              <a:t>A</a:t>
            </a:r>
            <a:r>
              <a:rPr lang="zh-CN" altLang="zh-CN" sz="1800" dirty="0"/>
              <a:t>对象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的弊端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这样会导致</a:t>
            </a:r>
            <a:r>
              <a:rPr lang="en-US" altLang="zh-CN" sz="1800" dirty="0"/>
              <a:t>A</a:t>
            </a:r>
            <a:r>
              <a:rPr lang="zh-CN" altLang="zh-CN" sz="1800" dirty="0"/>
              <a:t>对象和</a:t>
            </a:r>
            <a:r>
              <a:rPr lang="en-US" altLang="zh-CN" sz="1800" dirty="0"/>
              <a:t>B</a:t>
            </a:r>
            <a:r>
              <a:rPr lang="zh-CN" altLang="zh-CN" sz="1800" dirty="0"/>
              <a:t>对象永远无法释</a:t>
            </a:r>
            <a:r>
              <a:rPr lang="zh-CN" altLang="zh-CN" sz="1800" dirty="0" smtClean="0"/>
              <a:t>放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的解决方案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当两端互相引用时，应该</a:t>
            </a:r>
            <a:r>
              <a:rPr lang="zh-CN" altLang="zh-CN" sz="1800" dirty="0" smtClean="0"/>
              <a:t>一端用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、</a:t>
            </a:r>
            <a:r>
              <a:rPr lang="zh-CN" altLang="zh-CN" sz="1800" dirty="0"/>
              <a:t>一端用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</a:p>
          <a:p>
            <a:pPr marL="0" lv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3972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autorelease</a:t>
            </a:r>
            <a:r>
              <a:rPr lang="zh-CN" altLang="en-US" sz="1800" dirty="0" smtClean="0"/>
              <a:t>方法的基本作用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给对象发送一条</a:t>
            </a:r>
            <a:r>
              <a:rPr lang="en-US" altLang="zh-CN" sz="1800" dirty="0"/>
              <a:t>autorelease</a:t>
            </a:r>
            <a:r>
              <a:rPr lang="zh-CN" altLang="en-US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会将对象放到一个自动释</a:t>
            </a:r>
            <a:r>
              <a:rPr lang="zh-CN" altLang="en-US" sz="1800" dirty="0"/>
              <a:t>放池中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当自动释放池被销毁时</a:t>
            </a:r>
            <a:r>
              <a:rPr lang="zh-CN" altLang="en-US" sz="1800" dirty="0"/>
              <a:t>，会对池子里面的所有对象做一次</a:t>
            </a:r>
            <a:r>
              <a:rPr lang="en-US" altLang="zh-CN" sz="1800" dirty="0"/>
              <a:t>release</a:t>
            </a:r>
            <a:r>
              <a:rPr lang="zh-CN" altLang="en-US" sz="1800" dirty="0"/>
              <a:t>操作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会返回对</a:t>
            </a:r>
            <a:r>
              <a:rPr lang="zh-CN" altLang="en-US" sz="1800" dirty="0"/>
              <a:t>象本身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调</a:t>
            </a:r>
            <a:r>
              <a:rPr lang="zh-CN" altLang="en-US" sz="1800" dirty="0"/>
              <a:t>用完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方法后，对象的计数</a:t>
            </a:r>
            <a:r>
              <a:rPr lang="zh-CN" altLang="en-US" sz="1800" dirty="0" smtClean="0"/>
              <a:t>器不变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en-US" altLang="zh-TW" sz="1800" dirty="0"/>
              <a:t>autorelease</a:t>
            </a:r>
            <a:r>
              <a:rPr lang="zh-TW" altLang="en-US" sz="1800" dirty="0" smtClean="0"/>
              <a:t>的好处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不用再关心对象释</a:t>
            </a:r>
            <a:r>
              <a:rPr lang="zh-CN" altLang="en-US" sz="1800" dirty="0"/>
              <a:t>放的时间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不用再关心什么时候调</a:t>
            </a:r>
            <a:r>
              <a:rPr lang="zh-CN" altLang="en-US" sz="1800" dirty="0"/>
              <a:t>用</a:t>
            </a:r>
            <a:r>
              <a:rPr lang="en-US" altLang="zh-CN" sz="1800" dirty="0" smtClean="0"/>
              <a:t>release</a:t>
            </a:r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en-US" altLang="zh-CN" sz="1800" dirty="0"/>
              <a:t>autorelease</a:t>
            </a:r>
            <a:r>
              <a:rPr lang="zh-CN" altLang="en-US" sz="1800" dirty="0"/>
              <a:t>的使用注意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占用内存较</a:t>
            </a:r>
            <a:r>
              <a:rPr lang="zh-CN" altLang="en-US" sz="1800" dirty="0"/>
              <a:t>大的对象不要随便使用</a:t>
            </a:r>
            <a:r>
              <a:rPr lang="en-US" altLang="zh-CN" sz="1800" dirty="0"/>
              <a:t>autorelease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占用内存较</a:t>
            </a:r>
            <a:r>
              <a:rPr lang="zh-CN" altLang="en-US" sz="1800" dirty="0"/>
              <a:t>小的对象使用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，没有太大影响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8425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自动释放池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程序运行过程中，会创建无数个池子。这些池子都是以栈结构存在（先进后出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当一个对象调用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方法时，会将这个对象放到栈顶的释放</a:t>
            </a:r>
            <a:r>
              <a:rPr lang="zh-CN" altLang="en-US" sz="1800" dirty="0" smtClean="0"/>
              <a:t>池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自动释放池的创建</a:t>
            </a:r>
            <a:r>
              <a:rPr lang="zh-CN" altLang="en-US" sz="1800" dirty="0" smtClean="0"/>
              <a:t>方式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 </a:t>
            </a:r>
            <a:r>
              <a:rPr lang="en-US" altLang="zh-CN" sz="1800" dirty="0" smtClean="0"/>
              <a:t>iOS </a:t>
            </a:r>
            <a:r>
              <a:rPr lang="en-US" altLang="zh-CN" sz="1800" dirty="0"/>
              <a:t>5.0</a:t>
            </a:r>
            <a:r>
              <a:rPr lang="zh-CN" altLang="en-US" sz="1800" dirty="0"/>
              <a:t>前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*pool = 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[pool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[pool drain];</a:t>
            </a: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TW" sz="1800" dirty="0" smtClean="0"/>
              <a:t>iOS </a:t>
            </a:r>
            <a:r>
              <a:rPr lang="en-US" altLang="zh-TW" sz="1800" dirty="0"/>
              <a:t>5.0 </a:t>
            </a:r>
            <a:r>
              <a:rPr lang="zh-TW" altLang="en-US" sz="1800" dirty="0"/>
              <a:t>开始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@autoreleasepool</a:t>
            </a:r>
            <a:r>
              <a:rPr lang="en-US" altLang="zh-CN" sz="1800" dirty="0" smtClean="0"/>
              <a:t> {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212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的常见错误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alloc</a:t>
            </a:r>
            <a:r>
              <a:rPr lang="zh-TW" altLang="en-US" sz="1800" dirty="0"/>
              <a:t>之后调用了</a:t>
            </a:r>
            <a:r>
              <a:rPr lang="en-US" altLang="zh-TW" sz="1800" dirty="0"/>
              <a:t>autorelease</a:t>
            </a:r>
            <a:r>
              <a:rPr lang="zh-TW" altLang="en-US" sz="1800" dirty="0"/>
              <a:t>，又调用</a:t>
            </a:r>
            <a:r>
              <a:rPr lang="en-US" altLang="zh-TW" sz="1800" dirty="0" smtClean="0"/>
              <a:t>release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 = [[[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[p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TW" sz="1800" dirty="0" smtClean="0"/>
          </a:p>
          <a:p>
            <a:endParaRPr lang="en-US" altLang="zh-CN" sz="1800" dirty="0"/>
          </a:p>
          <a:p>
            <a:r>
              <a:rPr lang="zh-TW" altLang="en-US" sz="1800" dirty="0"/>
              <a:t>连续调用多次</a:t>
            </a:r>
            <a:r>
              <a:rPr lang="en-US" altLang="zh-TW" sz="1800" dirty="0" smtClean="0"/>
              <a:t>autorelease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 = [[[[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930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使用对比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release</a:t>
            </a:r>
            <a:endParaRPr lang="en-US" altLang="zh-CN" sz="18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*book = [[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[book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autorelease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*book = [[[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不要再调用</a:t>
            </a: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[book release];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8489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的应用场合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r>
              <a:rPr lang="zh-CN" altLang="zh-CN" sz="1800" dirty="0"/>
              <a:t>一般可以为类添加一个快速创建对象的类方法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+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)book {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[[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zh-CN" altLang="en-US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}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zh-CN" altLang="zh-CN" sz="1800" dirty="0"/>
              <a:t>外界调用</a:t>
            </a:r>
            <a:r>
              <a:rPr lang="en-US" altLang="zh-CN" sz="1800" dirty="0" smtClean="0"/>
              <a:t>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800" dirty="0" smtClean="0"/>
              <a:t>book]</a:t>
            </a:r>
            <a:r>
              <a:rPr lang="zh-CN" altLang="en-US" sz="1800" dirty="0" smtClean="0"/>
              <a:t>就可以获得和使用新建的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zh-CN" altLang="en-US" sz="1800" dirty="0" smtClean="0"/>
              <a:t>对象</a:t>
            </a:r>
            <a:r>
              <a:rPr lang="zh-CN" altLang="zh-CN" sz="1800" dirty="0" smtClean="0"/>
              <a:t>，根本不用考虑在什么时候释放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lvl="0"/>
            <a:r>
              <a:rPr lang="zh-CN" altLang="zh-CN" sz="1800" dirty="0"/>
              <a:t>一般来说</a:t>
            </a:r>
            <a:r>
              <a:rPr lang="en-US" altLang="zh-CN" sz="1800" dirty="0"/>
              <a:t>,</a:t>
            </a:r>
            <a:r>
              <a:rPr lang="zh-CN" altLang="zh-CN" sz="1800" dirty="0"/>
              <a:t>除了</a:t>
            </a:r>
            <a:r>
              <a:rPr lang="en-US" altLang="zh-CN" sz="1800" dirty="0"/>
              <a:t>alloc</a:t>
            </a:r>
            <a:r>
              <a:rPr lang="zh-CN" altLang="zh-CN" sz="1800" dirty="0"/>
              <a:t>、</a:t>
            </a:r>
            <a:r>
              <a:rPr lang="en-US" altLang="zh-CN" sz="1800" dirty="0"/>
              <a:t>new</a:t>
            </a:r>
            <a:r>
              <a:rPr lang="zh-CN" altLang="zh-CN" sz="1800" dirty="0"/>
              <a:t>或</a:t>
            </a:r>
            <a:r>
              <a:rPr lang="en-US" altLang="zh-CN" sz="1800" dirty="0"/>
              <a:t>copy</a:t>
            </a:r>
            <a:r>
              <a:rPr lang="zh-CN" altLang="zh-CN" sz="1800" dirty="0"/>
              <a:t>之外的方法创建的对象都被声明了</a:t>
            </a:r>
            <a:r>
              <a:rPr lang="en-US" altLang="zh-CN" sz="1800" dirty="0" smtClean="0"/>
              <a:t>autorelease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 smtClean="0"/>
              <a:t>比如下面的对象都已经是</a:t>
            </a:r>
            <a:r>
              <a:rPr lang="en-US" altLang="zh-CN" sz="1800" dirty="0" smtClean="0"/>
              <a:t>autorelease</a:t>
            </a:r>
            <a:r>
              <a:rPr lang="zh-CN" altLang="zh-CN" sz="1800" dirty="0" smtClean="0"/>
              <a:t>的，不需要再</a:t>
            </a:r>
            <a:r>
              <a:rPr lang="en-US" altLang="zh-CN" sz="1800" dirty="0" smtClean="0"/>
              <a:t>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 = [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numberWithInt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1800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100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 = [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stringWithFormat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18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@"jack"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*s2 = </a:t>
            </a:r>
            <a:r>
              <a:rPr lang="en-US" altLang="zh-CN" sz="18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@"rose"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3507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8549" y="1506246"/>
            <a:ext cx="8520680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如何回收那些</a:t>
            </a:r>
            <a:r>
              <a:rPr kumimoji="1" lang="zh-CN" altLang="en-US" sz="1800" dirty="0"/>
              <a:t>不需要再使用的对象</a:t>
            </a:r>
            <a:r>
              <a:rPr kumimoji="1" lang="en-US" altLang="zh-CN" sz="1800" dirty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那就得学会</a:t>
            </a:r>
            <a:r>
              <a:rPr kumimoji="1" lang="en-US" altLang="zh-CN" sz="1800" dirty="0"/>
              <a:t>OC</a:t>
            </a:r>
            <a:r>
              <a:rPr kumimoji="1" lang="zh-CN" altLang="en-US" sz="1800" dirty="0"/>
              <a:t>的内存管理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/>
              <a:t>所谓内存管理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就是对内存进行</a:t>
            </a:r>
            <a:r>
              <a:rPr kumimoji="1" lang="zh-CN" altLang="en-US" sz="1800" dirty="0" smtClean="0"/>
              <a:t>管理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涉及的操作有</a:t>
            </a:r>
            <a:r>
              <a:rPr kumimoji="1" lang="en-US" altLang="zh-CN" sz="1800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分配内存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比如创建一个对象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会增</a:t>
            </a:r>
            <a:r>
              <a:rPr kumimoji="1" lang="zh-CN" altLang="en-US" sz="1800" dirty="0"/>
              <a:t>加内存</a:t>
            </a:r>
            <a:r>
              <a:rPr kumimoji="1" lang="zh-CN" altLang="en-US" sz="1800" dirty="0" smtClean="0"/>
              <a:t>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清除内存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比如销毁一个对象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能减</a:t>
            </a:r>
            <a:r>
              <a:rPr kumimoji="1" lang="zh-CN" altLang="en-US" sz="1800" dirty="0"/>
              <a:t>小内存</a:t>
            </a:r>
            <a:r>
              <a:rPr kumimoji="1" lang="zh-CN" altLang="en-US" sz="1800" dirty="0" smtClean="0"/>
              <a:t>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内存管理的管理范围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任何继承</a:t>
            </a:r>
            <a:r>
              <a:rPr lang="zh-CN" altLang="zh-CN" sz="1800" dirty="0" smtClean="0"/>
              <a:t>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zh-CN" sz="1800" dirty="0" smtClean="0"/>
              <a:t>的对象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对</a:t>
            </a:r>
            <a:r>
              <a:rPr lang="zh-CN" altLang="zh-CN" sz="1800" dirty="0" smtClean="0"/>
              <a:t>其他</a:t>
            </a:r>
            <a:r>
              <a:rPr lang="zh-CN" altLang="en-US" sz="1800" dirty="0" smtClean="0"/>
              <a:t>非对象</a:t>
            </a:r>
            <a:r>
              <a:rPr lang="zh-CN" altLang="zh-CN" sz="1800" dirty="0" smtClean="0"/>
              <a:t>类型</a:t>
            </a:r>
            <a:r>
              <a:rPr lang="zh-CN" altLang="en-US" sz="1800" dirty="0" smtClean="0"/>
              <a:t>无效</a:t>
            </a:r>
            <a:r>
              <a:rPr lang="en-US" altLang="zh-CN" sz="1800" dirty="0" smtClean="0"/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zh-CN" altLang="zh-CN" sz="1800" dirty="0" smtClean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zh-CN" altLang="zh-CN" sz="1800" dirty="0"/>
              <a:t>等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只有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对象才需要进行内存管理的本质原因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对象存放于堆里面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非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对象一般放在栈里面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栈内存会被系统自动回收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752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303" y="1507478"/>
            <a:ext cx="6803330" cy="4664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1725" y="2168333"/>
            <a:ext cx="2513992" cy="327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0733" y="2320733"/>
            <a:ext cx="2513992" cy="327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36316" y="2320733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6316" y="2937620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5895" y="2491114"/>
            <a:ext cx="2018632" cy="910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0xffc0</a:t>
            </a:r>
          </a:p>
          <a:p>
            <a:pPr algn="ctr"/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计数器</a:t>
            </a:r>
            <a:r>
              <a:rPr kumimoji="1" lang="en-US" altLang="zh-CN" dirty="0"/>
              <a:t> ==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36316" y="4373388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r>
              <a:rPr kumimoji="1" lang="en-US" altLang="zh-CN" dirty="0" smtClean="0"/>
              <a:t>xffc0</a:t>
            </a:r>
          </a:p>
        </p:txBody>
      </p:sp>
      <p:cxnSp>
        <p:nvCxnSpPr>
          <p:cNvPr id="12" name="直线箭头连接符 11"/>
          <p:cNvCxnSpPr>
            <a:stCxn id="10" idx="3"/>
          </p:cNvCxnSpPr>
          <p:nvPr/>
        </p:nvCxnSpPr>
        <p:spPr>
          <a:xfrm flipV="1">
            <a:off x="3048000" y="2937620"/>
            <a:ext cx="1737895" cy="166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堆和栈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6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什么是引用计数器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306656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系统是如何判断</a:t>
            </a: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什么时候需要回收一个对象所占用的内存</a:t>
            </a:r>
            <a:r>
              <a:rPr kumimoji="1" lang="en-US" altLang="zh-CN" sz="1800" dirty="0" smtClean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根据对象的引用计数器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什么是引用计数器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对象都有自己的引用计数器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它是一个整数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从字面上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可以理解为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对象被引用的次数</a:t>
            </a:r>
            <a:r>
              <a:rPr kumimoji="1" lang="en-US" altLang="zh-CN" sz="1800" dirty="0" smtClean="0"/>
              <a:t>”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也可以理解为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它表示有多少人正在用这个对象</a:t>
            </a:r>
            <a:endParaRPr kumimoji="1"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803136" y="2008481"/>
            <a:ext cx="2672691" cy="165404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5565" y="2754275"/>
            <a:ext cx="2347833" cy="60549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4字节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引用计数器</a:t>
            </a:r>
            <a:endParaRPr kumimoji="1"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295325" y="4927771"/>
            <a:ext cx="8579191" cy="55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对象内部都有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个字节的存储空间来存放引用计数器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730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引用计数器的作用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简单来说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可以理解为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引用计数器表示有多少人正在使用这个对象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当没有任何人使用这个对象时</a:t>
            </a:r>
            <a:r>
              <a:rPr kumimoji="1" lang="en-US" altLang="zh-CN" sz="1800" dirty="0" smtClean="0"/>
              <a:t>, </a:t>
            </a:r>
            <a:r>
              <a:rPr kumimoji="1" lang="zh-CN" altLang="en-US" sz="1800" dirty="0" smtClean="0"/>
              <a:t>系统才会回收这个对象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也就是说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当对象的引用计数器为</a:t>
            </a:r>
            <a:r>
              <a:rPr kumimoji="1" lang="en-US" altLang="zh-CN" sz="1800" dirty="0" smtClean="0"/>
              <a:t>0</a:t>
            </a:r>
            <a:r>
              <a:rPr kumimoji="1" lang="zh-CN" altLang="en-US" sz="1800" dirty="0" smtClean="0"/>
              <a:t>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 对象占用的内存就会被系统回收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如果对象的计数器不为</a:t>
            </a:r>
            <a:r>
              <a:rPr lang="en-US" altLang="zh-CN" sz="1800" dirty="0"/>
              <a:t>0</a:t>
            </a:r>
            <a:r>
              <a:rPr lang="zh-CN" altLang="zh-CN" sz="1800" dirty="0"/>
              <a:t>，那么在整个程序运行过程，它占用的内存就不可能被回</a:t>
            </a:r>
            <a:r>
              <a:rPr lang="zh-CN" altLang="zh-CN" sz="1800" dirty="0" smtClean="0"/>
              <a:t>收</a:t>
            </a:r>
            <a:r>
              <a:rPr lang="en-US" altLang="zh-CN" sz="1800" dirty="0" smtClean="0"/>
              <a:t>(</a:t>
            </a:r>
            <a:r>
              <a:rPr lang="zh-CN" altLang="zh-CN" sz="1800" dirty="0"/>
              <a:t>除非整个程序已经退出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任何一个对象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刚生下来的时候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引用计数器都为</a:t>
            </a:r>
            <a:r>
              <a:rPr kumimoji="1" lang="en-US" altLang="zh-CN" sz="1800" dirty="0" smtClean="0"/>
              <a:t>1</a:t>
            </a:r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alloc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new</a:t>
            </a:r>
            <a:r>
              <a:rPr lang="zh-CN" altLang="zh-CN" sz="1800" dirty="0"/>
              <a:t>或者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copy</a:t>
            </a:r>
            <a:r>
              <a:rPr lang="zh-CN" altLang="zh-CN" sz="1800" dirty="0" smtClean="0"/>
              <a:t>创建一个对象时，对</a:t>
            </a:r>
            <a:r>
              <a:rPr lang="zh-CN" altLang="zh-CN" sz="1800" dirty="0"/>
              <a:t>象的</a:t>
            </a:r>
            <a:r>
              <a:rPr lang="zh-CN" altLang="zh-CN" sz="1800" b="1" dirty="0"/>
              <a:t>引用计数器</a:t>
            </a:r>
            <a:r>
              <a:rPr lang="en-US" altLang="zh-CN" sz="1800" dirty="0"/>
              <a:t> + 1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599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引用计数器的操作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要想管理对象占用的内存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就得学会操作对象的引用计数器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引用计数器的常见操作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retain</a:t>
            </a:r>
            <a:r>
              <a:rPr lang="zh-CN" altLang="zh-CN" sz="1800" dirty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可以使引用计数器值</a:t>
            </a:r>
            <a:r>
              <a:rPr lang="en-US" altLang="zh-CN" sz="1800" b="1" dirty="0"/>
              <a:t>+1</a:t>
            </a:r>
            <a:r>
              <a:rPr lang="zh-CN" altLang="zh-CN" sz="1800" b="1" dirty="0" smtClean="0"/>
              <a:t>（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retain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方法返回对</a:t>
            </a:r>
            <a:r>
              <a:rPr lang="zh-CN" altLang="zh-CN" sz="1800" b="1" dirty="0">
                <a:solidFill>
                  <a:srgbClr val="FF0000"/>
                </a:solidFill>
              </a:rPr>
              <a:t>象本身</a:t>
            </a:r>
            <a:r>
              <a:rPr lang="zh-CN" altLang="zh-CN" sz="1800" b="1" dirty="0"/>
              <a:t>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release</a:t>
            </a:r>
            <a:r>
              <a:rPr lang="zh-CN" altLang="zh-CN" sz="1800" dirty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可以使引用计数器值</a:t>
            </a:r>
            <a:r>
              <a:rPr lang="en-US" altLang="zh-CN" sz="1800" b="1" dirty="0"/>
              <a:t>-1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给对象发送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retainCount</a:t>
            </a:r>
            <a:r>
              <a:rPr lang="zh-CN" altLang="zh-CN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</a:t>
            </a:r>
            <a:r>
              <a:rPr lang="zh-CN" altLang="zh-CN" sz="1800" dirty="0" smtClean="0"/>
              <a:t>获</a:t>
            </a:r>
            <a:r>
              <a:rPr lang="zh-CN" altLang="zh-CN" sz="1800" dirty="0"/>
              <a:t>得</a:t>
            </a:r>
            <a:r>
              <a:rPr lang="zh-CN" altLang="zh-CN" sz="1800" dirty="0" smtClean="0"/>
              <a:t>当前的引用计数器值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需要注意的是</a:t>
            </a:r>
            <a:r>
              <a:rPr lang="en-US" altLang="zh-CN" sz="1800" dirty="0" smtClean="0"/>
              <a:t>: </a:t>
            </a:r>
            <a:r>
              <a:rPr lang="en-US" altLang="zh-CN" sz="1800" dirty="0" smtClean="0">
                <a:solidFill>
                  <a:srgbClr val="FF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FF0000"/>
                </a:solidFill>
              </a:rPr>
              <a:t>并不代表销毁</a:t>
            </a:r>
            <a:r>
              <a:rPr lang="en-US" altLang="zh-CN" sz="1800" dirty="0" smtClean="0">
                <a:solidFill>
                  <a:srgbClr val="FF0000"/>
                </a:solidFill>
              </a:rPr>
              <a:t>\</a:t>
            </a:r>
            <a:r>
              <a:rPr lang="zh-CN" altLang="en-US" sz="1800" dirty="0" smtClean="0">
                <a:solidFill>
                  <a:srgbClr val="FF0000"/>
                </a:solidFill>
              </a:rPr>
              <a:t>回收对象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仅仅是计数器</a:t>
            </a:r>
            <a:r>
              <a:rPr lang="en-US" altLang="zh-CN" sz="1800" dirty="0" smtClean="0">
                <a:solidFill>
                  <a:srgbClr val="FF0000"/>
                </a:solidFill>
              </a:rPr>
              <a:t>-1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2481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sz="1800" dirty="0"/>
              <a:t>当一个对象的引用计数器值为</a:t>
            </a:r>
            <a:r>
              <a:rPr lang="en-US" altLang="zh-CN" sz="1800" dirty="0"/>
              <a:t>0</a:t>
            </a:r>
            <a:r>
              <a:rPr lang="zh-CN" altLang="zh-CN" sz="1800" dirty="0" smtClean="0"/>
              <a:t>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这个对象即</a:t>
            </a:r>
            <a:r>
              <a:rPr lang="zh-CN" altLang="zh-CN" sz="1800" dirty="0" smtClean="0"/>
              <a:t>将被销毁</a:t>
            </a:r>
            <a:r>
              <a:rPr lang="zh-CN" altLang="zh-CN" sz="1800" dirty="0"/>
              <a:t>，其占用的内存被系统回</a:t>
            </a:r>
            <a:r>
              <a:rPr lang="zh-CN" altLang="zh-CN" sz="1800" dirty="0" smtClean="0"/>
              <a:t>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系统会自动给对象发送一条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消息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方法有没有被调用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就可以判断出对象是否被销毁</a:t>
            </a:r>
            <a:r>
              <a:rPr lang="en-US" altLang="zh-CN" sz="1800" dirty="0" smtClean="0"/>
              <a:t>)</a:t>
            </a:r>
          </a:p>
          <a:p>
            <a:pPr marL="0" lvl="0" indent="0">
              <a:buNone/>
            </a:pPr>
            <a:endParaRPr lang="en-US" altLang="zh-CN" sz="1800" dirty="0"/>
          </a:p>
          <a:p>
            <a:pPr lvl="0"/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方法的重写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一般会重写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在这里释放相关资源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就是对象的遗言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一旦重写了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就必须调用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super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en-US" altLang="zh-CN" sz="1800" dirty="0" smtClean="0">
                <a:solidFill>
                  <a:srgbClr val="FF0000"/>
                </a:solidFill>
              </a:rPr>
              <a:t>],</a:t>
            </a:r>
            <a:r>
              <a:rPr lang="zh-CN" altLang="zh-CN" sz="1800" dirty="0">
                <a:solidFill>
                  <a:srgbClr val="FF0000"/>
                </a:solidFill>
              </a:rPr>
              <a:t>并且放在最后面调</a:t>
            </a:r>
            <a:r>
              <a:rPr lang="zh-CN" altLang="zh-CN" sz="1800" dirty="0" smtClean="0">
                <a:solidFill>
                  <a:srgbClr val="FF0000"/>
                </a:solidFill>
              </a:rPr>
              <a:t>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altLang="zh-CN" sz="1800" dirty="0" smtClean="0"/>
          </a:p>
          <a:p>
            <a:pPr lvl="0"/>
            <a:r>
              <a:rPr lang="zh-CN" altLang="en-US" sz="1800" dirty="0" smtClean="0"/>
              <a:t>使用注意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不能直接调用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一旦对象被回收了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zh-CN" sz="1800" dirty="0" smtClean="0">
                <a:solidFill>
                  <a:srgbClr val="FF0000"/>
                </a:solidFill>
              </a:rPr>
              <a:t>它</a:t>
            </a:r>
            <a:r>
              <a:rPr lang="zh-CN" altLang="zh-CN" sz="1800" dirty="0">
                <a:solidFill>
                  <a:srgbClr val="FF0000"/>
                </a:solidFill>
              </a:rPr>
              <a:t>占用的内存就</a:t>
            </a:r>
            <a:r>
              <a:rPr lang="zh-CN" altLang="zh-CN" sz="1800" dirty="0" smtClean="0">
                <a:solidFill>
                  <a:srgbClr val="FF0000"/>
                </a:solidFill>
              </a:rPr>
              <a:t>不再可用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zh-CN" sz="1800" dirty="0" smtClean="0">
                <a:solidFill>
                  <a:srgbClr val="FF0000"/>
                </a:solidFill>
              </a:rPr>
              <a:t>坚持使用会导致程序崩溃</a:t>
            </a:r>
            <a:r>
              <a:rPr lang="zh-CN" altLang="zh-CN" sz="1800" dirty="0">
                <a:solidFill>
                  <a:srgbClr val="FF0000"/>
                </a:solidFill>
              </a:rPr>
              <a:t>（野指针错误）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/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878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野指针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空指针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1800" dirty="0" smtClean="0"/>
              <a:t>僵尸对象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已经被销毁的对象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不能再使用的对象</a:t>
            </a:r>
            <a:r>
              <a:rPr lang="en-US" altLang="zh-CN" sz="1800" dirty="0" smtClean="0"/>
              <a:t>)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野指针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指向僵尸对象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不可用内存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的指针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给野指针发消息会报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EXC_BAD_ACCESS</a:t>
            </a:r>
            <a:r>
              <a:rPr lang="zh-CN" altLang="en-US" sz="1800" dirty="0" smtClean="0"/>
              <a:t>错误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空指针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没有指向存储空间的指针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里面存的是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也就是</a:t>
            </a:r>
            <a:r>
              <a:rPr lang="en-US" altLang="zh-CN" sz="1800" dirty="0" smtClean="0"/>
              <a:t>0)</a:t>
            </a:r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给空指针发消息是没有任何反应的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为了避免野指针错误的常见办法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在对象被销毁之后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将指向对象的指针变为空指针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9738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1236</TotalTime>
  <Words>1509</Words>
  <Application>Microsoft Macintosh PowerPoint</Application>
  <PresentationFormat>全屏显示(4:3)</PresentationFormat>
  <Paragraphs>316</Paragraphs>
  <Slides>27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iOS8</vt:lpstr>
      <vt:lpstr>内存管理</vt:lpstr>
      <vt:lpstr>内存</vt:lpstr>
      <vt:lpstr>内存管理</vt:lpstr>
      <vt:lpstr>堆和栈</vt:lpstr>
      <vt:lpstr>什么是引用计数器</vt:lpstr>
      <vt:lpstr>引用计数器的作用</vt:lpstr>
      <vt:lpstr>引用计数器的操作</vt:lpstr>
      <vt:lpstr>dealloc</vt:lpstr>
      <vt:lpstr>野指针\空指针</vt:lpstr>
      <vt:lpstr>关闭ARC功能</vt:lpstr>
      <vt:lpstr>开启僵尸对象监控</vt:lpstr>
      <vt:lpstr>多对象内存管理</vt:lpstr>
      <vt:lpstr>内存管理原则</vt:lpstr>
      <vt:lpstr>set方法的内存管理</vt:lpstr>
      <vt:lpstr>dealloc方法的内存管理</vt:lpstr>
      <vt:lpstr>错误写法</vt:lpstr>
      <vt:lpstr>@property参数</vt:lpstr>
      <vt:lpstr>@property参数</vt:lpstr>
      <vt:lpstr>@class</vt:lpstr>
      <vt:lpstr>@class和#import</vt:lpstr>
      <vt:lpstr>@class</vt:lpstr>
      <vt:lpstr>循环retian</vt:lpstr>
      <vt:lpstr>autorelease简介</vt:lpstr>
      <vt:lpstr>自动释放池</vt:lpstr>
      <vt:lpstr>autorelease的常见错误</vt:lpstr>
      <vt:lpstr>autorelease和release使用对比</vt:lpstr>
      <vt:lpstr>autorelease的应用场合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674</cp:revision>
  <dcterms:created xsi:type="dcterms:W3CDTF">2013-07-22T07:36:09Z</dcterms:created>
  <dcterms:modified xsi:type="dcterms:W3CDTF">2014-10-23T23:57:10Z</dcterms:modified>
</cp:coreProperties>
</file>