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0"/>
  </p:notesMasterIdLst>
  <p:sldIdLst>
    <p:sldId id="288" r:id="rId2"/>
    <p:sldId id="262" r:id="rId3"/>
    <p:sldId id="281" r:id="rId4"/>
    <p:sldId id="263" r:id="rId5"/>
    <p:sldId id="264" r:id="rId6"/>
    <p:sldId id="282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83" r:id="rId18"/>
    <p:sldId id="269" r:id="rId19"/>
    <p:sldId id="284" r:id="rId20"/>
    <p:sldId id="277" r:id="rId21"/>
    <p:sldId id="285" r:id="rId22"/>
    <p:sldId id="278" r:id="rId23"/>
    <p:sldId id="286" r:id="rId24"/>
    <p:sldId id="279" r:id="rId25"/>
    <p:sldId id="280" r:id="rId26"/>
    <p:sldId id="270" r:id="rId27"/>
    <p:sldId id="287" r:id="rId28"/>
    <p:sldId id="289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88"/>
          </p14:sldIdLst>
        </p14:section>
        <p14:section name="定义OC的类和创建OC的对象 " id="{76BF5148-9F50-0A42-B93E-5E590AFD5157}">
          <p14:sldIdLst>
            <p14:sldId id="262"/>
            <p14:sldId id="281"/>
            <p14:sldId id="263"/>
            <p14:sldId id="264"/>
            <p14:sldId id="282"/>
            <p14:sldId id="265"/>
            <p14:sldId id="266"/>
            <p14:sldId id="267"/>
          </p14:sldIdLst>
        </p14:section>
        <p14:section name="类的声明和实现 " id="{C03CF47B-C6DA-F541-90BD-AC7BF0771BF0}">
          <p14:sldIdLst>
            <p14:sldId id="268"/>
            <p14:sldId id="271"/>
            <p14:sldId id="272"/>
            <p14:sldId id="273"/>
            <p14:sldId id="274"/>
            <p14:sldId id="275"/>
            <p14:sldId id="276"/>
            <p14:sldId id="283"/>
          </p14:sldIdLst>
        </p14:section>
        <p14:section name="方法" id="{E593BDC7-1D66-074B-939F-CD01CEB0939F}">
          <p14:sldIdLst>
            <p14:sldId id="269"/>
            <p14:sldId id="284"/>
            <p14:sldId id="277"/>
            <p14:sldId id="285"/>
            <p14:sldId id="278"/>
            <p14:sldId id="286"/>
            <p14:sldId id="279"/>
            <p14:sldId id="280"/>
          </p14:sldIdLst>
        </p14:section>
        <p14:section name="匿名对象 " id="{5558BE4A-BB55-5248-8965-77077C2A6D61}">
          <p14:sldIdLst>
            <p14:sldId id="270"/>
            <p14:sldId id="287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3" autoAdjust="0"/>
  </p:normalViewPr>
  <p:slideViewPr>
    <p:cSldViewPr snapToGrid="0" snapToObjects="1">
      <p:cViewPr varScale="1">
        <p:scale>
          <a:sx n="98" d="100"/>
          <a:sy n="98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661" r:id="rId1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Word___3.docx"/><Relationship Id="rId5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类（一）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42926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@interface</a:t>
            </a:r>
            <a:r>
              <a:rPr lang="zh-CN" altLang="zh-CN" b="1" dirty="0"/>
              <a:t>和</a:t>
            </a:r>
            <a:r>
              <a:rPr lang="en-US" altLang="zh-CN" b="1" dirty="0"/>
              <a:t>@implementation</a:t>
            </a:r>
            <a:r>
              <a:rPr lang="zh-CN" altLang="zh-CN" b="1" dirty="0" smtClean="0"/>
              <a:t>的分工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@interface</a:t>
            </a:r>
            <a:r>
              <a:rPr lang="zh-CN" altLang="zh-CN" dirty="0"/>
              <a:t>就好像暴露在外面的时钟表面</a:t>
            </a:r>
            <a:endParaRPr lang="en-US" altLang="zh-CN" dirty="0"/>
          </a:p>
          <a:p>
            <a:r>
              <a:rPr lang="en-US" altLang="zh-CN" dirty="0"/>
              <a:t>@implementation</a:t>
            </a:r>
            <a:r>
              <a:rPr lang="zh-CN" altLang="zh-CN" dirty="0"/>
              <a:t>就好像隐藏在时钟内部的构造实现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56887"/>
            <a:ext cx="2855970" cy="286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声明和定义多个类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2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只有类的声明，没有类的实现</a:t>
            </a:r>
            <a:endParaRPr lang="en-US" altLang="zh-CN" dirty="0"/>
          </a:p>
          <a:p>
            <a:pPr lvl="0"/>
            <a:r>
              <a:rPr lang="zh-CN" altLang="zh-CN" dirty="0"/>
              <a:t>漏了</a:t>
            </a:r>
            <a:r>
              <a:rPr lang="en-US" altLang="zh-CN" dirty="0"/>
              <a:t>@end</a:t>
            </a:r>
          </a:p>
          <a:p>
            <a:pPr lvl="0"/>
            <a:r>
              <a:rPr lang="en-US" altLang="zh-CN" dirty="0"/>
              <a:t>@interface</a:t>
            </a:r>
            <a:r>
              <a:rPr lang="zh-CN" altLang="zh-CN" dirty="0"/>
              <a:t>和</a:t>
            </a:r>
            <a:r>
              <a:rPr lang="en-US" altLang="zh-CN" dirty="0"/>
              <a:t>@implementation</a:t>
            </a:r>
            <a:r>
              <a:rPr lang="zh-CN" altLang="zh-CN" dirty="0"/>
              <a:t>嵌套</a:t>
            </a:r>
            <a:endParaRPr lang="en-US" altLang="zh-CN" dirty="0"/>
          </a:p>
          <a:p>
            <a:pPr lvl="0"/>
            <a:r>
              <a:rPr lang="zh-CN" altLang="zh-CN" dirty="0"/>
              <a:t>两个类的声明嵌套</a:t>
            </a:r>
            <a:endParaRPr lang="en-US" altLang="zh-CN" dirty="0"/>
          </a:p>
          <a:p>
            <a:pPr lvl="0"/>
            <a:r>
              <a:rPr lang="zh-CN" altLang="zh-CN" dirty="0"/>
              <a:t>成员变量没有写在括号里面</a:t>
            </a:r>
            <a:endParaRPr lang="en-US" altLang="zh-CN" dirty="0"/>
          </a:p>
          <a:p>
            <a:r>
              <a:rPr lang="zh-CN" altLang="zh-CN" dirty="0"/>
              <a:t>方法的声明写在了大括号里面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6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语法细节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成员变量不能在</a:t>
            </a:r>
            <a:r>
              <a:rPr lang="en-US" altLang="zh-CN" dirty="0"/>
              <a:t>{}</a:t>
            </a:r>
            <a:r>
              <a:rPr lang="zh-CN" altLang="zh-CN" dirty="0"/>
              <a:t>中进行初始化、不能被直接拿出去访问</a:t>
            </a:r>
            <a:endParaRPr lang="en-US" altLang="zh-CN" dirty="0"/>
          </a:p>
          <a:p>
            <a:pPr lvl="0"/>
            <a:r>
              <a:rPr lang="zh-CN" altLang="zh-CN" dirty="0"/>
              <a:t>方法不能当做函数一样调用</a:t>
            </a:r>
            <a:endParaRPr lang="en-US" altLang="zh-CN" dirty="0"/>
          </a:p>
          <a:p>
            <a:pPr lvl="0"/>
            <a:r>
              <a:rPr lang="zh-CN" altLang="zh-CN" dirty="0"/>
              <a:t>成员变量</a:t>
            </a:r>
            <a:r>
              <a:rPr lang="en-US" altLang="zh-CN" dirty="0"/>
              <a:t>\</a:t>
            </a:r>
            <a:r>
              <a:rPr lang="zh-CN" altLang="zh-CN" dirty="0"/>
              <a:t>方法不能用</a:t>
            </a:r>
            <a:r>
              <a:rPr lang="en-US" altLang="zh-CN" dirty="0"/>
              <a:t>static</a:t>
            </a:r>
            <a:r>
              <a:rPr lang="zh-CN" altLang="zh-CN" dirty="0"/>
              <a:t>等关键字修饰，别跟</a:t>
            </a:r>
            <a:r>
              <a:rPr lang="en-US" altLang="zh-CN" dirty="0"/>
              <a:t>C</a:t>
            </a:r>
            <a:r>
              <a:rPr lang="zh-CN" altLang="zh-CN" dirty="0"/>
              <a:t>语言混在一起（暂时忽略）</a:t>
            </a:r>
            <a:endParaRPr lang="en-US" altLang="zh-CN" dirty="0"/>
          </a:p>
          <a:p>
            <a:r>
              <a:rPr lang="zh-CN" altLang="zh-CN" dirty="0"/>
              <a:t>类的实现可用写在</a:t>
            </a:r>
            <a:r>
              <a:rPr lang="en-US" altLang="zh-CN" dirty="0"/>
              <a:t>main</a:t>
            </a:r>
            <a:r>
              <a:rPr lang="zh-CN" altLang="zh-CN" dirty="0"/>
              <a:t>函数的后面，主要在声明后面就行了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5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OC</a:t>
            </a:r>
            <a:r>
              <a:rPr lang="zh-CN" altLang="zh-CN" b="1" dirty="0"/>
              <a:t>方法和</a:t>
            </a:r>
            <a:r>
              <a:rPr lang="zh-CN" altLang="zh-CN" b="1" dirty="0" smtClean="0"/>
              <a:t>函数的区别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OC</a:t>
            </a:r>
            <a:r>
              <a:rPr lang="zh-CN" altLang="zh-CN" dirty="0"/>
              <a:t>方法只能声明在</a:t>
            </a:r>
            <a:r>
              <a:rPr lang="en-US" altLang="zh-CN" dirty="0"/>
              <a:t>@interface</a:t>
            </a:r>
            <a:r>
              <a:rPr lang="zh-CN" altLang="zh-CN" dirty="0"/>
              <a:t>和</a:t>
            </a:r>
            <a:r>
              <a:rPr lang="en-US" altLang="zh-CN" dirty="0"/>
              <a:t>@end</a:t>
            </a:r>
            <a:r>
              <a:rPr lang="zh-CN" altLang="zh-CN" dirty="0"/>
              <a:t>之间，只能实现在</a:t>
            </a:r>
            <a:r>
              <a:rPr lang="en-US" altLang="zh-CN" dirty="0"/>
              <a:t>@implementation</a:t>
            </a:r>
            <a:r>
              <a:rPr lang="zh-CN" altLang="zh-CN" dirty="0"/>
              <a:t>和</a:t>
            </a:r>
            <a:r>
              <a:rPr lang="en-US" altLang="zh-CN" dirty="0"/>
              <a:t>@end</a:t>
            </a:r>
            <a:r>
              <a:rPr lang="zh-CN" altLang="zh-CN" dirty="0"/>
              <a:t>之间。也就是说</a:t>
            </a:r>
            <a:r>
              <a:rPr lang="en-US" altLang="zh-CN" dirty="0"/>
              <a:t>OC</a:t>
            </a:r>
            <a:r>
              <a:rPr lang="zh-CN" altLang="zh-CN" dirty="0"/>
              <a:t>方法不能独立于类存在</a:t>
            </a:r>
            <a:endParaRPr lang="en-US" altLang="zh-CN" dirty="0"/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函数不属于类，跟类没有联系，</a:t>
            </a:r>
            <a:r>
              <a:rPr lang="en-US" altLang="zh-CN" dirty="0"/>
              <a:t>C</a:t>
            </a:r>
            <a:r>
              <a:rPr lang="zh-CN" altLang="zh-CN" dirty="0"/>
              <a:t>函数只归定义函数的文件所有</a:t>
            </a:r>
            <a:endParaRPr lang="en-US" altLang="zh-CN" dirty="0"/>
          </a:p>
          <a:p>
            <a:r>
              <a:rPr lang="zh-CN" altLang="zh-CN" dirty="0" smtClean="0"/>
              <a:t>低级错误</a:t>
            </a:r>
            <a:r>
              <a:rPr lang="zh-CN" altLang="zh-CN" dirty="0"/>
              <a:t>：方法有声明，但是实现的时候写成了函数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5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OC</a:t>
            </a:r>
            <a:r>
              <a:rPr lang="zh-CN" altLang="zh-CN" b="1" dirty="0"/>
              <a:t>的方法</a:t>
            </a:r>
            <a:r>
              <a:rPr lang="zh-CN" altLang="zh-CN" b="1" dirty="0" smtClean="0"/>
              <a:t>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方法只有声明，没有实现（经典错误）</a:t>
            </a:r>
            <a:endParaRPr lang="en-US" altLang="zh-CN" dirty="0"/>
          </a:p>
          <a:p>
            <a:pPr lvl="0"/>
            <a:r>
              <a:rPr lang="zh-CN" altLang="zh-CN" dirty="0"/>
              <a:t>方法没有声明，只有实现（编译器警告，但是能调用，</a:t>
            </a:r>
            <a:r>
              <a:rPr lang="en-US" altLang="zh-CN" dirty="0"/>
              <a:t>OC</a:t>
            </a:r>
            <a:r>
              <a:rPr lang="zh-CN" altLang="zh-CN" dirty="0"/>
              <a:t>的弱语法）</a:t>
            </a:r>
            <a:endParaRPr lang="en-US" altLang="zh-CN" dirty="0"/>
          </a:p>
          <a:p>
            <a:r>
              <a:rPr lang="zh-CN" altLang="zh-CN" dirty="0"/>
              <a:t>编译的时候：访问没有的成员变量直接报错，访问没有的方法，只是警告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3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/>
              <a:t>@</a:t>
            </a:r>
            <a:r>
              <a:rPr lang="en-US" altLang="zh-CN" b="1" dirty="0" smtClean="0"/>
              <a:t>implementation01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没有</a:t>
            </a:r>
            <a:r>
              <a:rPr lang="en-US" altLang="zh-CN" dirty="0"/>
              <a:t>@interface</a:t>
            </a:r>
            <a:r>
              <a:rPr lang="zh-CN" altLang="zh-CN" dirty="0"/>
              <a:t>，只有</a:t>
            </a:r>
            <a:r>
              <a:rPr lang="en-US" altLang="zh-CN" dirty="0"/>
              <a:t>@implementation</a:t>
            </a:r>
            <a:r>
              <a:rPr lang="zh-CN" altLang="zh-CN" dirty="0"/>
              <a:t>，也是能成功定义一个类的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1708" y="270984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@implementation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Car :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NSObject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@public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wheels;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多少个轮子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speed;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时速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) run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NSLog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(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@"%</a:t>
            </a:r>
            <a:r>
              <a:rPr lang="en-US" altLang="zh-CN" kern="0" dirty="0" err="1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i</a:t>
            </a:r>
            <a:r>
              <a:rPr lang="zh-CN" altLang="zh-CN" kern="0" dirty="0">
                <a:solidFill>
                  <a:srgbClr val="891315"/>
                </a:solidFill>
                <a:latin typeface="Cambria"/>
                <a:ea typeface="Heiti SC Light"/>
                <a:cs typeface="Heiti SC Light"/>
              </a:rPr>
              <a:t>个轮子，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%</a:t>
            </a:r>
            <a:r>
              <a:rPr lang="en-US" altLang="zh-CN" kern="0" dirty="0" err="1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i</a:t>
            </a:r>
            <a:r>
              <a:rPr lang="zh-CN" altLang="zh-CN" kern="0" dirty="0">
                <a:solidFill>
                  <a:srgbClr val="891315"/>
                </a:solidFill>
                <a:latin typeface="Cambria"/>
                <a:ea typeface="Heiti SC Light"/>
                <a:cs typeface="Heiti SC Light"/>
              </a:rPr>
              <a:t>时速的车子跑起来了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, wheels, speed);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</a:rPr>
              <a:t>@end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2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smtClean="0"/>
              <a:t>implementation02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@implementation</a:t>
            </a:r>
            <a:r>
              <a:rPr lang="zh-CN" altLang="zh-CN" dirty="0"/>
              <a:t>中不能声明和</a:t>
            </a:r>
            <a:r>
              <a:rPr lang="en-US" altLang="zh-CN" dirty="0"/>
              <a:t>@interface</a:t>
            </a:r>
            <a:r>
              <a:rPr lang="zh-CN" altLang="zh-CN" dirty="0"/>
              <a:t>一样</a:t>
            </a:r>
            <a:r>
              <a:rPr lang="zh-CN" altLang="zh-CN" dirty="0" smtClean="0"/>
              <a:t>的成员变量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不带参数的</a:t>
            </a:r>
            <a:r>
              <a:rPr lang="zh-CN" altLang="zh-CN" b="1" dirty="0" smtClean="0"/>
              <a:t>方法</a:t>
            </a:r>
            <a:r>
              <a:rPr lang="en-US" altLang="zh-CN" b="1" dirty="0" smtClean="0"/>
              <a:t>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设计一个返回</a:t>
            </a:r>
            <a:r>
              <a:rPr lang="en-US" altLang="zh-CN" dirty="0"/>
              <a:t>PI</a:t>
            </a:r>
            <a:r>
              <a:rPr lang="zh-CN" altLang="zh-CN" dirty="0"/>
              <a:t>的方法</a:t>
            </a:r>
            <a:endParaRPr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39082"/>
              </p:ext>
            </p:extLst>
          </p:nvPr>
        </p:nvGraphicFramePr>
        <p:xfrm>
          <a:off x="887580" y="2198269"/>
          <a:ext cx="52705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文档" r:id="rId4" imgW="5270500" imgH="3759200" progId="Word.Document.12">
                  <p:embed/>
                </p:oleObj>
              </mc:Choice>
              <mc:Fallback>
                <p:oleObj name="文档" r:id="rId4" imgW="5270500" imgH="375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7580" y="2198269"/>
                        <a:ext cx="52705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不带参数的</a:t>
            </a:r>
            <a:r>
              <a:rPr lang="zh-CN" altLang="zh-CN" b="1" dirty="0" smtClean="0"/>
              <a:t>方法</a:t>
            </a:r>
            <a:r>
              <a:rPr lang="en-US" altLang="zh-CN" b="1" dirty="0" smtClean="0"/>
              <a:t>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方法调用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272986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类的</a:t>
            </a:r>
            <a:r>
              <a:rPr lang="zh-CN" altLang="zh-CN" b="1" dirty="0" smtClean="0"/>
              <a:t>声明</a:t>
            </a:r>
            <a:r>
              <a:rPr lang="en-US" altLang="zh-CN" b="1" dirty="0" smtClean="0"/>
              <a:t>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dirty="0"/>
              <a:t>代码编</a:t>
            </a:r>
            <a:r>
              <a:rPr lang="zh-CN" altLang="zh-CN" dirty="0" smtClean="0"/>
              <a:t>写</a:t>
            </a:r>
            <a:endParaRPr lang="en-US" altLang="zh-CN" dirty="0"/>
          </a:p>
          <a:p>
            <a:pPr lvl="1"/>
            <a:r>
              <a:rPr lang="zh-CN" altLang="zh-CN" dirty="0"/>
              <a:t>定义一个</a:t>
            </a:r>
            <a:r>
              <a:rPr lang="en-US" altLang="zh-CN" dirty="0"/>
              <a:t>Car</a:t>
            </a:r>
            <a:r>
              <a:rPr lang="zh-CN" altLang="zh-CN" dirty="0"/>
              <a:t>类，拥有</a:t>
            </a:r>
            <a:r>
              <a:rPr lang="en-US" altLang="zh-CN" dirty="0"/>
              <a:t>2</a:t>
            </a:r>
            <a:r>
              <a:rPr lang="zh-CN" altLang="zh-CN" dirty="0"/>
              <a:t>个属性：轮子数、时速，</a:t>
            </a:r>
            <a:r>
              <a:rPr lang="en-US" altLang="zh-CN" dirty="0"/>
              <a:t>1</a:t>
            </a:r>
            <a:r>
              <a:rPr lang="zh-CN" altLang="zh-CN" dirty="0"/>
              <a:t>个行为：跑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zh-CN" dirty="0">
                <a:solidFill>
                  <a:srgbClr val="FF0000"/>
                </a:solidFill>
              </a:rPr>
              <a:t>属性的命名规则：标示符的规则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类名的命名规范：有意义、驼峰标识、首字母</a:t>
            </a:r>
            <a:r>
              <a:rPr lang="zh-CN" altLang="zh-CN" dirty="0" smtClean="0">
                <a:solidFill>
                  <a:srgbClr val="FF0000"/>
                </a:solidFill>
              </a:rPr>
              <a:t>大写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6217" y="298684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683821"/>
                </a:solidFill>
                <a:latin typeface="Menlo Regular"/>
                <a:ea typeface="宋体"/>
                <a:cs typeface="Times New Roman"/>
              </a:rPr>
              <a:t>#import 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&lt;Foundation/</a:t>
            </a:r>
            <a:r>
              <a:rPr lang="en-US" altLang="zh-CN" kern="0" dirty="0" err="1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Foundation.h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类的声明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Car :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NSObject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@public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wheels;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多少个轮子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speed;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时速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)run;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跑的行为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</a:rPr>
              <a:t>@end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带一个参数的</a:t>
            </a:r>
            <a:r>
              <a:rPr lang="zh-CN" altLang="zh-CN" b="1" dirty="0" smtClean="0"/>
              <a:t>方法</a:t>
            </a:r>
            <a:r>
              <a:rPr lang="en-US" altLang="zh-CN" b="1" dirty="0" smtClean="0"/>
              <a:t>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设计一个计算平方的</a:t>
            </a:r>
            <a:r>
              <a:rPr lang="zh-CN" altLang="zh-CN" dirty="0" smtClean="0"/>
              <a:t>方法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64272"/>
              </p:ext>
            </p:extLst>
          </p:nvPr>
        </p:nvGraphicFramePr>
        <p:xfrm>
          <a:off x="901385" y="2225881"/>
          <a:ext cx="52705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文档" r:id="rId4" imgW="5270500" imgH="3759200" progId="Word.Document.12">
                  <p:embed/>
                </p:oleObj>
              </mc:Choice>
              <mc:Fallback>
                <p:oleObj name="文档" r:id="rId4" imgW="5270500" imgH="375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385" y="2225881"/>
                        <a:ext cx="52705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8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带一个参数的</a:t>
            </a:r>
            <a:r>
              <a:rPr lang="zh-CN" altLang="zh-CN" b="1" dirty="0" smtClean="0"/>
              <a:t>方法</a:t>
            </a:r>
            <a:r>
              <a:rPr lang="en-US" altLang="zh-CN" b="1" dirty="0" smtClean="0"/>
              <a:t>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方法调用</a:t>
            </a:r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5755"/>
            <a:ext cx="3086100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带多个参数的</a:t>
            </a:r>
            <a:r>
              <a:rPr lang="zh-CN" altLang="zh-CN" b="1" dirty="0" smtClean="0"/>
              <a:t>方法</a:t>
            </a:r>
            <a:r>
              <a:rPr lang="en-US" altLang="zh-CN" b="1" dirty="0" smtClean="0"/>
              <a:t>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设计一个计算和的方法</a:t>
            </a:r>
            <a:endParaRPr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72051"/>
              </p:ext>
            </p:extLst>
          </p:nvPr>
        </p:nvGraphicFramePr>
        <p:xfrm>
          <a:off x="556263" y="2240192"/>
          <a:ext cx="52705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文档" r:id="rId4" imgW="5270500" imgH="4838700" progId="Word.Document.12">
                  <p:embed/>
                </p:oleObj>
              </mc:Choice>
              <mc:Fallback>
                <p:oleObj name="文档" r:id="rId4" imgW="52705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63" y="2240192"/>
                        <a:ext cx="52705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0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带多个参数的</a:t>
            </a:r>
            <a:r>
              <a:rPr lang="zh-CN" altLang="zh-CN" b="1" dirty="0" smtClean="0"/>
              <a:t>方法</a:t>
            </a:r>
            <a:r>
              <a:rPr lang="en-US" altLang="zh-CN" b="1" dirty="0" smtClean="0"/>
              <a:t>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方法调用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5195"/>
            <a:ext cx="3933190" cy="24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方法名</a:t>
            </a:r>
            <a:r>
              <a:rPr lang="zh-CN" altLang="zh-CN" b="1" dirty="0" smtClean="0"/>
              <a:t>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冒号也是方法名的一部分</a:t>
            </a:r>
            <a:endParaRPr lang="en-US" altLang="zh-CN" dirty="0"/>
          </a:p>
          <a:p>
            <a:r>
              <a:rPr lang="zh-CN" altLang="zh-CN" dirty="0"/>
              <a:t>同一个类中不允许两个对象方法同名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9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</a:t>
            </a:r>
            <a:r>
              <a:rPr lang="en-US" altLang="zh-CN" dirty="0"/>
              <a:t>Car</a:t>
            </a:r>
            <a:r>
              <a:rPr lang="zh-CN" altLang="zh-CN" dirty="0"/>
              <a:t>类设计一个方法，用来和其他车比较车速，如果本车速度快，就返回</a:t>
            </a:r>
            <a:r>
              <a:rPr lang="en-US" altLang="zh-CN" dirty="0"/>
              <a:t>1</a:t>
            </a:r>
            <a:r>
              <a:rPr lang="zh-CN" altLang="zh-CN" dirty="0"/>
              <a:t>，如果本车速度慢，就返回</a:t>
            </a:r>
            <a:r>
              <a:rPr lang="en-US" altLang="zh-CN" dirty="0"/>
              <a:t>-1</a:t>
            </a:r>
            <a:r>
              <a:rPr lang="zh-CN" altLang="zh-CN" dirty="0"/>
              <a:t>，速度相同就返回</a:t>
            </a:r>
            <a:r>
              <a:rPr lang="en-US" altLang="zh-CN" dirty="0"/>
              <a:t>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属性访问</a:t>
            </a:r>
            <a:endParaRPr lang="en-US" altLang="zh-CN" dirty="0" smtClean="0"/>
          </a:p>
          <a:p>
            <a:pPr lvl="1"/>
            <a:r>
              <a:rPr lang="en-US" altLang="zh-CN" dirty="0"/>
              <a:t>[Car  new]-&gt;speed = 200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0"/>
            <a:r>
              <a:rPr lang="zh-CN" altLang="zh-CN" dirty="0"/>
              <a:t>方法调用</a:t>
            </a:r>
            <a:endParaRPr lang="en-US" altLang="zh-CN" dirty="0"/>
          </a:p>
          <a:p>
            <a:pPr lvl="1"/>
            <a:r>
              <a:rPr lang="en-US" altLang="zh-CN" dirty="0"/>
              <a:t>[ [Car  new]  run]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类的</a:t>
            </a:r>
            <a:r>
              <a:rPr lang="zh-CN" altLang="zh-CN" b="1" dirty="0" smtClean="0"/>
              <a:t>声明</a:t>
            </a:r>
            <a:r>
              <a:rPr lang="en-US" altLang="zh-CN" b="1" dirty="0" smtClean="0"/>
              <a:t>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成员变量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@interface</a:t>
            </a:r>
            <a:r>
              <a:rPr lang="zh-CN" altLang="zh-CN" dirty="0"/>
              <a:t>的大括号</a:t>
            </a:r>
            <a:r>
              <a:rPr lang="en-US" altLang="zh-CN" dirty="0"/>
              <a:t>{}</a:t>
            </a:r>
            <a:r>
              <a:rPr lang="zh-CN" altLang="zh-CN" dirty="0"/>
              <a:t>中声明的变量：</a:t>
            </a:r>
            <a:r>
              <a:rPr lang="en-US" altLang="zh-CN" dirty="0"/>
              <a:t>wheels</a:t>
            </a:r>
            <a:r>
              <a:rPr lang="zh-CN" altLang="zh-CN" dirty="0"/>
              <a:t>、</a:t>
            </a:r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@interface</a:t>
            </a:r>
            <a:r>
              <a:rPr lang="zh-CN" altLang="zh-CN" dirty="0"/>
              <a:t>的大括号和函数的大括号是不一样的</a:t>
            </a:r>
            <a:endParaRPr lang="en-US" altLang="zh-CN" dirty="0"/>
          </a:p>
          <a:p>
            <a:pPr lvl="1"/>
            <a:r>
              <a:rPr lang="zh-CN" altLang="zh-CN" dirty="0"/>
              <a:t>默认会初始化为</a:t>
            </a:r>
            <a:r>
              <a:rPr lang="en-US" altLang="zh-CN" dirty="0"/>
              <a:t>0 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@public</a:t>
            </a:r>
          </a:p>
          <a:p>
            <a:pPr lvl="1"/>
            <a:r>
              <a:rPr lang="en-US" altLang="zh-CN" dirty="0"/>
              <a:t>@public</a:t>
            </a:r>
            <a:r>
              <a:rPr lang="zh-CN" altLang="zh-CN" dirty="0"/>
              <a:t>可以让</a:t>
            </a:r>
            <a:r>
              <a:rPr lang="en-US" altLang="zh-CN" dirty="0"/>
              <a:t>Car</a:t>
            </a:r>
            <a:r>
              <a:rPr lang="zh-CN" altLang="zh-CN" dirty="0"/>
              <a:t>对象的</a:t>
            </a:r>
            <a:r>
              <a:rPr lang="en-US" altLang="zh-CN" dirty="0"/>
              <a:t>wheels</a:t>
            </a:r>
            <a:r>
              <a:rPr lang="zh-CN" altLang="zh-CN" dirty="0"/>
              <a:t>和</a:t>
            </a:r>
            <a:r>
              <a:rPr lang="en-US" altLang="zh-CN" dirty="0"/>
              <a:t>speed</a:t>
            </a:r>
            <a:r>
              <a:rPr lang="zh-CN" altLang="zh-CN" dirty="0" smtClean="0"/>
              <a:t>属性被外界访问</a:t>
            </a:r>
            <a:endParaRPr kumimoji="1" lang="en-US" altLang="zh-CN" dirty="0"/>
          </a:p>
          <a:p>
            <a:r>
              <a:rPr lang="en-US" altLang="zh-CN" dirty="0" err="1" smtClean="0"/>
              <a:t>NSObject</a:t>
            </a:r>
            <a:endParaRPr lang="en-US" altLang="zh-CN" dirty="0" smtClean="0"/>
          </a:p>
          <a:p>
            <a:pPr lvl="1"/>
            <a:r>
              <a:rPr lang="zh-CN" altLang="zh-CN" dirty="0"/>
              <a:t>加上</a:t>
            </a:r>
            <a:r>
              <a:rPr lang="en-US" altLang="zh-CN" dirty="0"/>
              <a:t>:</a:t>
            </a:r>
            <a:r>
              <a:rPr lang="en-US" altLang="zh-CN" dirty="0" err="1"/>
              <a:t>NSObject</a:t>
            </a:r>
            <a:r>
              <a:rPr lang="zh-CN" altLang="zh-CN" dirty="0"/>
              <a:t>的目的是让</a:t>
            </a:r>
            <a:r>
              <a:rPr lang="en-US" altLang="zh-CN" dirty="0"/>
              <a:t>Car</a:t>
            </a:r>
            <a:r>
              <a:rPr lang="zh-CN" altLang="zh-CN" dirty="0"/>
              <a:t>类具备创建对象的能力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5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类</a:t>
            </a:r>
            <a:r>
              <a:rPr lang="zh-CN" altLang="zh-CN" b="1" dirty="0" smtClean="0"/>
              <a:t>的实现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811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类的实现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@implementation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Car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) run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NSLog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(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@"%</a:t>
            </a:r>
            <a:r>
              <a:rPr lang="en-US" altLang="zh-CN" kern="0" dirty="0" err="1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i</a:t>
            </a:r>
            <a:r>
              <a:rPr lang="zh-CN" altLang="zh-CN" kern="0" dirty="0">
                <a:solidFill>
                  <a:srgbClr val="891315"/>
                </a:solidFill>
                <a:latin typeface="Cambria"/>
                <a:ea typeface="Heiti SC Light"/>
                <a:cs typeface="Heiti SC Light"/>
              </a:rPr>
              <a:t>个轮子，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%</a:t>
            </a:r>
            <a:r>
              <a:rPr lang="en-US" altLang="zh-CN" kern="0" dirty="0" err="1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i</a:t>
            </a:r>
            <a:r>
              <a:rPr lang="zh-CN" altLang="zh-CN" kern="0" dirty="0">
                <a:solidFill>
                  <a:srgbClr val="891315"/>
                </a:solidFill>
                <a:latin typeface="Cambria"/>
                <a:ea typeface="Heiti SC Light"/>
                <a:cs typeface="Heiti SC Light"/>
              </a:rPr>
              <a:t>时速的车子跑起来了</a:t>
            </a:r>
            <a:r>
              <a:rPr lang="en-US" altLang="zh-CN" kern="0" dirty="0">
                <a:solidFill>
                  <a:srgbClr val="891315"/>
                </a:solidFill>
                <a:latin typeface="Menlo Regular"/>
                <a:ea typeface="Heiti SC Light"/>
                <a:cs typeface="Times New Roman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, wheels, speed);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</a:rPr>
              <a:t>@end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7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创建对</a:t>
            </a:r>
            <a:r>
              <a:rPr lang="zh-CN" altLang="zh-CN" b="1" dirty="0" smtClean="0"/>
              <a:t>象</a:t>
            </a:r>
            <a:r>
              <a:rPr lang="en-US" altLang="zh-CN" b="1" dirty="0" smtClean="0"/>
              <a:t>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zh-CN" dirty="0"/>
              <a:t>代码编</a:t>
            </a:r>
            <a:r>
              <a:rPr lang="zh-CN" altLang="zh-CN" dirty="0" smtClean="0"/>
              <a:t>写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marL="0" lvl="0" indent="0">
              <a:buNone/>
            </a:pPr>
            <a:r>
              <a:rPr lang="zh-CN" altLang="zh-CN" dirty="0" smtClean="0"/>
              <a:t> 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/>
              <a:t> 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8127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主函数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main()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创建车子对象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Car *c = [Car new];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c-&gt;wheels = </a:t>
            </a:r>
            <a:r>
              <a:rPr lang="en-US" altLang="zh-CN" kern="0" dirty="0">
                <a:solidFill>
                  <a:srgbClr val="0000FF"/>
                </a:solidFill>
                <a:latin typeface="Menlo Regular"/>
                <a:ea typeface="Heiti SC Light"/>
                <a:cs typeface="Times New Roman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c-&gt;speed = </a:t>
            </a:r>
            <a:r>
              <a:rPr lang="en-US" altLang="zh-CN" kern="0" dirty="0">
                <a:solidFill>
                  <a:srgbClr val="0000FF"/>
                </a:solidFill>
                <a:latin typeface="Menlo Regular"/>
                <a:ea typeface="Heiti SC Light"/>
                <a:cs typeface="Times New Roman"/>
              </a:rPr>
              <a:t>300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[c run];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Menlo Regular"/>
                <a:ea typeface="Heiti SC Light"/>
                <a:cs typeface="Times New Roman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</a:rPr>
              <a:t>}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创建对</a:t>
            </a:r>
            <a:r>
              <a:rPr lang="zh-CN" altLang="zh-CN" b="1" dirty="0" smtClean="0"/>
              <a:t>象</a:t>
            </a:r>
            <a:r>
              <a:rPr lang="en-US" altLang="zh-CN" b="1" dirty="0" smtClean="0"/>
              <a:t>02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main</a:t>
            </a:r>
            <a:r>
              <a:rPr lang="zh-CN" altLang="zh-CN" dirty="0"/>
              <a:t>函数的代码分析、内存分析（对象在内存中有成员</a:t>
            </a:r>
            <a:r>
              <a:rPr lang="zh-CN" altLang="zh-CN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[Car new]</a:t>
            </a:r>
            <a:r>
              <a:rPr lang="zh-CN" altLang="zh-CN" dirty="0"/>
              <a:t>每次都会创建出新的对象，并且返回对象的地址，那么就应该用一个指针变量保存对象的地址</a:t>
            </a:r>
            <a:endParaRPr lang="en-US" altLang="zh-CN" dirty="0"/>
          </a:p>
          <a:p>
            <a:pPr lvl="2"/>
            <a:r>
              <a:rPr lang="en-US" altLang="zh-CN" dirty="0"/>
              <a:t>Car *c = [Car new];</a:t>
            </a:r>
          </a:p>
          <a:p>
            <a:pPr lvl="2"/>
            <a:r>
              <a:rPr lang="zh-CN" altLang="zh-CN" dirty="0"/>
              <a:t>用一个指针变量</a:t>
            </a:r>
            <a:r>
              <a:rPr lang="en-US" altLang="zh-CN" dirty="0"/>
              <a:t>c</a:t>
            </a:r>
            <a:r>
              <a:rPr lang="zh-CN" altLang="zh-CN" dirty="0"/>
              <a:t>指向内存中的</a:t>
            </a:r>
            <a:r>
              <a:rPr lang="en-US" altLang="zh-CN" dirty="0"/>
              <a:t>Car</a:t>
            </a:r>
            <a:r>
              <a:rPr lang="zh-CN" altLang="zh-CN" dirty="0"/>
              <a:t>对象</a:t>
            </a:r>
            <a:r>
              <a:rPr lang="en-US" altLang="zh-CN" dirty="0"/>
              <a:t> </a:t>
            </a:r>
          </a:p>
          <a:p>
            <a:r>
              <a:rPr lang="zh-CN" altLang="zh-CN" dirty="0"/>
              <a:t>设置车子对象的属性</a:t>
            </a:r>
            <a:endParaRPr lang="en-US" altLang="zh-CN" dirty="0"/>
          </a:p>
          <a:p>
            <a:pPr lvl="1"/>
            <a:r>
              <a:rPr lang="zh-CN" altLang="zh-CN" dirty="0"/>
              <a:t>跟用指向结构体的指针访问结构体属性一样，用</a:t>
            </a:r>
            <a:r>
              <a:rPr lang="en-US" altLang="zh-CN" dirty="0"/>
              <a:t>-&gt;</a:t>
            </a:r>
          </a:p>
          <a:p>
            <a:pPr lvl="1"/>
            <a:r>
              <a:rPr lang="en-US" altLang="zh-CN" dirty="0"/>
              <a:t>c-&gt;wheels = 3;</a:t>
            </a:r>
          </a:p>
          <a:p>
            <a:pPr lvl="1"/>
            <a:r>
              <a:rPr lang="en-US" altLang="zh-CN" dirty="0"/>
              <a:t>c-&gt;speed = 300;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22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创建多个</a:t>
            </a:r>
            <a:r>
              <a:rPr lang="en-US" altLang="zh-CN" b="1" dirty="0"/>
              <a:t>Car</a:t>
            </a:r>
            <a:r>
              <a:rPr lang="zh-CN" altLang="zh-CN" b="1" dirty="0"/>
              <a:t>对</a:t>
            </a:r>
            <a:r>
              <a:rPr lang="zh-CN" altLang="zh-CN" b="1" dirty="0" smtClean="0"/>
              <a:t>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分别只设置</a:t>
            </a:r>
            <a:r>
              <a:rPr lang="en-US" altLang="zh-CN" dirty="0"/>
              <a:t>wheels</a:t>
            </a:r>
            <a:r>
              <a:rPr lang="zh-CN" altLang="zh-CN" dirty="0"/>
              <a:t>、</a:t>
            </a:r>
            <a:r>
              <a:rPr lang="en-US" altLang="zh-CN" dirty="0"/>
              <a:t>speed</a:t>
            </a:r>
            <a:r>
              <a:rPr lang="zh-CN" altLang="zh-CN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Car *c1 = [Car new];</a:t>
            </a:r>
          </a:p>
          <a:p>
            <a:pPr lvl="1"/>
            <a:r>
              <a:rPr lang="en-US" altLang="zh-CN" dirty="0"/>
              <a:t>c1-&gt;wheels = 4;</a:t>
            </a:r>
          </a:p>
          <a:p>
            <a:pPr lvl="1"/>
            <a:r>
              <a:rPr lang="en-US" altLang="zh-CN" dirty="0"/>
              <a:t>Car *c2 = [Car new];</a:t>
            </a:r>
          </a:p>
          <a:p>
            <a:pPr lvl="1"/>
            <a:r>
              <a:rPr lang="en-US" altLang="zh-CN" dirty="0"/>
              <a:t>c2-&gt;speed = 250;</a:t>
            </a:r>
          </a:p>
          <a:p>
            <a:pPr lvl="1"/>
            <a:r>
              <a:rPr lang="en-US" altLang="zh-CN" dirty="0"/>
              <a:t>[c1 run];</a:t>
            </a:r>
          </a:p>
          <a:p>
            <a:pPr lvl="0"/>
            <a:r>
              <a:rPr lang="en-US" altLang="zh-CN" dirty="0"/>
              <a:t>1</a:t>
            </a:r>
            <a:r>
              <a:rPr lang="zh-CN" altLang="zh-CN" dirty="0"/>
              <a:t>个赋值给另一个，然后修改属性</a:t>
            </a:r>
            <a:endParaRPr lang="en-US" altLang="zh-CN" dirty="0"/>
          </a:p>
          <a:p>
            <a:pPr lvl="1"/>
            <a:r>
              <a:rPr lang="en-US" altLang="zh-CN" dirty="0"/>
              <a:t>Car *c1 = [Car new];</a:t>
            </a:r>
          </a:p>
          <a:p>
            <a:pPr lvl="1"/>
            <a:r>
              <a:rPr lang="en-US" altLang="zh-CN" dirty="0"/>
              <a:t>c1-&gt;wheels = 4;</a:t>
            </a:r>
          </a:p>
          <a:p>
            <a:pPr lvl="1"/>
            <a:r>
              <a:rPr lang="en-US" altLang="zh-CN" dirty="0"/>
              <a:t>c1-&gt;speed = 250;</a:t>
            </a:r>
          </a:p>
          <a:p>
            <a:pPr lvl="1"/>
            <a:r>
              <a:rPr lang="en-US" altLang="zh-CN" dirty="0"/>
              <a:t>Car *c2 = c1;</a:t>
            </a:r>
          </a:p>
          <a:p>
            <a:pPr lvl="1"/>
            <a:r>
              <a:rPr lang="en-US" altLang="zh-CN" dirty="0"/>
              <a:t>c2-&gt;wheels = 3;</a:t>
            </a:r>
          </a:p>
          <a:p>
            <a:pPr lvl="1"/>
            <a:r>
              <a:rPr lang="en-US" altLang="zh-CN" dirty="0"/>
              <a:t>[c1 run];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0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面向对象封</a:t>
            </a:r>
            <a:r>
              <a:rPr lang="zh-CN" altLang="zh-CN" b="1" dirty="0" smtClean="0"/>
              <a:t>装的好处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更加接近人类的思考方式</a:t>
            </a:r>
            <a:endParaRPr lang="en-US" altLang="zh-CN" dirty="0"/>
          </a:p>
          <a:p>
            <a:r>
              <a:rPr lang="zh-CN" altLang="zh-CN" dirty="0"/>
              <a:t>只需要关注对象，不需要关注步骤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5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对象与函</a:t>
            </a:r>
            <a:r>
              <a:rPr lang="zh-CN" altLang="zh-CN" b="1" dirty="0" smtClean="0"/>
              <a:t>数参数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对象成员变量作为函数参数</a:t>
            </a:r>
            <a:endParaRPr lang="en-US" altLang="zh-CN" dirty="0"/>
          </a:p>
          <a:p>
            <a:pPr lvl="0"/>
            <a:r>
              <a:rPr lang="zh-CN" altLang="zh-CN" dirty="0"/>
              <a:t>指向对象的指针作为函数参数</a:t>
            </a:r>
            <a:endParaRPr lang="en-US" altLang="zh-CN" dirty="0"/>
          </a:p>
          <a:p>
            <a:pPr lvl="0"/>
            <a:r>
              <a:rPr lang="zh-CN" altLang="zh-CN" dirty="0"/>
              <a:t>修改指向指向对象的成员</a:t>
            </a:r>
            <a:endParaRPr lang="en-US" altLang="zh-CN" dirty="0"/>
          </a:p>
          <a:p>
            <a:pPr lvl="0"/>
            <a:r>
              <a:rPr lang="zh-CN" altLang="zh-CN" dirty="0"/>
              <a:t>修改指针的</a:t>
            </a:r>
            <a:r>
              <a:rPr lang="zh-CN" altLang="zh-CN" dirty="0" smtClean="0"/>
              <a:t>指向</a:t>
            </a:r>
            <a:r>
              <a:rPr lang="zh-CN" altLang="en-US" dirty="0" smtClean="0"/>
              <a:t>（指向某对象的指针即</a:t>
            </a:r>
            <a:r>
              <a:rPr lang="zh-CN" altLang="en-US" dirty="0" smtClean="0">
                <a:solidFill>
                  <a:srgbClr val="FF0000"/>
                </a:solidFill>
              </a:rPr>
              <a:t>指针的指针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6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308</TotalTime>
  <Words>799</Words>
  <Application>Microsoft Macintosh PowerPoint</Application>
  <PresentationFormat>全屏显示(4:3)</PresentationFormat>
  <Paragraphs>176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iOS8</vt:lpstr>
      <vt:lpstr>文档</vt:lpstr>
      <vt:lpstr>类（一）</vt:lpstr>
      <vt:lpstr>类的声明01</vt:lpstr>
      <vt:lpstr>类的声明02</vt:lpstr>
      <vt:lpstr>类的实现</vt:lpstr>
      <vt:lpstr>创建对象01</vt:lpstr>
      <vt:lpstr>创建对象02</vt:lpstr>
      <vt:lpstr>创建多个Car对象</vt:lpstr>
      <vt:lpstr>面向对象封装的好处</vt:lpstr>
      <vt:lpstr>对象与函数参数</vt:lpstr>
      <vt:lpstr>@interface和@implementation的分工</vt:lpstr>
      <vt:lpstr>声明和定义多个类</vt:lpstr>
      <vt:lpstr>常见错误</vt:lpstr>
      <vt:lpstr>语法细节</vt:lpstr>
      <vt:lpstr>OC方法和函数的区别</vt:lpstr>
      <vt:lpstr>OC的方法注意</vt:lpstr>
      <vt:lpstr>@implementation01</vt:lpstr>
      <vt:lpstr>@implementation02</vt:lpstr>
      <vt:lpstr>不带参数的方法01</vt:lpstr>
      <vt:lpstr>不带参数的方法02</vt:lpstr>
      <vt:lpstr>带一个参数的方法01</vt:lpstr>
      <vt:lpstr>带一个参数的方法02</vt:lpstr>
      <vt:lpstr>带多个参数的方法01</vt:lpstr>
      <vt:lpstr>带多个参数的方法02</vt:lpstr>
      <vt:lpstr>方法名注意</vt:lpstr>
      <vt:lpstr>习题</vt:lpstr>
      <vt:lpstr>PowerPoint 演示文稿</vt:lpstr>
      <vt:lpstr>Q &amp; A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Ivan Lee</cp:lastModifiedBy>
  <cp:revision>179</cp:revision>
  <dcterms:created xsi:type="dcterms:W3CDTF">2013-07-22T07:36:09Z</dcterms:created>
  <dcterms:modified xsi:type="dcterms:W3CDTF">2014-10-26T02:34:37Z</dcterms:modified>
</cp:coreProperties>
</file>