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8" r:id="rId1"/>
  </p:sldMasterIdLst>
  <p:notesMasterIdLst>
    <p:notesMasterId r:id="rId26"/>
  </p:notesMasterIdLst>
  <p:sldIdLst>
    <p:sldId id="310" r:id="rId2"/>
    <p:sldId id="311" r:id="rId3"/>
    <p:sldId id="288" r:id="rId4"/>
    <p:sldId id="289" r:id="rId5"/>
    <p:sldId id="292" r:id="rId6"/>
    <p:sldId id="300" r:id="rId7"/>
    <p:sldId id="301" r:id="rId8"/>
    <p:sldId id="302" r:id="rId9"/>
    <p:sldId id="303" r:id="rId10"/>
    <p:sldId id="304" r:id="rId11"/>
    <p:sldId id="306" r:id="rId12"/>
    <p:sldId id="290" r:id="rId13"/>
    <p:sldId id="309" r:id="rId14"/>
    <p:sldId id="293" r:id="rId15"/>
    <p:sldId id="294" r:id="rId16"/>
    <p:sldId id="295" r:id="rId17"/>
    <p:sldId id="296" r:id="rId18"/>
    <p:sldId id="307" r:id="rId19"/>
    <p:sldId id="308" r:id="rId20"/>
    <p:sldId id="297" r:id="rId21"/>
    <p:sldId id="291" r:id="rId22"/>
    <p:sldId id="298" r:id="rId23"/>
    <p:sldId id="299" r:id="rId24"/>
    <p:sldId id="305" r:id="rId25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1E3E737F-7289-EF47-B438-F6F37E6FF5FE}">
          <p14:sldIdLst>
            <p14:sldId id="310"/>
            <p14:sldId id="311"/>
            <p14:sldId id="288"/>
            <p14:sldId id="289"/>
            <p14:sldId id="292"/>
            <p14:sldId id="300"/>
            <p14:sldId id="301"/>
            <p14:sldId id="302"/>
            <p14:sldId id="303"/>
            <p14:sldId id="304"/>
            <p14:sldId id="306"/>
            <p14:sldId id="290"/>
            <p14:sldId id="309"/>
            <p14:sldId id="293"/>
            <p14:sldId id="294"/>
            <p14:sldId id="295"/>
            <p14:sldId id="296"/>
            <p14:sldId id="307"/>
            <p14:sldId id="308"/>
            <p14:sldId id="297"/>
            <p14:sldId id="291"/>
            <p14:sldId id="298"/>
            <p14:sldId id="299"/>
            <p14:sldId id="30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3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688" autoAdjust="0"/>
  </p:normalViewPr>
  <p:slideViewPr>
    <p:cSldViewPr snapToGrid="0" snapToObjects="1">
      <p:cViewPr varScale="1">
        <p:scale>
          <a:sx n="90" d="100"/>
          <a:sy n="90" d="100"/>
        </p:scale>
        <p:origin x="-104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printerSettings" Target="printerSettings/printerSettings1.bin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B054C5-3FF7-8245-B3DC-AAB342D092A8}" type="datetimeFigureOut">
              <a:rPr kumimoji="1" lang="zh-CN" altLang="en-US" smtClean="0"/>
              <a:t>14/11/20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17D7F2-5D84-8642-9DC4-808E8F5BF9C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11061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继承性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A</a:t>
            </a:r>
            <a:r>
              <a:rPr kumimoji="1" lang="zh-CN" altLang="en-US" dirty="0" smtClean="0"/>
              <a:t> 类  </a:t>
            </a:r>
            <a:r>
              <a:rPr kumimoji="1" lang="en-US" altLang="zh-CN" dirty="0" smtClean="0"/>
              <a:t>B</a:t>
            </a:r>
            <a:r>
              <a:rPr kumimoji="1" lang="zh-CN" altLang="en-US" dirty="0" smtClean="0"/>
              <a:t> 类 </a:t>
            </a:r>
            <a:endParaRPr kumimoji="1" lang="en-US" altLang="zh-CN" dirty="0" smtClean="0"/>
          </a:p>
          <a:p>
            <a:r>
              <a:rPr kumimoji="1" lang="zh-CN" altLang="en-US" dirty="0" smtClean="0"/>
              <a:t>如果 </a:t>
            </a:r>
            <a:r>
              <a:rPr kumimoji="1" lang="en-US" altLang="zh-CN" dirty="0" smtClean="0"/>
              <a:t>A</a:t>
            </a:r>
            <a:r>
              <a:rPr kumimoji="1" lang="zh-CN" altLang="en-US" dirty="0" smtClean="0"/>
              <a:t> 类 继承了 </a:t>
            </a:r>
            <a:r>
              <a:rPr kumimoji="1" lang="en-US" altLang="zh-CN" dirty="0" smtClean="0"/>
              <a:t>B</a:t>
            </a:r>
            <a:r>
              <a:rPr kumimoji="1" lang="zh-CN" altLang="en-US" dirty="0" smtClean="0"/>
              <a:t>类  那么</a:t>
            </a:r>
            <a:r>
              <a:rPr kumimoji="1" lang="en-US" altLang="zh-CN" dirty="0" smtClean="0"/>
              <a:t>A</a:t>
            </a:r>
            <a:r>
              <a:rPr kumimoji="1" lang="zh-CN" altLang="en-US" dirty="0" smtClean="0"/>
              <a:t>类就拥有了 </a:t>
            </a:r>
            <a:r>
              <a:rPr kumimoji="1" lang="en-US" altLang="zh-CN" dirty="0" smtClean="0"/>
              <a:t>B</a:t>
            </a:r>
            <a:r>
              <a:rPr kumimoji="1" lang="zh-CN" altLang="en-US" dirty="0" smtClean="0"/>
              <a:t>类所有的属性以及方法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17D7F2-5D84-8642-9DC4-808E8F5BF9CA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183212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Self</a:t>
            </a:r>
            <a:r>
              <a:rPr kumimoji="1" lang="zh-CN" altLang="en-US" dirty="0" smtClean="0"/>
              <a:t> 关键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zh-CN" dirty="0" smtClean="0"/>
              <a:t>1</a:t>
            </a:r>
            <a:r>
              <a:rPr kumimoji="1" lang="en-US" altLang="zh-CN" dirty="0" smtClean="0"/>
              <a:t>.</a:t>
            </a:r>
            <a:r>
              <a:rPr kumimoji="1" lang="zh-CN" altLang="en-US" dirty="0" smtClean="0"/>
              <a:t>类方法中调用类方法</a:t>
            </a:r>
            <a:endParaRPr kumimoji="1" lang="en-US" altLang="zh-CN" dirty="0" smtClean="0"/>
          </a:p>
          <a:p>
            <a:r>
              <a:rPr kumimoji="1" lang="zh-CN" altLang="zh-CN" dirty="0" smtClean="0"/>
              <a:t>2</a:t>
            </a:r>
            <a:r>
              <a:rPr kumimoji="1" lang="en-US" altLang="zh-CN" dirty="0" smtClean="0"/>
              <a:t>.</a:t>
            </a:r>
            <a:r>
              <a:rPr kumimoji="1" lang="zh-CN" altLang="en-US" dirty="0" smtClean="0"/>
              <a:t>对象方法中调用类方法</a:t>
            </a:r>
            <a:endParaRPr kumimoji="1" lang="en-US" altLang="zh-CN" dirty="0" smtClean="0"/>
          </a:p>
          <a:p>
            <a:r>
              <a:rPr kumimoji="1" lang="zh-CN" altLang="zh-CN" dirty="0" smtClean="0"/>
              <a:t>3</a:t>
            </a:r>
            <a:r>
              <a:rPr kumimoji="1" lang="en-US" altLang="zh-CN" dirty="0" smtClean="0"/>
              <a:t>.</a:t>
            </a:r>
            <a:r>
              <a:rPr kumimoji="1" lang="zh-CN" altLang="en-US" dirty="0" smtClean="0"/>
              <a:t>类方法中调用对象方法    ？</a:t>
            </a:r>
            <a:endParaRPr kumimoji="1" lang="en-US" altLang="zh-CN" dirty="0" smtClean="0"/>
          </a:p>
          <a:p>
            <a:r>
              <a:rPr kumimoji="1" lang="zh-CN" altLang="zh-CN" dirty="0" smtClean="0"/>
              <a:t>4</a:t>
            </a:r>
            <a:r>
              <a:rPr kumimoji="1" lang="en-US" altLang="zh-CN" dirty="0" smtClean="0"/>
              <a:t>.</a:t>
            </a:r>
            <a:r>
              <a:rPr kumimoji="1" lang="zh-CN" altLang="en-US" dirty="0" smtClean="0"/>
              <a:t>对象方法中调用对象方法  ？      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还能够访问 自身的成员变量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17D7F2-5D84-8642-9DC4-808E8F5BF9CA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579690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A</a:t>
            </a:r>
            <a:r>
              <a:rPr kumimoji="1" lang="zh-CN" altLang="en-US" dirty="0" smtClean="0"/>
              <a:t>是否拥有</a:t>
            </a:r>
            <a:r>
              <a:rPr kumimoji="1" lang="en-US" altLang="zh-CN" dirty="0" smtClean="0"/>
              <a:t>B</a:t>
            </a:r>
            <a:r>
              <a:rPr kumimoji="1" lang="zh-CN" altLang="en-US" dirty="0" smtClean="0"/>
              <a:t>  </a:t>
            </a:r>
            <a:r>
              <a:rPr kumimoji="1" lang="en-US" altLang="zh-CN" dirty="0" err="1" smtClean="0"/>
              <a:t>Iphone</a:t>
            </a:r>
            <a:r>
              <a:rPr kumimoji="1" lang="zh-CN" altLang="en-US" dirty="0" smtClean="0"/>
              <a:t>是否拥有</a:t>
            </a:r>
            <a:r>
              <a:rPr kumimoji="1" lang="en-US" altLang="zh-CN" dirty="0" smtClean="0"/>
              <a:t>Phone</a:t>
            </a:r>
            <a:r>
              <a:rPr kumimoji="1" lang="zh-CN" altLang="en-US" dirty="0" smtClean="0"/>
              <a:t> 组合关系</a:t>
            </a:r>
            <a:endParaRPr kumimoji="1" lang="en-US" altLang="zh-CN" dirty="0" smtClean="0"/>
          </a:p>
          <a:p>
            <a:r>
              <a:rPr kumimoji="1" lang="en-US" altLang="zh-CN" dirty="0" smtClean="0"/>
              <a:t>A</a:t>
            </a:r>
            <a:r>
              <a:rPr kumimoji="1" lang="zh-CN" altLang="en-US" dirty="0" smtClean="0"/>
              <a:t>是</a:t>
            </a:r>
            <a:r>
              <a:rPr kumimoji="1" lang="en-US" altLang="zh-CN" dirty="0" smtClean="0"/>
              <a:t>B</a:t>
            </a:r>
            <a:r>
              <a:rPr kumimoji="1" lang="zh-CN" altLang="en-US" dirty="0" smtClean="0"/>
              <a:t>    </a:t>
            </a:r>
            <a:r>
              <a:rPr kumimoji="1" lang="en-US" altLang="zh-CN" dirty="0" err="1" smtClean="0"/>
              <a:t>Iphone</a:t>
            </a:r>
            <a:r>
              <a:rPr kumimoji="1" lang="zh-CN" altLang="en-US" dirty="0" smtClean="0"/>
              <a:t>是</a:t>
            </a:r>
            <a:r>
              <a:rPr kumimoji="1" lang="en-US" altLang="zh-CN" dirty="0" smtClean="0"/>
              <a:t>Phone</a:t>
            </a:r>
            <a:r>
              <a:rPr kumimoji="1" lang="zh-CN" altLang="en-US" dirty="0" smtClean="0"/>
              <a:t>    继承关系</a:t>
            </a:r>
            <a:endParaRPr kumimoji="1" lang="en-US" altLang="zh-CN" dirty="0" smtClean="0"/>
          </a:p>
          <a:p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17D7F2-5D84-8642-9DC4-808E8F5BF9CA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552825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Phone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Iphone</a:t>
            </a:r>
            <a:endParaRPr kumimoji="1" lang="en-US" altLang="zh-CN" dirty="0" smtClean="0"/>
          </a:p>
          <a:p>
            <a:r>
              <a:rPr kumimoji="1" lang="en-US" altLang="zh-CN" dirty="0" smtClean="0"/>
              <a:t>Phone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phone</a:t>
            </a:r>
            <a:r>
              <a:rPr kumimoji="1" lang="zh-CN" altLang="en-US" dirty="0" smtClean="0"/>
              <a:t> </a:t>
            </a:r>
            <a:r>
              <a:rPr kumimoji="1" lang="zh-CN" altLang="zh-CN" dirty="0" smtClean="0"/>
              <a:t>*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=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[</a:t>
            </a:r>
            <a:r>
              <a:rPr kumimoji="1" lang="en-US" altLang="zh-CN" dirty="0" err="1" smtClean="0"/>
              <a:t>Iphone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new];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17D7F2-5D84-8642-9DC4-808E8F5BF9CA}" type="slidenum">
              <a:rPr kumimoji="1" lang="zh-CN" altLang="en-US" smtClean="0"/>
              <a:t>21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797329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@public</a:t>
            </a:r>
            <a:r>
              <a:rPr kumimoji="1" lang="zh-CN" altLang="en-US" dirty="0" smtClean="0"/>
              <a:t>去掉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经常遇到的笔试题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Set</a:t>
            </a:r>
            <a:r>
              <a:rPr kumimoji="1" lang="zh-CN" altLang="en-US" dirty="0" smtClean="0"/>
              <a:t>就是提供给外界设置属性值的方法</a:t>
            </a:r>
            <a:endParaRPr kumimoji="1" lang="en-US" altLang="zh-CN" dirty="0" smtClean="0"/>
          </a:p>
          <a:p>
            <a:r>
              <a:rPr kumimoji="1" lang="zh-CN" altLang="zh-CN" dirty="0" smtClean="0"/>
              <a:t>1</a:t>
            </a:r>
            <a:r>
              <a:rPr kumimoji="1" lang="en-US" altLang="zh-CN" dirty="0" smtClean="0"/>
              <a:t>.</a:t>
            </a:r>
            <a:r>
              <a:rPr kumimoji="1" lang="zh-CN" altLang="en-US" dirty="0" smtClean="0"/>
              <a:t>一定是对象方法以 </a:t>
            </a:r>
            <a:r>
              <a:rPr kumimoji="1" lang="en-US" altLang="zh-CN" dirty="0" smtClean="0"/>
              <a:t>–</a:t>
            </a:r>
            <a:r>
              <a:rPr kumimoji="1" lang="zh-CN" altLang="en-US" dirty="0" smtClean="0"/>
              <a:t>号开头</a:t>
            </a:r>
            <a:endParaRPr kumimoji="1" lang="en-US" altLang="zh-CN" dirty="0" smtClean="0"/>
          </a:p>
          <a:p>
            <a:r>
              <a:rPr kumimoji="1" lang="zh-CN" altLang="zh-CN" dirty="0" smtClean="0"/>
              <a:t>2</a:t>
            </a:r>
            <a:r>
              <a:rPr kumimoji="1" lang="en-US" altLang="zh-CN" dirty="0" smtClean="0"/>
              <a:t>.</a:t>
            </a:r>
            <a:r>
              <a:rPr kumimoji="1" lang="zh-CN" altLang="en-US" dirty="0" smtClean="0"/>
              <a:t>一定没有返回值</a:t>
            </a:r>
            <a:endParaRPr kumimoji="1" lang="en-US" altLang="zh-CN" dirty="0" smtClean="0"/>
          </a:p>
          <a:p>
            <a:r>
              <a:rPr kumimoji="1" lang="zh-CN" altLang="zh-CN" dirty="0" smtClean="0"/>
              <a:t>3</a:t>
            </a:r>
            <a:r>
              <a:rPr kumimoji="1" lang="en-US" altLang="zh-CN" dirty="0" smtClean="0"/>
              <a:t>.Set</a:t>
            </a:r>
            <a:r>
              <a:rPr kumimoji="1" lang="zh-CN" altLang="en-US" dirty="0" smtClean="0"/>
              <a:t>开头，后面接属性名称，并且是去掉下划线的属性名称</a:t>
            </a:r>
            <a:endParaRPr kumimoji="1" lang="en-US" altLang="zh-CN" dirty="0" smtClean="0"/>
          </a:p>
          <a:p>
            <a:r>
              <a:rPr kumimoji="1" lang="zh-CN" altLang="zh-CN" dirty="0" smtClean="0"/>
              <a:t>4</a:t>
            </a:r>
            <a:r>
              <a:rPr kumimoji="1" lang="en-US" altLang="zh-CN" dirty="0" smtClean="0"/>
              <a:t>.</a:t>
            </a:r>
            <a:r>
              <a:rPr kumimoji="1" lang="zh-CN" altLang="en-US" dirty="0" smtClean="0"/>
              <a:t>一定有参数，参数类型与被设置的属性类型相同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Int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_age</a:t>
            </a:r>
          </a:p>
          <a:p>
            <a:pPr marL="171450" indent="-171450">
              <a:buFontTx/>
              <a:buChar char="-"/>
            </a:pPr>
            <a:r>
              <a:rPr kumimoji="1" lang="zh-CN" altLang="en-US" dirty="0" smtClean="0"/>
              <a:t>（</a:t>
            </a:r>
            <a:r>
              <a:rPr kumimoji="1" lang="en-US" altLang="zh-CN" dirty="0" smtClean="0"/>
              <a:t>void</a:t>
            </a:r>
            <a:r>
              <a:rPr kumimoji="1" lang="zh-CN" altLang="en-US" dirty="0" smtClean="0"/>
              <a:t>）</a:t>
            </a:r>
            <a:r>
              <a:rPr kumimoji="1" lang="en-US" altLang="zh-CN" dirty="0" err="1" smtClean="0"/>
              <a:t>setAge</a:t>
            </a:r>
            <a:r>
              <a:rPr kumimoji="1" lang="zh-CN" altLang="zh-CN" dirty="0" smtClean="0">
                <a:sym typeface="Wingdings"/>
              </a:rPr>
              <a:t>:</a:t>
            </a:r>
            <a:r>
              <a:rPr kumimoji="1" lang="zh-CN" altLang="en-US" dirty="0" smtClean="0">
                <a:sym typeface="Wingdings"/>
              </a:rPr>
              <a:t> </a:t>
            </a:r>
            <a:r>
              <a:rPr kumimoji="1" lang="en-US" altLang="zh-CN" dirty="0" smtClean="0">
                <a:sym typeface="Wingdings"/>
              </a:rPr>
              <a:t>(</a:t>
            </a:r>
            <a:r>
              <a:rPr kumimoji="1" lang="en-US" altLang="zh-CN" dirty="0" err="1" smtClean="0">
                <a:sym typeface="Wingdings"/>
              </a:rPr>
              <a:t>int</a:t>
            </a:r>
            <a:r>
              <a:rPr kumimoji="1" lang="en-US" altLang="zh-CN" dirty="0" smtClean="0">
                <a:sym typeface="Wingdings"/>
              </a:rPr>
              <a:t>)age</a:t>
            </a:r>
          </a:p>
          <a:p>
            <a:pPr marL="0" indent="0">
              <a:buFontTx/>
              <a:buNone/>
            </a:pPr>
            <a:r>
              <a:rPr kumimoji="1" lang="zh-CN" altLang="zh-CN" dirty="0" smtClean="0">
                <a:sym typeface="Wingdings"/>
              </a:rPr>
              <a:t>{</a:t>
            </a:r>
            <a:r>
              <a:rPr kumimoji="1" lang="en-US" altLang="zh-CN" dirty="0" smtClean="0">
                <a:sym typeface="Wingdings"/>
              </a:rPr>
              <a:t/>
            </a:r>
            <a:br>
              <a:rPr kumimoji="1" lang="en-US" altLang="zh-CN" dirty="0" smtClean="0">
                <a:sym typeface="Wingdings"/>
              </a:rPr>
            </a:br>
            <a:r>
              <a:rPr kumimoji="1" lang="en-US" altLang="zh-CN" dirty="0" smtClean="0">
                <a:sym typeface="Wingdings"/>
              </a:rPr>
              <a:t>	_age</a:t>
            </a:r>
            <a:r>
              <a:rPr kumimoji="1" lang="zh-CN" altLang="en-US" dirty="0" smtClean="0">
                <a:sym typeface="Wingdings"/>
              </a:rPr>
              <a:t> </a:t>
            </a:r>
            <a:r>
              <a:rPr kumimoji="1" lang="en-US" altLang="zh-CN" dirty="0" smtClean="0">
                <a:sym typeface="Wingdings"/>
              </a:rPr>
              <a:t>=</a:t>
            </a:r>
            <a:r>
              <a:rPr kumimoji="1" lang="zh-CN" altLang="en-US" dirty="0" smtClean="0">
                <a:sym typeface="Wingdings"/>
              </a:rPr>
              <a:t> </a:t>
            </a:r>
            <a:r>
              <a:rPr kumimoji="1" lang="en-US" altLang="zh-CN" dirty="0" smtClean="0">
                <a:sym typeface="Wingdings"/>
              </a:rPr>
              <a:t>age;</a:t>
            </a:r>
          </a:p>
          <a:p>
            <a:pPr marL="0" indent="0">
              <a:buFontTx/>
              <a:buNone/>
            </a:pPr>
            <a:r>
              <a:rPr kumimoji="1" lang="zh-CN" altLang="zh-CN" dirty="0" smtClean="0">
                <a:sym typeface="Wingdings"/>
              </a:rPr>
              <a:t>}</a:t>
            </a:r>
            <a:endParaRPr kumimoji="1" lang="en-US" altLang="zh-CN" dirty="0" smtClean="0">
              <a:sym typeface="Wingdings"/>
            </a:endParaRPr>
          </a:p>
          <a:p>
            <a:pPr marL="171450" indent="-171450">
              <a:buFontTx/>
              <a:buChar char="-"/>
            </a:pPr>
            <a:endParaRPr kumimoji="1" lang="en-US" altLang="zh-CN" dirty="0" smtClean="0">
              <a:sym typeface="Wingdings"/>
            </a:endParaRPr>
          </a:p>
          <a:p>
            <a:pPr marL="0" indent="0">
              <a:buFontTx/>
              <a:buNone/>
            </a:pPr>
            <a:r>
              <a:rPr kumimoji="1" lang="en-US" altLang="zh-CN" dirty="0" smtClean="0"/>
              <a:t>Get</a:t>
            </a:r>
            <a:r>
              <a:rPr kumimoji="1" lang="zh-CN" altLang="en-US" dirty="0" smtClean="0"/>
              <a:t>就是提供给外界获得属性值的方法</a:t>
            </a:r>
            <a:endParaRPr kumimoji="1" lang="en-US" altLang="zh-CN" dirty="0" smtClean="0"/>
          </a:p>
          <a:p>
            <a:pPr marL="0" indent="0">
              <a:buFontTx/>
              <a:buNone/>
            </a:pPr>
            <a:r>
              <a:rPr kumimoji="1" lang="zh-CN" altLang="zh-CN" dirty="0" smtClean="0"/>
              <a:t>1</a:t>
            </a:r>
            <a:r>
              <a:rPr kumimoji="1" lang="en-US" altLang="zh-CN" dirty="0" smtClean="0"/>
              <a:t>.</a:t>
            </a:r>
            <a:r>
              <a:rPr kumimoji="1" lang="zh-CN" altLang="en-US" dirty="0" smtClean="0"/>
              <a:t>一定是对象方法，以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号开头</a:t>
            </a:r>
            <a:endParaRPr kumimoji="1" lang="en-US" altLang="zh-CN" dirty="0" smtClean="0"/>
          </a:p>
          <a:p>
            <a:pPr marL="0" indent="0">
              <a:buFontTx/>
              <a:buNone/>
            </a:pPr>
            <a:r>
              <a:rPr kumimoji="1" lang="zh-CN" altLang="zh-CN" dirty="0" smtClean="0"/>
              <a:t>2</a:t>
            </a:r>
            <a:r>
              <a:rPr kumimoji="1" lang="en-US" altLang="zh-CN" dirty="0" smtClean="0"/>
              <a:t>.</a:t>
            </a:r>
            <a:r>
              <a:rPr kumimoji="1" lang="zh-CN" altLang="en-US" dirty="0" smtClean="0"/>
              <a:t>一定有返回值，并且返回值类型与被返回的属性类型相同</a:t>
            </a:r>
            <a:endParaRPr kumimoji="1" lang="en-US" altLang="zh-CN" dirty="0" smtClean="0"/>
          </a:p>
          <a:p>
            <a:pPr marL="0" indent="0">
              <a:buFontTx/>
              <a:buNone/>
            </a:pPr>
            <a:r>
              <a:rPr kumimoji="1" lang="zh-CN" altLang="zh-CN" dirty="0" smtClean="0"/>
              <a:t>3</a:t>
            </a:r>
            <a:r>
              <a:rPr kumimoji="1" lang="en-US" altLang="zh-CN" dirty="0" smtClean="0"/>
              <a:t>.</a:t>
            </a:r>
            <a:r>
              <a:rPr kumimoji="1" lang="zh-CN" altLang="en-US" dirty="0" smtClean="0"/>
              <a:t>命名规则，属性名称去掉下划线</a:t>
            </a:r>
            <a:endParaRPr kumimoji="1" lang="en-US" altLang="zh-CN" dirty="0" smtClean="0"/>
          </a:p>
          <a:p>
            <a:pPr marL="0" indent="0">
              <a:buFontTx/>
              <a:buNone/>
            </a:pPr>
            <a:r>
              <a:rPr kumimoji="1" lang="zh-CN" altLang="zh-CN" dirty="0" smtClean="0"/>
              <a:t>4</a:t>
            </a:r>
            <a:r>
              <a:rPr kumimoji="1" lang="en-US" altLang="zh-CN" dirty="0" smtClean="0"/>
              <a:t>.</a:t>
            </a:r>
            <a:r>
              <a:rPr kumimoji="1" lang="zh-CN" altLang="en-US" dirty="0" smtClean="0"/>
              <a:t>一定没有参数</a:t>
            </a:r>
            <a:endParaRPr kumimoji="1" lang="en-US" altLang="zh-CN" dirty="0" smtClean="0"/>
          </a:p>
          <a:p>
            <a:pPr marL="0" indent="0">
              <a:buFontTx/>
              <a:buNone/>
            </a:pPr>
            <a:endParaRPr kumimoji="1" lang="en-US" altLang="zh-CN" dirty="0" smtClean="0"/>
          </a:p>
          <a:p>
            <a:pPr marL="171450" indent="-171450">
              <a:buFontTx/>
              <a:buChar char="-"/>
            </a:pPr>
            <a:r>
              <a:rPr kumimoji="1" lang="zh-CN" altLang="en-US" dirty="0" smtClean="0"/>
              <a:t>（</a:t>
            </a:r>
            <a:r>
              <a:rPr kumimoji="1" lang="en-US" altLang="zh-CN" dirty="0" err="1" smtClean="0"/>
              <a:t>int</a:t>
            </a:r>
            <a:r>
              <a:rPr kumimoji="1" lang="zh-CN" altLang="en-US" dirty="0" smtClean="0"/>
              <a:t>）</a:t>
            </a:r>
            <a:r>
              <a:rPr kumimoji="1" lang="en-US" altLang="zh-CN" dirty="0" smtClean="0"/>
              <a:t>age</a:t>
            </a:r>
          </a:p>
          <a:p>
            <a:pPr marL="0" indent="0">
              <a:buFontTx/>
              <a:buNone/>
            </a:pPr>
            <a:r>
              <a:rPr kumimoji="1" lang="zh-CN" altLang="zh-CN" dirty="0" smtClean="0"/>
              <a:t>{</a:t>
            </a:r>
            <a:endParaRPr kumimoji="1" lang="en-US" altLang="zh-CN" dirty="0" smtClean="0"/>
          </a:p>
          <a:p>
            <a:pPr marL="0" indent="0">
              <a:buFontTx/>
              <a:buNone/>
            </a:pPr>
            <a:r>
              <a:rPr kumimoji="1" lang="en-US" altLang="zh-CN" dirty="0" smtClean="0"/>
              <a:t>	return</a:t>
            </a:r>
            <a:r>
              <a:rPr kumimoji="1" lang="zh-CN" altLang="en-US" dirty="0" smtClean="0"/>
              <a:t> </a:t>
            </a:r>
            <a:r>
              <a:rPr kumimoji="1" lang="zh-CN" altLang="zh-CN" dirty="0" smtClean="0"/>
              <a:t>_</a:t>
            </a:r>
            <a:r>
              <a:rPr kumimoji="1" lang="en-US" altLang="zh-CN" dirty="0" smtClean="0"/>
              <a:t>age;</a:t>
            </a:r>
          </a:p>
          <a:p>
            <a:pPr marL="0" indent="0">
              <a:buFontTx/>
              <a:buNone/>
            </a:pPr>
            <a:r>
              <a:rPr kumimoji="1" lang="zh-CN" altLang="zh-CN" dirty="0" smtClean="0"/>
              <a:t>}</a:t>
            </a:r>
            <a:endParaRPr kumimoji="1" lang="en-US" altLang="zh-CN" dirty="0" smtClean="0"/>
          </a:p>
          <a:p>
            <a:pPr marL="0" indent="0">
              <a:buFontTx/>
              <a:buNone/>
            </a:pPr>
            <a:endParaRPr kumimoji="1" lang="en-US" altLang="zh-CN" dirty="0" smtClean="0"/>
          </a:p>
          <a:p>
            <a:pPr marL="0" indent="0">
              <a:buFontTx/>
              <a:buNone/>
            </a:pPr>
            <a:r>
              <a:rPr kumimoji="1" lang="zh-CN" altLang="en-US" dirty="0" smtClean="0"/>
              <a:t>匿名类：</a:t>
            </a:r>
            <a:endParaRPr kumimoji="1" lang="en-US" altLang="zh-CN" dirty="0" smtClean="0"/>
          </a:p>
          <a:p>
            <a:pPr marL="0" indent="0">
              <a:buFontTx/>
              <a:buNone/>
            </a:pPr>
            <a:r>
              <a:rPr kumimoji="1" lang="zh-CN" altLang="en-US" dirty="0" smtClean="0"/>
              <a:t>在</a:t>
            </a:r>
            <a:r>
              <a:rPr kumimoji="1" lang="en-US" altLang="zh-CN" dirty="0" smtClean="0"/>
              <a:t>OC</a:t>
            </a:r>
            <a:r>
              <a:rPr kumimoji="1" lang="zh-CN" altLang="en-US" dirty="0" smtClean="0"/>
              <a:t>中想要操作一个对象的成员变量，或者调用它的方法，就必须通过指针间接的操作</a:t>
            </a:r>
            <a:endParaRPr kumimoji="1" lang="en-US" altLang="zh-CN" dirty="0" smtClean="0"/>
          </a:p>
          <a:p>
            <a:pPr marL="0" indent="0">
              <a:buFontTx/>
              <a:buNone/>
            </a:pPr>
            <a:r>
              <a:rPr kumimoji="1" lang="en-US" altLang="zh-CN" dirty="0" smtClean="0"/>
              <a:t>Person</a:t>
            </a:r>
            <a:r>
              <a:rPr kumimoji="1" lang="zh-CN" altLang="en-US" dirty="0" smtClean="0"/>
              <a:t> </a:t>
            </a:r>
            <a:endParaRPr kumimoji="1" lang="en-US" altLang="zh-CN" dirty="0" smtClean="0"/>
          </a:p>
          <a:p>
            <a:pPr marL="0" indent="0">
              <a:buFontTx/>
              <a:buNone/>
            </a:pPr>
            <a:endParaRPr kumimoji="1" lang="en-US" altLang="zh-CN" dirty="0" smtClean="0"/>
          </a:p>
          <a:p>
            <a:pPr marL="0" indent="0">
              <a:buFontTx/>
              <a:buNone/>
            </a:pPr>
            <a:r>
              <a:rPr kumimoji="1" lang="zh-CN" altLang="zh-CN" dirty="0" smtClean="0"/>
              <a:t>/</a:t>
            </a:r>
            <a:r>
              <a:rPr kumimoji="1" lang="en-US" altLang="zh-CN" dirty="0" smtClean="0"/>
              <a:t>/</a:t>
            </a:r>
            <a:r>
              <a:rPr kumimoji="1" lang="zh-CN" altLang="en-US" dirty="0" smtClean="0"/>
              <a:t>创建对象的过程干了什么事</a:t>
            </a:r>
            <a:endParaRPr kumimoji="1" lang="en-US" altLang="zh-CN" dirty="0" smtClean="0"/>
          </a:p>
          <a:p>
            <a:pPr marL="0" indent="0">
              <a:buFontTx/>
              <a:buNone/>
            </a:pPr>
            <a:r>
              <a:rPr kumimoji="1" lang="zh-CN" altLang="zh-CN" dirty="0" smtClean="0"/>
              <a:t>[</a:t>
            </a:r>
            <a:r>
              <a:rPr kumimoji="1" lang="en-US" altLang="zh-CN" dirty="0" smtClean="0"/>
              <a:t>Person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new];</a:t>
            </a:r>
            <a:r>
              <a:rPr kumimoji="1" lang="zh-CN" altLang="en-US" dirty="0" smtClean="0"/>
              <a:t> </a:t>
            </a:r>
            <a:r>
              <a:rPr kumimoji="1" lang="zh-CN" altLang="zh-CN" dirty="0" smtClean="0"/>
              <a:t>1</a:t>
            </a:r>
            <a:r>
              <a:rPr kumimoji="1" lang="en-US" altLang="zh-CN" dirty="0" smtClean="0"/>
              <a:t>.</a:t>
            </a:r>
            <a:r>
              <a:rPr kumimoji="1" lang="zh-CN" altLang="en-US" dirty="0" smtClean="0"/>
              <a:t>开辟内存空间存储对象， </a:t>
            </a:r>
            <a:r>
              <a:rPr kumimoji="1" lang="en-US" altLang="zh-CN" dirty="0" smtClean="0"/>
              <a:t>2.</a:t>
            </a:r>
            <a:r>
              <a:rPr kumimoji="1" lang="zh-CN" altLang="en-US" dirty="0" smtClean="0"/>
              <a:t>初始化成员变量，给的值都是</a:t>
            </a:r>
            <a:r>
              <a:rPr kumimoji="1" lang="en-US" altLang="zh-CN" dirty="0" smtClean="0"/>
              <a:t>0</a:t>
            </a:r>
            <a:r>
              <a:rPr kumimoji="1" lang="zh-CN" altLang="en-US" dirty="0" smtClean="0"/>
              <a:t>， </a:t>
            </a:r>
            <a:r>
              <a:rPr kumimoji="1" lang="en-US" altLang="zh-CN" dirty="0" smtClean="0"/>
              <a:t>3</a:t>
            </a:r>
            <a:r>
              <a:rPr kumimoji="1" lang="zh-CN" altLang="en-US" dirty="0" smtClean="0"/>
              <a:t>，返回对象自身的指针地址</a:t>
            </a:r>
            <a:endParaRPr kumimoji="1" lang="en-US" altLang="zh-CN" dirty="0" smtClean="0"/>
          </a:p>
          <a:p>
            <a:pPr marL="0" indent="0">
              <a:buFontTx/>
              <a:buNone/>
            </a:pPr>
            <a:endParaRPr kumimoji="1" lang="en-US" altLang="zh-CN" dirty="0" smtClean="0"/>
          </a:p>
          <a:p>
            <a:pPr marL="0" indent="0">
              <a:buFontTx/>
              <a:buNone/>
            </a:pPr>
            <a:r>
              <a:rPr kumimoji="1" lang="en-US" altLang="zh-CN" dirty="0" smtClean="0"/>
              <a:t>Person</a:t>
            </a:r>
            <a:r>
              <a:rPr kumimoji="1" lang="zh-CN" altLang="en-US" dirty="0" smtClean="0"/>
              <a:t> * </a:t>
            </a:r>
            <a:r>
              <a:rPr kumimoji="1" lang="en-US" altLang="zh-CN" dirty="0" smtClean="0"/>
              <a:t>per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=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[Person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new];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//0ffcc</a:t>
            </a:r>
            <a:r>
              <a:rPr kumimoji="1" lang="zh-CN" altLang="en-US" dirty="0" smtClean="0"/>
              <a:t>  </a:t>
            </a:r>
            <a:endParaRPr kumimoji="1" lang="en-US" altLang="zh-CN" dirty="0" smtClean="0"/>
          </a:p>
          <a:p>
            <a:pPr marL="0" indent="0">
              <a:buFontTx/>
              <a:buNone/>
            </a:pPr>
            <a:r>
              <a:rPr kumimoji="1" lang="zh-CN" altLang="zh-CN" dirty="0" smtClean="0"/>
              <a:t>[</a:t>
            </a:r>
            <a:r>
              <a:rPr kumimoji="1" lang="en-US" altLang="zh-CN" dirty="0" smtClean="0"/>
              <a:t>0ffcc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run];</a:t>
            </a:r>
          </a:p>
          <a:p>
            <a:pPr marL="0" indent="0">
              <a:buFontTx/>
              <a:buNone/>
            </a:pPr>
            <a:endParaRPr kumimoji="1" lang="en-US" altLang="zh-CN" dirty="0" smtClean="0"/>
          </a:p>
          <a:p>
            <a:pPr marL="0" indent="0">
              <a:buFontTx/>
              <a:buNone/>
            </a:pPr>
            <a:r>
              <a:rPr kumimoji="1" lang="en-US" altLang="zh-CN" dirty="0" smtClean="0"/>
              <a:t>[Person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new]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//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0ffcc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-&gt;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_</a:t>
            </a:r>
            <a:r>
              <a:rPr kumimoji="1" lang="zh-CN" altLang="zh-CN" dirty="0" smtClean="0"/>
              <a:t>a</a:t>
            </a:r>
            <a:r>
              <a:rPr kumimoji="1" lang="en-US" altLang="zh-CN" dirty="0" err="1" smtClean="0"/>
              <a:t>ge</a:t>
            </a:r>
            <a:r>
              <a:rPr kumimoji="1" lang="zh-CN" altLang="en-US" dirty="0" smtClean="0"/>
              <a:t>; </a:t>
            </a:r>
            <a:r>
              <a:rPr kumimoji="1" lang="en-US" altLang="zh-CN" dirty="0" smtClean="0"/>
              <a:t>[Person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new]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-&gt;_age;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[[Person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new]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run]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/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[0ffcc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run];</a:t>
            </a:r>
          </a:p>
          <a:p>
            <a:pPr marL="0" indent="0">
              <a:buFontTx/>
              <a:buNone/>
            </a:pPr>
            <a:endParaRPr kumimoji="1" lang="en-US" altLang="zh-CN" dirty="0" smtClean="0"/>
          </a:p>
          <a:p>
            <a:pPr marL="0" indent="0">
              <a:buFontTx/>
              <a:buNone/>
            </a:pPr>
            <a:r>
              <a:rPr kumimoji="1" lang="zh-CN" altLang="en-US" dirty="0" smtClean="0"/>
              <a:t>类方法：</a:t>
            </a:r>
            <a:endParaRPr kumimoji="1" lang="en-US" altLang="zh-CN" dirty="0" smtClean="0"/>
          </a:p>
          <a:p>
            <a:pPr marL="0" indent="0">
              <a:buFontTx/>
              <a:buNone/>
            </a:pPr>
            <a:r>
              <a:rPr kumimoji="1" lang="zh-CN" altLang="zh-CN" dirty="0" smtClean="0"/>
              <a:t>1</a:t>
            </a:r>
            <a:r>
              <a:rPr kumimoji="1" lang="en-US" altLang="zh-CN" dirty="0" smtClean="0"/>
              <a:t>.</a:t>
            </a:r>
            <a:r>
              <a:rPr kumimoji="1" lang="zh-CN" altLang="en-US" dirty="0" smtClean="0"/>
              <a:t>一定是以</a:t>
            </a:r>
            <a:r>
              <a:rPr kumimoji="1" lang="en-US" altLang="zh-CN" dirty="0" smtClean="0"/>
              <a:t>+</a:t>
            </a:r>
            <a:r>
              <a:rPr kumimoji="1" lang="zh-CN" altLang="en-US" dirty="0" smtClean="0"/>
              <a:t>号开头</a:t>
            </a:r>
            <a:endParaRPr kumimoji="1" lang="en-US" altLang="zh-CN" dirty="0" smtClean="0"/>
          </a:p>
          <a:p>
            <a:pPr marL="0" indent="0">
              <a:buFontTx/>
              <a:buNone/>
            </a:pPr>
            <a:r>
              <a:rPr kumimoji="1" lang="en-US" altLang="zh-CN" dirty="0" smtClean="0"/>
              <a:t>2.</a:t>
            </a:r>
            <a:r>
              <a:rPr kumimoji="1" lang="zh-CN" altLang="en-US" dirty="0" smtClean="0"/>
              <a:t>一定是通过类名调用  </a:t>
            </a:r>
            <a:r>
              <a:rPr kumimoji="1" lang="zh-CN" altLang="zh-CN" dirty="0" smtClean="0"/>
              <a:t>[</a:t>
            </a:r>
            <a:r>
              <a:rPr kumimoji="1" lang="en-US" altLang="zh-CN" dirty="0" smtClean="0"/>
              <a:t>Person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run];</a:t>
            </a:r>
            <a:r>
              <a:rPr kumimoji="1" lang="zh-CN" altLang="en-US" dirty="0" smtClean="0"/>
              <a:t>   </a:t>
            </a:r>
            <a:r>
              <a:rPr kumimoji="1" lang="en-US" altLang="zh-CN" dirty="0" smtClean="0"/>
              <a:t>+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(void)run;</a:t>
            </a:r>
          </a:p>
          <a:p>
            <a:pPr marL="0" indent="0">
              <a:buFontTx/>
              <a:buNone/>
            </a:pPr>
            <a:r>
              <a:rPr kumimoji="1" lang="zh-CN" altLang="zh-CN" dirty="0" smtClean="0"/>
              <a:t>3</a:t>
            </a:r>
            <a:r>
              <a:rPr kumimoji="1" lang="en-US" altLang="zh-CN" dirty="0" smtClean="0"/>
              <a:t>.</a:t>
            </a:r>
            <a:r>
              <a:rPr kumimoji="1" lang="zh-CN" altLang="en-US" dirty="0" smtClean="0"/>
              <a:t>类方法中可以调用另外的类方法</a:t>
            </a:r>
            <a:endParaRPr kumimoji="1" lang="en-US" altLang="zh-CN" dirty="0" smtClean="0"/>
          </a:p>
          <a:p>
            <a:pPr marL="0" indent="0">
              <a:buFontTx/>
              <a:buNone/>
            </a:pPr>
            <a:r>
              <a:rPr kumimoji="1" lang="zh-CN" altLang="zh-CN" dirty="0" smtClean="0"/>
              <a:t>4</a:t>
            </a:r>
            <a:r>
              <a:rPr kumimoji="1" lang="en-US" altLang="zh-CN" dirty="0" smtClean="0"/>
              <a:t>.</a:t>
            </a:r>
            <a:r>
              <a:rPr kumimoji="1" lang="zh-CN" altLang="en-US" dirty="0" smtClean="0"/>
              <a:t>在对象方法中也可以调用类方法</a:t>
            </a:r>
            <a:endParaRPr kumimoji="1" lang="en-US" altLang="zh-CN" dirty="0" smtClean="0"/>
          </a:p>
          <a:p>
            <a:pPr marL="0" indent="0">
              <a:buFontTx/>
              <a:buNone/>
            </a:pPr>
            <a:r>
              <a:rPr kumimoji="1" lang="zh-CN" altLang="zh-CN" dirty="0" smtClean="0"/>
              <a:t>5</a:t>
            </a:r>
            <a:r>
              <a:rPr kumimoji="1" lang="en-US" altLang="zh-CN" dirty="0" smtClean="0"/>
              <a:t>.</a:t>
            </a:r>
            <a:r>
              <a:rPr kumimoji="1" lang="zh-CN" altLang="en-US" dirty="0" smtClean="0"/>
              <a:t>类方法中不能够访问成员变量，当方法的功能不依赖于，类自身的成员变量的时候就可以声明成类方法</a:t>
            </a:r>
            <a:endParaRPr kumimoji="1" lang="en-US" altLang="zh-CN" dirty="0" smtClean="0"/>
          </a:p>
          <a:p>
            <a:pPr marL="0" indent="0">
              <a:buFontTx/>
              <a:buNone/>
            </a:pPr>
            <a:r>
              <a:rPr kumimoji="1" lang="zh-CN" altLang="zh-CN" dirty="0" smtClean="0"/>
              <a:t>6</a:t>
            </a:r>
            <a:r>
              <a:rPr kumimoji="1" lang="en-US" altLang="zh-CN" dirty="0" smtClean="0"/>
              <a:t>.</a:t>
            </a:r>
            <a:r>
              <a:rPr kumimoji="1" lang="zh-CN" altLang="en-US" dirty="0" smtClean="0"/>
              <a:t>类方法名，可以与对象方法相同</a:t>
            </a:r>
            <a:endParaRPr kumimoji="1" lang="en-US" altLang="zh-CN" dirty="0" smtClean="0"/>
          </a:p>
          <a:p>
            <a:pPr marL="0" indent="0">
              <a:buFontTx/>
              <a:buNone/>
            </a:pPr>
            <a:endParaRPr kumimoji="1" lang="en-US" altLang="zh-CN" dirty="0" smtClean="0"/>
          </a:p>
          <a:p>
            <a:pPr marL="0" indent="0">
              <a:buFontTx/>
              <a:buNone/>
            </a:pPr>
            <a:r>
              <a:rPr kumimoji="1" lang="zh-CN" altLang="en-US" dirty="0" smtClean="0"/>
              <a:t>组合模式</a:t>
            </a:r>
            <a:endParaRPr kumimoji="1" lang="en-US" altLang="zh-CN" dirty="0" smtClean="0"/>
          </a:p>
          <a:p>
            <a:pPr marL="0" indent="0">
              <a:buFontTx/>
              <a:buNone/>
            </a:pPr>
            <a:endParaRPr kumimoji="1" lang="en-US" altLang="zh-CN" dirty="0" smtClean="0"/>
          </a:p>
          <a:p>
            <a:pPr marL="0" indent="0">
              <a:buFontTx/>
              <a:buNone/>
            </a:pPr>
            <a:r>
              <a:rPr kumimoji="1" lang="zh-CN" altLang="en-US" dirty="0" smtClean="0"/>
              <a:t>就是把对象声明成类的成员变量</a:t>
            </a:r>
            <a:endParaRPr kumimoji="1" lang="en-US" altLang="zh-CN" dirty="0" smtClean="0"/>
          </a:p>
          <a:p>
            <a:pPr marL="0" indent="0">
              <a:buFontTx/>
              <a:buNone/>
            </a:pPr>
            <a:r>
              <a:rPr kumimoji="1" lang="en-US" altLang="zh-CN" dirty="0" smtClean="0"/>
              <a:t>Person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Dog</a:t>
            </a:r>
          </a:p>
          <a:p>
            <a:pPr marL="0" indent="0">
              <a:buFontTx/>
              <a:buNone/>
            </a:pPr>
            <a:endParaRPr kumimoji="1" lang="en-US" altLang="zh-CN" dirty="0" smtClean="0"/>
          </a:p>
          <a:p>
            <a:pPr marL="0" indent="0">
              <a:buFontTx/>
              <a:buNone/>
            </a:pPr>
            <a:r>
              <a:rPr kumimoji="1" lang="zh-CN" altLang="zh-CN" dirty="0" smtClean="0"/>
              <a:t>@</a:t>
            </a:r>
            <a:r>
              <a:rPr kumimoji="1" lang="en-US" altLang="zh-CN" dirty="0" err="1" smtClean="0"/>
              <a:t>interfac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Person</a:t>
            </a:r>
            <a:r>
              <a:rPr kumimoji="1" lang="zh-CN" altLang="en-US" dirty="0" smtClean="0"/>
              <a:t> ： </a:t>
            </a:r>
            <a:r>
              <a:rPr kumimoji="1" lang="en-US" altLang="zh-CN" dirty="0" err="1" smtClean="0"/>
              <a:t>NSObject</a:t>
            </a:r>
            <a:endParaRPr kumimoji="1" lang="en-US" altLang="zh-CN" dirty="0" smtClean="0"/>
          </a:p>
          <a:p>
            <a:pPr marL="0" indent="0">
              <a:buFontTx/>
              <a:buNone/>
            </a:pPr>
            <a:r>
              <a:rPr kumimoji="1" lang="zh-CN" altLang="zh-CN" dirty="0" smtClean="0"/>
              <a:t>{</a:t>
            </a:r>
            <a:endParaRPr kumimoji="1" lang="en-US" altLang="zh-CN" dirty="0" smtClean="0"/>
          </a:p>
          <a:p>
            <a:pPr marL="0" indent="0">
              <a:buFontTx/>
              <a:buNone/>
            </a:pPr>
            <a:r>
              <a:rPr kumimoji="1" lang="en-US" altLang="zh-CN" dirty="0" smtClean="0"/>
              <a:t>	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Dog</a:t>
            </a:r>
            <a:r>
              <a:rPr kumimoji="1" lang="zh-CN" altLang="en-US" dirty="0" smtClean="0"/>
              <a:t> * </a:t>
            </a:r>
            <a:r>
              <a:rPr kumimoji="1" lang="en-US" altLang="zh-CN" dirty="0" smtClean="0"/>
              <a:t>_dog;</a:t>
            </a:r>
            <a:r>
              <a:rPr kumimoji="1" lang="zh-CN" altLang="en-US" dirty="0" smtClean="0"/>
              <a:t>   </a:t>
            </a:r>
            <a:r>
              <a:rPr kumimoji="1" lang="en-US" altLang="zh-CN" dirty="0" smtClean="0"/>
              <a:t>//0ffdd</a:t>
            </a:r>
            <a:r>
              <a:rPr kumimoji="1" lang="zh-CN" altLang="en-US" dirty="0" smtClean="0"/>
              <a:t> 狗对象的地址</a:t>
            </a:r>
            <a:endParaRPr kumimoji="1" lang="en-US" altLang="zh-CN" dirty="0" smtClean="0"/>
          </a:p>
          <a:p>
            <a:pPr marL="0" indent="0">
              <a:buFontTx/>
              <a:buNone/>
            </a:pPr>
            <a:r>
              <a:rPr kumimoji="1" lang="en-US" altLang="zh-CN" dirty="0" smtClean="0"/>
              <a:t>	Dog</a:t>
            </a:r>
            <a:r>
              <a:rPr kumimoji="1" lang="zh-CN" altLang="en-US" dirty="0" smtClean="0"/>
              <a:t>  * </a:t>
            </a:r>
            <a:r>
              <a:rPr kumimoji="1" lang="zh-CN" altLang="zh-CN" dirty="0" smtClean="0"/>
              <a:t>_d</a:t>
            </a:r>
            <a:r>
              <a:rPr kumimoji="1" lang="en-US" altLang="zh-CN" dirty="0" smtClean="0"/>
              <a:t>og2;</a:t>
            </a:r>
          </a:p>
          <a:p>
            <a:pPr marL="0" indent="0">
              <a:buFontTx/>
              <a:buNone/>
            </a:pPr>
            <a:endParaRPr kumimoji="1" lang="en-US" altLang="zh-CN" dirty="0" smtClean="0"/>
          </a:p>
          <a:p>
            <a:pPr marL="0" indent="0">
              <a:buFontTx/>
              <a:buNone/>
            </a:pPr>
            <a:r>
              <a:rPr kumimoji="1" lang="en-US" altLang="zh-CN" dirty="0" smtClean="0"/>
              <a:t>	</a:t>
            </a:r>
            <a:r>
              <a:rPr kumimoji="1" lang="en-US" altLang="zh-CN" dirty="0" err="1" smtClean="0"/>
              <a:t>int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_a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;</a:t>
            </a:r>
          </a:p>
          <a:p>
            <a:pPr marL="0" indent="0">
              <a:buFontTx/>
              <a:buNone/>
            </a:pPr>
            <a:r>
              <a:rPr kumimoji="1" lang="en-US" altLang="zh-CN" dirty="0" smtClean="0"/>
              <a:t>	</a:t>
            </a:r>
            <a:r>
              <a:rPr kumimoji="1" lang="en-US" altLang="zh-CN" dirty="0" err="1" smtClean="0"/>
              <a:t>int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_b;</a:t>
            </a:r>
          </a:p>
          <a:p>
            <a:pPr marL="0" indent="0">
              <a:buFontTx/>
              <a:buNone/>
            </a:pPr>
            <a:r>
              <a:rPr kumimoji="1" lang="zh-CN" altLang="zh-CN" dirty="0" smtClean="0"/>
              <a:t>}</a:t>
            </a:r>
            <a:endParaRPr kumimoji="1" lang="en-US" altLang="zh-CN" dirty="0" smtClean="0"/>
          </a:p>
          <a:p>
            <a:pPr marL="0" indent="0">
              <a:buFontTx/>
              <a:buNone/>
            </a:pPr>
            <a:endParaRPr kumimoji="1" lang="en-US" altLang="zh-CN" dirty="0" smtClean="0"/>
          </a:p>
          <a:p>
            <a:pPr marL="0" indent="0">
              <a:buFontTx/>
              <a:buNone/>
            </a:pPr>
            <a:r>
              <a:rPr kumimoji="1" lang="zh-CN" altLang="zh-CN" dirty="0" smtClean="0"/>
              <a:t>-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(void)</a:t>
            </a:r>
            <a:r>
              <a:rPr kumimoji="1" lang="en-US" altLang="zh-CN" dirty="0" err="1" smtClean="0"/>
              <a:t>setDog</a:t>
            </a:r>
            <a:r>
              <a:rPr kumimoji="1" lang="zh-CN" altLang="zh-CN" dirty="0" smtClean="0">
                <a:sym typeface="Wingdings"/>
              </a:rPr>
              <a:t>：</a:t>
            </a:r>
            <a:r>
              <a:rPr kumimoji="1" lang="zh-CN" altLang="en-US" dirty="0" smtClean="0">
                <a:sym typeface="Wingdings"/>
              </a:rPr>
              <a:t> （</a:t>
            </a:r>
            <a:r>
              <a:rPr kumimoji="1" lang="en-US" altLang="zh-CN" dirty="0" smtClean="0">
                <a:sym typeface="Wingdings"/>
              </a:rPr>
              <a:t>Dog</a:t>
            </a:r>
            <a:r>
              <a:rPr kumimoji="1" lang="zh-CN" altLang="en-US" dirty="0" smtClean="0">
                <a:sym typeface="Wingdings"/>
              </a:rPr>
              <a:t> </a:t>
            </a:r>
            <a:r>
              <a:rPr kumimoji="1" lang="zh-CN" altLang="zh-CN" dirty="0" smtClean="0">
                <a:sym typeface="Wingdings"/>
              </a:rPr>
              <a:t>*</a:t>
            </a:r>
            <a:r>
              <a:rPr kumimoji="1" lang="zh-CN" altLang="en-US" dirty="0" smtClean="0">
                <a:sym typeface="Wingdings"/>
              </a:rPr>
              <a:t>）</a:t>
            </a:r>
            <a:r>
              <a:rPr kumimoji="1" lang="en-US" altLang="zh-CN" dirty="0" smtClean="0">
                <a:sym typeface="Wingdings"/>
              </a:rPr>
              <a:t>dog</a:t>
            </a:r>
          </a:p>
          <a:p>
            <a:pPr marL="0" indent="0">
              <a:buFontTx/>
              <a:buNone/>
            </a:pPr>
            <a:r>
              <a:rPr kumimoji="1" lang="zh-CN" altLang="zh-CN" dirty="0" smtClean="0">
                <a:sym typeface="Wingdings"/>
              </a:rPr>
              <a:t>{</a:t>
            </a:r>
            <a:endParaRPr kumimoji="1" lang="en-US" altLang="zh-CN" dirty="0" smtClean="0">
              <a:sym typeface="Wingdings"/>
            </a:endParaRPr>
          </a:p>
          <a:p>
            <a:pPr marL="0" indent="0">
              <a:buFontTx/>
              <a:buNone/>
            </a:pPr>
            <a:r>
              <a:rPr kumimoji="1" lang="en-US" altLang="zh-CN" dirty="0" smtClean="0">
                <a:sym typeface="Wingdings"/>
              </a:rPr>
              <a:t>	_dog</a:t>
            </a:r>
            <a:r>
              <a:rPr kumimoji="1" lang="zh-CN" altLang="en-US" dirty="0" smtClean="0">
                <a:sym typeface="Wingdings"/>
              </a:rPr>
              <a:t> </a:t>
            </a:r>
            <a:r>
              <a:rPr kumimoji="1" lang="en-US" altLang="zh-CN" dirty="0" smtClean="0">
                <a:sym typeface="Wingdings"/>
              </a:rPr>
              <a:t>=</a:t>
            </a:r>
            <a:r>
              <a:rPr kumimoji="1" lang="zh-CN" altLang="en-US" dirty="0" smtClean="0">
                <a:sym typeface="Wingdings"/>
              </a:rPr>
              <a:t> </a:t>
            </a:r>
            <a:r>
              <a:rPr kumimoji="1" lang="en-US" altLang="zh-CN" dirty="0" smtClean="0">
                <a:sym typeface="Wingdings"/>
              </a:rPr>
              <a:t>dog;</a:t>
            </a:r>
          </a:p>
          <a:p>
            <a:pPr marL="0" indent="0">
              <a:buFontTx/>
              <a:buNone/>
            </a:pPr>
            <a:r>
              <a:rPr kumimoji="1" lang="zh-CN" altLang="zh-CN" dirty="0" smtClean="0">
                <a:sym typeface="Wingdings"/>
              </a:rPr>
              <a:t>}</a:t>
            </a:r>
            <a:endParaRPr kumimoji="1" lang="en-US" altLang="zh-CN" dirty="0" smtClean="0"/>
          </a:p>
          <a:p>
            <a:pPr marL="0" indent="0">
              <a:buFontTx/>
              <a:buNone/>
            </a:pPr>
            <a:endParaRPr kumimoji="1" lang="en-US" altLang="zh-CN" dirty="0" smtClean="0"/>
          </a:p>
          <a:p>
            <a:pPr marL="0" indent="0">
              <a:buFontTx/>
              <a:buNone/>
            </a:pPr>
            <a:r>
              <a:rPr kumimoji="1" lang="zh-CN" altLang="zh-CN" dirty="0" smtClean="0"/>
              <a:t>@</a:t>
            </a:r>
            <a:r>
              <a:rPr kumimoji="1" lang="en-US" altLang="zh-CN" dirty="0" smtClean="0"/>
              <a:t>end</a:t>
            </a:r>
          </a:p>
          <a:p>
            <a:pPr marL="0" indent="0">
              <a:buFontTx/>
              <a:buNone/>
            </a:pPr>
            <a:r>
              <a:rPr kumimoji="1" lang="zh-CN" altLang="en-US" dirty="0" smtClean="0"/>
              <a:t>成员变量的特征</a:t>
            </a:r>
            <a:endParaRPr kumimoji="1" lang="en-US" altLang="zh-CN" dirty="0" smtClean="0"/>
          </a:p>
          <a:p>
            <a:pPr marL="0" indent="0">
              <a:buFontTx/>
              <a:buNone/>
            </a:pPr>
            <a:r>
              <a:rPr kumimoji="1" lang="zh-CN" altLang="zh-CN" dirty="0" smtClean="0"/>
              <a:t>1</a:t>
            </a:r>
            <a:r>
              <a:rPr kumimoji="1" lang="en-US" altLang="zh-CN" dirty="0" smtClean="0"/>
              <a:t>.</a:t>
            </a:r>
            <a:r>
              <a:rPr kumimoji="1" lang="zh-CN" altLang="en-US" dirty="0" smtClean="0"/>
              <a:t>初始化都为 </a:t>
            </a:r>
            <a:r>
              <a:rPr kumimoji="1" lang="en-US" altLang="zh-CN" dirty="0" smtClean="0"/>
              <a:t>0</a:t>
            </a:r>
            <a:r>
              <a:rPr kumimoji="1" lang="zh-CN" altLang="en-US" dirty="0" smtClean="0"/>
              <a:t> </a:t>
            </a:r>
            <a:endParaRPr kumimoji="1" lang="en-US" altLang="zh-CN" dirty="0" smtClean="0"/>
          </a:p>
          <a:p>
            <a:pPr marL="0" indent="0">
              <a:buFontTx/>
              <a:buNone/>
            </a:pPr>
            <a:r>
              <a:rPr kumimoji="1" lang="zh-CN" altLang="zh-CN" dirty="0" smtClean="0"/>
              <a:t>2</a:t>
            </a:r>
            <a:r>
              <a:rPr kumimoji="1" lang="en-US" altLang="zh-CN" dirty="0" smtClean="0"/>
              <a:t>.</a:t>
            </a:r>
            <a:r>
              <a:rPr kumimoji="1" lang="zh-CN" altLang="en-US" dirty="0" smtClean="0"/>
              <a:t>在类的对象方法中都可以直接访问</a:t>
            </a:r>
            <a:endParaRPr kumimoji="1" lang="en-US" altLang="zh-CN" dirty="0" smtClean="0"/>
          </a:p>
          <a:p>
            <a:pPr marL="0" indent="0">
              <a:buFontTx/>
              <a:buNone/>
            </a:pPr>
            <a:endParaRPr kumimoji="1" lang="en-US" altLang="zh-CN" dirty="0" smtClean="0"/>
          </a:p>
          <a:p>
            <a:pPr marL="171450" indent="-171450">
              <a:buFontTx/>
              <a:buChar char="-"/>
            </a:pPr>
            <a:r>
              <a:rPr kumimoji="1" lang="zh-CN" altLang="en-US" dirty="0" smtClean="0"/>
              <a:t>（</a:t>
            </a:r>
            <a:r>
              <a:rPr kumimoji="1" lang="en-US" altLang="zh-CN" dirty="0" smtClean="0"/>
              <a:t>void</a:t>
            </a:r>
            <a:r>
              <a:rPr kumimoji="1" lang="zh-CN" altLang="en-US" dirty="0" smtClean="0"/>
              <a:t>）</a:t>
            </a:r>
            <a:r>
              <a:rPr kumimoji="1" lang="en-US" altLang="zh-CN" dirty="0" smtClean="0"/>
              <a:t>run</a:t>
            </a:r>
          </a:p>
          <a:p>
            <a:pPr marL="0" indent="0">
              <a:buFontTx/>
              <a:buNone/>
            </a:pPr>
            <a:r>
              <a:rPr kumimoji="1" lang="zh-CN" altLang="zh-CN" dirty="0" smtClean="0"/>
              <a:t>{</a:t>
            </a:r>
            <a:endParaRPr kumimoji="1" lang="en-US" altLang="zh-CN" dirty="0" smtClean="0"/>
          </a:p>
          <a:p>
            <a:pPr marL="0" indent="0">
              <a:buFontTx/>
              <a:buNone/>
            </a:pPr>
            <a:r>
              <a:rPr kumimoji="1" lang="en-US" altLang="zh-CN" dirty="0" smtClean="0"/>
              <a:t>	_a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=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10;</a:t>
            </a:r>
          </a:p>
          <a:p>
            <a:pPr marL="0" indent="0">
              <a:buFontTx/>
              <a:buNone/>
            </a:pPr>
            <a:r>
              <a:rPr kumimoji="1" lang="en-US" altLang="zh-CN" dirty="0" smtClean="0"/>
              <a:t>	[0ffdd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eat];</a:t>
            </a:r>
          </a:p>
          <a:p>
            <a:pPr marL="0" indent="0">
              <a:buFontTx/>
              <a:buNone/>
            </a:pPr>
            <a:r>
              <a:rPr kumimoji="1" lang="zh-CN" altLang="zh-CN" dirty="0" smtClean="0"/>
              <a:t>}</a:t>
            </a:r>
            <a:endParaRPr kumimoji="1" lang="en-US" altLang="zh-CN" dirty="0" smtClean="0"/>
          </a:p>
          <a:p>
            <a:pPr marL="0" indent="0">
              <a:buFontTx/>
              <a:buNone/>
            </a:pPr>
            <a:endParaRPr kumimoji="1" lang="en-US" altLang="zh-CN" dirty="0" smtClean="0"/>
          </a:p>
          <a:p>
            <a:pPr marL="0" indent="0">
              <a:buFontTx/>
              <a:buNone/>
            </a:pPr>
            <a:endParaRPr kumimoji="1" lang="en-US" altLang="zh-CN" dirty="0" smtClean="0"/>
          </a:p>
          <a:p>
            <a:pPr marL="0" indent="0">
              <a:buFontTx/>
              <a:buNone/>
            </a:pPr>
            <a:endParaRPr kumimoji="1" lang="en-US" altLang="zh-CN" dirty="0" smtClean="0"/>
          </a:p>
          <a:p>
            <a:pPr marL="0" indent="0">
              <a:buFontTx/>
              <a:buNone/>
            </a:pPr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17D7F2-5D84-8642-9DC4-808E8F5BF9CA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73543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不允许外界直接访问属性的情况</a:t>
            </a:r>
            <a:endParaRPr kumimoji="1" lang="en-US" altLang="zh-CN" dirty="0" smtClean="0"/>
          </a:p>
          <a:p>
            <a:r>
              <a:rPr kumimoji="1" lang="zh-CN" altLang="zh-CN" dirty="0" smtClean="0"/>
              <a:t>1</a:t>
            </a:r>
            <a:r>
              <a:rPr kumimoji="1" lang="en-US" altLang="zh-CN" dirty="0" smtClean="0"/>
              <a:t>.</a:t>
            </a:r>
            <a:r>
              <a:rPr kumimoji="1" lang="zh-CN" altLang="en-US" dirty="0" smtClean="0"/>
              <a:t>当我的属性是为了，类中内部逻辑提供的辅助属性的时候，不用提供</a:t>
            </a:r>
            <a:r>
              <a:rPr kumimoji="1" lang="en-US" altLang="zh-CN" dirty="0" smtClean="0"/>
              <a:t>get</a:t>
            </a:r>
            <a:r>
              <a:rPr kumimoji="1" lang="zh-CN" altLang="en-US" dirty="0" smtClean="0"/>
              <a:t>与</a:t>
            </a:r>
            <a:r>
              <a:rPr kumimoji="1" lang="en-US" altLang="zh-CN" dirty="0" smtClean="0"/>
              <a:t>set</a:t>
            </a:r>
            <a:r>
              <a:rPr kumimoji="1" lang="zh-CN" altLang="en-US" dirty="0" smtClean="0"/>
              <a:t>方法</a:t>
            </a:r>
            <a:endParaRPr kumimoji="1" lang="en-US" altLang="zh-CN" dirty="0" smtClean="0"/>
          </a:p>
          <a:p>
            <a:r>
              <a:rPr kumimoji="1" lang="zh-CN" altLang="zh-CN" dirty="0" smtClean="0"/>
              <a:t>2</a:t>
            </a:r>
            <a:r>
              <a:rPr kumimoji="1" lang="en-US" altLang="zh-CN" dirty="0" smtClean="0"/>
              <a:t>.</a:t>
            </a:r>
            <a:r>
              <a:rPr kumimoji="1" lang="zh-CN" altLang="en-US" dirty="0" smtClean="0"/>
              <a:t>只提供</a:t>
            </a:r>
            <a:r>
              <a:rPr kumimoji="1" lang="en-US" altLang="zh-CN" dirty="0" smtClean="0"/>
              <a:t>get</a:t>
            </a:r>
            <a:r>
              <a:rPr kumimoji="1" lang="zh-CN" altLang="en-US" dirty="0" smtClean="0"/>
              <a:t>，只读属性</a:t>
            </a:r>
            <a:endParaRPr kumimoji="1" lang="en-US" altLang="zh-CN" dirty="0" smtClean="0"/>
          </a:p>
          <a:p>
            <a:r>
              <a:rPr kumimoji="1" lang="zh-CN" altLang="zh-CN" dirty="0" smtClean="0"/>
              <a:t>3</a:t>
            </a:r>
            <a:r>
              <a:rPr kumimoji="1" lang="en-US" altLang="zh-CN" dirty="0" smtClean="0"/>
              <a:t>.</a:t>
            </a:r>
            <a:r>
              <a:rPr kumimoji="1" lang="zh-CN" altLang="en-US" dirty="0" smtClean="0"/>
              <a:t>很少只提供</a:t>
            </a:r>
            <a:r>
              <a:rPr kumimoji="1" lang="en-US" altLang="zh-CN" dirty="0" smtClean="0"/>
              <a:t>set</a:t>
            </a:r>
            <a:r>
              <a:rPr kumimoji="1" lang="zh-CN" altLang="en-US" dirty="0" smtClean="0"/>
              <a:t>方法，只写属性</a:t>
            </a:r>
            <a:endParaRPr kumimoji="1" lang="en-US" altLang="zh-CN" dirty="0" smtClean="0"/>
          </a:p>
          <a:p>
            <a:r>
              <a:rPr kumimoji="1" lang="zh-CN" altLang="zh-CN" dirty="0" smtClean="0"/>
              <a:t> 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17D7F2-5D84-8642-9DC4-808E8F5BF9CA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122675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17D7F2-5D84-8642-9DC4-808E8F5BF9CA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360356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17D7F2-5D84-8642-9DC4-808E8F5BF9CA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867939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找对象</a:t>
            </a:r>
            <a:endParaRPr kumimoji="1" lang="en-US" altLang="zh-CN" dirty="0" smtClean="0"/>
          </a:p>
          <a:p>
            <a:r>
              <a:rPr kumimoji="1" lang="zh-CN" altLang="en-US" dirty="0" smtClean="0"/>
              <a:t>类名： </a:t>
            </a:r>
            <a:r>
              <a:rPr kumimoji="1" lang="en-US" altLang="zh-CN" dirty="0" err="1" smtClean="0"/>
              <a:t>Ipad</a:t>
            </a:r>
            <a:endParaRPr kumimoji="1" lang="en-US" altLang="zh-CN" dirty="0" smtClean="0"/>
          </a:p>
          <a:p>
            <a:r>
              <a:rPr kumimoji="1" lang="zh-CN" altLang="en-US" dirty="0" smtClean="0"/>
              <a:t>属性：</a:t>
            </a:r>
            <a:endParaRPr kumimoji="1" lang="en-US" altLang="zh-CN" dirty="0" smtClean="0"/>
          </a:p>
          <a:p>
            <a:r>
              <a:rPr kumimoji="1" lang="zh-CN" altLang="en-US" dirty="0" smtClean="0"/>
              <a:t>功能：玩游戏，写邮件，写</a:t>
            </a:r>
            <a:r>
              <a:rPr kumimoji="1" lang="en-US" altLang="zh-CN" dirty="0" smtClean="0"/>
              <a:t>word</a:t>
            </a:r>
            <a:r>
              <a:rPr kumimoji="1" lang="zh-CN" altLang="en-US" dirty="0" smtClean="0"/>
              <a:t>文档，听音乐，查找资料，看电影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类名：</a:t>
            </a:r>
            <a:r>
              <a:rPr kumimoji="1" lang="en-US" altLang="zh-CN" dirty="0" smtClean="0"/>
              <a:t>Car</a:t>
            </a:r>
          </a:p>
          <a:p>
            <a:r>
              <a:rPr kumimoji="1" lang="zh-CN" altLang="en-US" dirty="0" smtClean="0"/>
              <a:t>属性：</a:t>
            </a:r>
            <a:endParaRPr kumimoji="1" lang="en-US" altLang="zh-CN" dirty="0" smtClean="0"/>
          </a:p>
          <a:p>
            <a:r>
              <a:rPr kumimoji="1" lang="zh-CN" altLang="en-US" dirty="0" smtClean="0"/>
              <a:t>功能：跑，加速，减速，听</a:t>
            </a:r>
            <a:r>
              <a:rPr kumimoji="1" lang="en-US" altLang="zh-CN" dirty="0" smtClean="0"/>
              <a:t>radio</a:t>
            </a:r>
            <a:r>
              <a:rPr kumimoji="1" lang="zh-CN" altLang="en-US" dirty="0" smtClean="0"/>
              <a:t>，听音乐</a:t>
            </a:r>
            <a:r>
              <a:rPr kumimoji="1" lang="en-US" altLang="zh-CN" dirty="0" err="1" smtClean="0"/>
              <a:t>withCD</a:t>
            </a:r>
            <a:r>
              <a:rPr kumimoji="1" lang="zh-CN" altLang="en-US" dirty="0" smtClean="0"/>
              <a:t>  听音乐</a:t>
            </a:r>
            <a:r>
              <a:rPr kumimoji="1" lang="en-US" altLang="zh-CN" dirty="0" err="1" smtClean="0"/>
              <a:t>WithUSB</a:t>
            </a:r>
            <a:r>
              <a:rPr kumimoji="1" lang="zh-CN" altLang="en-US" dirty="0" smtClean="0"/>
              <a:t>，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17D7F2-5D84-8642-9DC4-808E8F5BF9CA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147235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有车票，没有车那么想开车就需要租或者借朋友的车，那么并不能说我拥有了这辆车，我只是临时借用而已，那么这种情况下我们把对象作为参数更加合适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17D7F2-5D84-8642-9DC4-808E8F5BF9CA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478262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类</a:t>
            </a:r>
            <a:r>
              <a:rPr kumimoji="1" lang="en-US" altLang="zh-CN" dirty="0" smtClean="0"/>
              <a:t>A</a:t>
            </a:r>
            <a:r>
              <a:rPr kumimoji="1" lang="zh-CN" altLang="en-US" dirty="0" smtClean="0"/>
              <a:t> 类</a:t>
            </a:r>
            <a:r>
              <a:rPr kumimoji="1" lang="en-US" altLang="zh-CN" dirty="0" smtClean="0"/>
              <a:t>B</a:t>
            </a:r>
            <a:r>
              <a:rPr kumimoji="1" lang="zh-CN" altLang="en-US" dirty="0" smtClean="0"/>
              <a:t> 如果类</a:t>
            </a:r>
            <a:r>
              <a:rPr kumimoji="1" lang="en-US" altLang="zh-CN" dirty="0" smtClean="0"/>
              <a:t>A</a:t>
            </a:r>
            <a:r>
              <a:rPr kumimoji="1" lang="zh-CN" altLang="en-US" dirty="0" smtClean="0"/>
              <a:t> 继承至类</a:t>
            </a:r>
            <a:r>
              <a:rPr kumimoji="1" lang="en-US" altLang="zh-CN" dirty="0" smtClean="0"/>
              <a:t>B</a:t>
            </a:r>
            <a:r>
              <a:rPr kumimoji="1" lang="zh-CN" altLang="en-US" dirty="0" smtClean="0"/>
              <a:t> 那么类</a:t>
            </a:r>
            <a:r>
              <a:rPr kumimoji="1" lang="en-US" altLang="zh-CN" dirty="0" smtClean="0"/>
              <a:t>A</a:t>
            </a:r>
            <a:r>
              <a:rPr kumimoji="1" lang="zh-CN" altLang="en-US" dirty="0" smtClean="0"/>
              <a:t>将拥有类</a:t>
            </a:r>
            <a:r>
              <a:rPr kumimoji="1" lang="en-US" altLang="zh-CN" dirty="0" smtClean="0"/>
              <a:t>B</a:t>
            </a:r>
            <a:r>
              <a:rPr kumimoji="1" lang="zh-CN" altLang="en-US" dirty="0" smtClean="0"/>
              <a:t>所有的属性以及方法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数据类型：</a:t>
            </a:r>
            <a:endParaRPr kumimoji="1" lang="en-US" altLang="zh-CN" dirty="0" smtClean="0"/>
          </a:p>
          <a:p>
            <a:r>
              <a:rPr kumimoji="1" lang="zh-CN" altLang="zh-CN" dirty="0" smtClean="0"/>
              <a:t>1</a:t>
            </a:r>
            <a:r>
              <a:rPr kumimoji="1" lang="en-US" altLang="zh-CN" dirty="0" smtClean="0"/>
              <a:t>.</a:t>
            </a:r>
            <a:r>
              <a:rPr kumimoji="1" lang="zh-CN" altLang="en-US" dirty="0" smtClean="0"/>
              <a:t>能声明成变量</a:t>
            </a:r>
            <a:endParaRPr kumimoji="1" lang="en-US" altLang="zh-CN" dirty="0" smtClean="0"/>
          </a:p>
          <a:p>
            <a:r>
              <a:rPr kumimoji="1" lang="zh-CN" altLang="zh-CN" dirty="0" smtClean="0"/>
              <a:t>2</a:t>
            </a:r>
            <a:r>
              <a:rPr kumimoji="1" lang="en-US" altLang="zh-CN" dirty="0" smtClean="0"/>
              <a:t>.</a:t>
            </a:r>
            <a:r>
              <a:rPr kumimoji="1" lang="zh-CN" altLang="en-US" dirty="0" smtClean="0"/>
              <a:t>能够作为方法的参数传递，能够作为方法的返回值</a:t>
            </a:r>
            <a:endParaRPr kumimoji="1" lang="en-US" altLang="zh-CN" dirty="0" smtClean="0"/>
          </a:p>
          <a:p>
            <a:r>
              <a:rPr kumimoji="1" lang="zh-CN" altLang="zh-CN" dirty="0" smtClean="0"/>
              <a:t>3</a:t>
            </a:r>
            <a:r>
              <a:rPr kumimoji="1" lang="en-US" altLang="zh-CN" dirty="0" smtClean="0"/>
              <a:t>.</a:t>
            </a:r>
            <a:r>
              <a:rPr kumimoji="1" lang="zh-CN" altLang="en-US" dirty="0" smtClean="0"/>
              <a:t>都能够声明成类的成员变量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NSObject</a:t>
            </a:r>
            <a:r>
              <a:rPr kumimoji="1" lang="zh-CN" altLang="en-US" dirty="0" smtClean="0"/>
              <a:t> *   对象类型</a:t>
            </a:r>
            <a:endParaRPr kumimoji="1" lang="en-US" altLang="zh-CN" dirty="0" smtClean="0"/>
          </a:p>
          <a:p>
            <a:r>
              <a:rPr kumimoji="1" lang="en-US" altLang="zh-CN" dirty="0" smtClean="0"/>
              <a:t>OC</a:t>
            </a:r>
            <a:r>
              <a:rPr kumimoji="1" lang="zh-CN" altLang="en-US" dirty="0" smtClean="0"/>
              <a:t>中所有的类都继承至</a:t>
            </a:r>
            <a:r>
              <a:rPr kumimoji="1" lang="en-US" altLang="zh-CN" dirty="0" err="1" smtClean="0"/>
              <a:t>NSObject</a:t>
            </a:r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17D7F2-5D84-8642-9DC4-808E8F5BF9CA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992787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17D7F2-5D84-8642-9DC4-808E8F5BF9CA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941669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business_landing_her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8858"/>
            <a:ext cx="9144000" cy="2759384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7900" y="-4271"/>
            <a:ext cx="1393548" cy="139354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746" y="4624668"/>
            <a:ext cx="8498454" cy="933450"/>
          </a:xfrm>
        </p:spPr>
        <p:txBody>
          <a:bodyPr>
            <a:normAutofit/>
          </a:bodyPr>
          <a:lstStyle>
            <a:lvl1pPr algn="r"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0746" y="5562599"/>
            <a:ext cx="8498454" cy="748553"/>
          </a:xfrm>
        </p:spPr>
        <p:txBody>
          <a:bodyPr>
            <a:normAutofit/>
          </a:bodyPr>
          <a:lstStyle>
            <a:lvl1pPr marL="0" indent="0" algn="r">
              <a:spcBef>
                <a:spcPts val="300"/>
              </a:spcBef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/>
          </a:p>
        </p:txBody>
      </p:sp>
      <p:grpSp>
        <p:nvGrpSpPr>
          <p:cNvPr id="10" name="组 9"/>
          <p:cNvGrpSpPr/>
          <p:nvPr/>
        </p:nvGrpSpPr>
        <p:grpSpPr>
          <a:xfrm>
            <a:off x="97685" y="117792"/>
            <a:ext cx="6148481" cy="494578"/>
            <a:chOff x="0" y="-7821"/>
            <a:chExt cx="7343775" cy="609396"/>
          </a:xfrm>
        </p:grpSpPr>
        <p:pic>
          <p:nvPicPr>
            <p:cNvPr id="11" name="Picture 11"/>
            <p:cNvPicPr>
              <a:picLocks noChangeAspect="1"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0" y="-7821"/>
              <a:ext cx="1582737" cy="609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Rectangle 12"/>
            <p:cNvSpPr>
              <a:spLocks noChangeArrowheads="1"/>
            </p:cNvSpPr>
            <p:nvPr userDrawn="1"/>
          </p:nvSpPr>
          <p:spPr bwMode="auto">
            <a:xfrm>
              <a:off x="1582737" y="25092"/>
              <a:ext cx="576103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342900" indent="-342900"/>
              <a:r>
                <a:rPr lang="en-US" altLang="zh-CN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—</a:t>
              </a:r>
              <a:r>
                <a:rPr lang="zh-CN" altLang="en-US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高级软件人才实作培训专家</a:t>
              </a:r>
              <a:r>
                <a:rPr lang="en-US" altLang="zh-CN" sz="2400" b="1" dirty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!</a:t>
              </a:r>
            </a:p>
          </p:txBody>
        </p:sp>
      </p:grpSp>
      <p:sp>
        <p:nvSpPr>
          <p:cNvPr id="13" name="Rectangle 5"/>
          <p:cNvSpPr txBox="1">
            <a:spLocks noChangeArrowheads="1"/>
          </p:cNvSpPr>
          <p:nvPr/>
        </p:nvSpPr>
        <p:spPr bwMode="auto">
          <a:xfrm>
            <a:off x="2995520" y="6400800"/>
            <a:ext cx="3152961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4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北京传智播客教育 </a:t>
            </a:r>
            <a:r>
              <a:rPr lang="en-US" sz="1400" b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www.itcast.cn</a:t>
            </a:r>
            <a:endParaRPr lang="en-US" sz="1400" b="0" dirty="0">
              <a:solidFill>
                <a:schemeClr val="tx1">
                  <a:lumMod val="50000"/>
                  <a:lumOff val="50000"/>
                </a:schemeClr>
              </a:solidFill>
              <a:latin typeface="Eurostile"/>
              <a:ea typeface="微软雅黑"/>
              <a:cs typeface="Eurostile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4504134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728009"/>
            <a:ext cx="3460658" cy="541561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4504134" cy="2147888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照片和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4504134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4504134" cy="2147888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pic>
        <p:nvPicPr>
          <p:cNvPr id="5" name="图片 4" descr="overview_it_cente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26" y="1570254"/>
            <a:ext cx="3642811" cy="3717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043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(位于标题上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905" y="4424082"/>
            <a:ext cx="7495018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711794"/>
            <a:ext cx="7495018" cy="370475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7905" y="5257799"/>
            <a:ext cx="7495018" cy="885825"/>
          </a:xfrm>
        </p:spPr>
        <p:txBody>
          <a:bodyPr>
            <a:normAutofit/>
          </a:bodyPr>
          <a:lstStyle>
            <a:lvl1pPr marL="0" indent="0">
              <a:spcBef>
                <a:spcPts val="3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179388" y="188912"/>
            <a:ext cx="8823325" cy="5449887"/>
          </a:xfrm>
          <a:prstGeom prst="roundRect">
            <a:avLst>
              <a:gd name="adj" fmla="val 12843"/>
            </a:avLst>
          </a:prstGeom>
          <a:noFill/>
          <a:ln w="57150" cmpd="thickThin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400">
              <a:latin typeface="Times New Roman" charset="0"/>
            </a:endParaRP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1439863" y="4059150"/>
            <a:ext cx="6400800" cy="184158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0800">
            <a:solidFill>
              <a:srgbClr val="CCCC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019175"/>
            <a:ext cx="7772400" cy="3039975"/>
          </a:xfrm>
        </p:spPr>
        <p:txBody>
          <a:bodyPr anchor="ctr"/>
          <a:lstStyle>
            <a:lvl1pPr algn="ctr">
              <a:defRPr sz="4800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08521" y="4150809"/>
            <a:ext cx="6400800" cy="1636754"/>
          </a:xfrm>
        </p:spPr>
        <p:txBody>
          <a:bodyPr anchor="ctr"/>
          <a:lstStyle>
            <a:lvl1pPr marL="0" indent="0" algn="ctr">
              <a:buNone/>
              <a:defRPr>
                <a:solidFill>
                  <a:srgbClr val="333333"/>
                </a:solidFill>
                <a:latin typeface="Helvetica"/>
                <a:ea typeface="微软雅黑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 dirty="0"/>
          </a:p>
        </p:txBody>
      </p:sp>
      <p:pic>
        <p:nvPicPr>
          <p:cNvPr id="10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7213" y="345383"/>
            <a:ext cx="1582737" cy="609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5"/>
          <p:cNvSpPr txBox="1">
            <a:spLocks noChangeArrowheads="1"/>
          </p:cNvSpPr>
          <p:nvPr/>
        </p:nvSpPr>
        <p:spPr bwMode="auto">
          <a:xfrm>
            <a:off x="3073400" y="6400800"/>
            <a:ext cx="299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dirty="0" smtClean="0"/>
              <a:t>北京传智播客教育 </a:t>
            </a:r>
            <a:r>
              <a:rPr lang="en-US" dirty="0" smtClean="0">
                <a:latin typeface="Consolas"/>
                <a:cs typeface="Consolas"/>
              </a:rPr>
              <a:t>www.itcast.cn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2136775" y="333375"/>
            <a:ext cx="57610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en-US" altLang="zh-CN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—</a:t>
            </a:r>
            <a:r>
              <a:rPr lang="zh-CN" altLang="en-US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高级软件人才实作培训专家</a:t>
            </a:r>
            <a:r>
              <a:rPr lang="en-US" altLang="zh-CN" sz="2400" b="1" dirty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!</a:t>
            </a:r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457200" y="10191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日期占位符 19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CDB0C32-7029-2949-BCD8-6FCD87A2D7B2}" type="datetimeFigureOut">
              <a:rPr kumimoji="1" lang="zh-CN" altLang="en-US" smtClean="0"/>
              <a:t>14/11/20</a:t>
            </a:fld>
            <a:endParaRPr kumimoji="1"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22" name="幻灯片编号占位符 2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18468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179388" y="188912"/>
            <a:ext cx="8823325" cy="5449887"/>
          </a:xfrm>
          <a:prstGeom prst="roundRect">
            <a:avLst>
              <a:gd name="adj" fmla="val 12843"/>
            </a:avLst>
          </a:prstGeom>
          <a:noFill/>
          <a:ln w="57150" cmpd="thickThin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400">
              <a:latin typeface="Times New Roman" charset="0"/>
            </a:endParaRP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1439863" y="4059150"/>
            <a:ext cx="6400800" cy="184158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0800">
            <a:solidFill>
              <a:srgbClr val="CCCC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019175"/>
            <a:ext cx="7772400" cy="3039975"/>
          </a:xfrm>
        </p:spPr>
        <p:txBody>
          <a:bodyPr anchor="ctr"/>
          <a:lstStyle>
            <a:lvl1pPr algn="ctr">
              <a:defRPr sz="4800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08521" y="4150809"/>
            <a:ext cx="6400800" cy="1636754"/>
          </a:xfrm>
        </p:spPr>
        <p:txBody>
          <a:bodyPr anchor="ctr"/>
          <a:lstStyle>
            <a:lvl1pPr marL="0" indent="0" algn="ctr">
              <a:buNone/>
              <a:defRPr>
                <a:solidFill>
                  <a:srgbClr val="333333"/>
                </a:solidFill>
                <a:latin typeface="Helvetica"/>
                <a:ea typeface="微软雅黑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 dirty="0"/>
          </a:p>
        </p:txBody>
      </p:sp>
      <p:pic>
        <p:nvPicPr>
          <p:cNvPr id="10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7213" y="345383"/>
            <a:ext cx="1582737" cy="609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5"/>
          <p:cNvSpPr txBox="1">
            <a:spLocks noChangeArrowheads="1"/>
          </p:cNvSpPr>
          <p:nvPr/>
        </p:nvSpPr>
        <p:spPr bwMode="auto">
          <a:xfrm>
            <a:off x="3073400" y="6400800"/>
            <a:ext cx="299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dirty="0" smtClean="0"/>
              <a:t>北京传智播客教育 </a:t>
            </a:r>
            <a:r>
              <a:rPr lang="en-US" dirty="0" err="1" smtClean="0">
                <a:latin typeface="Consolas"/>
                <a:cs typeface="Consolas"/>
              </a:rPr>
              <a:t>www.itcast.cn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2136775" y="333375"/>
            <a:ext cx="57610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en-US" altLang="zh-CN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—</a:t>
            </a:r>
            <a:r>
              <a:rPr lang="zh-CN" altLang="en-US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高级软件人才实作培训专家</a:t>
            </a:r>
            <a:r>
              <a:rPr lang="en-US" altLang="zh-CN" sz="2400" b="1" dirty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!</a:t>
            </a:r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457200" y="10191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日期占位符 19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CDB0C32-7029-2949-BCD8-6FCD87A2D7B2}" type="datetimeFigureOut">
              <a:rPr kumimoji="1" lang="zh-CN" altLang="en-US" smtClean="0"/>
              <a:t>14/11/20</a:t>
            </a:fld>
            <a:endParaRPr kumimoji="1"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22" name="幻灯片编号占位符 2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18468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8474" y="623504"/>
            <a:ext cx="8128599" cy="827471"/>
          </a:xfrm>
        </p:spPr>
        <p:txBody>
          <a:bodyPr/>
          <a:lstStyle>
            <a:lvl1pPr>
              <a:defRPr b="0" i="0">
                <a:latin typeface="Eurostile"/>
                <a:cs typeface="Eurostile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4" y="1450976"/>
            <a:ext cx="8128599" cy="4675188"/>
          </a:xfrm>
        </p:spPr>
        <p:txBody>
          <a:bodyPr/>
          <a:lstStyle>
            <a:lvl1pPr>
              <a:defRPr>
                <a:latin typeface="Eurostile"/>
                <a:cs typeface="Eurostile"/>
              </a:defRPr>
            </a:lvl1pPr>
            <a:lvl2pPr>
              <a:defRPr>
                <a:latin typeface="Eurostile"/>
                <a:cs typeface="Eurostile"/>
              </a:defRPr>
            </a:lvl2pPr>
            <a:lvl3pPr>
              <a:defRPr>
                <a:latin typeface="Eurostile"/>
                <a:cs typeface="Eurostile"/>
              </a:defRPr>
            </a:lvl3pPr>
            <a:lvl4pPr>
              <a:defRPr>
                <a:latin typeface="Eurostile"/>
                <a:cs typeface="Eurostile"/>
              </a:defRPr>
            </a:lvl4pPr>
            <a:lvl5pPr>
              <a:defRPr>
                <a:latin typeface="Eurostile"/>
                <a:cs typeface="Eurostile"/>
              </a:defRPr>
            </a:lvl5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 dirty="0"/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0659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(可选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8128599" cy="995082"/>
          </a:xfrm>
        </p:spPr>
        <p:txBody>
          <a:bodyPr anchor="b" anchorCtr="0"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7" y="1129553"/>
            <a:ext cx="8128555" cy="610057"/>
          </a:xfrm>
        </p:spPr>
        <p:txBody>
          <a:bodyPr vert="horz" lIns="91440" tIns="45720" rIns="91440" bIns="45720" rtlCol="0" anchor="ctr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Eurostile"/>
                <a:ea typeface="华文细黑"/>
                <a:cs typeface="Eurostile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Line 9"/>
          <p:cNvSpPr>
            <a:spLocks noChangeShapeType="1"/>
          </p:cNvSpPr>
          <p:nvPr/>
        </p:nvSpPr>
        <p:spPr bwMode="auto">
          <a:xfrm>
            <a:off x="457200" y="1130948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739610"/>
            <a:ext cx="3657600" cy="438655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739610"/>
            <a:ext cx="3657600" cy="438655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6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070847"/>
            <a:ext cx="3657600" cy="405531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070847"/>
            <a:ext cx="3657600" cy="405531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1739610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1748118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项内容、顶部和底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739610"/>
            <a:ext cx="8128556" cy="22123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3951923"/>
            <a:ext cx="8128556" cy="217900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774478"/>
            <a:ext cx="3451225" cy="549879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774478"/>
            <a:ext cx="4597399" cy="549879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1.png"/><Relationship Id="rId1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 10"/>
          <p:cNvGrpSpPr/>
          <p:nvPr/>
        </p:nvGrpSpPr>
        <p:grpSpPr>
          <a:xfrm>
            <a:off x="97685" y="117792"/>
            <a:ext cx="6148481" cy="494578"/>
            <a:chOff x="0" y="-7821"/>
            <a:chExt cx="7343775" cy="609396"/>
          </a:xfrm>
        </p:grpSpPr>
        <p:pic>
          <p:nvPicPr>
            <p:cNvPr id="7" name="Picture 11"/>
            <p:cNvPicPr>
              <a:picLocks noChangeAspect="1" noChangeArrowheads="1"/>
            </p:cNvPicPr>
            <p:nvPr userDrawn="1"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0" y="-7821"/>
              <a:ext cx="1582737" cy="609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Rectangle 12"/>
            <p:cNvSpPr>
              <a:spLocks noChangeArrowheads="1"/>
            </p:cNvSpPr>
            <p:nvPr userDrawn="1"/>
          </p:nvSpPr>
          <p:spPr bwMode="auto">
            <a:xfrm>
              <a:off x="1582737" y="25092"/>
              <a:ext cx="576103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342900" indent="-342900"/>
              <a:r>
                <a:rPr lang="en-US" altLang="zh-CN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—</a:t>
              </a:r>
              <a:r>
                <a:rPr lang="zh-CN" altLang="en-US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高级软件人才实作培训专家</a:t>
              </a:r>
              <a:r>
                <a:rPr lang="en-US" altLang="zh-CN" sz="2400" b="1" dirty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!</a:t>
              </a:r>
            </a:p>
          </p:txBody>
        </p:sp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4544" y="2541"/>
            <a:ext cx="1376679" cy="1376679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623504"/>
            <a:ext cx="8128599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739610"/>
            <a:ext cx="8128599" cy="43865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12" name="Rectangle 5"/>
          <p:cNvSpPr txBox="1">
            <a:spLocks noChangeArrowheads="1"/>
          </p:cNvSpPr>
          <p:nvPr/>
        </p:nvSpPr>
        <p:spPr bwMode="auto">
          <a:xfrm>
            <a:off x="2995520" y="6400800"/>
            <a:ext cx="3152961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4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北京传智播客教育 </a:t>
            </a:r>
            <a:r>
              <a:rPr lang="en-US" sz="1400" b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www.itcast.cn</a:t>
            </a:r>
            <a:endParaRPr lang="en-US" sz="1400" b="0" dirty="0">
              <a:solidFill>
                <a:schemeClr val="tx1">
                  <a:lumMod val="50000"/>
                  <a:lumOff val="50000"/>
                </a:schemeClr>
              </a:solidFill>
              <a:latin typeface="Eurostile"/>
              <a:ea typeface="微软雅黑"/>
              <a:cs typeface="Eurostile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  <p:sldLayoutId id="2147483701" r:id="rId13"/>
    <p:sldLayoutId id="2147483661" r:id="rId14"/>
  </p:sldLayoutIdLst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200" b="0" kern="1200">
          <a:solidFill>
            <a:schemeClr val="accent1"/>
          </a:solidFill>
          <a:latin typeface="Eurostile"/>
          <a:ea typeface="微软雅黑"/>
          <a:cs typeface="Eurostile"/>
        </a:defRPr>
      </a:lvl1pPr>
    </p:titleStyle>
    <p:bodyStyle>
      <a:lvl1pPr marL="228600" indent="-228600" algn="l" defTabSz="914400" rtl="0" eaLnBrk="1" latinLnBrk="0" hangingPunct="1">
        <a:spcBef>
          <a:spcPts val="8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zh-CN" b="1" dirty="0"/>
              <a:t>面向对象</a:t>
            </a:r>
            <a:r>
              <a:rPr lang="zh-CN" altLang="en-US" b="1" dirty="0"/>
              <a:t>的三大特征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/>
              <a:t>讲师：李德山</a:t>
            </a:r>
          </a:p>
        </p:txBody>
      </p:sp>
    </p:spTree>
    <p:extLst>
      <p:ext uri="{BB962C8B-B14F-4D97-AF65-F5344CB8AC3E}">
        <p14:creationId xmlns:p14="http://schemas.microsoft.com/office/powerpoint/2010/main" val="1673800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 smtClean="0"/>
              <a:t>依赖关系</a:t>
            </a:r>
            <a:r>
              <a:rPr kumimoji="1" lang="zh-CN" altLang="en-US" dirty="0" smtClean="0"/>
              <a:t>与</a:t>
            </a:r>
            <a:r>
              <a:rPr kumimoji="1" lang="zh-CN" altLang="en-US" dirty="0" smtClean="0"/>
              <a:t>关联</a:t>
            </a:r>
            <a:r>
              <a:rPr kumimoji="1" lang="en-US" altLang="en-US" dirty="0" smtClean="0"/>
              <a:t>关系</a:t>
            </a:r>
            <a:r>
              <a:rPr kumimoji="1" lang="zh-CN" altLang="en-US" dirty="0" smtClean="0"/>
              <a:t>的区别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关联关系</a:t>
            </a:r>
            <a:r>
              <a:rPr kumimoji="1" lang="zh-CN" altLang="en-US" dirty="0" smtClean="0"/>
              <a:t>是对象与对象之间的</a:t>
            </a:r>
            <a:r>
              <a:rPr kumimoji="1" lang="zh-CN" altLang="en-US" dirty="0" smtClean="0"/>
              <a:t>比较高的</a:t>
            </a:r>
            <a:r>
              <a:rPr kumimoji="1" lang="zh-CN" altLang="en-US" dirty="0" smtClean="0"/>
              <a:t>依赖</a:t>
            </a:r>
            <a:r>
              <a:rPr kumimoji="1" lang="zh-CN" altLang="en-US" dirty="0" smtClean="0"/>
              <a:t>性</a:t>
            </a:r>
            <a:endParaRPr kumimoji="1" lang="en-US" altLang="zh-CN" dirty="0" smtClean="0"/>
          </a:p>
          <a:p>
            <a:r>
              <a:rPr kumimoji="1" lang="zh-CN" altLang="en-US" dirty="0" smtClean="0"/>
              <a:t>与对象作为参数相对来说，对象与对象之间的依赖性就较之组合的依赖性更低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56824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Self</a:t>
            </a:r>
            <a:r>
              <a:rPr kumimoji="1" lang="zh-CN" altLang="en-US" dirty="0" smtClean="0"/>
              <a:t>关键字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能够访问类自身的成员变量</a:t>
            </a:r>
            <a:endParaRPr kumimoji="1" lang="en-US" altLang="zh-CN" dirty="0" smtClean="0"/>
          </a:p>
          <a:p>
            <a:r>
              <a:rPr kumimoji="1" lang="zh-CN" altLang="en-US" dirty="0" smtClean="0"/>
              <a:t>能够调用类自身的方法</a:t>
            </a:r>
            <a:endParaRPr kumimoji="1" lang="en-US" altLang="zh-CN" dirty="0" smtClean="0"/>
          </a:p>
          <a:p>
            <a:r>
              <a:rPr kumimoji="1" lang="zh-CN" altLang="en-US" dirty="0" smtClean="0"/>
              <a:t>谁调用</a:t>
            </a:r>
            <a:r>
              <a:rPr kumimoji="1" lang="en-US" altLang="zh-CN" dirty="0" smtClean="0"/>
              <a:t>self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self</a:t>
            </a:r>
            <a:r>
              <a:rPr kumimoji="1" lang="zh-CN" altLang="en-US" dirty="0" smtClean="0"/>
              <a:t>就指向谁</a:t>
            </a:r>
            <a:endParaRPr kumimoji="1" lang="en-US" altLang="zh-CN" dirty="0" smtClean="0"/>
          </a:p>
          <a:p>
            <a:r>
              <a:rPr kumimoji="1" lang="en-US" altLang="zh-CN" dirty="0" smtClean="0"/>
              <a:t>Self</a:t>
            </a:r>
            <a:r>
              <a:rPr kumimoji="1" lang="zh-CN" altLang="en-US" dirty="0" smtClean="0"/>
              <a:t>关键字一定是类的方法中使用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63431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继承性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OC</a:t>
            </a:r>
            <a:r>
              <a:rPr kumimoji="1" lang="zh-CN" altLang="en-US" dirty="0" smtClean="0"/>
              <a:t>中的类都</a:t>
            </a:r>
            <a:r>
              <a:rPr kumimoji="1" lang="en-US" altLang="en-US" dirty="0" err="1" smtClean="0"/>
              <a:t>继承自NSObject</a:t>
            </a:r>
            <a:endParaRPr kumimoji="1" lang="en-US" altLang="zh-CN" dirty="0" smtClean="0"/>
          </a:p>
          <a:p>
            <a:r>
              <a:rPr kumimoji="1" lang="zh-CN" altLang="en-US" dirty="0" smtClean="0"/>
              <a:t>继承性是类与类之间的关系</a:t>
            </a:r>
            <a:r>
              <a:rPr kumimoji="1" lang="en-US" altLang="zh-CN" dirty="0" smtClean="0"/>
              <a:t>—</a:t>
            </a:r>
            <a:r>
              <a:rPr kumimoji="1" lang="zh-CN" altLang="en-US" dirty="0" smtClean="0"/>
              <a:t>对象与对象之间的关系</a:t>
            </a:r>
            <a:endParaRPr kumimoji="1" lang="en-US" altLang="zh-CN" dirty="0" smtClean="0"/>
          </a:p>
          <a:p>
            <a:r>
              <a:rPr kumimoji="1" lang="en-US" altLang="zh-CN" dirty="0" smtClean="0"/>
              <a:t>OC</a:t>
            </a:r>
            <a:r>
              <a:rPr kumimoji="1" lang="zh-CN" altLang="en-US" dirty="0" smtClean="0"/>
              <a:t>中只有单继承</a:t>
            </a:r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017" y="3500072"/>
            <a:ext cx="8440783" cy="2299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26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369455" y="4733636"/>
            <a:ext cx="1708727" cy="108527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Iphone:0ffcc</a:t>
            </a:r>
          </a:p>
          <a:p>
            <a:pPr algn="ctr"/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6350000" y="4629727"/>
            <a:ext cx="1581727" cy="81972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zh-CN" dirty="0"/>
              <a:t>p</a:t>
            </a:r>
            <a:r>
              <a:rPr kumimoji="1" lang="en-US" altLang="zh-CN" dirty="0" smtClean="0"/>
              <a:t>hone:0ffcc</a:t>
            </a:r>
            <a:endParaRPr kumimoji="1" lang="zh-CN" altLang="en-US" dirty="0"/>
          </a:p>
        </p:txBody>
      </p:sp>
      <p:cxnSp>
        <p:nvCxnSpPr>
          <p:cNvPr id="7" name="直线箭头连接符 6"/>
          <p:cNvCxnSpPr>
            <a:stCxn id="5" idx="1"/>
          </p:cNvCxnSpPr>
          <p:nvPr/>
        </p:nvCxnSpPr>
        <p:spPr>
          <a:xfrm flipH="1">
            <a:off x="2078182" y="5039591"/>
            <a:ext cx="4271818" cy="1558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3163455" y="3642591"/>
            <a:ext cx="4006272" cy="77354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Class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Iphone</a:t>
            </a:r>
            <a:endParaRPr kumimoji="1" lang="en-US" altLang="zh-CN" dirty="0" smtClean="0"/>
          </a:p>
          <a:p>
            <a:pPr marL="285750" indent="-285750" algn="ctr">
              <a:buFontTx/>
              <a:buChar char="-"/>
            </a:pPr>
            <a:r>
              <a:rPr kumimoji="1" lang="en-US" altLang="zh-CN" dirty="0" smtClean="0"/>
              <a:t>(</a:t>
            </a:r>
            <a:r>
              <a:rPr kumimoji="1" lang="en-US" altLang="zh-CN" dirty="0"/>
              <a:t>void)</a:t>
            </a:r>
            <a:r>
              <a:rPr lang="en-US" altLang="zh-CN" dirty="0"/>
              <a:t> camera</a:t>
            </a:r>
            <a:r>
              <a:rPr lang="en-US" altLang="zh-CN" dirty="0" smtClean="0"/>
              <a:t>;</a:t>
            </a:r>
          </a:p>
          <a:p>
            <a:pPr marL="285750" indent="-285750" algn="ctr">
              <a:buFontTx/>
              <a:buChar char="-"/>
            </a:pPr>
            <a:r>
              <a:rPr lang="en-US" altLang="zh-CN" dirty="0"/>
              <a:t>- (void)</a:t>
            </a:r>
            <a:r>
              <a:rPr lang="en-US" altLang="zh-CN" dirty="0" err="1"/>
              <a:t>sendMessage</a:t>
            </a:r>
            <a:r>
              <a:rPr lang="en-US" altLang="zh-CN" dirty="0"/>
              <a:t>:(</a:t>
            </a:r>
            <a:r>
              <a:rPr lang="en-US" altLang="zh-CN" dirty="0" err="1"/>
              <a:t>NSString</a:t>
            </a:r>
            <a:r>
              <a:rPr lang="en-US" altLang="zh-CN" dirty="0"/>
              <a:t> *)message</a:t>
            </a:r>
            <a:endParaRPr kumimoji="1" lang="en-US" altLang="zh-CN" dirty="0"/>
          </a:p>
          <a:p>
            <a:pPr algn="ctr"/>
            <a:endParaRPr kumimoji="1" lang="en-US" altLang="zh-CN" dirty="0" smtClean="0"/>
          </a:p>
        </p:txBody>
      </p:sp>
      <p:sp>
        <p:nvSpPr>
          <p:cNvPr id="9" name="矩形 8"/>
          <p:cNvSpPr/>
          <p:nvPr/>
        </p:nvSpPr>
        <p:spPr>
          <a:xfrm>
            <a:off x="1304636" y="5449455"/>
            <a:ext cx="773546" cy="36945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isa</a:t>
            </a:r>
            <a:endParaRPr kumimoji="1" lang="zh-CN" altLang="en-US" dirty="0"/>
          </a:p>
        </p:txBody>
      </p:sp>
      <p:cxnSp>
        <p:nvCxnSpPr>
          <p:cNvPr id="11" name="直线箭头连接符 10"/>
          <p:cNvCxnSpPr>
            <a:stCxn id="9" idx="3"/>
          </p:cNvCxnSpPr>
          <p:nvPr/>
        </p:nvCxnSpPr>
        <p:spPr>
          <a:xfrm flipV="1">
            <a:off x="2078182" y="4416137"/>
            <a:ext cx="1812636" cy="12180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369455" y="3140364"/>
            <a:ext cx="1870363" cy="889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Phone:0ffdd</a:t>
            </a:r>
            <a:endParaRPr kumimoji="1"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457200" y="5449455"/>
            <a:ext cx="708891" cy="36945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 smtClean="0"/>
              <a:t>superclass</a:t>
            </a:r>
            <a:endParaRPr kumimoji="1" lang="zh-CN" altLang="en-US" sz="1100" dirty="0"/>
          </a:p>
        </p:txBody>
      </p:sp>
      <p:cxnSp>
        <p:nvCxnSpPr>
          <p:cNvPr id="15" name="直线箭头连接符 14"/>
          <p:cNvCxnSpPr/>
          <p:nvPr/>
        </p:nvCxnSpPr>
        <p:spPr>
          <a:xfrm flipV="1">
            <a:off x="935182" y="4029364"/>
            <a:ext cx="230909" cy="16048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2955636" y="2470727"/>
            <a:ext cx="3394364" cy="6696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Class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Phone</a:t>
            </a:r>
          </a:p>
          <a:p>
            <a:pPr algn="ctr"/>
            <a:r>
              <a:rPr kumimoji="1" lang="zh-CN" altLang="zh-CN" dirty="0"/>
              <a:t>-</a:t>
            </a:r>
            <a:r>
              <a:rPr kumimoji="1" lang="zh-CN" altLang="en-US" dirty="0"/>
              <a:t> </a:t>
            </a:r>
            <a:r>
              <a:rPr kumimoji="1" lang="en-US" altLang="zh-CN" dirty="0"/>
              <a:t>(void)</a:t>
            </a:r>
            <a:r>
              <a:rPr lang="en-US" altLang="zh-CN" dirty="0"/>
              <a:t> camera;</a:t>
            </a:r>
            <a:endParaRPr kumimoji="1" lang="en-US" altLang="zh-CN" dirty="0"/>
          </a:p>
          <a:p>
            <a:pPr algn="ctr"/>
            <a:endParaRPr kumimoji="1"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1304636" y="3752273"/>
            <a:ext cx="773546" cy="2770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isa</a:t>
            </a:r>
            <a:endParaRPr kumimoji="1" lang="zh-CN" altLang="en-US" dirty="0"/>
          </a:p>
        </p:txBody>
      </p:sp>
      <p:cxnSp>
        <p:nvCxnSpPr>
          <p:cNvPr id="19" name="直线箭头连接符 18"/>
          <p:cNvCxnSpPr/>
          <p:nvPr/>
        </p:nvCxnSpPr>
        <p:spPr>
          <a:xfrm flipV="1">
            <a:off x="1881909" y="3024909"/>
            <a:ext cx="2170546" cy="10044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369455" y="1870364"/>
            <a:ext cx="1870363" cy="7850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NSObject</a:t>
            </a:r>
            <a:endParaRPr kumimoji="1"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457200" y="3752273"/>
            <a:ext cx="847436" cy="2770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 smtClean="0"/>
              <a:t>superclass</a:t>
            </a:r>
            <a:endParaRPr kumimoji="1" lang="zh-CN" altLang="en-US" sz="1100" dirty="0"/>
          </a:p>
        </p:txBody>
      </p:sp>
      <p:cxnSp>
        <p:nvCxnSpPr>
          <p:cNvPr id="24" name="直线箭头连接符 23"/>
          <p:cNvCxnSpPr/>
          <p:nvPr/>
        </p:nvCxnSpPr>
        <p:spPr>
          <a:xfrm flipV="1">
            <a:off x="796636" y="2655455"/>
            <a:ext cx="369455" cy="1270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3036455" y="1417638"/>
            <a:ext cx="2932545" cy="57972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Class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NSObject</a:t>
            </a:r>
            <a:endParaRPr kumimoji="1"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1627909" y="2470727"/>
            <a:ext cx="611909" cy="18472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isa</a:t>
            </a:r>
            <a:endParaRPr kumimoji="1" lang="zh-CN" altLang="en-US" dirty="0"/>
          </a:p>
        </p:txBody>
      </p:sp>
      <p:cxnSp>
        <p:nvCxnSpPr>
          <p:cNvPr id="28" name="直线箭头连接符 27"/>
          <p:cNvCxnSpPr>
            <a:stCxn id="26" idx="3"/>
            <a:endCxn id="25" idx="2"/>
          </p:cNvCxnSpPr>
          <p:nvPr/>
        </p:nvCxnSpPr>
        <p:spPr>
          <a:xfrm flipV="1">
            <a:off x="2239818" y="1997364"/>
            <a:ext cx="2262910" cy="56572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8847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 smtClean="0"/>
              <a:t>继承语法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58132" y="2436646"/>
            <a:ext cx="4592858" cy="36933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@interface </a:t>
            </a:r>
            <a:r>
              <a:rPr lang="en-US" altLang="zh-CN" dirty="0">
                <a:solidFill>
                  <a:srgbClr val="FF0000"/>
                </a:solidFill>
              </a:rPr>
              <a:t>Iphone1 : </a:t>
            </a:r>
            <a:r>
              <a:rPr lang="en-US" altLang="zh-CN" dirty="0" err="1">
                <a:solidFill>
                  <a:srgbClr val="FF0000"/>
                </a:solidFill>
              </a:rPr>
              <a:t>NSObject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NSString</a:t>
            </a:r>
            <a:r>
              <a:rPr lang="en-US" altLang="zh-CN" dirty="0"/>
              <a:t> * _</a:t>
            </a:r>
            <a:r>
              <a:rPr lang="en-US" altLang="zh-CN" dirty="0" err="1"/>
              <a:t>OSVersions</a:t>
            </a:r>
            <a:r>
              <a:rPr lang="en-US" altLang="zh-CN" dirty="0"/>
              <a:t>;   //</a:t>
            </a:r>
            <a:r>
              <a:rPr lang="zh-CN" altLang="en-US" dirty="0"/>
              <a:t>系统版本号</a:t>
            </a:r>
            <a:endParaRPr lang="en-US" altLang="zh-CN" dirty="0"/>
          </a:p>
          <a:p>
            <a:r>
              <a:rPr lang="fr-FR" altLang="zh-CN" dirty="0"/>
              <a:t>    </a:t>
            </a:r>
            <a:r>
              <a:rPr lang="fr-FR" altLang="zh-CN" dirty="0" err="1"/>
              <a:t>int</a:t>
            </a:r>
            <a:r>
              <a:rPr lang="fr-FR" altLang="zh-CN" dirty="0"/>
              <a:t> _</a:t>
            </a:r>
            <a:r>
              <a:rPr lang="fr-FR" altLang="zh-CN" dirty="0" err="1"/>
              <a:t>cpu</a:t>
            </a:r>
            <a:r>
              <a:rPr lang="fr-FR" altLang="zh-CN" dirty="0"/>
              <a:t>;                 //</a:t>
            </a:r>
            <a:r>
              <a:rPr lang="fr-FR" altLang="zh-CN" dirty="0" err="1"/>
              <a:t>cup</a:t>
            </a:r>
            <a:endParaRPr lang="fr-FR" altLang="zh-CN" dirty="0"/>
          </a:p>
          <a:p>
            <a:r>
              <a:rPr lang="fr-FR" altLang="zh-CN" dirty="0"/>
              <a:t>    </a:t>
            </a:r>
            <a:r>
              <a:rPr lang="fr-FR" altLang="zh-CN" dirty="0" err="1"/>
              <a:t>int</a:t>
            </a:r>
            <a:r>
              <a:rPr lang="fr-FR" altLang="zh-CN" dirty="0"/>
              <a:t> _ram;                 //</a:t>
            </a:r>
            <a:r>
              <a:rPr lang="zh-CN" altLang="fr-FR" dirty="0"/>
              <a:t>内存</a:t>
            </a:r>
            <a:endParaRPr lang="fr-FR" altLang="zh-CN" dirty="0"/>
          </a:p>
          <a:p>
            <a:r>
              <a:rPr lang="fr-FR" altLang="zh-CN" dirty="0" smtClean="0"/>
              <a:t>}</a:t>
            </a:r>
          </a:p>
          <a:p>
            <a:r>
              <a:rPr lang="en-US" altLang="zh-CN" dirty="0"/>
              <a:t>//</a:t>
            </a:r>
            <a:r>
              <a:rPr lang="zh-CN" altLang="en-US" dirty="0"/>
              <a:t>后置摄像头</a:t>
            </a:r>
            <a:endParaRPr lang="fr-FR" altLang="zh-CN" dirty="0"/>
          </a:p>
          <a:p>
            <a:pPr marL="285750" indent="-285750">
              <a:buFontTx/>
              <a:buChar char="-"/>
            </a:pPr>
            <a:r>
              <a:rPr lang="fr-FR" altLang="zh-CN" dirty="0" smtClean="0"/>
              <a:t>(</a:t>
            </a:r>
            <a:r>
              <a:rPr lang="fr-FR" altLang="zh-CN" dirty="0" err="1"/>
              <a:t>void</a:t>
            </a:r>
            <a:r>
              <a:rPr lang="fr-FR" altLang="zh-CN" dirty="0"/>
              <a:t>)</a:t>
            </a:r>
            <a:r>
              <a:rPr lang="fr-FR" altLang="zh-CN" dirty="0" err="1"/>
              <a:t>backCamera</a:t>
            </a:r>
            <a:r>
              <a:rPr lang="fr-FR" altLang="zh-CN" dirty="0" smtClean="0"/>
              <a:t>;</a:t>
            </a:r>
          </a:p>
          <a:p>
            <a:r>
              <a:rPr lang="en-US" altLang="zh-CN" dirty="0"/>
              <a:t>//</a:t>
            </a:r>
            <a:r>
              <a:rPr lang="zh-CN" altLang="en-US" dirty="0"/>
              <a:t>拨打电话</a:t>
            </a:r>
            <a:endParaRPr lang="fr-FR" altLang="zh-CN" dirty="0"/>
          </a:p>
          <a:p>
            <a:pPr marL="285750" indent="-285750">
              <a:buFontTx/>
              <a:buChar char="-"/>
            </a:pPr>
            <a:r>
              <a:rPr lang="fr-FR" altLang="zh-CN" dirty="0" smtClean="0"/>
              <a:t>(</a:t>
            </a:r>
            <a:r>
              <a:rPr lang="fr-FR" altLang="zh-CN" dirty="0" err="1"/>
              <a:t>void</a:t>
            </a:r>
            <a:r>
              <a:rPr lang="fr-FR" altLang="zh-CN" dirty="0"/>
              <a:t>)</a:t>
            </a:r>
            <a:r>
              <a:rPr lang="fr-FR" altLang="zh-CN" dirty="0" err="1"/>
              <a:t>sendSignal</a:t>
            </a:r>
            <a:r>
              <a:rPr lang="fr-FR" altLang="zh-CN" dirty="0"/>
              <a:t>:(</a:t>
            </a:r>
            <a:r>
              <a:rPr lang="fr-FR" altLang="zh-CN" dirty="0" err="1"/>
              <a:t>NSString</a:t>
            </a:r>
            <a:r>
              <a:rPr lang="fr-FR" altLang="zh-CN" dirty="0"/>
              <a:t> *)</a:t>
            </a:r>
            <a:r>
              <a:rPr lang="fr-FR" altLang="zh-CN" dirty="0" err="1"/>
              <a:t>number</a:t>
            </a:r>
            <a:r>
              <a:rPr lang="fr-FR" altLang="zh-CN" dirty="0" smtClean="0"/>
              <a:t>;</a:t>
            </a:r>
          </a:p>
          <a:p>
            <a:r>
              <a:rPr lang="en-US" altLang="zh-CN" dirty="0"/>
              <a:t>//</a:t>
            </a:r>
            <a:r>
              <a:rPr lang="zh-CN" altLang="en-US" dirty="0"/>
              <a:t>发送信息</a:t>
            </a:r>
            <a:endParaRPr lang="fr-FR" altLang="zh-CN" dirty="0"/>
          </a:p>
          <a:p>
            <a:r>
              <a:rPr lang="fr-FR" altLang="zh-CN" dirty="0"/>
              <a:t>- (</a:t>
            </a:r>
            <a:r>
              <a:rPr lang="fr-FR" altLang="zh-CN" dirty="0" err="1"/>
              <a:t>void</a:t>
            </a:r>
            <a:r>
              <a:rPr lang="fr-FR" altLang="zh-CN" dirty="0"/>
              <a:t>)</a:t>
            </a:r>
            <a:r>
              <a:rPr lang="fr-FR" altLang="zh-CN" dirty="0" err="1"/>
              <a:t>sendMessage</a:t>
            </a:r>
            <a:r>
              <a:rPr lang="fr-FR" altLang="zh-CN" dirty="0"/>
              <a:t>:(</a:t>
            </a:r>
            <a:r>
              <a:rPr lang="fr-FR" altLang="zh-CN" dirty="0" err="1"/>
              <a:t>NSString</a:t>
            </a:r>
            <a:r>
              <a:rPr lang="fr-FR" altLang="zh-CN" dirty="0"/>
              <a:t> *)message;</a:t>
            </a:r>
          </a:p>
          <a:p>
            <a:r>
              <a:rPr lang="fr-FR" altLang="zh-CN" dirty="0"/>
              <a:t>@end</a:t>
            </a:r>
            <a:endParaRPr kumimoji="1"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974572" y="1698347"/>
            <a:ext cx="2699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Iphone1</a:t>
            </a:r>
            <a:r>
              <a:rPr kumimoji="1" lang="zh-CN" altLang="en-US" dirty="0" smtClean="0"/>
              <a:t>继承自</a:t>
            </a:r>
            <a:r>
              <a:rPr kumimoji="1" lang="en-US" altLang="zh-CN" dirty="0" err="1" smtClean="0"/>
              <a:t>NSObject</a:t>
            </a:r>
            <a:endParaRPr kumimoji="1" lang="zh-CN" altLang="en-US" dirty="0"/>
          </a:p>
        </p:txBody>
      </p:sp>
      <p:cxnSp>
        <p:nvCxnSpPr>
          <p:cNvPr id="13" name="直线箭头连接符 12"/>
          <p:cNvCxnSpPr>
            <a:stCxn id="11" idx="2"/>
          </p:cNvCxnSpPr>
          <p:nvPr/>
        </p:nvCxnSpPr>
        <p:spPr>
          <a:xfrm>
            <a:off x="2324254" y="2067679"/>
            <a:ext cx="230307" cy="3689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5005205" y="2436646"/>
            <a:ext cx="3943142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dirty="0"/>
              <a:t>@interface </a:t>
            </a:r>
            <a:r>
              <a:rPr lang="en-US" altLang="zh-CN" dirty="0">
                <a:solidFill>
                  <a:srgbClr val="FF6600"/>
                </a:solidFill>
              </a:rPr>
              <a:t>Iphone2 : Iphone1</a:t>
            </a:r>
          </a:p>
          <a:p>
            <a:endParaRPr lang="en-US" altLang="zh-CN" dirty="0"/>
          </a:p>
          <a:p>
            <a:r>
              <a:rPr lang="en-US" altLang="zh-CN" dirty="0"/>
              <a:t>@end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6068929" y="1772188"/>
            <a:ext cx="2545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Iphone2</a:t>
            </a:r>
            <a:r>
              <a:rPr kumimoji="1" lang="zh-CN" altLang="en-US" dirty="0" smtClean="0"/>
              <a:t>继承自</a:t>
            </a:r>
            <a:r>
              <a:rPr kumimoji="1" lang="en-US" altLang="zh-CN" dirty="0" smtClean="0"/>
              <a:t>Iphone1</a:t>
            </a:r>
          </a:p>
        </p:txBody>
      </p:sp>
      <p:cxnSp>
        <p:nvCxnSpPr>
          <p:cNvPr id="17" name="直线箭头连接符 16"/>
          <p:cNvCxnSpPr/>
          <p:nvPr/>
        </p:nvCxnSpPr>
        <p:spPr>
          <a:xfrm flipH="1">
            <a:off x="7205930" y="2067679"/>
            <a:ext cx="44299" cy="3689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5005206" y="3692060"/>
            <a:ext cx="38397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Iphone2</a:t>
            </a:r>
            <a:r>
              <a:rPr kumimoji="1" lang="zh-CN" altLang="en-US" dirty="0" smtClean="0"/>
              <a:t>继承了</a:t>
            </a:r>
            <a:r>
              <a:rPr kumimoji="1" lang="en-US" altLang="zh-CN" dirty="0" smtClean="0"/>
              <a:t>Iphone1</a:t>
            </a:r>
            <a:r>
              <a:rPr kumimoji="1" lang="zh-CN" altLang="en-US" dirty="0" smtClean="0"/>
              <a:t>之后将拥有</a:t>
            </a:r>
            <a:r>
              <a:rPr kumimoji="1" lang="en-US" altLang="zh-CN" dirty="0" smtClean="0"/>
              <a:t>iPhone1</a:t>
            </a:r>
            <a:r>
              <a:rPr kumimoji="1" lang="zh-CN" altLang="en-US" dirty="0" smtClean="0"/>
              <a:t>中所有的属性以及方法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15655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通过继承扩展功能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457200" y="1461943"/>
            <a:ext cx="5380424" cy="48013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dirty="0" err="1"/>
              <a:t>typedef</a:t>
            </a:r>
            <a:r>
              <a:rPr lang="en-US" altLang="zh-CN" dirty="0"/>
              <a:t> </a:t>
            </a:r>
            <a:r>
              <a:rPr lang="en-US" altLang="zh-CN" dirty="0" err="1"/>
              <a:t>enum</a:t>
            </a:r>
            <a:endParaRPr lang="en-US" altLang="zh-CN" dirty="0"/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kFlashlightStatusClose</a:t>
            </a:r>
            <a:r>
              <a:rPr lang="en-US" altLang="zh-CN" dirty="0"/>
              <a:t>,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kFlashlightStatusOpen</a:t>
            </a:r>
            <a:r>
              <a:rPr lang="en-US" altLang="zh-CN" dirty="0"/>
              <a:t>,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kFlashlightStatusAuto</a:t>
            </a:r>
            <a:endParaRPr lang="en-US" altLang="zh-CN" dirty="0"/>
          </a:p>
          <a:p>
            <a:r>
              <a:rPr lang="en-US" altLang="zh-CN" dirty="0"/>
              <a:t>    </a:t>
            </a:r>
          </a:p>
          <a:p>
            <a:r>
              <a:rPr lang="en-US" altLang="zh-CN" dirty="0"/>
              <a:t>}</a:t>
            </a:r>
            <a:r>
              <a:rPr lang="en-US" altLang="zh-CN" dirty="0" err="1"/>
              <a:t>FlashlightStatus</a:t>
            </a:r>
            <a:r>
              <a:rPr lang="en-US" altLang="zh-CN" dirty="0"/>
              <a:t>;</a:t>
            </a:r>
          </a:p>
          <a:p>
            <a:endParaRPr lang="en-US" altLang="zh-CN" dirty="0"/>
          </a:p>
          <a:p>
            <a:r>
              <a:rPr lang="en-US" altLang="zh-CN" dirty="0"/>
              <a:t>@interface </a:t>
            </a:r>
            <a:r>
              <a:rPr lang="en-US" altLang="zh-CN" dirty="0">
                <a:solidFill>
                  <a:srgbClr val="FF6600"/>
                </a:solidFill>
              </a:rPr>
              <a:t>Iphone2 : Iphone1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FlashlightStatus</a:t>
            </a:r>
            <a:r>
              <a:rPr lang="en-US" altLang="zh-CN" dirty="0"/>
              <a:t> </a:t>
            </a:r>
            <a:r>
              <a:rPr lang="en-US" altLang="zh-CN" dirty="0" smtClean="0"/>
              <a:t>_</a:t>
            </a:r>
            <a:r>
              <a:rPr lang="en-US" altLang="zh-CN" dirty="0" err="1" smtClean="0"/>
              <a:t>flashlightStatus</a:t>
            </a:r>
            <a:r>
              <a:rPr lang="en-US" altLang="zh-CN" dirty="0"/>
              <a:t>;   //</a:t>
            </a:r>
            <a:r>
              <a:rPr lang="zh-CN" altLang="en-US" dirty="0"/>
              <a:t>闪光灯状态</a:t>
            </a:r>
            <a:endParaRPr lang="en-US" altLang="zh-CN" dirty="0"/>
          </a:p>
          <a:p>
            <a:r>
              <a:rPr lang="en-US" altLang="zh-CN" dirty="0"/>
              <a:t>}</a:t>
            </a:r>
          </a:p>
          <a:p>
            <a:r>
              <a:rPr lang="en-US" altLang="zh-TW" dirty="0"/>
              <a:t>//</a:t>
            </a:r>
            <a:r>
              <a:rPr lang="zh-TW" altLang="en-US" dirty="0"/>
              <a:t>闪光灯</a:t>
            </a:r>
          </a:p>
          <a:p>
            <a:r>
              <a:rPr lang="en-US" altLang="zh-CN" dirty="0"/>
              <a:t>- (void)flashlight:(</a:t>
            </a:r>
            <a:r>
              <a:rPr lang="en-US" altLang="zh-CN" dirty="0" err="1"/>
              <a:t>FlashlightStatus</a:t>
            </a:r>
            <a:r>
              <a:rPr lang="en-US" altLang="zh-CN" dirty="0"/>
              <a:t>)status;</a:t>
            </a:r>
          </a:p>
          <a:p>
            <a:r>
              <a:rPr lang="en-US" altLang="zh-CN" dirty="0"/>
              <a:t>//</a:t>
            </a:r>
            <a:r>
              <a:rPr lang="zh-CN" altLang="en-US" dirty="0"/>
              <a:t>前置摄像头</a:t>
            </a:r>
          </a:p>
          <a:p>
            <a:r>
              <a:rPr lang="en-US" altLang="zh-CN" dirty="0"/>
              <a:t>- (void)</a:t>
            </a:r>
            <a:r>
              <a:rPr lang="en-US" altLang="zh-CN" dirty="0" err="1"/>
              <a:t>frontCamera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@end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5950799" y="1654043"/>
            <a:ext cx="2628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iPhone2</a:t>
            </a:r>
            <a:r>
              <a:rPr kumimoji="1" lang="zh-CN" altLang="en-US" dirty="0" smtClean="0"/>
              <a:t>继承自</a:t>
            </a:r>
            <a:r>
              <a:rPr kumimoji="1" lang="en-US" altLang="zh-CN" dirty="0" smtClean="0"/>
              <a:t>iPhone1</a:t>
            </a:r>
            <a:endParaRPr kumimoji="1" lang="zh-CN" altLang="en-US" dirty="0"/>
          </a:p>
        </p:txBody>
      </p:sp>
      <p:cxnSp>
        <p:nvCxnSpPr>
          <p:cNvPr id="7" name="直线箭头连接符 6"/>
          <p:cNvCxnSpPr/>
          <p:nvPr/>
        </p:nvCxnSpPr>
        <p:spPr>
          <a:xfrm flipH="1">
            <a:off x="2702224" y="2023375"/>
            <a:ext cx="3248575" cy="17277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5950799" y="5213188"/>
            <a:ext cx="2736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iPhone2</a:t>
            </a:r>
            <a:r>
              <a:rPr kumimoji="1" lang="zh-CN" altLang="en-US" dirty="0" smtClean="0"/>
              <a:t>增加了前置摄像头拍照功能</a:t>
            </a:r>
            <a:endParaRPr kumimoji="1"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5709246" y="3427966"/>
            <a:ext cx="31092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iPhone2</a:t>
            </a:r>
            <a:r>
              <a:rPr kumimoji="1" lang="zh-CN" altLang="en-US" dirty="0" smtClean="0"/>
              <a:t>增加了闪光灯功能与</a:t>
            </a:r>
            <a:endParaRPr kumimoji="1" lang="en-US" altLang="zh-CN" dirty="0" smtClean="0"/>
          </a:p>
          <a:p>
            <a:r>
              <a:rPr kumimoji="1" lang="zh-CN" altLang="en-US" dirty="0" smtClean="0"/>
              <a:t>记录闪光灯状态的属性</a:t>
            </a:r>
            <a:endParaRPr kumimoji="1" lang="zh-CN" altLang="en-US" dirty="0"/>
          </a:p>
          <a:p>
            <a:endParaRPr kumimoji="1" lang="zh-CN" altLang="en-US" dirty="0"/>
          </a:p>
        </p:txBody>
      </p:sp>
      <p:cxnSp>
        <p:nvCxnSpPr>
          <p:cNvPr id="13" name="直线箭头连接符 12"/>
          <p:cNvCxnSpPr>
            <a:stCxn id="8" idx="1"/>
          </p:cNvCxnSpPr>
          <p:nvPr/>
        </p:nvCxnSpPr>
        <p:spPr>
          <a:xfrm flipH="1">
            <a:off x="2702224" y="5536354"/>
            <a:ext cx="3248575" cy="3231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线箭头连接符 14"/>
          <p:cNvCxnSpPr/>
          <p:nvPr/>
        </p:nvCxnSpPr>
        <p:spPr>
          <a:xfrm flipH="1">
            <a:off x="3381473" y="3751132"/>
            <a:ext cx="2327773" cy="5464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6"/>
          <p:cNvCxnSpPr/>
          <p:nvPr/>
        </p:nvCxnSpPr>
        <p:spPr>
          <a:xfrm flipH="1">
            <a:off x="1860547" y="3751132"/>
            <a:ext cx="4296979" cy="13291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2382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重写父类方法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457200" y="1609736"/>
            <a:ext cx="82296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@implementation </a:t>
            </a:r>
            <a:r>
              <a:rPr lang="en-US" altLang="zh-CN" dirty="0" smtClean="0"/>
              <a:t>Iphone2</a:t>
            </a:r>
          </a:p>
          <a:p>
            <a:endParaRPr lang="en-US" altLang="zh-CN" dirty="0"/>
          </a:p>
          <a:p>
            <a:r>
              <a:rPr lang="en-US" altLang="zh-CN" dirty="0"/>
              <a:t>- (void)</a:t>
            </a:r>
            <a:r>
              <a:rPr lang="en-US" altLang="zh-CN" dirty="0" err="1"/>
              <a:t>backCamera</a:t>
            </a:r>
            <a:endParaRPr lang="en-US" altLang="zh-CN" dirty="0"/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    if (_</a:t>
            </a:r>
            <a:r>
              <a:rPr lang="en-US" altLang="zh-CN" dirty="0" err="1"/>
              <a:t>flashlightStatus</a:t>
            </a:r>
            <a:r>
              <a:rPr lang="en-US" altLang="zh-CN" dirty="0"/>
              <a:t> == </a:t>
            </a:r>
            <a:r>
              <a:rPr lang="en-US" altLang="zh-CN" dirty="0" err="1"/>
              <a:t>kFlashlightStatusOpen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    {</a:t>
            </a:r>
          </a:p>
          <a:p>
            <a:r>
              <a:rPr lang="zh-CN" altLang="zh-TW" dirty="0"/>
              <a:t> </a:t>
            </a:r>
            <a:r>
              <a:rPr lang="zh-CN" altLang="en-US" dirty="0" smtClean="0"/>
              <a:t>  </a:t>
            </a:r>
            <a:r>
              <a:rPr lang="en-US" altLang="zh-TW" dirty="0" smtClean="0"/>
              <a:t>}</a:t>
            </a:r>
            <a:endParaRPr lang="en-US" altLang="zh-TW" dirty="0"/>
          </a:p>
          <a:p>
            <a:r>
              <a:rPr lang="en-US" altLang="zh-CN" dirty="0"/>
              <a:t>    else if (_</a:t>
            </a:r>
            <a:r>
              <a:rPr lang="en-US" altLang="zh-CN" dirty="0" err="1"/>
              <a:t>flashlightStatus</a:t>
            </a:r>
            <a:r>
              <a:rPr lang="en-US" altLang="zh-CN" dirty="0"/>
              <a:t> == </a:t>
            </a:r>
            <a:r>
              <a:rPr lang="en-US" altLang="zh-CN" dirty="0" err="1"/>
              <a:t>kFlashlightStatusClose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    {</a:t>
            </a:r>
          </a:p>
          <a:p>
            <a:r>
              <a:rPr lang="zh-CN" altLang="zh-TW" dirty="0"/>
              <a:t> </a:t>
            </a:r>
            <a:r>
              <a:rPr lang="zh-CN" altLang="en-US" dirty="0" smtClean="0"/>
              <a:t>   </a:t>
            </a:r>
            <a:r>
              <a:rPr lang="en-US" altLang="zh-TW" dirty="0" smtClean="0"/>
              <a:t>}</a:t>
            </a:r>
          </a:p>
          <a:p>
            <a:endParaRPr lang="en-US" altLang="zh-TW" dirty="0"/>
          </a:p>
          <a:p>
            <a:r>
              <a:rPr lang="zh-CN" altLang="zh-TW" dirty="0"/>
              <a:t> </a:t>
            </a:r>
            <a:r>
              <a:rPr lang="zh-CN" altLang="en-US" dirty="0" smtClean="0"/>
              <a:t>  </a:t>
            </a:r>
            <a:r>
              <a:rPr lang="en-US" altLang="zh-TW" dirty="0" err="1" smtClean="0"/>
              <a:t>NSLog</a:t>
            </a:r>
            <a:r>
              <a:rPr lang="en-US" altLang="zh-TW" dirty="0"/>
              <a:t>(@"</a:t>
            </a:r>
            <a:r>
              <a:rPr lang="zh-TW" altLang="en-US" dirty="0"/>
              <a:t>拍摄照片</a:t>
            </a:r>
            <a:r>
              <a:rPr lang="en-US" altLang="zh-TW" dirty="0"/>
              <a:t>")</a:t>
            </a:r>
            <a:r>
              <a:rPr lang="en-US" altLang="zh-TW" dirty="0" smtClean="0"/>
              <a:t>;</a:t>
            </a:r>
          </a:p>
          <a:p>
            <a:endParaRPr lang="en-US" altLang="zh-TW" dirty="0"/>
          </a:p>
          <a:p>
            <a:r>
              <a:rPr lang="en-US" altLang="zh-CN" dirty="0"/>
              <a:t>}</a:t>
            </a:r>
          </a:p>
          <a:p>
            <a:r>
              <a:rPr lang="en-US" altLang="zh-CN" dirty="0"/>
              <a:t>@end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6117472" y="1993710"/>
            <a:ext cx="2569328" cy="348530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backCamera</a:t>
            </a:r>
            <a:r>
              <a:rPr lang="zh-CN" altLang="en-US" dirty="0" smtClean="0"/>
              <a:t>方法是在</a:t>
            </a:r>
            <a:r>
              <a:rPr lang="en-US" altLang="zh-CN" dirty="0" smtClean="0"/>
              <a:t>iphone1</a:t>
            </a:r>
            <a:r>
              <a:rPr lang="zh-CN" altLang="en-US" dirty="0" smtClean="0"/>
              <a:t>父类中声明实现的</a:t>
            </a:r>
            <a:r>
              <a:rPr kumimoji="1" lang="zh-CN" altLang="en-US" dirty="0" smtClean="0"/>
              <a:t>，在</a:t>
            </a:r>
            <a:r>
              <a:rPr kumimoji="1" lang="en-US" altLang="zh-CN" dirty="0" smtClean="0"/>
              <a:t>iphone2</a:t>
            </a:r>
            <a:r>
              <a:rPr kumimoji="1" lang="zh-CN" altLang="en-US" dirty="0" smtClean="0"/>
              <a:t>中拍照之前我们需要判断闪光灯状态，这个功能是在</a:t>
            </a:r>
            <a:r>
              <a:rPr kumimoji="1" lang="en-US" altLang="zh-CN" dirty="0" smtClean="0"/>
              <a:t>iphone1</a:t>
            </a:r>
            <a:r>
              <a:rPr kumimoji="1" lang="zh-CN" altLang="en-US" dirty="0" smtClean="0"/>
              <a:t>中不存在的，所以我们可以在</a:t>
            </a:r>
            <a:r>
              <a:rPr kumimoji="1" lang="en-US" altLang="zh-CN" dirty="0" smtClean="0"/>
              <a:t>iphone2</a:t>
            </a:r>
            <a:r>
              <a:rPr kumimoji="1" lang="zh-CN" altLang="en-US" dirty="0" smtClean="0"/>
              <a:t>类中重写</a:t>
            </a:r>
            <a:r>
              <a:rPr lang="en-US" altLang="zh-CN" dirty="0" err="1" smtClean="0"/>
              <a:t>backCamera</a:t>
            </a:r>
            <a:r>
              <a:rPr lang="zh-CN" altLang="en-US" dirty="0" smtClean="0"/>
              <a:t>方法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8661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Self</a:t>
            </a:r>
            <a:r>
              <a:rPr kumimoji="1" lang="zh-CN" altLang="en-US" dirty="0" smtClean="0"/>
              <a:t>关键字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457200" y="1654043"/>
            <a:ext cx="5701651" cy="45243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@implementation Iphone2</a:t>
            </a:r>
          </a:p>
          <a:p>
            <a:endParaRPr lang="en-US" altLang="zh-CN" dirty="0"/>
          </a:p>
          <a:p>
            <a:r>
              <a:rPr lang="en-US" altLang="zh-CN" dirty="0"/>
              <a:t>- (void)</a:t>
            </a:r>
            <a:r>
              <a:rPr lang="en-US" altLang="zh-CN" dirty="0" err="1"/>
              <a:t>backCamera</a:t>
            </a:r>
            <a:endParaRPr lang="en-US" altLang="zh-CN" dirty="0"/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    if (_</a:t>
            </a:r>
            <a:r>
              <a:rPr lang="en-US" altLang="zh-CN" dirty="0" err="1"/>
              <a:t>flashlightStatus</a:t>
            </a:r>
            <a:r>
              <a:rPr lang="en-US" altLang="zh-CN" dirty="0"/>
              <a:t> == </a:t>
            </a:r>
            <a:r>
              <a:rPr lang="en-US" altLang="zh-CN" dirty="0" err="1"/>
              <a:t>kFlashlightStatusOpen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    {</a:t>
            </a:r>
          </a:p>
          <a:p>
            <a:r>
              <a:rPr lang="en-US" altLang="zh-CN" dirty="0"/>
              <a:t>        [</a:t>
            </a:r>
            <a:r>
              <a:rPr lang="en-US" altLang="zh-CN" dirty="0">
                <a:solidFill>
                  <a:srgbClr val="FF73BF"/>
                </a:solidFill>
              </a:rPr>
              <a:t>self</a:t>
            </a:r>
            <a:r>
              <a:rPr lang="en-US" altLang="zh-CN" dirty="0"/>
              <a:t> </a:t>
            </a:r>
            <a:r>
              <a:rPr lang="en-US" altLang="zh-CN" dirty="0" err="1"/>
              <a:t>openFlashlight</a:t>
            </a:r>
            <a:r>
              <a:rPr lang="en-US" altLang="zh-CN" dirty="0"/>
              <a:t>];</a:t>
            </a:r>
          </a:p>
          <a:p>
            <a:r>
              <a:rPr lang="en-US" altLang="zh-CN" dirty="0"/>
              <a:t>    }</a:t>
            </a:r>
          </a:p>
          <a:p>
            <a:r>
              <a:rPr lang="en-US" altLang="zh-CN" dirty="0"/>
              <a:t>    else if (_</a:t>
            </a:r>
            <a:r>
              <a:rPr lang="en-US" altLang="zh-CN" dirty="0" err="1"/>
              <a:t>flashlightStatus</a:t>
            </a:r>
            <a:r>
              <a:rPr lang="en-US" altLang="zh-CN" dirty="0"/>
              <a:t> == </a:t>
            </a:r>
            <a:r>
              <a:rPr lang="en-US" altLang="zh-CN" dirty="0" err="1"/>
              <a:t>kFlashlightStatusClose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    {</a:t>
            </a:r>
          </a:p>
          <a:p>
            <a:r>
              <a:rPr lang="en-US" altLang="zh-CN" dirty="0"/>
              <a:t>        [</a:t>
            </a:r>
            <a:r>
              <a:rPr lang="en-US" altLang="zh-CN" dirty="0">
                <a:solidFill>
                  <a:srgbClr val="FF73BF"/>
                </a:solidFill>
              </a:rPr>
              <a:t>self</a:t>
            </a:r>
            <a:r>
              <a:rPr lang="en-US" altLang="zh-CN" dirty="0"/>
              <a:t> </a:t>
            </a:r>
            <a:r>
              <a:rPr lang="en-US" altLang="zh-CN" dirty="0" err="1"/>
              <a:t>closeFlashlight</a:t>
            </a:r>
            <a:r>
              <a:rPr lang="en-US" altLang="zh-CN" dirty="0"/>
              <a:t>];</a:t>
            </a:r>
          </a:p>
          <a:p>
            <a:r>
              <a:rPr lang="en-US" altLang="zh-CN" dirty="0"/>
              <a:t>    }</a:t>
            </a:r>
          </a:p>
          <a:p>
            <a:endParaRPr lang="en-US" altLang="zh-CN" dirty="0"/>
          </a:p>
          <a:p>
            <a:r>
              <a:rPr lang="zh-TW" altLang="en-US" dirty="0"/>
              <a:t>    </a:t>
            </a:r>
            <a:r>
              <a:rPr lang="en-US" altLang="zh-TW" dirty="0" err="1"/>
              <a:t>NSLog</a:t>
            </a:r>
            <a:r>
              <a:rPr lang="en-US" altLang="zh-TW" dirty="0"/>
              <a:t>(@"</a:t>
            </a:r>
            <a:r>
              <a:rPr lang="zh-TW" altLang="en-US" dirty="0"/>
              <a:t>拍摄照片</a:t>
            </a:r>
            <a:r>
              <a:rPr lang="en-US" altLang="zh-TW" dirty="0"/>
              <a:t>");</a:t>
            </a:r>
          </a:p>
          <a:p>
            <a:r>
              <a:rPr lang="en-US" altLang="zh-CN" dirty="0"/>
              <a:t>}</a:t>
            </a:r>
          </a:p>
          <a:p>
            <a:r>
              <a:rPr lang="en-US" altLang="zh-CN" dirty="0"/>
              <a:t>@end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5463511" y="1772188"/>
            <a:ext cx="3470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使用</a:t>
            </a:r>
            <a:r>
              <a:rPr kumimoji="1" lang="en-US" altLang="zh-CN" dirty="0" smtClean="0"/>
              <a:t>self</a:t>
            </a:r>
            <a:r>
              <a:rPr kumimoji="1" lang="zh-CN" altLang="en-US" dirty="0" smtClean="0"/>
              <a:t>调用</a:t>
            </a:r>
            <a:r>
              <a:rPr lang="en-US" altLang="zh-CN" dirty="0" err="1" smtClean="0"/>
              <a:t>openFlashlight</a:t>
            </a:r>
            <a:r>
              <a:rPr lang="zh-CN" altLang="en-US" dirty="0" smtClean="0"/>
              <a:t>方法</a:t>
            </a:r>
            <a:endParaRPr kumimoji="1" lang="zh-CN" altLang="en-US" dirty="0"/>
          </a:p>
        </p:txBody>
      </p:sp>
      <p:cxnSp>
        <p:nvCxnSpPr>
          <p:cNvPr id="7" name="直线箭头连接符 6"/>
          <p:cNvCxnSpPr/>
          <p:nvPr/>
        </p:nvCxnSpPr>
        <p:spPr>
          <a:xfrm flipH="1">
            <a:off x="1506157" y="2023248"/>
            <a:ext cx="5005759" cy="13734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5256504" y="5449606"/>
            <a:ext cx="34302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使用</a:t>
            </a:r>
            <a:r>
              <a:rPr kumimoji="1" lang="en-US" altLang="zh-CN" dirty="0"/>
              <a:t>self</a:t>
            </a:r>
            <a:r>
              <a:rPr kumimoji="1" lang="zh-CN" altLang="en-US" dirty="0"/>
              <a:t>调用</a:t>
            </a:r>
            <a:r>
              <a:rPr lang="en-US" altLang="zh-CN" dirty="0" err="1"/>
              <a:t>openFlashlight</a:t>
            </a:r>
            <a:r>
              <a:rPr lang="zh-CN" altLang="en-US" dirty="0"/>
              <a:t>方法</a:t>
            </a:r>
            <a:endParaRPr kumimoji="1" lang="zh-CN" altLang="en-US" dirty="0"/>
          </a:p>
          <a:p>
            <a:endParaRPr kumimoji="1" lang="zh-CN" altLang="en-US" dirty="0"/>
          </a:p>
        </p:txBody>
      </p:sp>
      <p:cxnSp>
        <p:nvCxnSpPr>
          <p:cNvPr id="11" name="直线箭头连接符 10"/>
          <p:cNvCxnSpPr/>
          <p:nvPr/>
        </p:nvCxnSpPr>
        <p:spPr>
          <a:xfrm flipH="1" flipV="1">
            <a:off x="1388027" y="4666763"/>
            <a:ext cx="4075484" cy="97470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8098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457200" y="2841912"/>
            <a:ext cx="1768291" cy="213772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Iphone:0ffcc</a:t>
            </a:r>
          </a:p>
          <a:p>
            <a:pPr algn="ctr"/>
            <a:r>
              <a:rPr kumimoji="1" lang="zh-CN" altLang="zh-CN" dirty="0" smtClean="0"/>
              <a:t>_</a:t>
            </a:r>
            <a:r>
              <a:rPr kumimoji="1" lang="en-US" altLang="zh-CN" dirty="0" err="1" smtClean="0"/>
              <a:t>cpu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=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1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809154" y="274638"/>
            <a:ext cx="6877646" cy="222775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 smtClean="0"/>
              <a:t>Class</a:t>
            </a:r>
            <a:r>
              <a:rPr kumimoji="1" lang="zh-CN" altLang="en-US" sz="1100" dirty="0" smtClean="0"/>
              <a:t> </a:t>
            </a:r>
            <a:r>
              <a:rPr kumimoji="1" lang="en-US" altLang="zh-CN" sz="1100" dirty="0" err="1" smtClean="0"/>
              <a:t>Iphone</a:t>
            </a:r>
            <a:endParaRPr kumimoji="1" lang="en-US" altLang="zh-CN" sz="1100" dirty="0" smtClean="0"/>
          </a:p>
          <a:p>
            <a:pPr marL="285750" indent="-285750" algn="ctr">
              <a:buFontTx/>
              <a:buChar char="-"/>
            </a:pPr>
            <a:r>
              <a:rPr kumimoji="1" lang="en-US" altLang="zh-CN" sz="1100" dirty="0" smtClean="0"/>
              <a:t>(void)</a:t>
            </a:r>
            <a:r>
              <a:rPr kumimoji="1" lang="en-US" altLang="zh-CN" sz="1100" dirty="0" err="1" smtClean="0"/>
              <a:t>setCpu</a:t>
            </a:r>
            <a:r>
              <a:rPr kumimoji="1" lang="zh-CN" altLang="zh-CN" sz="1100" dirty="0" smtClean="0">
                <a:sym typeface="Wingdings"/>
              </a:rPr>
              <a:t>:</a:t>
            </a:r>
            <a:r>
              <a:rPr kumimoji="1" lang="zh-CN" altLang="en-US" sz="1100" dirty="0" smtClean="0">
                <a:sym typeface="Wingdings"/>
              </a:rPr>
              <a:t> （</a:t>
            </a:r>
            <a:r>
              <a:rPr kumimoji="1" lang="en-US" altLang="zh-CN" sz="1100" dirty="0" err="1" smtClean="0">
                <a:sym typeface="Wingdings"/>
              </a:rPr>
              <a:t>int</a:t>
            </a:r>
            <a:r>
              <a:rPr kumimoji="1" lang="zh-CN" altLang="en-US" sz="1100" dirty="0" smtClean="0">
                <a:sym typeface="Wingdings"/>
              </a:rPr>
              <a:t>）</a:t>
            </a:r>
            <a:r>
              <a:rPr kumimoji="1" lang="en-US" altLang="zh-CN" sz="1100" dirty="0" err="1" smtClean="0">
                <a:sym typeface="Wingdings"/>
              </a:rPr>
              <a:t>cpu</a:t>
            </a:r>
            <a:endParaRPr kumimoji="1" lang="en-US" altLang="zh-CN" sz="1100" dirty="0" smtClean="0">
              <a:sym typeface="Wingdings"/>
            </a:endParaRPr>
          </a:p>
          <a:p>
            <a:pPr marL="285750" indent="-285750" algn="ctr">
              <a:buFontTx/>
              <a:buChar char="-"/>
            </a:pPr>
            <a:r>
              <a:rPr kumimoji="1" lang="en-US" altLang="zh-CN" sz="1100" dirty="0" smtClean="0">
                <a:sym typeface="Wingdings"/>
              </a:rPr>
              <a:t>(</a:t>
            </a:r>
            <a:r>
              <a:rPr kumimoji="1" lang="en-US" altLang="zh-CN" sz="1100" dirty="0" err="1" smtClean="0">
                <a:sym typeface="Wingdings"/>
              </a:rPr>
              <a:t>int</a:t>
            </a:r>
            <a:r>
              <a:rPr kumimoji="1" lang="en-US" altLang="zh-CN" sz="1100" dirty="0" smtClean="0">
                <a:sym typeface="Wingdings"/>
              </a:rPr>
              <a:t>)</a:t>
            </a:r>
            <a:r>
              <a:rPr kumimoji="1" lang="en-US" altLang="zh-CN" sz="1100" dirty="0" err="1" smtClean="0">
                <a:sym typeface="Wingdings"/>
              </a:rPr>
              <a:t>cpu</a:t>
            </a:r>
            <a:r>
              <a:rPr kumimoji="1" lang="en-US" altLang="zh-CN" sz="1100" dirty="0" smtClean="0">
                <a:sym typeface="Wingdings"/>
              </a:rPr>
              <a:t>;</a:t>
            </a:r>
          </a:p>
          <a:p>
            <a:r>
              <a:rPr lang="en-US" altLang="zh-CHT" sz="1100" dirty="0"/>
              <a:t>//</a:t>
            </a:r>
            <a:r>
              <a:rPr lang="zh-CHT" altLang="en-US" sz="1100" dirty="0"/>
              <a:t>拍照片</a:t>
            </a:r>
          </a:p>
          <a:p>
            <a:r>
              <a:rPr lang="en-US" altLang="zh-CN" sz="1100" dirty="0"/>
              <a:t>- (void)</a:t>
            </a:r>
            <a:r>
              <a:rPr lang="en-US" altLang="zh-CN" sz="1100" dirty="0" err="1"/>
              <a:t>cameraWithFlashListhStatus</a:t>
            </a:r>
            <a:r>
              <a:rPr lang="en-US" altLang="zh-CN" sz="1100" dirty="0"/>
              <a:t>:(</a:t>
            </a:r>
            <a:r>
              <a:rPr lang="en-US" altLang="zh-CN" sz="1100" dirty="0" err="1"/>
              <a:t>FlashListhStatus</a:t>
            </a:r>
            <a:r>
              <a:rPr lang="en-US" altLang="zh-CN" sz="1100" dirty="0"/>
              <a:t>)</a:t>
            </a:r>
            <a:r>
              <a:rPr lang="en-US" altLang="zh-CN" sz="1100" dirty="0" err="1"/>
              <a:t>flashListhStatus</a:t>
            </a:r>
            <a:r>
              <a:rPr lang="en-US" altLang="zh-CN" sz="1100" dirty="0"/>
              <a:t>;</a:t>
            </a:r>
          </a:p>
          <a:p>
            <a:endParaRPr lang="en-US" altLang="zh-CN" sz="1100" dirty="0"/>
          </a:p>
          <a:p>
            <a:r>
              <a:rPr lang="en-US" altLang="zh-CN" sz="1100" dirty="0"/>
              <a:t>//</a:t>
            </a:r>
            <a:r>
              <a:rPr lang="zh-CN" altLang="en-US" sz="1100" dirty="0"/>
              <a:t>关闭闪光灯</a:t>
            </a:r>
          </a:p>
          <a:p>
            <a:r>
              <a:rPr lang="en-US" altLang="zh-CN" sz="1100" dirty="0"/>
              <a:t>- (void)</a:t>
            </a:r>
            <a:r>
              <a:rPr lang="en-US" altLang="zh-CN" sz="1100" dirty="0" err="1"/>
              <a:t>closeFlashLight</a:t>
            </a:r>
            <a:r>
              <a:rPr lang="en-US" altLang="zh-CN" sz="1100" dirty="0"/>
              <a:t>;</a:t>
            </a:r>
          </a:p>
          <a:p>
            <a:endParaRPr lang="en-US" altLang="zh-CN" sz="1100" dirty="0"/>
          </a:p>
          <a:p>
            <a:r>
              <a:rPr lang="en-US" altLang="zh-CN" sz="1100" dirty="0"/>
              <a:t>//</a:t>
            </a:r>
            <a:r>
              <a:rPr lang="zh-CN" altLang="en-US" sz="1100" dirty="0"/>
              <a:t>打开闪光灯</a:t>
            </a:r>
          </a:p>
          <a:p>
            <a:r>
              <a:rPr lang="en-US" altLang="zh-CN" sz="1100" dirty="0"/>
              <a:t>- (void)</a:t>
            </a:r>
            <a:r>
              <a:rPr lang="en-US" altLang="zh-CN" sz="1100" dirty="0" err="1"/>
              <a:t>openFlashLight</a:t>
            </a:r>
            <a:r>
              <a:rPr lang="en-US" altLang="zh-CN" sz="1100" dirty="0"/>
              <a:t>;</a:t>
            </a:r>
            <a:endParaRPr kumimoji="1" lang="en-US" altLang="zh-CN" sz="1100" dirty="0" smtClean="0"/>
          </a:p>
          <a:p>
            <a:pPr algn="ctr"/>
            <a:endParaRPr kumimoji="1" lang="zh-CN" altLang="en-US" sz="1100" dirty="0"/>
          </a:p>
        </p:txBody>
      </p:sp>
      <p:sp>
        <p:nvSpPr>
          <p:cNvPr id="6" name="矩形 5"/>
          <p:cNvSpPr/>
          <p:nvPr/>
        </p:nvSpPr>
        <p:spPr>
          <a:xfrm>
            <a:off x="1458514" y="4476641"/>
            <a:ext cx="641243" cy="38982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isa</a:t>
            </a:r>
            <a:endParaRPr kumimoji="1" lang="zh-CN" altLang="en-US" dirty="0"/>
          </a:p>
        </p:txBody>
      </p:sp>
      <p:cxnSp>
        <p:nvCxnSpPr>
          <p:cNvPr id="8" name="直线箭头连接符 7"/>
          <p:cNvCxnSpPr>
            <a:endCxn id="5" idx="2"/>
          </p:cNvCxnSpPr>
          <p:nvPr/>
        </p:nvCxnSpPr>
        <p:spPr>
          <a:xfrm flipV="1">
            <a:off x="1948876" y="2502392"/>
            <a:ext cx="3299101" cy="21754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6299270" y="3043110"/>
            <a:ext cx="1848289" cy="193652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zh-CN" dirty="0" smtClean="0"/>
              <a:t>p</a:t>
            </a:r>
            <a:r>
              <a:rPr kumimoji="1" lang="en-US" altLang="zh-CN" dirty="0" smtClean="0"/>
              <a:t>hone:0ffcc</a:t>
            </a:r>
            <a:endParaRPr kumimoji="1" lang="zh-CN" altLang="en-US" dirty="0"/>
          </a:p>
        </p:txBody>
      </p:sp>
      <p:cxnSp>
        <p:nvCxnSpPr>
          <p:cNvPr id="11" name="直线箭头连接符 10"/>
          <p:cNvCxnSpPr>
            <a:stCxn id="9" idx="1"/>
            <a:endCxn id="4" idx="3"/>
          </p:cNvCxnSpPr>
          <p:nvPr/>
        </p:nvCxnSpPr>
        <p:spPr>
          <a:xfrm flipH="1" flipV="1">
            <a:off x="2225491" y="3910773"/>
            <a:ext cx="4073779" cy="1005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4356423" y="3068260"/>
            <a:ext cx="1942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[phone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setCpu:1]</a:t>
            </a:r>
            <a:endParaRPr kumimoji="1"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3168495" y="3533528"/>
            <a:ext cx="29924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[phone</a:t>
            </a:r>
            <a:r>
              <a:rPr kumimoji="1" lang="zh-CN" altLang="en-US" dirty="0" smtClean="0"/>
              <a:t> </a:t>
            </a:r>
            <a:r>
              <a:rPr lang="en-US" altLang="zh-CN" dirty="0" err="1"/>
              <a:t>cameraWithFlashListhStatus</a:t>
            </a:r>
            <a:endParaRPr kumimoji="1"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3394815" y="4627539"/>
            <a:ext cx="2426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[self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openFlashLight</a:t>
            </a:r>
            <a:r>
              <a:rPr kumimoji="1" lang="en-US" altLang="zh-CN" dirty="0" smtClean="0"/>
              <a:t>];</a:t>
            </a:r>
            <a:endParaRPr kumimoji="1"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4513848" y="5268855"/>
            <a:ext cx="1207046" cy="82993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zh-CN" dirty="0" smtClean="0"/>
              <a:t>s</a:t>
            </a:r>
            <a:r>
              <a:rPr kumimoji="1" lang="en-US" altLang="zh-CN" dirty="0" smtClean="0"/>
              <a:t>elf:0ffcc</a:t>
            </a:r>
            <a:endParaRPr kumimoji="1" lang="zh-CN" altLang="en-US" dirty="0"/>
          </a:p>
        </p:txBody>
      </p:sp>
      <p:cxnSp>
        <p:nvCxnSpPr>
          <p:cNvPr id="19" name="直线箭头连接符 18"/>
          <p:cNvCxnSpPr>
            <a:stCxn id="17" idx="1"/>
          </p:cNvCxnSpPr>
          <p:nvPr/>
        </p:nvCxnSpPr>
        <p:spPr>
          <a:xfrm flipH="1" flipV="1">
            <a:off x="1948876" y="4011372"/>
            <a:ext cx="2564972" cy="167245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2115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634540" y="1571854"/>
            <a:ext cx="5557440" cy="289221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 smtClean="0"/>
              <a:t>Class</a:t>
            </a:r>
            <a:r>
              <a:rPr kumimoji="1" lang="zh-CN" altLang="en-US" sz="1100" dirty="0" smtClean="0"/>
              <a:t> </a:t>
            </a:r>
            <a:r>
              <a:rPr kumimoji="1" lang="en-US" altLang="zh-CN" sz="1100" dirty="0" err="1" smtClean="0"/>
              <a:t>Iphone</a:t>
            </a:r>
            <a:endParaRPr kumimoji="1" lang="en-US" altLang="zh-CN" sz="1100" dirty="0" smtClean="0"/>
          </a:p>
          <a:p>
            <a:r>
              <a:rPr lang="en-US" altLang="zh-CHT" sz="1100" dirty="0"/>
              <a:t>//</a:t>
            </a:r>
            <a:r>
              <a:rPr lang="zh-CHT" altLang="en-US" sz="1100" dirty="0"/>
              <a:t>拍照片</a:t>
            </a:r>
          </a:p>
          <a:p>
            <a:r>
              <a:rPr lang="en-US" altLang="zh-CN" sz="1100" dirty="0"/>
              <a:t>+ (void)</a:t>
            </a:r>
            <a:r>
              <a:rPr lang="en-US" altLang="zh-CN" sz="1100" dirty="0" err="1"/>
              <a:t>cameraWithFlashListhStatus</a:t>
            </a:r>
            <a:r>
              <a:rPr lang="en-US" altLang="zh-CN" sz="1100" dirty="0"/>
              <a:t>:(</a:t>
            </a:r>
            <a:r>
              <a:rPr lang="en-US" altLang="zh-CN" sz="1100" dirty="0" err="1"/>
              <a:t>FlashListhStatus</a:t>
            </a:r>
            <a:r>
              <a:rPr lang="en-US" altLang="zh-CN" sz="1100" dirty="0"/>
              <a:t>)</a:t>
            </a:r>
            <a:r>
              <a:rPr lang="en-US" altLang="zh-CN" sz="1100" dirty="0" err="1"/>
              <a:t>flashListhStatus</a:t>
            </a:r>
            <a:r>
              <a:rPr lang="en-US" altLang="zh-CN" sz="1100" dirty="0"/>
              <a:t>;</a:t>
            </a:r>
          </a:p>
          <a:p>
            <a:endParaRPr lang="en-US" altLang="zh-CN" sz="1100" dirty="0"/>
          </a:p>
          <a:p>
            <a:r>
              <a:rPr lang="en-US" altLang="zh-CN" sz="1100" dirty="0"/>
              <a:t>//</a:t>
            </a:r>
            <a:r>
              <a:rPr lang="zh-CN" altLang="en-US" sz="1100" dirty="0"/>
              <a:t>关闭闪光灯</a:t>
            </a:r>
          </a:p>
          <a:p>
            <a:r>
              <a:rPr lang="en-US" altLang="zh-CN" sz="1100" dirty="0"/>
              <a:t>+ (void)</a:t>
            </a:r>
            <a:r>
              <a:rPr lang="en-US" altLang="zh-CN" sz="1100" dirty="0" err="1"/>
              <a:t>closeFlashLight</a:t>
            </a:r>
            <a:r>
              <a:rPr lang="en-US" altLang="zh-CN" sz="1100" dirty="0"/>
              <a:t>;</a:t>
            </a:r>
          </a:p>
          <a:p>
            <a:endParaRPr lang="en-US" altLang="zh-CN" sz="1100" dirty="0"/>
          </a:p>
          <a:p>
            <a:r>
              <a:rPr lang="en-US" altLang="zh-CN" sz="1100" dirty="0"/>
              <a:t>//</a:t>
            </a:r>
            <a:r>
              <a:rPr lang="zh-CN" altLang="en-US" sz="1100" dirty="0"/>
              <a:t>打开闪光灯</a:t>
            </a:r>
          </a:p>
          <a:p>
            <a:r>
              <a:rPr lang="en-US" altLang="zh-CN" sz="1100" dirty="0"/>
              <a:t>+ (void)</a:t>
            </a:r>
            <a:r>
              <a:rPr lang="en-US" altLang="zh-CN" sz="1100" dirty="0" err="1"/>
              <a:t>openFlashLight</a:t>
            </a:r>
            <a:r>
              <a:rPr lang="en-US" altLang="zh-CN" sz="1100" dirty="0"/>
              <a:t>;</a:t>
            </a:r>
            <a:endParaRPr kumimoji="1" lang="en-US" altLang="zh-CN" sz="1100" dirty="0" smtClean="0"/>
          </a:p>
          <a:p>
            <a:pPr algn="ctr"/>
            <a:endParaRPr kumimoji="1" lang="zh-CN" altLang="en-US" sz="1100" dirty="0"/>
          </a:p>
        </p:txBody>
      </p:sp>
      <p:sp>
        <p:nvSpPr>
          <p:cNvPr id="5" name="文本框 4"/>
          <p:cNvSpPr txBox="1"/>
          <p:nvPr/>
        </p:nvSpPr>
        <p:spPr>
          <a:xfrm>
            <a:off x="1471087" y="5159638"/>
            <a:ext cx="6561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zh-CN" dirty="0" smtClean="0"/>
              <a:t>[</a:t>
            </a:r>
            <a:r>
              <a:rPr kumimoji="1" lang="en-US" altLang="zh-CN" dirty="0" err="1" smtClean="0"/>
              <a:t>Iphone</a:t>
            </a:r>
            <a:r>
              <a:rPr kumimoji="1" lang="zh-CN" altLang="en-US" dirty="0" smtClean="0"/>
              <a:t> </a:t>
            </a:r>
            <a:r>
              <a:rPr lang="en-US" altLang="zh-CN" dirty="0" err="1" smtClean="0"/>
              <a:t>cameraWithFlashListhStatus:k</a:t>
            </a:r>
            <a:r>
              <a:rPr lang="zh-CN" altLang="zh-CN" dirty="0" smtClean="0"/>
              <a:t>F</a:t>
            </a:r>
            <a:r>
              <a:rPr lang="en-US" altLang="zh-CN" dirty="0" err="1" smtClean="0"/>
              <a:t>lashListhStatusOpen</a:t>
            </a:r>
            <a:r>
              <a:rPr lang="en-US" altLang="zh-CN" dirty="0" smtClean="0"/>
              <a:t>];</a:t>
            </a:r>
            <a:endParaRPr kumimoji="1" lang="zh-CN" altLang="en-US" dirty="0"/>
          </a:p>
        </p:txBody>
      </p:sp>
      <p:cxnSp>
        <p:nvCxnSpPr>
          <p:cNvPr id="7" name="直线箭头连接符 6"/>
          <p:cNvCxnSpPr>
            <a:stCxn id="5" idx="0"/>
          </p:cNvCxnSpPr>
          <p:nvPr/>
        </p:nvCxnSpPr>
        <p:spPr>
          <a:xfrm flipH="1" flipV="1">
            <a:off x="4526421" y="4464065"/>
            <a:ext cx="225372" cy="6955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7594329" y="3282032"/>
            <a:ext cx="1659688" cy="71676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zh-CN" dirty="0" smtClean="0"/>
              <a:t>s</a:t>
            </a:r>
            <a:r>
              <a:rPr kumimoji="1" lang="en-US" altLang="zh-CN" dirty="0" smtClean="0"/>
              <a:t>elf: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Iphone</a:t>
            </a:r>
            <a:endParaRPr kumimoji="1" lang="zh-CN" altLang="en-US" dirty="0"/>
          </a:p>
        </p:txBody>
      </p:sp>
      <p:cxnSp>
        <p:nvCxnSpPr>
          <p:cNvPr id="10" name="直线箭头连接符 9"/>
          <p:cNvCxnSpPr>
            <a:stCxn id="8" idx="1"/>
          </p:cNvCxnSpPr>
          <p:nvPr/>
        </p:nvCxnSpPr>
        <p:spPr>
          <a:xfrm flipH="1" flipV="1">
            <a:off x="4751793" y="2326344"/>
            <a:ext cx="2842536" cy="131407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2736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课程大纲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【</a:t>
            </a:r>
            <a:r>
              <a:rPr kumimoji="1" lang="zh-CN" altLang="en-US" dirty="0" smtClean="0"/>
              <a:t>掌握</a:t>
            </a:r>
            <a:r>
              <a:rPr kumimoji="1" lang="en-US" altLang="zh-CN" dirty="0" smtClean="0"/>
              <a:t>】 </a:t>
            </a:r>
            <a:r>
              <a:rPr kumimoji="1" lang="zh-CN" altLang="en-US" dirty="0" smtClean="0"/>
              <a:t>类方法</a:t>
            </a:r>
            <a:endParaRPr kumimoji="1" lang="en-US" altLang="zh-CN" dirty="0" smtClean="0"/>
          </a:p>
          <a:p>
            <a:r>
              <a:rPr kumimoji="1" lang="en-US" altLang="zh-CN" dirty="0" smtClean="0"/>
              <a:t>【</a:t>
            </a:r>
            <a:r>
              <a:rPr kumimoji="1" lang="zh-CN" altLang="en-US" dirty="0" smtClean="0"/>
              <a:t>理解</a:t>
            </a:r>
            <a:r>
              <a:rPr kumimoji="1" lang="en-US" altLang="zh-CN" dirty="0" smtClean="0"/>
              <a:t>】 </a:t>
            </a:r>
            <a:r>
              <a:rPr kumimoji="1" lang="zh-CN" altLang="en-US" dirty="0" smtClean="0"/>
              <a:t>匿名类</a:t>
            </a:r>
            <a:endParaRPr kumimoji="1" lang="en-US" altLang="zh-CN" dirty="0" smtClean="0"/>
          </a:p>
          <a:p>
            <a:r>
              <a:rPr kumimoji="1" lang="en-US" altLang="zh-CN" dirty="0" smtClean="0"/>
              <a:t>【</a:t>
            </a:r>
            <a:r>
              <a:rPr kumimoji="1" lang="zh-CN" altLang="en-US" dirty="0" smtClean="0"/>
              <a:t>掌握</a:t>
            </a:r>
            <a:r>
              <a:rPr kumimoji="1" lang="en-US" altLang="zh-CN" dirty="0" smtClean="0"/>
              <a:t>】</a:t>
            </a:r>
            <a:r>
              <a:rPr kumimoji="1" lang="zh-CN" altLang="en-US" dirty="0" smtClean="0"/>
              <a:t>封装</a:t>
            </a:r>
            <a:endParaRPr kumimoji="1" lang="en-US" altLang="zh-CN" dirty="0" smtClean="0"/>
          </a:p>
          <a:p>
            <a:r>
              <a:rPr kumimoji="1" lang="en-US" altLang="zh-CN" dirty="0" smtClean="0"/>
              <a:t>【</a:t>
            </a:r>
            <a:r>
              <a:rPr kumimoji="1" lang="zh-CN" altLang="en-US" dirty="0" smtClean="0"/>
              <a:t>掌握</a:t>
            </a:r>
            <a:r>
              <a:rPr kumimoji="1" lang="en-US" altLang="zh-CN" dirty="0" smtClean="0"/>
              <a:t>】</a:t>
            </a:r>
            <a:r>
              <a:rPr kumimoji="1" lang="en-US" altLang="en-US" dirty="0" smtClean="0"/>
              <a:t>依赖关系</a:t>
            </a:r>
          </a:p>
          <a:p>
            <a:r>
              <a:rPr kumimoji="1" lang="en-US" altLang="en-US" dirty="0" smtClean="0"/>
              <a:t>【掌握】关联关系</a:t>
            </a:r>
            <a:r>
              <a:rPr kumimoji="1" lang="en-US" altLang="zh-CN" dirty="0" smtClean="0"/>
              <a:t>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62623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Super</a:t>
            </a:r>
            <a:r>
              <a:rPr kumimoji="1" lang="zh-CN" altLang="en-US" dirty="0" smtClean="0"/>
              <a:t>关键字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16819" y="1742652"/>
            <a:ext cx="5701651" cy="45243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@implementation </a:t>
            </a:r>
            <a:r>
              <a:rPr lang="en-US" altLang="zh-CN" dirty="0" smtClean="0"/>
              <a:t>Iphone2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- </a:t>
            </a:r>
            <a:r>
              <a:rPr lang="en-US" altLang="zh-CN" dirty="0"/>
              <a:t>(void)</a:t>
            </a:r>
            <a:r>
              <a:rPr lang="en-US" altLang="zh-CN" dirty="0" err="1"/>
              <a:t>backCamera</a:t>
            </a:r>
            <a:endParaRPr lang="en-US" altLang="zh-CN" dirty="0"/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    if (_</a:t>
            </a:r>
            <a:r>
              <a:rPr lang="en-US" altLang="zh-CN" dirty="0" err="1"/>
              <a:t>flashlightStatus</a:t>
            </a:r>
            <a:r>
              <a:rPr lang="en-US" altLang="zh-CN" dirty="0"/>
              <a:t> == </a:t>
            </a:r>
            <a:r>
              <a:rPr lang="en-US" altLang="zh-CN" dirty="0" err="1"/>
              <a:t>kFlashlightStatusOpen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    {</a:t>
            </a:r>
          </a:p>
          <a:p>
            <a:r>
              <a:rPr lang="en-US" altLang="zh-CN" dirty="0"/>
              <a:t>        [self </a:t>
            </a:r>
            <a:r>
              <a:rPr lang="en-US" altLang="zh-CN" dirty="0" err="1"/>
              <a:t>openFlashlight</a:t>
            </a:r>
            <a:r>
              <a:rPr lang="en-US" altLang="zh-CN" dirty="0"/>
              <a:t>];</a:t>
            </a:r>
          </a:p>
          <a:p>
            <a:r>
              <a:rPr lang="en-US" altLang="zh-CN" dirty="0"/>
              <a:t>    }</a:t>
            </a:r>
          </a:p>
          <a:p>
            <a:r>
              <a:rPr lang="en-US" altLang="zh-CN" dirty="0"/>
              <a:t>    else if (_</a:t>
            </a:r>
            <a:r>
              <a:rPr lang="en-US" altLang="zh-CN" dirty="0" err="1"/>
              <a:t>flashlightStatus</a:t>
            </a:r>
            <a:r>
              <a:rPr lang="en-US" altLang="zh-CN" dirty="0"/>
              <a:t> == </a:t>
            </a:r>
            <a:r>
              <a:rPr lang="en-US" altLang="zh-CN" dirty="0" err="1"/>
              <a:t>kFlashlightStatusClose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    {</a:t>
            </a:r>
          </a:p>
          <a:p>
            <a:r>
              <a:rPr lang="en-US" altLang="zh-CN" dirty="0"/>
              <a:t>        [self </a:t>
            </a:r>
            <a:r>
              <a:rPr lang="en-US" altLang="zh-CN" dirty="0" err="1"/>
              <a:t>closeFlashlight</a:t>
            </a:r>
            <a:r>
              <a:rPr lang="en-US" altLang="zh-CN" dirty="0"/>
              <a:t>];</a:t>
            </a:r>
          </a:p>
          <a:p>
            <a:r>
              <a:rPr lang="en-US" altLang="zh-CN" dirty="0"/>
              <a:t>    }</a:t>
            </a:r>
          </a:p>
          <a:p>
            <a:endParaRPr lang="en-US" altLang="zh-CN" dirty="0"/>
          </a:p>
          <a:p>
            <a:r>
              <a:rPr lang="en-US" altLang="zh-CN" dirty="0"/>
              <a:t>    [</a:t>
            </a:r>
            <a:r>
              <a:rPr lang="en-US" altLang="zh-CN" dirty="0">
                <a:solidFill>
                  <a:srgbClr val="FF73BF"/>
                </a:solidFill>
              </a:rPr>
              <a:t>super</a:t>
            </a:r>
            <a:r>
              <a:rPr lang="en-US" altLang="zh-CN" dirty="0"/>
              <a:t> </a:t>
            </a:r>
            <a:r>
              <a:rPr lang="en-US" altLang="zh-CN" dirty="0" err="1"/>
              <a:t>backCamera</a:t>
            </a:r>
            <a:r>
              <a:rPr lang="en-US" altLang="zh-CN" dirty="0"/>
              <a:t>];</a:t>
            </a:r>
          </a:p>
          <a:p>
            <a:r>
              <a:rPr lang="en-US" altLang="zh-CN" dirty="0"/>
              <a:t>}</a:t>
            </a:r>
          </a:p>
          <a:p>
            <a:r>
              <a:rPr lang="en-US" altLang="zh-CN" dirty="0"/>
              <a:t>@end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6497150" y="2008480"/>
            <a:ext cx="23035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使用</a:t>
            </a:r>
            <a:r>
              <a:rPr kumimoji="1" lang="en-US" altLang="zh-CN" dirty="0" smtClean="0"/>
              <a:t>super</a:t>
            </a:r>
            <a:r>
              <a:rPr kumimoji="1" lang="zh-CN" altLang="en-US" dirty="0" smtClean="0"/>
              <a:t>关键字调用父类的</a:t>
            </a:r>
            <a:r>
              <a:rPr lang="en-US" altLang="zh-CN" dirty="0" err="1" smtClean="0"/>
              <a:t>backCamera</a:t>
            </a:r>
            <a:r>
              <a:rPr lang="zh-CN" altLang="en-US" dirty="0" smtClean="0"/>
              <a:t>方法</a:t>
            </a:r>
            <a:endParaRPr kumimoji="1" lang="zh-CN" altLang="en-US" dirty="0"/>
          </a:p>
        </p:txBody>
      </p:sp>
      <p:cxnSp>
        <p:nvCxnSpPr>
          <p:cNvPr id="7" name="直线箭头连接符 6"/>
          <p:cNvCxnSpPr>
            <a:stCxn id="5" idx="1"/>
          </p:cNvCxnSpPr>
          <p:nvPr/>
        </p:nvCxnSpPr>
        <p:spPr>
          <a:xfrm flipH="1">
            <a:off x="1476625" y="2470145"/>
            <a:ext cx="5020525" cy="29350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5344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多态性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使用父类的指针变量保存子类对象</a:t>
            </a:r>
            <a:endParaRPr kumimoji="1" lang="en-US" altLang="zh-CN" dirty="0" smtClean="0"/>
          </a:p>
          <a:p>
            <a:r>
              <a:rPr kumimoji="1" lang="zh-CN" altLang="en-US" dirty="0" smtClean="0"/>
              <a:t>使用该指针调用父类中声明的方法和变量</a:t>
            </a:r>
            <a:endParaRPr kumimoji="1" lang="en-US" altLang="zh-CN" dirty="0" smtClean="0"/>
          </a:p>
          <a:p>
            <a:r>
              <a:rPr kumimoji="1" lang="zh-CN" altLang="en-US" dirty="0" smtClean="0"/>
              <a:t>如果子类中重写了父类中的方法，那么在调用这个方法的时候，将会调用子类中的这个方法</a:t>
            </a:r>
            <a:endParaRPr kumimoji="1" lang="en-US" altLang="zh-CN" dirty="0" smtClean="0"/>
          </a:p>
          <a:p>
            <a:r>
              <a:rPr kumimoji="1" lang="zh-CN" altLang="en-US" dirty="0" smtClean="0"/>
              <a:t>多态依赖于继承关系而存在</a:t>
            </a:r>
            <a:endParaRPr kumimoji="1" lang="en-US" altLang="zh-CN" dirty="0" smtClean="0"/>
          </a:p>
          <a:p>
            <a:r>
              <a:rPr kumimoji="1" lang="zh-CN" altLang="en-US" dirty="0" smtClean="0"/>
              <a:t>动态确定数据类型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84358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多态语法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063170" y="3603577"/>
            <a:ext cx="6895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Iphone1</a:t>
            </a:r>
            <a:r>
              <a:rPr kumimoji="1" lang="zh-CN" altLang="en-US" dirty="0" smtClean="0"/>
              <a:t>  * </a:t>
            </a:r>
            <a:r>
              <a:rPr kumimoji="1" lang="en-US" altLang="zh-CN" dirty="0" smtClean="0"/>
              <a:t>ip1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=</a:t>
            </a:r>
            <a:r>
              <a:rPr kumimoji="1" lang="zh-CN" altLang="en-US" dirty="0" smtClean="0"/>
              <a:t>  </a:t>
            </a:r>
            <a:r>
              <a:rPr kumimoji="1" lang="en-US" altLang="zh-CN" dirty="0" smtClean="0"/>
              <a:t>[Iphone2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new];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649715" y="2023248"/>
            <a:ext cx="23921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父类指针变量保存了子类对象</a:t>
            </a:r>
            <a:endParaRPr kumimoji="1" lang="zh-CN" altLang="en-US" dirty="0"/>
          </a:p>
        </p:txBody>
      </p:sp>
      <p:cxnSp>
        <p:nvCxnSpPr>
          <p:cNvPr id="7" name="直线箭头连接符 6"/>
          <p:cNvCxnSpPr>
            <a:stCxn id="5" idx="2"/>
          </p:cNvCxnSpPr>
          <p:nvPr/>
        </p:nvCxnSpPr>
        <p:spPr>
          <a:xfrm>
            <a:off x="1845781" y="2669579"/>
            <a:ext cx="664481" cy="10667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5286317" y="221523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子类对象</a:t>
            </a:r>
            <a:endParaRPr kumimoji="1" lang="zh-CN" altLang="en-US" dirty="0"/>
          </a:p>
        </p:txBody>
      </p:sp>
      <p:cxnSp>
        <p:nvCxnSpPr>
          <p:cNvPr id="10" name="直线箭头连接符 9"/>
          <p:cNvCxnSpPr/>
          <p:nvPr/>
        </p:nvCxnSpPr>
        <p:spPr>
          <a:xfrm flipH="1">
            <a:off x="3676796" y="2584568"/>
            <a:ext cx="1771950" cy="11517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8508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方法参数的多态性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738526" y="1742650"/>
            <a:ext cx="959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Animal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137001" y="2643514"/>
            <a:ext cx="608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Dog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2421665" y="2665604"/>
            <a:ext cx="5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Cat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3698333" y="2709908"/>
            <a:ext cx="702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Tiger</a:t>
            </a:r>
            <a:endParaRPr kumimoji="1" lang="zh-CN" altLang="en-US" dirty="0"/>
          </a:p>
        </p:txBody>
      </p:sp>
      <p:cxnSp>
        <p:nvCxnSpPr>
          <p:cNvPr id="10" name="直线箭头连接符 9"/>
          <p:cNvCxnSpPr>
            <a:stCxn id="6" idx="0"/>
          </p:cNvCxnSpPr>
          <p:nvPr/>
        </p:nvCxnSpPr>
        <p:spPr>
          <a:xfrm flipV="1">
            <a:off x="1441062" y="2111982"/>
            <a:ext cx="1659850" cy="5315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线箭头连接符 11"/>
          <p:cNvCxnSpPr>
            <a:stCxn id="7" idx="0"/>
            <a:endCxn id="5" idx="2"/>
          </p:cNvCxnSpPr>
          <p:nvPr/>
        </p:nvCxnSpPr>
        <p:spPr>
          <a:xfrm flipV="1">
            <a:off x="2693603" y="2111982"/>
            <a:ext cx="524827" cy="5536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线箭头连接符 13"/>
          <p:cNvCxnSpPr>
            <a:stCxn id="8" idx="0"/>
            <a:endCxn id="5" idx="2"/>
          </p:cNvCxnSpPr>
          <p:nvPr/>
        </p:nvCxnSpPr>
        <p:spPr>
          <a:xfrm flipH="1" flipV="1">
            <a:off x="3218430" y="2111982"/>
            <a:ext cx="830908" cy="5979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5035291" y="1949406"/>
            <a:ext cx="32190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 smtClean="0"/>
              <a:t>Dog,Cat,Tiger</a:t>
            </a:r>
            <a:r>
              <a:rPr kumimoji="1" lang="zh-CN" altLang="en-US" dirty="0" smtClean="0"/>
              <a:t>都继承自</a:t>
            </a:r>
            <a:r>
              <a:rPr kumimoji="1" lang="en-US" altLang="zh-CN" dirty="0" smtClean="0"/>
              <a:t>Animal</a:t>
            </a:r>
          </a:p>
          <a:p>
            <a:r>
              <a:rPr kumimoji="1" lang="zh-CN" altLang="en-US" dirty="0" smtClean="0"/>
              <a:t>都有</a:t>
            </a:r>
            <a:r>
              <a:rPr kumimoji="1" lang="en-US" altLang="zh-CN" dirty="0" smtClean="0"/>
              <a:t>eat</a:t>
            </a:r>
            <a:r>
              <a:rPr kumimoji="1" lang="zh-CN" altLang="en-US" dirty="0" smtClean="0"/>
              <a:t>方法</a:t>
            </a:r>
            <a:endParaRPr kumimoji="1"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679247" y="3824973"/>
            <a:ext cx="394258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@</a:t>
            </a:r>
            <a:r>
              <a:rPr lang="en-US" altLang="zh-CN" dirty="0" smtClean="0"/>
              <a:t>implementation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Person</a:t>
            </a:r>
          </a:p>
          <a:p>
            <a:endParaRPr kumimoji="1" lang="en-US" altLang="zh-CN" dirty="0"/>
          </a:p>
          <a:p>
            <a:r>
              <a:rPr lang="en-US" altLang="zh-CN" dirty="0"/>
              <a:t>- (void)</a:t>
            </a:r>
            <a:r>
              <a:rPr lang="en-US" altLang="zh-CN" dirty="0" err="1"/>
              <a:t>feedAnimal</a:t>
            </a:r>
            <a:r>
              <a:rPr lang="en-US" altLang="zh-CN" dirty="0"/>
              <a:t>:(Animal *)animal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    [animal eat];</a:t>
            </a:r>
          </a:p>
          <a:p>
            <a:r>
              <a:rPr lang="en-US" altLang="zh-CN" dirty="0"/>
              <a:t>}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zh-CN" dirty="0" smtClean="0"/>
              <a:t>@</a:t>
            </a:r>
            <a:r>
              <a:rPr kumimoji="1" lang="en-US" altLang="zh-CN" dirty="0" smtClean="0"/>
              <a:t>end</a:t>
            </a:r>
            <a:endParaRPr kumimoji="1"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5094356" y="3751132"/>
            <a:ext cx="33371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使用</a:t>
            </a:r>
            <a:r>
              <a:rPr kumimoji="1" lang="en-US" altLang="zh-CN" dirty="0" smtClean="0"/>
              <a:t>Animal</a:t>
            </a:r>
            <a:r>
              <a:rPr kumimoji="1" lang="zh-CN" altLang="en-US" dirty="0" smtClean="0"/>
              <a:t> *作为方法的参数，那么我们可以传入</a:t>
            </a:r>
            <a:r>
              <a:rPr kumimoji="1" lang="en-US" altLang="zh-CN" dirty="0" smtClean="0"/>
              <a:t>Dog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Cat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Tiger</a:t>
            </a:r>
            <a:r>
              <a:rPr kumimoji="1" lang="zh-CN" altLang="en-US" dirty="0" smtClean="0"/>
              <a:t>之中的任何一个对象</a:t>
            </a:r>
            <a:endParaRPr kumimoji="1" lang="zh-CN" altLang="en-US" dirty="0"/>
          </a:p>
        </p:txBody>
      </p:sp>
      <p:cxnSp>
        <p:nvCxnSpPr>
          <p:cNvPr id="19" name="直线箭头连接符 18"/>
          <p:cNvCxnSpPr/>
          <p:nvPr/>
        </p:nvCxnSpPr>
        <p:spPr>
          <a:xfrm flipH="1">
            <a:off x="3337172" y="4016960"/>
            <a:ext cx="1757184" cy="4578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5256785" y="5168883"/>
            <a:ext cx="30447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传入的是哪个对象，</a:t>
            </a:r>
            <a:endParaRPr kumimoji="1" lang="en-US" altLang="zh-CN" dirty="0" smtClean="0"/>
          </a:p>
          <a:p>
            <a:r>
              <a:rPr kumimoji="1" lang="zh-CN" altLang="en-US" dirty="0" smtClean="0"/>
              <a:t>就会调用哪个对象的</a:t>
            </a:r>
            <a:r>
              <a:rPr kumimoji="1" lang="en-US" altLang="zh-CN" dirty="0" smtClean="0"/>
              <a:t>eat</a:t>
            </a:r>
            <a:r>
              <a:rPr kumimoji="1" lang="zh-CN" altLang="en-US" dirty="0" smtClean="0"/>
              <a:t>方法</a:t>
            </a:r>
            <a:endParaRPr kumimoji="1" lang="zh-CN" altLang="en-US" dirty="0"/>
          </a:p>
        </p:txBody>
      </p:sp>
      <p:cxnSp>
        <p:nvCxnSpPr>
          <p:cNvPr id="22" name="直线箭头连接符 21"/>
          <p:cNvCxnSpPr/>
          <p:nvPr/>
        </p:nvCxnSpPr>
        <p:spPr>
          <a:xfrm flipH="1" flipV="1">
            <a:off x="2244470" y="5168883"/>
            <a:ext cx="2849886" cy="2953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6722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影讯项目重构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分析出更多必要的对象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80547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 smtClean="0"/>
              <a:t>面向对象三大特性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封装</a:t>
            </a:r>
            <a:endParaRPr kumimoji="1" lang="en-US" altLang="zh-CN" dirty="0" smtClean="0"/>
          </a:p>
          <a:p>
            <a:r>
              <a:rPr kumimoji="1" lang="zh-CN" altLang="en-US" dirty="0" smtClean="0"/>
              <a:t>继承</a:t>
            </a:r>
            <a:endParaRPr kumimoji="1" lang="en-US" altLang="zh-CN" dirty="0" smtClean="0"/>
          </a:p>
          <a:p>
            <a:r>
              <a:rPr kumimoji="1" lang="zh-CN" altLang="en-US" dirty="0" smtClean="0"/>
              <a:t>多态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07854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封装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封装性就是隐藏实现细节，将属性私有化，提供公有方法访问私有属性。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700" y="2711450"/>
            <a:ext cx="2828925" cy="32099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5258" y="2855912"/>
            <a:ext cx="4009983" cy="2938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567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封装属性语法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向外部提供设置属性的</a:t>
            </a:r>
            <a:r>
              <a:rPr kumimoji="1" lang="en-US" altLang="zh-CN" dirty="0" smtClean="0"/>
              <a:t>set</a:t>
            </a:r>
            <a:r>
              <a:rPr kumimoji="1" lang="zh-CN" altLang="en-US" dirty="0" smtClean="0"/>
              <a:t>方法</a:t>
            </a:r>
            <a:endParaRPr kumimoji="1" lang="en-US" altLang="zh-CN" dirty="0" smtClean="0"/>
          </a:p>
          <a:p>
            <a:pPr marL="0" indent="0">
              <a:buNone/>
            </a:pPr>
            <a:endParaRPr kumimoji="1" lang="en-US" altLang="zh-CN" dirty="0" smtClean="0"/>
          </a:p>
          <a:p>
            <a:pPr lvl="1"/>
            <a:r>
              <a:rPr kumimoji="1" lang="zh-CN" altLang="zh-CN" dirty="0"/>
              <a:t>-</a:t>
            </a:r>
            <a:r>
              <a:rPr kumimoji="1" lang="zh-CN" altLang="en-US" dirty="0"/>
              <a:t> </a:t>
            </a:r>
            <a:r>
              <a:rPr kumimoji="1" lang="en-US" altLang="zh-CN" dirty="0"/>
              <a:t>(void)</a:t>
            </a:r>
            <a:r>
              <a:rPr kumimoji="1" lang="en-US" altLang="zh-CN" dirty="0" err="1"/>
              <a:t>setName</a:t>
            </a:r>
            <a:r>
              <a:rPr kumimoji="1" lang="zh-CN" altLang="zh-CN" dirty="0">
                <a:sym typeface="Wingdings"/>
              </a:rPr>
              <a:t>:</a:t>
            </a:r>
            <a:r>
              <a:rPr kumimoji="1" lang="zh-CN" altLang="en-US" dirty="0">
                <a:sym typeface="Wingdings"/>
              </a:rPr>
              <a:t> </a:t>
            </a:r>
            <a:r>
              <a:rPr kumimoji="1" lang="en-US" altLang="zh-CN" dirty="0">
                <a:sym typeface="Wingdings"/>
              </a:rPr>
              <a:t>(</a:t>
            </a:r>
            <a:r>
              <a:rPr kumimoji="1" lang="en-US" altLang="zh-CN" dirty="0" err="1">
                <a:sym typeface="Wingdings"/>
              </a:rPr>
              <a:t>NSString</a:t>
            </a:r>
            <a:r>
              <a:rPr kumimoji="1" lang="zh-CN" altLang="en-US" dirty="0">
                <a:sym typeface="Wingdings"/>
              </a:rPr>
              <a:t> *</a:t>
            </a:r>
            <a:r>
              <a:rPr kumimoji="1" lang="en-US" altLang="zh-CN" dirty="0">
                <a:sym typeface="Wingdings"/>
              </a:rPr>
              <a:t>)name;</a:t>
            </a:r>
          </a:p>
          <a:p>
            <a:pPr marL="457200" lvl="1" indent="0">
              <a:buNone/>
            </a:pPr>
            <a:endParaRPr kumimoji="1" lang="en-US" altLang="zh-CN" dirty="0" smtClean="0"/>
          </a:p>
          <a:p>
            <a:r>
              <a:rPr kumimoji="1" lang="zh-CN" altLang="en-US" dirty="0" smtClean="0"/>
              <a:t>向外部提供访问属性的</a:t>
            </a:r>
            <a:r>
              <a:rPr kumimoji="1" lang="en-US" altLang="zh-CN" dirty="0" smtClean="0"/>
              <a:t>get</a:t>
            </a:r>
            <a:r>
              <a:rPr kumimoji="1" lang="zh-CN" altLang="en-US" dirty="0" smtClean="0"/>
              <a:t>方法</a:t>
            </a:r>
            <a:endParaRPr kumimoji="1" lang="en-US" altLang="zh-CN" dirty="0" smtClean="0"/>
          </a:p>
          <a:p>
            <a:pPr marL="0" indent="0">
              <a:buNone/>
            </a:pPr>
            <a:endParaRPr kumimoji="1" lang="en-US" altLang="zh-CN" dirty="0" smtClean="0"/>
          </a:p>
          <a:p>
            <a:pPr lvl="1"/>
            <a:r>
              <a:rPr kumimoji="1" lang="zh-CN" altLang="zh-CN" dirty="0" smtClean="0"/>
              <a:t>-</a:t>
            </a:r>
            <a:r>
              <a:rPr kumimoji="1" lang="zh-CN" altLang="en-US" dirty="0" smtClean="0"/>
              <a:t> （</a:t>
            </a:r>
            <a:r>
              <a:rPr kumimoji="1" lang="en-US" altLang="zh-CN" dirty="0" err="1" smtClean="0"/>
              <a:t>NSString</a:t>
            </a:r>
            <a:r>
              <a:rPr kumimoji="1" lang="zh-CN" altLang="en-US" dirty="0" smtClean="0"/>
              <a:t> *）</a:t>
            </a:r>
            <a:r>
              <a:rPr kumimoji="1" lang="en-US" altLang="zh-CN" dirty="0" smtClean="0"/>
              <a:t>name;</a:t>
            </a:r>
          </a:p>
          <a:p>
            <a:pPr marL="457200" lvl="1" indent="0">
              <a:buNone/>
            </a:pPr>
            <a:endParaRPr kumimoji="1" lang="en-US" altLang="zh-CN" dirty="0" smtClean="0"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2978467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 smtClean="0"/>
              <a:t>关联</a:t>
            </a:r>
            <a:r>
              <a:rPr kumimoji="1" lang="zh-CN" altLang="en-US" dirty="0" smtClean="0"/>
              <a:t>关</a:t>
            </a:r>
            <a:r>
              <a:rPr kumimoji="1" lang="zh-CN" altLang="en-US" dirty="0" smtClean="0"/>
              <a:t>系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关联</a:t>
            </a:r>
            <a:r>
              <a:rPr kumimoji="1" lang="zh-CN" altLang="en-US" dirty="0" smtClean="0"/>
              <a:t>关系是类与类之间</a:t>
            </a:r>
            <a:r>
              <a:rPr kumimoji="1" lang="zh-CN" altLang="en-US" dirty="0" smtClean="0"/>
              <a:t>的关系</a:t>
            </a:r>
            <a:endParaRPr kumimoji="1" lang="en-US" altLang="zh-CN" dirty="0" smtClean="0"/>
          </a:p>
          <a:p>
            <a:r>
              <a:rPr kumimoji="1" lang="zh-CN" altLang="en-US" dirty="0" smtClean="0"/>
              <a:t>一个类中包含另一个类</a:t>
            </a:r>
            <a:r>
              <a:rPr kumimoji="1" lang="zh-CN" altLang="en-US" dirty="0" smtClean="0"/>
              <a:t>的对象就是</a:t>
            </a:r>
            <a:r>
              <a:rPr kumimoji="1" lang="zh-CN" altLang="en-US" dirty="0" smtClean="0"/>
              <a:t>关联关系</a:t>
            </a:r>
            <a:endParaRPr kumimoji="1" lang="en-US" altLang="zh-CN" dirty="0" smtClean="0"/>
          </a:p>
          <a:p>
            <a:r>
              <a:rPr kumimoji="1" lang="zh-CN" altLang="en-US" dirty="0" smtClean="0"/>
              <a:t>关联</a:t>
            </a:r>
            <a:r>
              <a:rPr kumimoji="1" lang="zh-CN" altLang="en-US" dirty="0" smtClean="0"/>
              <a:t>关系是开发</a:t>
            </a:r>
            <a:r>
              <a:rPr kumimoji="1" lang="zh-CN" altLang="en-US" dirty="0" smtClean="0"/>
              <a:t>中最为</a:t>
            </a:r>
            <a:r>
              <a:rPr kumimoji="1" lang="zh-CN" altLang="en-US" dirty="0" smtClean="0"/>
              <a:t>常用的</a:t>
            </a:r>
            <a:r>
              <a:rPr kumimoji="1" lang="zh-CN" altLang="en-US" dirty="0" smtClean="0"/>
              <a:t>对象与对象间的关系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15493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关联</a:t>
            </a:r>
            <a:r>
              <a:rPr kumimoji="1" lang="zh-CN" altLang="en-US" dirty="0" smtClean="0"/>
              <a:t>关系示例</a:t>
            </a:r>
            <a:r>
              <a:rPr kumimoji="1" lang="en-US" altLang="zh-CN" dirty="0" smtClean="0"/>
              <a:t>1</a:t>
            </a:r>
            <a:endParaRPr kumimoji="1" lang="zh-CN" altLang="en-US" dirty="0"/>
          </a:p>
        </p:txBody>
      </p:sp>
      <p:pic>
        <p:nvPicPr>
          <p:cNvPr id="8" name="内容占位符 7"/>
          <p:cNvPicPr>
            <a:picLocks noGrp="1" noChangeAspect="1"/>
          </p:cNvPicPr>
          <p:nvPr>
            <p:ph idx="1"/>
          </p:nvPr>
        </p:nvPicPr>
        <p:blipFill>
          <a:blip r:embed="rId3"/>
          <a:srcRect t="10044" b="10044"/>
          <a:stretch>
            <a:fillRect/>
          </a:stretch>
        </p:blipFill>
        <p:spPr>
          <a:xfrm>
            <a:off x="554886" y="2753801"/>
            <a:ext cx="6213280" cy="3271245"/>
          </a:xfrm>
        </p:spPr>
      </p:pic>
      <p:sp>
        <p:nvSpPr>
          <p:cNvPr id="5" name="文本框 4"/>
          <p:cNvSpPr txBox="1"/>
          <p:nvPr/>
        </p:nvSpPr>
        <p:spPr>
          <a:xfrm>
            <a:off x="554885" y="1744594"/>
            <a:ext cx="6213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女孩打电话给土豪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554885" y="2205167"/>
            <a:ext cx="8131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找出这一示例中必须存在的对象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88723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 smtClean="0"/>
              <a:t>关联</a:t>
            </a:r>
            <a:r>
              <a:rPr kumimoji="1" lang="en-US" altLang="en-US" dirty="0" smtClean="0"/>
              <a:t>关系</a:t>
            </a:r>
            <a:r>
              <a:rPr kumimoji="1" lang="zh-CN" altLang="en-US" dirty="0" smtClean="0"/>
              <a:t>示例</a:t>
            </a:r>
            <a:r>
              <a:rPr kumimoji="1" lang="en-US" altLang="zh-CN" dirty="0" smtClean="0"/>
              <a:t>2</a:t>
            </a:r>
            <a:endParaRPr kumimoji="1"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3"/>
          <a:srcRect t="7654" b="7654"/>
          <a:stretch>
            <a:fillRect/>
          </a:stretch>
        </p:blipFill>
        <p:spPr>
          <a:xfrm>
            <a:off x="457200" y="3400622"/>
            <a:ext cx="3645564" cy="2141317"/>
          </a:xfr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6044" y="3400622"/>
            <a:ext cx="4005077" cy="2141317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457200" y="1684447"/>
            <a:ext cx="47898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女孩开车</a:t>
            </a:r>
            <a:endParaRPr kumimoji="1" lang="en-US" altLang="zh-CN" dirty="0" smtClean="0"/>
          </a:p>
          <a:p>
            <a:r>
              <a:rPr kumimoji="1" lang="zh-CN" altLang="en-US" dirty="0" smtClean="0"/>
              <a:t>女孩玩</a:t>
            </a:r>
            <a:r>
              <a:rPr kumimoji="1" lang="en-US" altLang="zh-CN" dirty="0" err="1" smtClean="0"/>
              <a:t>ipad</a:t>
            </a:r>
            <a:endParaRPr kumimoji="1" lang="en-US" altLang="zh-CN" dirty="0" smtClean="0"/>
          </a:p>
          <a:p>
            <a:r>
              <a:rPr kumimoji="1" lang="zh-CN" altLang="en-US" dirty="0" smtClean="0"/>
              <a:t>分析出下面两个场景中的对象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5154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关联</a:t>
            </a:r>
            <a:r>
              <a:rPr kumimoji="1" lang="en-US" altLang="en-US" dirty="0" smtClean="0"/>
              <a:t>关系</a:t>
            </a:r>
            <a:r>
              <a:rPr kumimoji="1" lang="zh-CN" altLang="en-US" dirty="0" smtClean="0"/>
              <a:t>适用场景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当一个对象与另一个对象是拥有关系的时候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女孩拥有电话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学生拥有成绩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土豪拥有宝马汽车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349121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iOS8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优势">
      <a:maj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优势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iOS8.thmx</Template>
  <TotalTime>3459</TotalTime>
  <Words>1122</Words>
  <Application>Microsoft Macintosh PowerPoint</Application>
  <PresentationFormat>全屏显示(4:3)</PresentationFormat>
  <Paragraphs>347</Paragraphs>
  <Slides>24</Slides>
  <Notes>12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5" baseType="lpstr">
      <vt:lpstr>iOS8</vt:lpstr>
      <vt:lpstr>面向对象的三大特征</vt:lpstr>
      <vt:lpstr>课程大纲</vt:lpstr>
      <vt:lpstr>面向对象三大特性</vt:lpstr>
      <vt:lpstr>封装</vt:lpstr>
      <vt:lpstr>封装属性语法</vt:lpstr>
      <vt:lpstr>关联关系</vt:lpstr>
      <vt:lpstr>关联关系示例1</vt:lpstr>
      <vt:lpstr>关联关系示例2</vt:lpstr>
      <vt:lpstr>关联关系适用场景</vt:lpstr>
      <vt:lpstr>依赖关系与关联关系的区别</vt:lpstr>
      <vt:lpstr>Self关键字</vt:lpstr>
      <vt:lpstr>继承性</vt:lpstr>
      <vt:lpstr>PowerPoint 演示文稿</vt:lpstr>
      <vt:lpstr>继承语法</vt:lpstr>
      <vt:lpstr>通过继承扩展功能</vt:lpstr>
      <vt:lpstr>重写父类方法</vt:lpstr>
      <vt:lpstr>Self关键字</vt:lpstr>
      <vt:lpstr>PowerPoint 演示文稿</vt:lpstr>
      <vt:lpstr>PowerPoint 演示文稿</vt:lpstr>
      <vt:lpstr>Super关键字</vt:lpstr>
      <vt:lpstr>多态性</vt:lpstr>
      <vt:lpstr>多态语法</vt:lpstr>
      <vt:lpstr>方法参数的多态性</vt:lpstr>
      <vt:lpstr>影讯项目重构</vt:lpstr>
    </vt:vector>
  </TitlesOfParts>
  <Company>北京帷幄昊合数字娱乐科技有限公司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Block&amp;ARC</dc:title>
  <dc:creator>刘凡</dc:creator>
  <cp:lastModifiedBy>apple</cp:lastModifiedBy>
  <cp:revision>401</cp:revision>
  <dcterms:created xsi:type="dcterms:W3CDTF">2013-07-22T07:36:09Z</dcterms:created>
  <dcterms:modified xsi:type="dcterms:W3CDTF">2014-11-20T07:52:20Z</dcterms:modified>
</cp:coreProperties>
</file>