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5"/>
  </p:notesMasterIdLst>
  <p:sldIdLst>
    <p:sldId id="310" r:id="rId2"/>
    <p:sldId id="288" r:id="rId3"/>
    <p:sldId id="289" r:id="rId4"/>
    <p:sldId id="311" r:id="rId5"/>
    <p:sldId id="292" r:id="rId6"/>
    <p:sldId id="312" r:id="rId7"/>
    <p:sldId id="313" r:id="rId8"/>
    <p:sldId id="314" r:id="rId9"/>
    <p:sldId id="315" r:id="rId10"/>
    <p:sldId id="316" r:id="rId11"/>
    <p:sldId id="317" r:id="rId12"/>
    <p:sldId id="318" r:id="rId13"/>
    <p:sldId id="300" r:id="rId14"/>
    <p:sldId id="301" r:id="rId15"/>
    <p:sldId id="302" r:id="rId16"/>
    <p:sldId id="303" r:id="rId17"/>
    <p:sldId id="304" r:id="rId18"/>
    <p:sldId id="306" r:id="rId19"/>
    <p:sldId id="290" r:id="rId20"/>
    <p:sldId id="309" r:id="rId21"/>
    <p:sldId id="319" r:id="rId22"/>
    <p:sldId id="320" r:id="rId23"/>
    <p:sldId id="293" r:id="rId24"/>
    <p:sldId id="294" r:id="rId25"/>
    <p:sldId id="295" r:id="rId26"/>
    <p:sldId id="296" r:id="rId27"/>
    <p:sldId id="307" r:id="rId28"/>
    <p:sldId id="308" r:id="rId29"/>
    <p:sldId id="297" r:id="rId30"/>
    <p:sldId id="291" r:id="rId31"/>
    <p:sldId id="298" r:id="rId32"/>
    <p:sldId id="299" r:id="rId33"/>
    <p:sldId id="305" r:id="rId3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3E737F-7289-EF47-B438-F6F37E6FF5FE}">
          <p14:sldIdLst>
            <p14:sldId id="310"/>
            <p14:sldId id="288"/>
          </p14:sldIdLst>
        </p14:section>
        <p14:section name="封装" id="{2FE958C5-8688-4947-8395-478FB0E97362}">
          <p14:sldIdLst>
            <p14:sldId id="289"/>
            <p14:sldId id="311"/>
            <p14:sldId id="292"/>
            <p14:sldId id="312"/>
            <p14:sldId id="313"/>
            <p14:sldId id="314"/>
            <p14:sldId id="315"/>
            <p14:sldId id="316"/>
            <p14:sldId id="317"/>
            <p14:sldId id="318"/>
            <p14:sldId id="300"/>
            <p14:sldId id="301"/>
            <p14:sldId id="302"/>
            <p14:sldId id="303"/>
            <p14:sldId id="304"/>
            <p14:sldId id="306"/>
          </p14:sldIdLst>
        </p14:section>
        <p14:section name="继承" id="{7CADCB29-23AD-8D4A-86DF-9C2A4B7B6B2A}">
          <p14:sldIdLst>
            <p14:sldId id="290"/>
            <p14:sldId id="309"/>
            <p14:sldId id="319"/>
            <p14:sldId id="320"/>
            <p14:sldId id="293"/>
            <p14:sldId id="294"/>
            <p14:sldId id="295"/>
            <p14:sldId id="296"/>
            <p14:sldId id="307"/>
            <p14:sldId id="308"/>
            <p14:sldId id="297"/>
          </p14:sldIdLst>
        </p14:section>
        <p14:section name="多态" id="{77BA7E35-83D0-5D49-A586-DC14056996E6}">
          <p14:sldIdLst>
            <p14:sldId id="291"/>
            <p14:sldId id="298"/>
            <p14:sldId id="299"/>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3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88" autoAdjust="0"/>
  </p:normalViewPr>
  <p:slideViewPr>
    <p:cSldViewPr snapToGrid="0" snapToObjects="1">
      <p:cViewPr varScale="1">
        <p:scale>
          <a:sx n="90" d="100"/>
          <a:sy n="90" d="100"/>
        </p:scale>
        <p:origin x="-104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054C5-3FF7-8245-B3DC-AAB342D092A8}" type="datetimeFigureOut">
              <a:rPr kumimoji="1" lang="zh-CN" altLang="en-US" smtClean="0"/>
              <a:t>14/11/21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7D7F2-5D84-8642-9DC4-808E8F5BF9CA}" type="slidenum">
              <a:rPr kumimoji="1" lang="zh-CN" altLang="en-US" smtClean="0"/>
              <a:t>‹#›</a:t>
            </a:fld>
            <a:endParaRPr kumimoji="1" lang="zh-CN" altLang="en-US"/>
          </a:p>
        </p:txBody>
      </p:sp>
    </p:spTree>
    <p:extLst>
      <p:ext uri="{BB962C8B-B14F-4D97-AF65-F5344CB8AC3E}">
        <p14:creationId xmlns:p14="http://schemas.microsoft.com/office/powerpoint/2010/main" val="321106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继承性</a:t>
            </a:r>
            <a:endParaRPr kumimoji="1" lang="en-US" altLang="zh-CN" dirty="0" smtClean="0"/>
          </a:p>
          <a:p>
            <a:endParaRPr kumimoji="1" lang="en-US" altLang="zh-CN" dirty="0" smtClean="0"/>
          </a:p>
          <a:p>
            <a:r>
              <a:rPr kumimoji="1" lang="en-US" altLang="zh-CN" dirty="0" smtClean="0"/>
              <a:t>A</a:t>
            </a:r>
            <a:r>
              <a:rPr kumimoji="1" lang="zh-CN" altLang="en-US" dirty="0" smtClean="0"/>
              <a:t> 类  </a:t>
            </a:r>
            <a:r>
              <a:rPr kumimoji="1" lang="en-US" altLang="zh-CN" dirty="0" smtClean="0"/>
              <a:t>B</a:t>
            </a:r>
            <a:r>
              <a:rPr kumimoji="1" lang="zh-CN" altLang="en-US" dirty="0" smtClean="0"/>
              <a:t> 类 </a:t>
            </a:r>
            <a:endParaRPr kumimoji="1" lang="en-US" altLang="zh-CN" dirty="0" smtClean="0"/>
          </a:p>
          <a:p>
            <a:r>
              <a:rPr kumimoji="1" lang="zh-CN" altLang="en-US" dirty="0" smtClean="0"/>
              <a:t>如果 </a:t>
            </a:r>
            <a:r>
              <a:rPr kumimoji="1" lang="en-US" altLang="zh-CN" dirty="0" smtClean="0"/>
              <a:t>A</a:t>
            </a:r>
            <a:r>
              <a:rPr kumimoji="1" lang="zh-CN" altLang="en-US" dirty="0" smtClean="0"/>
              <a:t> 类 继承了 </a:t>
            </a:r>
            <a:r>
              <a:rPr kumimoji="1" lang="en-US" altLang="zh-CN" dirty="0" smtClean="0"/>
              <a:t>B</a:t>
            </a:r>
            <a:r>
              <a:rPr kumimoji="1" lang="zh-CN" altLang="en-US" dirty="0" smtClean="0"/>
              <a:t>类  那么</a:t>
            </a:r>
            <a:r>
              <a:rPr kumimoji="1" lang="en-US" altLang="zh-CN" dirty="0" smtClean="0"/>
              <a:t>A</a:t>
            </a:r>
            <a:r>
              <a:rPr kumimoji="1" lang="zh-CN" altLang="en-US" dirty="0" smtClean="0"/>
              <a:t>类就拥有了 </a:t>
            </a:r>
            <a:r>
              <a:rPr kumimoji="1" lang="en-US" altLang="zh-CN" dirty="0" smtClean="0"/>
              <a:t>B</a:t>
            </a:r>
            <a:r>
              <a:rPr kumimoji="1" lang="zh-CN" altLang="en-US" dirty="0" smtClean="0"/>
              <a:t>类所有的属性以及方法</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a:t>
            </a:fld>
            <a:endParaRPr kumimoji="1" lang="zh-CN" altLang="en-US"/>
          </a:p>
        </p:txBody>
      </p:sp>
    </p:spTree>
    <p:extLst>
      <p:ext uri="{BB962C8B-B14F-4D97-AF65-F5344CB8AC3E}">
        <p14:creationId xmlns:p14="http://schemas.microsoft.com/office/powerpoint/2010/main" val="3918321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23</a:t>
            </a:fld>
            <a:endParaRPr kumimoji="1" lang="zh-CN" altLang="en-US"/>
          </a:p>
        </p:txBody>
      </p:sp>
    </p:spTree>
    <p:extLst>
      <p:ext uri="{BB962C8B-B14F-4D97-AF65-F5344CB8AC3E}">
        <p14:creationId xmlns:p14="http://schemas.microsoft.com/office/powerpoint/2010/main" val="289416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Self</a:t>
            </a:r>
            <a:r>
              <a:rPr kumimoji="1" lang="zh-CN" altLang="en-US" dirty="0" smtClean="0"/>
              <a:t> 关键</a:t>
            </a:r>
            <a:endParaRPr kumimoji="1" lang="en-US" altLang="zh-CN" dirty="0" smtClean="0"/>
          </a:p>
          <a:p>
            <a:endParaRPr kumimoji="1" lang="en-US" altLang="zh-CN" dirty="0" smtClean="0"/>
          </a:p>
          <a:p>
            <a:r>
              <a:rPr kumimoji="1" lang="zh-CN" altLang="zh-CN" dirty="0" smtClean="0"/>
              <a:t>1</a:t>
            </a:r>
            <a:r>
              <a:rPr kumimoji="1" lang="en-US" altLang="zh-CN" dirty="0" smtClean="0"/>
              <a:t>.</a:t>
            </a:r>
            <a:r>
              <a:rPr kumimoji="1" lang="zh-CN" altLang="en-US" dirty="0" smtClean="0"/>
              <a:t>类方法中调用类方法</a:t>
            </a:r>
            <a:endParaRPr kumimoji="1" lang="en-US" altLang="zh-CN" dirty="0" smtClean="0"/>
          </a:p>
          <a:p>
            <a:r>
              <a:rPr kumimoji="1" lang="zh-CN" altLang="zh-CN" dirty="0" smtClean="0"/>
              <a:t>2</a:t>
            </a:r>
            <a:r>
              <a:rPr kumimoji="1" lang="en-US" altLang="zh-CN" dirty="0" smtClean="0"/>
              <a:t>.</a:t>
            </a:r>
            <a:r>
              <a:rPr kumimoji="1" lang="zh-CN" altLang="en-US" dirty="0" smtClean="0"/>
              <a:t>对象方法中调用类方法</a:t>
            </a:r>
            <a:endParaRPr kumimoji="1" lang="en-US" altLang="zh-CN" dirty="0" smtClean="0"/>
          </a:p>
          <a:p>
            <a:r>
              <a:rPr kumimoji="1" lang="zh-CN" altLang="zh-CN" dirty="0" smtClean="0"/>
              <a:t>3</a:t>
            </a:r>
            <a:r>
              <a:rPr kumimoji="1" lang="en-US" altLang="zh-CN" dirty="0" smtClean="0"/>
              <a:t>.</a:t>
            </a:r>
            <a:r>
              <a:rPr kumimoji="1" lang="zh-CN" altLang="en-US" dirty="0" smtClean="0"/>
              <a:t>类方法中调用对象方法    ？</a:t>
            </a:r>
            <a:endParaRPr kumimoji="1" lang="en-US" altLang="zh-CN" dirty="0" smtClean="0"/>
          </a:p>
          <a:p>
            <a:r>
              <a:rPr kumimoji="1" lang="zh-CN" altLang="zh-CN" dirty="0" smtClean="0"/>
              <a:t>4</a:t>
            </a:r>
            <a:r>
              <a:rPr kumimoji="1" lang="en-US" altLang="zh-CN" dirty="0" smtClean="0"/>
              <a:t>.</a:t>
            </a:r>
            <a:r>
              <a:rPr kumimoji="1" lang="zh-CN" altLang="en-US" dirty="0" smtClean="0"/>
              <a:t>对象方法中调用对象方法  ？      </a:t>
            </a:r>
            <a:endParaRPr kumimoji="1" lang="en-US" altLang="zh-CN" dirty="0" smtClean="0"/>
          </a:p>
          <a:p>
            <a:endParaRPr kumimoji="1" lang="en-US" altLang="zh-CN" dirty="0" smtClean="0"/>
          </a:p>
          <a:p>
            <a:r>
              <a:rPr kumimoji="1" lang="zh-CN" altLang="en-US" dirty="0" smtClean="0"/>
              <a:t>还能够访问 自身的成员变量</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26</a:t>
            </a:fld>
            <a:endParaRPr kumimoji="1" lang="zh-CN" altLang="en-US"/>
          </a:p>
        </p:txBody>
      </p:sp>
    </p:spTree>
    <p:extLst>
      <p:ext uri="{BB962C8B-B14F-4D97-AF65-F5344CB8AC3E}">
        <p14:creationId xmlns:p14="http://schemas.microsoft.com/office/powerpoint/2010/main" val="18579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a:t>
            </a:r>
            <a:r>
              <a:rPr kumimoji="1" lang="zh-CN" altLang="en-US" dirty="0" smtClean="0"/>
              <a:t>是否拥有</a:t>
            </a:r>
            <a:r>
              <a:rPr kumimoji="1" lang="en-US" altLang="zh-CN" dirty="0" smtClean="0"/>
              <a:t>B</a:t>
            </a:r>
            <a:r>
              <a:rPr kumimoji="1" lang="zh-CN" altLang="en-US" dirty="0" smtClean="0"/>
              <a:t>  </a:t>
            </a:r>
            <a:r>
              <a:rPr kumimoji="1" lang="en-US" altLang="zh-CN" dirty="0" err="1" smtClean="0"/>
              <a:t>Iphone</a:t>
            </a:r>
            <a:r>
              <a:rPr kumimoji="1" lang="zh-CN" altLang="en-US" dirty="0" smtClean="0"/>
              <a:t>是否拥有</a:t>
            </a:r>
            <a:r>
              <a:rPr kumimoji="1" lang="en-US" altLang="zh-CN" dirty="0" smtClean="0"/>
              <a:t>Phone</a:t>
            </a:r>
            <a:r>
              <a:rPr kumimoji="1" lang="zh-CN" altLang="en-US" dirty="0" smtClean="0"/>
              <a:t> 组合关系</a:t>
            </a:r>
            <a:endParaRPr kumimoji="1" lang="en-US" altLang="zh-CN" dirty="0" smtClean="0"/>
          </a:p>
          <a:p>
            <a:r>
              <a:rPr kumimoji="1" lang="en-US" altLang="zh-CN" dirty="0" smtClean="0"/>
              <a:t>A</a:t>
            </a:r>
            <a:r>
              <a:rPr kumimoji="1" lang="zh-CN" altLang="en-US" dirty="0" smtClean="0"/>
              <a:t>是</a:t>
            </a:r>
            <a:r>
              <a:rPr kumimoji="1" lang="en-US" altLang="zh-CN" dirty="0" smtClean="0"/>
              <a:t>B</a:t>
            </a:r>
            <a:r>
              <a:rPr kumimoji="1" lang="zh-CN" altLang="en-US" dirty="0" smtClean="0"/>
              <a:t>    </a:t>
            </a:r>
            <a:r>
              <a:rPr kumimoji="1" lang="en-US" altLang="zh-CN" dirty="0" err="1" smtClean="0"/>
              <a:t>Iphone</a:t>
            </a:r>
            <a:r>
              <a:rPr kumimoji="1" lang="zh-CN" altLang="en-US" dirty="0" smtClean="0"/>
              <a:t>是</a:t>
            </a:r>
            <a:r>
              <a:rPr kumimoji="1" lang="en-US" altLang="zh-CN" dirty="0" smtClean="0"/>
              <a:t>Phone</a:t>
            </a:r>
            <a:r>
              <a:rPr kumimoji="1" lang="zh-CN" altLang="en-US" dirty="0" smtClean="0"/>
              <a:t>    继承关系</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27</a:t>
            </a:fld>
            <a:endParaRPr kumimoji="1" lang="zh-CN" altLang="en-US"/>
          </a:p>
        </p:txBody>
      </p:sp>
    </p:spTree>
    <p:extLst>
      <p:ext uri="{BB962C8B-B14F-4D97-AF65-F5344CB8AC3E}">
        <p14:creationId xmlns:p14="http://schemas.microsoft.com/office/powerpoint/2010/main" val="3255282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Phone</a:t>
            </a:r>
            <a:r>
              <a:rPr kumimoji="1" lang="zh-CN" altLang="en-US" dirty="0" smtClean="0"/>
              <a:t> </a:t>
            </a:r>
            <a:r>
              <a:rPr kumimoji="1" lang="en-US" altLang="zh-CN" dirty="0" err="1" smtClean="0"/>
              <a:t>Iphone</a:t>
            </a:r>
            <a:endParaRPr kumimoji="1" lang="en-US" altLang="zh-CN" dirty="0" smtClean="0"/>
          </a:p>
          <a:p>
            <a:r>
              <a:rPr kumimoji="1" lang="en-US" altLang="zh-CN" dirty="0" smtClean="0"/>
              <a:t>Phone</a:t>
            </a:r>
            <a:r>
              <a:rPr kumimoji="1" lang="zh-CN" altLang="en-US" dirty="0" smtClean="0"/>
              <a:t> </a:t>
            </a:r>
            <a:r>
              <a:rPr kumimoji="1" lang="en-US" altLang="zh-CN" dirty="0" smtClean="0"/>
              <a:t>phone</a:t>
            </a:r>
            <a:r>
              <a:rPr kumimoji="1" lang="zh-CN" altLang="en-US" dirty="0" smtClean="0"/>
              <a:t> </a:t>
            </a:r>
            <a:r>
              <a:rPr kumimoji="1" lang="zh-CN" altLang="zh-CN" dirty="0" smtClean="0"/>
              <a:t>*</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Iphone</a:t>
            </a:r>
            <a:r>
              <a:rPr kumimoji="1" lang="zh-CN" altLang="en-US" dirty="0" smtClean="0"/>
              <a:t> </a:t>
            </a:r>
            <a:r>
              <a:rPr kumimoji="1" lang="en-US" altLang="zh-CN" dirty="0" smtClean="0"/>
              <a:t>new];</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30</a:t>
            </a:fld>
            <a:endParaRPr kumimoji="1" lang="zh-CN" altLang="en-US"/>
          </a:p>
        </p:txBody>
      </p:sp>
    </p:spTree>
    <p:extLst>
      <p:ext uri="{BB962C8B-B14F-4D97-AF65-F5344CB8AC3E}">
        <p14:creationId xmlns:p14="http://schemas.microsoft.com/office/powerpoint/2010/main" val="427973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@public</a:t>
            </a:r>
            <a:r>
              <a:rPr kumimoji="1" lang="zh-CN" altLang="en-US" dirty="0" smtClean="0"/>
              <a:t>去掉</a:t>
            </a:r>
            <a:endParaRPr kumimoji="1" lang="en-US" altLang="zh-CN" dirty="0" smtClean="0"/>
          </a:p>
          <a:p>
            <a:endParaRPr kumimoji="1" lang="en-US" altLang="zh-CN" dirty="0" smtClean="0"/>
          </a:p>
          <a:p>
            <a:r>
              <a:rPr kumimoji="1" lang="zh-CN" altLang="en-US" dirty="0" smtClean="0"/>
              <a:t>经常遇到的笔试题</a:t>
            </a:r>
            <a:endParaRPr kumimoji="1" lang="en-US" altLang="zh-CN" dirty="0" smtClean="0"/>
          </a:p>
          <a:p>
            <a:endParaRPr kumimoji="1" lang="en-US" altLang="zh-CN" dirty="0" smtClean="0"/>
          </a:p>
          <a:p>
            <a:r>
              <a:rPr kumimoji="1" lang="en-US" altLang="zh-CN" dirty="0" smtClean="0"/>
              <a:t>Set</a:t>
            </a:r>
            <a:r>
              <a:rPr kumimoji="1" lang="zh-CN" altLang="en-US" dirty="0" smtClean="0"/>
              <a:t>就是提供给外界设置属性值的方法</a:t>
            </a:r>
            <a:endParaRPr kumimoji="1" lang="en-US" altLang="zh-CN" dirty="0" smtClean="0"/>
          </a:p>
          <a:p>
            <a:r>
              <a:rPr kumimoji="1" lang="zh-CN" altLang="zh-CN" dirty="0" smtClean="0"/>
              <a:t>1</a:t>
            </a:r>
            <a:r>
              <a:rPr kumimoji="1" lang="en-US" altLang="zh-CN" dirty="0" smtClean="0"/>
              <a:t>.</a:t>
            </a:r>
            <a:r>
              <a:rPr kumimoji="1" lang="zh-CN" altLang="en-US" dirty="0" smtClean="0"/>
              <a:t>一定是对象方法以 </a:t>
            </a:r>
            <a:r>
              <a:rPr kumimoji="1" lang="en-US" altLang="zh-CN" dirty="0" smtClean="0"/>
              <a:t>–</a:t>
            </a:r>
            <a:r>
              <a:rPr kumimoji="1" lang="zh-CN" altLang="en-US" dirty="0" smtClean="0"/>
              <a:t>号开头</a:t>
            </a:r>
            <a:endParaRPr kumimoji="1" lang="en-US" altLang="zh-CN" dirty="0" smtClean="0"/>
          </a:p>
          <a:p>
            <a:r>
              <a:rPr kumimoji="1" lang="zh-CN" altLang="zh-CN" dirty="0" smtClean="0"/>
              <a:t>2</a:t>
            </a:r>
            <a:r>
              <a:rPr kumimoji="1" lang="en-US" altLang="zh-CN" dirty="0" smtClean="0"/>
              <a:t>.</a:t>
            </a:r>
            <a:r>
              <a:rPr kumimoji="1" lang="zh-CN" altLang="en-US" dirty="0" smtClean="0"/>
              <a:t>一定没有返回值</a:t>
            </a:r>
            <a:endParaRPr kumimoji="1" lang="en-US" altLang="zh-CN" dirty="0" smtClean="0"/>
          </a:p>
          <a:p>
            <a:r>
              <a:rPr kumimoji="1" lang="zh-CN" altLang="zh-CN" dirty="0" smtClean="0"/>
              <a:t>3</a:t>
            </a:r>
            <a:r>
              <a:rPr kumimoji="1" lang="en-US" altLang="zh-CN" dirty="0" smtClean="0"/>
              <a:t>.Set</a:t>
            </a:r>
            <a:r>
              <a:rPr kumimoji="1" lang="zh-CN" altLang="en-US" dirty="0" smtClean="0"/>
              <a:t>开头，后面接属性名称，并且是去掉下划线的属性名称</a:t>
            </a:r>
            <a:endParaRPr kumimoji="1" lang="en-US" altLang="zh-CN" dirty="0" smtClean="0"/>
          </a:p>
          <a:p>
            <a:r>
              <a:rPr kumimoji="1" lang="zh-CN" altLang="zh-CN" dirty="0" smtClean="0"/>
              <a:t>4</a:t>
            </a:r>
            <a:r>
              <a:rPr kumimoji="1" lang="en-US" altLang="zh-CN" dirty="0" smtClean="0"/>
              <a:t>.</a:t>
            </a:r>
            <a:r>
              <a:rPr kumimoji="1" lang="zh-CN" altLang="en-US" dirty="0" smtClean="0"/>
              <a:t>一定有参数，参数类型与被设置的属性类型相同</a:t>
            </a:r>
            <a:endParaRPr kumimoji="1" lang="en-US" altLang="zh-CN" dirty="0" smtClean="0"/>
          </a:p>
          <a:p>
            <a:r>
              <a:rPr kumimoji="1" lang="en-US" altLang="zh-CN" dirty="0" err="1" smtClean="0"/>
              <a:t>Int</a:t>
            </a:r>
            <a:r>
              <a:rPr kumimoji="1" lang="zh-CN" altLang="en-US" dirty="0" smtClean="0"/>
              <a:t> </a:t>
            </a:r>
            <a:r>
              <a:rPr kumimoji="1" lang="en-US" altLang="zh-CN" dirty="0" smtClean="0"/>
              <a:t>_age</a:t>
            </a:r>
          </a:p>
          <a:p>
            <a:pPr marL="171450" indent="-171450">
              <a:buFontTx/>
              <a:buChar char="-"/>
            </a:pPr>
            <a:r>
              <a:rPr kumimoji="1" lang="zh-CN" altLang="en-US" dirty="0" smtClean="0"/>
              <a:t>（</a:t>
            </a:r>
            <a:r>
              <a:rPr kumimoji="1" lang="en-US" altLang="zh-CN" dirty="0" smtClean="0"/>
              <a:t>void</a:t>
            </a:r>
            <a:r>
              <a:rPr kumimoji="1" lang="zh-CN" altLang="en-US" dirty="0" smtClean="0"/>
              <a:t>）</a:t>
            </a:r>
            <a:r>
              <a:rPr kumimoji="1" lang="en-US" altLang="zh-CN" dirty="0" err="1" smtClean="0"/>
              <a:t>setAge</a:t>
            </a:r>
            <a:r>
              <a:rPr kumimoji="1" lang="zh-CN" altLang="zh-CN" dirty="0" smtClean="0">
                <a:sym typeface="Wingdings"/>
              </a:rPr>
              <a:t>:</a:t>
            </a:r>
            <a:r>
              <a:rPr kumimoji="1" lang="zh-CN" altLang="en-US" dirty="0" smtClean="0">
                <a:sym typeface="Wingdings"/>
              </a:rPr>
              <a:t> </a:t>
            </a:r>
            <a:r>
              <a:rPr kumimoji="1" lang="en-US" altLang="zh-CN" dirty="0" smtClean="0">
                <a:sym typeface="Wingdings"/>
              </a:rPr>
              <a:t>(</a:t>
            </a:r>
            <a:r>
              <a:rPr kumimoji="1" lang="en-US" altLang="zh-CN" dirty="0" err="1" smtClean="0">
                <a:sym typeface="Wingdings"/>
              </a:rPr>
              <a:t>int</a:t>
            </a:r>
            <a:r>
              <a:rPr kumimoji="1" lang="en-US" altLang="zh-CN" dirty="0" smtClean="0">
                <a:sym typeface="Wingdings"/>
              </a:rPr>
              <a:t>)age</a:t>
            </a:r>
          </a:p>
          <a:p>
            <a:pPr marL="0" indent="0">
              <a:buFontTx/>
              <a:buNone/>
            </a:pPr>
            <a:r>
              <a:rPr kumimoji="1" lang="zh-CN" altLang="zh-CN" dirty="0" smtClean="0">
                <a:sym typeface="Wingdings"/>
              </a:rPr>
              <a:t>{</a:t>
            </a:r>
            <a:r>
              <a:rPr kumimoji="1" lang="en-US" altLang="zh-CN" dirty="0" smtClean="0">
                <a:sym typeface="Wingdings"/>
              </a:rPr>
              <a:t/>
            </a:r>
            <a:br>
              <a:rPr kumimoji="1" lang="en-US" altLang="zh-CN" dirty="0" smtClean="0">
                <a:sym typeface="Wingdings"/>
              </a:rPr>
            </a:br>
            <a:r>
              <a:rPr kumimoji="1" lang="en-US" altLang="zh-CN" dirty="0" smtClean="0">
                <a:sym typeface="Wingdings"/>
              </a:rPr>
              <a:t>	_age</a:t>
            </a:r>
            <a:r>
              <a:rPr kumimoji="1" lang="zh-CN" altLang="en-US" dirty="0" smtClean="0">
                <a:sym typeface="Wingdings"/>
              </a:rPr>
              <a:t> </a:t>
            </a:r>
            <a:r>
              <a:rPr kumimoji="1" lang="en-US" altLang="zh-CN" dirty="0" smtClean="0">
                <a:sym typeface="Wingdings"/>
              </a:rPr>
              <a:t>=</a:t>
            </a:r>
            <a:r>
              <a:rPr kumimoji="1" lang="zh-CN" altLang="en-US" dirty="0" smtClean="0">
                <a:sym typeface="Wingdings"/>
              </a:rPr>
              <a:t> </a:t>
            </a:r>
            <a:r>
              <a:rPr kumimoji="1" lang="en-US" altLang="zh-CN" dirty="0" smtClean="0">
                <a:sym typeface="Wingdings"/>
              </a:rPr>
              <a:t>age;</a:t>
            </a:r>
          </a:p>
          <a:p>
            <a:pPr marL="0" indent="0">
              <a:buFontTx/>
              <a:buNone/>
            </a:pPr>
            <a:r>
              <a:rPr kumimoji="1" lang="zh-CN" altLang="zh-CN" dirty="0" smtClean="0">
                <a:sym typeface="Wingdings"/>
              </a:rPr>
              <a:t>}</a:t>
            </a:r>
            <a:endParaRPr kumimoji="1" lang="en-US" altLang="zh-CN" dirty="0" smtClean="0">
              <a:sym typeface="Wingdings"/>
            </a:endParaRPr>
          </a:p>
          <a:p>
            <a:pPr marL="171450" indent="-171450">
              <a:buFontTx/>
              <a:buChar char="-"/>
            </a:pPr>
            <a:endParaRPr kumimoji="1" lang="en-US" altLang="zh-CN" dirty="0" smtClean="0">
              <a:sym typeface="Wingdings"/>
            </a:endParaRPr>
          </a:p>
          <a:p>
            <a:pPr marL="0" indent="0">
              <a:buFontTx/>
              <a:buNone/>
            </a:pPr>
            <a:r>
              <a:rPr kumimoji="1" lang="en-US" altLang="zh-CN" dirty="0" smtClean="0"/>
              <a:t>Get</a:t>
            </a:r>
            <a:r>
              <a:rPr kumimoji="1" lang="zh-CN" altLang="en-US" dirty="0" smtClean="0"/>
              <a:t>就是提供给外界获得属性值的方法</a:t>
            </a:r>
            <a:endParaRPr kumimoji="1" lang="en-US" altLang="zh-CN" dirty="0" smtClean="0"/>
          </a:p>
          <a:p>
            <a:pPr marL="0" indent="0">
              <a:buFontTx/>
              <a:buNone/>
            </a:pPr>
            <a:r>
              <a:rPr kumimoji="1" lang="zh-CN" altLang="zh-CN" dirty="0" smtClean="0"/>
              <a:t>1</a:t>
            </a:r>
            <a:r>
              <a:rPr kumimoji="1" lang="en-US" altLang="zh-CN" dirty="0" smtClean="0"/>
              <a:t>.</a:t>
            </a:r>
            <a:r>
              <a:rPr kumimoji="1" lang="zh-CN" altLang="en-US" dirty="0" smtClean="0"/>
              <a:t>一定是对象方法，以</a:t>
            </a:r>
            <a:r>
              <a:rPr kumimoji="1" lang="en-US" altLang="zh-CN" dirty="0" smtClean="0"/>
              <a:t>-</a:t>
            </a:r>
            <a:r>
              <a:rPr kumimoji="1" lang="zh-CN" altLang="en-US" dirty="0" smtClean="0"/>
              <a:t>号开头</a:t>
            </a: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一定有返回值，并且返回值类型与被返回的属性类型相同</a:t>
            </a:r>
            <a:endParaRPr kumimoji="1" lang="en-US" altLang="zh-CN" dirty="0" smtClean="0"/>
          </a:p>
          <a:p>
            <a:pPr marL="0" indent="0">
              <a:buFontTx/>
              <a:buNone/>
            </a:pPr>
            <a:r>
              <a:rPr kumimoji="1" lang="zh-CN" altLang="zh-CN" dirty="0" smtClean="0"/>
              <a:t>3</a:t>
            </a:r>
            <a:r>
              <a:rPr kumimoji="1" lang="en-US" altLang="zh-CN" dirty="0" smtClean="0"/>
              <a:t>.</a:t>
            </a:r>
            <a:r>
              <a:rPr kumimoji="1" lang="zh-CN" altLang="en-US" dirty="0" smtClean="0"/>
              <a:t>命名规则，属性名称去掉下划线</a:t>
            </a: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一定没有参数</a:t>
            </a:r>
            <a:endParaRPr kumimoji="1" lang="en-US" altLang="zh-CN" dirty="0" smtClean="0"/>
          </a:p>
          <a:p>
            <a:pPr marL="0" indent="0">
              <a:buFontTx/>
              <a:buNone/>
            </a:pPr>
            <a:endParaRPr kumimoji="1" lang="en-US" altLang="zh-CN" dirty="0" smtClean="0"/>
          </a:p>
          <a:p>
            <a:pPr marL="171450" indent="-171450">
              <a:buFontTx/>
              <a:buChar char="-"/>
            </a:pPr>
            <a:r>
              <a:rPr kumimoji="1" lang="zh-CN" altLang="en-US" dirty="0" smtClean="0"/>
              <a:t>（</a:t>
            </a:r>
            <a:r>
              <a:rPr kumimoji="1" lang="en-US" altLang="zh-CN" dirty="0" err="1" smtClean="0"/>
              <a:t>int</a:t>
            </a:r>
            <a:r>
              <a:rPr kumimoji="1" lang="zh-CN" altLang="en-US" dirty="0" smtClean="0"/>
              <a:t>）</a:t>
            </a:r>
            <a:r>
              <a:rPr kumimoji="1" lang="en-US" altLang="zh-CN" dirty="0" smtClean="0"/>
              <a:t>age</a:t>
            </a:r>
          </a:p>
          <a:p>
            <a:pPr marL="0" indent="0">
              <a:buFontTx/>
              <a:buNone/>
            </a:pPr>
            <a:r>
              <a:rPr kumimoji="1" lang="zh-CN" altLang="zh-CN" dirty="0" smtClean="0"/>
              <a:t>{</a:t>
            </a:r>
            <a:endParaRPr kumimoji="1" lang="en-US" altLang="zh-CN" dirty="0" smtClean="0"/>
          </a:p>
          <a:p>
            <a:pPr marL="0" indent="0">
              <a:buFontTx/>
              <a:buNone/>
            </a:pPr>
            <a:r>
              <a:rPr kumimoji="1" lang="en-US" altLang="zh-CN" dirty="0" smtClean="0"/>
              <a:t>	return</a:t>
            </a:r>
            <a:r>
              <a:rPr kumimoji="1" lang="zh-CN" altLang="en-US" dirty="0" smtClean="0"/>
              <a:t> </a:t>
            </a:r>
            <a:r>
              <a:rPr kumimoji="1" lang="zh-CN" altLang="zh-CN" dirty="0" smtClean="0"/>
              <a:t>_</a:t>
            </a:r>
            <a:r>
              <a:rPr kumimoji="1" lang="en-US" altLang="zh-CN" dirty="0" smtClean="0"/>
              <a:t>age;</a:t>
            </a:r>
          </a:p>
          <a:p>
            <a:pPr marL="0" indent="0">
              <a:buFontTx/>
              <a:buNone/>
            </a:pPr>
            <a:r>
              <a:rPr kumimoji="1" lang="zh-CN" altLang="zh-CN" dirty="0" smtClean="0"/>
              <a:t>}</a:t>
            </a:r>
            <a:endParaRPr kumimoji="1" lang="en-US" altLang="zh-CN" dirty="0" smtClean="0"/>
          </a:p>
          <a:p>
            <a:pPr marL="0" indent="0">
              <a:buFontTx/>
              <a:buNone/>
            </a:pPr>
            <a:endParaRPr kumimoji="1" lang="en-US" altLang="zh-CN" dirty="0" smtClean="0"/>
          </a:p>
          <a:p>
            <a:pPr marL="0" indent="0">
              <a:buFontTx/>
              <a:buNone/>
            </a:pPr>
            <a:r>
              <a:rPr kumimoji="1" lang="zh-CN" altLang="en-US" dirty="0" smtClean="0"/>
              <a:t>匿名类：</a:t>
            </a:r>
            <a:endParaRPr kumimoji="1" lang="en-US" altLang="zh-CN" dirty="0" smtClean="0"/>
          </a:p>
          <a:p>
            <a:pPr marL="0" indent="0">
              <a:buFontTx/>
              <a:buNone/>
            </a:pPr>
            <a:r>
              <a:rPr kumimoji="1" lang="zh-CN" altLang="en-US" dirty="0" smtClean="0"/>
              <a:t>在</a:t>
            </a:r>
            <a:r>
              <a:rPr kumimoji="1" lang="en-US" altLang="zh-CN" dirty="0" smtClean="0"/>
              <a:t>OC</a:t>
            </a:r>
            <a:r>
              <a:rPr kumimoji="1" lang="zh-CN" altLang="en-US" dirty="0" smtClean="0"/>
              <a:t>中想要操作一个对象的成员变量，或者调用它的方法，就必须通过指针间接的操作</a:t>
            </a:r>
            <a:endParaRPr kumimoji="1" lang="en-US" altLang="zh-CN" dirty="0" smtClean="0"/>
          </a:p>
          <a:p>
            <a:pPr marL="0" indent="0">
              <a:buFontTx/>
              <a:buNone/>
            </a:pPr>
            <a:r>
              <a:rPr kumimoji="1" lang="en-US" altLang="zh-CN" dirty="0" smtClean="0"/>
              <a:t>Person</a:t>
            </a:r>
            <a:r>
              <a:rPr kumimoji="1" lang="zh-CN" altLang="en-US" dirty="0" smtClean="0"/>
              <a:t> </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a:t>
            </a:r>
            <a:r>
              <a:rPr kumimoji="1" lang="en-US" altLang="zh-CN" dirty="0" smtClean="0"/>
              <a:t>/</a:t>
            </a:r>
            <a:r>
              <a:rPr kumimoji="1" lang="zh-CN" altLang="en-US" dirty="0" smtClean="0"/>
              <a:t>创建对象的过程干了什么事</a:t>
            </a:r>
            <a:endParaRPr kumimoji="1" lang="en-US" altLang="zh-CN" dirty="0" smtClean="0"/>
          </a:p>
          <a:p>
            <a:pPr marL="0" indent="0">
              <a:buFontTx/>
              <a:buNone/>
            </a:pPr>
            <a:r>
              <a:rPr kumimoji="1" lang="zh-CN" altLang="zh-CN" dirty="0" smtClean="0"/>
              <a:t>[</a:t>
            </a:r>
            <a:r>
              <a:rPr kumimoji="1" lang="en-US" altLang="zh-CN" dirty="0" smtClean="0"/>
              <a:t>Person</a:t>
            </a:r>
            <a:r>
              <a:rPr kumimoji="1" lang="zh-CN" altLang="en-US" dirty="0" smtClean="0"/>
              <a:t> </a:t>
            </a:r>
            <a:r>
              <a:rPr kumimoji="1" lang="en-US" altLang="zh-CN" dirty="0" smtClean="0"/>
              <a:t>new];</a:t>
            </a:r>
            <a:r>
              <a:rPr kumimoji="1" lang="zh-CN" altLang="en-US" dirty="0" smtClean="0"/>
              <a:t> </a:t>
            </a:r>
            <a:r>
              <a:rPr kumimoji="1" lang="zh-CN" altLang="zh-CN" dirty="0" smtClean="0"/>
              <a:t>1</a:t>
            </a:r>
            <a:r>
              <a:rPr kumimoji="1" lang="en-US" altLang="zh-CN" dirty="0" smtClean="0"/>
              <a:t>.</a:t>
            </a:r>
            <a:r>
              <a:rPr kumimoji="1" lang="zh-CN" altLang="en-US" dirty="0" smtClean="0"/>
              <a:t>开辟内存空间存储对象， </a:t>
            </a:r>
            <a:r>
              <a:rPr kumimoji="1" lang="en-US" altLang="zh-CN" dirty="0" smtClean="0"/>
              <a:t>2.</a:t>
            </a:r>
            <a:r>
              <a:rPr kumimoji="1" lang="zh-CN" altLang="en-US" dirty="0" smtClean="0"/>
              <a:t>初始化成员变量，给的值都是</a:t>
            </a:r>
            <a:r>
              <a:rPr kumimoji="1" lang="en-US" altLang="zh-CN" dirty="0" smtClean="0"/>
              <a:t>0</a:t>
            </a:r>
            <a:r>
              <a:rPr kumimoji="1" lang="zh-CN" altLang="en-US" dirty="0" smtClean="0"/>
              <a:t>， </a:t>
            </a:r>
            <a:r>
              <a:rPr kumimoji="1" lang="en-US" altLang="zh-CN" dirty="0" smtClean="0"/>
              <a:t>3</a:t>
            </a:r>
            <a:r>
              <a:rPr kumimoji="1" lang="zh-CN" altLang="en-US" dirty="0" smtClean="0"/>
              <a:t>，返回对象自身的指针地址</a:t>
            </a:r>
            <a:endParaRPr kumimoji="1" lang="en-US" altLang="zh-CN" dirty="0" smtClean="0"/>
          </a:p>
          <a:p>
            <a:pPr marL="0" indent="0">
              <a:buFontTx/>
              <a:buNone/>
            </a:pPr>
            <a:endParaRPr kumimoji="1" lang="en-US" altLang="zh-CN" dirty="0" smtClean="0"/>
          </a:p>
          <a:p>
            <a:pPr marL="0" indent="0">
              <a:buFontTx/>
              <a:buNone/>
            </a:pPr>
            <a:r>
              <a:rPr kumimoji="1" lang="en-US" altLang="zh-CN" dirty="0" smtClean="0"/>
              <a:t>Person</a:t>
            </a:r>
            <a:r>
              <a:rPr kumimoji="1" lang="zh-CN" altLang="en-US" dirty="0" smtClean="0"/>
              <a:t> * </a:t>
            </a:r>
            <a:r>
              <a:rPr kumimoji="1" lang="en-US" altLang="zh-CN" dirty="0" smtClean="0"/>
              <a:t>per</a:t>
            </a:r>
            <a:r>
              <a:rPr kumimoji="1" lang="zh-CN" altLang="en-US" dirty="0" smtClean="0"/>
              <a:t> </a:t>
            </a:r>
            <a:r>
              <a:rPr kumimoji="1" lang="en-US" altLang="zh-CN" dirty="0" smtClean="0"/>
              <a:t>=</a:t>
            </a:r>
            <a:r>
              <a:rPr kumimoji="1" lang="zh-CN" altLang="en-US" dirty="0" smtClean="0"/>
              <a:t> </a:t>
            </a:r>
            <a:r>
              <a:rPr kumimoji="1" lang="en-US" altLang="zh-CN" dirty="0" smtClean="0"/>
              <a:t>[Person</a:t>
            </a:r>
            <a:r>
              <a:rPr kumimoji="1" lang="zh-CN" altLang="en-US" dirty="0" smtClean="0"/>
              <a:t> </a:t>
            </a:r>
            <a:r>
              <a:rPr kumimoji="1" lang="en-US" altLang="zh-CN" dirty="0" smtClean="0"/>
              <a:t>new];</a:t>
            </a:r>
            <a:r>
              <a:rPr kumimoji="1" lang="zh-CN" altLang="en-US" dirty="0" smtClean="0"/>
              <a:t> </a:t>
            </a:r>
            <a:r>
              <a:rPr kumimoji="1" lang="en-US" altLang="zh-CN" dirty="0" smtClean="0"/>
              <a:t>//0ffcc</a:t>
            </a:r>
            <a:r>
              <a:rPr kumimoji="1" lang="zh-CN" altLang="en-US" dirty="0" smtClean="0"/>
              <a:t>  </a:t>
            </a:r>
            <a:endParaRPr kumimoji="1" lang="en-US" altLang="zh-CN" dirty="0" smtClean="0"/>
          </a:p>
          <a:p>
            <a:pPr marL="0" indent="0">
              <a:buFontTx/>
              <a:buNone/>
            </a:pPr>
            <a:r>
              <a:rPr kumimoji="1" lang="zh-CN" altLang="zh-CN" dirty="0" smtClean="0"/>
              <a:t>[</a:t>
            </a:r>
            <a:r>
              <a:rPr kumimoji="1" lang="en-US" altLang="zh-CN" dirty="0" smtClean="0"/>
              <a:t>0ffcc</a:t>
            </a:r>
            <a:r>
              <a:rPr kumimoji="1" lang="zh-CN" altLang="en-US" dirty="0" smtClean="0"/>
              <a:t> </a:t>
            </a:r>
            <a:r>
              <a:rPr kumimoji="1" lang="en-US" altLang="zh-CN" dirty="0" smtClean="0"/>
              <a:t>run];</a:t>
            </a:r>
          </a:p>
          <a:p>
            <a:pPr marL="0" indent="0">
              <a:buFontTx/>
              <a:buNone/>
            </a:pPr>
            <a:endParaRPr kumimoji="1" lang="en-US" altLang="zh-CN" dirty="0" smtClean="0"/>
          </a:p>
          <a:p>
            <a:pPr marL="0" indent="0">
              <a:buFontTx/>
              <a:buNone/>
            </a:pPr>
            <a:r>
              <a:rPr kumimoji="1" lang="en-US" altLang="zh-CN" dirty="0" smtClean="0"/>
              <a:t>[Person</a:t>
            </a:r>
            <a:r>
              <a:rPr kumimoji="1" lang="zh-CN" altLang="en-US" dirty="0" smtClean="0"/>
              <a:t> </a:t>
            </a:r>
            <a:r>
              <a:rPr kumimoji="1" lang="en-US" altLang="zh-CN" dirty="0" smtClean="0"/>
              <a:t>new]</a:t>
            </a:r>
            <a:r>
              <a:rPr kumimoji="1" lang="zh-CN" altLang="en-US" dirty="0" smtClean="0"/>
              <a:t> </a:t>
            </a:r>
            <a:r>
              <a:rPr kumimoji="1" lang="en-US" altLang="zh-CN" dirty="0" smtClean="0"/>
              <a:t>//</a:t>
            </a:r>
            <a:r>
              <a:rPr kumimoji="1" lang="zh-CN" altLang="en-US" dirty="0" smtClean="0"/>
              <a:t> </a:t>
            </a:r>
            <a:r>
              <a:rPr kumimoji="1" lang="en-US" altLang="zh-CN" dirty="0" smtClean="0"/>
              <a:t>0ffcc</a:t>
            </a:r>
            <a:r>
              <a:rPr kumimoji="1" lang="zh-CN" altLang="en-US" dirty="0" smtClean="0"/>
              <a:t> </a:t>
            </a:r>
            <a:r>
              <a:rPr kumimoji="1" lang="en-US" altLang="zh-CN" dirty="0" smtClean="0"/>
              <a:t>-&gt;</a:t>
            </a:r>
            <a:r>
              <a:rPr kumimoji="1" lang="zh-CN" altLang="en-US" dirty="0" smtClean="0"/>
              <a:t> </a:t>
            </a:r>
            <a:r>
              <a:rPr kumimoji="1" lang="en-US" altLang="zh-CN" dirty="0" smtClean="0"/>
              <a:t>_</a:t>
            </a:r>
            <a:r>
              <a:rPr kumimoji="1" lang="zh-CN" altLang="zh-CN" dirty="0" smtClean="0"/>
              <a:t>a</a:t>
            </a:r>
            <a:r>
              <a:rPr kumimoji="1" lang="en-US" altLang="zh-CN" dirty="0" err="1" smtClean="0"/>
              <a:t>ge</a:t>
            </a:r>
            <a:r>
              <a:rPr kumimoji="1" lang="zh-CN" altLang="en-US" dirty="0" smtClean="0"/>
              <a:t>; </a:t>
            </a:r>
            <a:r>
              <a:rPr kumimoji="1" lang="en-US" altLang="zh-CN" dirty="0" smtClean="0"/>
              <a:t>[Person</a:t>
            </a:r>
            <a:r>
              <a:rPr kumimoji="1" lang="zh-CN" altLang="en-US" dirty="0" smtClean="0"/>
              <a:t> </a:t>
            </a:r>
            <a:r>
              <a:rPr kumimoji="1" lang="en-US" altLang="zh-CN" dirty="0" smtClean="0"/>
              <a:t>new]</a:t>
            </a:r>
            <a:r>
              <a:rPr kumimoji="1" lang="zh-CN" altLang="en-US" dirty="0" smtClean="0"/>
              <a:t> </a:t>
            </a:r>
            <a:r>
              <a:rPr kumimoji="1" lang="en-US" altLang="zh-CN" dirty="0" smtClean="0"/>
              <a:t>-&gt;_age;</a:t>
            </a:r>
            <a:r>
              <a:rPr kumimoji="1" lang="zh-CN" altLang="en-US" dirty="0" smtClean="0"/>
              <a:t> </a:t>
            </a:r>
            <a:r>
              <a:rPr kumimoji="1" lang="en-US" altLang="zh-CN" dirty="0" smtClean="0"/>
              <a:t>[[Person</a:t>
            </a:r>
            <a:r>
              <a:rPr kumimoji="1" lang="zh-CN" altLang="en-US" dirty="0" smtClean="0"/>
              <a:t> </a:t>
            </a:r>
            <a:r>
              <a:rPr kumimoji="1" lang="en-US" altLang="zh-CN" dirty="0" smtClean="0"/>
              <a:t>new]</a:t>
            </a:r>
            <a:r>
              <a:rPr kumimoji="1" lang="zh-CN" altLang="en-US" dirty="0" smtClean="0"/>
              <a:t> </a:t>
            </a:r>
            <a:r>
              <a:rPr kumimoji="1" lang="en-US" altLang="zh-CN" dirty="0" smtClean="0"/>
              <a:t>run]</a:t>
            </a:r>
            <a:r>
              <a:rPr kumimoji="1" lang="zh-CN" altLang="en-US" dirty="0" smtClean="0"/>
              <a:t> </a:t>
            </a:r>
            <a:r>
              <a:rPr kumimoji="1" lang="en-US" altLang="zh-CN" dirty="0" smtClean="0"/>
              <a:t>/</a:t>
            </a:r>
            <a:r>
              <a:rPr kumimoji="1" lang="zh-CN" altLang="en-US" dirty="0" smtClean="0"/>
              <a:t> </a:t>
            </a:r>
            <a:r>
              <a:rPr kumimoji="1" lang="en-US" altLang="zh-CN" dirty="0" smtClean="0"/>
              <a:t>[0ffcc</a:t>
            </a:r>
            <a:r>
              <a:rPr kumimoji="1" lang="zh-CN" altLang="en-US" dirty="0" smtClean="0"/>
              <a:t> </a:t>
            </a:r>
            <a:r>
              <a:rPr kumimoji="1" lang="en-US" altLang="zh-CN" dirty="0" smtClean="0"/>
              <a:t>run];</a:t>
            </a:r>
          </a:p>
          <a:p>
            <a:pPr marL="0" indent="0">
              <a:buFontTx/>
              <a:buNone/>
            </a:pPr>
            <a:endParaRPr kumimoji="1" lang="en-US" altLang="zh-CN" dirty="0" smtClean="0"/>
          </a:p>
          <a:p>
            <a:pPr marL="0" indent="0">
              <a:buFontTx/>
              <a:buNone/>
            </a:pPr>
            <a:r>
              <a:rPr kumimoji="1" lang="zh-CN" altLang="en-US" dirty="0" smtClean="0"/>
              <a:t>类方法：</a:t>
            </a:r>
            <a:endParaRPr kumimoji="1" lang="en-US" altLang="zh-CN" dirty="0" smtClean="0"/>
          </a:p>
          <a:p>
            <a:pPr marL="0" indent="0">
              <a:buFontTx/>
              <a:buNone/>
            </a:pPr>
            <a:r>
              <a:rPr kumimoji="1" lang="zh-CN" altLang="zh-CN" dirty="0" smtClean="0"/>
              <a:t>1</a:t>
            </a:r>
            <a:r>
              <a:rPr kumimoji="1" lang="en-US" altLang="zh-CN" dirty="0" smtClean="0"/>
              <a:t>.</a:t>
            </a:r>
            <a:r>
              <a:rPr kumimoji="1" lang="zh-CN" altLang="en-US" dirty="0" smtClean="0"/>
              <a:t>一定是以</a:t>
            </a:r>
            <a:r>
              <a:rPr kumimoji="1" lang="en-US" altLang="zh-CN" dirty="0" smtClean="0"/>
              <a:t>+</a:t>
            </a:r>
            <a:r>
              <a:rPr kumimoji="1" lang="zh-CN" altLang="en-US" dirty="0" smtClean="0"/>
              <a:t>号开头</a:t>
            </a:r>
            <a:endParaRPr kumimoji="1" lang="en-US" altLang="zh-CN" dirty="0" smtClean="0"/>
          </a:p>
          <a:p>
            <a:pPr marL="0" indent="0">
              <a:buFontTx/>
              <a:buNone/>
            </a:pPr>
            <a:r>
              <a:rPr kumimoji="1" lang="en-US" altLang="zh-CN" dirty="0" smtClean="0"/>
              <a:t>2.</a:t>
            </a:r>
            <a:r>
              <a:rPr kumimoji="1" lang="zh-CN" altLang="en-US" dirty="0" smtClean="0"/>
              <a:t>一定是通过类名调用  </a:t>
            </a:r>
            <a:r>
              <a:rPr kumimoji="1" lang="zh-CN" altLang="zh-CN" dirty="0" smtClean="0"/>
              <a:t>[</a:t>
            </a:r>
            <a:r>
              <a:rPr kumimoji="1" lang="en-US" altLang="zh-CN" dirty="0" smtClean="0"/>
              <a:t>Person</a:t>
            </a:r>
            <a:r>
              <a:rPr kumimoji="1" lang="zh-CN" altLang="en-US" dirty="0" smtClean="0"/>
              <a:t> </a:t>
            </a:r>
            <a:r>
              <a:rPr kumimoji="1" lang="en-US" altLang="zh-CN" dirty="0" smtClean="0"/>
              <a:t>run];</a:t>
            </a:r>
            <a:r>
              <a:rPr kumimoji="1" lang="zh-CN" altLang="en-US" dirty="0" smtClean="0"/>
              <a:t>   </a:t>
            </a:r>
            <a:r>
              <a:rPr kumimoji="1" lang="en-US" altLang="zh-CN" dirty="0" smtClean="0"/>
              <a:t>+</a:t>
            </a:r>
            <a:r>
              <a:rPr kumimoji="1" lang="zh-CN" altLang="en-US" dirty="0" smtClean="0"/>
              <a:t> </a:t>
            </a:r>
            <a:r>
              <a:rPr kumimoji="1" lang="en-US" altLang="zh-CN" dirty="0" smtClean="0"/>
              <a:t>(void)run;</a:t>
            </a:r>
          </a:p>
          <a:p>
            <a:pPr marL="0" indent="0">
              <a:buFontTx/>
              <a:buNone/>
            </a:pPr>
            <a:r>
              <a:rPr kumimoji="1" lang="zh-CN" altLang="zh-CN" dirty="0" smtClean="0"/>
              <a:t>3</a:t>
            </a:r>
            <a:r>
              <a:rPr kumimoji="1" lang="en-US" altLang="zh-CN" dirty="0" smtClean="0"/>
              <a:t>.</a:t>
            </a:r>
            <a:r>
              <a:rPr kumimoji="1" lang="zh-CN" altLang="en-US" dirty="0" smtClean="0"/>
              <a:t>类方法中可以调用另外的类方法</a:t>
            </a: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在对象方法中也可以调用类方法</a:t>
            </a:r>
            <a:endParaRPr kumimoji="1" lang="en-US" altLang="zh-CN" dirty="0" smtClean="0"/>
          </a:p>
          <a:p>
            <a:pPr marL="0" indent="0">
              <a:buFontTx/>
              <a:buNone/>
            </a:pPr>
            <a:r>
              <a:rPr kumimoji="1" lang="zh-CN" altLang="zh-CN" dirty="0" smtClean="0"/>
              <a:t>5</a:t>
            </a:r>
            <a:r>
              <a:rPr kumimoji="1" lang="en-US" altLang="zh-CN" dirty="0" smtClean="0"/>
              <a:t>.</a:t>
            </a:r>
            <a:r>
              <a:rPr kumimoji="1" lang="zh-CN" altLang="en-US" dirty="0" smtClean="0"/>
              <a:t>类方法中不能够访问成员变量，当方法的功能不依赖于，类自身的成员变量的时候就可以声明成类方法</a:t>
            </a:r>
            <a:endParaRPr kumimoji="1" lang="en-US" altLang="zh-CN" dirty="0" smtClean="0"/>
          </a:p>
          <a:p>
            <a:pPr marL="0" indent="0">
              <a:buFontTx/>
              <a:buNone/>
            </a:pPr>
            <a:r>
              <a:rPr kumimoji="1" lang="zh-CN" altLang="zh-CN" dirty="0" smtClean="0"/>
              <a:t>6</a:t>
            </a:r>
            <a:r>
              <a:rPr kumimoji="1" lang="en-US" altLang="zh-CN" dirty="0" smtClean="0"/>
              <a:t>.</a:t>
            </a:r>
            <a:r>
              <a:rPr kumimoji="1" lang="zh-CN" altLang="en-US" dirty="0" smtClean="0"/>
              <a:t>类方法名，可以与对象方法相同</a:t>
            </a:r>
            <a:endParaRPr kumimoji="1" lang="en-US" altLang="zh-CN" dirty="0" smtClean="0"/>
          </a:p>
          <a:p>
            <a:pPr marL="0" indent="0">
              <a:buFontTx/>
              <a:buNone/>
            </a:pPr>
            <a:endParaRPr kumimoji="1" lang="en-US" altLang="zh-CN" dirty="0" smtClean="0"/>
          </a:p>
          <a:p>
            <a:pPr marL="0" indent="0">
              <a:buFontTx/>
              <a:buNone/>
            </a:pPr>
            <a:r>
              <a:rPr kumimoji="1" lang="zh-CN" altLang="en-US" dirty="0" smtClean="0"/>
              <a:t>组合模式</a:t>
            </a:r>
            <a:endParaRPr kumimoji="1" lang="en-US" altLang="zh-CN" dirty="0" smtClean="0"/>
          </a:p>
          <a:p>
            <a:pPr marL="0" indent="0">
              <a:buFontTx/>
              <a:buNone/>
            </a:pPr>
            <a:endParaRPr kumimoji="1" lang="en-US" altLang="zh-CN" dirty="0" smtClean="0"/>
          </a:p>
          <a:p>
            <a:pPr marL="0" indent="0">
              <a:buFontTx/>
              <a:buNone/>
            </a:pPr>
            <a:r>
              <a:rPr kumimoji="1" lang="zh-CN" altLang="en-US" dirty="0" smtClean="0"/>
              <a:t>就是把对象声明成类的成员变量</a:t>
            </a:r>
            <a:endParaRPr kumimoji="1" lang="en-US" altLang="zh-CN" dirty="0" smtClean="0"/>
          </a:p>
          <a:p>
            <a:pPr marL="0" indent="0">
              <a:buFontTx/>
              <a:buNone/>
            </a:pPr>
            <a:r>
              <a:rPr kumimoji="1" lang="en-US" altLang="zh-CN" dirty="0" smtClean="0"/>
              <a:t>Person</a:t>
            </a:r>
            <a:r>
              <a:rPr kumimoji="1" lang="zh-CN" altLang="en-US" dirty="0" smtClean="0"/>
              <a:t> </a:t>
            </a:r>
            <a:r>
              <a:rPr kumimoji="1" lang="en-US" altLang="zh-CN" dirty="0" smtClean="0"/>
              <a:t>Dog</a:t>
            </a:r>
          </a:p>
          <a:p>
            <a:pPr marL="0" indent="0">
              <a:buFontTx/>
              <a:buNone/>
            </a:pPr>
            <a:endParaRPr kumimoji="1" lang="en-US" altLang="zh-CN" dirty="0" smtClean="0"/>
          </a:p>
          <a:p>
            <a:pPr marL="0" indent="0">
              <a:buFontTx/>
              <a:buNone/>
            </a:pPr>
            <a:r>
              <a:rPr kumimoji="1" lang="zh-CN" altLang="zh-CN" dirty="0" smtClean="0"/>
              <a:t>@</a:t>
            </a:r>
            <a:r>
              <a:rPr kumimoji="1" lang="en-US" altLang="zh-CN" dirty="0" err="1" smtClean="0"/>
              <a:t>interfac</a:t>
            </a:r>
            <a:r>
              <a:rPr kumimoji="1" lang="zh-CN" altLang="en-US" dirty="0" smtClean="0"/>
              <a:t> </a:t>
            </a:r>
            <a:r>
              <a:rPr kumimoji="1" lang="en-US" altLang="zh-CN" dirty="0" smtClean="0"/>
              <a:t>Person</a:t>
            </a:r>
            <a:r>
              <a:rPr kumimoji="1" lang="zh-CN" altLang="en-US" dirty="0" smtClean="0"/>
              <a:t> ： </a:t>
            </a:r>
            <a:r>
              <a:rPr kumimoji="1" lang="en-US" altLang="zh-CN" dirty="0" err="1" smtClean="0"/>
              <a:t>NSObject</a:t>
            </a:r>
            <a:endParaRPr kumimoji="1" lang="en-US" altLang="zh-CN" dirty="0" smtClean="0"/>
          </a:p>
          <a:p>
            <a:pPr marL="0" indent="0">
              <a:buFontTx/>
              <a:buNone/>
            </a:pPr>
            <a:r>
              <a:rPr kumimoji="1" lang="zh-CN" altLang="zh-CN" dirty="0" smtClean="0"/>
              <a:t>{</a:t>
            </a:r>
            <a:endParaRPr kumimoji="1" lang="en-US" altLang="zh-CN" dirty="0" smtClean="0"/>
          </a:p>
          <a:p>
            <a:pPr marL="0" indent="0">
              <a:buFontTx/>
              <a:buNone/>
            </a:pPr>
            <a:r>
              <a:rPr kumimoji="1" lang="en-US" altLang="zh-CN" dirty="0" smtClean="0"/>
              <a:t>	</a:t>
            </a:r>
            <a:r>
              <a:rPr kumimoji="1" lang="zh-CN" altLang="en-US" dirty="0" smtClean="0"/>
              <a:t> </a:t>
            </a:r>
            <a:r>
              <a:rPr kumimoji="1" lang="en-US" altLang="zh-CN" dirty="0" smtClean="0"/>
              <a:t>Dog</a:t>
            </a:r>
            <a:r>
              <a:rPr kumimoji="1" lang="zh-CN" altLang="en-US" dirty="0" smtClean="0"/>
              <a:t> * </a:t>
            </a:r>
            <a:r>
              <a:rPr kumimoji="1" lang="en-US" altLang="zh-CN" dirty="0" smtClean="0"/>
              <a:t>_dog;</a:t>
            </a:r>
            <a:r>
              <a:rPr kumimoji="1" lang="zh-CN" altLang="en-US" dirty="0" smtClean="0"/>
              <a:t>   </a:t>
            </a:r>
            <a:r>
              <a:rPr kumimoji="1" lang="en-US" altLang="zh-CN" dirty="0" smtClean="0"/>
              <a:t>//0ffdd</a:t>
            </a:r>
            <a:r>
              <a:rPr kumimoji="1" lang="zh-CN" altLang="en-US" dirty="0" smtClean="0"/>
              <a:t> 狗对象的地址</a:t>
            </a:r>
            <a:endParaRPr kumimoji="1" lang="en-US" altLang="zh-CN" dirty="0" smtClean="0"/>
          </a:p>
          <a:p>
            <a:pPr marL="0" indent="0">
              <a:buFontTx/>
              <a:buNone/>
            </a:pPr>
            <a:r>
              <a:rPr kumimoji="1" lang="en-US" altLang="zh-CN" dirty="0" smtClean="0"/>
              <a:t>	Dog</a:t>
            </a:r>
            <a:r>
              <a:rPr kumimoji="1" lang="zh-CN" altLang="en-US" dirty="0" smtClean="0"/>
              <a:t>  * </a:t>
            </a:r>
            <a:r>
              <a:rPr kumimoji="1" lang="zh-CN" altLang="zh-CN" dirty="0" smtClean="0"/>
              <a:t>_d</a:t>
            </a:r>
            <a:r>
              <a:rPr kumimoji="1" lang="en-US" altLang="zh-CN" dirty="0" smtClean="0"/>
              <a:t>og2;</a:t>
            </a:r>
          </a:p>
          <a:p>
            <a:pPr marL="0" indent="0">
              <a:buFontTx/>
              <a:buNone/>
            </a:pPr>
            <a:endParaRPr kumimoji="1" lang="en-US" altLang="zh-CN" dirty="0" smtClean="0"/>
          </a:p>
          <a:p>
            <a:pPr marL="0" indent="0">
              <a:buFontTx/>
              <a:buNone/>
            </a:pPr>
            <a:r>
              <a:rPr kumimoji="1" lang="en-US" altLang="zh-CN" dirty="0" smtClean="0"/>
              <a:t>	</a:t>
            </a:r>
            <a:r>
              <a:rPr kumimoji="1" lang="en-US" altLang="zh-CN" dirty="0" err="1" smtClean="0"/>
              <a:t>int</a:t>
            </a:r>
            <a:r>
              <a:rPr kumimoji="1" lang="zh-CN" altLang="en-US" dirty="0" smtClean="0"/>
              <a:t> </a:t>
            </a:r>
            <a:r>
              <a:rPr kumimoji="1" lang="en-US" altLang="zh-CN" dirty="0" smtClean="0"/>
              <a:t>_a</a:t>
            </a:r>
            <a:r>
              <a:rPr kumimoji="1" lang="zh-CN" altLang="en-US" dirty="0" smtClean="0"/>
              <a:t> </a:t>
            </a:r>
            <a:r>
              <a:rPr kumimoji="1" lang="en-US" altLang="zh-CN" dirty="0" smtClean="0"/>
              <a:t>;</a:t>
            </a:r>
          </a:p>
          <a:p>
            <a:pPr marL="0" indent="0">
              <a:buFontTx/>
              <a:buNone/>
            </a:pPr>
            <a:r>
              <a:rPr kumimoji="1" lang="en-US" altLang="zh-CN" dirty="0" smtClean="0"/>
              <a:t>	</a:t>
            </a:r>
            <a:r>
              <a:rPr kumimoji="1" lang="en-US" altLang="zh-CN" dirty="0" err="1" smtClean="0"/>
              <a:t>int</a:t>
            </a:r>
            <a:r>
              <a:rPr kumimoji="1" lang="zh-CN" altLang="en-US" dirty="0" smtClean="0"/>
              <a:t> </a:t>
            </a:r>
            <a:r>
              <a:rPr kumimoji="1" lang="en-US" altLang="zh-CN" dirty="0" smtClean="0"/>
              <a:t>_b;</a:t>
            </a:r>
          </a:p>
          <a:p>
            <a:pPr marL="0" indent="0">
              <a:buFontTx/>
              <a:buNone/>
            </a:pPr>
            <a:r>
              <a:rPr kumimoji="1" lang="zh-CN" altLang="zh-CN" dirty="0" smtClean="0"/>
              <a:t>}</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a:t>
            </a:r>
            <a:r>
              <a:rPr kumimoji="1" lang="zh-CN" altLang="en-US" dirty="0" smtClean="0"/>
              <a:t> </a:t>
            </a:r>
            <a:r>
              <a:rPr kumimoji="1" lang="en-US" altLang="zh-CN" dirty="0" smtClean="0"/>
              <a:t>(void)</a:t>
            </a:r>
            <a:r>
              <a:rPr kumimoji="1" lang="en-US" altLang="zh-CN" dirty="0" err="1" smtClean="0"/>
              <a:t>setDog</a:t>
            </a:r>
            <a:r>
              <a:rPr kumimoji="1" lang="zh-CN" altLang="zh-CN" dirty="0" smtClean="0">
                <a:sym typeface="Wingdings"/>
              </a:rPr>
              <a:t>：</a:t>
            </a:r>
            <a:r>
              <a:rPr kumimoji="1" lang="zh-CN" altLang="en-US" dirty="0" smtClean="0">
                <a:sym typeface="Wingdings"/>
              </a:rPr>
              <a:t> （</a:t>
            </a:r>
            <a:r>
              <a:rPr kumimoji="1" lang="en-US" altLang="zh-CN" dirty="0" smtClean="0">
                <a:sym typeface="Wingdings"/>
              </a:rPr>
              <a:t>Dog</a:t>
            </a:r>
            <a:r>
              <a:rPr kumimoji="1" lang="zh-CN" altLang="en-US" dirty="0" smtClean="0">
                <a:sym typeface="Wingdings"/>
              </a:rPr>
              <a:t> </a:t>
            </a:r>
            <a:r>
              <a:rPr kumimoji="1" lang="zh-CN" altLang="zh-CN" dirty="0" smtClean="0">
                <a:sym typeface="Wingdings"/>
              </a:rPr>
              <a:t>*</a:t>
            </a:r>
            <a:r>
              <a:rPr kumimoji="1" lang="zh-CN" altLang="en-US" dirty="0" smtClean="0">
                <a:sym typeface="Wingdings"/>
              </a:rPr>
              <a:t>）</a:t>
            </a:r>
            <a:r>
              <a:rPr kumimoji="1" lang="en-US" altLang="zh-CN" dirty="0" smtClean="0">
                <a:sym typeface="Wingdings"/>
              </a:rPr>
              <a:t>dog</a:t>
            </a:r>
          </a:p>
          <a:p>
            <a:pPr marL="0" indent="0">
              <a:buFontTx/>
              <a:buNone/>
            </a:pPr>
            <a:r>
              <a:rPr kumimoji="1" lang="zh-CN" altLang="zh-CN" dirty="0" smtClean="0">
                <a:sym typeface="Wingdings"/>
              </a:rPr>
              <a:t>{</a:t>
            </a:r>
            <a:endParaRPr kumimoji="1" lang="en-US" altLang="zh-CN" dirty="0" smtClean="0">
              <a:sym typeface="Wingdings"/>
            </a:endParaRPr>
          </a:p>
          <a:p>
            <a:pPr marL="0" indent="0">
              <a:buFontTx/>
              <a:buNone/>
            </a:pPr>
            <a:r>
              <a:rPr kumimoji="1" lang="en-US" altLang="zh-CN" dirty="0" smtClean="0">
                <a:sym typeface="Wingdings"/>
              </a:rPr>
              <a:t>	_dog</a:t>
            </a:r>
            <a:r>
              <a:rPr kumimoji="1" lang="zh-CN" altLang="en-US" dirty="0" smtClean="0">
                <a:sym typeface="Wingdings"/>
              </a:rPr>
              <a:t> </a:t>
            </a:r>
            <a:r>
              <a:rPr kumimoji="1" lang="en-US" altLang="zh-CN" dirty="0" smtClean="0">
                <a:sym typeface="Wingdings"/>
              </a:rPr>
              <a:t>=</a:t>
            </a:r>
            <a:r>
              <a:rPr kumimoji="1" lang="zh-CN" altLang="en-US" dirty="0" smtClean="0">
                <a:sym typeface="Wingdings"/>
              </a:rPr>
              <a:t> </a:t>
            </a:r>
            <a:r>
              <a:rPr kumimoji="1" lang="en-US" altLang="zh-CN" dirty="0" smtClean="0">
                <a:sym typeface="Wingdings"/>
              </a:rPr>
              <a:t>dog;</a:t>
            </a:r>
          </a:p>
          <a:p>
            <a:pPr marL="0" indent="0">
              <a:buFontTx/>
              <a:buNone/>
            </a:pPr>
            <a:r>
              <a:rPr kumimoji="1" lang="zh-CN" altLang="zh-CN" dirty="0" smtClean="0">
                <a:sym typeface="Wingdings"/>
              </a:rPr>
              <a:t>}</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a:t>
            </a:r>
            <a:r>
              <a:rPr kumimoji="1" lang="en-US" altLang="zh-CN" dirty="0" smtClean="0"/>
              <a:t>end</a:t>
            </a:r>
          </a:p>
          <a:p>
            <a:pPr marL="0" indent="0">
              <a:buFontTx/>
              <a:buNone/>
            </a:pPr>
            <a:r>
              <a:rPr kumimoji="1" lang="zh-CN" altLang="en-US" dirty="0" smtClean="0"/>
              <a:t>成员变量的特征</a:t>
            </a:r>
            <a:endParaRPr kumimoji="1" lang="en-US" altLang="zh-CN" dirty="0" smtClean="0"/>
          </a:p>
          <a:p>
            <a:pPr marL="0" indent="0">
              <a:buFontTx/>
              <a:buNone/>
            </a:pPr>
            <a:r>
              <a:rPr kumimoji="1" lang="zh-CN" altLang="zh-CN" dirty="0" smtClean="0"/>
              <a:t>1</a:t>
            </a:r>
            <a:r>
              <a:rPr kumimoji="1" lang="en-US" altLang="zh-CN" dirty="0" smtClean="0"/>
              <a:t>.</a:t>
            </a:r>
            <a:r>
              <a:rPr kumimoji="1" lang="zh-CN" altLang="en-US" dirty="0" smtClean="0"/>
              <a:t>初始化都为 </a:t>
            </a:r>
            <a:r>
              <a:rPr kumimoji="1" lang="en-US" altLang="zh-CN" dirty="0" smtClean="0"/>
              <a:t>0</a:t>
            </a:r>
            <a:r>
              <a:rPr kumimoji="1" lang="zh-CN" altLang="en-US" dirty="0" smtClean="0"/>
              <a:t> </a:t>
            </a: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在类的对象方法中都可以直接访问</a:t>
            </a:r>
            <a:endParaRPr kumimoji="1" lang="en-US" altLang="zh-CN" dirty="0" smtClean="0"/>
          </a:p>
          <a:p>
            <a:pPr marL="0" indent="0">
              <a:buFontTx/>
              <a:buNone/>
            </a:pPr>
            <a:endParaRPr kumimoji="1" lang="en-US" altLang="zh-CN" dirty="0" smtClean="0"/>
          </a:p>
          <a:p>
            <a:pPr marL="171450" indent="-171450">
              <a:buFontTx/>
              <a:buChar char="-"/>
            </a:pPr>
            <a:r>
              <a:rPr kumimoji="1" lang="zh-CN" altLang="en-US" dirty="0" smtClean="0"/>
              <a:t>（</a:t>
            </a:r>
            <a:r>
              <a:rPr kumimoji="1" lang="en-US" altLang="zh-CN" dirty="0" smtClean="0"/>
              <a:t>void</a:t>
            </a:r>
            <a:r>
              <a:rPr kumimoji="1" lang="zh-CN" altLang="en-US" dirty="0" smtClean="0"/>
              <a:t>）</a:t>
            </a:r>
            <a:r>
              <a:rPr kumimoji="1" lang="en-US" altLang="zh-CN" dirty="0" smtClean="0"/>
              <a:t>run</a:t>
            </a:r>
          </a:p>
          <a:p>
            <a:pPr marL="0" indent="0">
              <a:buFontTx/>
              <a:buNone/>
            </a:pPr>
            <a:r>
              <a:rPr kumimoji="1" lang="zh-CN" altLang="zh-CN" dirty="0" smtClean="0"/>
              <a:t>{</a:t>
            </a:r>
            <a:endParaRPr kumimoji="1" lang="en-US" altLang="zh-CN" dirty="0" smtClean="0"/>
          </a:p>
          <a:p>
            <a:pPr marL="0" indent="0">
              <a:buFontTx/>
              <a:buNone/>
            </a:pPr>
            <a:r>
              <a:rPr kumimoji="1" lang="en-US" altLang="zh-CN" dirty="0" smtClean="0"/>
              <a:t>	_a</a:t>
            </a:r>
            <a:r>
              <a:rPr kumimoji="1" lang="zh-CN" altLang="en-US" dirty="0" smtClean="0"/>
              <a:t> </a:t>
            </a:r>
            <a:r>
              <a:rPr kumimoji="1" lang="en-US" altLang="zh-CN" dirty="0" smtClean="0"/>
              <a:t>=</a:t>
            </a:r>
            <a:r>
              <a:rPr kumimoji="1" lang="zh-CN" altLang="en-US" dirty="0" smtClean="0"/>
              <a:t> </a:t>
            </a:r>
            <a:r>
              <a:rPr kumimoji="1" lang="en-US" altLang="zh-CN" dirty="0" smtClean="0"/>
              <a:t>10;</a:t>
            </a:r>
          </a:p>
          <a:p>
            <a:pPr marL="0" indent="0">
              <a:buFontTx/>
              <a:buNone/>
            </a:pPr>
            <a:r>
              <a:rPr kumimoji="1" lang="en-US" altLang="zh-CN" dirty="0" smtClean="0"/>
              <a:t>	[0ffdd</a:t>
            </a:r>
            <a:r>
              <a:rPr kumimoji="1" lang="zh-CN" altLang="en-US" dirty="0" smtClean="0"/>
              <a:t> </a:t>
            </a:r>
            <a:r>
              <a:rPr kumimoji="1" lang="en-US" altLang="zh-CN" dirty="0" smtClean="0"/>
              <a:t>eat];</a:t>
            </a:r>
          </a:p>
          <a:p>
            <a:pPr marL="0" indent="0">
              <a:buFontTx/>
              <a:buNone/>
            </a:pPr>
            <a:r>
              <a:rPr kumimoji="1" lang="zh-CN" altLang="zh-CN" dirty="0" smtClean="0"/>
              <a:t>}</a:t>
            </a:r>
            <a:endParaRPr kumimoji="1" lang="en-US" altLang="zh-CN" dirty="0" smtClean="0"/>
          </a:p>
          <a:p>
            <a:pPr marL="0" indent="0">
              <a:buFontTx/>
              <a:buNone/>
            </a:pPr>
            <a:endParaRPr kumimoji="1" lang="en-US" altLang="zh-CN" dirty="0" smtClean="0"/>
          </a:p>
          <a:p>
            <a:pPr marL="0" indent="0">
              <a:buFontTx/>
              <a:buNone/>
            </a:pPr>
            <a:endParaRPr kumimoji="1" lang="en-US" altLang="zh-CN" dirty="0" smtClean="0"/>
          </a:p>
          <a:p>
            <a:pPr marL="0" indent="0">
              <a:buFontTx/>
              <a:buNone/>
            </a:pPr>
            <a:endParaRPr kumimoji="1" lang="en-US" altLang="zh-CN" dirty="0" smtClean="0"/>
          </a:p>
          <a:p>
            <a:pPr marL="0" indent="0">
              <a:buFontTx/>
              <a:buNone/>
            </a:pPr>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a:t>
            </a:fld>
            <a:endParaRPr kumimoji="1" lang="zh-CN" altLang="en-US"/>
          </a:p>
        </p:txBody>
      </p:sp>
    </p:spTree>
    <p:extLst>
      <p:ext uri="{BB962C8B-B14F-4D97-AF65-F5344CB8AC3E}">
        <p14:creationId xmlns:p14="http://schemas.microsoft.com/office/powerpoint/2010/main" val="20735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不允许外界直接访问属性的情况</a:t>
            </a:r>
            <a:endParaRPr kumimoji="1" lang="en-US" altLang="zh-CN" dirty="0" smtClean="0"/>
          </a:p>
          <a:p>
            <a:r>
              <a:rPr kumimoji="1" lang="zh-CN" altLang="zh-CN" dirty="0" smtClean="0"/>
              <a:t>1</a:t>
            </a:r>
            <a:r>
              <a:rPr kumimoji="1" lang="en-US" altLang="zh-CN" dirty="0" smtClean="0"/>
              <a:t>.</a:t>
            </a:r>
            <a:r>
              <a:rPr kumimoji="1" lang="zh-CN" altLang="en-US" dirty="0" smtClean="0"/>
              <a:t>当我的属性是为了，类中内部逻辑提供的辅助属性的时候，不用提供</a:t>
            </a:r>
            <a:r>
              <a:rPr kumimoji="1" lang="en-US" altLang="zh-CN" dirty="0" smtClean="0"/>
              <a:t>get</a:t>
            </a:r>
            <a:r>
              <a:rPr kumimoji="1" lang="zh-CN" altLang="en-US" dirty="0" smtClean="0"/>
              <a:t>与</a:t>
            </a:r>
            <a:r>
              <a:rPr kumimoji="1" lang="en-US" altLang="zh-CN" dirty="0" smtClean="0"/>
              <a:t>set</a:t>
            </a:r>
            <a:r>
              <a:rPr kumimoji="1" lang="zh-CN" altLang="en-US" dirty="0" smtClean="0"/>
              <a:t>方法</a:t>
            </a:r>
            <a:endParaRPr kumimoji="1" lang="en-US" altLang="zh-CN" dirty="0" smtClean="0"/>
          </a:p>
          <a:p>
            <a:r>
              <a:rPr kumimoji="1" lang="zh-CN" altLang="zh-CN" dirty="0" smtClean="0"/>
              <a:t>2</a:t>
            </a:r>
            <a:r>
              <a:rPr kumimoji="1" lang="en-US" altLang="zh-CN" dirty="0" smtClean="0"/>
              <a:t>.</a:t>
            </a:r>
            <a:r>
              <a:rPr kumimoji="1" lang="zh-CN" altLang="en-US" dirty="0" smtClean="0"/>
              <a:t>只提供</a:t>
            </a:r>
            <a:r>
              <a:rPr kumimoji="1" lang="en-US" altLang="zh-CN" dirty="0" smtClean="0"/>
              <a:t>get</a:t>
            </a:r>
            <a:r>
              <a:rPr kumimoji="1" lang="zh-CN" altLang="en-US" dirty="0" smtClean="0"/>
              <a:t>，只读属性</a:t>
            </a:r>
            <a:endParaRPr kumimoji="1" lang="en-US" altLang="zh-CN" dirty="0" smtClean="0"/>
          </a:p>
          <a:p>
            <a:r>
              <a:rPr kumimoji="1" lang="zh-CN" altLang="zh-CN" dirty="0" smtClean="0"/>
              <a:t>3</a:t>
            </a:r>
            <a:r>
              <a:rPr kumimoji="1" lang="en-US" altLang="zh-CN" dirty="0" smtClean="0"/>
              <a:t>.</a:t>
            </a:r>
            <a:r>
              <a:rPr kumimoji="1" lang="zh-CN" altLang="en-US" dirty="0" smtClean="0"/>
              <a:t>很少只提供</a:t>
            </a:r>
            <a:r>
              <a:rPr kumimoji="1" lang="en-US" altLang="zh-CN" dirty="0" smtClean="0"/>
              <a:t>set</a:t>
            </a:r>
            <a:r>
              <a:rPr kumimoji="1" lang="zh-CN" altLang="en-US" dirty="0" smtClean="0"/>
              <a:t>方法，只写属性</a:t>
            </a:r>
            <a:endParaRPr kumimoji="1" lang="en-US" altLang="zh-CN" dirty="0" smtClean="0"/>
          </a:p>
          <a:p>
            <a:r>
              <a:rPr kumimoji="1" lang="zh-CN"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5</a:t>
            </a:fld>
            <a:endParaRPr kumimoji="1" lang="zh-CN" altLang="en-US"/>
          </a:p>
        </p:txBody>
      </p:sp>
    </p:spTree>
    <p:extLst>
      <p:ext uri="{BB962C8B-B14F-4D97-AF65-F5344CB8AC3E}">
        <p14:creationId xmlns:p14="http://schemas.microsoft.com/office/powerpoint/2010/main" val="26122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549910" algn="l"/>
              </a:tabLst>
            </a:pPr>
            <a:r>
              <a:rPr lang="en-US" altLang="zh-CN" kern="0" dirty="0" smtClean="0">
                <a:solidFill>
                  <a:srgbClr val="683821"/>
                </a:solidFill>
                <a:latin typeface="Menlo Regular"/>
                <a:ea typeface="+mn-ea"/>
                <a:cs typeface="Times New Roman"/>
              </a:rPr>
              <a:t>#import </a:t>
            </a:r>
            <a:r>
              <a:rPr lang="en-US" altLang="zh-CN" kern="0" dirty="0" smtClean="0">
                <a:solidFill>
                  <a:srgbClr val="891315"/>
                </a:solidFill>
                <a:latin typeface="Menlo Regular"/>
                <a:ea typeface="+mn-ea"/>
                <a:cs typeface="Times New Roman"/>
              </a:rPr>
              <a:t>&lt;Foundation/</a:t>
            </a:r>
            <a:r>
              <a:rPr lang="en-US" altLang="zh-CN" kern="0" dirty="0" err="1" smtClean="0">
                <a:solidFill>
                  <a:srgbClr val="891315"/>
                </a:solidFill>
                <a:latin typeface="Menlo Regular"/>
                <a:ea typeface="+mn-ea"/>
                <a:cs typeface="Times New Roman"/>
              </a:rPr>
              <a:t>Foundation.h</a:t>
            </a:r>
            <a:r>
              <a:rPr lang="en-US" altLang="zh-CN" kern="0" dirty="0" smtClean="0">
                <a:solidFill>
                  <a:srgbClr val="891315"/>
                </a:solidFill>
                <a:latin typeface="Menlo Regular"/>
                <a:ea typeface="+mn-ea"/>
                <a:cs typeface="Times New Roman"/>
              </a:rPr>
              <a:t>&gt;</a:t>
            </a:r>
            <a:endParaRPr lang="en-US" altLang="zh-CN" kern="100" dirty="0" smtClean="0">
              <a:latin typeface="Cambria"/>
              <a:ea typeface="+mn-ea"/>
              <a:cs typeface="Times New Roman"/>
            </a:endParaRPr>
          </a:p>
          <a:p>
            <a:pPr>
              <a:tabLst>
                <a:tab pos="549910" algn="l"/>
              </a:tabLst>
            </a:pPr>
            <a:r>
              <a:rPr lang="en-US" altLang="zh-CN" kern="0" dirty="0" smtClean="0">
                <a:solidFill>
                  <a:srgbClr val="236E25"/>
                </a:solidFill>
                <a:latin typeface="Menlo Regular"/>
                <a:ea typeface="+mn-ea"/>
                <a:cs typeface="Times New Roman"/>
              </a:rPr>
              <a:t>// </a:t>
            </a:r>
            <a:r>
              <a:rPr lang="zh-CN" altLang="zh-CN" kern="0" dirty="0" smtClean="0">
                <a:solidFill>
                  <a:srgbClr val="236E25"/>
                </a:solidFill>
                <a:latin typeface="Cambria"/>
                <a:ea typeface="Heiti SC Light"/>
                <a:cs typeface="Heiti SC Light"/>
              </a:rPr>
              <a:t>声明</a:t>
            </a:r>
            <a:endParaRPr lang="en-US" altLang="zh-CN" kern="100" dirty="0" smtClean="0">
              <a:latin typeface="Cambria"/>
              <a:ea typeface="+mn-ea"/>
              <a:cs typeface="Times New Roman"/>
            </a:endParaRPr>
          </a:p>
          <a:p>
            <a:pPr>
              <a:tabLst>
                <a:tab pos="549910" algn="l"/>
              </a:tabLst>
            </a:pPr>
            <a:r>
              <a:rPr lang="en-US" altLang="zh-CN" kern="0" dirty="0" smtClean="0">
                <a:solidFill>
                  <a:srgbClr val="760F50"/>
                </a:solidFill>
                <a:latin typeface="Menlo Regular"/>
                <a:ea typeface="Heiti SC Light"/>
                <a:cs typeface="Times New Roman"/>
              </a:rPr>
              <a:t>@interface</a:t>
            </a:r>
            <a:r>
              <a:rPr lang="en-US" altLang="zh-CN" kern="0" dirty="0" smtClean="0">
                <a:solidFill>
                  <a:srgbClr val="000000"/>
                </a:solidFill>
                <a:latin typeface="Menlo Regular"/>
                <a:ea typeface="Heiti SC Light"/>
                <a:cs typeface="Times New Roman"/>
              </a:rPr>
              <a:t> Car : </a:t>
            </a:r>
            <a:r>
              <a:rPr lang="en-US" altLang="zh-CN" kern="0" dirty="0" err="1" smtClean="0">
                <a:solidFill>
                  <a:srgbClr val="000000"/>
                </a:solidFill>
                <a:latin typeface="Menlo Regular"/>
                <a:ea typeface="Heiti SC Light"/>
                <a:cs typeface="Times New Roman"/>
              </a:rPr>
              <a:t>NSObject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err="1" smtClean="0">
                <a:solidFill>
                  <a:srgbClr val="760F50"/>
                </a:solidFill>
                <a:latin typeface="Menlo Regular"/>
                <a:ea typeface="Heiti SC Light"/>
                <a:cs typeface="Times New Roman"/>
              </a:rPr>
              <a:t>int</a:t>
            </a:r>
            <a:r>
              <a:rPr lang="en-US" altLang="zh-CN" kern="0" dirty="0" smtClean="0">
                <a:solidFill>
                  <a:srgbClr val="000000"/>
                </a:solidFill>
                <a:latin typeface="Menlo Regular"/>
                <a:ea typeface="Heiti SC Light"/>
                <a:cs typeface="Times New Roman"/>
              </a:rPr>
              <a:t> _wheels; </a:t>
            </a:r>
            <a:r>
              <a:rPr lang="en-US" altLang="zh-CN" kern="0" dirty="0" smtClean="0">
                <a:solidFill>
                  <a:srgbClr val="236E25"/>
                </a:solidFill>
                <a:latin typeface="Menlo Regular"/>
                <a:ea typeface="Heiti SC Light"/>
                <a:cs typeface="Times New Roman"/>
              </a:rPr>
              <a:t>// </a:t>
            </a:r>
            <a:r>
              <a:rPr lang="zh-CN" altLang="zh-CN" kern="0" dirty="0" smtClean="0">
                <a:solidFill>
                  <a:srgbClr val="236E25"/>
                </a:solidFill>
                <a:latin typeface="Cambria"/>
                <a:ea typeface="Heiti SC Light"/>
                <a:cs typeface="Heiti SC Light"/>
              </a:rPr>
              <a:t>轮子个数</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236E25"/>
                </a:solidFill>
                <a:latin typeface="Menlo Regular"/>
                <a:ea typeface="Heiti SC Light"/>
                <a:cs typeface="Times New Roman"/>
              </a:rPr>
              <a:t>/*set</a:t>
            </a:r>
            <a:r>
              <a:rPr lang="zh-CN" altLang="zh-CN" kern="0" dirty="0" smtClean="0">
                <a:solidFill>
                  <a:srgbClr val="236E25"/>
                </a:solidFill>
                <a:latin typeface="Cambria"/>
                <a:ea typeface="Heiti SC Light"/>
                <a:cs typeface="Heiti SC Light"/>
              </a:rPr>
              <a:t>方法</a:t>
            </a:r>
            <a:r>
              <a:rPr lang="en-US" altLang="zh-CN" kern="0" dirty="0" smtClean="0">
                <a:solidFill>
                  <a:srgbClr val="236E25"/>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smtClean="0">
                <a:solidFill>
                  <a:srgbClr val="760F50"/>
                </a:solidFill>
                <a:latin typeface="Menlo Regular"/>
                <a:ea typeface="Heiti SC Light"/>
                <a:cs typeface="Times New Roman"/>
              </a:rPr>
              <a:t>void</a:t>
            </a:r>
            <a:r>
              <a:rPr lang="en-US" altLang="zh-CN" kern="0" dirty="0" smtClean="0">
                <a:solidFill>
                  <a:srgbClr val="000000"/>
                </a:solidFill>
                <a:latin typeface="Menlo Regular"/>
                <a:ea typeface="Heiti SC Light"/>
                <a:cs typeface="Times New Roman"/>
              </a:rPr>
              <a:t>) </a:t>
            </a:r>
            <a:r>
              <a:rPr lang="en-US" altLang="zh-CN" kern="0" dirty="0" err="1" smtClean="0">
                <a:solidFill>
                  <a:srgbClr val="000000"/>
                </a:solidFill>
                <a:latin typeface="Menlo Regular"/>
                <a:ea typeface="Heiti SC Light"/>
                <a:cs typeface="Times New Roman"/>
              </a:rPr>
              <a:t>setWheels</a:t>
            </a:r>
            <a:r>
              <a:rPr lang="en-US" altLang="zh-CN" kern="0" dirty="0" smtClean="0">
                <a:solidFill>
                  <a:srgbClr val="000000"/>
                </a:solidFill>
                <a:latin typeface="Menlo Regular"/>
                <a:ea typeface="Heiti SC Light"/>
                <a:cs typeface="Times New Roman"/>
              </a:rPr>
              <a:t>:(</a:t>
            </a:r>
            <a:r>
              <a:rPr lang="en-US" altLang="zh-CN" kern="0" dirty="0" err="1" smtClean="0">
                <a:solidFill>
                  <a:srgbClr val="760F50"/>
                </a:solidFill>
                <a:latin typeface="Menlo Regular"/>
                <a:ea typeface="Heiti SC Light"/>
                <a:cs typeface="Times New Roman"/>
              </a:rPr>
              <a:t>int</a:t>
            </a:r>
            <a:r>
              <a:rPr lang="en-US" altLang="zh-CN" kern="0" dirty="0" smtClean="0">
                <a:solidFill>
                  <a:srgbClr val="000000"/>
                </a:solidFill>
                <a:latin typeface="Menlo Regular"/>
                <a:ea typeface="Heiti SC Light"/>
                <a:cs typeface="Times New Roman"/>
              </a:rPr>
              <a:t>)wheels;</a:t>
            </a:r>
            <a:endParaRPr lang="en-US" altLang="zh-CN" kern="100" dirty="0" smtClean="0">
              <a:latin typeface="Cambria"/>
              <a:ea typeface="+mn-ea"/>
              <a:cs typeface="Times New Roman"/>
            </a:endParaRPr>
          </a:p>
          <a:p>
            <a:pPr>
              <a:tabLst>
                <a:tab pos="549910" algn="l"/>
              </a:tabLst>
            </a:pPr>
            <a:r>
              <a:rPr lang="en-US" altLang="zh-CN" kern="0" dirty="0" smtClean="0">
                <a:solidFill>
                  <a:srgbClr val="236E25"/>
                </a:solidFill>
                <a:latin typeface="Menlo Regular"/>
                <a:ea typeface="Heiti SC Light"/>
                <a:cs typeface="Times New Roman"/>
              </a:rPr>
              <a:t>/*get</a:t>
            </a:r>
            <a:r>
              <a:rPr lang="zh-CN" altLang="zh-CN" kern="0" dirty="0" smtClean="0">
                <a:solidFill>
                  <a:srgbClr val="236E25"/>
                </a:solidFill>
                <a:latin typeface="Cambria"/>
                <a:ea typeface="Heiti SC Light"/>
                <a:cs typeface="Heiti SC Light"/>
              </a:rPr>
              <a:t>方法</a:t>
            </a:r>
            <a:r>
              <a:rPr lang="en-US" altLang="zh-CN" kern="0" dirty="0" smtClean="0">
                <a:solidFill>
                  <a:srgbClr val="236E25"/>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err="1" smtClean="0">
                <a:solidFill>
                  <a:srgbClr val="760F50"/>
                </a:solidFill>
                <a:latin typeface="Menlo Regular"/>
                <a:ea typeface="Heiti SC Light"/>
                <a:cs typeface="Times New Roman"/>
              </a:rPr>
              <a:t>int</a:t>
            </a:r>
            <a:r>
              <a:rPr lang="en-US" altLang="zh-CN" kern="0" dirty="0" smtClean="0">
                <a:solidFill>
                  <a:srgbClr val="000000"/>
                </a:solidFill>
                <a:latin typeface="Menlo Regular"/>
                <a:ea typeface="Heiti SC Light"/>
                <a:cs typeface="Times New Roman"/>
              </a:rPr>
              <a:t>) wheels;</a:t>
            </a:r>
            <a:endParaRPr lang="en-US" altLang="zh-CN" kern="100" dirty="0" smtClean="0">
              <a:latin typeface="Cambria"/>
              <a:ea typeface="+mn-ea"/>
              <a:cs typeface="Times New Roman"/>
            </a:endParaRPr>
          </a:p>
          <a:p>
            <a:pPr>
              <a:tabLst>
                <a:tab pos="549910" algn="l"/>
              </a:tabLst>
            </a:pPr>
            <a:r>
              <a:rPr lang="en-US" altLang="zh-CN" kern="0" dirty="0" smtClean="0">
                <a:solidFill>
                  <a:srgbClr val="760F50"/>
                </a:solidFill>
                <a:latin typeface="Menlo Regular"/>
                <a:ea typeface="Heiti SC Light"/>
                <a:cs typeface="Times New Roman"/>
              </a:rPr>
              <a:t>@end</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endParaRPr lang="en-US" altLang="zh-CN" kern="100" dirty="0" smtClean="0">
              <a:latin typeface="Cambria"/>
              <a:ea typeface="+mn-ea"/>
              <a:cs typeface="Times New Roman"/>
            </a:endParaRPr>
          </a:p>
          <a:p>
            <a:pPr>
              <a:tabLst>
                <a:tab pos="549910" algn="l"/>
              </a:tabLst>
            </a:pPr>
            <a:r>
              <a:rPr lang="en-US" altLang="zh-CN" kern="0" dirty="0" smtClean="0">
                <a:solidFill>
                  <a:srgbClr val="760F50"/>
                </a:solidFill>
                <a:latin typeface="Menlo Regular"/>
                <a:ea typeface="Heiti SC Light"/>
                <a:cs typeface="Times New Roman"/>
              </a:rPr>
              <a:t>@implementation</a:t>
            </a:r>
            <a:r>
              <a:rPr lang="en-US" altLang="zh-CN" kern="0" dirty="0" smtClean="0">
                <a:solidFill>
                  <a:srgbClr val="000000"/>
                </a:solidFill>
                <a:latin typeface="Menlo Regular"/>
                <a:ea typeface="Heiti SC Light"/>
                <a:cs typeface="Times New Roman"/>
              </a:rPr>
              <a:t> Car</a:t>
            </a:r>
            <a:endParaRPr lang="en-US" altLang="zh-CN" kern="100" dirty="0" smtClean="0">
              <a:latin typeface="Cambria"/>
              <a:ea typeface="+mn-ea"/>
              <a:cs typeface="Times New Roman"/>
            </a:endParaRPr>
          </a:p>
          <a:p>
            <a:pPr>
              <a:tabLst>
                <a:tab pos="549910" algn="l"/>
              </a:tabLst>
            </a:pPr>
            <a:r>
              <a:rPr lang="en-US" altLang="zh-CN" kern="0" dirty="0" smtClean="0">
                <a:solidFill>
                  <a:srgbClr val="236E25"/>
                </a:solidFill>
                <a:latin typeface="Menlo Regular"/>
                <a:ea typeface="Heiti SC Light"/>
                <a:cs typeface="Times New Roman"/>
              </a:rPr>
              <a:t>// set</a:t>
            </a:r>
            <a:r>
              <a:rPr lang="zh-CN" altLang="zh-CN" kern="0" dirty="0" smtClean="0">
                <a:solidFill>
                  <a:srgbClr val="236E25"/>
                </a:solidFill>
                <a:latin typeface="Cambria"/>
                <a:ea typeface="Heiti SC Light"/>
                <a:cs typeface="Heiti SC Light"/>
              </a:rPr>
              <a:t>方法的实现</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smtClean="0">
                <a:solidFill>
                  <a:srgbClr val="760F50"/>
                </a:solidFill>
                <a:latin typeface="Menlo Regular"/>
                <a:ea typeface="Heiti SC Light"/>
                <a:cs typeface="Times New Roman"/>
              </a:rPr>
              <a:t>void</a:t>
            </a:r>
            <a:r>
              <a:rPr lang="en-US" altLang="zh-CN" kern="0" dirty="0" smtClean="0">
                <a:solidFill>
                  <a:srgbClr val="000000"/>
                </a:solidFill>
                <a:latin typeface="Menlo Regular"/>
                <a:ea typeface="Heiti SC Light"/>
                <a:cs typeface="Times New Roman"/>
              </a:rPr>
              <a:t>) </a:t>
            </a:r>
            <a:r>
              <a:rPr lang="en-US" altLang="zh-CN" kern="0" dirty="0" err="1" smtClean="0">
                <a:solidFill>
                  <a:srgbClr val="000000"/>
                </a:solidFill>
                <a:latin typeface="Menlo Regular"/>
                <a:ea typeface="Heiti SC Light"/>
                <a:cs typeface="Times New Roman"/>
              </a:rPr>
              <a:t>setWheels</a:t>
            </a:r>
            <a:r>
              <a:rPr lang="en-US" altLang="zh-CN" kern="0" dirty="0" smtClean="0">
                <a:solidFill>
                  <a:srgbClr val="000000"/>
                </a:solidFill>
                <a:latin typeface="Menlo Regular"/>
                <a:ea typeface="Heiti SC Light"/>
                <a:cs typeface="Times New Roman"/>
              </a:rPr>
              <a:t>:(</a:t>
            </a:r>
            <a:r>
              <a:rPr lang="en-US" altLang="zh-CN" kern="0" dirty="0" err="1" smtClean="0">
                <a:solidFill>
                  <a:srgbClr val="760F50"/>
                </a:solidFill>
                <a:latin typeface="Menlo Regular"/>
                <a:ea typeface="Heiti SC Light"/>
                <a:cs typeface="Times New Roman"/>
              </a:rPr>
              <a:t>int</a:t>
            </a:r>
            <a:r>
              <a:rPr lang="en-US" altLang="zh-CN" kern="0" dirty="0" smtClean="0">
                <a:solidFill>
                  <a:srgbClr val="000000"/>
                </a:solidFill>
                <a:latin typeface="Menlo Regular"/>
                <a:ea typeface="Heiti SC Light"/>
                <a:cs typeface="Times New Roman"/>
              </a:rPr>
              <a:t>)wheels</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smtClean="0">
                <a:solidFill>
                  <a:srgbClr val="236E25"/>
                </a:solidFill>
                <a:latin typeface="Menlo Regular"/>
                <a:ea typeface="Heiti SC Light"/>
                <a:cs typeface="Times New Roman"/>
              </a:rPr>
              <a:t>// </a:t>
            </a:r>
            <a:r>
              <a:rPr lang="zh-CN" altLang="zh-CN" kern="0" dirty="0" smtClean="0">
                <a:solidFill>
                  <a:srgbClr val="236E25"/>
                </a:solidFill>
                <a:latin typeface="Cambria"/>
                <a:ea typeface="Heiti SC Light"/>
                <a:cs typeface="Heiti SC Light"/>
              </a:rPr>
              <a:t>对外面传进来的轮子数进行过滤</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smtClean="0">
                <a:solidFill>
                  <a:srgbClr val="760F50"/>
                </a:solidFill>
                <a:latin typeface="Menlo Regular"/>
                <a:ea typeface="Heiti SC Light"/>
                <a:cs typeface="Times New Roman"/>
              </a:rPr>
              <a:t>if</a:t>
            </a:r>
            <a:r>
              <a:rPr lang="en-US" altLang="zh-CN" kern="0" dirty="0" smtClean="0">
                <a:solidFill>
                  <a:srgbClr val="000000"/>
                </a:solidFill>
                <a:latin typeface="Menlo Regular"/>
                <a:ea typeface="Heiti SC Light"/>
                <a:cs typeface="Times New Roman"/>
              </a:rPr>
              <a:t> (wheels&lt;=</a:t>
            </a:r>
            <a:r>
              <a:rPr lang="en-US" altLang="zh-CN" kern="0" dirty="0" smtClean="0">
                <a:solidFill>
                  <a:srgbClr val="0000FF"/>
                </a:solidFill>
                <a:latin typeface="Menlo Regular"/>
                <a:ea typeface="Heiti SC Light"/>
                <a:cs typeface="Times New Roman"/>
              </a:rPr>
              <a:t>0</a:t>
            </a: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wheels = </a:t>
            </a:r>
            <a:r>
              <a:rPr lang="en-US" altLang="zh-CN" kern="0" dirty="0" smtClean="0">
                <a:solidFill>
                  <a:srgbClr val="0000FF"/>
                </a:solidFill>
                <a:latin typeface="Menlo Regular"/>
                <a:ea typeface="Heiti SC Light"/>
                <a:cs typeface="Times New Roman"/>
              </a:rPr>
              <a:t>1</a:t>
            </a: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_wheels = wheels;</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endParaRPr lang="en-US" altLang="zh-CN" kern="100" dirty="0" smtClean="0">
              <a:latin typeface="Cambria"/>
              <a:ea typeface="+mn-ea"/>
              <a:cs typeface="Times New Roman"/>
            </a:endParaRPr>
          </a:p>
          <a:p>
            <a:pPr>
              <a:tabLst>
                <a:tab pos="549910" algn="l"/>
              </a:tabLst>
            </a:pPr>
            <a:r>
              <a:rPr lang="en-US" altLang="zh-CN" kern="0" dirty="0" smtClean="0">
                <a:solidFill>
                  <a:srgbClr val="236E25"/>
                </a:solidFill>
                <a:latin typeface="Menlo Regular"/>
                <a:ea typeface="Heiti SC Light"/>
                <a:cs typeface="Times New Roman"/>
              </a:rPr>
              <a:t>// get</a:t>
            </a:r>
            <a:r>
              <a:rPr lang="zh-CN" altLang="zh-CN" kern="0" dirty="0" smtClean="0">
                <a:solidFill>
                  <a:srgbClr val="236E25"/>
                </a:solidFill>
                <a:latin typeface="Cambria"/>
                <a:ea typeface="Heiti SC Light"/>
                <a:cs typeface="Heiti SC Light"/>
              </a:rPr>
              <a:t>方法的实现</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err="1" smtClean="0">
                <a:solidFill>
                  <a:srgbClr val="760F50"/>
                </a:solidFill>
                <a:latin typeface="Menlo Regular"/>
                <a:ea typeface="Heiti SC Light"/>
                <a:cs typeface="Times New Roman"/>
              </a:rPr>
              <a:t>int</a:t>
            </a:r>
            <a:r>
              <a:rPr lang="en-US" altLang="zh-CN" kern="0" dirty="0" smtClean="0">
                <a:solidFill>
                  <a:srgbClr val="000000"/>
                </a:solidFill>
                <a:latin typeface="Menlo Regular"/>
                <a:ea typeface="Heiti SC Light"/>
                <a:cs typeface="Times New Roman"/>
              </a:rPr>
              <a:t>) wheels</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    </a:t>
            </a:r>
            <a:r>
              <a:rPr lang="en-US" altLang="zh-CN" kern="0" dirty="0" smtClean="0">
                <a:solidFill>
                  <a:srgbClr val="760F50"/>
                </a:solidFill>
                <a:latin typeface="Menlo Regular"/>
                <a:ea typeface="Heiti SC Light"/>
                <a:cs typeface="Times New Roman"/>
              </a:rPr>
              <a:t>return</a:t>
            </a:r>
            <a:r>
              <a:rPr lang="en-US" altLang="zh-CN" kern="0" dirty="0" smtClean="0">
                <a:solidFill>
                  <a:srgbClr val="000000"/>
                </a:solidFill>
                <a:latin typeface="Menlo Regular"/>
                <a:ea typeface="Heiti SC Light"/>
                <a:cs typeface="Times New Roman"/>
              </a:rPr>
              <a:t> _wheels;</a:t>
            </a:r>
            <a:endParaRPr lang="en-US" altLang="zh-CN" kern="100" dirty="0" smtClean="0">
              <a:latin typeface="Cambria"/>
              <a:ea typeface="+mn-ea"/>
              <a:cs typeface="Times New Roman"/>
            </a:endParaRPr>
          </a:p>
          <a:p>
            <a:pPr>
              <a:tabLst>
                <a:tab pos="549910" algn="l"/>
              </a:tabLst>
            </a:pPr>
            <a:r>
              <a:rPr lang="en-US" altLang="zh-CN" kern="0" dirty="0" smtClean="0">
                <a:solidFill>
                  <a:srgbClr val="000000"/>
                </a:solidFill>
                <a:latin typeface="Menlo Regular"/>
                <a:ea typeface="Heiti SC Light"/>
                <a:cs typeface="Times New Roman"/>
              </a:rPr>
              <a:t>}</a:t>
            </a:r>
            <a:endParaRPr lang="en-US" altLang="zh-CN" kern="100" dirty="0" smtClean="0">
              <a:latin typeface="Cambria"/>
              <a:ea typeface="+mn-ea"/>
              <a:cs typeface="Times New Roman"/>
            </a:endParaRPr>
          </a:p>
          <a:p>
            <a:r>
              <a:rPr lang="en-US" altLang="zh-CN" kern="0" dirty="0" smtClean="0">
                <a:solidFill>
                  <a:srgbClr val="760F50"/>
                </a:solidFill>
                <a:latin typeface="Menlo Regular"/>
                <a:ea typeface="Heiti SC Light"/>
              </a:rPr>
              <a:t>@end</a:t>
            </a:r>
            <a:r>
              <a:rPr lang="en-US" altLang="zh-CN" dirty="0" smtClean="0"/>
              <a:t>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10</a:t>
            </a:fld>
            <a:endParaRPr kumimoji="1" lang="zh-CN" altLang="en-US"/>
          </a:p>
        </p:txBody>
      </p:sp>
    </p:spTree>
    <p:extLst>
      <p:ext uri="{BB962C8B-B14F-4D97-AF65-F5344CB8AC3E}">
        <p14:creationId xmlns:p14="http://schemas.microsoft.com/office/powerpoint/2010/main" val="424679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13</a:t>
            </a:fld>
            <a:endParaRPr kumimoji="1" lang="zh-CN" altLang="en-US"/>
          </a:p>
        </p:txBody>
      </p:sp>
    </p:spTree>
    <p:extLst>
      <p:ext uri="{BB962C8B-B14F-4D97-AF65-F5344CB8AC3E}">
        <p14:creationId xmlns:p14="http://schemas.microsoft.com/office/powerpoint/2010/main" val="303603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14</a:t>
            </a:fld>
            <a:endParaRPr kumimoji="1" lang="zh-CN" altLang="en-US"/>
          </a:p>
        </p:txBody>
      </p:sp>
    </p:spTree>
    <p:extLst>
      <p:ext uri="{BB962C8B-B14F-4D97-AF65-F5344CB8AC3E}">
        <p14:creationId xmlns:p14="http://schemas.microsoft.com/office/powerpoint/2010/main" val="268679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找对象</a:t>
            </a:r>
            <a:endParaRPr kumimoji="1" lang="en-US" altLang="zh-CN" dirty="0" smtClean="0"/>
          </a:p>
          <a:p>
            <a:r>
              <a:rPr kumimoji="1" lang="zh-CN" altLang="en-US" dirty="0" smtClean="0"/>
              <a:t>类名： </a:t>
            </a:r>
            <a:r>
              <a:rPr kumimoji="1" lang="en-US" altLang="zh-CN" dirty="0" err="1" smtClean="0"/>
              <a:t>Ipad</a:t>
            </a:r>
            <a:endParaRPr kumimoji="1" lang="en-US" altLang="zh-CN" dirty="0" smtClean="0"/>
          </a:p>
          <a:p>
            <a:r>
              <a:rPr kumimoji="1" lang="zh-CN" altLang="en-US" dirty="0" smtClean="0"/>
              <a:t>属性：</a:t>
            </a:r>
            <a:endParaRPr kumimoji="1" lang="en-US" altLang="zh-CN" dirty="0" smtClean="0"/>
          </a:p>
          <a:p>
            <a:r>
              <a:rPr kumimoji="1" lang="zh-CN" altLang="en-US" dirty="0" smtClean="0"/>
              <a:t>功能：玩游戏，写邮件，写</a:t>
            </a:r>
            <a:r>
              <a:rPr kumimoji="1" lang="en-US" altLang="zh-CN" dirty="0" smtClean="0"/>
              <a:t>word</a:t>
            </a:r>
            <a:r>
              <a:rPr kumimoji="1" lang="zh-CN" altLang="en-US" dirty="0" smtClean="0"/>
              <a:t>文档，听音乐，查找资料，看电影</a:t>
            </a:r>
            <a:endParaRPr kumimoji="1" lang="en-US" altLang="zh-CN" dirty="0" smtClean="0"/>
          </a:p>
          <a:p>
            <a:endParaRPr kumimoji="1" lang="en-US" altLang="zh-CN" dirty="0" smtClean="0"/>
          </a:p>
          <a:p>
            <a:r>
              <a:rPr kumimoji="1" lang="zh-CN" altLang="en-US" dirty="0" smtClean="0"/>
              <a:t>类名：</a:t>
            </a:r>
            <a:r>
              <a:rPr kumimoji="1" lang="en-US" altLang="zh-CN" dirty="0" smtClean="0"/>
              <a:t>Car</a:t>
            </a:r>
          </a:p>
          <a:p>
            <a:r>
              <a:rPr kumimoji="1" lang="zh-CN" altLang="en-US" dirty="0" smtClean="0"/>
              <a:t>属性：</a:t>
            </a:r>
            <a:endParaRPr kumimoji="1" lang="en-US" altLang="zh-CN" dirty="0" smtClean="0"/>
          </a:p>
          <a:p>
            <a:r>
              <a:rPr kumimoji="1" lang="zh-CN" altLang="en-US" dirty="0" smtClean="0"/>
              <a:t>功能：跑，加速，减速，听</a:t>
            </a:r>
            <a:r>
              <a:rPr kumimoji="1" lang="en-US" altLang="zh-CN" dirty="0" smtClean="0"/>
              <a:t>radio</a:t>
            </a:r>
            <a:r>
              <a:rPr kumimoji="1" lang="zh-CN" altLang="en-US" dirty="0" smtClean="0"/>
              <a:t>，听音乐</a:t>
            </a:r>
            <a:r>
              <a:rPr kumimoji="1" lang="en-US" altLang="zh-CN" dirty="0" err="1" smtClean="0"/>
              <a:t>withCD</a:t>
            </a:r>
            <a:r>
              <a:rPr kumimoji="1" lang="zh-CN" altLang="en-US" dirty="0" smtClean="0"/>
              <a:t>  听音乐</a:t>
            </a:r>
            <a:r>
              <a:rPr kumimoji="1" lang="en-US" altLang="zh-CN" dirty="0" err="1" smtClean="0"/>
              <a:t>WithUSB</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15</a:t>
            </a:fld>
            <a:endParaRPr kumimoji="1" lang="zh-CN" altLang="en-US"/>
          </a:p>
        </p:txBody>
      </p:sp>
    </p:spTree>
    <p:extLst>
      <p:ext uri="{BB962C8B-B14F-4D97-AF65-F5344CB8AC3E}">
        <p14:creationId xmlns:p14="http://schemas.microsoft.com/office/powerpoint/2010/main" val="281472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有车票，没有车那么想开车就需要租或者借朋友的车，那么并不能说我拥有了这辆车，我只是临时借用而已，那么这种情况下我们把对象作为参数更加合适</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17</a:t>
            </a:fld>
            <a:endParaRPr kumimoji="1" lang="zh-CN" altLang="en-US"/>
          </a:p>
        </p:txBody>
      </p:sp>
    </p:spTree>
    <p:extLst>
      <p:ext uri="{BB962C8B-B14F-4D97-AF65-F5344CB8AC3E}">
        <p14:creationId xmlns:p14="http://schemas.microsoft.com/office/powerpoint/2010/main" val="1447826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类</a:t>
            </a:r>
            <a:r>
              <a:rPr kumimoji="1" lang="en-US" altLang="zh-CN" dirty="0" smtClean="0"/>
              <a:t>A</a:t>
            </a:r>
            <a:r>
              <a:rPr kumimoji="1" lang="zh-CN" altLang="en-US" dirty="0" smtClean="0"/>
              <a:t> 类</a:t>
            </a:r>
            <a:r>
              <a:rPr kumimoji="1" lang="en-US" altLang="zh-CN" dirty="0" smtClean="0"/>
              <a:t>B</a:t>
            </a:r>
            <a:r>
              <a:rPr kumimoji="1" lang="zh-CN" altLang="en-US" dirty="0" smtClean="0"/>
              <a:t> 如果类</a:t>
            </a:r>
            <a:r>
              <a:rPr kumimoji="1" lang="en-US" altLang="zh-CN" dirty="0" smtClean="0"/>
              <a:t>A</a:t>
            </a:r>
            <a:r>
              <a:rPr kumimoji="1" lang="zh-CN" altLang="en-US" dirty="0" smtClean="0"/>
              <a:t> 继承至类</a:t>
            </a:r>
            <a:r>
              <a:rPr kumimoji="1" lang="en-US" altLang="zh-CN" dirty="0" smtClean="0"/>
              <a:t>B</a:t>
            </a:r>
            <a:r>
              <a:rPr kumimoji="1" lang="zh-CN" altLang="en-US" dirty="0" smtClean="0"/>
              <a:t> 那么类</a:t>
            </a:r>
            <a:r>
              <a:rPr kumimoji="1" lang="en-US" altLang="zh-CN" dirty="0" smtClean="0"/>
              <a:t>A</a:t>
            </a:r>
            <a:r>
              <a:rPr kumimoji="1" lang="zh-CN" altLang="en-US" dirty="0" smtClean="0"/>
              <a:t>将拥有类</a:t>
            </a:r>
            <a:r>
              <a:rPr kumimoji="1" lang="en-US" altLang="zh-CN" dirty="0" smtClean="0"/>
              <a:t>B</a:t>
            </a:r>
            <a:r>
              <a:rPr kumimoji="1" lang="zh-CN" altLang="en-US" dirty="0" smtClean="0"/>
              <a:t>所有的属性以及方法</a:t>
            </a:r>
            <a:endParaRPr kumimoji="1" lang="en-US" altLang="zh-CN" dirty="0" smtClean="0"/>
          </a:p>
          <a:p>
            <a:endParaRPr kumimoji="1" lang="en-US" altLang="zh-CN" dirty="0" smtClean="0"/>
          </a:p>
          <a:p>
            <a:r>
              <a:rPr kumimoji="1" lang="zh-CN" altLang="en-US" dirty="0" smtClean="0"/>
              <a:t>数据类型：</a:t>
            </a:r>
            <a:endParaRPr kumimoji="1" lang="en-US" altLang="zh-CN" dirty="0" smtClean="0"/>
          </a:p>
          <a:p>
            <a:r>
              <a:rPr kumimoji="1" lang="zh-CN" altLang="zh-CN" dirty="0" smtClean="0"/>
              <a:t>1</a:t>
            </a:r>
            <a:r>
              <a:rPr kumimoji="1" lang="en-US" altLang="zh-CN" dirty="0" smtClean="0"/>
              <a:t>.</a:t>
            </a:r>
            <a:r>
              <a:rPr kumimoji="1" lang="zh-CN" altLang="en-US" dirty="0" smtClean="0"/>
              <a:t>能声明成变量</a:t>
            </a:r>
            <a:endParaRPr kumimoji="1" lang="en-US" altLang="zh-CN" dirty="0" smtClean="0"/>
          </a:p>
          <a:p>
            <a:r>
              <a:rPr kumimoji="1" lang="zh-CN" altLang="zh-CN" dirty="0" smtClean="0"/>
              <a:t>2</a:t>
            </a:r>
            <a:r>
              <a:rPr kumimoji="1" lang="en-US" altLang="zh-CN" dirty="0" smtClean="0"/>
              <a:t>.</a:t>
            </a:r>
            <a:r>
              <a:rPr kumimoji="1" lang="zh-CN" altLang="en-US" dirty="0" smtClean="0"/>
              <a:t>能够作为方法的参数传递，能够作为方法的返回值</a:t>
            </a:r>
            <a:endParaRPr kumimoji="1" lang="en-US" altLang="zh-CN" dirty="0" smtClean="0"/>
          </a:p>
          <a:p>
            <a:r>
              <a:rPr kumimoji="1" lang="zh-CN" altLang="zh-CN" dirty="0" smtClean="0"/>
              <a:t>3</a:t>
            </a:r>
            <a:r>
              <a:rPr kumimoji="1" lang="en-US" altLang="zh-CN" dirty="0" smtClean="0"/>
              <a:t>.</a:t>
            </a:r>
            <a:r>
              <a:rPr kumimoji="1" lang="zh-CN" altLang="en-US" dirty="0" smtClean="0"/>
              <a:t>都能够声明成类的成员变量</a:t>
            </a:r>
            <a:endParaRPr kumimoji="1" lang="en-US" altLang="zh-CN" dirty="0" smtClean="0"/>
          </a:p>
          <a:p>
            <a:r>
              <a:rPr kumimoji="1" lang="en-US" altLang="zh-CN" dirty="0" err="1" smtClean="0"/>
              <a:t>NSObject</a:t>
            </a:r>
            <a:r>
              <a:rPr kumimoji="1" lang="zh-CN" altLang="en-US" dirty="0" smtClean="0"/>
              <a:t> *   对象类型</a:t>
            </a:r>
            <a:endParaRPr kumimoji="1" lang="en-US" altLang="zh-CN" dirty="0" smtClean="0"/>
          </a:p>
          <a:p>
            <a:r>
              <a:rPr kumimoji="1" lang="en-US" altLang="zh-CN" dirty="0" smtClean="0"/>
              <a:t>OC</a:t>
            </a:r>
            <a:r>
              <a:rPr kumimoji="1" lang="zh-CN" altLang="en-US" dirty="0" smtClean="0"/>
              <a:t>中所有的类都继承至</a:t>
            </a:r>
            <a:r>
              <a:rPr kumimoji="1" lang="en-US" altLang="zh-CN" dirty="0" err="1" smtClean="0"/>
              <a:t>NSObject</a:t>
            </a:r>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19</a:t>
            </a:fld>
            <a:endParaRPr kumimoji="1" lang="zh-CN" altLang="en-US"/>
          </a:p>
        </p:txBody>
      </p:sp>
    </p:spTree>
    <p:extLst>
      <p:ext uri="{BB962C8B-B14F-4D97-AF65-F5344CB8AC3E}">
        <p14:creationId xmlns:p14="http://schemas.microsoft.com/office/powerpoint/2010/main" val="3099278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00" y="-4271"/>
            <a:ext cx="1393548" cy="1393548"/>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7495018"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711794"/>
            <a:ext cx="7495018" cy="370475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7495018"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14/11/21</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err="1"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14/11/21</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华文细黑"/>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
        <p:nvSpPr>
          <p:cNvPr id="5" name="Line 9"/>
          <p:cNvSpPr>
            <a:spLocks noChangeShapeType="1"/>
          </p:cNvSpPr>
          <p:nvPr/>
        </p:nvSpPr>
        <p:spPr bwMode="auto">
          <a:xfrm>
            <a:off x="457200" y="1130948"/>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44544" y="2541"/>
            <a:ext cx="1376679" cy="1376679"/>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61" r:id="rId14"/>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华文细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华文细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面向对象</a:t>
            </a:r>
            <a:r>
              <a:rPr lang="zh-CN" altLang="en-US" b="1" dirty="0"/>
              <a:t>的三大特征</a:t>
            </a:r>
            <a:endParaRPr kumimoji="1" lang="zh-CN" altLang="en-US"/>
          </a:p>
        </p:txBody>
      </p:sp>
      <p:sp>
        <p:nvSpPr>
          <p:cNvPr id="3" name="副标题 2"/>
          <p:cNvSpPr>
            <a:spLocks noGrp="1"/>
          </p:cNvSpPr>
          <p:nvPr>
            <p:ph type="subTitle" idx="1"/>
          </p:nvPr>
        </p:nvSpPr>
        <p:spPr/>
        <p:txBody>
          <a:bodyPr/>
          <a:lstStyle/>
          <a:p>
            <a:r>
              <a:rPr kumimoji="1" lang="zh-CN" altLang="en-US"/>
              <a:t>讲师：李德山</a:t>
            </a:r>
          </a:p>
        </p:txBody>
      </p:sp>
    </p:spTree>
    <p:extLst>
      <p:ext uri="{BB962C8B-B14F-4D97-AF65-F5344CB8AC3E}">
        <p14:creationId xmlns:p14="http://schemas.microsoft.com/office/powerpoint/2010/main" val="167380087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t>代码示例</a:t>
            </a:r>
            <a:endParaRPr kumimoji="1" lang="zh-CN" altLang="en-US" dirty="0"/>
          </a:p>
        </p:txBody>
      </p:sp>
    </p:spTree>
    <p:extLst>
      <p:ext uri="{BB962C8B-B14F-4D97-AF65-F5344CB8AC3E}">
        <p14:creationId xmlns:p14="http://schemas.microsoft.com/office/powerpoint/2010/main" val="50221349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封</a:t>
            </a:r>
            <a:r>
              <a:rPr lang="zh-CN" altLang="zh-CN" b="1" dirty="0" smtClean="0"/>
              <a:t>装的好处</a:t>
            </a:r>
            <a:endParaRPr kumimoji="1" lang="zh-CN" altLang="en-US" dirty="0"/>
          </a:p>
        </p:txBody>
      </p:sp>
      <p:sp>
        <p:nvSpPr>
          <p:cNvPr id="3" name="内容占位符 2"/>
          <p:cNvSpPr>
            <a:spLocks noGrp="1"/>
          </p:cNvSpPr>
          <p:nvPr>
            <p:ph idx="1"/>
          </p:nvPr>
        </p:nvSpPr>
        <p:spPr/>
        <p:txBody>
          <a:bodyPr/>
          <a:lstStyle/>
          <a:p>
            <a:pPr lvl="0"/>
            <a:r>
              <a:rPr lang="zh-CN" altLang="zh-CN" dirty="0"/>
              <a:t>过滤不合理的值</a:t>
            </a:r>
            <a:endParaRPr lang="en-US" altLang="zh-CN" dirty="0"/>
          </a:p>
          <a:p>
            <a:pPr lvl="0"/>
            <a:r>
              <a:rPr lang="zh-CN" altLang="zh-CN" dirty="0"/>
              <a:t>屏蔽内部的赋值过程</a:t>
            </a:r>
            <a:endParaRPr lang="en-US" altLang="zh-CN" dirty="0"/>
          </a:p>
          <a:p>
            <a:pPr lvl="0"/>
            <a:r>
              <a:rPr lang="zh-CN" altLang="zh-CN" dirty="0"/>
              <a:t>让外界不必关注内部的细节</a:t>
            </a:r>
            <a:endParaRPr lang="en-US" altLang="zh-CN" dirty="0"/>
          </a:p>
          <a:p>
            <a:endParaRPr kumimoji="1" lang="zh-CN" altLang="en-US" dirty="0"/>
          </a:p>
        </p:txBody>
      </p:sp>
    </p:spTree>
    <p:extLst>
      <p:ext uri="{BB962C8B-B14F-4D97-AF65-F5344CB8AC3E}">
        <p14:creationId xmlns:p14="http://schemas.microsoft.com/office/powerpoint/2010/main" val="343686308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t>练习</a:t>
            </a:r>
            <a:endParaRPr kumimoji="1" lang="zh-CN" altLang="en-US" dirty="0"/>
          </a:p>
        </p:txBody>
      </p:sp>
      <p:sp>
        <p:nvSpPr>
          <p:cNvPr id="3" name="内容占位符 2"/>
          <p:cNvSpPr>
            <a:spLocks noGrp="1"/>
          </p:cNvSpPr>
          <p:nvPr>
            <p:ph idx="1"/>
          </p:nvPr>
        </p:nvSpPr>
        <p:spPr/>
        <p:txBody>
          <a:bodyPr/>
          <a:lstStyle/>
          <a:p>
            <a:pPr lvl="0"/>
            <a:r>
              <a:rPr lang="en-US" altLang="zh-CN" dirty="0"/>
              <a:t>Dog</a:t>
            </a:r>
            <a:r>
              <a:rPr lang="zh-CN" altLang="zh-CN" dirty="0"/>
              <a:t>类，属性：</a:t>
            </a:r>
            <a:r>
              <a:rPr lang="en-US" altLang="zh-CN" dirty="0"/>
              <a:t>weight</a:t>
            </a:r>
            <a:r>
              <a:rPr lang="zh-CN" altLang="zh-CN" dirty="0"/>
              <a:t>、</a:t>
            </a:r>
            <a:r>
              <a:rPr lang="en-US" altLang="zh-CN" dirty="0"/>
              <a:t>speed</a:t>
            </a:r>
            <a:r>
              <a:rPr lang="zh-CN" altLang="zh-CN" dirty="0"/>
              <a:t>，方法：吃、跑</a:t>
            </a:r>
            <a:endParaRPr lang="en-US" altLang="zh-CN" dirty="0"/>
          </a:p>
          <a:p>
            <a:r>
              <a:rPr lang="en-US" altLang="zh-CN" dirty="0"/>
              <a:t>Person</a:t>
            </a:r>
            <a:r>
              <a:rPr lang="zh-CN" altLang="zh-CN" dirty="0"/>
              <a:t>类，属性：</a:t>
            </a:r>
            <a:r>
              <a:rPr lang="en-US" altLang="zh-CN" dirty="0"/>
              <a:t>dog</a:t>
            </a:r>
            <a:r>
              <a:rPr lang="zh-CN" altLang="zh-CN" dirty="0"/>
              <a:t>、</a:t>
            </a:r>
            <a:r>
              <a:rPr lang="en-US" altLang="zh-CN" dirty="0"/>
              <a:t>age</a:t>
            </a:r>
            <a:r>
              <a:rPr lang="zh-CN" altLang="zh-CN" dirty="0"/>
              <a:t>，方法：喂狗、遛狗</a:t>
            </a:r>
            <a:r>
              <a:rPr lang="en-US" altLang="zh-CN" dirty="0"/>
              <a:t> </a:t>
            </a:r>
            <a:endParaRPr kumimoji="1" lang="zh-CN" altLang="en-US" dirty="0"/>
          </a:p>
        </p:txBody>
      </p:sp>
    </p:spTree>
    <p:extLst>
      <p:ext uri="{BB962C8B-B14F-4D97-AF65-F5344CB8AC3E}">
        <p14:creationId xmlns:p14="http://schemas.microsoft.com/office/powerpoint/2010/main" val="185283508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关联关系</a:t>
            </a:r>
            <a:endParaRPr kumimoji="1" lang="zh-CN" altLang="en-US" dirty="0"/>
          </a:p>
        </p:txBody>
      </p:sp>
      <p:sp>
        <p:nvSpPr>
          <p:cNvPr id="3" name="内容占位符 2"/>
          <p:cNvSpPr>
            <a:spLocks noGrp="1"/>
          </p:cNvSpPr>
          <p:nvPr>
            <p:ph idx="1"/>
          </p:nvPr>
        </p:nvSpPr>
        <p:spPr/>
        <p:txBody>
          <a:bodyPr/>
          <a:lstStyle/>
          <a:p>
            <a:r>
              <a:rPr kumimoji="1" lang="zh-CN" altLang="en-US" dirty="0" smtClean="0"/>
              <a:t>关联关系是类与类之间的关系</a:t>
            </a:r>
            <a:endParaRPr kumimoji="1" lang="en-US" altLang="zh-CN" dirty="0" smtClean="0"/>
          </a:p>
          <a:p>
            <a:r>
              <a:rPr kumimoji="1" lang="zh-CN" altLang="en-US" dirty="0" smtClean="0"/>
              <a:t>一个类拥有另外一个类就是关联关系也称为</a:t>
            </a:r>
            <a:r>
              <a:rPr kumimoji="1" lang="en-US" altLang="zh-CN" dirty="0" err="1" smtClean="0"/>
              <a:t>HasA</a:t>
            </a:r>
            <a:r>
              <a:rPr kumimoji="1" lang="zh-CN" altLang="en-US" dirty="0" smtClean="0"/>
              <a:t>关系</a:t>
            </a:r>
            <a:endParaRPr kumimoji="1" lang="en-US" altLang="zh-CN" dirty="0" smtClean="0"/>
          </a:p>
          <a:p>
            <a:r>
              <a:rPr kumimoji="1" lang="zh-CN" altLang="en-US" dirty="0" smtClean="0"/>
              <a:t>关联关系是开发中一种常见的对象与对象间的关系</a:t>
            </a:r>
            <a:endParaRPr kumimoji="1" lang="en-US" altLang="zh-CN" dirty="0" smtClean="0"/>
          </a:p>
        </p:txBody>
      </p:sp>
    </p:spTree>
    <p:extLst>
      <p:ext uri="{BB962C8B-B14F-4D97-AF65-F5344CB8AC3E}">
        <p14:creationId xmlns:p14="http://schemas.microsoft.com/office/powerpoint/2010/main" val="401549317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HasA</a:t>
            </a:r>
            <a:r>
              <a:rPr kumimoji="1" lang="zh-CN" altLang="en-US" dirty="0" smtClean="0"/>
              <a:t>关系示例</a:t>
            </a:r>
            <a:r>
              <a:rPr kumimoji="1" lang="en-US" altLang="zh-CN" dirty="0" smtClean="0"/>
              <a:t>1</a:t>
            </a:r>
            <a:endParaRPr kumimoji="1" lang="zh-CN" altLang="en-US" dirty="0"/>
          </a:p>
        </p:txBody>
      </p:sp>
      <p:pic>
        <p:nvPicPr>
          <p:cNvPr id="8" name="内容占位符 7"/>
          <p:cNvPicPr>
            <a:picLocks noGrp="1" noChangeAspect="1"/>
          </p:cNvPicPr>
          <p:nvPr>
            <p:ph idx="1"/>
          </p:nvPr>
        </p:nvPicPr>
        <p:blipFill>
          <a:blip r:embed="rId3"/>
          <a:srcRect t="10044" b="10044"/>
          <a:stretch>
            <a:fillRect/>
          </a:stretch>
        </p:blipFill>
        <p:spPr>
          <a:xfrm>
            <a:off x="554886" y="2753801"/>
            <a:ext cx="6213280" cy="3271245"/>
          </a:xfrm>
        </p:spPr>
      </p:pic>
      <p:sp>
        <p:nvSpPr>
          <p:cNvPr id="5" name="文本框 4"/>
          <p:cNvSpPr txBox="1"/>
          <p:nvPr/>
        </p:nvSpPr>
        <p:spPr>
          <a:xfrm>
            <a:off x="554885" y="1744594"/>
            <a:ext cx="6213280" cy="369332"/>
          </a:xfrm>
          <a:prstGeom prst="rect">
            <a:avLst/>
          </a:prstGeom>
          <a:noFill/>
        </p:spPr>
        <p:txBody>
          <a:bodyPr wrap="square" rtlCol="0">
            <a:spAutoFit/>
          </a:bodyPr>
          <a:lstStyle/>
          <a:p>
            <a:r>
              <a:rPr kumimoji="1" lang="zh-CN" altLang="en-US" dirty="0" smtClean="0"/>
              <a:t>女孩打电话给土豪</a:t>
            </a:r>
            <a:endParaRPr kumimoji="1" lang="zh-CN" altLang="en-US" dirty="0"/>
          </a:p>
        </p:txBody>
      </p:sp>
      <p:sp>
        <p:nvSpPr>
          <p:cNvPr id="6" name="文本框 5"/>
          <p:cNvSpPr txBox="1"/>
          <p:nvPr/>
        </p:nvSpPr>
        <p:spPr>
          <a:xfrm>
            <a:off x="554885" y="2205167"/>
            <a:ext cx="8131915" cy="369332"/>
          </a:xfrm>
          <a:prstGeom prst="rect">
            <a:avLst/>
          </a:prstGeom>
          <a:noFill/>
        </p:spPr>
        <p:txBody>
          <a:bodyPr wrap="square" rtlCol="0">
            <a:spAutoFit/>
          </a:bodyPr>
          <a:lstStyle/>
          <a:p>
            <a:r>
              <a:rPr kumimoji="1" lang="zh-CN" altLang="en-US" dirty="0" smtClean="0"/>
              <a:t>找出这一示例中必须存在的对象</a:t>
            </a:r>
            <a:endParaRPr kumimoji="1" lang="zh-CN" altLang="en-US" dirty="0"/>
          </a:p>
        </p:txBody>
      </p:sp>
    </p:spTree>
    <p:extLst>
      <p:ext uri="{BB962C8B-B14F-4D97-AF65-F5344CB8AC3E}">
        <p14:creationId xmlns:p14="http://schemas.microsoft.com/office/powerpoint/2010/main" val="398872396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HasA关系</a:t>
            </a:r>
            <a:r>
              <a:rPr kumimoji="1" lang="zh-CN" altLang="en-US" dirty="0" smtClean="0"/>
              <a:t>示例</a:t>
            </a:r>
            <a:r>
              <a:rPr kumimoji="1" lang="en-US" altLang="zh-CN" dirty="0" smtClean="0"/>
              <a:t>2</a:t>
            </a:r>
            <a:endParaRPr kumimoji="1" lang="zh-CN" altLang="en-US" dirty="0"/>
          </a:p>
        </p:txBody>
      </p:sp>
      <p:pic>
        <p:nvPicPr>
          <p:cNvPr id="6" name="内容占位符 5"/>
          <p:cNvPicPr>
            <a:picLocks noGrp="1" noChangeAspect="1"/>
          </p:cNvPicPr>
          <p:nvPr>
            <p:ph idx="1"/>
          </p:nvPr>
        </p:nvPicPr>
        <p:blipFill>
          <a:blip r:embed="rId3"/>
          <a:srcRect t="7654" b="7654"/>
          <a:stretch>
            <a:fillRect/>
          </a:stretch>
        </p:blipFill>
        <p:spPr>
          <a:xfrm>
            <a:off x="457200" y="3400622"/>
            <a:ext cx="3645564" cy="2141317"/>
          </a:xfrm>
        </p:spPr>
      </p:pic>
      <p:pic>
        <p:nvPicPr>
          <p:cNvPr id="7" name="图片 6"/>
          <p:cNvPicPr>
            <a:picLocks noChangeAspect="1"/>
          </p:cNvPicPr>
          <p:nvPr/>
        </p:nvPicPr>
        <p:blipFill>
          <a:blip r:embed="rId4"/>
          <a:stretch>
            <a:fillRect/>
          </a:stretch>
        </p:blipFill>
        <p:spPr>
          <a:xfrm>
            <a:off x="4326044" y="3400622"/>
            <a:ext cx="4005077" cy="2141317"/>
          </a:xfrm>
          <a:prstGeom prst="rect">
            <a:avLst/>
          </a:prstGeom>
        </p:spPr>
      </p:pic>
      <p:sp>
        <p:nvSpPr>
          <p:cNvPr id="8" name="文本框 7"/>
          <p:cNvSpPr txBox="1"/>
          <p:nvPr/>
        </p:nvSpPr>
        <p:spPr>
          <a:xfrm>
            <a:off x="457200" y="1684447"/>
            <a:ext cx="4789872" cy="923330"/>
          </a:xfrm>
          <a:prstGeom prst="rect">
            <a:avLst/>
          </a:prstGeom>
          <a:noFill/>
        </p:spPr>
        <p:txBody>
          <a:bodyPr wrap="square" rtlCol="0">
            <a:spAutoFit/>
          </a:bodyPr>
          <a:lstStyle/>
          <a:p>
            <a:r>
              <a:rPr kumimoji="1" lang="zh-CN" altLang="en-US" dirty="0" smtClean="0"/>
              <a:t>女孩开车</a:t>
            </a:r>
            <a:endParaRPr kumimoji="1" lang="en-US" altLang="zh-CN" dirty="0" smtClean="0"/>
          </a:p>
          <a:p>
            <a:r>
              <a:rPr kumimoji="1" lang="zh-CN" altLang="en-US" dirty="0" smtClean="0"/>
              <a:t>女孩玩</a:t>
            </a:r>
            <a:r>
              <a:rPr kumimoji="1" lang="en-US" altLang="zh-CN" dirty="0" err="1" smtClean="0"/>
              <a:t>ipad</a:t>
            </a:r>
            <a:endParaRPr kumimoji="1" lang="en-US" altLang="zh-CN" dirty="0" smtClean="0"/>
          </a:p>
          <a:p>
            <a:r>
              <a:rPr kumimoji="1" lang="zh-CN" altLang="en-US" dirty="0" smtClean="0"/>
              <a:t>分析出下面两个场景中的对象</a:t>
            </a:r>
            <a:endParaRPr kumimoji="1" lang="zh-CN" altLang="en-US" dirty="0"/>
          </a:p>
        </p:txBody>
      </p:sp>
    </p:spTree>
    <p:extLst>
      <p:ext uri="{BB962C8B-B14F-4D97-AF65-F5344CB8AC3E}">
        <p14:creationId xmlns:p14="http://schemas.microsoft.com/office/powerpoint/2010/main" val="172515475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HasA</a:t>
            </a:r>
            <a:r>
              <a:rPr kumimoji="1" lang="en-US" altLang="en-US" dirty="0" err="1" smtClean="0"/>
              <a:t>关系</a:t>
            </a:r>
            <a:r>
              <a:rPr kumimoji="1" lang="zh-CN" altLang="en-US" dirty="0" smtClean="0"/>
              <a:t>适用场景</a:t>
            </a:r>
            <a:endParaRPr kumimoji="1" lang="zh-CN" altLang="en-US" dirty="0"/>
          </a:p>
        </p:txBody>
      </p:sp>
      <p:sp>
        <p:nvSpPr>
          <p:cNvPr id="3" name="内容占位符 2"/>
          <p:cNvSpPr>
            <a:spLocks noGrp="1"/>
          </p:cNvSpPr>
          <p:nvPr>
            <p:ph idx="1"/>
          </p:nvPr>
        </p:nvSpPr>
        <p:spPr/>
        <p:txBody>
          <a:bodyPr/>
          <a:lstStyle/>
          <a:p>
            <a:r>
              <a:rPr kumimoji="1" lang="zh-CN" altLang="en-US" dirty="0" smtClean="0"/>
              <a:t>当一个对象与另一个对象是拥有关系的时候</a:t>
            </a:r>
            <a:endParaRPr kumimoji="1" lang="en-US" altLang="zh-CN" dirty="0" smtClean="0"/>
          </a:p>
          <a:p>
            <a:pPr lvl="1"/>
            <a:r>
              <a:rPr kumimoji="1" lang="zh-CN" altLang="en-US" dirty="0" smtClean="0"/>
              <a:t>女孩拥有电话</a:t>
            </a:r>
            <a:endParaRPr kumimoji="1" lang="en-US" altLang="zh-CN" dirty="0" smtClean="0"/>
          </a:p>
          <a:p>
            <a:pPr lvl="1"/>
            <a:r>
              <a:rPr kumimoji="1" lang="zh-CN" altLang="en-US" dirty="0" smtClean="0"/>
              <a:t>学生拥有成绩</a:t>
            </a:r>
            <a:endParaRPr kumimoji="1" lang="en-US" altLang="zh-CN" dirty="0" smtClean="0"/>
          </a:p>
          <a:p>
            <a:pPr lvl="1"/>
            <a:r>
              <a:rPr kumimoji="1" lang="zh-CN" altLang="en-US" dirty="0" smtClean="0"/>
              <a:t>土豪拥有宝马汽车</a:t>
            </a:r>
            <a:endParaRPr kumimoji="1" lang="en-US" altLang="zh-CN" dirty="0" smtClean="0"/>
          </a:p>
        </p:txBody>
      </p:sp>
    </p:spTree>
    <p:extLst>
      <p:ext uri="{BB962C8B-B14F-4D97-AF65-F5344CB8AC3E}">
        <p14:creationId xmlns:p14="http://schemas.microsoft.com/office/powerpoint/2010/main" val="134912107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依赖关系与关联</a:t>
            </a:r>
            <a:r>
              <a:rPr kumimoji="1" lang="en-US" altLang="en-US" dirty="0" smtClean="0"/>
              <a:t>关系</a:t>
            </a:r>
            <a:r>
              <a:rPr kumimoji="1" lang="zh-CN" altLang="en-US" dirty="0" smtClean="0"/>
              <a:t>的区别</a:t>
            </a:r>
            <a:endParaRPr kumimoji="1" lang="zh-CN" altLang="en-US" dirty="0"/>
          </a:p>
        </p:txBody>
      </p:sp>
      <p:sp>
        <p:nvSpPr>
          <p:cNvPr id="3" name="内容占位符 2"/>
          <p:cNvSpPr>
            <a:spLocks noGrp="1"/>
          </p:cNvSpPr>
          <p:nvPr>
            <p:ph idx="1"/>
          </p:nvPr>
        </p:nvSpPr>
        <p:spPr/>
        <p:txBody>
          <a:bodyPr/>
          <a:lstStyle/>
          <a:p>
            <a:r>
              <a:rPr kumimoji="1" lang="zh-CN" altLang="en-US" dirty="0" smtClean="0"/>
              <a:t>关联关系是一个对象拥有另外一个对象的关系</a:t>
            </a:r>
            <a:endParaRPr kumimoji="1" lang="en-US" altLang="zh-CN" dirty="0" smtClean="0"/>
          </a:p>
          <a:p>
            <a:pPr lvl="1"/>
            <a:r>
              <a:rPr kumimoji="1" lang="zh-CN" altLang="en-US" dirty="0" smtClean="0"/>
              <a:t>一对一</a:t>
            </a:r>
            <a:endParaRPr kumimoji="1" lang="en-US" altLang="zh-CN" dirty="0" smtClean="0"/>
          </a:p>
          <a:p>
            <a:pPr lvl="1"/>
            <a:r>
              <a:rPr kumimoji="1" lang="zh-CN" altLang="en-US" dirty="0" smtClean="0"/>
              <a:t>一对多</a:t>
            </a:r>
            <a:endParaRPr kumimoji="1" lang="en-US" altLang="zh-CN" dirty="0" smtClean="0"/>
          </a:p>
          <a:p>
            <a:pPr lvl="1"/>
            <a:r>
              <a:rPr kumimoji="1" lang="zh-CN" altLang="en-US" dirty="0" smtClean="0"/>
              <a:t>多对多</a:t>
            </a:r>
            <a:endParaRPr kumimoji="1" lang="en-US" altLang="zh-CN" dirty="0" smtClean="0"/>
          </a:p>
          <a:p>
            <a:r>
              <a:rPr kumimoji="1" lang="zh-CN" altLang="en-US" dirty="0" smtClean="0"/>
              <a:t>依赖关系：当一个类中的某个方法的形参或方法中的局部变量使用另外一个类了，那么我们称这两个类中存在依赖关系</a:t>
            </a:r>
            <a:endParaRPr kumimoji="1" lang="en-US" altLang="zh-CN" dirty="0" smtClean="0"/>
          </a:p>
          <a:p>
            <a:r>
              <a:rPr kumimoji="1" lang="zh-CN" altLang="en-US" dirty="0" smtClean="0"/>
              <a:t>关联关系的耦合度要大于依赖关系的耦合度</a:t>
            </a:r>
            <a:endParaRPr kumimoji="1" lang="en-US" altLang="zh-CN" dirty="0" smtClean="0"/>
          </a:p>
          <a:p>
            <a:endParaRPr kumimoji="1" lang="zh-CN" altLang="en-US" dirty="0"/>
          </a:p>
        </p:txBody>
      </p:sp>
    </p:spTree>
    <p:extLst>
      <p:ext uri="{BB962C8B-B14F-4D97-AF65-F5344CB8AC3E}">
        <p14:creationId xmlns:p14="http://schemas.microsoft.com/office/powerpoint/2010/main" val="395682400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Self</a:t>
            </a:r>
            <a:r>
              <a:rPr kumimoji="1" lang="zh-CN" altLang="en-US" dirty="0" smtClean="0"/>
              <a:t>关键字</a:t>
            </a:r>
            <a:endParaRPr kumimoji="1" lang="zh-CN" altLang="en-US" dirty="0"/>
          </a:p>
        </p:txBody>
      </p:sp>
      <p:sp>
        <p:nvSpPr>
          <p:cNvPr id="3" name="内容占位符 2"/>
          <p:cNvSpPr>
            <a:spLocks noGrp="1"/>
          </p:cNvSpPr>
          <p:nvPr>
            <p:ph idx="1"/>
          </p:nvPr>
        </p:nvSpPr>
        <p:spPr/>
        <p:txBody>
          <a:bodyPr/>
          <a:lstStyle/>
          <a:p>
            <a:r>
              <a:rPr kumimoji="1" lang="zh-CN" altLang="en-US" dirty="0" smtClean="0"/>
              <a:t>能够访问类自身的成员变量</a:t>
            </a:r>
            <a:endParaRPr kumimoji="1" lang="en-US" altLang="zh-CN" dirty="0" smtClean="0"/>
          </a:p>
          <a:p>
            <a:r>
              <a:rPr kumimoji="1" lang="zh-CN" altLang="en-US" dirty="0" smtClean="0"/>
              <a:t>能够调用类自身的方法</a:t>
            </a:r>
            <a:endParaRPr kumimoji="1" lang="en-US" altLang="zh-CN" dirty="0" smtClean="0"/>
          </a:p>
          <a:p>
            <a:r>
              <a:rPr kumimoji="1" lang="zh-CN" altLang="en-US" dirty="0" smtClean="0"/>
              <a:t>谁调用</a:t>
            </a:r>
            <a:r>
              <a:rPr kumimoji="1" lang="en-US" altLang="zh-CN" dirty="0" smtClean="0"/>
              <a:t>self</a:t>
            </a:r>
            <a:r>
              <a:rPr kumimoji="1" lang="zh-CN" altLang="en-US" dirty="0" smtClean="0"/>
              <a:t>，</a:t>
            </a:r>
            <a:r>
              <a:rPr kumimoji="1" lang="en-US" altLang="zh-CN" dirty="0" smtClean="0"/>
              <a:t>self</a:t>
            </a:r>
            <a:r>
              <a:rPr kumimoji="1" lang="zh-CN" altLang="en-US" dirty="0" smtClean="0"/>
              <a:t>就指向谁</a:t>
            </a:r>
            <a:endParaRPr kumimoji="1" lang="en-US" altLang="zh-CN" dirty="0" smtClean="0"/>
          </a:p>
          <a:p>
            <a:r>
              <a:rPr kumimoji="1" lang="en-US" altLang="zh-CN" dirty="0" smtClean="0"/>
              <a:t>Self</a:t>
            </a:r>
            <a:r>
              <a:rPr kumimoji="1" lang="zh-CN" altLang="en-US" dirty="0" smtClean="0"/>
              <a:t>关键字一定是类的方法中使用</a:t>
            </a:r>
            <a:endParaRPr kumimoji="1" lang="zh-CN" altLang="en-US" dirty="0"/>
          </a:p>
        </p:txBody>
      </p:sp>
    </p:spTree>
    <p:extLst>
      <p:ext uri="{BB962C8B-B14F-4D97-AF65-F5344CB8AC3E}">
        <p14:creationId xmlns:p14="http://schemas.microsoft.com/office/powerpoint/2010/main" val="396343159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继承性</a:t>
            </a:r>
            <a:endParaRPr kumimoji="1" lang="zh-CN" altLang="en-US" dirty="0"/>
          </a:p>
        </p:txBody>
      </p:sp>
      <p:sp>
        <p:nvSpPr>
          <p:cNvPr id="3" name="内容占位符 2"/>
          <p:cNvSpPr>
            <a:spLocks noGrp="1"/>
          </p:cNvSpPr>
          <p:nvPr>
            <p:ph idx="1"/>
          </p:nvPr>
        </p:nvSpPr>
        <p:spPr/>
        <p:txBody>
          <a:bodyPr/>
          <a:lstStyle/>
          <a:p>
            <a:r>
              <a:rPr kumimoji="1" lang="en-US" altLang="zh-CN" dirty="0" smtClean="0"/>
              <a:t>OC</a:t>
            </a:r>
            <a:r>
              <a:rPr kumimoji="1" lang="zh-CN" altLang="en-US" dirty="0" smtClean="0"/>
              <a:t>中的类都</a:t>
            </a:r>
            <a:r>
              <a:rPr kumimoji="1" lang="en-US" altLang="en-US" dirty="0" err="1" smtClean="0"/>
              <a:t>继承自NSObject</a:t>
            </a:r>
            <a:endParaRPr kumimoji="1" lang="en-US" altLang="zh-CN" dirty="0" smtClean="0"/>
          </a:p>
          <a:p>
            <a:r>
              <a:rPr kumimoji="1" lang="zh-CN" altLang="en-US" dirty="0" smtClean="0"/>
              <a:t>继承性是类与类之间的关系</a:t>
            </a:r>
            <a:r>
              <a:rPr kumimoji="1" lang="en-US" altLang="zh-CN" dirty="0" smtClean="0"/>
              <a:t>—</a:t>
            </a:r>
            <a:r>
              <a:rPr kumimoji="1" lang="zh-CN" altLang="en-US" dirty="0" smtClean="0"/>
              <a:t>对象与对象之间的关系</a:t>
            </a:r>
            <a:endParaRPr kumimoji="1" lang="en-US" altLang="zh-CN" dirty="0" smtClean="0"/>
          </a:p>
          <a:p>
            <a:r>
              <a:rPr kumimoji="1" lang="en-US" altLang="zh-CN" dirty="0" smtClean="0"/>
              <a:t>OC</a:t>
            </a:r>
            <a:r>
              <a:rPr kumimoji="1" lang="zh-CN" altLang="en-US" dirty="0" smtClean="0"/>
              <a:t>中只有单继承</a:t>
            </a:r>
            <a:endParaRPr kumimoji="1" lang="zh-CN" altLang="en-US" dirty="0"/>
          </a:p>
        </p:txBody>
      </p:sp>
      <p:pic>
        <p:nvPicPr>
          <p:cNvPr id="5" name="图片 4"/>
          <p:cNvPicPr>
            <a:picLocks noChangeAspect="1"/>
          </p:cNvPicPr>
          <p:nvPr/>
        </p:nvPicPr>
        <p:blipFill>
          <a:blip r:embed="rId3"/>
          <a:stretch>
            <a:fillRect/>
          </a:stretch>
        </p:blipFill>
        <p:spPr>
          <a:xfrm>
            <a:off x="246017" y="3500072"/>
            <a:ext cx="8440783" cy="2299182"/>
          </a:xfrm>
          <a:prstGeom prst="rect">
            <a:avLst/>
          </a:prstGeom>
        </p:spPr>
      </p:pic>
    </p:spTree>
    <p:extLst>
      <p:ext uri="{BB962C8B-B14F-4D97-AF65-F5344CB8AC3E}">
        <p14:creationId xmlns:p14="http://schemas.microsoft.com/office/powerpoint/2010/main" val="12362622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面向对象三大特性</a:t>
            </a:r>
            <a:endParaRPr kumimoji="1" lang="zh-CN" altLang="en-US" dirty="0"/>
          </a:p>
        </p:txBody>
      </p:sp>
      <p:sp>
        <p:nvSpPr>
          <p:cNvPr id="3" name="内容占位符 2"/>
          <p:cNvSpPr>
            <a:spLocks noGrp="1"/>
          </p:cNvSpPr>
          <p:nvPr>
            <p:ph idx="1"/>
          </p:nvPr>
        </p:nvSpPr>
        <p:spPr/>
        <p:txBody>
          <a:bodyPr/>
          <a:lstStyle/>
          <a:p>
            <a:r>
              <a:rPr kumimoji="1" lang="zh-CN" altLang="en-US" dirty="0" smtClean="0"/>
              <a:t>封装</a:t>
            </a:r>
            <a:endParaRPr kumimoji="1" lang="en-US" altLang="zh-CN" dirty="0" smtClean="0"/>
          </a:p>
          <a:p>
            <a:r>
              <a:rPr kumimoji="1" lang="zh-CN" altLang="en-US" dirty="0" smtClean="0"/>
              <a:t>继承</a:t>
            </a:r>
            <a:endParaRPr kumimoji="1" lang="en-US" altLang="zh-CN" dirty="0" smtClean="0"/>
          </a:p>
          <a:p>
            <a:r>
              <a:rPr kumimoji="1" lang="zh-CN" altLang="en-US" dirty="0" smtClean="0"/>
              <a:t>多态</a:t>
            </a:r>
            <a:endParaRPr kumimoji="1" lang="zh-CN" altLang="en-US" dirty="0"/>
          </a:p>
        </p:txBody>
      </p:sp>
    </p:spTree>
    <p:extLst>
      <p:ext uri="{BB962C8B-B14F-4D97-AF65-F5344CB8AC3E}">
        <p14:creationId xmlns:p14="http://schemas.microsoft.com/office/powerpoint/2010/main" val="110785467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OC</a:t>
            </a:r>
            <a:r>
              <a:rPr kumimoji="1" lang="zh-CN" altLang="en-US" dirty="0" smtClean="0"/>
              <a:t>中的继承结构</a:t>
            </a:r>
            <a:endParaRPr kumimoji="1" lang="zh-CN" altLang="en-US" dirty="0"/>
          </a:p>
        </p:txBody>
      </p:sp>
      <p:pic>
        <p:nvPicPr>
          <p:cNvPr id="3" name="图片 2"/>
          <p:cNvPicPr>
            <a:picLocks noChangeAspect="1"/>
          </p:cNvPicPr>
          <p:nvPr/>
        </p:nvPicPr>
        <p:blipFill>
          <a:blip r:embed="rId2"/>
          <a:stretch>
            <a:fillRect/>
          </a:stretch>
        </p:blipFill>
        <p:spPr>
          <a:xfrm>
            <a:off x="1595703" y="2005936"/>
            <a:ext cx="5448300" cy="2463800"/>
          </a:xfrm>
          <a:prstGeom prst="rect">
            <a:avLst/>
          </a:prstGeom>
        </p:spPr>
      </p:pic>
    </p:spTree>
    <p:extLst>
      <p:ext uri="{BB962C8B-B14F-4D97-AF65-F5344CB8AC3E}">
        <p14:creationId xmlns:p14="http://schemas.microsoft.com/office/powerpoint/2010/main" val="302884715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OC</a:t>
            </a:r>
            <a:r>
              <a:rPr kumimoji="1" lang="zh-CN" altLang="en-US" dirty="0" smtClean="0"/>
              <a:t>中的方法调用流程</a:t>
            </a:r>
            <a:endParaRPr kumimoji="1" lang="zh-CN" altLang="en-US" dirty="0"/>
          </a:p>
        </p:txBody>
      </p:sp>
      <p:pic>
        <p:nvPicPr>
          <p:cNvPr id="4" name="图片 3"/>
          <p:cNvPicPr>
            <a:picLocks noChangeAspect="1"/>
          </p:cNvPicPr>
          <p:nvPr/>
        </p:nvPicPr>
        <p:blipFill>
          <a:blip r:embed="rId2"/>
          <a:stretch>
            <a:fillRect/>
          </a:stretch>
        </p:blipFill>
        <p:spPr>
          <a:xfrm>
            <a:off x="952501" y="1334470"/>
            <a:ext cx="5820580" cy="5523530"/>
          </a:xfrm>
          <a:prstGeom prst="rect">
            <a:avLst/>
          </a:prstGeom>
        </p:spPr>
      </p:pic>
    </p:spTree>
    <p:extLst>
      <p:ext uri="{BB962C8B-B14F-4D97-AF65-F5344CB8AC3E}">
        <p14:creationId xmlns:p14="http://schemas.microsoft.com/office/powerpoint/2010/main" val="87837975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方法调用流程细节</a:t>
            </a:r>
            <a:endParaRPr kumimoji="1" lang="zh-CN" altLang="en-US" dirty="0"/>
          </a:p>
        </p:txBody>
      </p:sp>
      <p:pic>
        <p:nvPicPr>
          <p:cNvPr id="4" name="图片 3"/>
          <p:cNvPicPr>
            <a:picLocks noChangeAspect="1"/>
          </p:cNvPicPr>
          <p:nvPr/>
        </p:nvPicPr>
        <p:blipFill>
          <a:blip r:embed="rId2"/>
          <a:stretch>
            <a:fillRect/>
          </a:stretch>
        </p:blipFill>
        <p:spPr>
          <a:xfrm>
            <a:off x="3794436" y="150200"/>
            <a:ext cx="4412462" cy="6640755"/>
          </a:xfrm>
          <a:prstGeom prst="rect">
            <a:avLst/>
          </a:prstGeom>
        </p:spPr>
      </p:pic>
    </p:spTree>
    <p:extLst>
      <p:ext uri="{BB962C8B-B14F-4D97-AF65-F5344CB8AC3E}">
        <p14:creationId xmlns:p14="http://schemas.microsoft.com/office/powerpoint/2010/main" val="279680345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继承语法</a:t>
            </a:r>
            <a:endParaRPr kumimoji="1" lang="zh-CN" altLang="en-US" dirty="0"/>
          </a:p>
        </p:txBody>
      </p:sp>
      <p:sp>
        <p:nvSpPr>
          <p:cNvPr id="4" name="文本框 3"/>
          <p:cNvSpPr txBox="1"/>
          <p:nvPr/>
        </p:nvSpPr>
        <p:spPr>
          <a:xfrm>
            <a:off x="258132" y="2436646"/>
            <a:ext cx="4592858" cy="3693319"/>
          </a:xfrm>
          <a:prstGeom prst="rect">
            <a:avLst/>
          </a:prstGeom>
          <a:solidFill>
            <a:schemeClr val="accent1">
              <a:lumMod val="20000"/>
              <a:lumOff val="80000"/>
            </a:schemeClr>
          </a:solidFill>
        </p:spPr>
        <p:txBody>
          <a:bodyPr wrap="square" rtlCol="0">
            <a:spAutoFit/>
          </a:bodyPr>
          <a:lstStyle/>
          <a:p>
            <a:r>
              <a:rPr lang="en-US" altLang="zh-CN" dirty="0"/>
              <a:t>@interface </a:t>
            </a:r>
            <a:r>
              <a:rPr lang="en-US" altLang="zh-CN" dirty="0">
                <a:solidFill>
                  <a:srgbClr val="FF0000"/>
                </a:solidFill>
              </a:rPr>
              <a:t>Iphone1 : </a:t>
            </a:r>
            <a:r>
              <a:rPr lang="en-US" altLang="zh-CN" dirty="0" err="1">
                <a:solidFill>
                  <a:srgbClr val="FF0000"/>
                </a:solidFill>
              </a:rPr>
              <a:t>NSObject</a:t>
            </a:r>
            <a:endParaRPr lang="en-US" altLang="zh-CN" dirty="0">
              <a:solidFill>
                <a:srgbClr val="FF0000"/>
              </a:solidFill>
            </a:endParaRPr>
          </a:p>
          <a:p>
            <a:r>
              <a:rPr lang="en-US" altLang="zh-CN" dirty="0"/>
              <a:t>{</a:t>
            </a:r>
          </a:p>
          <a:p>
            <a:r>
              <a:rPr lang="en-US" altLang="zh-CN" dirty="0"/>
              <a:t>    </a:t>
            </a:r>
            <a:r>
              <a:rPr lang="en-US" altLang="zh-CN" dirty="0" err="1"/>
              <a:t>NSString</a:t>
            </a:r>
            <a:r>
              <a:rPr lang="en-US" altLang="zh-CN" dirty="0"/>
              <a:t> * _</a:t>
            </a:r>
            <a:r>
              <a:rPr lang="en-US" altLang="zh-CN" dirty="0" err="1"/>
              <a:t>OSVersions</a:t>
            </a:r>
            <a:r>
              <a:rPr lang="en-US" altLang="zh-CN" dirty="0"/>
              <a:t>;   //</a:t>
            </a:r>
            <a:r>
              <a:rPr lang="zh-CN" altLang="en-US" dirty="0"/>
              <a:t>系统版本号</a:t>
            </a:r>
            <a:endParaRPr lang="en-US" altLang="zh-CN" dirty="0"/>
          </a:p>
          <a:p>
            <a:r>
              <a:rPr lang="fr-FR" altLang="zh-CN" dirty="0"/>
              <a:t>    </a:t>
            </a:r>
            <a:r>
              <a:rPr lang="fr-FR" altLang="zh-CN" dirty="0" err="1"/>
              <a:t>int</a:t>
            </a:r>
            <a:r>
              <a:rPr lang="fr-FR" altLang="zh-CN" dirty="0"/>
              <a:t> _</a:t>
            </a:r>
            <a:r>
              <a:rPr lang="fr-FR" altLang="zh-CN" dirty="0" err="1"/>
              <a:t>cpu</a:t>
            </a:r>
            <a:r>
              <a:rPr lang="fr-FR" altLang="zh-CN" dirty="0"/>
              <a:t>;                 //</a:t>
            </a:r>
            <a:r>
              <a:rPr lang="fr-FR" altLang="zh-CN" dirty="0" err="1"/>
              <a:t>cup</a:t>
            </a:r>
            <a:endParaRPr lang="fr-FR" altLang="zh-CN" dirty="0"/>
          </a:p>
          <a:p>
            <a:r>
              <a:rPr lang="fr-FR" altLang="zh-CN" dirty="0"/>
              <a:t>    </a:t>
            </a:r>
            <a:r>
              <a:rPr lang="fr-FR" altLang="zh-CN" dirty="0" err="1"/>
              <a:t>int</a:t>
            </a:r>
            <a:r>
              <a:rPr lang="fr-FR" altLang="zh-CN" dirty="0"/>
              <a:t> _ram;                 //</a:t>
            </a:r>
            <a:r>
              <a:rPr lang="zh-CN" altLang="fr-FR" dirty="0"/>
              <a:t>内存</a:t>
            </a:r>
            <a:endParaRPr lang="fr-FR" altLang="zh-CN" dirty="0"/>
          </a:p>
          <a:p>
            <a:r>
              <a:rPr lang="fr-FR" altLang="zh-CN" dirty="0" smtClean="0"/>
              <a:t>}</a:t>
            </a:r>
          </a:p>
          <a:p>
            <a:r>
              <a:rPr lang="en-US" altLang="zh-CN" dirty="0"/>
              <a:t>//</a:t>
            </a:r>
            <a:r>
              <a:rPr lang="zh-CN" altLang="en-US" dirty="0"/>
              <a:t>后置摄像头</a:t>
            </a:r>
            <a:endParaRPr lang="fr-FR" altLang="zh-CN" dirty="0"/>
          </a:p>
          <a:p>
            <a:pPr marL="285750" indent="-285750">
              <a:buFontTx/>
              <a:buChar char="-"/>
            </a:pPr>
            <a:r>
              <a:rPr lang="fr-FR" altLang="zh-CN" dirty="0" smtClean="0"/>
              <a:t>(</a:t>
            </a:r>
            <a:r>
              <a:rPr lang="fr-FR" altLang="zh-CN" dirty="0" err="1"/>
              <a:t>void</a:t>
            </a:r>
            <a:r>
              <a:rPr lang="fr-FR" altLang="zh-CN" dirty="0"/>
              <a:t>)</a:t>
            </a:r>
            <a:r>
              <a:rPr lang="fr-FR" altLang="zh-CN" dirty="0" err="1"/>
              <a:t>backCamera</a:t>
            </a:r>
            <a:r>
              <a:rPr lang="fr-FR" altLang="zh-CN" dirty="0" smtClean="0"/>
              <a:t>;</a:t>
            </a:r>
          </a:p>
          <a:p>
            <a:r>
              <a:rPr lang="en-US" altLang="zh-CN" dirty="0"/>
              <a:t>//</a:t>
            </a:r>
            <a:r>
              <a:rPr lang="zh-CN" altLang="en-US" dirty="0"/>
              <a:t>拨打电话</a:t>
            </a:r>
            <a:endParaRPr lang="fr-FR" altLang="zh-CN" dirty="0"/>
          </a:p>
          <a:p>
            <a:pPr marL="285750" indent="-285750">
              <a:buFontTx/>
              <a:buChar char="-"/>
            </a:pPr>
            <a:r>
              <a:rPr lang="fr-FR" altLang="zh-CN" dirty="0" smtClean="0"/>
              <a:t>(</a:t>
            </a:r>
            <a:r>
              <a:rPr lang="fr-FR" altLang="zh-CN" dirty="0" err="1"/>
              <a:t>void</a:t>
            </a:r>
            <a:r>
              <a:rPr lang="fr-FR" altLang="zh-CN" dirty="0"/>
              <a:t>)</a:t>
            </a:r>
            <a:r>
              <a:rPr lang="fr-FR" altLang="zh-CN" dirty="0" err="1"/>
              <a:t>sendSignal</a:t>
            </a:r>
            <a:r>
              <a:rPr lang="fr-FR" altLang="zh-CN" dirty="0"/>
              <a:t>:(</a:t>
            </a:r>
            <a:r>
              <a:rPr lang="fr-FR" altLang="zh-CN" dirty="0" err="1"/>
              <a:t>NSString</a:t>
            </a:r>
            <a:r>
              <a:rPr lang="fr-FR" altLang="zh-CN" dirty="0"/>
              <a:t> *)</a:t>
            </a:r>
            <a:r>
              <a:rPr lang="fr-FR" altLang="zh-CN" dirty="0" err="1"/>
              <a:t>number</a:t>
            </a:r>
            <a:r>
              <a:rPr lang="fr-FR" altLang="zh-CN" dirty="0" smtClean="0"/>
              <a:t>;</a:t>
            </a:r>
          </a:p>
          <a:p>
            <a:r>
              <a:rPr lang="en-US" altLang="zh-CN" dirty="0"/>
              <a:t>//</a:t>
            </a:r>
            <a:r>
              <a:rPr lang="zh-CN" altLang="en-US" dirty="0"/>
              <a:t>发送信息</a:t>
            </a:r>
            <a:endParaRPr lang="fr-FR" altLang="zh-CN" dirty="0"/>
          </a:p>
          <a:p>
            <a:r>
              <a:rPr lang="fr-FR" altLang="zh-CN" dirty="0"/>
              <a:t>- (</a:t>
            </a:r>
            <a:r>
              <a:rPr lang="fr-FR" altLang="zh-CN" dirty="0" err="1"/>
              <a:t>void</a:t>
            </a:r>
            <a:r>
              <a:rPr lang="fr-FR" altLang="zh-CN" dirty="0"/>
              <a:t>)</a:t>
            </a:r>
            <a:r>
              <a:rPr lang="fr-FR" altLang="zh-CN" dirty="0" err="1"/>
              <a:t>sendMessage</a:t>
            </a:r>
            <a:r>
              <a:rPr lang="fr-FR" altLang="zh-CN" dirty="0"/>
              <a:t>:(</a:t>
            </a:r>
            <a:r>
              <a:rPr lang="fr-FR" altLang="zh-CN" dirty="0" err="1"/>
              <a:t>NSString</a:t>
            </a:r>
            <a:r>
              <a:rPr lang="fr-FR" altLang="zh-CN" dirty="0"/>
              <a:t> *)message;</a:t>
            </a:r>
          </a:p>
          <a:p>
            <a:r>
              <a:rPr lang="fr-FR" altLang="zh-CN" dirty="0"/>
              <a:t>@end</a:t>
            </a:r>
            <a:endParaRPr kumimoji="1" lang="zh-CN" altLang="en-US" dirty="0"/>
          </a:p>
        </p:txBody>
      </p:sp>
      <p:sp>
        <p:nvSpPr>
          <p:cNvPr id="11" name="文本框 10"/>
          <p:cNvSpPr txBox="1"/>
          <p:nvPr/>
        </p:nvSpPr>
        <p:spPr>
          <a:xfrm>
            <a:off x="974572" y="1698347"/>
            <a:ext cx="2699364" cy="369332"/>
          </a:xfrm>
          <a:prstGeom prst="rect">
            <a:avLst/>
          </a:prstGeom>
          <a:noFill/>
        </p:spPr>
        <p:txBody>
          <a:bodyPr wrap="none" rtlCol="0">
            <a:spAutoFit/>
          </a:bodyPr>
          <a:lstStyle/>
          <a:p>
            <a:r>
              <a:rPr kumimoji="1" lang="en-US" altLang="zh-CN" dirty="0" smtClean="0"/>
              <a:t>Iphone1</a:t>
            </a:r>
            <a:r>
              <a:rPr kumimoji="1" lang="zh-CN" altLang="en-US" dirty="0" smtClean="0"/>
              <a:t>继承自</a:t>
            </a:r>
            <a:r>
              <a:rPr kumimoji="1" lang="en-US" altLang="zh-CN" dirty="0" err="1" smtClean="0"/>
              <a:t>NSObject</a:t>
            </a:r>
            <a:endParaRPr kumimoji="1" lang="zh-CN" altLang="en-US" dirty="0"/>
          </a:p>
        </p:txBody>
      </p:sp>
      <p:cxnSp>
        <p:nvCxnSpPr>
          <p:cNvPr id="13" name="直线箭头连接符 12"/>
          <p:cNvCxnSpPr>
            <a:stCxn id="11" idx="2"/>
          </p:cNvCxnSpPr>
          <p:nvPr/>
        </p:nvCxnSpPr>
        <p:spPr>
          <a:xfrm>
            <a:off x="2324254" y="2067679"/>
            <a:ext cx="230307" cy="368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5005205" y="2436646"/>
            <a:ext cx="3943142" cy="923330"/>
          </a:xfrm>
          <a:prstGeom prst="rect">
            <a:avLst/>
          </a:prstGeom>
          <a:solidFill>
            <a:schemeClr val="accent1">
              <a:lumMod val="20000"/>
              <a:lumOff val="80000"/>
            </a:schemeClr>
          </a:solidFill>
        </p:spPr>
        <p:txBody>
          <a:bodyPr wrap="square">
            <a:spAutoFit/>
          </a:bodyPr>
          <a:lstStyle/>
          <a:p>
            <a:r>
              <a:rPr lang="en-US" altLang="zh-CN" dirty="0"/>
              <a:t>@interface </a:t>
            </a:r>
            <a:r>
              <a:rPr lang="en-US" altLang="zh-CN" dirty="0">
                <a:solidFill>
                  <a:srgbClr val="FF6600"/>
                </a:solidFill>
              </a:rPr>
              <a:t>Iphone2 : Iphone1</a:t>
            </a:r>
          </a:p>
          <a:p>
            <a:endParaRPr lang="en-US" altLang="zh-CN" dirty="0"/>
          </a:p>
          <a:p>
            <a:r>
              <a:rPr lang="en-US" altLang="zh-CN" dirty="0"/>
              <a:t>@end</a:t>
            </a:r>
            <a:endParaRPr lang="zh-CN" altLang="en-US" dirty="0"/>
          </a:p>
        </p:txBody>
      </p:sp>
      <p:sp>
        <p:nvSpPr>
          <p:cNvPr id="15" name="文本框 14"/>
          <p:cNvSpPr txBox="1"/>
          <p:nvPr/>
        </p:nvSpPr>
        <p:spPr>
          <a:xfrm>
            <a:off x="6068929" y="1772188"/>
            <a:ext cx="2545964" cy="369332"/>
          </a:xfrm>
          <a:prstGeom prst="rect">
            <a:avLst/>
          </a:prstGeom>
          <a:noFill/>
        </p:spPr>
        <p:txBody>
          <a:bodyPr wrap="none" rtlCol="0">
            <a:spAutoFit/>
          </a:bodyPr>
          <a:lstStyle/>
          <a:p>
            <a:r>
              <a:rPr kumimoji="1" lang="en-US" altLang="zh-CN" dirty="0" smtClean="0"/>
              <a:t>Iphone2</a:t>
            </a:r>
            <a:r>
              <a:rPr kumimoji="1" lang="zh-CN" altLang="en-US" dirty="0" smtClean="0"/>
              <a:t>继承自</a:t>
            </a:r>
            <a:r>
              <a:rPr kumimoji="1" lang="en-US" altLang="zh-CN" dirty="0" smtClean="0"/>
              <a:t>Iphone1</a:t>
            </a:r>
          </a:p>
        </p:txBody>
      </p:sp>
      <p:cxnSp>
        <p:nvCxnSpPr>
          <p:cNvPr id="17" name="直线箭头连接符 16"/>
          <p:cNvCxnSpPr/>
          <p:nvPr/>
        </p:nvCxnSpPr>
        <p:spPr>
          <a:xfrm flipH="1">
            <a:off x="7205930" y="2067679"/>
            <a:ext cx="44299" cy="368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5005206" y="3692060"/>
            <a:ext cx="3839778" cy="646331"/>
          </a:xfrm>
          <a:prstGeom prst="rect">
            <a:avLst/>
          </a:prstGeom>
          <a:noFill/>
        </p:spPr>
        <p:txBody>
          <a:bodyPr wrap="square" rtlCol="0">
            <a:spAutoFit/>
          </a:bodyPr>
          <a:lstStyle/>
          <a:p>
            <a:r>
              <a:rPr kumimoji="1" lang="en-US" altLang="zh-CN" dirty="0" smtClean="0"/>
              <a:t>Iphone2</a:t>
            </a:r>
            <a:r>
              <a:rPr kumimoji="1" lang="zh-CN" altLang="en-US" dirty="0" smtClean="0"/>
              <a:t>继承了</a:t>
            </a:r>
            <a:r>
              <a:rPr kumimoji="1" lang="en-US" altLang="zh-CN" dirty="0" smtClean="0"/>
              <a:t>Iphone1</a:t>
            </a:r>
            <a:r>
              <a:rPr kumimoji="1" lang="zh-CN" altLang="en-US" dirty="0" smtClean="0"/>
              <a:t>之后将拥有</a:t>
            </a:r>
            <a:r>
              <a:rPr kumimoji="1" lang="en-US" altLang="zh-CN" dirty="0" smtClean="0"/>
              <a:t>iPhone1</a:t>
            </a:r>
            <a:r>
              <a:rPr kumimoji="1" lang="zh-CN" altLang="en-US" dirty="0" smtClean="0"/>
              <a:t>中所有的属性以及方法</a:t>
            </a:r>
            <a:endParaRPr kumimoji="1" lang="zh-CN" altLang="en-US" dirty="0"/>
          </a:p>
        </p:txBody>
      </p:sp>
    </p:spTree>
    <p:extLst>
      <p:ext uri="{BB962C8B-B14F-4D97-AF65-F5344CB8AC3E}">
        <p14:creationId xmlns:p14="http://schemas.microsoft.com/office/powerpoint/2010/main" val="301565560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通过继承扩展功能</a:t>
            </a:r>
            <a:endParaRPr kumimoji="1" lang="zh-CN" altLang="en-US" dirty="0"/>
          </a:p>
        </p:txBody>
      </p:sp>
      <p:sp>
        <p:nvSpPr>
          <p:cNvPr id="4" name="文本框 3"/>
          <p:cNvSpPr txBox="1"/>
          <p:nvPr/>
        </p:nvSpPr>
        <p:spPr>
          <a:xfrm>
            <a:off x="457200" y="1461943"/>
            <a:ext cx="5380424" cy="4801315"/>
          </a:xfrm>
          <a:prstGeom prst="rect">
            <a:avLst/>
          </a:prstGeom>
          <a:solidFill>
            <a:schemeClr val="accent1">
              <a:lumMod val="20000"/>
              <a:lumOff val="80000"/>
            </a:schemeClr>
          </a:solidFill>
        </p:spPr>
        <p:txBody>
          <a:bodyPr wrap="none" rtlCol="0">
            <a:spAutoFit/>
          </a:bodyPr>
          <a:lstStyle/>
          <a:p>
            <a:r>
              <a:rPr lang="en-US" altLang="zh-CN" dirty="0" err="1"/>
              <a:t>typedef</a:t>
            </a:r>
            <a:r>
              <a:rPr lang="en-US" altLang="zh-CN" dirty="0"/>
              <a:t> </a:t>
            </a:r>
            <a:r>
              <a:rPr lang="en-US" altLang="zh-CN" dirty="0" err="1"/>
              <a:t>enum</a:t>
            </a:r>
            <a:endParaRPr lang="en-US" altLang="zh-CN" dirty="0"/>
          </a:p>
          <a:p>
            <a:r>
              <a:rPr lang="en-US" altLang="zh-CN" dirty="0"/>
              <a:t>{</a:t>
            </a:r>
          </a:p>
          <a:p>
            <a:r>
              <a:rPr lang="en-US" altLang="zh-CN" dirty="0"/>
              <a:t>    </a:t>
            </a:r>
            <a:r>
              <a:rPr lang="en-US" altLang="zh-CN" dirty="0" err="1"/>
              <a:t>kFlashlightStatusClose</a:t>
            </a:r>
            <a:r>
              <a:rPr lang="en-US" altLang="zh-CN" dirty="0"/>
              <a:t>,</a:t>
            </a:r>
          </a:p>
          <a:p>
            <a:r>
              <a:rPr lang="en-US" altLang="zh-CN" dirty="0"/>
              <a:t>    </a:t>
            </a:r>
            <a:r>
              <a:rPr lang="en-US" altLang="zh-CN" dirty="0" err="1"/>
              <a:t>kFlashlightStatusOpen</a:t>
            </a:r>
            <a:r>
              <a:rPr lang="en-US" altLang="zh-CN" dirty="0"/>
              <a:t>,</a:t>
            </a:r>
          </a:p>
          <a:p>
            <a:r>
              <a:rPr lang="en-US" altLang="zh-CN" dirty="0"/>
              <a:t>    </a:t>
            </a:r>
            <a:r>
              <a:rPr lang="en-US" altLang="zh-CN" dirty="0" err="1"/>
              <a:t>kFlashlightStatusAuto</a:t>
            </a:r>
            <a:endParaRPr lang="en-US" altLang="zh-CN" dirty="0"/>
          </a:p>
          <a:p>
            <a:r>
              <a:rPr lang="en-US" altLang="zh-CN" dirty="0"/>
              <a:t>    </a:t>
            </a:r>
          </a:p>
          <a:p>
            <a:r>
              <a:rPr lang="en-US" altLang="zh-CN" dirty="0"/>
              <a:t>}</a:t>
            </a:r>
            <a:r>
              <a:rPr lang="en-US" altLang="zh-CN" dirty="0" err="1"/>
              <a:t>FlashlightStatus</a:t>
            </a:r>
            <a:r>
              <a:rPr lang="en-US" altLang="zh-CN" dirty="0"/>
              <a:t>;</a:t>
            </a:r>
          </a:p>
          <a:p>
            <a:endParaRPr lang="en-US" altLang="zh-CN" dirty="0"/>
          </a:p>
          <a:p>
            <a:r>
              <a:rPr lang="en-US" altLang="zh-CN" dirty="0"/>
              <a:t>@interface </a:t>
            </a:r>
            <a:r>
              <a:rPr lang="en-US" altLang="zh-CN" dirty="0">
                <a:solidFill>
                  <a:srgbClr val="FF6600"/>
                </a:solidFill>
              </a:rPr>
              <a:t>Iphone2 : Iphone1</a:t>
            </a:r>
          </a:p>
          <a:p>
            <a:r>
              <a:rPr lang="en-US" altLang="zh-CN" dirty="0"/>
              <a:t>{</a:t>
            </a:r>
          </a:p>
          <a:p>
            <a:r>
              <a:rPr lang="en-US" altLang="zh-CN" dirty="0"/>
              <a:t>    </a:t>
            </a:r>
            <a:r>
              <a:rPr lang="en-US" altLang="zh-CN" dirty="0" err="1"/>
              <a:t>FlashlightStatus</a:t>
            </a:r>
            <a:r>
              <a:rPr lang="en-US" altLang="zh-CN" dirty="0"/>
              <a:t> </a:t>
            </a:r>
            <a:r>
              <a:rPr lang="en-US" altLang="zh-CN" dirty="0" smtClean="0"/>
              <a:t>_</a:t>
            </a:r>
            <a:r>
              <a:rPr lang="en-US" altLang="zh-CN" dirty="0" err="1" smtClean="0"/>
              <a:t>flashlightStatus</a:t>
            </a:r>
            <a:r>
              <a:rPr lang="en-US" altLang="zh-CN" dirty="0"/>
              <a:t>;   //</a:t>
            </a:r>
            <a:r>
              <a:rPr lang="zh-CN" altLang="en-US" dirty="0"/>
              <a:t>闪光灯状态</a:t>
            </a:r>
            <a:endParaRPr lang="en-US" altLang="zh-CN" dirty="0"/>
          </a:p>
          <a:p>
            <a:r>
              <a:rPr lang="en-US" altLang="zh-CN" dirty="0"/>
              <a:t>}</a:t>
            </a:r>
          </a:p>
          <a:p>
            <a:r>
              <a:rPr lang="en-US" altLang="zh-TW" dirty="0"/>
              <a:t>//</a:t>
            </a:r>
            <a:r>
              <a:rPr lang="zh-TW" altLang="en-US" dirty="0"/>
              <a:t>闪光灯</a:t>
            </a:r>
          </a:p>
          <a:p>
            <a:r>
              <a:rPr lang="en-US" altLang="zh-CN" dirty="0"/>
              <a:t>- (void)flashlight:(</a:t>
            </a:r>
            <a:r>
              <a:rPr lang="en-US" altLang="zh-CN" dirty="0" err="1"/>
              <a:t>FlashlightStatus</a:t>
            </a:r>
            <a:r>
              <a:rPr lang="en-US" altLang="zh-CN" dirty="0"/>
              <a:t>)status;</a:t>
            </a:r>
          </a:p>
          <a:p>
            <a:r>
              <a:rPr lang="en-US" altLang="zh-CN" dirty="0"/>
              <a:t>//</a:t>
            </a:r>
            <a:r>
              <a:rPr lang="zh-CN" altLang="en-US" dirty="0"/>
              <a:t>前置摄像头</a:t>
            </a:r>
          </a:p>
          <a:p>
            <a:r>
              <a:rPr lang="en-US" altLang="zh-CN" dirty="0"/>
              <a:t>- (void)</a:t>
            </a:r>
            <a:r>
              <a:rPr lang="en-US" altLang="zh-CN" dirty="0" err="1"/>
              <a:t>frontCamera</a:t>
            </a:r>
            <a:r>
              <a:rPr lang="en-US" altLang="zh-CN" dirty="0"/>
              <a:t>;</a:t>
            </a:r>
          </a:p>
          <a:p>
            <a:r>
              <a:rPr lang="en-US" altLang="zh-CN" dirty="0"/>
              <a:t>@end</a:t>
            </a:r>
            <a:endParaRPr kumimoji="1" lang="zh-CN" altLang="en-US" dirty="0"/>
          </a:p>
        </p:txBody>
      </p:sp>
      <p:sp>
        <p:nvSpPr>
          <p:cNvPr id="5" name="文本框 4"/>
          <p:cNvSpPr txBox="1"/>
          <p:nvPr/>
        </p:nvSpPr>
        <p:spPr>
          <a:xfrm>
            <a:off x="5950799" y="1654043"/>
            <a:ext cx="2628391" cy="369332"/>
          </a:xfrm>
          <a:prstGeom prst="rect">
            <a:avLst/>
          </a:prstGeom>
          <a:noFill/>
        </p:spPr>
        <p:txBody>
          <a:bodyPr wrap="square" rtlCol="0">
            <a:spAutoFit/>
          </a:bodyPr>
          <a:lstStyle/>
          <a:p>
            <a:r>
              <a:rPr kumimoji="1" lang="en-US" altLang="zh-CN" dirty="0" smtClean="0"/>
              <a:t>iPhone2</a:t>
            </a:r>
            <a:r>
              <a:rPr kumimoji="1" lang="zh-CN" altLang="en-US" dirty="0" smtClean="0"/>
              <a:t>继承自</a:t>
            </a:r>
            <a:r>
              <a:rPr kumimoji="1" lang="en-US" altLang="zh-CN" dirty="0" smtClean="0"/>
              <a:t>iPhone1</a:t>
            </a:r>
            <a:endParaRPr kumimoji="1" lang="zh-CN" altLang="en-US" dirty="0"/>
          </a:p>
        </p:txBody>
      </p:sp>
      <p:cxnSp>
        <p:nvCxnSpPr>
          <p:cNvPr id="7" name="直线箭头连接符 6"/>
          <p:cNvCxnSpPr/>
          <p:nvPr/>
        </p:nvCxnSpPr>
        <p:spPr>
          <a:xfrm flipH="1">
            <a:off x="2702224" y="2023375"/>
            <a:ext cx="3248575" cy="17277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5950799" y="5213188"/>
            <a:ext cx="2736001" cy="646331"/>
          </a:xfrm>
          <a:prstGeom prst="rect">
            <a:avLst/>
          </a:prstGeom>
          <a:noFill/>
        </p:spPr>
        <p:txBody>
          <a:bodyPr wrap="square" rtlCol="0">
            <a:spAutoFit/>
          </a:bodyPr>
          <a:lstStyle/>
          <a:p>
            <a:r>
              <a:rPr kumimoji="1" lang="en-US" altLang="zh-CN" dirty="0" smtClean="0"/>
              <a:t>iPhone2</a:t>
            </a:r>
            <a:r>
              <a:rPr kumimoji="1" lang="zh-CN" altLang="en-US" dirty="0" smtClean="0"/>
              <a:t>增加了前置摄像头拍照功能</a:t>
            </a:r>
            <a:endParaRPr kumimoji="1" lang="zh-CN" altLang="en-US" dirty="0"/>
          </a:p>
        </p:txBody>
      </p:sp>
      <p:sp>
        <p:nvSpPr>
          <p:cNvPr id="11" name="文本框 10"/>
          <p:cNvSpPr txBox="1"/>
          <p:nvPr/>
        </p:nvSpPr>
        <p:spPr>
          <a:xfrm>
            <a:off x="5709246" y="3427966"/>
            <a:ext cx="3109295" cy="923330"/>
          </a:xfrm>
          <a:prstGeom prst="rect">
            <a:avLst/>
          </a:prstGeom>
          <a:noFill/>
        </p:spPr>
        <p:txBody>
          <a:bodyPr wrap="none" rtlCol="0">
            <a:spAutoFit/>
          </a:bodyPr>
          <a:lstStyle/>
          <a:p>
            <a:r>
              <a:rPr kumimoji="1" lang="en-US" altLang="zh-CN" dirty="0" smtClean="0"/>
              <a:t>iPhone2</a:t>
            </a:r>
            <a:r>
              <a:rPr kumimoji="1" lang="zh-CN" altLang="en-US" dirty="0" smtClean="0"/>
              <a:t>增加了闪光灯功能与</a:t>
            </a:r>
            <a:endParaRPr kumimoji="1" lang="en-US" altLang="zh-CN" dirty="0" smtClean="0"/>
          </a:p>
          <a:p>
            <a:r>
              <a:rPr kumimoji="1" lang="zh-CN" altLang="en-US" dirty="0" smtClean="0"/>
              <a:t>记录闪光灯状态的属性</a:t>
            </a:r>
            <a:endParaRPr kumimoji="1" lang="zh-CN" altLang="en-US" dirty="0"/>
          </a:p>
          <a:p>
            <a:endParaRPr kumimoji="1" lang="zh-CN" altLang="en-US" dirty="0"/>
          </a:p>
        </p:txBody>
      </p:sp>
      <p:cxnSp>
        <p:nvCxnSpPr>
          <p:cNvPr id="13" name="直线箭头连接符 12"/>
          <p:cNvCxnSpPr>
            <a:stCxn id="8" idx="1"/>
          </p:cNvCxnSpPr>
          <p:nvPr/>
        </p:nvCxnSpPr>
        <p:spPr>
          <a:xfrm flipH="1">
            <a:off x="2702224" y="5536354"/>
            <a:ext cx="3248575" cy="3231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3381473" y="3751132"/>
            <a:ext cx="2327773" cy="546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flipH="1">
            <a:off x="1860547" y="3751132"/>
            <a:ext cx="4296979" cy="1329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38207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重写父类方法</a:t>
            </a:r>
            <a:endParaRPr kumimoji="1" lang="zh-CN" altLang="en-US" dirty="0"/>
          </a:p>
        </p:txBody>
      </p:sp>
      <p:sp>
        <p:nvSpPr>
          <p:cNvPr id="4" name="文本框 3"/>
          <p:cNvSpPr txBox="1"/>
          <p:nvPr/>
        </p:nvSpPr>
        <p:spPr>
          <a:xfrm>
            <a:off x="457200" y="1609736"/>
            <a:ext cx="8229600" cy="4247317"/>
          </a:xfrm>
          <a:prstGeom prst="rect">
            <a:avLst/>
          </a:prstGeom>
          <a:noFill/>
        </p:spPr>
        <p:txBody>
          <a:bodyPr wrap="square" rtlCol="0">
            <a:spAutoFit/>
          </a:bodyPr>
          <a:lstStyle/>
          <a:p>
            <a:r>
              <a:rPr lang="en-US" altLang="zh-CN" dirty="0"/>
              <a:t>@implementation </a:t>
            </a:r>
            <a:r>
              <a:rPr lang="en-US" altLang="zh-CN" dirty="0" smtClean="0"/>
              <a:t>Iphone2</a:t>
            </a:r>
          </a:p>
          <a:p>
            <a:endParaRPr lang="en-US" altLang="zh-CN" dirty="0"/>
          </a:p>
          <a:p>
            <a:r>
              <a:rPr lang="en-US" altLang="zh-CN" dirty="0"/>
              <a:t>- (void)</a:t>
            </a:r>
            <a:r>
              <a:rPr lang="en-US" altLang="zh-CN" dirty="0" err="1"/>
              <a:t>backCamera</a:t>
            </a:r>
            <a:endParaRPr lang="en-US" altLang="zh-CN" dirty="0"/>
          </a:p>
          <a:p>
            <a:r>
              <a:rPr lang="en-US" altLang="zh-CN" dirty="0"/>
              <a:t>{</a:t>
            </a:r>
          </a:p>
          <a:p>
            <a:r>
              <a:rPr lang="en-US" altLang="zh-CN" dirty="0"/>
              <a:t>    if (_</a:t>
            </a:r>
            <a:r>
              <a:rPr lang="en-US" altLang="zh-CN" dirty="0" err="1"/>
              <a:t>flashlightStatus</a:t>
            </a:r>
            <a:r>
              <a:rPr lang="en-US" altLang="zh-CN" dirty="0"/>
              <a:t> == </a:t>
            </a:r>
            <a:r>
              <a:rPr lang="en-US" altLang="zh-CN" dirty="0" err="1"/>
              <a:t>kFlashlightStatusOpen</a:t>
            </a:r>
            <a:r>
              <a:rPr lang="en-US" altLang="zh-CN" dirty="0"/>
              <a:t>)</a:t>
            </a:r>
          </a:p>
          <a:p>
            <a:r>
              <a:rPr lang="en-US" altLang="zh-CN" dirty="0"/>
              <a:t>    {</a:t>
            </a:r>
          </a:p>
          <a:p>
            <a:r>
              <a:rPr lang="zh-CN" altLang="zh-TW" dirty="0"/>
              <a:t> </a:t>
            </a:r>
            <a:r>
              <a:rPr lang="zh-CN" altLang="en-US" dirty="0" smtClean="0"/>
              <a:t>  </a:t>
            </a:r>
            <a:r>
              <a:rPr lang="en-US" altLang="zh-TW" dirty="0" smtClean="0"/>
              <a:t>}</a:t>
            </a:r>
            <a:endParaRPr lang="en-US" altLang="zh-TW" dirty="0"/>
          </a:p>
          <a:p>
            <a:r>
              <a:rPr lang="en-US" altLang="zh-CN" dirty="0"/>
              <a:t>    else if (_</a:t>
            </a:r>
            <a:r>
              <a:rPr lang="en-US" altLang="zh-CN" dirty="0" err="1"/>
              <a:t>flashlightStatus</a:t>
            </a:r>
            <a:r>
              <a:rPr lang="en-US" altLang="zh-CN" dirty="0"/>
              <a:t> == </a:t>
            </a:r>
            <a:r>
              <a:rPr lang="en-US" altLang="zh-CN" dirty="0" err="1"/>
              <a:t>kFlashlightStatusClose</a:t>
            </a:r>
            <a:r>
              <a:rPr lang="en-US" altLang="zh-CN" dirty="0"/>
              <a:t>)</a:t>
            </a:r>
          </a:p>
          <a:p>
            <a:r>
              <a:rPr lang="en-US" altLang="zh-CN" dirty="0"/>
              <a:t>    {</a:t>
            </a:r>
          </a:p>
          <a:p>
            <a:r>
              <a:rPr lang="zh-CN" altLang="zh-TW" dirty="0"/>
              <a:t> </a:t>
            </a:r>
            <a:r>
              <a:rPr lang="zh-CN" altLang="en-US" dirty="0" smtClean="0"/>
              <a:t>   </a:t>
            </a:r>
            <a:r>
              <a:rPr lang="en-US" altLang="zh-TW" dirty="0" smtClean="0"/>
              <a:t>}</a:t>
            </a:r>
          </a:p>
          <a:p>
            <a:endParaRPr lang="en-US" altLang="zh-TW" dirty="0"/>
          </a:p>
          <a:p>
            <a:r>
              <a:rPr lang="zh-CN" altLang="zh-TW" dirty="0"/>
              <a:t> </a:t>
            </a:r>
            <a:r>
              <a:rPr lang="zh-CN" altLang="en-US" dirty="0" smtClean="0"/>
              <a:t>  </a:t>
            </a:r>
            <a:r>
              <a:rPr lang="en-US" altLang="zh-TW" dirty="0" err="1" smtClean="0"/>
              <a:t>NSLog</a:t>
            </a:r>
            <a:r>
              <a:rPr lang="en-US" altLang="zh-TW" dirty="0"/>
              <a:t>(@"</a:t>
            </a:r>
            <a:r>
              <a:rPr lang="zh-TW" altLang="en-US" dirty="0"/>
              <a:t>拍摄照片</a:t>
            </a:r>
            <a:r>
              <a:rPr lang="en-US" altLang="zh-TW" dirty="0"/>
              <a:t>")</a:t>
            </a:r>
            <a:r>
              <a:rPr lang="en-US" altLang="zh-TW" dirty="0" smtClean="0"/>
              <a:t>;</a:t>
            </a:r>
          </a:p>
          <a:p>
            <a:endParaRPr lang="en-US" altLang="zh-TW" dirty="0"/>
          </a:p>
          <a:p>
            <a:r>
              <a:rPr lang="en-US" altLang="zh-CN" dirty="0"/>
              <a:t>}</a:t>
            </a:r>
          </a:p>
          <a:p>
            <a:r>
              <a:rPr lang="en-US" altLang="zh-CN" dirty="0"/>
              <a:t>@end</a:t>
            </a:r>
            <a:endParaRPr kumimoji="1" lang="zh-CN" altLang="en-US" dirty="0"/>
          </a:p>
        </p:txBody>
      </p:sp>
      <p:sp>
        <p:nvSpPr>
          <p:cNvPr id="5" name="矩形 4"/>
          <p:cNvSpPr/>
          <p:nvPr/>
        </p:nvSpPr>
        <p:spPr>
          <a:xfrm>
            <a:off x="6117472" y="1993710"/>
            <a:ext cx="2569328" cy="34853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backCamera</a:t>
            </a:r>
            <a:r>
              <a:rPr lang="zh-CN" altLang="en-US" dirty="0" smtClean="0"/>
              <a:t>方法是在</a:t>
            </a:r>
            <a:r>
              <a:rPr lang="en-US" altLang="zh-CN" dirty="0" smtClean="0"/>
              <a:t>iphone1</a:t>
            </a:r>
            <a:r>
              <a:rPr lang="zh-CN" altLang="en-US" dirty="0" smtClean="0"/>
              <a:t>父类中声明实现的</a:t>
            </a:r>
            <a:r>
              <a:rPr kumimoji="1" lang="zh-CN" altLang="en-US" dirty="0" smtClean="0"/>
              <a:t>，在</a:t>
            </a:r>
            <a:r>
              <a:rPr kumimoji="1" lang="en-US" altLang="zh-CN" dirty="0" smtClean="0"/>
              <a:t>iphone2</a:t>
            </a:r>
            <a:r>
              <a:rPr kumimoji="1" lang="zh-CN" altLang="en-US" dirty="0" smtClean="0"/>
              <a:t>中拍照之前我们需要判断闪光灯状态，这个功能是在</a:t>
            </a:r>
            <a:r>
              <a:rPr kumimoji="1" lang="en-US" altLang="zh-CN" dirty="0" smtClean="0"/>
              <a:t>iphone1</a:t>
            </a:r>
            <a:r>
              <a:rPr kumimoji="1" lang="zh-CN" altLang="en-US" dirty="0" smtClean="0"/>
              <a:t>中不存在的，所以我们可以在</a:t>
            </a:r>
            <a:r>
              <a:rPr kumimoji="1" lang="en-US" altLang="zh-CN" dirty="0" smtClean="0"/>
              <a:t>iphone2</a:t>
            </a:r>
            <a:r>
              <a:rPr kumimoji="1" lang="zh-CN" altLang="en-US" dirty="0" smtClean="0"/>
              <a:t>类中重写</a:t>
            </a:r>
            <a:r>
              <a:rPr lang="en-US" altLang="zh-CN" dirty="0" err="1" smtClean="0"/>
              <a:t>backCamera</a:t>
            </a:r>
            <a:r>
              <a:rPr lang="zh-CN" altLang="en-US" dirty="0" smtClean="0"/>
              <a:t>方法</a:t>
            </a:r>
            <a:endParaRPr lang="en-US" altLang="zh-CN" dirty="0" smtClean="0"/>
          </a:p>
        </p:txBody>
      </p:sp>
    </p:spTree>
    <p:extLst>
      <p:ext uri="{BB962C8B-B14F-4D97-AF65-F5344CB8AC3E}">
        <p14:creationId xmlns:p14="http://schemas.microsoft.com/office/powerpoint/2010/main" val="866185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Self</a:t>
            </a:r>
            <a:r>
              <a:rPr kumimoji="1" lang="zh-CN" altLang="en-US" dirty="0" smtClean="0"/>
              <a:t>关键字</a:t>
            </a:r>
            <a:endParaRPr kumimoji="1" lang="zh-CN" altLang="en-US" dirty="0"/>
          </a:p>
        </p:txBody>
      </p:sp>
      <p:sp>
        <p:nvSpPr>
          <p:cNvPr id="4" name="文本框 3"/>
          <p:cNvSpPr txBox="1"/>
          <p:nvPr/>
        </p:nvSpPr>
        <p:spPr>
          <a:xfrm>
            <a:off x="457200" y="1654043"/>
            <a:ext cx="5701651" cy="4524316"/>
          </a:xfrm>
          <a:prstGeom prst="rect">
            <a:avLst/>
          </a:prstGeom>
          <a:noFill/>
        </p:spPr>
        <p:txBody>
          <a:bodyPr wrap="none" rtlCol="0">
            <a:spAutoFit/>
          </a:bodyPr>
          <a:lstStyle/>
          <a:p>
            <a:r>
              <a:rPr lang="en-US" altLang="zh-CN" dirty="0"/>
              <a:t>@implementation Iphone2</a:t>
            </a:r>
          </a:p>
          <a:p>
            <a:endParaRPr lang="en-US" altLang="zh-CN" dirty="0"/>
          </a:p>
          <a:p>
            <a:r>
              <a:rPr lang="en-US" altLang="zh-CN" dirty="0"/>
              <a:t>- (void)</a:t>
            </a:r>
            <a:r>
              <a:rPr lang="en-US" altLang="zh-CN" dirty="0" err="1"/>
              <a:t>backCamera</a:t>
            </a:r>
            <a:endParaRPr lang="en-US" altLang="zh-CN" dirty="0"/>
          </a:p>
          <a:p>
            <a:r>
              <a:rPr lang="en-US" altLang="zh-CN" dirty="0"/>
              <a:t>{</a:t>
            </a:r>
          </a:p>
          <a:p>
            <a:r>
              <a:rPr lang="en-US" altLang="zh-CN" dirty="0"/>
              <a:t>    if (_</a:t>
            </a:r>
            <a:r>
              <a:rPr lang="en-US" altLang="zh-CN" dirty="0" err="1"/>
              <a:t>flashlightStatus</a:t>
            </a:r>
            <a:r>
              <a:rPr lang="en-US" altLang="zh-CN" dirty="0"/>
              <a:t> == </a:t>
            </a:r>
            <a:r>
              <a:rPr lang="en-US" altLang="zh-CN" dirty="0" err="1"/>
              <a:t>kFlashlightStatusOpen</a:t>
            </a:r>
            <a:r>
              <a:rPr lang="en-US" altLang="zh-CN" dirty="0"/>
              <a:t>)</a:t>
            </a:r>
          </a:p>
          <a:p>
            <a:r>
              <a:rPr lang="en-US" altLang="zh-CN" dirty="0"/>
              <a:t>    {</a:t>
            </a:r>
          </a:p>
          <a:p>
            <a:r>
              <a:rPr lang="en-US" altLang="zh-CN" dirty="0"/>
              <a:t>        [</a:t>
            </a:r>
            <a:r>
              <a:rPr lang="en-US" altLang="zh-CN" dirty="0">
                <a:solidFill>
                  <a:srgbClr val="FF73BF"/>
                </a:solidFill>
              </a:rPr>
              <a:t>self</a:t>
            </a:r>
            <a:r>
              <a:rPr lang="en-US" altLang="zh-CN" dirty="0"/>
              <a:t> </a:t>
            </a:r>
            <a:r>
              <a:rPr lang="en-US" altLang="zh-CN" dirty="0" err="1"/>
              <a:t>openFlashlight</a:t>
            </a:r>
            <a:r>
              <a:rPr lang="en-US" altLang="zh-CN" dirty="0"/>
              <a:t>];</a:t>
            </a:r>
          </a:p>
          <a:p>
            <a:r>
              <a:rPr lang="en-US" altLang="zh-CN" dirty="0"/>
              <a:t>    }</a:t>
            </a:r>
          </a:p>
          <a:p>
            <a:r>
              <a:rPr lang="en-US" altLang="zh-CN" dirty="0"/>
              <a:t>    else if (_</a:t>
            </a:r>
            <a:r>
              <a:rPr lang="en-US" altLang="zh-CN" dirty="0" err="1"/>
              <a:t>flashlightStatus</a:t>
            </a:r>
            <a:r>
              <a:rPr lang="en-US" altLang="zh-CN" dirty="0"/>
              <a:t> == </a:t>
            </a:r>
            <a:r>
              <a:rPr lang="en-US" altLang="zh-CN" dirty="0" err="1"/>
              <a:t>kFlashlightStatusClose</a:t>
            </a:r>
            <a:r>
              <a:rPr lang="en-US" altLang="zh-CN" dirty="0"/>
              <a:t>)</a:t>
            </a:r>
          </a:p>
          <a:p>
            <a:r>
              <a:rPr lang="en-US" altLang="zh-CN" dirty="0"/>
              <a:t>    {</a:t>
            </a:r>
          </a:p>
          <a:p>
            <a:r>
              <a:rPr lang="en-US" altLang="zh-CN" dirty="0"/>
              <a:t>        [</a:t>
            </a:r>
            <a:r>
              <a:rPr lang="en-US" altLang="zh-CN" dirty="0">
                <a:solidFill>
                  <a:srgbClr val="FF73BF"/>
                </a:solidFill>
              </a:rPr>
              <a:t>self</a:t>
            </a:r>
            <a:r>
              <a:rPr lang="en-US" altLang="zh-CN" dirty="0"/>
              <a:t> </a:t>
            </a:r>
            <a:r>
              <a:rPr lang="en-US" altLang="zh-CN" dirty="0" err="1"/>
              <a:t>closeFlashlight</a:t>
            </a:r>
            <a:r>
              <a:rPr lang="en-US" altLang="zh-CN" dirty="0"/>
              <a:t>];</a:t>
            </a:r>
          </a:p>
          <a:p>
            <a:r>
              <a:rPr lang="en-US" altLang="zh-CN" dirty="0"/>
              <a:t>    }</a:t>
            </a:r>
          </a:p>
          <a:p>
            <a:endParaRPr lang="en-US" altLang="zh-CN" dirty="0"/>
          </a:p>
          <a:p>
            <a:r>
              <a:rPr lang="zh-TW" altLang="en-US" dirty="0"/>
              <a:t>    </a:t>
            </a:r>
            <a:r>
              <a:rPr lang="en-US" altLang="zh-TW" dirty="0" err="1"/>
              <a:t>NSLog</a:t>
            </a:r>
            <a:r>
              <a:rPr lang="en-US" altLang="zh-TW" dirty="0"/>
              <a:t>(@"</a:t>
            </a:r>
            <a:r>
              <a:rPr lang="zh-TW" altLang="en-US" dirty="0"/>
              <a:t>拍摄照片</a:t>
            </a:r>
            <a:r>
              <a:rPr lang="en-US" altLang="zh-TW" dirty="0"/>
              <a:t>");</a:t>
            </a:r>
          </a:p>
          <a:p>
            <a:r>
              <a:rPr lang="en-US" altLang="zh-CN" dirty="0"/>
              <a:t>}</a:t>
            </a:r>
          </a:p>
          <a:p>
            <a:r>
              <a:rPr lang="en-US" altLang="zh-CN" dirty="0"/>
              <a:t>@end</a:t>
            </a:r>
            <a:endParaRPr kumimoji="1" lang="zh-CN" altLang="en-US" dirty="0"/>
          </a:p>
        </p:txBody>
      </p:sp>
      <p:sp>
        <p:nvSpPr>
          <p:cNvPr id="5" name="文本框 4"/>
          <p:cNvSpPr txBox="1"/>
          <p:nvPr/>
        </p:nvSpPr>
        <p:spPr>
          <a:xfrm>
            <a:off x="5463511" y="1772188"/>
            <a:ext cx="3470069" cy="369332"/>
          </a:xfrm>
          <a:prstGeom prst="rect">
            <a:avLst/>
          </a:prstGeom>
          <a:noFill/>
        </p:spPr>
        <p:txBody>
          <a:bodyPr wrap="square" rtlCol="0">
            <a:spAutoFit/>
          </a:bodyPr>
          <a:lstStyle/>
          <a:p>
            <a:r>
              <a:rPr kumimoji="1" lang="zh-CN" altLang="en-US" dirty="0" smtClean="0"/>
              <a:t>使用</a:t>
            </a:r>
            <a:r>
              <a:rPr kumimoji="1" lang="en-US" altLang="zh-CN" dirty="0" smtClean="0"/>
              <a:t>self</a:t>
            </a:r>
            <a:r>
              <a:rPr kumimoji="1" lang="zh-CN" altLang="en-US" dirty="0" smtClean="0"/>
              <a:t>调用</a:t>
            </a:r>
            <a:r>
              <a:rPr lang="en-US" altLang="zh-CN" dirty="0" err="1" smtClean="0"/>
              <a:t>openFlashlight</a:t>
            </a:r>
            <a:r>
              <a:rPr lang="zh-CN" altLang="en-US" dirty="0" smtClean="0"/>
              <a:t>方法</a:t>
            </a:r>
            <a:endParaRPr kumimoji="1" lang="zh-CN" altLang="en-US" dirty="0"/>
          </a:p>
        </p:txBody>
      </p:sp>
      <p:cxnSp>
        <p:nvCxnSpPr>
          <p:cNvPr id="7" name="直线箭头连接符 6"/>
          <p:cNvCxnSpPr/>
          <p:nvPr/>
        </p:nvCxnSpPr>
        <p:spPr>
          <a:xfrm flipH="1">
            <a:off x="1506157" y="2023248"/>
            <a:ext cx="5005759" cy="1373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5256504" y="5449606"/>
            <a:ext cx="3430296" cy="646331"/>
          </a:xfrm>
          <a:prstGeom prst="rect">
            <a:avLst/>
          </a:prstGeom>
          <a:noFill/>
        </p:spPr>
        <p:txBody>
          <a:bodyPr wrap="none" rtlCol="0">
            <a:spAutoFit/>
          </a:bodyPr>
          <a:lstStyle/>
          <a:p>
            <a:r>
              <a:rPr kumimoji="1" lang="zh-CN" altLang="en-US" dirty="0"/>
              <a:t>使用</a:t>
            </a:r>
            <a:r>
              <a:rPr kumimoji="1" lang="en-US" altLang="zh-CN" dirty="0"/>
              <a:t>self</a:t>
            </a:r>
            <a:r>
              <a:rPr kumimoji="1" lang="zh-CN" altLang="en-US" dirty="0"/>
              <a:t>调用</a:t>
            </a:r>
            <a:r>
              <a:rPr lang="en-US" altLang="zh-CN" dirty="0" err="1"/>
              <a:t>openFlashlight</a:t>
            </a:r>
            <a:r>
              <a:rPr lang="zh-CN" altLang="en-US" dirty="0"/>
              <a:t>方法</a:t>
            </a:r>
            <a:endParaRPr kumimoji="1" lang="zh-CN" altLang="en-US" dirty="0"/>
          </a:p>
          <a:p>
            <a:endParaRPr kumimoji="1" lang="zh-CN" altLang="en-US" dirty="0"/>
          </a:p>
        </p:txBody>
      </p:sp>
      <p:cxnSp>
        <p:nvCxnSpPr>
          <p:cNvPr id="11" name="直线箭头连接符 10"/>
          <p:cNvCxnSpPr/>
          <p:nvPr/>
        </p:nvCxnSpPr>
        <p:spPr>
          <a:xfrm flipH="1" flipV="1">
            <a:off x="1388027" y="4666763"/>
            <a:ext cx="4075484" cy="9747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09814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457200" y="2841912"/>
            <a:ext cx="1768291" cy="21377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Iphone:0ffcc</a:t>
            </a:r>
          </a:p>
          <a:p>
            <a:pPr algn="ctr"/>
            <a:r>
              <a:rPr kumimoji="1" lang="zh-CN" altLang="zh-CN" dirty="0" smtClean="0"/>
              <a:t>_</a:t>
            </a:r>
            <a:r>
              <a:rPr kumimoji="1" lang="en-US" altLang="zh-CN" dirty="0" err="1" smtClean="0"/>
              <a:t>cpu</a:t>
            </a:r>
            <a:r>
              <a:rPr kumimoji="1" lang="zh-CN" altLang="en-US" dirty="0" smtClean="0"/>
              <a:t> </a:t>
            </a:r>
            <a:r>
              <a:rPr kumimoji="1" lang="en-US" altLang="zh-CN" dirty="0" smtClean="0"/>
              <a:t>=</a:t>
            </a:r>
            <a:r>
              <a:rPr kumimoji="1" lang="zh-CN" altLang="en-US" dirty="0" smtClean="0"/>
              <a:t> </a:t>
            </a:r>
            <a:r>
              <a:rPr kumimoji="1" lang="en-US" altLang="zh-CN" dirty="0" smtClean="0"/>
              <a:t>1</a:t>
            </a:r>
            <a:endParaRPr kumimoji="1" lang="zh-CN" altLang="en-US" dirty="0"/>
          </a:p>
        </p:txBody>
      </p:sp>
      <p:sp>
        <p:nvSpPr>
          <p:cNvPr id="5" name="矩形 4"/>
          <p:cNvSpPr/>
          <p:nvPr/>
        </p:nvSpPr>
        <p:spPr>
          <a:xfrm>
            <a:off x="1809154" y="274638"/>
            <a:ext cx="6877646" cy="22277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dirty="0" smtClean="0"/>
              <a:t>Class</a:t>
            </a:r>
            <a:r>
              <a:rPr kumimoji="1" lang="zh-CN" altLang="en-US" sz="1100" dirty="0" smtClean="0"/>
              <a:t> </a:t>
            </a:r>
            <a:r>
              <a:rPr kumimoji="1" lang="en-US" altLang="zh-CN" sz="1100" dirty="0" err="1" smtClean="0"/>
              <a:t>Iphone</a:t>
            </a:r>
            <a:endParaRPr kumimoji="1" lang="en-US" altLang="zh-CN" sz="1100" dirty="0" smtClean="0"/>
          </a:p>
          <a:p>
            <a:pPr marL="285750" indent="-285750" algn="ctr">
              <a:buFontTx/>
              <a:buChar char="-"/>
            </a:pPr>
            <a:r>
              <a:rPr kumimoji="1" lang="en-US" altLang="zh-CN" sz="1100" dirty="0" smtClean="0"/>
              <a:t>(void)</a:t>
            </a:r>
            <a:r>
              <a:rPr kumimoji="1" lang="en-US" altLang="zh-CN" sz="1100" dirty="0" err="1" smtClean="0"/>
              <a:t>setCpu</a:t>
            </a:r>
            <a:r>
              <a:rPr kumimoji="1" lang="zh-CN" altLang="zh-CN" sz="1100" dirty="0" smtClean="0">
                <a:sym typeface="Wingdings"/>
              </a:rPr>
              <a:t>:</a:t>
            </a:r>
            <a:r>
              <a:rPr kumimoji="1" lang="zh-CN" altLang="en-US" sz="1100" dirty="0" smtClean="0">
                <a:sym typeface="Wingdings"/>
              </a:rPr>
              <a:t> （</a:t>
            </a:r>
            <a:r>
              <a:rPr kumimoji="1" lang="en-US" altLang="zh-CN" sz="1100" dirty="0" err="1" smtClean="0">
                <a:sym typeface="Wingdings"/>
              </a:rPr>
              <a:t>int</a:t>
            </a:r>
            <a:r>
              <a:rPr kumimoji="1" lang="zh-CN" altLang="en-US" sz="1100" dirty="0" smtClean="0">
                <a:sym typeface="Wingdings"/>
              </a:rPr>
              <a:t>）</a:t>
            </a:r>
            <a:r>
              <a:rPr kumimoji="1" lang="en-US" altLang="zh-CN" sz="1100" dirty="0" err="1" smtClean="0">
                <a:sym typeface="Wingdings"/>
              </a:rPr>
              <a:t>cpu</a:t>
            </a:r>
            <a:endParaRPr kumimoji="1" lang="en-US" altLang="zh-CN" sz="1100" dirty="0" smtClean="0">
              <a:sym typeface="Wingdings"/>
            </a:endParaRPr>
          </a:p>
          <a:p>
            <a:pPr marL="285750" indent="-285750" algn="ctr">
              <a:buFontTx/>
              <a:buChar char="-"/>
            </a:pPr>
            <a:r>
              <a:rPr kumimoji="1" lang="en-US" altLang="zh-CN" sz="1100" dirty="0" smtClean="0">
                <a:sym typeface="Wingdings"/>
              </a:rPr>
              <a:t>(</a:t>
            </a:r>
            <a:r>
              <a:rPr kumimoji="1" lang="en-US" altLang="zh-CN" sz="1100" dirty="0" err="1" smtClean="0">
                <a:sym typeface="Wingdings"/>
              </a:rPr>
              <a:t>int</a:t>
            </a:r>
            <a:r>
              <a:rPr kumimoji="1" lang="en-US" altLang="zh-CN" sz="1100" dirty="0" smtClean="0">
                <a:sym typeface="Wingdings"/>
              </a:rPr>
              <a:t>)</a:t>
            </a:r>
            <a:r>
              <a:rPr kumimoji="1" lang="en-US" altLang="zh-CN" sz="1100" dirty="0" err="1" smtClean="0">
                <a:sym typeface="Wingdings"/>
              </a:rPr>
              <a:t>cpu</a:t>
            </a:r>
            <a:r>
              <a:rPr kumimoji="1" lang="en-US" altLang="zh-CN" sz="1100" dirty="0" smtClean="0">
                <a:sym typeface="Wingdings"/>
              </a:rPr>
              <a:t>;</a:t>
            </a:r>
          </a:p>
          <a:p>
            <a:r>
              <a:rPr lang="en-US" altLang="zh-CHT" sz="1100" dirty="0"/>
              <a:t>//</a:t>
            </a:r>
            <a:r>
              <a:rPr lang="zh-CHT" altLang="en-US" sz="1100" dirty="0"/>
              <a:t>拍照片</a:t>
            </a:r>
          </a:p>
          <a:p>
            <a:r>
              <a:rPr lang="en-US" altLang="zh-CN" sz="1100" dirty="0"/>
              <a:t>- (void)</a:t>
            </a:r>
            <a:r>
              <a:rPr lang="en-US" altLang="zh-CN" sz="1100" dirty="0" err="1"/>
              <a:t>cameraWithFlashListhStatus</a:t>
            </a:r>
            <a:r>
              <a:rPr lang="en-US" altLang="zh-CN" sz="1100" dirty="0"/>
              <a:t>:(</a:t>
            </a:r>
            <a:r>
              <a:rPr lang="en-US" altLang="zh-CN" sz="1100" dirty="0" err="1"/>
              <a:t>FlashListhStatus</a:t>
            </a:r>
            <a:r>
              <a:rPr lang="en-US" altLang="zh-CN" sz="1100" dirty="0"/>
              <a:t>)</a:t>
            </a:r>
            <a:r>
              <a:rPr lang="en-US" altLang="zh-CN" sz="1100" dirty="0" err="1"/>
              <a:t>flashListhStatus</a:t>
            </a:r>
            <a:r>
              <a:rPr lang="en-US" altLang="zh-CN" sz="1100" dirty="0"/>
              <a:t>;</a:t>
            </a:r>
          </a:p>
          <a:p>
            <a:endParaRPr lang="en-US" altLang="zh-CN" sz="1100" dirty="0"/>
          </a:p>
          <a:p>
            <a:r>
              <a:rPr lang="en-US" altLang="zh-CN" sz="1100" dirty="0"/>
              <a:t>//</a:t>
            </a:r>
            <a:r>
              <a:rPr lang="zh-CN" altLang="en-US" sz="1100" dirty="0"/>
              <a:t>关闭闪光灯</a:t>
            </a:r>
          </a:p>
          <a:p>
            <a:r>
              <a:rPr lang="en-US" altLang="zh-CN" sz="1100" dirty="0"/>
              <a:t>- (void)</a:t>
            </a:r>
            <a:r>
              <a:rPr lang="en-US" altLang="zh-CN" sz="1100" dirty="0" err="1"/>
              <a:t>closeFlashLight</a:t>
            </a:r>
            <a:r>
              <a:rPr lang="en-US" altLang="zh-CN" sz="1100" dirty="0"/>
              <a:t>;</a:t>
            </a:r>
          </a:p>
          <a:p>
            <a:endParaRPr lang="en-US" altLang="zh-CN" sz="1100" dirty="0"/>
          </a:p>
          <a:p>
            <a:r>
              <a:rPr lang="en-US" altLang="zh-CN" sz="1100" dirty="0"/>
              <a:t>//</a:t>
            </a:r>
            <a:r>
              <a:rPr lang="zh-CN" altLang="en-US" sz="1100" dirty="0"/>
              <a:t>打开闪光灯</a:t>
            </a:r>
          </a:p>
          <a:p>
            <a:r>
              <a:rPr lang="en-US" altLang="zh-CN" sz="1100" dirty="0"/>
              <a:t>- (void)</a:t>
            </a:r>
            <a:r>
              <a:rPr lang="en-US" altLang="zh-CN" sz="1100" dirty="0" err="1"/>
              <a:t>openFlashLight</a:t>
            </a:r>
            <a:r>
              <a:rPr lang="en-US" altLang="zh-CN" sz="1100" dirty="0"/>
              <a:t>;</a:t>
            </a:r>
            <a:endParaRPr kumimoji="1" lang="en-US" altLang="zh-CN" sz="1100" dirty="0" smtClean="0"/>
          </a:p>
          <a:p>
            <a:pPr algn="ctr"/>
            <a:endParaRPr kumimoji="1" lang="zh-CN" altLang="en-US" sz="1100" dirty="0"/>
          </a:p>
        </p:txBody>
      </p:sp>
      <p:sp>
        <p:nvSpPr>
          <p:cNvPr id="6" name="矩形 5"/>
          <p:cNvSpPr/>
          <p:nvPr/>
        </p:nvSpPr>
        <p:spPr>
          <a:xfrm>
            <a:off x="1458514" y="4476641"/>
            <a:ext cx="641243" cy="3898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isa</a:t>
            </a:r>
            <a:endParaRPr kumimoji="1" lang="zh-CN" altLang="en-US" dirty="0"/>
          </a:p>
        </p:txBody>
      </p:sp>
      <p:cxnSp>
        <p:nvCxnSpPr>
          <p:cNvPr id="8" name="直线箭头连接符 7"/>
          <p:cNvCxnSpPr>
            <a:endCxn id="5" idx="2"/>
          </p:cNvCxnSpPr>
          <p:nvPr/>
        </p:nvCxnSpPr>
        <p:spPr>
          <a:xfrm flipV="1">
            <a:off x="1948876" y="2502392"/>
            <a:ext cx="3299101" cy="2175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6299270" y="3043110"/>
            <a:ext cx="1848289" cy="1936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smtClean="0"/>
              <a:t>p</a:t>
            </a:r>
            <a:r>
              <a:rPr kumimoji="1" lang="en-US" altLang="zh-CN" dirty="0" smtClean="0"/>
              <a:t>hone:0ffcc</a:t>
            </a:r>
            <a:endParaRPr kumimoji="1" lang="zh-CN" altLang="en-US" dirty="0"/>
          </a:p>
        </p:txBody>
      </p:sp>
      <p:cxnSp>
        <p:nvCxnSpPr>
          <p:cNvPr id="11" name="直线箭头连接符 10"/>
          <p:cNvCxnSpPr>
            <a:stCxn id="9" idx="1"/>
            <a:endCxn id="4" idx="3"/>
          </p:cNvCxnSpPr>
          <p:nvPr/>
        </p:nvCxnSpPr>
        <p:spPr>
          <a:xfrm flipH="1" flipV="1">
            <a:off x="2225491" y="3910773"/>
            <a:ext cx="4073779" cy="100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4356423" y="3068260"/>
            <a:ext cx="1942847" cy="369332"/>
          </a:xfrm>
          <a:prstGeom prst="rect">
            <a:avLst/>
          </a:prstGeom>
          <a:noFill/>
        </p:spPr>
        <p:txBody>
          <a:bodyPr wrap="none" rtlCol="0">
            <a:spAutoFit/>
          </a:bodyPr>
          <a:lstStyle/>
          <a:p>
            <a:r>
              <a:rPr kumimoji="1" lang="en-US" altLang="zh-CN" dirty="0" smtClean="0"/>
              <a:t>[phone</a:t>
            </a:r>
            <a:r>
              <a:rPr kumimoji="1" lang="zh-CN" altLang="en-US" dirty="0" smtClean="0"/>
              <a:t> </a:t>
            </a:r>
            <a:r>
              <a:rPr kumimoji="1" lang="en-US" altLang="zh-CN" dirty="0" smtClean="0"/>
              <a:t>setCpu:1]</a:t>
            </a:r>
            <a:endParaRPr kumimoji="1" lang="zh-CN" altLang="en-US" dirty="0"/>
          </a:p>
        </p:txBody>
      </p:sp>
      <p:sp>
        <p:nvSpPr>
          <p:cNvPr id="13" name="文本框 12"/>
          <p:cNvSpPr txBox="1"/>
          <p:nvPr/>
        </p:nvSpPr>
        <p:spPr>
          <a:xfrm>
            <a:off x="3168495" y="3533528"/>
            <a:ext cx="2992468" cy="923330"/>
          </a:xfrm>
          <a:prstGeom prst="rect">
            <a:avLst/>
          </a:prstGeom>
          <a:noFill/>
        </p:spPr>
        <p:txBody>
          <a:bodyPr wrap="square" rtlCol="0">
            <a:spAutoFit/>
          </a:bodyPr>
          <a:lstStyle/>
          <a:p>
            <a:r>
              <a:rPr kumimoji="1" lang="en-US" altLang="zh-CN" dirty="0" smtClean="0"/>
              <a:t>[phone</a:t>
            </a:r>
            <a:r>
              <a:rPr kumimoji="1" lang="zh-CN" altLang="en-US" dirty="0" smtClean="0"/>
              <a:t> </a:t>
            </a:r>
            <a:r>
              <a:rPr lang="en-US" altLang="zh-CN" dirty="0" err="1"/>
              <a:t>cameraWithFlashListhStatus</a:t>
            </a:r>
            <a:endParaRPr kumimoji="1" lang="zh-CN" altLang="en-US" dirty="0"/>
          </a:p>
        </p:txBody>
      </p:sp>
      <p:sp>
        <p:nvSpPr>
          <p:cNvPr id="14" name="文本框 13"/>
          <p:cNvSpPr txBox="1"/>
          <p:nvPr/>
        </p:nvSpPr>
        <p:spPr>
          <a:xfrm>
            <a:off x="3394815" y="4627539"/>
            <a:ext cx="2426665" cy="369332"/>
          </a:xfrm>
          <a:prstGeom prst="rect">
            <a:avLst/>
          </a:prstGeom>
          <a:noFill/>
        </p:spPr>
        <p:txBody>
          <a:bodyPr wrap="square" rtlCol="0">
            <a:spAutoFit/>
          </a:bodyPr>
          <a:lstStyle/>
          <a:p>
            <a:r>
              <a:rPr kumimoji="1" lang="en-US" altLang="zh-CN" dirty="0" smtClean="0"/>
              <a:t>[self</a:t>
            </a:r>
            <a:r>
              <a:rPr kumimoji="1" lang="zh-CN" altLang="en-US" dirty="0" smtClean="0"/>
              <a:t> </a:t>
            </a:r>
            <a:r>
              <a:rPr kumimoji="1" lang="en-US" altLang="zh-CN" dirty="0" err="1" smtClean="0"/>
              <a:t>openFlashLight</a:t>
            </a:r>
            <a:r>
              <a:rPr kumimoji="1" lang="en-US" altLang="zh-CN" dirty="0" smtClean="0"/>
              <a:t>];</a:t>
            </a:r>
            <a:endParaRPr kumimoji="1" lang="zh-CN" altLang="en-US" dirty="0"/>
          </a:p>
        </p:txBody>
      </p:sp>
      <p:sp>
        <p:nvSpPr>
          <p:cNvPr id="17" name="矩形 16"/>
          <p:cNvSpPr/>
          <p:nvPr/>
        </p:nvSpPr>
        <p:spPr>
          <a:xfrm>
            <a:off x="4513848" y="5268855"/>
            <a:ext cx="1207046" cy="8299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smtClean="0"/>
              <a:t>s</a:t>
            </a:r>
            <a:r>
              <a:rPr kumimoji="1" lang="en-US" altLang="zh-CN" dirty="0" smtClean="0"/>
              <a:t>elf:0ffcc</a:t>
            </a:r>
            <a:endParaRPr kumimoji="1" lang="zh-CN" altLang="en-US" dirty="0"/>
          </a:p>
        </p:txBody>
      </p:sp>
      <p:cxnSp>
        <p:nvCxnSpPr>
          <p:cNvPr id="19" name="直线箭头连接符 18"/>
          <p:cNvCxnSpPr>
            <a:stCxn id="17" idx="1"/>
          </p:cNvCxnSpPr>
          <p:nvPr/>
        </p:nvCxnSpPr>
        <p:spPr>
          <a:xfrm flipH="1" flipV="1">
            <a:off x="1948876" y="4011372"/>
            <a:ext cx="2564972" cy="16724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211598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634540" y="1571854"/>
            <a:ext cx="5557440" cy="28922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00" dirty="0" smtClean="0"/>
              <a:t>Class</a:t>
            </a:r>
            <a:r>
              <a:rPr kumimoji="1" lang="zh-CN" altLang="en-US" sz="1100" dirty="0" smtClean="0"/>
              <a:t> </a:t>
            </a:r>
            <a:r>
              <a:rPr kumimoji="1" lang="en-US" altLang="zh-CN" sz="1100" dirty="0" err="1" smtClean="0"/>
              <a:t>Iphone</a:t>
            </a:r>
            <a:endParaRPr kumimoji="1" lang="en-US" altLang="zh-CN" sz="1100" dirty="0" smtClean="0"/>
          </a:p>
          <a:p>
            <a:r>
              <a:rPr lang="en-US" altLang="zh-CHT" sz="1100" dirty="0"/>
              <a:t>//</a:t>
            </a:r>
            <a:r>
              <a:rPr lang="zh-CHT" altLang="en-US" sz="1100" dirty="0"/>
              <a:t>拍照片</a:t>
            </a:r>
          </a:p>
          <a:p>
            <a:r>
              <a:rPr lang="en-US" altLang="zh-CN" sz="1100" dirty="0"/>
              <a:t>+ (void)</a:t>
            </a:r>
            <a:r>
              <a:rPr lang="en-US" altLang="zh-CN" sz="1100" dirty="0" err="1"/>
              <a:t>cameraWithFlashListhStatus</a:t>
            </a:r>
            <a:r>
              <a:rPr lang="en-US" altLang="zh-CN" sz="1100" dirty="0"/>
              <a:t>:(</a:t>
            </a:r>
            <a:r>
              <a:rPr lang="en-US" altLang="zh-CN" sz="1100" dirty="0" err="1"/>
              <a:t>FlashListhStatus</a:t>
            </a:r>
            <a:r>
              <a:rPr lang="en-US" altLang="zh-CN" sz="1100" dirty="0"/>
              <a:t>)</a:t>
            </a:r>
            <a:r>
              <a:rPr lang="en-US" altLang="zh-CN" sz="1100" dirty="0" err="1"/>
              <a:t>flashListhStatus</a:t>
            </a:r>
            <a:r>
              <a:rPr lang="en-US" altLang="zh-CN" sz="1100" dirty="0"/>
              <a:t>;</a:t>
            </a:r>
          </a:p>
          <a:p>
            <a:endParaRPr lang="en-US" altLang="zh-CN" sz="1100" dirty="0"/>
          </a:p>
          <a:p>
            <a:r>
              <a:rPr lang="en-US" altLang="zh-CN" sz="1100" dirty="0"/>
              <a:t>//</a:t>
            </a:r>
            <a:r>
              <a:rPr lang="zh-CN" altLang="en-US" sz="1100" dirty="0"/>
              <a:t>关闭闪光灯</a:t>
            </a:r>
          </a:p>
          <a:p>
            <a:r>
              <a:rPr lang="en-US" altLang="zh-CN" sz="1100" dirty="0"/>
              <a:t>+ (void)</a:t>
            </a:r>
            <a:r>
              <a:rPr lang="en-US" altLang="zh-CN" sz="1100" dirty="0" err="1"/>
              <a:t>closeFlashLight</a:t>
            </a:r>
            <a:r>
              <a:rPr lang="en-US" altLang="zh-CN" sz="1100" dirty="0"/>
              <a:t>;</a:t>
            </a:r>
          </a:p>
          <a:p>
            <a:endParaRPr lang="en-US" altLang="zh-CN" sz="1100" dirty="0"/>
          </a:p>
          <a:p>
            <a:r>
              <a:rPr lang="en-US" altLang="zh-CN" sz="1100" dirty="0"/>
              <a:t>//</a:t>
            </a:r>
            <a:r>
              <a:rPr lang="zh-CN" altLang="en-US" sz="1100" dirty="0"/>
              <a:t>打开闪光灯</a:t>
            </a:r>
          </a:p>
          <a:p>
            <a:r>
              <a:rPr lang="en-US" altLang="zh-CN" sz="1100" dirty="0"/>
              <a:t>+ (void)</a:t>
            </a:r>
            <a:r>
              <a:rPr lang="en-US" altLang="zh-CN" sz="1100" dirty="0" err="1"/>
              <a:t>openFlashLight</a:t>
            </a:r>
            <a:r>
              <a:rPr lang="en-US" altLang="zh-CN" sz="1100" dirty="0"/>
              <a:t>;</a:t>
            </a:r>
            <a:endParaRPr kumimoji="1" lang="en-US" altLang="zh-CN" sz="1100" dirty="0" smtClean="0"/>
          </a:p>
          <a:p>
            <a:pPr algn="ctr"/>
            <a:endParaRPr kumimoji="1" lang="zh-CN" altLang="en-US" sz="1100" dirty="0"/>
          </a:p>
        </p:txBody>
      </p:sp>
      <p:sp>
        <p:nvSpPr>
          <p:cNvPr id="5" name="文本框 4"/>
          <p:cNvSpPr txBox="1"/>
          <p:nvPr/>
        </p:nvSpPr>
        <p:spPr>
          <a:xfrm>
            <a:off x="1471087" y="5159638"/>
            <a:ext cx="6561412" cy="369332"/>
          </a:xfrm>
          <a:prstGeom prst="rect">
            <a:avLst/>
          </a:prstGeom>
          <a:noFill/>
        </p:spPr>
        <p:txBody>
          <a:bodyPr wrap="none" rtlCol="0">
            <a:spAutoFit/>
          </a:bodyPr>
          <a:lstStyle/>
          <a:p>
            <a:r>
              <a:rPr kumimoji="1" lang="zh-CN" altLang="zh-CN" dirty="0" smtClean="0"/>
              <a:t>[</a:t>
            </a:r>
            <a:r>
              <a:rPr kumimoji="1" lang="en-US" altLang="zh-CN" dirty="0" err="1" smtClean="0"/>
              <a:t>Iphone</a:t>
            </a:r>
            <a:r>
              <a:rPr kumimoji="1" lang="zh-CN" altLang="en-US" dirty="0" smtClean="0"/>
              <a:t> </a:t>
            </a:r>
            <a:r>
              <a:rPr lang="en-US" altLang="zh-CN" dirty="0" err="1" smtClean="0"/>
              <a:t>cameraWithFlashListhStatus:k</a:t>
            </a:r>
            <a:r>
              <a:rPr lang="zh-CN" altLang="zh-CN" dirty="0" smtClean="0"/>
              <a:t>F</a:t>
            </a:r>
            <a:r>
              <a:rPr lang="en-US" altLang="zh-CN" dirty="0" err="1" smtClean="0"/>
              <a:t>lashListhStatusOpen</a:t>
            </a:r>
            <a:r>
              <a:rPr lang="en-US" altLang="zh-CN" dirty="0" smtClean="0"/>
              <a:t>];</a:t>
            </a:r>
            <a:endParaRPr kumimoji="1" lang="zh-CN" altLang="en-US" dirty="0"/>
          </a:p>
        </p:txBody>
      </p:sp>
      <p:cxnSp>
        <p:nvCxnSpPr>
          <p:cNvPr id="7" name="直线箭头连接符 6"/>
          <p:cNvCxnSpPr>
            <a:stCxn id="5" idx="0"/>
          </p:cNvCxnSpPr>
          <p:nvPr/>
        </p:nvCxnSpPr>
        <p:spPr>
          <a:xfrm flipH="1" flipV="1">
            <a:off x="4526421" y="4464065"/>
            <a:ext cx="225372" cy="6955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7594329" y="3282032"/>
            <a:ext cx="1659688" cy="716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smtClean="0"/>
              <a:t>s</a:t>
            </a:r>
            <a:r>
              <a:rPr kumimoji="1" lang="en-US" altLang="zh-CN" dirty="0" smtClean="0"/>
              <a:t>elf:</a:t>
            </a:r>
            <a:r>
              <a:rPr kumimoji="1" lang="zh-CN" altLang="en-US" dirty="0" smtClean="0"/>
              <a:t> </a:t>
            </a:r>
            <a:r>
              <a:rPr kumimoji="1" lang="en-US" altLang="zh-CN" dirty="0" err="1" smtClean="0"/>
              <a:t>Iphone</a:t>
            </a:r>
            <a:endParaRPr kumimoji="1" lang="zh-CN" altLang="en-US" dirty="0"/>
          </a:p>
        </p:txBody>
      </p:sp>
      <p:cxnSp>
        <p:nvCxnSpPr>
          <p:cNvPr id="10" name="直线箭头连接符 9"/>
          <p:cNvCxnSpPr>
            <a:stCxn id="8" idx="1"/>
          </p:cNvCxnSpPr>
          <p:nvPr/>
        </p:nvCxnSpPr>
        <p:spPr>
          <a:xfrm flipH="1" flipV="1">
            <a:off x="4751793" y="2326344"/>
            <a:ext cx="2842536" cy="1314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73641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Super</a:t>
            </a:r>
            <a:r>
              <a:rPr kumimoji="1" lang="zh-CN" altLang="en-US" dirty="0" smtClean="0"/>
              <a:t>关键字</a:t>
            </a:r>
            <a:endParaRPr kumimoji="1" lang="zh-CN" altLang="en-US" dirty="0"/>
          </a:p>
        </p:txBody>
      </p:sp>
      <p:sp>
        <p:nvSpPr>
          <p:cNvPr id="4" name="文本框 3"/>
          <p:cNvSpPr txBox="1"/>
          <p:nvPr/>
        </p:nvSpPr>
        <p:spPr>
          <a:xfrm>
            <a:off x="516819" y="1742652"/>
            <a:ext cx="5701651" cy="4524316"/>
          </a:xfrm>
          <a:prstGeom prst="rect">
            <a:avLst/>
          </a:prstGeom>
          <a:noFill/>
        </p:spPr>
        <p:txBody>
          <a:bodyPr wrap="none" rtlCol="0">
            <a:spAutoFit/>
          </a:bodyPr>
          <a:lstStyle/>
          <a:p>
            <a:r>
              <a:rPr lang="en-US" altLang="zh-CN" dirty="0"/>
              <a:t>@implementation </a:t>
            </a:r>
            <a:r>
              <a:rPr lang="en-US" altLang="zh-CN" dirty="0" smtClean="0"/>
              <a:t>Iphone2</a:t>
            </a:r>
          </a:p>
          <a:p>
            <a:endParaRPr lang="en-US" altLang="zh-CN" dirty="0" smtClean="0"/>
          </a:p>
          <a:p>
            <a:r>
              <a:rPr lang="en-US" altLang="zh-CN" dirty="0" smtClean="0"/>
              <a:t>- </a:t>
            </a:r>
            <a:r>
              <a:rPr lang="en-US" altLang="zh-CN" dirty="0"/>
              <a:t>(void)</a:t>
            </a:r>
            <a:r>
              <a:rPr lang="en-US" altLang="zh-CN" dirty="0" err="1"/>
              <a:t>backCamera</a:t>
            </a:r>
            <a:endParaRPr lang="en-US" altLang="zh-CN" dirty="0"/>
          </a:p>
          <a:p>
            <a:r>
              <a:rPr lang="en-US" altLang="zh-CN" dirty="0"/>
              <a:t>{</a:t>
            </a:r>
          </a:p>
          <a:p>
            <a:r>
              <a:rPr lang="en-US" altLang="zh-CN" dirty="0"/>
              <a:t>    if (_</a:t>
            </a:r>
            <a:r>
              <a:rPr lang="en-US" altLang="zh-CN" dirty="0" err="1"/>
              <a:t>flashlightStatus</a:t>
            </a:r>
            <a:r>
              <a:rPr lang="en-US" altLang="zh-CN" dirty="0"/>
              <a:t> == </a:t>
            </a:r>
            <a:r>
              <a:rPr lang="en-US" altLang="zh-CN" dirty="0" err="1"/>
              <a:t>kFlashlightStatusOpen</a:t>
            </a:r>
            <a:r>
              <a:rPr lang="en-US" altLang="zh-CN" dirty="0"/>
              <a:t>)</a:t>
            </a:r>
          </a:p>
          <a:p>
            <a:r>
              <a:rPr lang="en-US" altLang="zh-CN" dirty="0"/>
              <a:t>    {</a:t>
            </a:r>
          </a:p>
          <a:p>
            <a:r>
              <a:rPr lang="en-US" altLang="zh-CN" dirty="0"/>
              <a:t>        [self </a:t>
            </a:r>
            <a:r>
              <a:rPr lang="en-US" altLang="zh-CN" dirty="0" err="1"/>
              <a:t>openFlashlight</a:t>
            </a:r>
            <a:r>
              <a:rPr lang="en-US" altLang="zh-CN" dirty="0"/>
              <a:t>];</a:t>
            </a:r>
          </a:p>
          <a:p>
            <a:r>
              <a:rPr lang="en-US" altLang="zh-CN" dirty="0"/>
              <a:t>    }</a:t>
            </a:r>
          </a:p>
          <a:p>
            <a:r>
              <a:rPr lang="en-US" altLang="zh-CN" dirty="0"/>
              <a:t>    else if (_</a:t>
            </a:r>
            <a:r>
              <a:rPr lang="en-US" altLang="zh-CN" dirty="0" err="1"/>
              <a:t>flashlightStatus</a:t>
            </a:r>
            <a:r>
              <a:rPr lang="en-US" altLang="zh-CN" dirty="0"/>
              <a:t> == </a:t>
            </a:r>
            <a:r>
              <a:rPr lang="en-US" altLang="zh-CN" dirty="0" err="1"/>
              <a:t>kFlashlightStatusClose</a:t>
            </a:r>
            <a:r>
              <a:rPr lang="en-US" altLang="zh-CN" dirty="0"/>
              <a:t>)</a:t>
            </a:r>
          </a:p>
          <a:p>
            <a:r>
              <a:rPr lang="en-US" altLang="zh-CN" dirty="0"/>
              <a:t>    {</a:t>
            </a:r>
          </a:p>
          <a:p>
            <a:r>
              <a:rPr lang="en-US" altLang="zh-CN" dirty="0"/>
              <a:t>        [self </a:t>
            </a:r>
            <a:r>
              <a:rPr lang="en-US" altLang="zh-CN" dirty="0" err="1"/>
              <a:t>closeFlashlight</a:t>
            </a:r>
            <a:r>
              <a:rPr lang="en-US" altLang="zh-CN" dirty="0"/>
              <a:t>];</a:t>
            </a:r>
          </a:p>
          <a:p>
            <a:r>
              <a:rPr lang="en-US" altLang="zh-CN" dirty="0"/>
              <a:t>    }</a:t>
            </a:r>
          </a:p>
          <a:p>
            <a:endParaRPr lang="en-US" altLang="zh-CN" dirty="0"/>
          </a:p>
          <a:p>
            <a:r>
              <a:rPr lang="en-US" altLang="zh-CN" dirty="0"/>
              <a:t>    [</a:t>
            </a:r>
            <a:r>
              <a:rPr lang="en-US" altLang="zh-CN" dirty="0">
                <a:solidFill>
                  <a:srgbClr val="FF73BF"/>
                </a:solidFill>
              </a:rPr>
              <a:t>super</a:t>
            </a:r>
            <a:r>
              <a:rPr lang="en-US" altLang="zh-CN" dirty="0"/>
              <a:t> </a:t>
            </a:r>
            <a:r>
              <a:rPr lang="en-US" altLang="zh-CN" dirty="0" err="1"/>
              <a:t>backCamera</a:t>
            </a:r>
            <a:r>
              <a:rPr lang="en-US" altLang="zh-CN" dirty="0"/>
              <a:t>];</a:t>
            </a:r>
          </a:p>
          <a:p>
            <a:r>
              <a:rPr lang="en-US" altLang="zh-CN" dirty="0"/>
              <a:t>}</a:t>
            </a:r>
          </a:p>
          <a:p>
            <a:r>
              <a:rPr lang="en-US" altLang="zh-CN" dirty="0"/>
              <a:t>@end</a:t>
            </a:r>
            <a:endParaRPr kumimoji="1" lang="zh-CN" altLang="en-US" dirty="0"/>
          </a:p>
        </p:txBody>
      </p:sp>
      <p:sp>
        <p:nvSpPr>
          <p:cNvPr id="5" name="文本框 4"/>
          <p:cNvSpPr txBox="1"/>
          <p:nvPr/>
        </p:nvSpPr>
        <p:spPr>
          <a:xfrm>
            <a:off x="6497150" y="2008480"/>
            <a:ext cx="2303535" cy="923330"/>
          </a:xfrm>
          <a:prstGeom prst="rect">
            <a:avLst/>
          </a:prstGeom>
          <a:noFill/>
        </p:spPr>
        <p:txBody>
          <a:bodyPr wrap="square" rtlCol="0">
            <a:spAutoFit/>
          </a:bodyPr>
          <a:lstStyle/>
          <a:p>
            <a:r>
              <a:rPr kumimoji="1" lang="zh-CN" altLang="en-US" dirty="0" smtClean="0"/>
              <a:t>使用</a:t>
            </a:r>
            <a:r>
              <a:rPr kumimoji="1" lang="en-US" altLang="zh-CN" dirty="0" smtClean="0"/>
              <a:t>super</a:t>
            </a:r>
            <a:r>
              <a:rPr kumimoji="1" lang="zh-CN" altLang="en-US" dirty="0" smtClean="0"/>
              <a:t>关键字调用父类的</a:t>
            </a:r>
            <a:r>
              <a:rPr lang="en-US" altLang="zh-CN" dirty="0" err="1" smtClean="0"/>
              <a:t>backCamera</a:t>
            </a:r>
            <a:r>
              <a:rPr lang="zh-CN" altLang="en-US" dirty="0" smtClean="0"/>
              <a:t>方法</a:t>
            </a:r>
            <a:endParaRPr kumimoji="1" lang="zh-CN" altLang="en-US" dirty="0"/>
          </a:p>
        </p:txBody>
      </p:sp>
      <p:cxnSp>
        <p:nvCxnSpPr>
          <p:cNvPr id="7" name="直线箭头连接符 6"/>
          <p:cNvCxnSpPr>
            <a:stCxn id="5" idx="1"/>
          </p:cNvCxnSpPr>
          <p:nvPr/>
        </p:nvCxnSpPr>
        <p:spPr>
          <a:xfrm flipH="1">
            <a:off x="1476625" y="2470145"/>
            <a:ext cx="5020525" cy="29350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34470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封装</a:t>
            </a:r>
            <a:endParaRPr kumimoji="1" lang="zh-CN" altLang="en-US" dirty="0"/>
          </a:p>
        </p:txBody>
      </p:sp>
      <p:sp>
        <p:nvSpPr>
          <p:cNvPr id="3" name="内容占位符 2"/>
          <p:cNvSpPr>
            <a:spLocks noGrp="1"/>
          </p:cNvSpPr>
          <p:nvPr>
            <p:ph idx="1"/>
          </p:nvPr>
        </p:nvSpPr>
        <p:spPr/>
        <p:txBody>
          <a:bodyPr/>
          <a:lstStyle/>
          <a:p>
            <a:r>
              <a:rPr kumimoji="1" lang="zh-CN" altLang="en-US" dirty="0" smtClean="0"/>
              <a:t>封装性就是隐藏实现细节，将属性私有化，提供公有方法访问私有属性。</a:t>
            </a:r>
            <a:endParaRPr kumimoji="1" lang="en-US" altLang="zh-CN" dirty="0" smtClean="0"/>
          </a:p>
          <a:p>
            <a:endParaRPr kumimoji="1" lang="zh-CN" altLang="en-US" dirty="0"/>
          </a:p>
        </p:txBody>
      </p:sp>
      <p:pic>
        <p:nvPicPr>
          <p:cNvPr id="4" name="图片 3"/>
          <p:cNvPicPr>
            <a:picLocks noChangeAspect="1"/>
          </p:cNvPicPr>
          <p:nvPr/>
        </p:nvPicPr>
        <p:blipFill>
          <a:blip r:embed="rId3"/>
          <a:stretch>
            <a:fillRect/>
          </a:stretch>
        </p:blipFill>
        <p:spPr>
          <a:xfrm>
            <a:off x="774700" y="2711450"/>
            <a:ext cx="2828925" cy="3209925"/>
          </a:xfrm>
          <a:prstGeom prst="rect">
            <a:avLst/>
          </a:prstGeom>
        </p:spPr>
      </p:pic>
      <p:pic>
        <p:nvPicPr>
          <p:cNvPr id="5" name="图片 4"/>
          <p:cNvPicPr>
            <a:picLocks noChangeAspect="1"/>
          </p:cNvPicPr>
          <p:nvPr/>
        </p:nvPicPr>
        <p:blipFill>
          <a:blip r:embed="rId4"/>
          <a:stretch>
            <a:fillRect/>
          </a:stretch>
        </p:blipFill>
        <p:spPr>
          <a:xfrm>
            <a:off x="4545258" y="2855912"/>
            <a:ext cx="4009983" cy="2938463"/>
          </a:xfrm>
          <a:prstGeom prst="rect">
            <a:avLst/>
          </a:prstGeom>
        </p:spPr>
      </p:pic>
    </p:spTree>
    <p:extLst>
      <p:ext uri="{BB962C8B-B14F-4D97-AF65-F5344CB8AC3E}">
        <p14:creationId xmlns:p14="http://schemas.microsoft.com/office/powerpoint/2010/main" val="93656732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多态性</a:t>
            </a:r>
            <a:endParaRPr kumimoji="1" lang="zh-CN" altLang="en-US" dirty="0"/>
          </a:p>
        </p:txBody>
      </p:sp>
      <p:sp>
        <p:nvSpPr>
          <p:cNvPr id="3" name="内容占位符 2"/>
          <p:cNvSpPr>
            <a:spLocks noGrp="1"/>
          </p:cNvSpPr>
          <p:nvPr>
            <p:ph idx="1"/>
          </p:nvPr>
        </p:nvSpPr>
        <p:spPr/>
        <p:txBody>
          <a:bodyPr/>
          <a:lstStyle/>
          <a:p>
            <a:r>
              <a:rPr kumimoji="1" lang="zh-CN" altLang="en-US" dirty="0" smtClean="0"/>
              <a:t>使用父类的指针变量保存子类对象</a:t>
            </a:r>
            <a:endParaRPr kumimoji="1" lang="en-US" altLang="zh-CN" dirty="0" smtClean="0"/>
          </a:p>
          <a:p>
            <a:r>
              <a:rPr kumimoji="1" lang="zh-CN" altLang="en-US" dirty="0" smtClean="0"/>
              <a:t>使用该指针调用父类中声明的方法和变量</a:t>
            </a:r>
            <a:endParaRPr kumimoji="1" lang="en-US" altLang="zh-CN" dirty="0" smtClean="0"/>
          </a:p>
          <a:p>
            <a:r>
              <a:rPr kumimoji="1" lang="zh-CN" altLang="en-US" dirty="0" smtClean="0"/>
              <a:t>如果子类中重写了父类中的方法，那么在调用这个方法的时候，将会调用子类中的这个方法</a:t>
            </a:r>
            <a:endParaRPr kumimoji="1" lang="en-US" altLang="zh-CN" dirty="0" smtClean="0"/>
          </a:p>
          <a:p>
            <a:r>
              <a:rPr kumimoji="1" lang="zh-CN" altLang="en-US" dirty="0" smtClean="0"/>
              <a:t>多态依赖于继承关系而存在</a:t>
            </a:r>
            <a:endParaRPr kumimoji="1" lang="en-US" altLang="zh-CN" dirty="0" smtClean="0"/>
          </a:p>
          <a:p>
            <a:r>
              <a:rPr kumimoji="1" lang="zh-CN" altLang="en-US" dirty="0" smtClean="0"/>
              <a:t>动态确定数据类型</a:t>
            </a:r>
            <a:endParaRPr kumimoji="1" lang="zh-CN" altLang="en-US" dirty="0"/>
          </a:p>
        </p:txBody>
      </p:sp>
    </p:spTree>
    <p:extLst>
      <p:ext uri="{BB962C8B-B14F-4D97-AF65-F5344CB8AC3E}">
        <p14:creationId xmlns:p14="http://schemas.microsoft.com/office/powerpoint/2010/main" val="238435814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多态语法</a:t>
            </a:r>
            <a:endParaRPr kumimoji="1" lang="zh-CN" altLang="en-US" dirty="0"/>
          </a:p>
        </p:txBody>
      </p:sp>
      <p:sp>
        <p:nvSpPr>
          <p:cNvPr id="4" name="文本框 3"/>
          <p:cNvSpPr txBox="1"/>
          <p:nvPr/>
        </p:nvSpPr>
        <p:spPr>
          <a:xfrm>
            <a:off x="1063170" y="3603577"/>
            <a:ext cx="6895838" cy="369332"/>
          </a:xfrm>
          <a:prstGeom prst="rect">
            <a:avLst/>
          </a:prstGeom>
          <a:noFill/>
        </p:spPr>
        <p:txBody>
          <a:bodyPr wrap="square" rtlCol="0">
            <a:spAutoFit/>
          </a:bodyPr>
          <a:lstStyle/>
          <a:p>
            <a:r>
              <a:rPr kumimoji="1" lang="en-US" altLang="zh-CN" dirty="0" smtClean="0"/>
              <a:t>Iphone1</a:t>
            </a:r>
            <a:r>
              <a:rPr kumimoji="1" lang="zh-CN" altLang="en-US" dirty="0" smtClean="0"/>
              <a:t>  * </a:t>
            </a:r>
            <a:r>
              <a:rPr kumimoji="1" lang="en-US" altLang="zh-CN" dirty="0" smtClean="0"/>
              <a:t>ip1</a:t>
            </a:r>
            <a:r>
              <a:rPr kumimoji="1" lang="zh-CN" altLang="en-US" dirty="0" smtClean="0"/>
              <a:t> </a:t>
            </a:r>
            <a:r>
              <a:rPr kumimoji="1" lang="en-US" altLang="zh-CN" dirty="0" smtClean="0"/>
              <a:t>=</a:t>
            </a:r>
            <a:r>
              <a:rPr kumimoji="1" lang="zh-CN" altLang="en-US" dirty="0" smtClean="0"/>
              <a:t>  </a:t>
            </a:r>
            <a:r>
              <a:rPr kumimoji="1" lang="en-US" altLang="zh-CN" dirty="0" smtClean="0"/>
              <a:t>[Iphone2</a:t>
            </a:r>
            <a:r>
              <a:rPr kumimoji="1" lang="zh-CN" altLang="en-US" dirty="0" smtClean="0"/>
              <a:t> </a:t>
            </a:r>
            <a:r>
              <a:rPr kumimoji="1" lang="en-US" altLang="zh-CN" dirty="0" smtClean="0"/>
              <a:t>new];</a:t>
            </a:r>
            <a:endParaRPr kumimoji="1" lang="zh-CN" altLang="en-US" dirty="0"/>
          </a:p>
        </p:txBody>
      </p:sp>
      <p:sp>
        <p:nvSpPr>
          <p:cNvPr id="5" name="文本框 4"/>
          <p:cNvSpPr txBox="1"/>
          <p:nvPr/>
        </p:nvSpPr>
        <p:spPr>
          <a:xfrm>
            <a:off x="649715" y="2023248"/>
            <a:ext cx="2392132" cy="646331"/>
          </a:xfrm>
          <a:prstGeom prst="rect">
            <a:avLst/>
          </a:prstGeom>
          <a:noFill/>
        </p:spPr>
        <p:txBody>
          <a:bodyPr wrap="square" rtlCol="0">
            <a:spAutoFit/>
          </a:bodyPr>
          <a:lstStyle/>
          <a:p>
            <a:r>
              <a:rPr kumimoji="1" lang="zh-CN" altLang="en-US" dirty="0" smtClean="0"/>
              <a:t>父类指针变量保存了子类对象</a:t>
            </a:r>
            <a:endParaRPr kumimoji="1" lang="zh-CN" altLang="en-US" dirty="0"/>
          </a:p>
        </p:txBody>
      </p:sp>
      <p:cxnSp>
        <p:nvCxnSpPr>
          <p:cNvPr id="7" name="直线箭头连接符 6"/>
          <p:cNvCxnSpPr>
            <a:stCxn id="5" idx="2"/>
          </p:cNvCxnSpPr>
          <p:nvPr/>
        </p:nvCxnSpPr>
        <p:spPr>
          <a:xfrm>
            <a:off x="1845781" y="2669579"/>
            <a:ext cx="664481" cy="1066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5286317" y="2215236"/>
            <a:ext cx="1107996" cy="369332"/>
          </a:xfrm>
          <a:prstGeom prst="rect">
            <a:avLst/>
          </a:prstGeom>
          <a:noFill/>
        </p:spPr>
        <p:txBody>
          <a:bodyPr wrap="none" rtlCol="0">
            <a:spAutoFit/>
          </a:bodyPr>
          <a:lstStyle/>
          <a:p>
            <a:r>
              <a:rPr kumimoji="1" lang="zh-CN" altLang="en-US" dirty="0" smtClean="0"/>
              <a:t>子类对象</a:t>
            </a:r>
            <a:endParaRPr kumimoji="1" lang="zh-CN" altLang="en-US" dirty="0"/>
          </a:p>
        </p:txBody>
      </p:sp>
      <p:cxnSp>
        <p:nvCxnSpPr>
          <p:cNvPr id="10" name="直线箭头连接符 9"/>
          <p:cNvCxnSpPr/>
          <p:nvPr/>
        </p:nvCxnSpPr>
        <p:spPr>
          <a:xfrm flipH="1">
            <a:off x="3676796" y="2584568"/>
            <a:ext cx="1771950" cy="1151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50809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方法参数的多态性</a:t>
            </a:r>
            <a:endParaRPr kumimoji="1" lang="zh-CN" altLang="en-US" dirty="0"/>
          </a:p>
        </p:txBody>
      </p:sp>
      <p:sp>
        <p:nvSpPr>
          <p:cNvPr id="5" name="文本框 4"/>
          <p:cNvSpPr txBox="1"/>
          <p:nvPr/>
        </p:nvSpPr>
        <p:spPr>
          <a:xfrm>
            <a:off x="2738526" y="1742650"/>
            <a:ext cx="959807" cy="369332"/>
          </a:xfrm>
          <a:prstGeom prst="rect">
            <a:avLst/>
          </a:prstGeom>
          <a:noFill/>
        </p:spPr>
        <p:txBody>
          <a:bodyPr wrap="square" rtlCol="0">
            <a:spAutoFit/>
          </a:bodyPr>
          <a:lstStyle/>
          <a:p>
            <a:r>
              <a:rPr kumimoji="1" lang="en-US" altLang="zh-CN" dirty="0" smtClean="0"/>
              <a:t>Animal</a:t>
            </a:r>
            <a:endParaRPr kumimoji="1" lang="zh-CN" altLang="en-US" dirty="0"/>
          </a:p>
        </p:txBody>
      </p:sp>
      <p:sp>
        <p:nvSpPr>
          <p:cNvPr id="6" name="文本框 5"/>
          <p:cNvSpPr txBox="1"/>
          <p:nvPr/>
        </p:nvSpPr>
        <p:spPr>
          <a:xfrm>
            <a:off x="1137001" y="2643514"/>
            <a:ext cx="608122" cy="369332"/>
          </a:xfrm>
          <a:prstGeom prst="rect">
            <a:avLst/>
          </a:prstGeom>
          <a:noFill/>
        </p:spPr>
        <p:txBody>
          <a:bodyPr wrap="none" rtlCol="0">
            <a:spAutoFit/>
          </a:bodyPr>
          <a:lstStyle/>
          <a:p>
            <a:r>
              <a:rPr kumimoji="1" lang="en-US" altLang="zh-CN" dirty="0" smtClean="0"/>
              <a:t>Dog</a:t>
            </a:r>
            <a:endParaRPr kumimoji="1" lang="zh-CN" altLang="en-US" dirty="0"/>
          </a:p>
        </p:txBody>
      </p:sp>
      <p:sp>
        <p:nvSpPr>
          <p:cNvPr id="7" name="文本框 6"/>
          <p:cNvSpPr txBox="1"/>
          <p:nvPr/>
        </p:nvSpPr>
        <p:spPr>
          <a:xfrm>
            <a:off x="2421665" y="2665604"/>
            <a:ext cx="543876" cy="369332"/>
          </a:xfrm>
          <a:prstGeom prst="rect">
            <a:avLst/>
          </a:prstGeom>
          <a:noFill/>
        </p:spPr>
        <p:txBody>
          <a:bodyPr wrap="none" rtlCol="0">
            <a:spAutoFit/>
          </a:bodyPr>
          <a:lstStyle/>
          <a:p>
            <a:r>
              <a:rPr kumimoji="1" lang="en-US" altLang="zh-CN" dirty="0" smtClean="0"/>
              <a:t>Cat</a:t>
            </a:r>
            <a:endParaRPr kumimoji="1" lang="zh-CN" altLang="en-US" dirty="0"/>
          </a:p>
        </p:txBody>
      </p:sp>
      <p:sp>
        <p:nvSpPr>
          <p:cNvPr id="8" name="文本框 7"/>
          <p:cNvSpPr txBox="1"/>
          <p:nvPr/>
        </p:nvSpPr>
        <p:spPr>
          <a:xfrm>
            <a:off x="3698333" y="2709908"/>
            <a:ext cx="702010" cy="369332"/>
          </a:xfrm>
          <a:prstGeom prst="rect">
            <a:avLst/>
          </a:prstGeom>
          <a:noFill/>
        </p:spPr>
        <p:txBody>
          <a:bodyPr wrap="none" rtlCol="0">
            <a:spAutoFit/>
          </a:bodyPr>
          <a:lstStyle/>
          <a:p>
            <a:r>
              <a:rPr kumimoji="1" lang="en-US" altLang="zh-CN" dirty="0" smtClean="0"/>
              <a:t>Tiger</a:t>
            </a:r>
            <a:endParaRPr kumimoji="1" lang="zh-CN" altLang="en-US" dirty="0"/>
          </a:p>
        </p:txBody>
      </p:sp>
      <p:cxnSp>
        <p:nvCxnSpPr>
          <p:cNvPr id="10" name="直线箭头连接符 9"/>
          <p:cNvCxnSpPr>
            <a:stCxn id="6" idx="0"/>
          </p:cNvCxnSpPr>
          <p:nvPr/>
        </p:nvCxnSpPr>
        <p:spPr>
          <a:xfrm flipV="1">
            <a:off x="1441062" y="2111982"/>
            <a:ext cx="1659850" cy="531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7" idx="0"/>
            <a:endCxn id="5" idx="2"/>
          </p:cNvCxnSpPr>
          <p:nvPr/>
        </p:nvCxnSpPr>
        <p:spPr>
          <a:xfrm flipV="1">
            <a:off x="2693603" y="2111982"/>
            <a:ext cx="524827" cy="5536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8" idx="0"/>
            <a:endCxn id="5" idx="2"/>
          </p:cNvCxnSpPr>
          <p:nvPr/>
        </p:nvCxnSpPr>
        <p:spPr>
          <a:xfrm flipH="1" flipV="1">
            <a:off x="3218430" y="2111982"/>
            <a:ext cx="830908" cy="597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5035291" y="1949406"/>
            <a:ext cx="3219042" cy="646331"/>
          </a:xfrm>
          <a:prstGeom prst="rect">
            <a:avLst/>
          </a:prstGeom>
          <a:noFill/>
        </p:spPr>
        <p:txBody>
          <a:bodyPr wrap="square" rtlCol="0">
            <a:spAutoFit/>
          </a:bodyPr>
          <a:lstStyle/>
          <a:p>
            <a:r>
              <a:rPr kumimoji="1" lang="en-US" altLang="zh-CN" dirty="0" err="1" smtClean="0"/>
              <a:t>Dog,Cat,Tiger</a:t>
            </a:r>
            <a:r>
              <a:rPr kumimoji="1" lang="zh-CN" altLang="en-US" dirty="0" smtClean="0"/>
              <a:t>都继承自</a:t>
            </a:r>
            <a:r>
              <a:rPr kumimoji="1" lang="en-US" altLang="zh-CN" dirty="0" smtClean="0"/>
              <a:t>Animal</a:t>
            </a:r>
          </a:p>
          <a:p>
            <a:r>
              <a:rPr kumimoji="1" lang="zh-CN" altLang="en-US" dirty="0" smtClean="0"/>
              <a:t>都有</a:t>
            </a:r>
            <a:r>
              <a:rPr kumimoji="1" lang="en-US" altLang="zh-CN" dirty="0" smtClean="0"/>
              <a:t>eat</a:t>
            </a:r>
            <a:r>
              <a:rPr kumimoji="1" lang="zh-CN" altLang="en-US" dirty="0" smtClean="0"/>
              <a:t>方法</a:t>
            </a:r>
            <a:endParaRPr kumimoji="1" lang="zh-CN" altLang="en-US" dirty="0"/>
          </a:p>
        </p:txBody>
      </p:sp>
      <p:sp>
        <p:nvSpPr>
          <p:cNvPr id="16" name="文本框 15"/>
          <p:cNvSpPr txBox="1"/>
          <p:nvPr/>
        </p:nvSpPr>
        <p:spPr>
          <a:xfrm>
            <a:off x="679247" y="3824973"/>
            <a:ext cx="3942589" cy="2308324"/>
          </a:xfrm>
          <a:prstGeom prst="rect">
            <a:avLst/>
          </a:prstGeom>
          <a:noFill/>
        </p:spPr>
        <p:txBody>
          <a:bodyPr wrap="square" rtlCol="0">
            <a:spAutoFit/>
          </a:bodyPr>
          <a:lstStyle/>
          <a:p>
            <a:r>
              <a:rPr lang="en-US" altLang="zh-CN" dirty="0"/>
              <a:t>@</a:t>
            </a:r>
            <a:r>
              <a:rPr lang="en-US" altLang="zh-CN" dirty="0" smtClean="0"/>
              <a:t>implementation</a:t>
            </a:r>
            <a:r>
              <a:rPr lang="zh-CN" altLang="en-US" dirty="0" smtClean="0"/>
              <a:t> </a:t>
            </a:r>
            <a:r>
              <a:rPr lang="en-US" altLang="zh-CN" dirty="0" smtClean="0"/>
              <a:t>Person</a:t>
            </a:r>
          </a:p>
          <a:p>
            <a:endParaRPr kumimoji="1" lang="en-US" altLang="zh-CN" dirty="0"/>
          </a:p>
          <a:p>
            <a:r>
              <a:rPr lang="en-US" altLang="zh-CN" dirty="0"/>
              <a:t>- (void)</a:t>
            </a:r>
            <a:r>
              <a:rPr lang="en-US" altLang="zh-CN" dirty="0" err="1"/>
              <a:t>feedAnimal</a:t>
            </a:r>
            <a:r>
              <a:rPr lang="en-US" altLang="zh-CN" dirty="0"/>
              <a:t>:(Animal *)animal</a:t>
            </a:r>
          </a:p>
          <a:p>
            <a:r>
              <a:rPr lang="en-US" altLang="zh-CN" dirty="0"/>
              <a:t>{</a:t>
            </a:r>
          </a:p>
          <a:p>
            <a:r>
              <a:rPr lang="en-US" altLang="zh-CN" dirty="0"/>
              <a:t>    [animal eat];</a:t>
            </a:r>
          </a:p>
          <a:p>
            <a:r>
              <a:rPr lang="en-US" altLang="zh-CN" dirty="0"/>
              <a:t>}</a:t>
            </a:r>
            <a:endParaRPr kumimoji="1" lang="en-US" altLang="zh-CN" dirty="0" smtClean="0"/>
          </a:p>
          <a:p>
            <a:endParaRPr kumimoji="1" lang="en-US" altLang="zh-CN" dirty="0"/>
          </a:p>
          <a:p>
            <a:r>
              <a:rPr kumimoji="1" lang="zh-CN" altLang="zh-CN" dirty="0" smtClean="0"/>
              <a:t>@</a:t>
            </a:r>
            <a:r>
              <a:rPr kumimoji="1" lang="en-US" altLang="zh-CN" dirty="0" smtClean="0"/>
              <a:t>end</a:t>
            </a:r>
            <a:endParaRPr kumimoji="1" lang="zh-CN" altLang="en-US" dirty="0"/>
          </a:p>
        </p:txBody>
      </p:sp>
      <p:sp>
        <p:nvSpPr>
          <p:cNvPr id="17" name="文本框 16"/>
          <p:cNvSpPr txBox="1"/>
          <p:nvPr/>
        </p:nvSpPr>
        <p:spPr>
          <a:xfrm>
            <a:off x="5094356" y="3751132"/>
            <a:ext cx="3337172" cy="923330"/>
          </a:xfrm>
          <a:prstGeom prst="rect">
            <a:avLst/>
          </a:prstGeom>
          <a:noFill/>
        </p:spPr>
        <p:txBody>
          <a:bodyPr wrap="square" rtlCol="0">
            <a:spAutoFit/>
          </a:bodyPr>
          <a:lstStyle/>
          <a:p>
            <a:r>
              <a:rPr kumimoji="1" lang="zh-CN" altLang="en-US" dirty="0" smtClean="0"/>
              <a:t>使用</a:t>
            </a:r>
            <a:r>
              <a:rPr kumimoji="1" lang="en-US" altLang="zh-CN" dirty="0" smtClean="0"/>
              <a:t>Animal</a:t>
            </a:r>
            <a:r>
              <a:rPr kumimoji="1" lang="zh-CN" altLang="en-US" dirty="0" smtClean="0"/>
              <a:t> *作为方法的参数，那么我们可以传入</a:t>
            </a:r>
            <a:r>
              <a:rPr kumimoji="1" lang="en-US" altLang="zh-CN" dirty="0" smtClean="0"/>
              <a:t>Dog</a:t>
            </a:r>
            <a:r>
              <a:rPr kumimoji="1" lang="zh-CN" altLang="en-US" dirty="0" smtClean="0"/>
              <a:t>，</a:t>
            </a:r>
            <a:r>
              <a:rPr kumimoji="1" lang="en-US" altLang="zh-CN" dirty="0" smtClean="0"/>
              <a:t>Cat</a:t>
            </a:r>
            <a:r>
              <a:rPr kumimoji="1" lang="zh-CN" altLang="en-US" dirty="0" smtClean="0"/>
              <a:t>，</a:t>
            </a:r>
            <a:r>
              <a:rPr kumimoji="1" lang="en-US" altLang="zh-CN" dirty="0" smtClean="0"/>
              <a:t>Tiger</a:t>
            </a:r>
            <a:r>
              <a:rPr kumimoji="1" lang="zh-CN" altLang="en-US" dirty="0" smtClean="0"/>
              <a:t>之中的任何一个对象</a:t>
            </a:r>
            <a:endParaRPr kumimoji="1" lang="zh-CN" altLang="en-US" dirty="0"/>
          </a:p>
        </p:txBody>
      </p:sp>
      <p:cxnSp>
        <p:nvCxnSpPr>
          <p:cNvPr id="19" name="直线箭头连接符 18"/>
          <p:cNvCxnSpPr/>
          <p:nvPr/>
        </p:nvCxnSpPr>
        <p:spPr>
          <a:xfrm flipH="1">
            <a:off x="3337172" y="4016960"/>
            <a:ext cx="1757184" cy="457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5256785" y="5168883"/>
            <a:ext cx="3044711" cy="646331"/>
          </a:xfrm>
          <a:prstGeom prst="rect">
            <a:avLst/>
          </a:prstGeom>
          <a:noFill/>
        </p:spPr>
        <p:txBody>
          <a:bodyPr wrap="none" rtlCol="0">
            <a:spAutoFit/>
          </a:bodyPr>
          <a:lstStyle/>
          <a:p>
            <a:r>
              <a:rPr kumimoji="1" lang="zh-CN" altLang="en-US" dirty="0" smtClean="0"/>
              <a:t>传入的是哪个对象，</a:t>
            </a:r>
            <a:endParaRPr kumimoji="1" lang="en-US" altLang="zh-CN" dirty="0" smtClean="0"/>
          </a:p>
          <a:p>
            <a:r>
              <a:rPr kumimoji="1" lang="zh-CN" altLang="en-US" dirty="0" smtClean="0"/>
              <a:t>就会调用哪个对象的</a:t>
            </a:r>
            <a:r>
              <a:rPr kumimoji="1" lang="en-US" altLang="zh-CN" dirty="0" smtClean="0"/>
              <a:t>eat</a:t>
            </a:r>
            <a:r>
              <a:rPr kumimoji="1" lang="zh-CN" altLang="en-US" dirty="0" smtClean="0"/>
              <a:t>方法</a:t>
            </a:r>
            <a:endParaRPr kumimoji="1" lang="zh-CN" altLang="en-US" dirty="0"/>
          </a:p>
        </p:txBody>
      </p:sp>
      <p:cxnSp>
        <p:nvCxnSpPr>
          <p:cNvPr id="22" name="直线箭头连接符 21"/>
          <p:cNvCxnSpPr/>
          <p:nvPr/>
        </p:nvCxnSpPr>
        <p:spPr>
          <a:xfrm flipH="1" flipV="1">
            <a:off x="2244470" y="5168883"/>
            <a:ext cx="2849886" cy="295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72231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影讯项目重构</a:t>
            </a:r>
            <a:endParaRPr kumimoji="1" lang="zh-CN" altLang="en-US" dirty="0"/>
          </a:p>
        </p:txBody>
      </p:sp>
      <p:sp>
        <p:nvSpPr>
          <p:cNvPr id="3" name="内容占位符 2"/>
          <p:cNvSpPr>
            <a:spLocks noGrp="1"/>
          </p:cNvSpPr>
          <p:nvPr>
            <p:ph idx="1"/>
          </p:nvPr>
        </p:nvSpPr>
        <p:spPr/>
        <p:txBody>
          <a:bodyPr/>
          <a:lstStyle/>
          <a:p>
            <a:r>
              <a:rPr kumimoji="1" lang="zh-CN" altLang="en-US" dirty="0" smtClean="0"/>
              <a:t>分析出更多必要的对象</a:t>
            </a:r>
            <a:endParaRPr kumimoji="1" lang="zh-CN" altLang="en-US" dirty="0"/>
          </a:p>
        </p:txBody>
      </p:sp>
    </p:spTree>
    <p:extLst>
      <p:ext uri="{BB962C8B-B14F-4D97-AF65-F5344CB8AC3E}">
        <p14:creationId xmlns:p14="http://schemas.microsoft.com/office/powerpoint/2010/main" val="398054751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类是对数据与行为封装</a:t>
            </a:r>
            <a:endParaRPr kumimoji="1" lang="zh-CN" altLang="en-US" dirty="0"/>
          </a:p>
        </p:txBody>
      </p:sp>
      <p:sp>
        <p:nvSpPr>
          <p:cNvPr id="3" name="内容占位符 2"/>
          <p:cNvSpPr>
            <a:spLocks noGrp="1"/>
          </p:cNvSpPr>
          <p:nvPr>
            <p:ph idx="1"/>
          </p:nvPr>
        </p:nvSpPr>
        <p:spPr/>
        <p:txBody>
          <a:bodyPr/>
          <a:lstStyle/>
          <a:p>
            <a:r>
              <a:rPr kumimoji="1" lang="zh-CN" altLang="en-US" dirty="0" smtClean="0"/>
              <a:t>对数据的封装可以私有或保护的成员变量对数据进行封装</a:t>
            </a:r>
            <a:endParaRPr kumimoji="1" lang="en-US" altLang="zh-CN" dirty="0" smtClean="0"/>
          </a:p>
          <a:p>
            <a:r>
              <a:rPr kumimoji="1" lang="zh-CN" altLang="en-US" dirty="0" smtClean="0"/>
              <a:t>行为封装可以通过私有方法对不希望外界方法的方法进行封装，在</a:t>
            </a:r>
            <a:r>
              <a:rPr kumimoji="1" lang="en-US" altLang="zh-CN" dirty="0" smtClean="0"/>
              <a:t>OC</a:t>
            </a:r>
            <a:r>
              <a:rPr kumimoji="1" lang="zh-CN" altLang="en-US" dirty="0" smtClean="0"/>
              <a:t>中可以通过只有实现没有声明的方式来实现私有方法，但</a:t>
            </a:r>
            <a:r>
              <a:rPr kumimoji="1" lang="en-US" altLang="zh-CN" dirty="0" smtClean="0"/>
              <a:t>OC</a:t>
            </a:r>
            <a:r>
              <a:rPr kumimoji="1" lang="zh-CN" altLang="en-US" dirty="0" smtClean="0"/>
              <a:t>中没有真正的私有方法；因为没有声明只有实现的方法外界依然可以调用</a:t>
            </a:r>
            <a:endParaRPr kumimoji="1" lang="zh-CN" altLang="en-US" dirty="0"/>
          </a:p>
        </p:txBody>
      </p:sp>
    </p:spTree>
    <p:extLst>
      <p:ext uri="{BB962C8B-B14F-4D97-AF65-F5344CB8AC3E}">
        <p14:creationId xmlns:p14="http://schemas.microsoft.com/office/powerpoint/2010/main" val="116216390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封装属性语法</a:t>
            </a:r>
            <a:endParaRPr kumimoji="1" lang="zh-CN" altLang="en-US" dirty="0"/>
          </a:p>
        </p:txBody>
      </p:sp>
      <p:sp>
        <p:nvSpPr>
          <p:cNvPr id="3" name="内容占位符 2"/>
          <p:cNvSpPr>
            <a:spLocks noGrp="1"/>
          </p:cNvSpPr>
          <p:nvPr>
            <p:ph idx="1"/>
          </p:nvPr>
        </p:nvSpPr>
        <p:spPr/>
        <p:txBody>
          <a:bodyPr/>
          <a:lstStyle/>
          <a:p>
            <a:r>
              <a:rPr kumimoji="1" lang="zh-CN" altLang="en-US" dirty="0" smtClean="0"/>
              <a:t>向外部提供设置属性的</a:t>
            </a:r>
            <a:r>
              <a:rPr kumimoji="1" lang="en-US" altLang="zh-CN" dirty="0" smtClean="0"/>
              <a:t>set</a:t>
            </a:r>
            <a:r>
              <a:rPr kumimoji="1" lang="zh-CN" altLang="en-US" dirty="0" smtClean="0"/>
              <a:t>方法</a:t>
            </a:r>
            <a:endParaRPr kumimoji="1" lang="en-US" altLang="zh-CN" dirty="0" smtClean="0"/>
          </a:p>
          <a:p>
            <a:pPr marL="0" indent="0">
              <a:buNone/>
            </a:pPr>
            <a:endParaRPr kumimoji="1" lang="en-US" altLang="zh-CN" dirty="0" smtClean="0"/>
          </a:p>
          <a:p>
            <a:pPr lvl="1"/>
            <a:r>
              <a:rPr kumimoji="1" lang="zh-CN" altLang="zh-CN" dirty="0"/>
              <a:t>-</a:t>
            </a:r>
            <a:r>
              <a:rPr kumimoji="1" lang="zh-CN" altLang="en-US" dirty="0"/>
              <a:t> </a:t>
            </a:r>
            <a:r>
              <a:rPr kumimoji="1" lang="en-US" altLang="zh-CN" dirty="0"/>
              <a:t>(void)</a:t>
            </a:r>
            <a:r>
              <a:rPr kumimoji="1" lang="en-US" altLang="zh-CN" dirty="0" err="1"/>
              <a:t>setName</a:t>
            </a:r>
            <a:r>
              <a:rPr kumimoji="1" lang="zh-CN" altLang="zh-CN" dirty="0">
                <a:sym typeface="Wingdings"/>
              </a:rPr>
              <a:t>:</a:t>
            </a:r>
            <a:r>
              <a:rPr kumimoji="1" lang="zh-CN" altLang="en-US" dirty="0">
                <a:sym typeface="Wingdings"/>
              </a:rPr>
              <a:t> </a:t>
            </a:r>
            <a:r>
              <a:rPr kumimoji="1" lang="en-US" altLang="zh-CN" dirty="0">
                <a:sym typeface="Wingdings"/>
              </a:rPr>
              <a:t>(</a:t>
            </a:r>
            <a:r>
              <a:rPr kumimoji="1" lang="en-US" altLang="zh-CN" dirty="0" err="1">
                <a:sym typeface="Wingdings"/>
              </a:rPr>
              <a:t>NSString</a:t>
            </a:r>
            <a:r>
              <a:rPr kumimoji="1" lang="zh-CN" altLang="en-US" dirty="0">
                <a:sym typeface="Wingdings"/>
              </a:rPr>
              <a:t> *</a:t>
            </a:r>
            <a:r>
              <a:rPr kumimoji="1" lang="en-US" altLang="zh-CN" dirty="0">
                <a:sym typeface="Wingdings"/>
              </a:rPr>
              <a:t>)name;</a:t>
            </a:r>
          </a:p>
          <a:p>
            <a:pPr marL="457200" lvl="1" indent="0">
              <a:buNone/>
            </a:pPr>
            <a:endParaRPr kumimoji="1" lang="en-US" altLang="zh-CN" dirty="0" smtClean="0"/>
          </a:p>
          <a:p>
            <a:r>
              <a:rPr kumimoji="1" lang="zh-CN" altLang="en-US" dirty="0" smtClean="0"/>
              <a:t>向外部提供访问属性的</a:t>
            </a:r>
            <a:r>
              <a:rPr kumimoji="1" lang="en-US" altLang="zh-CN" dirty="0" smtClean="0"/>
              <a:t>get</a:t>
            </a:r>
            <a:r>
              <a:rPr kumimoji="1" lang="zh-CN" altLang="en-US" dirty="0" smtClean="0"/>
              <a:t>方法</a:t>
            </a:r>
            <a:endParaRPr kumimoji="1" lang="en-US" altLang="zh-CN" dirty="0" smtClean="0"/>
          </a:p>
          <a:p>
            <a:pPr marL="0" indent="0">
              <a:buNone/>
            </a:pPr>
            <a:endParaRPr kumimoji="1" lang="en-US" altLang="zh-CN" dirty="0" smtClean="0"/>
          </a:p>
          <a:p>
            <a:pPr lvl="1"/>
            <a:r>
              <a:rPr kumimoji="1" lang="zh-CN" altLang="zh-CN" dirty="0" smtClean="0"/>
              <a:t>-</a:t>
            </a:r>
            <a:r>
              <a:rPr kumimoji="1" lang="zh-CN" altLang="en-US" dirty="0" smtClean="0"/>
              <a:t> （</a:t>
            </a:r>
            <a:r>
              <a:rPr kumimoji="1" lang="en-US" altLang="zh-CN" dirty="0" err="1" smtClean="0"/>
              <a:t>NSString</a:t>
            </a:r>
            <a:r>
              <a:rPr kumimoji="1" lang="zh-CN" altLang="en-US" dirty="0" smtClean="0"/>
              <a:t> *）</a:t>
            </a:r>
            <a:r>
              <a:rPr kumimoji="1" lang="en-US" altLang="zh-CN" dirty="0" smtClean="0"/>
              <a:t>name;</a:t>
            </a:r>
          </a:p>
          <a:p>
            <a:pPr marL="457200" lvl="1" indent="0">
              <a:buNone/>
            </a:pPr>
            <a:endParaRPr kumimoji="1" lang="en-US" altLang="zh-CN" dirty="0" smtClean="0">
              <a:sym typeface="Wingdings"/>
            </a:endParaRPr>
          </a:p>
        </p:txBody>
      </p:sp>
    </p:spTree>
    <p:extLst>
      <p:ext uri="{BB962C8B-B14F-4D97-AF65-F5344CB8AC3E}">
        <p14:creationId xmlns:p14="http://schemas.microsoft.com/office/powerpoint/2010/main" val="297846721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t>set</a:t>
            </a:r>
            <a:r>
              <a:rPr lang="zh-CN" altLang="zh-CN" b="1" dirty="0"/>
              <a:t>方法和</a:t>
            </a:r>
            <a:r>
              <a:rPr lang="en-US" altLang="zh-CN" b="1" dirty="0"/>
              <a:t>get</a:t>
            </a:r>
            <a:r>
              <a:rPr lang="zh-CN" altLang="zh-CN" b="1" dirty="0" smtClean="0"/>
              <a:t>方法的使用场合</a:t>
            </a:r>
            <a:endParaRPr kumimoji="1" lang="zh-CN" altLang="en-US" dirty="0"/>
          </a:p>
        </p:txBody>
      </p:sp>
      <p:sp>
        <p:nvSpPr>
          <p:cNvPr id="3" name="内容占位符 2"/>
          <p:cNvSpPr>
            <a:spLocks noGrp="1"/>
          </p:cNvSpPr>
          <p:nvPr>
            <p:ph idx="1"/>
          </p:nvPr>
        </p:nvSpPr>
        <p:spPr/>
        <p:txBody>
          <a:bodyPr/>
          <a:lstStyle/>
          <a:p>
            <a:r>
              <a:rPr lang="en-US" altLang="zh-CN" dirty="0"/>
              <a:t>@public</a:t>
            </a:r>
            <a:r>
              <a:rPr lang="zh-CN" altLang="zh-CN" dirty="0"/>
              <a:t>的成员可以被随意赋值，应该使用</a:t>
            </a:r>
            <a:r>
              <a:rPr lang="en-US" altLang="zh-CN" dirty="0"/>
              <a:t>set</a:t>
            </a:r>
            <a:r>
              <a:rPr lang="zh-CN" altLang="zh-CN" dirty="0"/>
              <a:t>方法和</a:t>
            </a:r>
            <a:r>
              <a:rPr lang="en-US" altLang="zh-CN" dirty="0"/>
              <a:t>get</a:t>
            </a:r>
            <a:r>
              <a:rPr lang="zh-CN" altLang="zh-CN" dirty="0"/>
              <a:t>方法来管理成员的访问（类似机场的安检、水龙头过滤，过滤掉不合理的东西），比如僵尸的生命值不能为负数</a:t>
            </a:r>
            <a:endParaRPr lang="en-US" altLang="zh-CN" dirty="0"/>
          </a:p>
          <a:p>
            <a:pPr lvl="0"/>
            <a:endParaRPr lang="en-US" altLang="zh-CN" dirty="0"/>
          </a:p>
        </p:txBody>
      </p:sp>
    </p:spTree>
    <p:extLst>
      <p:ext uri="{BB962C8B-B14F-4D97-AF65-F5344CB8AC3E}">
        <p14:creationId xmlns:p14="http://schemas.microsoft.com/office/powerpoint/2010/main" val="29169174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t>set</a:t>
            </a:r>
            <a:r>
              <a:rPr lang="zh-CN" altLang="zh-CN" b="1" dirty="0" smtClean="0"/>
              <a:t>方法</a:t>
            </a:r>
            <a:endParaRPr kumimoji="1" lang="zh-CN" altLang="en-US" dirty="0"/>
          </a:p>
        </p:txBody>
      </p:sp>
      <p:sp>
        <p:nvSpPr>
          <p:cNvPr id="3" name="内容占位符 2"/>
          <p:cNvSpPr>
            <a:spLocks noGrp="1"/>
          </p:cNvSpPr>
          <p:nvPr>
            <p:ph idx="1"/>
          </p:nvPr>
        </p:nvSpPr>
        <p:spPr/>
        <p:txBody>
          <a:bodyPr/>
          <a:lstStyle/>
          <a:p>
            <a:pPr lvl="0"/>
            <a:r>
              <a:rPr lang="zh-CN" altLang="zh-CN" dirty="0"/>
              <a:t>作用：用来设置成员变量，可以在方法里面过滤掉一些不合理的值</a:t>
            </a:r>
            <a:endParaRPr lang="en-US" altLang="zh-CN" dirty="0"/>
          </a:p>
          <a:p>
            <a:r>
              <a:rPr lang="zh-CN" altLang="zh-CN" dirty="0"/>
              <a:t>命名规范</a:t>
            </a:r>
            <a:r>
              <a:rPr lang="zh-CN" altLang="zh-CN" dirty="0" smtClean="0"/>
              <a:t>：</a:t>
            </a:r>
            <a:endParaRPr lang="en-US" altLang="zh-CN" dirty="0" smtClean="0"/>
          </a:p>
          <a:p>
            <a:pPr lvl="1"/>
            <a:r>
              <a:rPr lang="zh-CN" altLang="zh-CN" dirty="0"/>
              <a:t>方法都是以</a:t>
            </a:r>
            <a:r>
              <a:rPr lang="en-US" altLang="zh-CN" dirty="0"/>
              <a:t>set</a:t>
            </a:r>
            <a:r>
              <a:rPr lang="zh-CN" altLang="zh-CN" dirty="0"/>
              <a:t>开头，而且后面跟上成员变量名，成员变量名的首字母必须大写</a:t>
            </a:r>
            <a:endParaRPr lang="en-US" altLang="zh-CN" dirty="0"/>
          </a:p>
          <a:p>
            <a:pPr lvl="1"/>
            <a:r>
              <a:rPr lang="zh-CN" altLang="zh-CN" dirty="0"/>
              <a:t>形参名称不要跟成员变量同名</a:t>
            </a:r>
            <a:r>
              <a:rPr lang="en-US" altLang="zh-CN" dirty="0"/>
              <a:t> </a:t>
            </a:r>
            <a:r>
              <a:rPr lang="en-US" altLang="zh-CN" dirty="0" smtClean="0"/>
              <a:t> </a:t>
            </a:r>
            <a:endParaRPr kumimoji="1" lang="zh-CN" altLang="en-US" dirty="0"/>
          </a:p>
        </p:txBody>
      </p:sp>
    </p:spTree>
    <p:extLst>
      <p:ext uri="{BB962C8B-B14F-4D97-AF65-F5344CB8AC3E}">
        <p14:creationId xmlns:p14="http://schemas.microsoft.com/office/powerpoint/2010/main" val="31261479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1" dirty="0"/>
              <a:t>get</a:t>
            </a:r>
            <a:r>
              <a:rPr lang="zh-CN" altLang="zh-CN" b="1" dirty="0" smtClean="0"/>
              <a:t>方法</a:t>
            </a:r>
            <a:endParaRPr kumimoji="1" lang="zh-CN" altLang="en-US" dirty="0"/>
          </a:p>
        </p:txBody>
      </p:sp>
      <p:sp>
        <p:nvSpPr>
          <p:cNvPr id="3" name="内容占位符 2"/>
          <p:cNvSpPr>
            <a:spLocks noGrp="1"/>
          </p:cNvSpPr>
          <p:nvPr>
            <p:ph idx="1"/>
          </p:nvPr>
        </p:nvSpPr>
        <p:spPr/>
        <p:txBody>
          <a:bodyPr/>
          <a:lstStyle/>
          <a:p>
            <a:pPr lvl="0"/>
            <a:r>
              <a:rPr lang="zh-CN" altLang="zh-CN" dirty="0"/>
              <a:t>作用：返回对象内部的成员变量</a:t>
            </a:r>
            <a:endParaRPr lang="en-US" altLang="zh-CN" dirty="0"/>
          </a:p>
          <a:p>
            <a:r>
              <a:rPr lang="zh-CN" altLang="zh-CN" dirty="0"/>
              <a:t>命名规范：</a:t>
            </a:r>
            <a:r>
              <a:rPr lang="en-US" altLang="zh-CN" dirty="0"/>
              <a:t>get</a:t>
            </a:r>
            <a:r>
              <a:rPr lang="zh-CN" altLang="zh-CN" dirty="0"/>
              <a:t>方法的名称一般就跟成员变量同名</a:t>
            </a:r>
            <a:r>
              <a:rPr lang="en-US" altLang="zh-CN" dirty="0"/>
              <a:t> </a:t>
            </a:r>
            <a:endParaRPr kumimoji="1" lang="zh-CN" altLang="en-US" dirty="0"/>
          </a:p>
        </p:txBody>
      </p:sp>
    </p:spTree>
    <p:extLst>
      <p:ext uri="{BB962C8B-B14F-4D97-AF65-F5344CB8AC3E}">
        <p14:creationId xmlns:p14="http://schemas.microsoft.com/office/powerpoint/2010/main" val="148437091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成员变</a:t>
            </a:r>
            <a:r>
              <a:rPr lang="zh-CN" altLang="zh-CN" b="1" dirty="0" smtClean="0"/>
              <a:t>量的命名规范</a:t>
            </a:r>
            <a:endParaRPr kumimoji="1" lang="zh-CN" altLang="en-US" dirty="0"/>
          </a:p>
        </p:txBody>
      </p:sp>
      <p:sp>
        <p:nvSpPr>
          <p:cNvPr id="3" name="内容占位符 2"/>
          <p:cNvSpPr>
            <a:spLocks noGrp="1"/>
          </p:cNvSpPr>
          <p:nvPr>
            <p:ph idx="1"/>
          </p:nvPr>
        </p:nvSpPr>
        <p:spPr/>
        <p:txBody>
          <a:bodyPr/>
          <a:lstStyle/>
          <a:p>
            <a:pPr lvl="0"/>
            <a:r>
              <a:rPr lang="zh-CN" altLang="zh-CN" dirty="0"/>
              <a:t>成员变量都以下划线</a:t>
            </a:r>
            <a:r>
              <a:rPr lang="en-US" altLang="zh-CN" dirty="0"/>
              <a:t> _ </a:t>
            </a:r>
            <a:r>
              <a:rPr lang="zh-CN" altLang="zh-CN" dirty="0"/>
              <a:t>开头</a:t>
            </a:r>
            <a:endParaRPr lang="en-US" altLang="zh-CN" dirty="0"/>
          </a:p>
          <a:p>
            <a:pPr lvl="0"/>
            <a:r>
              <a:rPr lang="zh-CN" altLang="zh-CN" dirty="0"/>
              <a:t>可以跟</a:t>
            </a:r>
            <a:r>
              <a:rPr lang="en-US" altLang="zh-CN" dirty="0"/>
              <a:t>get</a:t>
            </a:r>
            <a:r>
              <a:rPr lang="zh-CN" altLang="zh-CN" dirty="0"/>
              <a:t>方法的名称区分开</a:t>
            </a:r>
            <a:endParaRPr lang="en-US" altLang="zh-CN" dirty="0"/>
          </a:p>
          <a:p>
            <a:r>
              <a:rPr lang="zh-CN" altLang="zh-CN" dirty="0"/>
              <a:t>可以跟其他局部变量区分开，一看到下划线开头的变量，肯定是成员变量</a:t>
            </a:r>
            <a:r>
              <a:rPr lang="en-US" altLang="zh-CN" dirty="0"/>
              <a:t> </a:t>
            </a:r>
            <a:endParaRPr kumimoji="1" lang="zh-CN" altLang="en-US" dirty="0"/>
          </a:p>
        </p:txBody>
      </p:sp>
    </p:spTree>
    <p:extLst>
      <p:ext uri="{BB962C8B-B14F-4D97-AF65-F5344CB8AC3E}">
        <p14:creationId xmlns:p14="http://schemas.microsoft.com/office/powerpoint/2010/main" val="225321918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iOS8">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iOS8.thmx</Template>
  <TotalTime>3501</TotalTime>
  <Words>1287</Words>
  <Application>Microsoft Macintosh PowerPoint</Application>
  <PresentationFormat>全屏显示(4:3)</PresentationFormat>
  <Paragraphs>390</Paragraphs>
  <Slides>33</Slides>
  <Notes>13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iOS8</vt:lpstr>
      <vt:lpstr>面向对象的三大特征</vt:lpstr>
      <vt:lpstr>面向对象三大特性</vt:lpstr>
      <vt:lpstr>封装</vt:lpstr>
      <vt:lpstr>类是对数据与行为封装</vt:lpstr>
      <vt:lpstr>封装属性语法</vt:lpstr>
      <vt:lpstr>set方法和get方法的使用场合</vt:lpstr>
      <vt:lpstr>set方法</vt:lpstr>
      <vt:lpstr>get方法</vt:lpstr>
      <vt:lpstr>成员变量的命名规范</vt:lpstr>
      <vt:lpstr>代码示例</vt:lpstr>
      <vt:lpstr>封装的好处</vt:lpstr>
      <vt:lpstr>练习</vt:lpstr>
      <vt:lpstr>关联关系</vt:lpstr>
      <vt:lpstr>HasA关系示例1</vt:lpstr>
      <vt:lpstr>HasA关系示例2</vt:lpstr>
      <vt:lpstr>HasA关系适用场景</vt:lpstr>
      <vt:lpstr>依赖关系与关联关系的区别</vt:lpstr>
      <vt:lpstr>Self关键字</vt:lpstr>
      <vt:lpstr>继承性</vt:lpstr>
      <vt:lpstr>OC中的继承结构</vt:lpstr>
      <vt:lpstr>OC中的方法调用流程</vt:lpstr>
      <vt:lpstr>方法调用流程细节</vt:lpstr>
      <vt:lpstr>继承语法</vt:lpstr>
      <vt:lpstr>通过继承扩展功能</vt:lpstr>
      <vt:lpstr>重写父类方法</vt:lpstr>
      <vt:lpstr>Self关键字</vt:lpstr>
      <vt:lpstr>PowerPoint 演示文稿</vt:lpstr>
      <vt:lpstr>PowerPoint 演示文稿</vt:lpstr>
      <vt:lpstr>Super关键字</vt:lpstr>
      <vt:lpstr>多态性</vt:lpstr>
      <vt:lpstr>多态语法</vt:lpstr>
      <vt:lpstr>方法参数的多态性</vt:lpstr>
      <vt:lpstr>影讯项目重构</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Block&amp;ARC</dc:title>
  <dc:creator>刘凡</dc:creator>
  <cp:lastModifiedBy>apple</cp:lastModifiedBy>
  <cp:revision>417</cp:revision>
  <dcterms:created xsi:type="dcterms:W3CDTF">2013-07-22T07:36:09Z</dcterms:created>
  <dcterms:modified xsi:type="dcterms:W3CDTF">2014-11-21T11:04:02Z</dcterms:modified>
</cp:coreProperties>
</file>