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4"/>
  </p:notesMasterIdLst>
  <p:sldIdLst>
    <p:sldId id="311" r:id="rId2"/>
    <p:sldId id="313" r:id="rId3"/>
    <p:sldId id="297" r:id="rId4"/>
    <p:sldId id="294" r:id="rId5"/>
    <p:sldId id="295" r:id="rId6"/>
    <p:sldId id="289" r:id="rId7"/>
    <p:sldId id="298" r:id="rId8"/>
    <p:sldId id="299" r:id="rId9"/>
    <p:sldId id="300" r:id="rId10"/>
    <p:sldId id="290" r:id="rId11"/>
    <p:sldId id="301" r:id="rId12"/>
    <p:sldId id="302" r:id="rId13"/>
    <p:sldId id="303" r:id="rId14"/>
    <p:sldId id="304" r:id="rId15"/>
    <p:sldId id="305" r:id="rId16"/>
    <p:sldId id="291" r:id="rId17"/>
    <p:sldId id="306" r:id="rId18"/>
    <p:sldId id="307" r:id="rId19"/>
    <p:sldId id="310" r:id="rId20"/>
    <p:sldId id="308" r:id="rId21"/>
    <p:sldId id="309" r:id="rId22"/>
    <p:sldId id="312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311"/>
            <p14:sldId id="313"/>
          </p14:sldIdLst>
        </p14:section>
        <p14:section name="OC的点语法 " id="{3F63E525-4063-0D47-AF36-1037F966F1A1}">
          <p14:sldIdLst>
            <p14:sldId id="297"/>
            <p14:sldId id="294"/>
            <p14:sldId id="295"/>
          </p14:sldIdLst>
        </p14:section>
        <p14:section name="成员变量的作用域 " id="{7B42F9EB-FC21-8C4F-92AB-50D029F25901}">
          <p14:sldIdLst>
            <p14:sldId id="289"/>
            <p14:sldId id="298"/>
            <p14:sldId id="299"/>
            <p14:sldId id="300"/>
          </p14:sldIdLst>
        </p14:section>
        <p14:section name="属性" id="{C509CDC5-5AD7-8E4E-82D4-765345C1924C}">
          <p14:sldIdLst>
            <p14:sldId id="290"/>
            <p14:sldId id="301"/>
            <p14:sldId id="302"/>
            <p14:sldId id="303"/>
            <p14:sldId id="304"/>
            <p14:sldId id="305"/>
          </p14:sldIdLst>
        </p14:section>
        <p14:section name="id" id="{F8338E28-A506-F549-8D8F-0A6C35B03E70}">
          <p14:sldIdLst>
            <p14:sldId id="291"/>
            <p14:sldId id="306"/>
            <p14:sldId id="307"/>
          </p14:sldIdLst>
        </p14:section>
        <p14:section name="对象的创建" id="{A015AD71-CD0E-1740-86AC-3E3A9B178E6F}">
          <p14:sldIdLst>
            <p14:sldId id="310"/>
            <p14:sldId id="308"/>
            <p14:sldId id="309"/>
          </p14:sldIdLst>
        </p14:section>
        <p14:section name="结束" id="{3FD6211B-0F96-3C46-99A5-178D7C61D45B}">
          <p14:sldIdLst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14/11/23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OC</a:t>
            </a:r>
            <a:r>
              <a:rPr kumimoji="1" lang="zh-CN" altLang="en-US" dirty="0"/>
              <a:t>特有语法</a:t>
            </a:r>
            <a:r>
              <a:rPr kumimoji="1" lang="en-US" altLang="zh-CN" dirty="0"/>
              <a:t>01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</a:t>
            </a:r>
            <a:r>
              <a:rPr kumimoji="1" lang="en-US" altLang="zh-CN" dirty="0"/>
              <a:t>：</a:t>
            </a:r>
            <a:r>
              <a:rPr kumimoji="1" lang="zh-CN" altLang="en-US" dirty="0"/>
              <a:t>李德山</a:t>
            </a:r>
            <a:endParaRPr kumimoji="1" lang="en-US" altLang="zh-CN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2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@</a:t>
            </a:r>
            <a:r>
              <a:rPr lang="en-US" altLang="zh-CN" b="1" dirty="0" smtClean="0"/>
              <a:t>property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用在</a:t>
            </a:r>
            <a:r>
              <a:rPr lang="en-US" altLang="zh-CN" dirty="0"/>
              <a:t>@</a:t>
            </a:r>
            <a:r>
              <a:rPr lang="en-US" altLang="zh-CN" dirty="0" err="1"/>
              <a:t>inteface</a:t>
            </a:r>
            <a:r>
              <a:rPr lang="zh-CN" altLang="zh-CN" dirty="0"/>
              <a:t>中</a:t>
            </a:r>
            <a:endParaRPr lang="en-US" altLang="zh-CN" dirty="0"/>
          </a:p>
          <a:p>
            <a:pPr lvl="0"/>
            <a:r>
              <a:rPr lang="zh-CN" altLang="zh-CN" dirty="0"/>
              <a:t>用来自动生成</a:t>
            </a:r>
            <a:r>
              <a:rPr lang="en-US" altLang="zh-CN" dirty="0"/>
              <a:t>setter</a:t>
            </a:r>
            <a:r>
              <a:rPr lang="zh-CN" altLang="zh-CN" dirty="0"/>
              <a:t>和</a:t>
            </a:r>
            <a:r>
              <a:rPr lang="en-US" altLang="zh-CN" dirty="0"/>
              <a:t>getter</a:t>
            </a:r>
            <a:r>
              <a:rPr lang="zh-CN" altLang="zh-CN" dirty="0"/>
              <a:t>的声明</a:t>
            </a:r>
            <a:endParaRPr lang="en-US" altLang="zh-CN" dirty="0"/>
          </a:p>
          <a:p>
            <a:r>
              <a:rPr lang="zh-CN" altLang="zh-CN" dirty="0"/>
              <a:t>用</a:t>
            </a:r>
            <a:r>
              <a:rPr lang="en-US" altLang="zh-CN" dirty="0"/>
              <a:t>@property 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  <a:r>
              <a:rPr lang="zh-CN" altLang="zh-CN" dirty="0"/>
              <a:t>就可以代替下面的两</a:t>
            </a:r>
            <a:r>
              <a:rPr lang="zh-CN" altLang="zh-CN" dirty="0" smtClean="0"/>
              <a:t>行</a:t>
            </a:r>
            <a:r>
              <a:rPr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1708" y="335433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- (</a:t>
            </a:r>
            <a:r>
              <a:rPr lang="en-US" altLang="zh-CN" kern="0" dirty="0" err="1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int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)age;   // getter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</a:rPr>
              <a:t>- (void)</a:t>
            </a:r>
            <a:r>
              <a:rPr lang="en-US" altLang="zh-CN" kern="0" dirty="0" err="1">
                <a:solidFill>
                  <a:srgbClr val="236E25"/>
                </a:solidFill>
                <a:latin typeface="Menlo Regular"/>
                <a:ea typeface="Heiti SC Light"/>
              </a:rPr>
              <a:t>setAge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</a:rPr>
              <a:t>:(</a:t>
            </a:r>
            <a:r>
              <a:rPr lang="en-US" altLang="zh-CN" kern="0" dirty="0" err="1">
                <a:solidFill>
                  <a:srgbClr val="236E25"/>
                </a:solidFill>
                <a:latin typeface="Menlo Regular"/>
                <a:ea typeface="Heiti SC Light"/>
              </a:rPr>
              <a:t>int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</a:rPr>
              <a:t>)age;  // setter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9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@</a:t>
            </a:r>
            <a:r>
              <a:rPr lang="en-US" altLang="zh-CN" b="1" dirty="0" err="1" smtClean="0"/>
              <a:t>property</a:t>
            </a:r>
            <a:r>
              <a:rPr lang="en-US" altLang="en-US" b="1" dirty="0" err="1" smtClean="0"/>
              <a:t>示例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9776"/>
            <a:ext cx="3917121" cy="28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@</a:t>
            </a:r>
            <a:r>
              <a:rPr lang="en-US" altLang="zh-CN" b="1" dirty="0" smtClean="0"/>
              <a:t>synthesize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用在</a:t>
            </a:r>
            <a:r>
              <a:rPr lang="en-US" altLang="zh-CN" dirty="0"/>
              <a:t>@implementation</a:t>
            </a:r>
            <a:r>
              <a:rPr lang="zh-CN" altLang="zh-CN" dirty="0"/>
              <a:t>中</a:t>
            </a:r>
            <a:endParaRPr lang="en-US" altLang="zh-CN" dirty="0"/>
          </a:p>
          <a:p>
            <a:pPr lvl="0"/>
            <a:r>
              <a:rPr lang="zh-CN" altLang="zh-CN" dirty="0"/>
              <a:t>用来自动生成</a:t>
            </a:r>
            <a:r>
              <a:rPr lang="en-US" altLang="zh-CN" dirty="0"/>
              <a:t>setter</a:t>
            </a:r>
            <a:r>
              <a:rPr lang="zh-CN" altLang="zh-CN" dirty="0"/>
              <a:t>和</a:t>
            </a:r>
            <a:r>
              <a:rPr lang="en-US" altLang="zh-CN" dirty="0"/>
              <a:t>getter</a:t>
            </a:r>
            <a:r>
              <a:rPr lang="zh-CN" altLang="zh-CN" dirty="0"/>
              <a:t>的实现</a:t>
            </a:r>
            <a:endParaRPr lang="en-US" altLang="zh-CN" dirty="0"/>
          </a:p>
          <a:p>
            <a:r>
              <a:rPr lang="zh-CN" altLang="zh-CN" dirty="0"/>
              <a:t>用</a:t>
            </a:r>
            <a:r>
              <a:rPr lang="en-US" altLang="zh-CN" dirty="0"/>
              <a:t>@synthesize age = _age;</a:t>
            </a:r>
            <a:r>
              <a:rPr lang="zh-CN" altLang="zh-CN" dirty="0"/>
              <a:t>就可以代替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5513" y="3324958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- (</a:t>
            </a:r>
            <a:r>
              <a:rPr lang="en-US" altLang="zh-CN" kern="0" dirty="0" err="1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int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)age{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	return _age;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}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- (void)</a:t>
            </a:r>
            <a:r>
              <a:rPr lang="en-US" altLang="zh-CN" kern="0" dirty="0" err="1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setAge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:(</a:t>
            </a:r>
            <a:r>
              <a:rPr lang="en-US" altLang="zh-CN" kern="0" dirty="0" err="1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int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)age{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  <a:tabLst>
                <a:tab pos="549910" algn="l"/>
              </a:tabLs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	_age = age;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</a:rPr>
              <a:t>}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7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@</a:t>
            </a:r>
            <a:r>
              <a:rPr lang="en-US" altLang="zh-CN" b="1" dirty="0" smtClean="0"/>
              <a:t>synthesize</a:t>
            </a:r>
            <a:r>
              <a:rPr lang="zh-CN" altLang="en-US" b="1" dirty="0" smtClean="0"/>
              <a:t>示例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6782"/>
            <a:ext cx="4019838" cy="28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@synthesize</a:t>
            </a:r>
            <a:r>
              <a:rPr lang="zh-CN" altLang="zh-CN" b="1" dirty="0" smtClean="0"/>
              <a:t>的细节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@synthesize age = _age;</a:t>
            </a:r>
          </a:p>
          <a:p>
            <a:pPr lvl="1"/>
            <a:r>
              <a:rPr lang="en-US" altLang="zh-CN" dirty="0"/>
              <a:t>setter</a:t>
            </a:r>
            <a:r>
              <a:rPr lang="zh-CN" altLang="zh-CN" dirty="0"/>
              <a:t>和</a:t>
            </a:r>
            <a:r>
              <a:rPr lang="en-US" altLang="zh-CN" dirty="0"/>
              <a:t>getter</a:t>
            </a:r>
            <a:r>
              <a:rPr lang="zh-CN" altLang="zh-CN" dirty="0"/>
              <a:t>实现中会访问成员变量</a:t>
            </a:r>
            <a:r>
              <a:rPr lang="en-US" altLang="zh-CN" dirty="0"/>
              <a:t>_age </a:t>
            </a:r>
          </a:p>
          <a:p>
            <a:pPr lvl="1"/>
            <a:r>
              <a:rPr lang="zh-CN" altLang="zh-CN" dirty="0"/>
              <a:t>如果成员变量</a:t>
            </a:r>
            <a:r>
              <a:rPr lang="en-US" altLang="zh-CN" dirty="0"/>
              <a:t>_age</a:t>
            </a:r>
            <a:r>
              <a:rPr lang="zh-CN" altLang="zh-CN" dirty="0"/>
              <a:t>不存在，就会自动生成一个</a:t>
            </a:r>
            <a:r>
              <a:rPr lang="en-US" altLang="zh-CN" dirty="0"/>
              <a:t>@private</a:t>
            </a:r>
            <a:r>
              <a:rPr lang="zh-CN" altLang="zh-CN" dirty="0"/>
              <a:t>的成员变量</a:t>
            </a:r>
            <a:r>
              <a:rPr lang="en-US" altLang="zh-CN" dirty="0"/>
              <a:t>_age</a:t>
            </a:r>
          </a:p>
          <a:p>
            <a:pPr lvl="0"/>
            <a:r>
              <a:rPr lang="en-US" altLang="zh-CN" dirty="0"/>
              <a:t>@synthesize age;</a:t>
            </a:r>
          </a:p>
          <a:p>
            <a:pPr lvl="1"/>
            <a:r>
              <a:rPr lang="en-US" altLang="zh-CN" dirty="0"/>
              <a:t>setter</a:t>
            </a:r>
            <a:r>
              <a:rPr lang="zh-CN" altLang="zh-CN" dirty="0"/>
              <a:t>和</a:t>
            </a:r>
            <a:r>
              <a:rPr lang="en-US" altLang="zh-CN" dirty="0"/>
              <a:t>getter</a:t>
            </a:r>
            <a:r>
              <a:rPr lang="zh-CN" altLang="zh-CN" dirty="0"/>
              <a:t>实现中会访问成员变量</a:t>
            </a:r>
            <a:r>
              <a:rPr lang="en-US" altLang="zh-CN" dirty="0"/>
              <a:t>age </a:t>
            </a:r>
          </a:p>
          <a:p>
            <a:pPr lvl="1"/>
            <a:r>
              <a:rPr lang="zh-CN" altLang="zh-CN" dirty="0"/>
              <a:t>如果成员变量</a:t>
            </a:r>
            <a:r>
              <a:rPr lang="en-US" altLang="zh-CN" dirty="0"/>
              <a:t>age</a:t>
            </a:r>
            <a:r>
              <a:rPr lang="zh-CN" altLang="zh-CN" dirty="0"/>
              <a:t>不存在，就会自动生成一个</a:t>
            </a:r>
            <a:r>
              <a:rPr lang="en-US" altLang="zh-CN" dirty="0"/>
              <a:t>@private</a:t>
            </a:r>
            <a:r>
              <a:rPr lang="zh-CN" altLang="zh-CN" dirty="0"/>
              <a:t>的成员变量</a:t>
            </a:r>
            <a:r>
              <a:rPr lang="en-US" altLang="zh-CN" dirty="0"/>
              <a:t>age</a:t>
            </a:r>
          </a:p>
          <a:p>
            <a:pPr lvl="0"/>
            <a:r>
              <a:rPr lang="zh-CN" altLang="zh-CN" dirty="0"/>
              <a:t>手动实现</a:t>
            </a:r>
            <a:endParaRPr lang="en-US" altLang="zh-CN" dirty="0"/>
          </a:p>
          <a:p>
            <a:pPr lvl="1"/>
            <a:r>
              <a:rPr lang="zh-CN" altLang="zh-CN" dirty="0"/>
              <a:t>若手动实现了</a:t>
            </a:r>
            <a:r>
              <a:rPr lang="en-US" altLang="zh-CN" dirty="0"/>
              <a:t>setter</a:t>
            </a:r>
            <a:r>
              <a:rPr lang="zh-CN" altLang="zh-CN" dirty="0"/>
              <a:t>方法，编译器就只会自动生成</a:t>
            </a:r>
            <a:r>
              <a:rPr lang="en-US" altLang="zh-CN" dirty="0"/>
              <a:t>getter</a:t>
            </a:r>
            <a:r>
              <a:rPr lang="zh-CN" altLang="zh-CN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若手动实现了</a:t>
            </a:r>
            <a:r>
              <a:rPr lang="en-US" altLang="zh-CN" dirty="0"/>
              <a:t>getter</a:t>
            </a:r>
            <a:r>
              <a:rPr lang="zh-CN" altLang="zh-CN" dirty="0"/>
              <a:t>方法，编译器就只会自动生成</a:t>
            </a:r>
            <a:r>
              <a:rPr lang="en-US" altLang="zh-CN" dirty="0"/>
              <a:t>setter</a:t>
            </a:r>
            <a:r>
              <a:rPr lang="zh-CN" altLang="zh-CN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若同时手动实现了</a:t>
            </a:r>
            <a:r>
              <a:rPr lang="en-US" altLang="zh-CN" dirty="0"/>
              <a:t>setter</a:t>
            </a:r>
            <a:r>
              <a:rPr lang="zh-CN" altLang="zh-CN" dirty="0"/>
              <a:t>和</a:t>
            </a:r>
            <a:r>
              <a:rPr lang="en-US" altLang="zh-CN" dirty="0"/>
              <a:t>getter</a:t>
            </a:r>
            <a:r>
              <a:rPr lang="zh-CN" altLang="zh-CN" dirty="0"/>
              <a:t>方法，编译器就不会自动生成不存在的成员变量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4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@property</a:t>
            </a:r>
            <a:r>
              <a:rPr lang="zh-CN" altLang="zh-CN" b="1" dirty="0" smtClean="0"/>
              <a:t>新特性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自从</a:t>
            </a:r>
            <a:r>
              <a:rPr lang="en-US" altLang="zh-CN" dirty="0" err="1"/>
              <a:t>Xcode</a:t>
            </a:r>
            <a:r>
              <a:rPr lang="en-US" altLang="zh-CN" dirty="0"/>
              <a:t> 4.x</a:t>
            </a:r>
            <a:r>
              <a:rPr lang="zh-CN" altLang="zh-CN" dirty="0"/>
              <a:t>后，</a:t>
            </a:r>
            <a:r>
              <a:rPr lang="en-US" altLang="zh-CN" dirty="0"/>
              <a:t>@property</a:t>
            </a:r>
            <a:r>
              <a:rPr lang="zh-CN" altLang="zh-CN" dirty="0"/>
              <a:t>就独揽了</a:t>
            </a:r>
            <a:r>
              <a:rPr lang="en-US" altLang="zh-CN" dirty="0"/>
              <a:t>@synthesize</a:t>
            </a:r>
            <a:r>
              <a:rPr lang="zh-CN" altLang="zh-CN" dirty="0"/>
              <a:t>的功能。也就是说，</a:t>
            </a:r>
            <a:r>
              <a:rPr lang="en-US" altLang="zh-CN" dirty="0"/>
              <a:t>@property</a:t>
            </a:r>
            <a:r>
              <a:rPr lang="zh-CN" altLang="zh-CN" dirty="0"/>
              <a:t>可以同时生成</a:t>
            </a:r>
            <a:r>
              <a:rPr lang="en-US" altLang="zh-CN" dirty="0"/>
              <a:t>setter</a:t>
            </a:r>
            <a:r>
              <a:rPr lang="zh-CN" altLang="zh-CN" dirty="0"/>
              <a:t>和</a:t>
            </a:r>
            <a:r>
              <a:rPr lang="en-US" altLang="zh-CN" dirty="0"/>
              <a:t>getter</a:t>
            </a:r>
            <a:r>
              <a:rPr lang="zh-CN" altLang="zh-CN" dirty="0"/>
              <a:t>的声明和实现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0"/>
            <a:r>
              <a:rPr lang="zh-CN" altLang="zh-CN" dirty="0"/>
              <a:t>默认情况下，</a:t>
            </a:r>
            <a:r>
              <a:rPr lang="en-US" altLang="zh-CN" dirty="0"/>
              <a:t>setter</a:t>
            </a:r>
            <a:r>
              <a:rPr lang="zh-CN" altLang="zh-CN" dirty="0"/>
              <a:t>和</a:t>
            </a:r>
            <a:r>
              <a:rPr lang="en-US" altLang="zh-CN" dirty="0"/>
              <a:t>getter</a:t>
            </a:r>
            <a:r>
              <a:rPr lang="zh-CN" altLang="zh-CN" dirty="0"/>
              <a:t>方法中的实现，会去访问下划线</a:t>
            </a:r>
            <a:r>
              <a:rPr lang="en-US" altLang="zh-CN" dirty="0"/>
              <a:t> _ </a:t>
            </a:r>
            <a:r>
              <a:rPr lang="zh-CN" altLang="zh-CN" dirty="0"/>
              <a:t>开头的成员变量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9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简</a:t>
            </a:r>
            <a:r>
              <a:rPr lang="zh-CN" altLang="zh-CN" b="1" dirty="0" smtClean="0"/>
              <a:t>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万能指针，能指向任何</a:t>
            </a:r>
            <a:r>
              <a:rPr lang="en-US" altLang="zh-CN" dirty="0"/>
              <a:t>OC</a:t>
            </a:r>
            <a:r>
              <a:rPr lang="zh-CN" altLang="zh-CN" dirty="0"/>
              <a:t>对象，相当于</a:t>
            </a:r>
            <a:r>
              <a:rPr lang="en-US" altLang="zh-CN" dirty="0" err="1"/>
              <a:t>NSObject</a:t>
            </a:r>
            <a:r>
              <a:rPr lang="en-US" altLang="zh-CN" dirty="0"/>
              <a:t> *</a:t>
            </a:r>
          </a:p>
          <a:p>
            <a:r>
              <a:rPr lang="en-US" altLang="zh-CN" dirty="0"/>
              <a:t>id</a:t>
            </a:r>
            <a:r>
              <a:rPr lang="zh-CN" altLang="zh-CN" dirty="0"/>
              <a:t>类型的定义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0293" y="3429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typedef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objc_object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</a:t>
            </a:r>
            <a:r>
              <a:rPr lang="en-US" altLang="zh-CN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isa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} *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</a:rPr>
              <a:t>id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;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9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使用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411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注意：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id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后面不要加上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*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</a:rPr>
              <a:t>id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 p = [</a:t>
            </a: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 </a:t>
            </a:r>
            <a:r>
              <a:rPr lang="en-US" altLang="zh-CN" kern="0" dirty="0">
                <a:solidFill>
                  <a:srgbClr val="2E0D6E"/>
                </a:solidFill>
                <a:latin typeface="Menlo Regular"/>
                <a:ea typeface="宋体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];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7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局限性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调用一个不存在的方法，编译器会马上报错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6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对象创建原理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new</a:t>
            </a:r>
            <a:r>
              <a:rPr lang="zh-CN" altLang="zh-CN" dirty="0" smtClean="0"/>
              <a:t>的拆分两部曲</a:t>
            </a:r>
            <a:endParaRPr lang="en-US" altLang="zh-CN" dirty="0" smtClean="0"/>
          </a:p>
          <a:p>
            <a:pPr lvl="1"/>
            <a:r>
              <a:rPr lang="zh-CN" altLang="zh-CN" dirty="0"/>
              <a:t>分配内存（</a:t>
            </a:r>
            <a:r>
              <a:rPr lang="en-US" altLang="zh-CN" dirty="0"/>
              <a:t>+</a:t>
            </a:r>
            <a:r>
              <a:rPr lang="en-US" altLang="zh-CN" dirty="0" err="1"/>
              <a:t>alloc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初始化（</a:t>
            </a: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0"/>
            <a:r>
              <a:rPr lang="zh-CN" altLang="zh-CN" dirty="0"/>
              <a:t> 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74537" y="316017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*p1 = [</a:t>
            </a: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alloc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*p1 = [p1 </a:t>
            </a:r>
            <a:r>
              <a:rPr lang="en-US" altLang="zh-CN" kern="0" dirty="0" err="1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合成一句后：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 *p = [[</a:t>
            </a: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</a:rPr>
              <a:t>Person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 </a:t>
            </a:r>
            <a:r>
              <a:rPr lang="en-US" altLang="zh-CN" kern="0" dirty="0" err="1">
                <a:solidFill>
                  <a:srgbClr val="2E0D6E"/>
                </a:solidFill>
                <a:latin typeface="Menlo Regular"/>
                <a:ea typeface="宋体"/>
              </a:rPr>
              <a:t>alloc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] </a:t>
            </a:r>
            <a:r>
              <a:rPr lang="en-US" altLang="zh-CN" kern="0" dirty="0" err="1">
                <a:solidFill>
                  <a:srgbClr val="2E0D6E"/>
                </a:solidFill>
                <a:latin typeface="Menlo Regular"/>
                <a:ea typeface="宋体"/>
              </a:rPr>
              <a:t>init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];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29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合成</a:t>
            </a:r>
            <a:r>
              <a:rPr kumimoji="1" lang="zh-CN" altLang="en-US" dirty="0" smtClean="0"/>
              <a:t>存取</a:t>
            </a:r>
            <a:r>
              <a:rPr kumimoji="1" lang="zh-CN" altLang="en-US" dirty="0" smtClean="0"/>
              <a:t>器</a:t>
            </a:r>
            <a:r>
              <a:rPr kumimoji="1" lang="zh-CN" altLang="en-US" dirty="0" smtClean="0"/>
              <a:t>方法</a:t>
            </a:r>
            <a:endParaRPr kumimoji="1" lang="en-US" altLang="zh-CN" dirty="0"/>
          </a:p>
          <a:p>
            <a:r>
              <a:rPr kumimoji="1" lang="zh-CN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重写</a:t>
            </a:r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setter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】id</a:t>
            </a:r>
            <a:r>
              <a:rPr kumimoji="1" lang="zh-CN" altLang="en-US" dirty="0" smtClean="0"/>
              <a:t>类型简介</a:t>
            </a:r>
            <a:endParaRPr kumimoji="1" lang="en-US" altLang="zh-CN" dirty="0" smtClean="0"/>
          </a:p>
          <a:p>
            <a:r>
              <a:rPr kumimoji="1" lang="zh-CN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】OC</a:t>
            </a:r>
            <a:r>
              <a:rPr kumimoji="1" lang="zh-CN" altLang="en-US" dirty="0" smtClean="0"/>
              <a:t>中的私有方法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【</a:t>
            </a:r>
            <a:r>
              <a:rPr kumimoji="1" lang="zh-CN" altLang="en-US" dirty="0" smtClean="0"/>
              <a:t>掌握</a:t>
            </a:r>
            <a:r>
              <a:rPr kumimoji="1" lang="en-US" altLang="zh-CN" dirty="0" smtClean="0"/>
              <a:t>】</a:t>
            </a:r>
            <a:r>
              <a:rPr kumimoji="1" lang="zh-CN" altLang="en-US" dirty="0" smtClean="0"/>
              <a:t>构造方法及其应用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5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 err="1"/>
              <a:t>init</a:t>
            </a:r>
            <a:r>
              <a:rPr lang="zh-CN" altLang="zh-CN" b="1" dirty="0"/>
              <a:t>方法的</a:t>
            </a:r>
            <a:r>
              <a:rPr lang="zh-CN" altLang="zh-CN" b="1" dirty="0" smtClean="0"/>
              <a:t>重写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想在对象创建完毕后，成员变量马上就有一些默认的值</a:t>
            </a:r>
            <a:endParaRPr lang="en-US" altLang="zh-CN" dirty="0"/>
          </a:p>
          <a:p>
            <a:r>
              <a:rPr lang="en-US" altLang="zh-CN" dirty="0" err="1"/>
              <a:t>init</a:t>
            </a:r>
            <a:r>
              <a:rPr lang="zh-CN" altLang="zh-CN" dirty="0"/>
              <a:t>方法的重写过程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1708" y="3429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- (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id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init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self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= [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super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])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    </a:t>
            </a: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_age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= </a:t>
            </a:r>
            <a:r>
              <a:rPr lang="en-US" altLang="zh-CN" kern="0" dirty="0">
                <a:solidFill>
                  <a:srgbClr val="0000FF"/>
                </a:solidFill>
                <a:latin typeface="Menlo Regular"/>
                <a:ea typeface="宋体"/>
                <a:cs typeface="Times New Roman"/>
              </a:rPr>
              <a:t>10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}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self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}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自定义构</a:t>
            </a:r>
            <a:r>
              <a:rPr lang="zh-CN" altLang="zh-CN" b="1" dirty="0" smtClean="0"/>
              <a:t>造方法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构造方法的一些规范</a:t>
            </a:r>
            <a:endParaRPr lang="en-US" altLang="zh-CN" dirty="0"/>
          </a:p>
          <a:p>
            <a:pPr lvl="1"/>
            <a:r>
              <a:rPr lang="zh-CN" altLang="zh-CN" dirty="0"/>
              <a:t>返回值是</a:t>
            </a:r>
            <a:r>
              <a:rPr lang="en-US" altLang="zh-CN" dirty="0"/>
              <a:t>id</a:t>
            </a:r>
            <a:r>
              <a:rPr lang="zh-CN" altLang="zh-CN" dirty="0"/>
              <a:t>类型</a:t>
            </a:r>
            <a:endParaRPr lang="en-US" altLang="zh-CN" dirty="0"/>
          </a:p>
          <a:p>
            <a:pPr lvl="1"/>
            <a:r>
              <a:rPr lang="zh-CN" altLang="zh-CN" dirty="0"/>
              <a:t>方法名都以</a:t>
            </a:r>
            <a:r>
              <a:rPr lang="en-US" altLang="zh-CN" dirty="0" err="1"/>
              <a:t>init</a:t>
            </a:r>
            <a:r>
              <a:rPr lang="zh-CN" altLang="zh-CN" dirty="0" smtClean="0"/>
              <a:t>开头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zh-CN" dirty="0"/>
              <a:t>传递多个参数进行初始化</a:t>
            </a:r>
            <a:r>
              <a:rPr lang="en-US" altLang="zh-CN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0" y="160020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- (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id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initWithAge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:(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)age 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(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self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= [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super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]) 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    _age = age;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}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self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}</a:t>
            </a:r>
            <a:endParaRPr lang="en-US" altLang="zh-CN" kern="100" dirty="0">
              <a:effectLst/>
              <a:latin typeface="Cambria"/>
              <a:ea typeface="宋体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4169318"/>
            <a:ext cx="602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- (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id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initWithAge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:(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)age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andNo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:(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)no;</a:t>
            </a:r>
            <a:endParaRPr lang="en-US" altLang="zh-CN" kern="100" dirty="0">
              <a:effectLst/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1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9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利用点语法替换</a:t>
            </a:r>
            <a:r>
              <a:rPr lang="en-US" altLang="zh-CN" dirty="0"/>
              <a:t>set</a:t>
            </a:r>
            <a:r>
              <a:rPr lang="zh-CN" altLang="zh-CN" dirty="0"/>
              <a:t>方法和</a:t>
            </a:r>
            <a:r>
              <a:rPr lang="en-US" altLang="zh-CN" dirty="0"/>
              <a:t>get</a:t>
            </a:r>
            <a:r>
              <a:rPr lang="zh-CN" altLang="zh-CN" dirty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方法调</a:t>
            </a:r>
            <a:r>
              <a:rPr lang="zh-CN" altLang="zh-CN" dirty="0" smtClean="0"/>
              <a:t>用</a:t>
            </a:r>
            <a:endParaRPr lang="en-US" altLang="zh-CN" dirty="0"/>
          </a:p>
          <a:p>
            <a:pPr lvl="0"/>
            <a:endParaRPr kumimoji="1" lang="en-US" altLang="zh-CN" dirty="0" smtClean="0"/>
          </a:p>
          <a:p>
            <a:r>
              <a:rPr lang="zh-CN" altLang="zh-CN" dirty="0"/>
              <a:t>点语法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14800" y="16545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Student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stu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= [</a:t>
            </a:r>
            <a:r>
              <a:rPr lang="en-US" altLang="zh-CN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Student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[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stu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26474B"/>
                </a:solidFill>
                <a:latin typeface="Menlo Regular"/>
                <a:ea typeface="宋体"/>
                <a:cs typeface="Times New Roman"/>
              </a:rPr>
              <a:t>setAge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</a:t>
            </a:r>
            <a:r>
              <a:rPr lang="en-US" altLang="zh-CN" kern="0" dirty="0">
                <a:solidFill>
                  <a:srgbClr val="0000FF"/>
                </a:solidFill>
                <a:latin typeface="Menlo Regular"/>
                <a:ea typeface="宋体"/>
                <a:cs typeface="Times New Roman"/>
              </a:rPr>
              <a:t>100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age = [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stu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26474B"/>
                </a:solidFill>
                <a:latin typeface="Menlo Regular"/>
                <a:ea typeface="宋体"/>
                <a:cs typeface="Times New Roman"/>
              </a:rPr>
              <a:t>age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kern="100" dirty="0">
              <a:effectLst/>
              <a:latin typeface="Cambria"/>
              <a:ea typeface="宋体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4800" y="37521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stu.</a:t>
            </a:r>
            <a:r>
              <a:rPr lang="en-US" altLang="zh-CN" kern="0" dirty="0" err="1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age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= </a:t>
            </a:r>
            <a:r>
              <a:rPr lang="en-US" altLang="zh-CN" kern="0" dirty="0">
                <a:solidFill>
                  <a:srgbClr val="0000FF"/>
                </a:solidFill>
                <a:latin typeface="Menlo Regular"/>
                <a:ea typeface="宋体"/>
                <a:cs typeface="Times New Roman"/>
              </a:rPr>
              <a:t>100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 age =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</a:rPr>
              <a:t>stu.</a:t>
            </a:r>
            <a:r>
              <a:rPr lang="en-US" altLang="zh-CN" kern="0" dirty="0" err="1">
                <a:solidFill>
                  <a:srgbClr val="3F6E74"/>
                </a:solidFill>
                <a:latin typeface="Menlo Regular"/>
                <a:ea typeface="宋体"/>
              </a:rPr>
              <a:t>age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</a:rPr>
              <a:t>;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0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点语</a:t>
            </a:r>
            <a:r>
              <a:rPr lang="zh-CN" altLang="zh-CN" b="1" dirty="0" smtClean="0"/>
              <a:t>法的本质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其实点语法的本质还是方法调用</a:t>
            </a:r>
            <a:endParaRPr lang="en-US" altLang="zh-CN" dirty="0"/>
          </a:p>
          <a:p>
            <a:r>
              <a:rPr lang="zh-CN" altLang="zh-CN" dirty="0"/>
              <a:t>当使用点语法时，编译器会自动展开成相应的方法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428999"/>
            <a:ext cx="4426154" cy="21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典型的错误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61216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- (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setAge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:(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)age 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下面的代码会引发死循环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self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.</a:t>
            </a:r>
            <a:r>
              <a:rPr lang="en-US" altLang="zh-CN" kern="0" dirty="0" err="1">
                <a:solidFill>
                  <a:srgbClr val="26474B"/>
                </a:solidFill>
                <a:latin typeface="Menlo Regular"/>
                <a:ea typeface="Heiti SC Light"/>
                <a:cs typeface="Times New Roman"/>
              </a:rPr>
              <a:t>age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= age;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}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- (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) age {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// </a:t>
            </a:r>
            <a:r>
              <a:rPr lang="zh-CN" altLang="zh-CN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下面的代码会引发死循环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pPr>
              <a:tabLst>
                <a:tab pos="54991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   </a:t>
            </a:r>
            <a:r>
              <a:rPr lang="en-US" altLang="zh-CN" kern="0" dirty="0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760F50"/>
                </a:solidFill>
                <a:latin typeface="Menlo Regular"/>
                <a:ea typeface="Heiti SC Light"/>
                <a:cs typeface="Times New Roman"/>
              </a:rPr>
              <a:t>self</a:t>
            </a:r>
            <a:r>
              <a:rPr lang="en-US" altLang="zh-CN" kern="0" dirty="0" err="1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.</a:t>
            </a:r>
            <a:r>
              <a:rPr lang="en-US" altLang="zh-CN" kern="0" dirty="0" err="1">
                <a:solidFill>
                  <a:srgbClr val="26474B"/>
                </a:solidFill>
                <a:latin typeface="Menlo Regular"/>
                <a:ea typeface="Heiti SC Light"/>
                <a:cs typeface="Times New Roman"/>
              </a:rPr>
              <a:t>age</a:t>
            </a:r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  <a:cs typeface="Times New Roman"/>
              </a:rPr>
              <a:t>;</a:t>
            </a:r>
            <a:endParaRPr lang="en-US" altLang="zh-CN" kern="100" dirty="0">
              <a:latin typeface="Cambria"/>
              <a:ea typeface="宋体"/>
              <a:cs typeface="Times New Roman"/>
            </a:endParaRPr>
          </a:p>
          <a:p>
            <a:r>
              <a:rPr lang="en-US" altLang="zh-CN" kern="0" dirty="0">
                <a:solidFill>
                  <a:srgbClr val="000000"/>
                </a:solidFill>
                <a:latin typeface="Menlo Regular"/>
                <a:ea typeface="Heiti SC Light"/>
              </a:rPr>
              <a:t>}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25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基本</a:t>
            </a:r>
            <a:r>
              <a:rPr lang="zh-CN" altLang="zh-CN" b="1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局部变量、全局变量都有自己的作用域，成员变量也不例外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9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 smtClean="0"/>
              <a:t>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@private</a:t>
            </a:r>
            <a:r>
              <a:rPr lang="zh-CN" altLang="zh-CN" dirty="0"/>
              <a:t>：只能在当前类的对象方法中直接访问</a:t>
            </a:r>
            <a:endParaRPr lang="en-US" altLang="zh-CN" dirty="0"/>
          </a:p>
          <a:p>
            <a:pPr lvl="0"/>
            <a:r>
              <a:rPr lang="en-US" altLang="zh-CN" dirty="0"/>
              <a:t>@protected</a:t>
            </a:r>
            <a:r>
              <a:rPr lang="zh-CN" altLang="zh-CN" dirty="0"/>
              <a:t>：可以在当前类以及子类的对象方法中直接访问</a:t>
            </a:r>
            <a:endParaRPr lang="en-US" altLang="zh-CN" dirty="0"/>
          </a:p>
          <a:p>
            <a:pPr lvl="0"/>
            <a:r>
              <a:rPr lang="en-US" altLang="zh-CN" dirty="0"/>
              <a:t>@public</a:t>
            </a:r>
            <a:r>
              <a:rPr lang="zh-CN" altLang="zh-CN" dirty="0"/>
              <a:t>：任何地方都可以直接访问</a:t>
            </a:r>
            <a:endParaRPr lang="en-US" altLang="zh-CN" dirty="0"/>
          </a:p>
          <a:p>
            <a:r>
              <a:rPr lang="en-US" altLang="zh-CN" dirty="0"/>
              <a:t>@package</a:t>
            </a:r>
            <a:r>
              <a:rPr lang="zh-CN" altLang="zh-CN" dirty="0"/>
              <a:t>：同一个“体系内”（框架）可以访问，介于</a:t>
            </a:r>
            <a:r>
              <a:rPr lang="en-US" altLang="zh-CN" dirty="0"/>
              <a:t>@private</a:t>
            </a:r>
            <a:r>
              <a:rPr lang="zh-CN" altLang="zh-CN" dirty="0"/>
              <a:t>和</a:t>
            </a:r>
            <a:r>
              <a:rPr lang="en-US" altLang="zh-CN" dirty="0"/>
              <a:t>@public</a:t>
            </a:r>
            <a:r>
              <a:rPr lang="zh-CN" altLang="zh-CN" dirty="0"/>
              <a:t>之间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1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继承补</a:t>
            </a:r>
            <a:r>
              <a:rPr lang="zh-CN" altLang="zh-CN" b="1" dirty="0" smtClean="0"/>
              <a:t>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专业术语</a:t>
            </a:r>
            <a:endParaRPr lang="en-US" altLang="zh-CN" dirty="0"/>
          </a:p>
          <a:p>
            <a:pPr lvl="1"/>
            <a:r>
              <a:rPr lang="zh-CN" altLang="zh-CN" dirty="0"/>
              <a:t>父类</a:t>
            </a:r>
            <a:r>
              <a:rPr lang="en-US" altLang="zh-CN" dirty="0"/>
              <a:t>\</a:t>
            </a:r>
            <a:r>
              <a:rPr lang="zh-CN" altLang="zh-CN" dirty="0"/>
              <a:t>超类</a:t>
            </a:r>
            <a:r>
              <a:rPr lang="en-US" altLang="zh-CN" dirty="0"/>
              <a:t> superclass</a:t>
            </a:r>
          </a:p>
          <a:p>
            <a:pPr lvl="1"/>
            <a:r>
              <a:rPr lang="zh-CN" altLang="zh-CN" dirty="0"/>
              <a:t>子类</a:t>
            </a:r>
            <a:r>
              <a:rPr lang="en-US" altLang="zh-CN" dirty="0"/>
              <a:t> subclass\subclasses</a:t>
            </a:r>
          </a:p>
          <a:p>
            <a:r>
              <a:rPr lang="zh-CN" altLang="zh-CN" dirty="0"/>
              <a:t>单继承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4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@implementation</a:t>
            </a:r>
            <a:r>
              <a:rPr lang="zh-CN" altLang="zh-CN" b="1" dirty="0"/>
              <a:t>补</a:t>
            </a:r>
            <a:r>
              <a:rPr lang="zh-CN" altLang="zh-CN" b="1" dirty="0" smtClean="0"/>
              <a:t>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没有</a:t>
            </a:r>
            <a:r>
              <a:rPr lang="en-US" altLang="zh-CN" dirty="0"/>
              <a:t>@interface</a:t>
            </a:r>
            <a:r>
              <a:rPr lang="zh-CN" altLang="zh-CN" dirty="0"/>
              <a:t>，只有</a:t>
            </a:r>
            <a:r>
              <a:rPr lang="en-US" altLang="zh-CN" dirty="0"/>
              <a:t>@implementation</a:t>
            </a:r>
            <a:r>
              <a:rPr lang="zh-CN" altLang="zh-CN" dirty="0"/>
              <a:t>，也可以开发一个类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6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364</TotalTime>
  <Words>616</Words>
  <Application>Microsoft Macintosh PowerPoint</Application>
  <PresentationFormat>全屏显示(4:3)</PresentationFormat>
  <Paragraphs>121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iOS8</vt:lpstr>
      <vt:lpstr>OC特有语法01</vt:lpstr>
      <vt:lpstr>课程大纲</vt:lpstr>
      <vt:lpstr>利用点语法替换set方法和get方法</vt:lpstr>
      <vt:lpstr>点语法的本质</vt:lpstr>
      <vt:lpstr>典型的错误</vt:lpstr>
      <vt:lpstr>基本概念</vt:lpstr>
      <vt:lpstr>类型</vt:lpstr>
      <vt:lpstr>继承补充</vt:lpstr>
      <vt:lpstr>@implementation补充</vt:lpstr>
      <vt:lpstr>@property</vt:lpstr>
      <vt:lpstr>@property示例</vt:lpstr>
      <vt:lpstr>@synthesize</vt:lpstr>
      <vt:lpstr>@synthesize示例</vt:lpstr>
      <vt:lpstr>@synthesize的细节</vt:lpstr>
      <vt:lpstr>@property新特性</vt:lpstr>
      <vt:lpstr>简介</vt:lpstr>
      <vt:lpstr>使用</vt:lpstr>
      <vt:lpstr>局限性</vt:lpstr>
      <vt:lpstr>对象创建原理</vt:lpstr>
      <vt:lpstr>init方法的重写</vt:lpstr>
      <vt:lpstr>自定义构造方法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Ivan Lee</cp:lastModifiedBy>
  <cp:revision>248</cp:revision>
  <dcterms:created xsi:type="dcterms:W3CDTF">2013-07-22T07:36:09Z</dcterms:created>
  <dcterms:modified xsi:type="dcterms:W3CDTF">2014-11-23T00:01:15Z</dcterms:modified>
</cp:coreProperties>
</file>