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0" r:id="rId4"/>
    <p:sldId id="257" r:id="rId5"/>
    <p:sldId id="258" r:id="rId6"/>
    <p:sldId id="259" r:id="rId7"/>
    <p:sldId id="260" r:id="rId8"/>
    <p:sldId id="268" r:id="rId9"/>
    <p:sldId id="298" r:id="rId10"/>
    <p:sldId id="299" r:id="rId11"/>
    <p:sldId id="300" r:id="rId12"/>
    <p:sldId id="301" r:id="rId13"/>
    <p:sldId id="302" r:id="rId14"/>
    <p:sldId id="269" r:id="rId15"/>
    <p:sldId id="303" r:id="rId16"/>
    <p:sldId id="304" r:id="rId17"/>
    <p:sldId id="270" r:id="rId18"/>
    <p:sldId id="273" r:id="rId19"/>
    <p:sldId id="305" r:id="rId20"/>
    <p:sldId id="271"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1" userDrawn="1">
          <p15:clr>
            <a:srgbClr val="A4A3A4"/>
          </p15:clr>
        </p15:guide>
        <p15:guide id="2" pos="3869" userDrawn="1">
          <p15:clr>
            <a:srgbClr val="A4A3A4"/>
          </p15:clr>
        </p15:guide>
        <p15:guide id="3" pos="4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DD5"/>
    <a:srgbClr val="488BCE"/>
    <a:srgbClr val="3B3838"/>
    <a:srgbClr val="767171"/>
    <a:srgbClr val="2B37BE"/>
    <a:srgbClr val="3045C1"/>
    <a:srgbClr val="498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120" y="-53"/>
      </p:cViewPr>
      <p:guideLst>
        <p:guide orient="horz" pos="2081"/>
        <p:guide pos="3869"/>
        <p:guide pos="4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26.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89A71-A3E6-4B5B-8F51-E283E7017CB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54226-8A8C-4F0E-A279-3CD62734CD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slideLayout" Target="../slideLayouts/slideLayout2.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8250" y="1196975"/>
            <a:ext cx="8154670" cy="4451350"/>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p:nvSpPr>
        <p:spPr>
          <a:xfrm>
            <a:off x="3686175" y="1860441"/>
            <a:ext cx="914400" cy="217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7" name="文本框 6"/>
          <p:cNvSpPr txBox="1"/>
          <p:nvPr/>
        </p:nvSpPr>
        <p:spPr>
          <a:xfrm>
            <a:off x="1353820" y="1742440"/>
            <a:ext cx="6026785" cy="1473835"/>
          </a:xfrm>
          <a:prstGeom prst="rect">
            <a:avLst/>
          </a:prstGeom>
        </p:spPr>
        <p:txBody>
          <a:bodyPr wrap="square" rtlCol="0">
            <a:noAutofit/>
          </a:bodyPr>
          <a:lstStyle/>
          <a:p>
            <a:pPr>
              <a:lnSpc>
                <a:spcPts val="5200"/>
              </a:lnSpc>
            </a:pPr>
            <a:r>
              <a:rPr lang="zh-CN" altLang="en-US" sz="4000" spc="130" dirty="0">
                <a:solidFill>
                  <a:schemeClr val="bg2">
                    <a:lumMod val="25000"/>
                  </a:schemeClr>
                </a:solidFill>
                <a:latin typeface="Calibri" panose="020F0502020204030204" charset="0"/>
                <a:ea typeface="思源黑体 CN Heavy" panose="020B0A00000000000000" pitchFamily="34" charset="-122"/>
                <a:cs typeface="Calibri" panose="020F0502020204030204" charset="0"/>
              </a:rPr>
              <a:t>SimpleNet:</a:t>
            </a:r>
            <a:r>
              <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 </a:t>
            </a:r>
            <a:r>
              <a:rPr lang="zh-CN" altLang="en-US" sz="4000" spc="130" dirty="0">
                <a:solidFill>
                  <a:schemeClr val="bg2">
                    <a:lumMod val="25000"/>
                  </a:schemeClr>
                </a:solidFill>
                <a:latin typeface="宋体" panose="02010600030101010101" pitchFamily="2" charset="-122"/>
                <a:ea typeface="宋体" panose="02010600030101010101" pitchFamily="2" charset="-122"/>
              </a:rPr>
              <a:t>一个简单的图像异常检测和定位系统</a:t>
            </a:r>
            <a:endParaRPr lang="zh-CN" altLang="en-US" sz="4000" spc="130" dirty="0">
              <a:solidFill>
                <a:schemeClr val="bg2">
                  <a:lumMod val="25000"/>
                </a:schemeClr>
              </a:solidFill>
              <a:latin typeface="宋体" panose="02010600030101010101" pitchFamily="2" charset="-122"/>
              <a:ea typeface="宋体" panose="02010600030101010101" pitchFamily="2" charset="-122"/>
            </a:endParaRPr>
          </a:p>
        </p:txBody>
      </p:sp>
      <p:sp>
        <p:nvSpPr>
          <p:cNvPr id="10" name="矩形: 圆角 9"/>
          <p:cNvSpPr/>
          <p:nvPr/>
        </p:nvSpPr>
        <p:spPr>
          <a:xfrm>
            <a:off x="1507489" y="4078486"/>
            <a:ext cx="2216786" cy="507831"/>
          </a:xfrm>
          <a:prstGeom prst="roundRect">
            <a:avLst>
              <a:gd name="adj" fmla="val 50000"/>
            </a:avLst>
          </a:prstGeom>
          <a:gradFill>
            <a:gsLst>
              <a:gs pos="0">
                <a:srgbClr val="498FCF"/>
              </a:gs>
              <a:gs pos="100000">
                <a:srgbClr val="2B37B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35430" y="4164965"/>
            <a:ext cx="2841625" cy="398780"/>
          </a:xfrm>
          <a:prstGeom prst="rect">
            <a:avLst/>
          </a:prstGeom>
          <a:noFill/>
        </p:spPr>
        <p:txBody>
          <a:bodyPr wrap="square" rtlCol="0">
            <a:spAutoFit/>
          </a:bodyPr>
          <a:lstStyle/>
          <a:p>
            <a:r>
              <a:rPr lang="zh-CN" altLang="en-US" sz="2000" dirty="0">
                <a:solidFill>
                  <a:schemeClr val="bg1">
                    <a:lumMod val="95000"/>
                  </a:schemeClr>
                </a:solidFill>
                <a:latin typeface="宋体" panose="02010600030101010101" pitchFamily="2" charset="-122"/>
                <a:ea typeface="宋体" panose="02010600030101010101" pitchFamily="2" charset="-122"/>
              </a:rPr>
              <a:t>汇报人：贺磊</a:t>
            </a:r>
            <a:endParaRPr lang="zh-CN" altLang="en-US" sz="2000" dirty="0">
              <a:solidFill>
                <a:schemeClr val="bg1">
                  <a:lumMod val="95000"/>
                </a:schemeClr>
              </a:solidFill>
              <a:latin typeface="宋体" panose="02010600030101010101" pitchFamily="2" charset="-122"/>
              <a:ea typeface="宋体" panose="02010600030101010101" pitchFamily="2" charset="-122"/>
            </a:endParaRPr>
          </a:p>
        </p:txBody>
      </p:sp>
      <p:sp>
        <p:nvSpPr>
          <p:cNvPr id="12" name="矩形 11"/>
          <p:cNvSpPr/>
          <p:nvPr/>
        </p:nvSpPr>
        <p:spPr>
          <a:xfrm rot="17894215">
            <a:off x="7186930" y="403860"/>
            <a:ext cx="6864350" cy="6608445"/>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7894215">
            <a:off x="8331846" y="3075831"/>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535431" y="4800600"/>
            <a:ext cx="5842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35431" y="4927600"/>
            <a:ext cx="2921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 name="矩形: 圆角 9"/>
          <p:cNvSpPr/>
          <p:nvPr/>
        </p:nvSpPr>
        <p:spPr>
          <a:xfrm>
            <a:off x="1507490" y="3536950"/>
            <a:ext cx="3175635" cy="508000"/>
          </a:xfrm>
          <a:prstGeom prst="roundRect">
            <a:avLst>
              <a:gd name="adj" fmla="val 50000"/>
            </a:avLst>
          </a:prstGeom>
          <a:gradFill>
            <a:gsLst>
              <a:gs pos="0">
                <a:srgbClr val="498FCF"/>
              </a:gs>
              <a:gs pos="100000">
                <a:srgbClr val="2B37B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a:latin typeface="宋体" panose="02010600030101010101" pitchFamily="2" charset="-122"/>
                <a:ea typeface="宋体" panose="02010600030101010101" pitchFamily="2" charset="-122"/>
              </a:rPr>
              <a:t>专业：计算机科学与技术</a:t>
            </a:r>
            <a:endParaRPr lang="zh-CN" altLang="en-US" sz="2000">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 name="组合 30"/>
          <p:cNvGrpSpPr/>
          <p:nvPr/>
        </p:nvGrpSpPr>
        <p:grpSpPr>
          <a:xfrm>
            <a:off x="532540" y="118126"/>
            <a:ext cx="2321021" cy="906309"/>
            <a:chOff x="435385" y="118126"/>
            <a:chExt cx="2321021" cy="906309"/>
          </a:xfrm>
        </p:grpSpPr>
        <p:sp>
          <p:nvSpPr>
            <p:cNvPr id="8" name="文本框 7"/>
            <p:cNvSpPr txBox="1"/>
            <p:nvPr/>
          </p:nvSpPr>
          <p:spPr>
            <a:xfrm>
              <a:off x="708420" y="151164"/>
              <a:ext cx="1706880" cy="460375"/>
            </a:xfrm>
            <a:prstGeom prst="rect">
              <a:avLst/>
            </a:prstGeom>
            <a:noFill/>
          </p:spPr>
          <p:txBody>
            <a:bodyPr wrap="none" rtlCol="0">
              <a:spAutoFit/>
            </a:bodyPr>
            <a:p>
              <a:r>
                <a:rPr lang="zh-CN" altLang="en-US" sz="2400" b="1" dirty="0">
                  <a:latin typeface="Segoe UI" panose="020B0502040204020203" pitchFamily="34" charset="0"/>
                  <a:cs typeface="Segoe UI" panose="020B0502040204020203" pitchFamily="34" charset="0"/>
                </a:rPr>
                <a:t>特征适配器</a:t>
              </a:r>
              <a:endParaRPr lang="zh-CN" altLang="en-US" sz="2400" b="1" dirty="0">
                <a:latin typeface="Segoe UI" panose="020B0502040204020203" pitchFamily="34" charset="0"/>
                <a:cs typeface="Segoe UI" panose="020B0502040204020203" pitchFamily="34" charset="0"/>
              </a:endParaRPr>
            </a:p>
          </p:txBody>
        </p:sp>
        <p:sp>
          <p:nvSpPr>
            <p:cNvPr id="33" name="矩形 32"/>
            <p:cNvSpPr/>
            <p:nvPr/>
          </p:nvSpPr>
          <p:spPr>
            <a:xfrm>
              <a:off x="2340908" y="655103"/>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4" name="矩形 33"/>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5" name="直接连接符 34"/>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267856" y="649588"/>
              <a:ext cx="446405" cy="337185"/>
            </a:xfrm>
            <a:prstGeom prst="rect">
              <a:avLst/>
            </a:prstGeom>
          </p:spPr>
          <p:txBody>
            <a:bodyPr wrap="none">
              <a:spAutoFit/>
            </a:bodyPr>
            <a:p>
              <a:pPr algn="ctr"/>
              <a:r>
                <a:rPr lang="en-US" altLang="zh-CN" sz="1600" dirty="0">
                  <a:solidFill>
                    <a:schemeClr val="bg2">
                      <a:lumMod val="50000"/>
                    </a:schemeClr>
                  </a:solidFill>
                  <a:latin typeface="Segoe UI" panose="020B0502040204020203" pitchFamily="34" charset="0"/>
                  <a:cs typeface="Segoe UI" panose="020B0502040204020203" pitchFamily="34" charset="0"/>
                </a:rPr>
                <a:t>2.2</a:t>
              </a:r>
              <a:endParaRPr lang="en-US" altLang="zh-CN"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mc:Choice xmlns:a14="http://schemas.microsoft.com/office/drawing/2010/main" Requires="a14">
          <p:sp>
            <p:nvSpPr>
              <p:cNvPr id="4" name="文本框 3"/>
              <p:cNvSpPr txBox="1"/>
              <p:nvPr/>
            </p:nvSpPr>
            <p:spPr>
              <a:xfrm>
                <a:off x="1032510" y="1311910"/>
                <a:ext cx="9206865" cy="2051050"/>
              </a:xfrm>
              <a:prstGeom prst="rect">
                <a:avLst/>
              </a:prstGeom>
              <a:noFill/>
            </p:spPr>
            <p:txBody>
              <a:bodyPr wrap="square" rtlCol="0" anchor="t">
                <a:spAutoFit/>
              </a:bodyPr>
              <a:p>
                <a:pPr indent="457200"/>
                <a:r>
                  <a:rPr lang="zh-CN" altLang="en-US"/>
                  <a:t>由于工业图像通常与预训练骨干网使用的数据集具有不同的分布，因此文中采用特征适配器</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𝐺</m:t>
                        </m:r>
                      </m:e>
                      <m:sub>
                        <m:r>
                          <a:rPr lang="en-US" altLang="zh-CN" i="1">
                            <a:latin typeface="Cambria Math" panose="02040503050406030204" charset="0"/>
                            <a:cs typeface="Cambria Math" panose="02040503050406030204" charset="0"/>
                          </a:rPr>
                          <m:t>𝜃</m:t>
                        </m:r>
                      </m:sub>
                    </m:sSub>
                  </m:oMath>
                </a14:m>
                <a:r>
                  <a:rPr lang="zh-CN" altLang="en-US"/>
                  <a:t>将训练特征转移到目标域。</a:t>
                </a:r>
                <a:endParaRPr lang="zh-CN" altLang="en-US"/>
              </a:p>
              <a:p>
                <a:endParaRPr lang="zh-CN" altLang="en-US"/>
              </a:p>
              <a:p>
                <a:r>
                  <a:rPr lang="zh-CN" altLang="en-US"/>
                  <a:t>特征适配器</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𝐺</m:t>
                        </m:r>
                      </m:e>
                      <m:sub>
                        <m:r>
                          <a:rPr lang="en-US" altLang="zh-CN" i="1">
                            <a:latin typeface="Cambria Math" panose="02040503050406030204" charset="0"/>
                            <a:cs typeface="Cambria Math" panose="02040503050406030204" charset="0"/>
                          </a:rPr>
                          <m:t>𝜃</m:t>
                        </m:r>
                      </m:sub>
                    </m:sSub>
                  </m:oMath>
                </a14:m>
                <a:r>
                  <a:rPr lang="zh-CN" altLang="en-US"/>
                  <a:t>将局部特征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𝑂</m:t>
                        </m:r>
                      </m:e>
                      <m:sub>
                        <m:r>
                          <a:rPr lang="en-US" altLang="zh-CN" i="1">
                            <a:latin typeface="Cambria Math" panose="02040503050406030204" charset="0"/>
                            <a:cs typeface="Cambria Math" panose="02040503050406030204" charset="0"/>
                          </a:rPr>
                          <m:t>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sub>
                    </m:sSub>
                  </m:oMath>
                </a14:m>
                <a:r>
                  <a:rPr lang="zh-CN" altLang="en-US"/>
                  <a:t>投影到自适应特征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𝑞</m:t>
                        </m:r>
                      </m:e>
                      <m:sub>
                        <m:r>
                          <a:rPr lang="en-US" altLang="zh-CN" i="1">
                            <a:latin typeface="Cambria Math" panose="02040503050406030204" charset="0"/>
                            <a:cs typeface="Cambria Math" panose="02040503050406030204" charset="0"/>
                          </a:rPr>
                          <m:t>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sub>
                    </m:sSub>
                  </m:oMath>
                </a14:m>
                <a:endParaRPr lang="zh-CN" altLang="en-US"/>
              </a:p>
              <a:p>
                <a:r>
                  <a:rPr lang="zh-CN" altLang="en-US"/>
                  <a:t>​</a:t>
                </a:r>
                <a:endParaRPr lang="zh-CN" altLang="en-US"/>
              </a:p>
              <a:p>
                <a:r>
                  <a:rPr lang="zh-CN" altLang="en-US"/>
                  <a:t>如下所示</a:t>
                </a:r>
                <a:endParaRPr lang="zh-CN" altLang="en-US"/>
              </a:p>
              <a:p>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1032510" y="1311910"/>
                <a:ext cx="9206865" cy="2051050"/>
              </a:xfrm>
              <a:prstGeom prst="rect">
                <a:avLst/>
              </a:prstGeom>
              <a:blipFill rotWithShape="1">
                <a:blip r:embed="rId1"/>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3985895" y="3429000"/>
            <a:ext cx="3619500" cy="952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 name="组合 30"/>
          <p:cNvGrpSpPr/>
          <p:nvPr/>
        </p:nvGrpSpPr>
        <p:grpSpPr>
          <a:xfrm>
            <a:off x="532540" y="118126"/>
            <a:ext cx="2589515" cy="906309"/>
            <a:chOff x="435385" y="118126"/>
            <a:chExt cx="2589515" cy="906309"/>
          </a:xfrm>
        </p:grpSpPr>
        <p:sp>
          <p:nvSpPr>
            <p:cNvPr id="8" name="文本框 7"/>
            <p:cNvSpPr txBox="1"/>
            <p:nvPr/>
          </p:nvSpPr>
          <p:spPr>
            <a:xfrm>
              <a:off x="708420" y="151164"/>
              <a:ext cx="2316480" cy="460375"/>
            </a:xfrm>
            <a:prstGeom prst="rect">
              <a:avLst/>
            </a:prstGeom>
            <a:noFill/>
          </p:spPr>
          <p:txBody>
            <a:bodyPr wrap="none" rtlCol="0">
              <a:spAutoFit/>
            </a:bodyPr>
            <a:p>
              <a:r>
                <a:rPr lang="zh-CN" altLang="en-US" sz="2400" b="1" dirty="0">
                  <a:latin typeface="Segoe UI" panose="020B0502040204020203" pitchFamily="34" charset="0"/>
                  <a:cs typeface="Segoe UI" panose="020B0502040204020203" pitchFamily="34" charset="0"/>
                </a:rPr>
                <a:t>异常特征</a:t>
              </a:r>
              <a:r>
                <a:rPr lang="zh-CN" altLang="en-US" sz="2400" b="1" dirty="0">
                  <a:latin typeface="Segoe UI" panose="020B0502040204020203" pitchFamily="34" charset="0"/>
                  <a:cs typeface="Segoe UI" panose="020B0502040204020203" pitchFamily="34" charset="0"/>
                </a:rPr>
                <a:t>生成器</a:t>
              </a:r>
              <a:endParaRPr lang="zh-CN" altLang="en-US" sz="2400" b="1" dirty="0">
                <a:latin typeface="Segoe UI" panose="020B0502040204020203" pitchFamily="34" charset="0"/>
                <a:cs typeface="Segoe UI" panose="020B0502040204020203" pitchFamily="34" charset="0"/>
              </a:endParaRPr>
            </a:p>
          </p:txBody>
        </p:sp>
        <p:sp>
          <p:nvSpPr>
            <p:cNvPr id="33" name="矩形 32"/>
            <p:cNvSpPr/>
            <p:nvPr/>
          </p:nvSpPr>
          <p:spPr>
            <a:xfrm>
              <a:off x="2340908" y="655103"/>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4" name="矩形 33"/>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5" name="直接连接符 34"/>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267856" y="649588"/>
              <a:ext cx="446405" cy="337185"/>
            </a:xfrm>
            <a:prstGeom prst="rect">
              <a:avLst/>
            </a:prstGeom>
          </p:spPr>
          <p:txBody>
            <a:bodyPr wrap="none">
              <a:spAutoFit/>
            </a:bodyPr>
            <a:p>
              <a:pPr algn="ctr"/>
              <a:r>
                <a:rPr lang="en-US" altLang="zh-CN" sz="1600" dirty="0">
                  <a:solidFill>
                    <a:schemeClr val="bg2">
                      <a:lumMod val="50000"/>
                    </a:schemeClr>
                  </a:solidFill>
                  <a:latin typeface="Segoe UI" panose="020B0502040204020203" pitchFamily="34" charset="0"/>
                  <a:cs typeface="Segoe UI" panose="020B0502040204020203" pitchFamily="34" charset="0"/>
                </a:rPr>
                <a:t>2.3</a:t>
              </a:r>
              <a:endParaRPr lang="en-US" altLang="zh-CN"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mc:Choice xmlns:a14="http://schemas.microsoft.com/office/drawing/2010/main" Requires="a14">
          <p:sp>
            <p:nvSpPr>
              <p:cNvPr id="4" name="文本框 3"/>
              <p:cNvSpPr txBox="1"/>
              <p:nvPr/>
            </p:nvSpPr>
            <p:spPr>
              <a:xfrm>
                <a:off x="806450" y="1159510"/>
                <a:ext cx="10942320" cy="1212850"/>
              </a:xfrm>
              <a:prstGeom prst="rect">
                <a:avLst/>
              </a:prstGeom>
              <a:noFill/>
            </p:spPr>
            <p:txBody>
              <a:bodyPr wrap="square" rtlCol="0">
                <a:spAutoFit/>
              </a:bodyPr>
              <a:p>
                <a:r>
                  <a:rPr lang="zh-CN" altLang="en-US"/>
                  <a:t>为了训练鉴别器来估计样本正常的可能性，最简单的方法是对负样本（即缺陷特征）进行采样，并将其与正常样本一起优化。缺陷的缺乏使得从分布估计中采样变得很困难。文中直接在特征空间中的正常样本上添加简单的噪声来获得异常样本。</a:t>
                </a:r>
                <a:endParaRPr lang="zh-CN" altLang="en-US"/>
              </a:p>
              <a:p>
                <a:r>
                  <a:rPr lang="zh-CN" altLang="en-US"/>
                  <a:t>首先，从高斯分布中采样一个噪声向量</a:t>
                </a:r>
                <a14:m>
                  <m:oMath xmlns:m="http://schemas.openxmlformats.org/officeDocument/2006/math">
                    <m:r>
                      <a:rPr lang="en-US" altLang="zh-CN" i="1">
                        <a:latin typeface="Cambria Math" panose="02040503050406030204" charset="0"/>
                        <a:cs typeface="Cambria Math" panose="02040503050406030204" charset="0"/>
                      </a:rPr>
                      <m:t>𝜀</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𝐶</m:t>
                        </m:r>
                      </m:sup>
                    </m:sSup>
                  </m:oMath>
                </a14:m>
                <a:r>
                  <a:rPr lang="zh-CN" altLang="en-US">
                    <a:latin typeface="Cambria Math" panose="02040503050406030204" charset="0"/>
                    <a:cs typeface="Cambria Math" panose="02040503050406030204" charset="0"/>
                  </a:rPr>
                  <a:t>，那么这个异常特征</a:t>
                </a:r>
                <a:r>
                  <a:rPr lang="zh-CN" altLang="en-US">
                    <a:latin typeface="Cambria Math" panose="02040503050406030204" charset="0"/>
                    <a:cs typeface="Cambria Math" panose="02040503050406030204" charset="0"/>
                  </a:rPr>
                  <a:t>就被表示为</a:t>
                </a:r>
                <a:endParaRPr lang="zh-CN" altLang="en-US">
                  <a:latin typeface="Cambria Math" panose="02040503050406030204"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806450" y="1159510"/>
                <a:ext cx="10942320" cy="1212850"/>
              </a:xfrm>
              <a:prstGeom prst="rect">
                <a:avLst/>
              </a:prstGeom>
              <a:blipFill rotWithShape="1">
                <a:blip r:embed="rId1"/>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4843145" y="2372360"/>
            <a:ext cx="1927860" cy="598805"/>
          </a:xfrm>
          <a:prstGeom prst="rect">
            <a:avLst/>
          </a:prstGeom>
        </p:spPr>
      </p:pic>
      <p:sp>
        <p:nvSpPr>
          <p:cNvPr id="6" name="文本框 5"/>
          <p:cNvSpPr txBox="1"/>
          <p:nvPr/>
        </p:nvSpPr>
        <p:spPr>
          <a:xfrm>
            <a:off x="948055" y="2971165"/>
            <a:ext cx="10525125" cy="645160"/>
          </a:xfrm>
          <a:prstGeom prst="rect">
            <a:avLst/>
          </a:prstGeom>
          <a:noFill/>
        </p:spPr>
        <p:txBody>
          <a:bodyPr wrap="square" rtlCol="0" anchor="t">
            <a:spAutoFit/>
          </a:bodyPr>
          <a:p>
            <a:r>
              <a:rPr lang="zh-CN" altLang="en-US"/>
              <a:t>下图说明了异常特征对四类MVTec AD的影响。从图中可以看到，沿着适应特征的每个维度的标准偏差往往是一致的。也就是说当加入了伪异常之后，特征空间</a:t>
            </a:r>
            <a:r>
              <a:rPr lang="zh-CN" altLang="en-US"/>
              <a:t>更加紧凑</a:t>
            </a:r>
            <a:endParaRPr lang="zh-CN" altLang="en-US"/>
          </a:p>
        </p:txBody>
      </p:sp>
      <p:pic>
        <p:nvPicPr>
          <p:cNvPr id="7" name="图片 6"/>
          <p:cNvPicPr>
            <a:picLocks noChangeAspect="1"/>
          </p:cNvPicPr>
          <p:nvPr/>
        </p:nvPicPr>
        <p:blipFill>
          <a:blip r:embed="rId3"/>
          <a:stretch>
            <a:fillRect/>
          </a:stretch>
        </p:blipFill>
        <p:spPr>
          <a:xfrm>
            <a:off x="3497580" y="3616325"/>
            <a:ext cx="4977130" cy="3127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 name="组合 30"/>
          <p:cNvGrpSpPr/>
          <p:nvPr/>
        </p:nvGrpSpPr>
        <p:grpSpPr>
          <a:xfrm>
            <a:off x="532540" y="118126"/>
            <a:ext cx="3363056" cy="906309"/>
            <a:chOff x="435385" y="118126"/>
            <a:chExt cx="3363056" cy="906309"/>
          </a:xfrm>
        </p:grpSpPr>
        <p:sp>
          <p:nvSpPr>
            <p:cNvPr id="8" name="文本框 7"/>
            <p:cNvSpPr txBox="1"/>
            <p:nvPr/>
          </p:nvSpPr>
          <p:spPr>
            <a:xfrm>
              <a:off x="1048145" y="151164"/>
              <a:ext cx="2552065" cy="460375"/>
            </a:xfrm>
            <a:prstGeom prst="rect">
              <a:avLst/>
            </a:prstGeom>
            <a:noFill/>
          </p:spPr>
          <p:txBody>
            <a:bodyPr wrap="none" rtlCol="0">
              <a:spAutoFit/>
            </a:bodyPr>
            <a:p>
              <a:r>
                <a:rPr lang="zh-CN" altLang="en-US" sz="2400" b="1" dirty="0">
                  <a:latin typeface="Segoe UI" panose="020B0502040204020203" pitchFamily="34" charset="0"/>
                  <a:cs typeface="Segoe UI" panose="020B0502040204020203" pitchFamily="34" charset="0"/>
                </a:rPr>
                <a:t>鉴别器与</a:t>
              </a:r>
              <a:r>
                <a:rPr lang="en-US" altLang="zh-CN" sz="2400" b="1" dirty="0">
                  <a:latin typeface="Segoe UI" panose="020B0502040204020203" pitchFamily="34" charset="0"/>
                  <a:cs typeface="Segoe UI" panose="020B0502040204020203" pitchFamily="34" charset="0"/>
                </a:rPr>
                <a:t>loss</a:t>
              </a:r>
              <a:r>
                <a:rPr lang="zh-CN" altLang="en-US" sz="2400" b="1" dirty="0">
                  <a:latin typeface="Segoe UI" panose="020B0502040204020203" pitchFamily="34" charset="0"/>
                  <a:cs typeface="Segoe UI" panose="020B0502040204020203" pitchFamily="34" charset="0"/>
                </a:rPr>
                <a:t>函数</a:t>
              </a:r>
              <a:endParaRPr lang="zh-CN" altLang="en-US" sz="2400" b="1" dirty="0">
                <a:latin typeface="Segoe UI" panose="020B0502040204020203" pitchFamily="34" charset="0"/>
                <a:cs typeface="Segoe UI" panose="020B0502040204020203" pitchFamily="34" charset="0"/>
              </a:endParaRPr>
            </a:p>
          </p:txBody>
        </p:sp>
        <p:sp>
          <p:nvSpPr>
            <p:cNvPr id="33" name="矩形 32"/>
            <p:cNvSpPr/>
            <p:nvPr/>
          </p:nvSpPr>
          <p:spPr>
            <a:xfrm>
              <a:off x="3382943" y="655103"/>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4" name="矩形 33"/>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5" name="直接连接符 34"/>
            <p:cNvCxnSpPr/>
            <p:nvPr/>
          </p:nvCxnSpPr>
          <p:spPr>
            <a:xfrm flipV="1">
              <a:off x="821805" y="593144"/>
              <a:ext cx="2675890" cy="1968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267857" y="649588"/>
              <a:ext cx="446405" cy="337185"/>
            </a:xfrm>
            <a:prstGeom prst="rect">
              <a:avLst/>
            </a:prstGeom>
          </p:spPr>
          <p:txBody>
            <a:bodyPr wrap="none">
              <a:spAutoFit/>
            </a:bodyPr>
            <a:p>
              <a:pPr algn="ctr"/>
              <a:r>
                <a:rPr lang="en-US" altLang="zh-CN" sz="1600" dirty="0">
                  <a:solidFill>
                    <a:schemeClr val="bg2">
                      <a:lumMod val="50000"/>
                    </a:schemeClr>
                  </a:solidFill>
                  <a:latin typeface="Segoe UI" panose="020B0502040204020203" pitchFamily="34" charset="0"/>
                  <a:cs typeface="Segoe UI" panose="020B0502040204020203" pitchFamily="34" charset="0"/>
                </a:rPr>
                <a:t>2.4</a:t>
              </a:r>
              <a:endParaRPr lang="en-US" altLang="zh-CN"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mc:Choice xmlns:a14="http://schemas.microsoft.com/office/drawing/2010/main" Requires="a14">
          <p:sp>
            <p:nvSpPr>
              <p:cNvPr id="4" name="文本框 3"/>
              <p:cNvSpPr txBox="1"/>
              <p:nvPr/>
            </p:nvSpPr>
            <p:spPr>
              <a:xfrm>
                <a:off x="918845" y="1313815"/>
                <a:ext cx="9342120" cy="2592705"/>
              </a:xfrm>
              <a:prstGeom prst="rect">
                <a:avLst/>
              </a:prstGeom>
              <a:noFill/>
            </p:spPr>
            <p:txBody>
              <a:bodyPr wrap="square" rtlCol="0" anchor="t">
                <a:spAutoFit/>
              </a:bodyPr>
              <a:p>
                <a:pPr indent="457200"/>
                <a:r>
                  <a:rPr lang="zh-CN" altLang="en-US"/>
                  <a:t>鉴别器</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𝜑</m:t>
                        </m:r>
                      </m:sub>
                    </m:sSub>
                  </m:oMath>
                </a14:m>
                <a:r>
                  <a:rPr lang="zh-CN" altLang="en-US">
                    <a:latin typeface="Cambria Math" panose="02040503050406030204" charset="0"/>
                    <a:cs typeface="Cambria Math" panose="02040503050406030204" charset="0"/>
                  </a:rPr>
                  <a:t>作为正态性积分器，</a:t>
                </a:r>
                <a:r>
                  <a:rPr lang="zh-CN" altLang="en-US"/>
                  <a:t>直接估计每个位置（h，w）的正态性。由于负样本是与正常特征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𝑞</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𝑡𝑟𝑎𝑖𝑛</m:t>
                        </m:r>
                      </m:sub>
                    </m:sSub>
                    <m:r>
                      <a:rPr lang="zh-CN" altLang="en-US" i="1">
                        <a:latin typeface="Cambria Math" panose="02040503050406030204" charset="0"/>
                        <a:cs typeface="Cambria Math" panose="02040503050406030204" charset="0"/>
                      </a:rPr>
                      <m:t>一起生成的</m:t>
                    </m:r>
                    <m:r>
                      <a:rPr lang="en-US" altLang="zh-CN" i="1">
                        <a:latin typeface="Cambria Math" panose="02040503050406030204" charset="0"/>
                        <a:cs typeface="Cambria Math" panose="02040503050406030204" charset="0"/>
                      </a:rPr>
                      <m:t> </m:t>
                    </m:r>
                  </m:oMath>
                </a14:m>
                <a:r>
                  <a:rPr lang="zh-CN" altLang="en-US">
                    <a:latin typeface="Cambria Math" panose="02040503050406030204" charset="0"/>
                    <a:cs typeface="Cambria Math" panose="02040503050406030204" charset="0"/>
                  </a:rPr>
                  <a:t>，它们都被送到鉴别器。鉴别器期望正常特征的正输出，而异常特征的负输出，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pPr indent="457200"/>
                <a:r>
                  <a:rPr lang="zh-CN" altLang="en-US"/>
                  <a:t>论文中仅使用一个2层多层感知器（MLP）结构:</a:t>
                </a:r>
                <a:endParaRPr lang="zh-CN" altLang="en-US"/>
              </a:p>
              <a:p>
                <a:pPr indent="457200"/>
                <a:endParaRPr lang="zh-CN" altLang="en-US"/>
              </a:p>
              <a:p>
                <a:pPr indent="457200"/>
                <a:endParaRPr lang="zh-CN" altLang="en-US"/>
              </a:p>
              <a:p>
                <a:pPr indent="457200"/>
                <a:r>
                  <a:rPr lang="en-US" altLang="zh-CN"/>
                  <a:t>Loss</a:t>
                </a:r>
                <a:r>
                  <a:rPr lang="zh-CN" altLang="en-US"/>
                  <a:t>函数为一个简单的截断</a:t>
                </a:r>
                <a:r>
                  <a:rPr lang="en-US" altLang="zh-CN"/>
                  <a:t>L1</a:t>
                </a:r>
                <a:r>
                  <a:rPr lang="zh-CN" altLang="en-US"/>
                  <a:t>损失函数，推导公式</a:t>
                </a:r>
                <a:r>
                  <a:rPr lang="zh-CN" altLang="en-US"/>
                  <a:t>为</a:t>
                </a:r>
                <a:endParaRPr lang="zh-CN" altLang="en-US"/>
              </a:p>
              <a:p>
                <a:pPr indent="457200"/>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918845" y="1313815"/>
                <a:ext cx="9342120" cy="2592705"/>
              </a:xfrm>
              <a:prstGeom prst="rect">
                <a:avLst/>
              </a:prstGeom>
              <a:blipFill rotWithShape="1">
                <a:blip r:embed="rId1"/>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2"/>
          <a:stretch>
            <a:fillRect/>
          </a:stretch>
        </p:blipFill>
        <p:spPr>
          <a:xfrm>
            <a:off x="2554605" y="3906520"/>
            <a:ext cx="6457950" cy="781050"/>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1306830" y="4916170"/>
                <a:ext cx="8954135" cy="687070"/>
              </a:xfrm>
              <a:prstGeom prst="rect">
                <a:avLst/>
              </a:prstGeom>
              <a:noFill/>
            </p:spPr>
            <p:txBody>
              <a:bodyPr wrap="square" rtlCol="0">
                <a:spAutoFit/>
              </a:bodyPr>
              <a:p>
                <a:r>
                  <a:rPr lang="zh-CN" altLang="en-US"/>
                  <a:t>其中的</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𝑡ℎ</m:t>
                        </m:r>
                      </m:e>
                      <m:sup>
                        <m:r>
                          <a:rPr lang="en-US" altLang="zh-CN" i="1">
                            <a:latin typeface="Cambria Math" panose="02040503050406030204" charset="0"/>
                            <a:cs typeface="Cambria Math" panose="02040503050406030204" charset="0"/>
                          </a:rPr>
                          <m:t>+</m:t>
                        </m:r>
                      </m:sup>
                    </m:sSup>
                    <m:r>
                      <a:rPr lang="zh-CN" altLang="en-US" i="1">
                        <a:latin typeface="Cambria Math" panose="02040503050406030204" charset="0"/>
                        <a:cs typeface="Cambria Math" panose="02040503050406030204" charset="0"/>
                      </a:rPr>
                      <m:t>和</m:t>
                    </m:r>
                    <m:sSup>
                      <m:sSupPr>
                        <m:ctrlPr>
                          <a:rPr lang="zh-CN" altLang="en-US"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𝑡ℎ</m:t>
                        </m:r>
                      </m:e>
                      <m:sup>
                        <m:r>
                          <a:rPr lang="en-US" altLang="zh-CN" i="1">
                            <a:latin typeface="Cambria Math" panose="02040503050406030204" charset="0"/>
                            <a:cs typeface="Cambria Math" panose="02040503050406030204" charset="0"/>
                          </a:rPr>
                          <m:t>−</m:t>
                        </m:r>
                      </m:sup>
                    </m:sSup>
                  </m:oMath>
                </a14:m>
                <a:r>
                  <a:rPr lang="zh-CN" altLang="en-US">
                    <a:latin typeface="Cambria Math" panose="02040503050406030204" charset="0"/>
                    <a:cs typeface="Cambria Math" panose="02040503050406030204" charset="0"/>
                  </a:rPr>
                  <a:t>是截断项以防止过拟合，默认选取值为</a:t>
                </a:r>
                <a:r>
                  <a:rPr lang="en-US" altLang="zh-CN">
                    <a:latin typeface="Cambria Math" panose="02040503050406030204" charset="0"/>
                    <a:cs typeface="Cambria Math" panose="02040503050406030204" charset="0"/>
                  </a:rPr>
                  <a:t>0.5</a:t>
                </a:r>
                <a:r>
                  <a:rPr lang="zh-CN" altLang="en-US">
                    <a:latin typeface="Cambria Math" panose="02040503050406030204" charset="0"/>
                    <a:cs typeface="Cambria Math" panose="02040503050406030204" charset="0"/>
                  </a:rPr>
                  <a:t>和</a:t>
                </a:r>
                <a:r>
                  <a:rPr lang="en-US" altLang="zh-CN">
                    <a:latin typeface="Cambria Math" panose="02040503050406030204" charset="0"/>
                    <a:cs typeface="Cambria Math" panose="02040503050406030204" charset="0"/>
                  </a:rPr>
                  <a:t>-0.5</a:t>
                </a:r>
                <a:r>
                  <a:rPr lang="zh-CN" altLang="en-US">
                    <a:latin typeface="Cambria Math" panose="02040503050406030204" charset="0"/>
                    <a:cs typeface="Cambria Math" panose="02040503050406030204" charset="0"/>
                  </a:rPr>
                  <a:t>，所以训练的目标就是将正样本的判别输出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𝜑</m:t>
                        </m:r>
                      </m:sub>
                    </m:sSub>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𝑞</m:t>
                        </m:r>
                      </m:e>
                      <m:sub>
                        <m:r>
                          <a:rPr lang="en-US" altLang="zh-CN" i="1">
                            <a:latin typeface="Cambria Math" panose="02040503050406030204" charset="0"/>
                            <a:cs typeface="Cambria Math" panose="02040503050406030204" charset="0"/>
                          </a:rPr>
                          <m:t>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sub>
                      <m:sup>
                        <m:r>
                          <a:rPr lang="en-US" altLang="zh-CN" i="1">
                            <a:latin typeface="Cambria Math" panose="02040503050406030204" charset="0"/>
                            <a:cs typeface="Cambria Math" panose="02040503050406030204" charset="0"/>
                          </a:rPr>
                          <m:t>𝑖</m:t>
                        </m:r>
                      </m:sup>
                    </m:sSubSup>
                    <m:r>
                      <a:rPr lang="en-US" altLang="zh-CN" i="1">
                        <a:latin typeface="Cambria Math" panose="02040503050406030204" charset="0"/>
                        <a:cs typeface="Cambria Math" panose="02040503050406030204" charset="0"/>
                      </a:rPr>
                      <m:t>)</m:t>
                    </m:r>
                    <m:r>
                      <a:rPr lang="zh-CN" altLang="en-US" i="1">
                        <a:latin typeface="Cambria Math" panose="02040503050406030204" charset="0"/>
                        <a:ea typeface="MS Mincho" charset="0"/>
                        <a:cs typeface="Cambria Math" panose="02040503050406030204" charset="0"/>
                      </a:rPr>
                      <m:t>接近</m:t>
                    </m:r>
                    <m:r>
                      <a:rPr lang="en-US" altLang="zh-CN" i="1">
                        <a:latin typeface="Cambria Math" panose="02040503050406030204" charset="0"/>
                        <a:ea typeface="MS Mincho" charset="0"/>
                        <a:cs typeface="Cambria Math" panose="02040503050406030204" charset="0"/>
                      </a:rPr>
                      <m:t>0</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5</m:t>
                    </m:r>
                    <m:r>
                      <a:rPr lang="en-US" altLang="zh-CN" i="1">
                        <a:latin typeface="Cambria Math" panose="02040503050406030204" charset="0"/>
                        <a:ea typeface="MS Mincho" charset="0"/>
                        <a:cs typeface="Cambria Math" panose="02040503050406030204" charset="0"/>
                      </a:rPr>
                      <m:t>，</m:t>
                    </m:r>
                    <m:r>
                      <a:rPr lang="zh-CN" altLang="en-US" i="1">
                        <a:latin typeface="Cambria Math" panose="02040503050406030204" charset="0"/>
                        <a:ea typeface="MS Mincho" charset="0"/>
                        <a:cs typeface="Cambria Math" panose="02040503050406030204" charset="0"/>
                      </a:rPr>
                      <m:t>而伪异常的判别器输出</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𝜑</m:t>
                        </m:r>
                      </m:sub>
                    </m:sSub>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𝑞</m:t>
                        </m:r>
                      </m:e>
                      <m:sub>
                        <m:r>
                          <a:rPr lang="en-US" altLang="zh-CN" i="1">
                            <a:latin typeface="Cambria Math" panose="02040503050406030204" charset="0"/>
                            <a:cs typeface="Cambria Math" panose="02040503050406030204" charset="0"/>
                          </a:rPr>
                          <m:t>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sub>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sup>
                    </m:sSubSup>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接近</a:t>
                </a:r>
                <a:r>
                  <a:rPr lang="en-US" altLang="zh-CN">
                    <a:latin typeface="Cambria Math" panose="02040503050406030204" charset="0"/>
                    <a:cs typeface="Cambria Math" panose="02040503050406030204" charset="0"/>
                  </a:rPr>
                  <a:t>-0.5</a:t>
                </a:r>
                <a:endParaRPr lang="en-US" altLang="zh-CN">
                  <a:latin typeface="Cambria Math" panose="02040503050406030204" charset="0"/>
                  <a:cs typeface="Cambria Math" panose="02040503050406030204"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1306830" y="4916170"/>
                <a:ext cx="8954135" cy="68707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03</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7996"/>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THREE</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rPr>
              <a:t>实验</a:t>
            </a:r>
            <a:r>
              <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rPr>
              <a:t>结果</a:t>
            </a:r>
            <a:endPar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435385" y="175276"/>
            <a:ext cx="2275936" cy="839437"/>
            <a:chOff x="435385" y="118126"/>
            <a:chExt cx="2275936" cy="839437"/>
          </a:xfrm>
        </p:grpSpPr>
        <p:sp>
          <p:nvSpPr>
            <p:cNvPr id="14" name="文本框 13"/>
            <p:cNvSpPr txBox="1"/>
            <p:nvPr/>
          </p:nvSpPr>
          <p:spPr>
            <a:xfrm>
              <a:off x="708420" y="151164"/>
              <a:ext cx="1569720" cy="460375"/>
            </a:xfrm>
            <a:prstGeom prst="rect">
              <a:avLst/>
            </a:prstGeom>
            <a:noFill/>
          </p:spPr>
          <p:txBody>
            <a:bodyPr wrap="none" rtlCol="0">
              <a:spAutoFit/>
            </a:bodyPr>
            <a:p>
              <a:r>
                <a:rPr lang="en-US" altLang="zh-CN" sz="2400" b="1" dirty="0">
                  <a:latin typeface="Segoe UI" panose="020B0502040204020203" pitchFamily="34" charset="0"/>
                  <a:cs typeface="Segoe UI" panose="020B0502040204020203" pitchFamily="34" charset="0"/>
                </a:rPr>
                <a:t>  </a:t>
              </a:r>
              <a:r>
                <a:rPr lang="zh-CN" altLang="en-US" sz="2400" b="1" dirty="0">
                  <a:latin typeface="Segoe UI" panose="020B0502040204020203" pitchFamily="34" charset="0"/>
                  <a:cs typeface="Segoe UI" panose="020B0502040204020203" pitchFamily="34" charset="0"/>
                </a:rPr>
                <a:t>实验结果</a:t>
              </a:r>
              <a:endParaRPr lang="zh-CN" altLang="en-US" sz="2400" b="1" dirty="0">
                <a:latin typeface="Segoe UI" panose="020B0502040204020203" pitchFamily="34" charset="0"/>
                <a:cs typeface="Segoe UI" panose="020B0502040204020203" pitchFamily="34" charset="0"/>
              </a:endParaRPr>
            </a:p>
          </p:txBody>
        </p:sp>
        <p:sp>
          <p:nvSpPr>
            <p:cNvPr id="15" name="矩形 14"/>
            <p:cNvSpPr/>
            <p:nvPr/>
          </p:nvSpPr>
          <p:spPr>
            <a:xfrm>
              <a:off x="2295823" y="487463"/>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6" name="矩形 15"/>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17" name="直接连接符 16"/>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08420" y="620378"/>
              <a:ext cx="309880" cy="337185"/>
            </a:xfrm>
            <a:prstGeom prst="rect">
              <a:avLst/>
            </a:prstGeom>
          </p:spPr>
          <p:txBody>
            <a:bodyPr wrap="none">
              <a:spAutoFit/>
            </a:bodyPr>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pic>
        <p:nvPicPr>
          <p:cNvPr id="4" name="图片 3"/>
          <p:cNvPicPr>
            <a:picLocks noChangeAspect="1"/>
          </p:cNvPicPr>
          <p:nvPr/>
        </p:nvPicPr>
        <p:blipFill>
          <a:blip r:embed="rId1"/>
          <a:stretch>
            <a:fillRect/>
          </a:stretch>
        </p:blipFill>
        <p:spPr>
          <a:xfrm>
            <a:off x="1461135" y="1708785"/>
            <a:ext cx="9269095" cy="4293235"/>
          </a:xfrm>
          <a:prstGeom prst="rect">
            <a:avLst/>
          </a:prstGeom>
        </p:spPr>
      </p:pic>
      <p:sp>
        <p:nvSpPr>
          <p:cNvPr id="5" name="文本框 4"/>
          <p:cNvSpPr txBox="1"/>
          <p:nvPr/>
        </p:nvSpPr>
        <p:spPr>
          <a:xfrm>
            <a:off x="3187700" y="1252220"/>
            <a:ext cx="5944235" cy="368300"/>
          </a:xfrm>
          <a:prstGeom prst="rect">
            <a:avLst/>
          </a:prstGeom>
          <a:noFill/>
        </p:spPr>
        <p:txBody>
          <a:bodyPr wrap="square" rtlCol="0">
            <a:spAutoFit/>
          </a:bodyPr>
          <a:p>
            <a:r>
              <a:rPr lang="zh-CN" altLang="en-US"/>
              <a:t>图像级</a:t>
            </a:r>
            <a:r>
              <a:rPr lang="en-US" altLang="zh-CN"/>
              <a:t>AUROC/</a:t>
            </a:r>
            <a:r>
              <a:rPr lang="zh-CN" altLang="en-US"/>
              <a:t>定位结果</a:t>
            </a:r>
            <a:r>
              <a:rPr lang="en-US" altLang="zh-CN"/>
              <a:t>(</a:t>
            </a:r>
            <a:r>
              <a:rPr lang="zh-CN" altLang="en-US"/>
              <a:t>像素级</a:t>
            </a:r>
            <a:r>
              <a:rPr lang="en-US" altLang="zh-CN"/>
              <a:t>AUROC)</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18540" y="1352550"/>
            <a:ext cx="9090660" cy="922020"/>
          </a:xfrm>
          <a:prstGeom prst="rect">
            <a:avLst/>
          </a:prstGeom>
          <a:noFill/>
        </p:spPr>
        <p:txBody>
          <a:bodyPr wrap="square" rtlCol="0" anchor="t">
            <a:spAutoFit/>
          </a:bodyPr>
          <a:p>
            <a:r>
              <a:rPr lang="zh-CN" altLang="en-US"/>
              <a:t>在MVTec AD基准上的推理速度（FPS）与I-AUROC。</a:t>
            </a:r>
            <a:endParaRPr lang="zh-CN" altLang="en-US"/>
          </a:p>
          <a:p>
            <a:endParaRPr lang="zh-CN" altLang="en-US"/>
          </a:p>
          <a:p>
            <a:r>
              <a:rPr lang="zh-CN" altLang="en-US"/>
              <a:t>SimpleNet在准确性和效率方面都大大优于以前的所有方法。</a:t>
            </a:r>
            <a:endParaRPr lang="zh-CN" altLang="en-US"/>
          </a:p>
        </p:txBody>
      </p:sp>
      <p:grpSp>
        <p:nvGrpSpPr>
          <p:cNvPr id="13" name="组合 12"/>
          <p:cNvGrpSpPr/>
          <p:nvPr/>
        </p:nvGrpSpPr>
        <p:grpSpPr>
          <a:xfrm>
            <a:off x="435385" y="175276"/>
            <a:ext cx="2275936" cy="839437"/>
            <a:chOff x="435385" y="118126"/>
            <a:chExt cx="2275936" cy="839437"/>
          </a:xfrm>
        </p:grpSpPr>
        <p:sp>
          <p:nvSpPr>
            <p:cNvPr id="14" name="文本框 13"/>
            <p:cNvSpPr txBox="1"/>
            <p:nvPr/>
          </p:nvSpPr>
          <p:spPr>
            <a:xfrm>
              <a:off x="708420" y="151164"/>
              <a:ext cx="1569720" cy="460375"/>
            </a:xfrm>
            <a:prstGeom prst="rect">
              <a:avLst/>
            </a:prstGeom>
            <a:noFill/>
          </p:spPr>
          <p:txBody>
            <a:bodyPr wrap="none" rtlCol="0">
              <a:spAutoFit/>
            </a:bodyPr>
            <a:p>
              <a:r>
                <a:rPr lang="en-US" altLang="zh-CN" sz="2400" b="1" dirty="0">
                  <a:latin typeface="Segoe UI" panose="020B0502040204020203" pitchFamily="34" charset="0"/>
                  <a:cs typeface="Segoe UI" panose="020B0502040204020203" pitchFamily="34" charset="0"/>
                </a:rPr>
                <a:t>  </a:t>
              </a:r>
              <a:r>
                <a:rPr lang="zh-CN" altLang="en-US" sz="2400" b="1" dirty="0">
                  <a:latin typeface="Segoe UI" panose="020B0502040204020203" pitchFamily="34" charset="0"/>
                  <a:cs typeface="Segoe UI" panose="020B0502040204020203" pitchFamily="34" charset="0"/>
                </a:rPr>
                <a:t>实验结果</a:t>
              </a:r>
              <a:endParaRPr lang="zh-CN" altLang="en-US" sz="2400" b="1" dirty="0">
                <a:latin typeface="Segoe UI" panose="020B0502040204020203" pitchFamily="34" charset="0"/>
                <a:cs typeface="Segoe UI" panose="020B0502040204020203" pitchFamily="34" charset="0"/>
              </a:endParaRPr>
            </a:p>
          </p:txBody>
        </p:sp>
        <p:sp>
          <p:nvSpPr>
            <p:cNvPr id="15" name="矩形 14"/>
            <p:cNvSpPr/>
            <p:nvPr/>
          </p:nvSpPr>
          <p:spPr>
            <a:xfrm>
              <a:off x="2295823" y="487463"/>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6" name="矩形 15"/>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17" name="直接连接符 16"/>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08420" y="620378"/>
              <a:ext cx="309880" cy="337185"/>
            </a:xfrm>
            <a:prstGeom prst="rect">
              <a:avLst/>
            </a:prstGeom>
          </p:spPr>
          <p:txBody>
            <a:bodyPr wrap="none">
              <a:spAutoFit/>
            </a:bodyPr>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pic>
        <p:nvPicPr>
          <p:cNvPr id="5" name="图片 4"/>
          <p:cNvPicPr>
            <a:picLocks noChangeAspect="1"/>
          </p:cNvPicPr>
          <p:nvPr/>
        </p:nvPicPr>
        <p:blipFill>
          <a:blip r:embed="rId1"/>
          <a:stretch>
            <a:fillRect/>
          </a:stretch>
        </p:blipFill>
        <p:spPr>
          <a:xfrm>
            <a:off x="3217545" y="2274570"/>
            <a:ext cx="5757545" cy="40862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04</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7996"/>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FOUR</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rPr>
              <a:t>消融实验</a:t>
            </a:r>
            <a:r>
              <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rPr>
              <a:t>及结论</a:t>
            </a:r>
            <a:endPar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rot="18888434">
            <a:off x="3439753" y="-1467654"/>
            <a:ext cx="5406280" cy="5406280"/>
          </a:xfrm>
          <a:prstGeom prst="rect">
            <a:avLst/>
          </a:prstGeom>
          <a:noFill/>
          <a:ln w="127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58880" y="212741"/>
            <a:ext cx="2275936" cy="839437"/>
            <a:chOff x="435385" y="118126"/>
            <a:chExt cx="2275936" cy="839437"/>
          </a:xfrm>
        </p:grpSpPr>
        <p:sp>
          <p:nvSpPr>
            <p:cNvPr id="19" name="文本框 18"/>
            <p:cNvSpPr txBox="1"/>
            <p:nvPr/>
          </p:nvSpPr>
          <p:spPr>
            <a:xfrm>
              <a:off x="708420" y="151164"/>
              <a:ext cx="1569720" cy="460375"/>
            </a:xfrm>
            <a:prstGeom prst="rect">
              <a:avLst/>
            </a:prstGeom>
            <a:noFill/>
          </p:spPr>
          <p:txBody>
            <a:bodyPr wrap="none" rtlCol="0">
              <a:spAutoFit/>
            </a:bodyPr>
            <a:p>
              <a:r>
                <a:rPr lang="en-US" altLang="zh-CN" sz="2400" b="1" dirty="0">
                  <a:latin typeface="Segoe UI" panose="020B0502040204020203" pitchFamily="34" charset="0"/>
                  <a:cs typeface="Segoe UI" panose="020B0502040204020203" pitchFamily="34" charset="0"/>
                </a:rPr>
                <a:t>  </a:t>
              </a:r>
              <a:r>
                <a:rPr lang="zh-CN" altLang="en-US" sz="2400" b="1" dirty="0">
                  <a:latin typeface="Segoe UI" panose="020B0502040204020203" pitchFamily="34" charset="0"/>
                  <a:cs typeface="Segoe UI" panose="020B0502040204020203" pitchFamily="34" charset="0"/>
                </a:rPr>
                <a:t>消融实验</a:t>
              </a:r>
              <a:endParaRPr lang="zh-CN" altLang="en-US" sz="2400" b="1" dirty="0">
                <a:latin typeface="Segoe UI" panose="020B0502040204020203" pitchFamily="34" charset="0"/>
                <a:cs typeface="Segoe UI" panose="020B0502040204020203" pitchFamily="34" charset="0"/>
              </a:endParaRPr>
            </a:p>
          </p:txBody>
        </p:sp>
        <p:sp>
          <p:nvSpPr>
            <p:cNvPr id="20" name="矩形 19"/>
            <p:cNvSpPr/>
            <p:nvPr/>
          </p:nvSpPr>
          <p:spPr>
            <a:xfrm>
              <a:off x="2295823" y="487463"/>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21" name="矩形 20"/>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22" name="直接连接符 2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708420" y="620378"/>
              <a:ext cx="309880" cy="337185"/>
            </a:xfrm>
            <a:prstGeom prst="rect">
              <a:avLst/>
            </a:prstGeom>
          </p:spPr>
          <p:txBody>
            <a:bodyPr wrap="none">
              <a:spAutoFit/>
            </a:bodyPr>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37" name="文本框 36"/>
          <p:cNvSpPr txBox="1"/>
          <p:nvPr/>
        </p:nvSpPr>
        <p:spPr>
          <a:xfrm>
            <a:off x="845185" y="1105535"/>
            <a:ext cx="9817735" cy="368300"/>
          </a:xfrm>
          <a:prstGeom prst="rect">
            <a:avLst/>
          </a:prstGeom>
          <a:noFill/>
        </p:spPr>
        <p:txBody>
          <a:bodyPr wrap="square" rtlCol="0" anchor="t">
            <a:spAutoFit/>
          </a:bodyPr>
          <a:p>
            <a:r>
              <a:rPr lang="zh-CN" altLang="en-US"/>
              <a:t>文章研究了特征提取器中的</a:t>
            </a:r>
            <a:r>
              <a:rPr lang="zh-CN" altLang="en-US" b="1"/>
              <a:t>邻域大小p</a:t>
            </a:r>
            <a:r>
              <a:rPr lang="zh-CN" altLang="en-US"/>
              <a:t>、</a:t>
            </a:r>
            <a:r>
              <a:rPr lang="zh-CN" altLang="en-US" b="1"/>
              <a:t>层级选择</a:t>
            </a:r>
            <a:r>
              <a:rPr lang="zh-CN" altLang="en-US"/>
              <a:t>、</a:t>
            </a:r>
            <a:r>
              <a:rPr lang="zh-CN" altLang="en-US" b="1"/>
              <a:t>适配器结构</a:t>
            </a:r>
            <a:r>
              <a:rPr lang="zh-CN" altLang="en-US"/>
              <a:t>、</a:t>
            </a:r>
            <a:r>
              <a:rPr lang="zh-CN" altLang="en-US" b="1"/>
              <a:t>噪声规模</a:t>
            </a:r>
            <a:r>
              <a:rPr lang="zh-CN" altLang="en-US"/>
              <a:t>对性能的影响。</a:t>
            </a:r>
            <a:endParaRPr lang="zh-CN" altLang="en-US"/>
          </a:p>
        </p:txBody>
      </p:sp>
      <p:sp>
        <p:nvSpPr>
          <p:cNvPr id="38" name="文本框 37"/>
          <p:cNvSpPr txBox="1"/>
          <p:nvPr/>
        </p:nvSpPr>
        <p:spPr>
          <a:xfrm>
            <a:off x="845185" y="1597025"/>
            <a:ext cx="9267825" cy="368300"/>
          </a:xfrm>
          <a:prstGeom prst="rect">
            <a:avLst/>
          </a:prstGeom>
          <a:noFill/>
        </p:spPr>
        <p:txBody>
          <a:bodyPr wrap="square" rtlCol="0" anchor="t">
            <a:spAutoFit/>
          </a:bodyPr>
          <a:p>
            <a:r>
              <a:rPr lang="zh-CN" altLang="en-US"/>
              <a:t>对邻域大小和层级分别进行了消融实验，最终选取</a:t>
            </a:r>
            <a:r>
              <a:rPr lang="zh-CN" altLang="en-US" b="1"/>
              <a:t>p为3</a:t>
            </a:r>
            <a:r>
              <a:rPr lang="zh-CN" altLang="en-US"/>
              <a:t>，选取</a:t>
            </a:r>
            <a:r>
              <a:rPr lang="zh-CN" altLang="en-US" b="1"/>
              <a:t>WideResNet50的2+3层，</a:t>
            </a:r>
            <a:r>
              <a:rPr lang="zh-CN" altLang="en-US"/>
              <a:t>。</a:t>
            </a:r>
            <a:endParaRPr lang="zh-CN" altLang="en-US"/>
          </a:p>
        </p:txBody>
      </p:sp>
      <p:sp>
        <p:nvSpPr>
          <p:cNvPr id="39" name="文本框 38"/>
          <p:cNvSpPr txBox="1"/>
          <p:nvPr/>
        </p:nvSpPr>
        <p:spPr>
          <a:xfrm>
            <a:off x="874395" y="2088515"/>
            <a:ext cx="4064000" cy="368300"/>
          </a:xfrm>
          <a:prstGeom prst="rect">
            <a:avLst/>
          </a:prstGeom>
          <a:noFill/>
        </p:spPr>
        <p:txBody>
          <a:bodyPr wrap="square" rtlCol="0">
            <a:spAutoFit/>
          </a:bodyPr>
          <a:p>
            <a:r>
              <a:rPr lang="zh-CN" altLang="en-US"/>
              <a:t>下面以适配器消融实验为例进行</a:t>
            </a:r>
            <a:r>
              <a:rPr lang="zh-CN" altLang="en-US"/>
              <a:t>分析：</a:t>
            </a:r>
            <a:endParaRPr lang="zh-CN" altLang="en-US"/>
          </a:p>
        </p:txBody>
      </p:sp>
      <p:pic>
        <p:nvPicPr>
          <p:cNvPr id="40" name="图片 39"/>
          <p:cNvPicPr>
            <a:picLocks noChangeAspect="1"/>
          </p:cNvPicPr>
          <p:nvPr/>
        </p:nvPicPr>
        <p:blipFill>
          <a:blip r:embed="rId1"/>
          <a:stretch>
            <a:fillRect/>
          </a:stretch>
        </p:blipFill>
        <p:spPr>
          <a:xfrm>
            <a:off x="1042035" y="2611120"/>
            <a:ext cx="6304280" cy="3397885"/>
          </a:xfrm>
          <a:prstGeom prst="rect">
            <a:avLst/>
          </a:prstGeom>
        </p:spPr>
      </p:pic>
      <p:sp>
        <p:nvSpPr>
          <p:cNvPr id="41" name="文本框 40"/>
          <p:cNvSpPr txBox="1"/>
          <p:nvPr/>
        </p:nvSpPr>
        <p:spPr>
          <a:xfrm>
            <a:off x="7528560" y="3429000"/>
            <a:ext cx="4354195" cy="2261235"/>
          </a:xfrm>
          <a:prstGeom prst="rect">
            <a:avLst/>
          </a:prstGeom>
          <a:noFill/>
        </p:spPr>
        <p:txBody>
          <a:bodyPr wrap="square" rtlCol="0">
            <a:noAutofit/>
          </a:bodyPr>
          <a:p>
            <a:pPr indent="457200"/>
            <a:r>
              <a:rPr lang="zh-CN" altLang="en-US"/>
              <a:t>可以看到复杂的适配器会导致收敛迅速。经过实验，作者发现复杂特征适配器会导致显著的性能下降。可能的原因之一是复杂的适配器可能会导致过拟合，在测试中减少了缺陷的泛化能力。</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nvGrpSpPr>
        <p:grpSpPr>
          <a:xfrm>
            <a:off x="458880" y="212741"/>
            <a:ext cx="2275936" cy="839437"/>
            <a:chOff x="435385" y="118126"/>
            <a:chExt cx="2275936" cy="839437"/>
          </a:xfrm>
        </p:grpSpPr>
        <p:sp>
          <p:nvSpPr>
            <p:cNvPr id="19" name="文本框 18"/>
            <p:cNvSpPr txBox="1"/>
            <p:nvPr/>
          </p:nvSpPr>
          <p:spPr>
            <a:xfrm>
              <a:off x="1115455" y="160054"/>
              <a:ext cx="960120" cy="460375"/>
            </a:xfrm>
            <a:prstGeom prst="rect">
              <a:avLst/>
            </a:prstGeom>
            <a:noFill/>
          </p:spPr>
          <p:txBody>
            <a:bodyPr wrap="none" rtlCol="0">
              <a:spAutoFit/>
            </a:bodyPr>
            <a:p>
              <a:r>
                <a:rPr lang="en-US" altLang="zh-CN" sz="2400" b="1" dirty="0">
                  <a:latin typeface="Segoe UI" panose="020B0502040204020203" pitchFamily="34" charset="0"/>
                  <a:cs typeface="Segoe UI" panose="020B0502040204020203" pitchFamily="34" charset="0"/>
                </a:rPr>
                <a:t>  </a:t>
              </a:r>
              <a:r>
                <a:rPr lang="zh-CN" altLang="en-US" sz="2400" b="1" dirty="0">
                  <a:latin typeface="Segoe UI" panose="020B0502040204020203" pitchFamily="34" charset="0"/>
                  <a:cs typeface="Segoe UI" panose="020B0502040204020203" pitchFamily="34" charset="0"/>
                </a:rPr>
                <a:t>结论</a:t>
              </a:r>
              <a:endParaRPr lang="zh-CN" altLang="en-US" sz="2400" b="1" dirty="0">
                <a:latin typeface="Segoe UI" panose="020B0502040204020203" pitchFamily="34" charset="0"/>
                <a:cs typeface="Segoe UI" panose="020B0502040204020203" pitchFamily="34" charset="0"/>
              </a:endParaRPr>
            </a:p>
          </p:txBody>
        </p:sp>
        <p:sp>
          <p:nvSpPr>
            <p:cNvPr id="20" name="矩形 19"/>
            <p:cNvSpPr/>
            <p:nvPr/>
          </p:nvSpPr>
          <p:spPr>
            <a:xfrm>
              <a:off x="2295823" y="487463"/>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21" name="矩形 20"/>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22" name="直接连接符 2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708420" y="620378"/>
              <a:ext cx="309880" cy="337185"/>
            </a:xfrm>
            <a:prstGeom prst="rect">
              <a:avLst/>
            </a:prstGeom>
          </p:spPr>
          <p:txBody>
            <a:bodyPr wrap="none">
              <a:spAutoFit/>
            </a:bodyPr>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4" name="文本框 3"/>
          <p:cNvSpPr txBox="1"/>
          <p:nvPr/>
        </p:nvSpPr>
        <p:spPr>
          <a:xfrm>
            <a:off x="845185" y="1279525"/>
            <a:ext cx="10459720" cy="2306955"/>
          </a:xfrm>
          <a:prstGeom prst="rect">
            <a:avLst/>
          </a:prstGeom>
          <a:noFill/>
        </p:spPr>
        <p:txBody>
          <a:bodyPr wrap="square" rtlCol="0" anchor="t">
            <a:spAutoFit/>
          </a:bodyPr>
          <a:p>
            <a:r>
              <a:rPr lang="zh-CN" altLang="en-US"/>
              <a:t>在本文中，作者提出了一个简单而有效的方法命名为SimpleNet的无监督异常检测和定位的方法</a:t>
            </a:r>
            <a:r>
              <a:rPr lang="zh-CN" altLang="en-US"/>
              <a:t>模型。</a:t>
            </a:r>
            <a:endParaRPr lang="zh-CN" altLang="en-US"/>
          </a:p>
          <a:p>
            <a:endParaRPr lang="zh-CN" altLang="en-US"/>
          </a:p>
          <a:p>
            <a:r>
              <a:rPr lang="zh-CN" altLang="en-US"/>
              <a:t>SimpleNet由几个简单的神经网络模块组成，易于训练和应用于工业场景。虽然简单，但与MVtec AD基准测试中以前最先进的方法相比，SimpleNet实现了最高的性能和最快的推理速度。</a:t>
            </a:r>
            <a:endParaRPr lang="zh-CN" altLang="en-US"/>
          </a:p>
          <a:p>
            <a:endParaRPr lang="zh-CN" altLang="en-US"/>
          </a:p>
          <a:p>
            <a:r>
              <a:rPr lang="zh-CN" altLang="en-US"/>
              <a:t>SimpleNet提供了一个新的视角来弥合异常检测和定位的学术研究和工业应用之间的差距。</a:t>
            </a:r>
            <a:endParaRPr lang="zh-CN" altLang="en-US"/>
          </a:p>
          <a:p>
            <a:endParaRPr lang="zh-CN" altLang="en-US"/>
          </a:p>
          <a:p>
            <a:endParaRPr lang="zh-CN" altLang="en-US"/>
          </a:p>
        </p:txBody>
      </p:sp>
      <p:sp>
        <p:nvSpPr>
          <p:cNvPr id="5" name="文本框 4"/>
          <p:cNvSpPr txBox="1"/>
          <p:nvPr/>
        </p:nvSpPr>
        <p:spPr>
          <a:xfrm>
            <a:off x="874395" y="3586480"/>
            <a:ext cx="9538970" cy="1753235"/>
          </a:xfrm>
          <a:prstGeom prst="rect">
            <a:avLst/>
          </a:prstGeom>
          <a:noFill/>
        </p:spPr>
        <p:txBody>
          <a:bodyPr wrap="square" rtlCol="0">
            <a:spAutoFit/>
          </a:bodyPr>
          <a:p>
            <a:r>
              <a:rPr lang="zh-CN" altLang="en-US"/>
              <a:t>个人认为本文章主要亮点有两点：</a:t>
            </a:r>
            <a:endParaRPr lang="zh-CN" altLang="en-US"/>
          </a:p>
          <a:p>
            <a:endParaRPr lang="zh-CN" altLang="en-US"/>
          </a:p>
          <a:p>
            <a:r>
              <a:rPr lang="zh-CN" altLang="en-US"/>
              <a:t>第一：化繁为简，通过简单的网络结构实现了最先进的</a:t>
            </a:r>
            <a:r>
              <a:rPr lang="zh-CN" altLang="en-US"/>
              <a:t>性能</a:t>
            </a:r>
            <a:endParaRPr lang="zh-CN" altLang="en-US"/>
          </a:p>
          <a:p>
            <a:endParaRPr lang="zh-CN" altLang="en-US"/>
          </a:p>
          <a:p>
            <a:r>
              <a:rPr lang="zh-CN" altLang="en-US"/>
              <a:t>第二：在异常特征生成阶段是在特征空间内加噪声以生成伪异常而不是对原始数据样本加噪声以生成伪异常，这也是本文最大的创新</a:t>
            </a:r>
            <a:r>
              <a:rPr lang="zh-CN" altLang="en-US"/>
              <a:t>点</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p:nvSpPr>
        <p:spPr>
          <a:xfrm>
            <a:off x="3686175" y="1860441"/>
            <a:ext cx="914400" cy="217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56499" y="2004725"/>
            <a:ext cx="3800475" cy="758190"/>
          </a:xfrm>
          <a:prstGeom prst="rect">
            <a:avLst/>
          </a:prstGeom>
          <a:noFill/>
        </p:spPr>
        <p:txBody>
          <a:bodyPr wrap="square" rtlCol="0">
            <a:spAutoFit/>
          </a:bodyPr>
          <a:lstStyle/>
          <a:p>
            <a:pPr>
              <a:lnSpc>
                <a:spcPts val="5200"/>
              </a:lnSpc>
            </a:pPr>
            <a:r>
              <a:rPr lang="en-US" altLang="zh-CN" sz="4400" spc="130" dirty="0">
                <a:gradFill>
                  <a:gsLst>
                    <a:gs pos="0">
                      <a:srgbClr val="498FCF"/>
                    </a:gs>
                    <a:gs pos="100000">
                      <a:srgbClr val="2B37BE"/>
                    </a:gs>
                  </a:gsLst>
                  <a:lin ang="8100000" scaled="1"/>
                </a:gradFill>
                <a:latin typeface="思源黑体 CN Heavy" panose="020B0A00000000000000" pitchFamily="34" charset="-122"/>
                <a:ea typeface="思源黑体 CN Heavy" panose="020B0A00000000000000" pitchFamily="34" charset="-122"/>
              </a:rPr>
              <a:t>2014.4.25</a:t>
            </a:r>
            <a:endParaRPr lang="zh-CN" altLang="en-US" sz="4400" spc="130" dirty="0">
              <a:gradFill>
                <a:gsLst>
                  <a:gs pos="0">
                    <a:srgbClr val="498FCF"/>
                  </a:gs>
                  <a:gs pos="100000">
                    <a:srgbClr val="2B37BE"/>
                  </a:gs>
                </a:gsLst>
                <a:lin ang="8100000" scaled="1"/>
              </a:gradFill>
              <a:latin typeface="思源黑体 CN Heavy" panose="020B0A00000000000000" pitchFamily="34" charset="-122"/>
              <a:ea typeface="思源黑体 CN Heavy" panose="020B0A00000000000000" pitchFamily="34" charset="-122"/>
            </a:endParaRPr>
          </a:p>
        </p:txBody>
      </p:sp>
      <p:sp>
        <p:nvSpPr>
          <p:cNvPr id="9" name="矩形 8"/>
          <p:cNvSpPr/>
          <p:nvPr/>
        </p:nvSpPr>
        <p:spPr>
          <a:xfrm>
            <a:off x="1356499" y="3361685"/>
            <a:ext cx="4659352" cy="507831"/>
          </a:xfrm>
          <a:prstGeom prst="rect">
            <a:avLst/>
          </a:prstGeom>
        </p:spPr>
        <p:txBody>
          <a:bodyPr wrap="none">
            <a:spAutoFit/>
          </a:bodyPr>
          <a:lstStyle/>
          <a:p>
            <a:pPr algn="ctr"/>
            <a:r>
              <a:rPr lang="en-US" altLang="zh-CN" sz="27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rPr>
              <a:t>THANK YOU FOR WAHCTING</a:t>
            </a:r>
            <a:endParaRPr lang="zh-CN" altLang="en-US" sz="27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endParaRPr>
          </a:p>
        </p:txBody>
      </p:sp>
      <p:sp>
        <p:nvSpPr>
          <p:cNvPr id="10" name="矩形: 圆角 9"/>
          <p:cNvSpPr/>
          <p:nvPr/>
        </p:nvSpPr>
        <p:spPr>
          <a:xfrm>
            <a:off x="1507489" y="4046606"/>
            <a:ext cx="2216786" cy="507831"/>
          </a:xfrm>
          <a:prstGeom prst="roundRect">
            <a:avLst>
              <a:gd name="adj" fmla="val 50000"/>
            </a:avLst>
          </a:prstGeom>
          <a:gradFill>
            <a:gsLst>
              <a:gs pos="0">
                <a:srgbClr val="498FCF"/>
              </a:gs>
              <a:gs pos="100000">
                <a:srgbClr val="2B37B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22731" y="4133224"/>
            <a:ext cx="2301872" cy="337185"/>
          </a:xfrm>
          <a:prstGeom prst="rect">
            <a:avLst/>
          </a:prstGeom>
          <a:noFill/>
        </p:spPr>
        <p:txBody>
          <a:bodyPr wrap="square" rtlCol="0">
            <a:spAutoFit/>
          </a:bodyPr>
          <a:lstStyle/>
          <a:p>
            <a:r>
              <a:rPr lang="zh-CN" altLang="en-US" sz="1600" dirty="0">
                <a:solidFill>
                  <a:schemeClr val="bg1">
                    <a:lumMod val="95000"/>
                  </a:schemeClr>
                </a:solidFill>
                <a:latin typeface="思源黑体 CN Medium" panose="020B0600000000000000" pitchFamily="34" charset="-122"/>
                <a:ea typeface="思源黑体 CN Medium" panose="020B0600000000000000" pitchFamily="34" charset="-122"/>
              </a:rPr>
              <a:t>汇报人：</a:t>
            </a:r>
            <a:r>
              <a:rPr lang="zh-CN" altLang="en-US" sz="1600" dirty="0">
                <a:solidFill>
                  <a:schemeClr val="bg1">
                    <a:lumMod val="95000"/>
                  </a:schemeClr>
                </a:solidFill>
                <a:latin typeface="思源黑体 CN Medium" panose="020B0600000000000000" pitchFamily="34" charset="-122"/>
                <a:ea typeface="思源黑体 CN Medium" panose="020B0600000000000000" pitchFamily="34" charset="-122"/>
              </a:rPr>
              <a:t>贺磊</a:t>
            </a:r>
            <a:endParaRPr lang="zh-CN" altLang="en-US" sz="1600" dirty="0">
              <a:solidFill>
                <a:schemeClr val="bg1">
                  <a:lumMod val="95000"/>
                </a:schemeClr>
              </a:solidFill>
              <a:latin typeface="思源黑体 CN Medium" panose="020B0600000000000000" pitchFamily="34" charset="-122"/>
              <a:ea typeface="思源黑体 CN Medium" panose="020B0600000000000000" pitchFamily="34" charset="-122"/>
            </a:endParaRPr>
          </a:p>
        </p:txBody>
      </p:sp>
      <p:sp>
        <p:nvSpPr>
          <p:cNvPr id="12" name="矩形 11"/>
          <p:cNvSpPr/>
          <p:nvPr/>
        </p:nvSpPr>
        <p:spPr>
          <a:xfrm rot="17894215">
            <a:off x="7073906" y="215310"/>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7894215">
            <a:off x="8331846" y="3075831"/>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535431" y="4768720"/>
            <a:ext cx="5842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35431" y="4895720"/>
            <a:ext cx="2921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56499" y="2706331"/>
            <a:ext cx="3800475" cy="759182"/>
          </a:xfrm>
          <a:prstGeom prst="rect">
            <a:avLst/>
          </a:prstGeom>
          <a:noFill/>
        </p:spPr>
        <p:txBody>
          <a:bodyPr wrap="square" rtlCol="0">
            <a:spAutoFit/>
          </a:bodyPr>
          <a:lstStyle/>
          <a:p>
            <a:pPr>
              <a:lnSpc>
                <a:spcPts val="5200"/>
              </a:lnSpc>
            </a:pPr>
            <a:r>
              <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感谢您的观看</a:t>
            </a:r>
            <a:endPar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838200" y="1014730"/>
            <a:ext cx="10277475" cy="3631565"/>
          </a:xfrm>
          <a:prstGeom prst="rect">
            <a:avLst/>
          </a:prstGeom>
        </p:spPr>
      </p:pic>
      <p:sp>
        <p:nvSpPr>
          <p:cNvPr id="5" name="文本框 4"/>
          <p:cNvSpPr txBox="1"/>
          <p:nvPr/>
        </p:nvSpPr>
        <p:spPr>
          <a:xfrm>
            <a:off x="1477645" y="4653915"/>
            <a:ext cx="9236075" cy="132207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发表刊物：</a:t>
            </a:r>
            <a:r>
              <a:rPr lang="en-US" altLang="zh-CN" sz="2000">
                <a:latin typeface="宋体" panose="02010600030101010101" pitchFamily="2" charset="-122"/>
                <a:ea typeface="宋体" panose="02010600030101010101" pitchFamily="2" charset="-122"/>
                <a:cs typeface="宋体" panose="02010600030101010101" pitchFamily="2" charset="-122"/>
              </a:rPr>
              <a:t>CVPR2023</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出处：中国科学技术大学自动化系</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论文下载链接：https://arxiv.org/abs/2303.15140</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代码开源：https://github.com/DonaldRR/SimpleNet</a:t>
            </a:r>
            <a:r>
              <a:rPr lang="zh-CN" altLang="en-US"/>
              <a:t>.</a:t>
            </a:r>
            <a:endParaRPr lang="zh-CN" altLang="en-US"/>
          </a:p>
        </p:txBody>
      </p:sp>
      <p:grpSp>
        <p:nvGrpSpPr>
          <p:cNvPr id="35" name="组合 34"/>
          <p:cNvGrpSpPr/>
          <p:nvPr/>
        </p:nvGrpSpPr>
        <p:grpSpPr>
          <a:xfrm>
            <a:off x="435385" y="175276"/>
            <a:ext cx="2091151" cy="839437"/>
            <a:chOff x="435385" y="118126"/>
            <a:chExt cx="2091151" cy="839437"/>
          </a:xfrm>
        </p:grpSpPr>
        <p:sp>
          <p:nvSpPr>
            <p:cNvPr id="6" name="文本框 5"/>
            <p:cNvSpPr txBox="1"/>
            <p:nvPr/>
          </p:nvSpPr>
          <p:spPr>
            <a:xfrm>
              <a:off x="708420" y="151164"/>
              <a:ext cx="1402080" cy="460375"/>
            </a:xfrm>
            <a:prstGeom prst="rect">
              <a:avLst/>
            </a:prstGeom>
            <a:noFill/>
          </p:spPr>
          <p:txBody>
            <a:bodyPr wrap="none" rtlCol="0">
              <a:spAutoFit/>
            </a:bodyPr>
            <a:p>
              <a:r>
                <a:rPr lang="zh-CN" altLang="en-US" sz="2400" b="1" dirty="0">
                  <a:latin typeface="Segoe UI" panose="020B0502040204020203" pitchFamily="34" charset="0"/>
                  <a:cs typeface="Segoe UI" panose="020B0502040204020203" pitchFamily="34" charset="0"/>
                </a:rPr>
                <a:t>论文介绍</a:t>
              </a:r>
              <a:endParaRPr lang="zh-CN" altLang="en-US" sz="2400" b="1" dirty="0">
                <a:latin typeface="Segoe UI" panose="020B0502040204020203" pitchFamily="34" charset="0"/>
                <a:cs typeface="Segoe UI" panose="020B0502040204020203" pitchFamily="34" charset="0"/>
              </a:endParaRPr>
            </a:p>
          </p:txBody>
        </p:sp>
        <p:sp>
          <p:nvSpPr>
            <p:cNvPr id="7" name="矩形 6"/>
            <p:cNvSpPr/>
            <p:nvPr/>
          </p:nvSpPr>
          <p:spPr>
            <a:xfrm>
              <a:off x="2111038" y="235368"/>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309880" cy="337185"/>
            </a:xfrm>
            <a:prstGeom prst="rect">
              <a:avLst/>
            </a:prstGeom>
          </p:spPr>
          <p:txBody>
            <a:bodyPr wrap="none">
              <a:spAutoFit/>
            </a:bodyPr>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rot="17894215">
            <a:off x="10213918" y="1260372"/>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142046" y="4120893"/>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矩形 4"/>
          <p:cNvSpPr/>
          <p:nvPr/>
        </p:nvSpPr>
        <p:spPr>
          <a:xfrm>
            <a:off x="3686175" y="2070101"/>
            <a:ext cx="914400" cy="2381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25600" y="3340268"/>
            <a:ext cx="4318000" cy="769441"/>
          </a:xfrm>
          <a:prstGeom prst="rect">
            <a:avLst/>
          </a:prstGeom>
          <a:noFill/>
        </p:spPr>
        <p:txBody>
          <a:bodyPr wrap="square" rtlCol="0">
            <a:spAutoFit/>
          </a:bodyPr>
          <a:lstStyle/>
          <a:p>
            <a:r>
              <a:rPr lang="en-US" altLang="zh-CN"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CONTENTS</a:t>
            </a:r>
            <a:endParaRPr lang="zh-CN" altLang="en-US"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cxnSp>
        <p:nvCxnSpPr>
          <p:cNvPr id="7" name="直接连接符 6"/>
          <p:cNvCxnSpPr/>
          <p:nvPr/>
        </p:nvCxnSpPr>
        <p:spPr>
          <a:xfrm>
            <a:off x="1802131" y="3384332"/>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74800" y="2542706"/>
            <a:ext cx="3800475" cy="858633"/>
          </a:xfrm>
          <a:prstGeom prst="rect">
            <a:avLst/>
          </a:prstGeom>
          <a:noFill/>
        </p:spPr>
        <p:txBody>
          <a:bodyPr wrap="square" rtlCol="0">
            <a:spAutoFit/>
          </a:bodyPr>
          <a:lstStyle/>
          <a:p>
            <a:pPr>
              <a:lnSpc>
                <a:spcPts val="5200"/>
              </a:lnSpc>
            </a:pPr>
            <a:r>
              <a:rPr lang="zh-CN" altLang="en-US" sz="8000" spc="130" dirty="0">
                <a:solidFill>
                  <a:schemeClr val="bg2">
                    <a:lumMod val="25000"/>
                  </a:schemeClr>
                </a:solidFill>
                <a:latin typeface="思源黑体 CN Heavy" panose="020B0A00000000000000" pitchFamily="34" charset="-122"/>
                <a:ea typeface="思源黑体 CN Heavy" panose="020B0A00000000000000" pitchFamily="34" charset="-122"/>
              </a:rPr>
              <a:t>目录</a:t>
            </a:r>
            <a:endParaRPr lang="zh-CN" altLang="en-US" sz="80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cxnSp>
        <p:nvCxnSpPr>
          <p:cNvPr id="11" name="直接连接符 10"/>
          <p:cNvCxnSpPr/>
          <p:nvPr/>
        </p:nvCxnSpPr>
        <p:spPr>
          <a:xfrm flipH="1">
            <a:off x="3753074" y="170585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777341" y="193292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1"/>
            </p:custDataLst>
          </p:nvPr>
        </p:nvSpPr>
        <p:spPr>
          <a:xfrm>
            <a:off x="6096000" y="1271153"/>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2"/>
            </p:custDataLst>
          </p:nvPr>
        </p:nvSpPr>
        <p:spPr>
          <a:xfrm>
            <a:off x="6096000" y="1325128"/>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01</a:t>
            </a:r>
            <a:endParaRPr lang="zh-CN" altLang="en-US" dirty="0"/>
          </a:p>
        </p:txBody>
      </p:sp>
      <p:sp>
        <p:nvSpPr>
          <p:cNvPr id="16" name="矩形 15"/>
          <p:cNvSpPr/>
          <p:nvPr>
            <p:custDataLst>
              <p:tags r:id="rId3"/>
            </p:custDataLst>
          </p:nvPr>
        </p:nvSpPr>
        <p:spPr>
          <a:xfrm>
            <a:off x="6096000" y="2410689"/>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4"/>
            </p:custDataLst>
          </p:nvPr>
        </p:nvSpPr>
        <p:spPr>
          <a:xfrm>
            <a:off x="6096000" y="2464664"/>
            <a:ext cx="692727" cy="584775"/>
          </a:xfrm>
          <a:prstGeom prst="rect">
            <a:avLst/>
          </a:prstGeom>
          <a:noFill/>
        </p:spPr>
        <p:txBody>
          <a:bodyPr wrap="square" rtlCol="0">
            <a:spAutoFit/>
          </a:bodyPr>
          <a:lstStyle/>
          <a:p>
            <a:pPr algn="ctr"/>
            <a:r>
              <a:rPr lang="en-US" altLang="zh-CN"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02</a:t>
            </a:r>
            <a:endParaRPr lang="zh-CN" altLang="en-US"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sp>
        <p:nvSpPr>
          <p:cNvPr id="18" name="矩形 17"/>
          <p:cNvSpPr/>
          <p:nvPr>
            <p:custDataLst>
              <p:tags r:id="rId5"/>
            </p:custDataLst>
          </p:nvPr>
        </p:nvSpPr>
        <p:spPr>
          <a:xfrm>
            <a:off x="6096000" y="3550225"/>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6"/>
            </p:custDataLst>
          </p:nvPr>
        </p:nvSpPr>
        <p:spPr>
          <a:xfrm>
            <a:off x="6096000" y="3604200"/>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03</a:t>
            </a:r>
            <a:endParaRPr lang="zh-CN" altLang="en-US" dirty="0"/>
          </a:p>
        </p:txBody>
      </p:sp>
      <p:sp>
        <p:nvSpPr>
          <p:cNvPr id="20" name="矩形 19"/>
          <p:cNvSpPr/>
          <p:nvPr>
            <p:custDataLst>
              <p:tags r:id="rId7"/>
            </p:custDataLst>
          </p:nvPr>
        </p:nvSpPr>
        <p:spPr>
          <a:xfrm>
            <a:off x="6096000" y="4689761"/>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8"/>
            </p:custDataLst>
          </p:nvPr>
        </p:nvSpPr>
        <p:spPr>
          <a:xfrm>
            <a:off x="6096000" y="4743736"/>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04</a:t>
            </a:r>
            <a:endParaRPr lang="zh-CN" altLang="en-US" dirty="0"/>
          </a:p>
        </p:txBody>
      </p:sp>
      <p:sp>
        <p:nvSpPr>
          <p:cNvPr id="22"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9"/>
            </p:custDataLst>
          </p:nvPr>
        </p:nvSpPr>
        <p:spPr>
          <a:xfrm>
            <a:off x="6944590" y="1145459"/>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01</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3"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10"/>
            </p:custDataLst>
          </p:nvPr>
        </p:nvSpPr>
        <p:spPr>
          <a:xfrm>
            <a:off x="6944590" y="2305777"/>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02</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4"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11"/>
            </p:custDataLst>
          </p:nvPr>
        </p:nvSpPr>
        <p:spPr>
          <a:xfrm>
            <a:off x="6944590" y="3424531"/>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03</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12"/>
            </p:custDataLst>
          </p:nvPr>
        </p:nvSpPr>
        <p:spPr>
          <a:xfrm>
            <a:off x="6944590" y="4564067"/>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04</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6" name="文本框 25"/>
          <p:cNvSpPr txBox="1"/>
          <p:nvPr>
            <p:custDataLst>
              <p:tags r:id="rId13"/>
            </p:custDataLst>
          </p:nvPr>
        </p:nvSpPr>
        <p:spPr>
          <a:xfrm>
            <a:off x="6944590" y="1648310"/>
            <a:ext cx="3117272" cy="39878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研究背景</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7" name="文本框 26"/>
          <p:cNvSpPr txBox="1"/>
          <p:nvPr>
            <p:custDataLst>
              <p:tags r:id="rId14"/>
            </p:custDataLst>
          </p:nvPr>
        </p:nvSpPr>
        <p:spPr>
          <a:xfrm>
            <a:off x="6944590" y="2777454"/>
            <a:ext cx="3117272" cy="39878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方法</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8" name="文本框 27"/>
          <p:cNvSpPr txBox="1"/>
          <p:nvPr>
            <p:custDataLst>
              <p:tags r:id="rId15"/>
            </p:custDataLst>
          </p:nvPr>
        </p:nvSpPr>
        <p:spPr>
          <a:xfrm>
            <a:off x="6944590" y="3906598"/>
            <a:ext cx="3117272" cy="39878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实验</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9" name="文本框 28"/>
          <p:cNvSpPr txBox="1"/>
          <p:nvPr>
            <p:custDataLst>
              <p:tags r:id="rId16"/>
            </p:custDataLst>
          </p:nvPr>
        </p:nvSpPr>
        <p:spPr>
          <a:xfrm>
            <a:off x="6944590" y="5035742"/>
            <a:ext cx="3117272" cy="39878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消融实验</a:t>
            </a:r>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及结论</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01</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7996"/>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ONE</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rPr>
              <a:t>研究背景</a:t>
            </a:r>
            <a:endPar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3743" y="2314503"/>
            <a:ext cx="4445000" cy="3415030"/>
          </a:xfrm>
          <a:prstGeom prst="rect">
            <a:avLst/>
          </a:prstGeom>
        </p:spPr>
        <p:txBody>
          <a:bodyPr wrap="square">
            <a:spAutoFit/>
          </a:bodyPr>
          <a:lstStyle/>
          <a:p>
            <a:pPr>
              <a:lnSpc>
                <a:spcPct val="150000"/>
              </a:lnSpc>
              <a:spcAft>
                <a:spcPts val="0"/>
              </a:spcAft>
            </a:pPr>
            <a:r>
              <a:rPr lang="zh-CN" altLang="en-US" dirty="0">
                <a:solidFill>
                  <a:schemeClr val="bg2">
                    <a:lumMod val="25000"/>
                  </a:schemeClr>
                </a:solidFill>
                <a:latin typeface="思源黑体 CN Medium" panose="020B0600000000000000" pitchFamily="34" charset="-122"/>
                <a:ea typeface="思源黑体 CN Medium" panose="020B0600000000000000" pitchFamily="34" charset="-122"/>
              </a:rPr>
              <a:t>图像异常检测和定位任务的目的是识别异常图像并定位异常子区域。检测各种感兴趣的异常的技术在工业检测中具有广泛的应用.目前的方法多数以无监督的方式解决这个问题，其中在训练过程中仅使用正常样本，但是这样容易造成模型泛化能力过强以至于将异常数据样本也判定为正常样本，从而影响最终的检测以及定位精度</a:t>
            </a:r>
            <a:r>
              <a:rPr lang="zh-CN" altLang="en-US" sz="1600" kern="100" dirty="0">
                <a:solidFill>
                  <a:schemeClr val="bg2">
                    <a:lumMod val="50000"/>
                  </a:schemeClr>
                </a:solidFill>
                <a:latin typeface="宋体" panose="02010600030101010101" pitchFamily="2" charset="-122"/>
                <a:ea typeface="宋体" panose="02010600030101010101" pitchFamily="2" charset="-122"/>
                <a:cs typeface="宋体" panose="02010600030101010101" pitchFamily="2" charset="-122"/>
              </a:rPr>
              <a:t>。</a:t>
            </a:r>
            <a:endParaRPr lang="zh-CN" altLang="en-US" sz="1600" kern="100" dirty="0">
              <a:solidFill>
                <a:schemeClr val="bg2">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707708" y="1372858"/>
            <a:ext cx="2296538" cy="583565"/>
          </a:xfrm>
          <a:prstGeom prst="rect">
            <a:avLst/>
          </a:prstGeom>
          <a:noFill/>
        </p:spPr>
        <p:txBody>
          <a:bodyPr wrap="square" rtlCol="0">
            <a:spAutoFit/>
          </a:bodyPr>
          <a:lstStyle/>
          <a:p>
            <a:r>
              <a:rPr lang="en-US" altLang="zh-CN" sz="3200" dirty="0">
                <a:solidFill>
                  <a:schemeClr val="bg2">
                    <a:lumMod val="25000"/>
                  </a:schemeClr>
                </a:solidFill>
                <a:latin typeface="宋体" panose="02010600030101010101" pitchFamily="2" charset="-122"/>
                <a:ea typeface="宋体" panose="02010600030101010101" pitchFamily="2" charset="-122"/>
              </a:rPr>
              <a:t>1.</a:t>
            </a:r>
            <a:r>
              <a:rPr lang="zh-CN" altLang="en-US" sz="3200" dirty="0">
                <a:solidFill>
                  <a:schemeClr val="bg2">
                    <a:lumMod val="25000"/>
                  </a:schemeClr>
                </a:solidFill>
                <a:latin typeface="宋体" panose="02010600030101010101" pitchFamily="2" charset="-122"/>
                <a:ea typeface="宋体" panose="02010600030101010101" pitchFamily="2" charset="-122"/>
              </a:rPr>
              <a:t>研究目的</a:t>
            </a:r>
            <a:endParaRPr lang="zh-CN" altLang="en-US" sz="3200" dirty="0">
              <a:solidFill>
                <a:schemeClr val="bg2">
                  <a:lumMod val="25000"/>
                </a:schemeClr>
              </a:solidFill>
              <a:latin typeface="宋体" panose="02010600030101010101" pitchFamily="2" charset="-122"/>
              <a:ea typeface="宋体" panose="02010600030101010101" pitchFamily="2" charset="-122"/>
            </a:endParaRPr>
          </a:p>
        </p:txBody>
      </p:sp>
      <p:cxnSp>
        <p:nvCxnSpPr>
          <p:cNvPr id="4" name="直接连接符 3"/>
          <p:cNvCxnSpPr/>
          <p:nvPr/>
        </p:nvCxnSpPr>
        <p:spPr>
          <a:xfrm>
            <a:off x="851067" y="2049562"/>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rot="17894215">
            <a:off x="11262855" y="3525710"/>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7894215">
            <a:off x="11190983" y="6386231"/>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35385" y="175276"/>
            <a:ext cx="2275936" cy="839437"/>
            <a:chOff x="435385" y="118126"/>
            <a:chExt cx="2275936" cy="839437"/>
          </a:xfrm>
        </p:grpSpPr>
        <p:sp>
          <p:nvSpPr>
            <p:cNvPr id="14" name="文本框 13"/>
            <p:cNvSpPr txBox="1"/>
            <p:nvPr/>
          </p:nvSpPr>
          <p:spPr>
            <a:xfrm>
              <a:off x="708420" y="151164"/>
              <a:ext cx="1569720" cy="460375"/>
            </a:xfrm>
            <a:prstGeom prst="rect">
              <a:avLst/>
            </a:prstGeom>
            <a:noFill/>
          </p:spPr>
          <p:txBody>
            <a:bodyPr wrap="none" rtlCol="0">
              <a:spAutoFit/>
            </a:bodyPr>
            <a:p>
              <a:r>
                <a:rPr lang="en-US" altLang="zh-CN" sz="2400" b="1" dirty="0">
                  <a:latin typeface="Segoe UI" panose="020B0502040204020203" pitchFamily="34" charset="0"/>
                  <a:cs typeface="Segoe UI" panose="020B0502040204020203" pitchFamily="34" charset="0"/>
                </a:rPr>
                <a:t>  </a:t>
              </a:r>
              <a:r>
                <a:rPr lang="zh-CN" altLang="en-US" sz="2400" b="1" dirty="0">
                  <a:latin typeface="Segoe UI" panose="020B0502040204020203" pitchFamily="34" charset="0"/>
                  <a:cs typeface="Segoe UI" panose="020B0502040204020203" pitchFamily="34" charset="0"/>
                </a:rPr>
                <a:t>研究背景</a:t>
              </a:r>
              <a:endParaRPr lang="zh-CN" altLang="en-US" sz="2400" b="1" dirty="0">
                <a:latin typeface="Segoe UI" panose="020B0502040204020203" pitchFamily="34" charset="0"/>
                <a:cs typeface="Segoe UI" panose="020B0502040204020203" pitchFamily="34" charset="0"/>
              </a:endParaRPr>
            </a:p>
          </p:txBody>
        </p:sp>
        <p:sp>
          <p:nvSpPr>
            <p:cNvPr id="15" name="矩形 14"/>
            <p:cNvSpPr/>
            <p:nvPr/>
          </p:nvSpPr>
          <p:spPr>
            <a:xfrm>
              <a:off x="2295823" y="487463"/>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6" name="矩形 15"/>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17" name="直接连接符 16"/>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08420" y="620378"/>
              <a:ext cx="309880" cy="337185"/>
            </a:xfrm>
            <a:prstGeom prst="rect">
              <a:avLst/>
            </a:prstGeom>
          </p:spPr>
          <p:txBody>
            <a:bodyPr wrap="none">
              <a:spAutoFit/>
            </a:bodyPr>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cxnSp>
        <p:nvCxnSpPr>
          <p:cNvPr id="9" name="直接连接符 8"/>
          <p:cNvCxnSpPr/>
          <p:nvPr/>
        </p:nvCxnSpPr>
        <p:spPr>
          <a:xfrm>
            <a:off x="5910747" y="2049562"/>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755005" y="1372870"/>
            <a:ext cx="2877820" cy="583565"/>
          </a:xfrm>
          <a:prstGeom prst="rect">
            <a:avLst/>
          </a:prstGeom>
          <a:noFill/>
        </p:spPr>
        <p:txBody>
          <a:bodyPr wrap="square" rtlCol="0">
            <a:spAutoFit/>
          </a:bodyPr>
          <a:p>
            <a:r>
              <a:rPr lang="en-US" altLang="zh-CN" sz="3200" dirty="0">
                <a:solidFill>
                  <a:schemeClr val="bg2">
                    <a:lumMod val="25000"/>
                  </a:schemeClr>
                </a:solidFill>
                <a:latin typeface="宋体" panose="02010600030101010101" pitchFamily="2" charset="-122"/>
                <a:ea typeface="宋体" panose="02010600030101010101" pitchFamily="2" charset="-122"/>
              </a:rPr>
              <a:t>2.</a:t>
            </a:r>
            <a:r>
              <a:rPr lang="zh-CN" altLang="en-US" sz="3200" dirty="0">
                <a:solidFill>
                  <a:schemeClr val="bg2">
                    <a:lumMod val="25000"/>
                  </a:schemeClr>
                </a:solidFill>
                <a:latin typeface="宋体" panose="02010600030101010101" pitchFamily="2" charset="-122"/>
                <a:ea typeface="宋体" panose="02010600030101010101" pitchFamily="2" charset="-122"/>
              </a:rPr>
              <a:t>可视化展示</a:t>
            </a:r>
            <a:endParaRPr lang="zh-CN" altLang="en-US" sz="3200" dirty="0">
              <a:solidFill>
                <a:schemeClr val="bg2">
                  <a:lumMod val="25000"/>
                </a:schemeClr>
              </a:solidFill>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1"/>
          <a:stretch>
            <a:fillRect/>
          </a:stretch>
        </p:blipFill>
        <p:spPr>
          <a:xfrm>
            <a:off x="5852795" y="2254250"/>
            <a:ext cx="5078730" cy="3338830"/>
          </a:xfrm>
          <a:prstGeom prst="rect">
            <a:avLst/>
          </a:prstGeom>
        </p:spPr>
      </p:pic>
      <p:sp>
        <p:nvSpPr>
          <p:cNvPr id="12" name="文本框 11"/>
          <p:cNvSpPr txBox="1"/>
          <p:nvPr/>
        </p:nvSpPr>
        <p:spPr>
          <a:xfrm>
            <a:off x="6197600" y="5797550"/>
            <a:ext cx="4477385" cy="368300"/>
          </a:xfrm>
          <a:prstGeom prst="rect">
            <a:avLst/>
          </a:prstGeom>
          <a:noFill/>
        </p:spPr>
        <p:txBody>
          <a:bodyPr wrap="square" rtlCol="0">
            <a:spAutoFit/>
          </a:bodyPr>
          <a:p>
            <a:r>
              <a:rPr lang="zh-CN" altLang="en-US" sz="1800" dirty="0">
                <a:solidFill>
                  <a:schemeClr val="bg2">
                    <a:lumMod val="25000"/>
                  </a:schemeClr>
                </a:solidFill>
                <a:latin typeface="思源黑体 CN Medium" panose="020B0600000000000000" pitchFamily="34" charset="-122"/>
                <a:ea typeface="思源黑体 CN Medium" panose="020B0600000000000000" pitchFamily="34" charset="-122"/>
              </a:rPr>
              <a:t>图中数据样本来源于MVTec AD.数据集</a:t>
            </a:r>
            <a:endParaRPr lang="zh-CN" altLang="en-US" sz="18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5385" y="175276"/>
            <a:ext cx="2275936" cy="839437"/>
            <a:chOff x="435385" y="118126"/>
            <a:chExt cx="2275936" cy="839437"/>
          </a:xfrm>
        </p:grpSpPr>
        <p:sp>
          <p:nvSpPr>
            <p:cNvPr id="3" name="文本框 2"/>
            <p:cNvSpPr txBox="1"/>
            <p:nvPr/>
          </p:nvSpPr>
          <p:spPr>
            <a:xfrm>
              <a:off x="708420" y="151164"/>
              <a:ext cx="1569720" cy="460375"/>
            </a:xfrm>
            <a:prstGeom prst="rect">
              <a:avLst/>
            </a:prstGeom>
            <a:noFill/>
          </p:spPr>
          <p:txBody>
            <a:bodyPr wrap="none" rtlCol="0">
              <a:spAutoFit/>
            </a:bodyPr>
            <a:p>
              <a:r>
                <a:rPr lang="en-US" altLang="zh-CN" sz="2400" b="1" dirty="0">
                  <a:latin typeface="Segoe UI" panose="020B0502040204020203" pitchFamily="34" charset="0"/>
                  <a:cs typeface="Segoe UI" panose="020B0502040204020203" pitchFamily="34" charset="0"/>
                </a:rPr>
                <a:t>  </a:t>
              </a:r>
              <a:r>
                <a:rPr lang="zh-CN" altLang="en-US" sz="2400" b="1" dirty="0">
                  <a:latin typeface="Segoe UI" panose="020B0502040204020203" pitchFamily="34" charset="0"/>
                  <a:cs typeface="Segoe UI" panose="020B0502040204020203" pitchFamily="34" charset="0"/>
                </a:rPr>
                <a:t>研究背景</a:t>
              </a:r>
              <a:endParaRPr lang="zh-CN" altLang="en-US" sz="2400" b="1" dirty="0">
                <a:latin typeface="Segoe UI" panose="020B0502040204020203" pitchFamily="34" charset="0"/>
                <a:cs typeface="Segoe UI" panose="020B0502040204020203" pitchFamily="34" charset="0"/>
              </a:endParaRPr>
            </a:p>
          </p:txBody>
        </p:sp>
        <p:sp>
          <p:nvSpPr>
            <p:cNvPr id="28" name="矩形 27"/>
            <p:cNvSpPr/>
            <p:nvPr/>
          </p:nvSpPr>
          <p:spPr>
            <a:xfrm>
              <a:off x="2295823" y="487463"/>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29" name="矩形 28"/>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0" name="直接连接符 29"/>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08420" y="620378"/>
              <a:ext cx="309880" cy="337185"/>
            </a:xfrm>
            <a:prstGeom prst="rect">
              <a:avLst/>
            </a:prstGeom>
          </p:spPr>
          <p:txBody>
            <a:bodyPr wrap="none">
              <a:spAutoFit/>
            </a:bodyPr>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cxnSp>
        <p:nvCxnSpPr>
          <p:cNvPr id="39" name="直接连接符 38"/>
          <p:cNvCxnSpPr/>
          <p:nvPr/>
        </p:nvCxnSpPr>
        <p:spPr>
          <a:xfrm>
            <a:off x="851067" y="181651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708343" y="1198868"/>
            <a:ext cx="2296538" cy="583565"/>
          </a:xfrm>
          <a:prstGeom prst="rect">
            <a:avLst/>
          </a:prstGeom>
          <a:noFill/>
        </p:spPr>
        <p:txBody>
          <a:bodyPr wrap="square" rtlCol="0">
            <a:spAutoFit/>
          </a:bodyPr>
          <a:p>
            <a:r>
              <a:rPr lang="en-US" altLang="zh-CN" sz="3200" dirty="0">
                <a:solidFill>
                  <a:schemeClr val="bg2">
                    <a:lumMod val="25000"/>
                  </a:schemeClr>
                </a:solidFill>
                <a:latin typeface="宋体" panose="02010600030101010101" pitchFamily="2" charset="-122"/>
                <a:ea typeface="宋体" panose="02010600030101010101" pitchFamily="2" charset="-122"/>
              </a:rPr>
              <a:t>3.</a:t>
            </a:r>
            <a:r>
              <a:rPr lang="zh-CN" altLang="en-US" sz="3200" dirty="0">
                <a:solidFill>
                  <a:schemeClr val="bg2">
                    <a:lumMod val="25000"/>
                  </a:schemeClr>
                </a:solidFill>
                <a:latin typeface="宋体" panose="02010600030101010101" pitchFamily="2" charset="-122"/>
                <a:ea typeface="宋体" panose="02010600030101010101" pitchFamily="2" charset="-122"/>
              </a:rPr>
              <a:t>研究</a:t>
            </a:r>
            <a:r>
              <a:rPr lang="zh-CN" altLang="en-US" sz="3200" dirty="0">
                <a:solidFill>
                  <a:schemeClr val="bg2">
                    <a:lumMod val="25000"/>
                  </a:schemeClr>
                </a:solidFill>
                <a:latin typeface="宋体" panose="02010600030101010101" pitchFamily="2" charset="-122"/>
                <a:ea typeface="宋体" panose="02010600030101010101" pitchFamily="2" charset="-122"/>
              </a:rPr>
              <a:t>方法</a:t>
            </a:r>
            <a:endParaRPr lang="zh-CN" altLang="en-US" sz="3200" dirty="0">
              <a:solidFill>
                <a:schemeClr val="bg2">
                  <a:lumMod val="25000"/>
                </a:schemeClr>
              </a:solidFill>
              <a:latin typeface="宋体" panose="02010600030101010101" pitchFamily="2" charset="-122"/>
              <a:ea typeface="宋体" panose="02010600030101010101" pitchFamily="2" charset="-122"/>
            </a:endParaRPr>
          </a:p>
        </p:txBody>
      </p:sp>
      <p:sp>
        <p:nvSpPr>
          <p:cNvPr id="67" name="矩形 66"/>
          <p:cNvSpPr/>
          <p:nvPr>
            <p:custDataLst>
              <p:tags r:id="rId1"/>
            </p:custDataLst>
          </p:nvPr>
        </p:nvSpPr>
        <p:spPr>
          <a:xfrm>
            <a:off x="1127125" y="2174875"/>
            <a:ext cx="1459230" cy="495300"/>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文本框 67"/>
          <p:cNvSpPr txBox="1"/>
          <p:nvPr>
            <p:custDataLst>
              <p:tags r:id="rId2"/>
            </p:custDataLst>
          </p:nvPr>
        </p:nvSpPr>
        <p:spPr>
          <a:xfrm>
            <a:off x="729615" y="2213610"/>
            <a:ext cx="2275205" cy="460375"/>
          </a:xfrm>
          <a:prstGeom prst="rect">
            <a:avLst/>
          </a:prstGeom>
          <a:noFill/>
        </p:spPr>
        <p:txBody>
          <a:bodyPr wrap="square" rtlCol="0">
            <a:spAutoFit/>
          </a:bodyPr>
          <a:p>
            <a:pPr algn="ctr"/>
            <a:r>
              <a:rPr lang="zh-CN" altLang="en-US" sz="240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基于重建</a:t>
            </a:r>
            <a:endParaRPr lang="zh-CN" altLang="en-US" sz="240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sp>
        <p:nvSpPr>
          <p:cNvPr id="70" name="矩形 69"/>
          <p:cNvSpPr/>
          <p:nvPr>
            <p:custDataLst>
              <p:tags r:id="rId3"/>
            </p:custDataLst>
          </p:nvPr>
        </p:nvSpPr>
        <p:spPr>
          <a:xfrm>
            <a:off x="4955540" y="2174875"/>
            <a:ext cx="1488440" cy="495300"/>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文本框 70"/>
          <p:cNvSpPr txBox="1"/>
          <p:nvPr>
            <p:custDataLst>
              <p:tags r:id="rId4"/>
            </p:custDataLst>
          </p:nvPr>
        </p:nvSpPr>
        <p:spPr>
          <a:xfrm>
            <a:off x="4755515" y="2209800"/>
            <a:ext cx="1888490" cy="460375"/>
          </a:xfrm>
          <a:prstGeom prst="rect">
            <a:avLst/>
          </a:prstGeom>
          <a:noFill/>
        </p:spPr>
        <p:txBody>
          <a:bodyPr wrap="square" rtlCol="0">
            <a:spAutoFit/>
          </a:bodyPr>
          <a:p>
            <a:pPr algn="ctr"/>
            <a:r>
              <a:rPr lang="zh-CN" altLang="en-US" sz="240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基于合成</a:t>
            </a:r>
            <a:endParaRPr lang="zh-CN" altLang="en-US" sz="240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sp>
        <p:nvSpPr>
          <p:cNvPr id="72" name="矩形 71"/>
          <p:cNvSpPr/>
          <p:nvPr>
            <p:custDataLst>
              <p:tags r:id="rId5"/>
            </p:custDataLst>
          </p:nvPr>
        </p:nvSpPr>
        <p:spPr>
          <a:xfrm>
            <a:off x="8694420" y="2174875"/>
            <a:ext cx="1517650" cy="495300"/>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custDataLst>
              <p:tags r:id="rId6"/>
            </p:custDataLst>
          </p:nvPr>
        </p:nvSpPr>
        <p:spPr>
          <a:xfrm>
            <a:off x="8097520" y="2209800"/>
            <a:ext cx="2712085" cy="460375"/>
          </a:xfrm>
          <a:prstGeom prst="rect">
            <a:avLst/>
          </a:prstGeom>
          <a:noFill/>
        </p:spPr>
        <p:txBody>
          <a:bodyPr wrap="square" rtlCol="0">
            <a:spAutoFit/>
          </a:bodyPr>
          <a:lstStyle/>
          <a:p>
            <a:pPr algn="ctr"/>
            <a:r>
              <a:rPr lang="zh-CN" altLang="en-US" sz="240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基于嵌入</a:t>
            </a:r>
            <a:endParaRPr lang="zh-CN" altLang="en-US" sz="240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cxnSp>
        <p:nvCxnSpPr>
          <p:cNvPr id="74" name="直接连接符 73"/>
          <p:cNvCxnSpPr/>
          <p:nvPr>
            <p:custDataLst>
              <p:tags r:id="rId7"/>
            </p:custDataLst>
          </p:nvPr>
        </p:nvCxnSpPr>
        <p:spPr>
          <a:xfrm>
            <a:off x="1859281" y="2673985"/>
            <a:ext cx="635" cy="1088390"/>
          </a:xfrm>
          <a:prstGeom prst="line">
            <a:avLst/>
          </a:prstGeom>
          <a:ln w="1270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81" idx="0"/>
          </p:cNvCxnSpPr>
          <p:nvPr>
            <p:custDataLst>
              <p:tags r:id="rId8"/>
            </p:custDataLst>
          </p:nvPr>
        </p:nvCxnSpPr>
        <p:spPr>
          <a:xfrm>
            <a:off x="9451976" y="2670175"/>
            <a:ext cx="1270" cy="1043940"/>
          </a:xfrm>
          <a:prstGeom prst="line">
            <a:avLst/>
          </a:prstGeom>
          <a:ln w="1270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9"/>
            </p:custDataLst>
          </p:nvPr>
        </p:nvCxnSpPr>
        <p:spPr>
          <a:xfrm>
            <a:off x="5553711" y="2670175"/>
            <a:ext cx="8255" cy="1101725"/>
          </a:xfrm>
          <a:prstGeom prst="line">
            <a:avLst/>
          </a:prstGeom>
          <a:ln w="12700">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541655" y="3714115"/>
            <a:ext cx="3014345" cy="1476375"/>
          </a:xfrm>
          <a:prstGeom prst="rect">
            <a:avLst/>
          </a:prstGeom>
          <a:noFill/>
        </p:spPr>
        <p:txBody>
          <a:bodyPr wrap="square" rtlCol="0">
            <a:spAutoFit/>
          </a:bodyPr>
          <a:p>
            <a:r>
              <a:rPr lang="zh-CN" altLang="en-US"/>
              <a:t>基于重建的方法假设仅使用正常数据训练的深度网络无法准确重建异常区域。将逐像素重建误差作为异常定位的异常分数。</a:t>
            </a:r>
            <a:endParaRPr lang="zh-CN" altLang="en-US"/>
          </a:p>
        </p:txBody>
      </p:sp>
      <p:sp>
        <p:nvSpPr>
          <p:cNvPr id="80" name="文本框 79"/>
          <p:cNvSpPr txBox="1"/>
          <p:nvPr/>
        </p:nvSpPr>
        <p:spPr>
          <a:xfrm>
            <a:off x="4117975" y="3714115"/>
            <a:ext cx="3163570" cy="1667510"/>
          </a:xfrm>
          <a:prstGeom prst="rect">
            <a:avLst/>
          </a:prstGeom>
          <a:noFill/>
        </p:spPr>
        <p:txBody>
          <a:bodyPr wrap="square" rtlCol="0">
            <a:noAutofit/>
          </a:bodyPr>
          <a:p>
            <a:r>
              <a:rPr lang="zh-CN" altLang="en-US"/>
              <a:t>基于合成的方法通过在无异常图像上生成的合成异常上进行训练来估计正常和异常之间的决策边界。</a:t>
            </a:r>
            <a:endParaRPr lang="zh-CN" altLang="en-US"/>
          </a:p>
        </p:txBody>
      </p:sp>
      <p:sp>
        <p:nvSpPr>
          <p:cNvPr id="81" name="文本框 80"/>
          <p:cNvSpPr txBox="1"/>
          <p:nvPr/>
        </p:nvSpPr>
        <p:spPr>
          <a:xfrm>
            <a:off x="7734935" y="3714115"/>
            <a:ext cx="3436620" cy="1620520"/>
          </a:xfrm>
          <a:prstGeom prst="rect">
            <a:avLst/>
          </a:prstGeom>
          <a:noFill/>
        </p:spPr>
        <p:txBody>
          <a:bodyPr wrap="square" rtlCol="0">
            <a:noAutofit/>
          </a:bodyPr>
          <a:p>
            <a:r>
              <a:rPr lang="zh-CN" altLang="en-US"/>
              <a:t>基于嵌入的方法实现了最先进的性能。这些方法使用ImageNet预训练的卷积神经网络（CNN）来提取广义正常特征。然后采用多元高斯分布，归一化流和内存库等统计算法来嵌入正态特征分布。通过将输入特征与学习的分布或记忆的特征进行比较来检测异常。</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02</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7996"/>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TWO</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rPr>
              <a:t>方法</a:t>
            </a:r>
            <a:endPar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59155" y="1137920"/>
            <a:ext cx="10183495" cy="3817620"/>
          </a:xfrm>
          <a:prstGeom prst="rect">
            <a:avLst/>
          </a:prstGeom>
        </p:spPr>
      </p:pic>
      <p:sp>
        <p:nvSpPr>
          <p:cNvPr id="7" name="文本框 6"/>
          <p:cNvSpPr txBox="1"/>
          <p:nvPr/>
        </p:nvSpPr>
        <p:spPr>
          <a:xfrm>
            <a:off x="1811655" y="5179695"/>
            <a:ext cx="8569960" cy="1198880"/>
          </a:xfrm>
          <a:prstGeom prst="rect">
            <a:avLst/>
          </a:prstGeom>
          <a:noFill/>
        </p:spPr>
        <p:txBody>
          <a:bodyPr wrap="square" rtlCol="0">
            <a:spAutoFit/>
          </a:bodyPr>
          <a:p>
            <a:pPr indent="457200"/>
            <a:r>
              <a:rPr lang="zh-CN" altLang="en-US">
                <a:latin typeface="宋体" panose="02010600030101010101" pitchFamily="2" charset="-122"/>
                <a:ea typeface="宋体" panose="02010600030101010101" pitchFamily="2" charset="-122"/>
              </a:rPr>
              <a:t>在训练阶段，标称样本被送入预先训练的特征提取器以获得局部特征。然后，利用特征适配器将预先训练的特征适配到目标域中。异常特征通过向适应特征添加高斯噪声来合成。将自适应特征和异常特征分别作为正样本和负样本来训练最终的鉴别器。异常特征生成器在推理时被移除。</a:t>
            </a:r>
            <a:endParaRPr lang="zh-CN" altLang="en-US">
              <a:latin typeface="宋体" panose="02010600030101010101" pitchFamily="2" charset="-122"/>
              <a:ea typeface="宋体" panose="02010600030101010101" pitchFamily="2" charset="-122"/>
            </a:endParaRPr>
          </a:p>
        </p:txBody>
      </p:sp>
      <p:grpSp>
        <p:nvGrpSpPr>
          <p:cNvPr id="31" name="组合 30"/>
          <p:cNvGrpSpPr/>
          <p:nvPr/>
        </p:nvGrpSpPr>
        <p:grpSpPr>
          <a:xfrm>
            <a:off x="532540" y="118126"/>
            <a:ext cx="2321021" cy="906309"/>
            <a:chOff x="435385" y="118126"/>
            <a:chExt cx="2321021" cy="906309"/>
          </a:xfrm>
        </p:grpSpPr>
        <p:sp>
          <p:nvSpPr>
            <p:cNvPr id="8" name="文本框 7"/>
            <p:cNvSpPr txBox="1"/>
            <p:nvPr/>
          </p:nvSpPr>
          <p:spPr>
            <a:xfrm>
              <a:off x="708420" y="151164"/>
              <a:ext cx="1706880" cy="460375"/>
            </a:xfrm>
            <a:prstGeom prst="rect">
              <a:avLst/>
            </a:prstGeom>
            <a:noFill/>
          </p:spPr>
          <p:txBody>
            <a:bodyPr wrap="none" rtlCol="0">
              <a:spAutoFit/>
            </a:bodyPr>
            <a:p>
              <a:r>
                <a:rPr lang="zh-CN" altLang="en-US" sz="2400" b="1" dirty="0">
                  <a:latin typeface="Segoe UI" panose="020B0502040204020203" pitchFamily="34" charset="0"/>
                  <a:cs typeface="Segoe UI" panose="020B0502040204020203" pitchFamily="34" charset="0"/>
                </a:rPr>
                <a:t>模型示意图</a:t>
              </a:r>
              <a:endParaRPr lang="zh-CN" altLang="en-US" sz="2400" b="1" dirty="0">
                <a:latin typeface="Segoe UI" panose="020B0502040204020203" pitchFamily="34" charset="0"/>
                <a:cs typeface="Segoe UI" panose="020B0502040204020203" pitchFamily="34" charset="0"/>
              </a:endParaRPr>
            </a:p>
          </p:txBody>
        </p:sp>
        <p:sp>
          <p:nvSpPr>
            <p:cNvPr id="33" name="矩形 32"/>
            <p:cNvSpPr/>
            <p:nvPr/>
          </p:nvSpPr>
          <p:spPr>
            <a:xfrm>
              <a:off x="2340908" y="655103"/>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4" name="矩形 33"/>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5" name="直接连接符 34"/>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267855" y="649588"/>
              <a:ext cx="446405" cy="337185"/>
            </a:xfrm>
            <a:prstGeom prst="rect">
              <a:avLst/>
            </a:prstGeom>
          </p:spPr>
          <p:txBody>
            <a:bodyPr wrap="none">
              <a:spAutoFit/>
            </a:bodyPr>
            <a:p>
              <a:pPr algn="ctr"/>
              <a:r>
                <a:rPr lang="en-US" altLang="zh-CN" sz="1600" dirty="0">
                  <a:solidFill>
                    <a:schemeClr val="bg2">
                      <a:lumMod val="50000"/>
                    </a:schemeClr>
                  </a:solidFill>
                  <a:latin typeface="Segoe UI" panose="020B0502040204020203" pitchFamily="34" charset="0"/>
                  <a:cs typeface="Segoe UI" panose="020B0502040204020203" pitchFamily="34" charset="0"/>
                </a:rPr>
                <a:t>2.1</a:t>
              </a:r>
              <a:endParaRPr lang="en-US" altLang="zh-CN" sz="1600" dirty="0">
                <a:solidFill>
                  <a:schemeClr val="bg2">
                    <a:lumMod val="50000"/>
                  </a:schemeClr>
                </a:solidFill>
                <a:latin typeface="Segoe UI" panose="020B0502040204020203" pitchFamily="34" charset="0"/>
                <a:cs typeface="Segoe UI" panose="020B0502040204020203"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 name="组合 30"/>
          <p:cNvGrpSpPr/>
          <p:nvPr/>
        </p:nvGrpSpPr>
        <p:grpSpPr>
          <a:xfrm>
            <a:off x="532540" y="118126"/>
            <a:ext cx="2321021" cy="906309"/>
            <a:chOff x="435385" y="118126"/>
            <a:chExt cx="2321021" cy="906309"/>
          </a:xfrm>
        </p:grpSpPr>
        <p:sp>
          <p:nvSpPr>
            <p:cNvPr id="8" name="文本框 7"/>
            <p:cNvSpPr txBox="1"/>
            <p:nvPr/>
          </p:nvSpPr>
          <p:spPr>
            <a:xfrm>
              <a:off x="708420" y="151164"/>
              <a:ext cx="1706880" cy="460375"/>
            </a:xfrm>
            <a:prstGeom prst="rect">
              <a:avLst/>
            </a:prstGeom>
            <a:noFill/>
          </p:spPr>
          <p:txBody>
            <a:bodyPr wrap="none" rtlCol="0">
              <a:spAutoFit/>
            </a:bodyPr>
            <a:p>
              <a:r>
                <a:rPr lang="zh-CN" altLang="en-US" sz="2400" b="1" dirty="0">
                  <a:latin typeface="Segoe UI" panose="020B0502040204020203" pitchFamily="34" charset="0"/>
                  <a:cs typeface="Segoe UI" panose="020B0502040204020203" pitchFamily="34" charset="0"/>
                </a:rPr>
                <a:t>特征提取器</a:t>
              </a:r>
              <a:endParaRPr lang="zh-CN" altLang="en-US" sz="2400" b="1" dirty="0">
                <a:latin typeface="Segoe UI" panose="020B0502040204020203" pitchFamily="34" charset="0"/>
                <a:cs typeface="Segoe UI" panose="020B0502040204020203" pitchFamily="34" charset="0"/>
              </a:endParaRPr>
            </a:p>
          </p:txBody>
        </p:sp>
        <p:sp>
          <p:nvSpPr>
            <p:cNvPr id="33" name="矩形 32"/>
            <p:cNvSpPr/>
            <p:nvPr/>
          </p:nvSpPr>
          <p:spPr>
            <a:xfrm>
              <a:off x="2340908" y="655103"/>
              <a:ext cx="415498" cy="369332"/>
            </a:xfrm>
            <a:prstGeom prst="rect">
              <a:avLst/>
            </a:prstGeom>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4" name="矩形 33"/>
            <p:cNvSpPr/>
            <p:nvPr/>
          </p:nvSpPr>
          <p:spPr>
            <a:xfrm>
              <a:off x="435385" y="118126"/>
              <a:ext cx="415498" cy="369332"/>
            </a:xfrm>
            <a:prstGeom prst="rect">
              <a:avLst/>
            </a:prstGeom>
            <a:noFill/>
          </p:spPr>
          <p:txBody>
            <a:bodyPr wrap="none">
              <a:spAutoFit/>
            </a:bodyPr>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5" name="直接连接符 34"/>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267856" y="649588"/>
              <a:ext cx="446405" cy="337185"/>
            </a:xfrm>
            <a:prstGeom prst="rect">
              <a:avLst/>
            </a:prstGeom>
          </p:spPr>
          <p:txBody>
            <a:bodyPr wrap="none">
              <a:spAutoFit/>
            </a:bodyPr>
            <a:p>
              <a:pPr algn="ctr"/>
              <a:r>
                <a:rPr lang="en-US" altLang="zh-CN" sz="1600" dirty="0">
                  <a:solidFill>
                    <a:schemeClr val="bg2">
                      <a:lumMod val="50000"/>
                    </a:schemeClr>
                  </a:solidFill>
                  <a:latin typeface="Segoe UI" panose="020B0502040204020203" pitchFamily="34" charset="0"/>
                  <a:cs typeface="Segoe UI" panose="020B0502040204020203" pitchFamily="34" charset="0"/>
                </a:rPr>
                <a:t>2.2</a:t>
              </a:r>
              <a:endParaRPr lang="en-US" altLang="zh-CN"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5" name="文本框 4"/>
          <p:cNvSpPr txBox="1"/>
          <p:nvPr/>
        </p:nvSpPr>
        <p:spPr>
          <a:xfrm>
            <a:off x="720725" y="1368425"/>
            <a:ext cx="10624185" cy="2584450"/>
          </a:xfrm>
          <a:prstGeom prst="rect">
            <a:avLst/>
          </a:prstGeom>
          <a:noFill/>
        </p:spPr>
        <p:txBody>
          <a:bodyPr wrap="square" rtlCol="0">
            <a:spAutoFit/>
          </a:bodyPr>
          <a:p>
            <a:r>
              <a:rPr lang="zh-CN" altLang="en-US"/>
              <a:t>这一部分的工作可以概括如下：</a:t>
            </a:r>
            <a:endParaRPr lang="zh-CN" altLang="en-US"/>
          </a:p>
          <a:p>
            <a:endParaRPr lang="en-US" altLang="zh-CN"/>
          </a:p>
          <a:p>
            <a:r>
              <a:rPr lang="en-US" altLang="zh-CN"/>
              <a:t>1</a:t>
            </a:r>
            <a:r>
              <a:rPr lang="zh-CN" altLang="en-US"/>
              <a:t>，使用</a:t>
            </a:r>
            <a:r>
              <a:rPr lang="en-US" altLang="zh-CN"/>
              <a:t>Xtrain</a:t>
            </a:r>
            <a:r>
              <a:rPr lang="zh-CN" altLang="en-US"/>
              <a:t>和</a:t>
            </a:r>
            <a:r>
              <a:rPr lang="en-US" altLang="zh-CN"/>
              <a:t>Xtest</a:t>
            </a:r>
            <a:r>
              <a:rPr lang="zh-CN" altLang="en-US"/>
              <a:t>分别表示训练集和测试集。</a:t>
            </a:r>
            <a:endParaRPr lang="zh-CN" altLang="en-US"/>
          </a:p>
          <a:p>
            <a:endParaRPr lang="en-US" altLang="zh-CN"/>
          </a:p>
          <a:p>
            <a:r>
              <a:rPr lang="en-US" altLang="zh-CN"/>
              <a:t>2.</a:t>
            </a:r>
            <a:r>
              <a:rPr lang="zh-CN" altLang="en-US"/>
              <a:t>对于在中的任意一张图片，预训练网络从不同层中提取</a:t>
            </a:r>
            <a:r>
              <a:rPr lang="zh-CN" altLang="en-US"/>
              <a:t>特征</a:t>
            </a:r>
            <a:endParaRPr lang="zh-CN" altLang="en-US"/>
          </a:p>
          <a:p>
            <a:endParaRPr lang="zh-CN" altLang="en-US"/>
          </a:p>
          <a:p>
            <a:r>
              <a:rPr lang="en-US" altLang="zh-CN"/>
              <a:t>3.</a:t>
            </a:r>
            <a:r>
              <a:rPr lang="zh-CN" altLang="en-US"/>
              <a:t>定义</a:t>
            </a:r>
            <a:r>
              <a:rPr lang="en-US" altLang="zh-CN"/>
              <a:t>L</a:t>
            </a:r>
            <a:r>
              <a:rPr lang="zh-CN" altLang="en-US"/>
              <a:t>为特征提取的层，那么自水平l ∈ L的特征图表示为H∈ RH×W×C，其中H、W和C是特征图的高度，宽度和通道尺寸，对于在位置（h，w）处的输入，他的邻接</a:t>
            </a:r>
            <a:r>
              <a:rPr lang="en-US" altLang="zh-CN"/>
              <a:t>patchsize</a:t>
            </a:r>
            <a:r>
              <a:rPr lang="zh-CN" altLang="en-US"/>
              <a:t>可以定义为</a:t>
            </a:r>
            <a:r>
              <a:rPr lang="zh-CN" altLang="en-US"/>
              <a:t>如下：</a:t>
            </a:r>
            <a:endParaRPr lang="zh-CN" altLang="en-US"/>
          </a:p>
          <a:p>
            <a:endParaRPr lang="zh-CN" altLang="en-US"/>
          </a:p>
        </p:txBody>
      </p:sp>
      <p:pic>
        <p:nvPicPr>
          <p:cNvPr id="10" name="图片 9"/>
          <p:cNvPicPr>
            <a:picLocks noChangeAspect="1"/>
          </p:cNvPicPr>
          <p:nvPr/>
        </p:nvPicPr>
        <p:blipFill>
          <a:blip r:embed="rId1"/>
          <a:stretch>
            <a:fillRect/>
          </a:stretch>
        </p:blipFill>
        <p:spPr>
          <a:xfrm>
            <a:off x="2261235" y="3815715"/>
            <a:ext cx="6303645" cy="1269365"/>
          </a:xfrm>
          <a:prstGeom prst="rect">
            <a:avLst/>
          </a:prstGeom>
        </p:spPr>
      </p:pic>
      <p:sp>
        <p:nvSpPr>
          <p:cNvPr id="11" name="文本框 10"/>
          <p:cNvSpPr txBox="1"/>
          <p:nvPr/>
        </p:nvSpPr>
        <p:spPr>
          <a:xfrm>
            <a:off x="720725" y="5167630"/>
            <a:ext cx="8405495" cy="368300"/>
          </a:xfrm>
          <a:prstGeom prst="rect">
            <a:avLst/>
          </a:prstGeom>
          <a:noFill/>
        </p:spPr>
        <p:txBody>
          <a:bodyPr wrap="square" rtlCol="0">
            <a:spAutoFit/>
          </a:bodyPr>
          <a:p>
            <a:r>
              <a:rPr lang="en-US" altLang="zh-CN"/>
              <a:t>4.</a:t>
            </a:r>
            <a:r>
              <a:rPr lang="zh-CN" altLang="en-US"/>
              <a:t>然后使用聚合函数</a:t>
            </a:r>
            <a:r>
              <a:rPr lang="en-US" altLang="zh-CN"/>
              <a:t>Fagg</a:t>
            </a:r>
            <a:r>
              <a:rPr lang="zh-CN" altLang="en-US"/>
              <a:t>聚合邻域的特征，然后得到</a:t>
            </a:r>
            <a:r>
              <a:rPr lang="en-US" altLang="zh-CN"/>
              <a:t>local featu</a:t>
            </a:r>
            <a:r>
              <a:rPr lang="en-US" altLang="zh-CN"/>
              <a:t>re</a:t>
            </a:r>
            <a:endParaRPr lang="en-US" altLang="zh-CN"/>
          </a:p>
        </p:txBody>
      </p:sp>
      <p:pic>
        <p:nvPicPr>
          <p:cNvPr id="12" name="图片 11"/>
          <p:cNvPicPr>
            <a:picLocks noChangeAspect="1"/>
          </p:cNvPicPr>
          <p:nvPr/>
        </p:nvPicPr>
        <p:blipFill>
          <a:blip r:embed="rId2"/>
          <a:stretch>
            <a:fillRect/>
          </a:stretch>
        </p:blipFill>
        <p:spPr>
          <a:xfrm>
            <a:off x="3379470" y="5618480"/>
            <a:ext cx="4067175" cy="73342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426.6214960629921,&quot;left&quot;:480,&quot;top&quot;:90.19362204724409,&quot;width&quot;:312.27259842519686}"/>
</p:tagLst>
</file>

<file path=ppt/tags/tag10.xml><?xml version="1.0" encoding="utf-8"?>
<p:tagLst xmlns:p="http://schemas.openxmlformats.org/presentationml/2006/main">
  <p:tag name="KSO_WM_DIAGRAM_VIRTUALLY_FRAME" val="{&quot;height&quot;:426.6214960629921,&quot;left&quot;:480,&quot;top&quot;:90.19362204724409,&quot;width&quot;:312.27259842519686}"/>
</p:tagLst>
</file>

<file path=ppt/tags/tag11.xml><?xml version="1.0" encoding="utf-8"?>
<p:tagLst xmlns:p="http://schemas.openxmlformats.org/presentationml/2006/main">
  <p:tag name="KSO_WM_DIAGRAM_VIRTUALLY_FRAME" val="{&quot;height&quot;:426.6214960629921,&quot;left&quot;:480,&quot;top&quot;:90.19362204724409,&quot;width&quot;:312.27259842519686}"/>
</p:tagLst>
</file>

<file path=ppt/tags/tag12.xml><?xml version="1.0" encoding="utf-8"?>
<p:tagLst xmlns:p="http://schemas.openxmlformats.org/presentationml/2006/main">
  <p:tag name="KSO_WM_DIAGRAM_VIRTUALLY_FRAME" val="{&quot;height&quot;:426.6214960629921,&quot;left&quot;:480,&quot;top&quot;:90.19362204724409,&quot;width&quot;:312.27259842519686}"/>
</p:tagLst>
</file>

<file path=ppt/tags/tag13.xml><?xml version="1.0" encoding="utf-8"?>
<p:tagLst xmlns:p="http://schemas.openxmlformats.org/presentationml/2006/main">
  <p:tag name="KSO_WM_DIAGRAM_VIRTUALLY_FRAME" val="{&quot;height&quot;:426.6214960629921,&quot;left&quot;:480,&quot;top&quot;:90.19362204724409,&quot;width&quot;:312.27259842519686}"/>
</p:tagLst>
</file>

<file path=ppt/tags/tag14.xml><?xml version="1.0" encoding="utf-8"?>
<p:tagLst xmlns:p="http://schemas.openxmlformats.org/presentationml/2006/main">
  <p:tag name="KSO_WM_DIAGRAM_VIRTUALLY_FRAME" val="{&quot;height&quot;:426.6214960629921,&quot;left&quot;:480,&quot;top&quot;:90.19362204724409,&quot;width&quot;:312.27259842519686}"/>
</p:tagLst>
</file>

<file path=ppt/tags/tag15.xml><?xml version="1.0" encoding="utf-8"?>
<p:tagLst xmlns:p="http://schemas.openxmlformats.org/presentationml/2006/main">
  <p:tag name="KSO_WM_DIAGRAM_VIRTUALLY_FRAME" val="{&quot;height&quot;:426.6214960629921,&quot;left&quot;:480,&quot;top&quot;:90.19362204724409,&quot;width&quot;:312.27259842519686}"/>
</p:tagLst>
</file>

<file path=ppt/tags/tag16.xml><?xml version="1.0" encoding="utf-8"?>
<p:tagLst xmlns:p="http://schemas.openxmlformats.org/presentationml/2006/main">
  <p:tag name="KSO_WM_DIAGRAM_VIRTUALLY_FRAME" val="{&quot;height&quot;:426.6214960629921,&quot;left&quot;:480,&quot;top&quot;:90.19362204724409,&quot;width&quot;:312.27259842519686}"/>
</p:tagLst>
</file>

<file path=ppt/tags/tag17.xml><?xml version="1.0" encoding="utf-8"?>
<p:tagLst xmlns:p="http://schemas.openxmlformats.org/presentationml/2006/main">
  <p:tag name="KSO_WM_DIAGRAM_VIRTUALLY_FRAME" val="{&quot;height&quot;:433.5,&quot;left&quot;:194.65149606299212,&quot;top&quot;:0,&quot;width&quot;:573.912440944882}"/>
</p:tagLst>
</file>

<file path=ppt/tags/tag18.xml><?xml version="1.0" encoding="utf-8"?>
<p:tagLst xmlns:p="http://schemas.openxmlformats.org/presentationml/2006/main">
  <p:tag name="KSO_WM_DIAGRAM_VIRTUALLY_FRAME" val="{&quot;height&quot;:433.5,&quot;left&quot;:194.65149606299212,&quot;top&quot;:0,&quot;width&quot;:573.912440944882}"/>
</p:tagLst>
</file>

<file path=ppt/tags/tag19.xml><?xml version="1.0" encoding="utf-8"?>
<p:tagLst xmlns:p="http://schemas.openxmlformats.org/presentationml/2006/main">
  <p:tag name="KSO_WM_DIAGRAM_VIRTUALLY_FRAME" val="{&quot;height&quot;:433.5,&quot;left&quot;:194.65149606299212,&quot;top&quot;:0,&quot;width&quot;:573.912440944882}"/>
</p:tagLst>
</file>

<file path=ppt/tags/tag2.xml><?xml version="1.0" encoding="utf-8"?>
<p:tagLst xmlns:p="http://schemas.openxmlformats.org/presentationml/2006/main">
  <p:tag name="KSO_WM_DIAGRAM_VIRTUALLY_FRAME" val="{&quot;height&quot;:426.6214960629921,&quot;left&quot;:480,&quot;top&quot;:90.19362204724409,&quot;width&quot;:312.27259842519686}"/>
</p:tagLst>
</file>

<file path=ppt/tags/tag20.xml><?xml version="1.0" encoding="utf-8"?>
<p:tagLst xmlns:p="http://schemas.openxmlformats.org/presentationml/2006/main">
  <p:tag name="KSO_WM_DIAGRAM_VIRTUALLY_FRAME" val="{&quot;height&quot;:433.5,&quot;left&quot;:194.65149606299212,&quot;top&quot;:0,&quot;width&quot;:573.912440944882}"/>
</p:tagLst>
</file>

<file path=ppt/tags/tag21.xml><?xml version="1.0" encoding="utf-8"?>
<p:tagLst xmlns:p="http://schemas.openxmlformats.org/presentationml/2006/main">
  <p:tag name="KSO_WM_DIAGRAM_VIRTUALLY_FRAME" val="{&quot;height&quot;:433.5,&quot;left&quot;:194.65149606299212,&quot;top&quot;:0,&quot;width&quot;:573.912440944882}"/>
</p:tagLst>
</file>

<file path=ppt/tags/tag22.xml><?xml version="1.0" encoding="utf-8"?>
<p:tagLst xmlns:p="http://schemas.openxmlformats.org/presentationml/2006/main">
  <p:tag name="KSO_WM_DIAGRAM_VIRTUALLY_FRAME" val="{&quot;height&quot;:433.5,&quot;left&quot;:194.65149606299212,&quot;top&quot;:0,&quot;width&quot;:573.912440944882}"/>
</p:tagLst>
</file>

<file path=ppt/tags/tag23.xml><?xml version="1.0" encoding="utf-8"?>
<p:tagLst xmlns:p="http://schemas.openxmlformats.org/presentationml/2006/main">
  <p:tag name="KSO_WM_DIAGRAM_VIRTUALLY_FRAME" val="{&quot;height&quot;:433.5,&quot;left&quot;:194.65149606299212,&quot;top&quot;:0,&quot;width&quot;:573.912440944882}"/>
</p:tagLst>
</file>

<file path=ppt/tags/tag24.xml><?xml version="1.0" encoding="utf-8"?>
<p:tagLst xmlns:p="http://schemas.openxmlformats.org/presentationml/2006/main">
  <p:tag name="KSO_WM_DIAGRAM_VIRTUALLY_FRAME" val="{&quot;height&quot;:433.5,&quot;left&quot;:194.65149606299212,&quot;top&quot;:0,&quot;width&quot;:573.912440944882}"/>
</p:tagLst>
</file>

<file path=ppt/tags/tag25.xml><?xml version="1.0" encoding="utf-8"?>
<p:tagLst xmlns:p="http://schemas.openxmlformats.org/presentationml/2006/main">
  <p:tag name="KSO_WM_DIAGRAM_VIRTUALLY_FRAME" val="{&quot;height&quot;:433.5,&quot;left&quot;:194.65149606299212,&quot;top&quot;:0,&quot;width&quot;:573.912440944882}"/>
</p:tagLst>
</file>

<file path=ppt/tags/tag26.xml><?xml version="1.0" encoding="utf-8"?>
<p:tagLst xmlns:p="http://schemas.openxmlformats.org/presentationml/2006/main">
  <p:tag name="commondata" val="eyJjb3VudCI6NCwiaGRpZCI6IjlhNjY1NGMzZTljNjVjYzg1NTY2MDdjNjQ0ZTE1Zjk5IiwidXNlckNvdW50Ijo0fQ=="/>
</p:tagLst>
</file>

<file path=ppt/tags/tag3.xml><?xml version="1.0" encoding="utf-8"?>
<p:tagLst xmlns:p="http://schemas.openxmlformats.org/presentationml/2006/main">
  <p:tag name="KSO_WM_DIAGRAM_VIRTUALLY_FRAME" val="{&quot;height&quot;:426.6214960629921,&quot;left&quot;:480,&quot;top&quot;:90.19362204724409,&quot;width&quot;:312.27259842519686}"/>
</p:tagLst>
</file>

<file path=ppt/tags/tag4.xml><?xml version="1.0" encoding="utf-8"?>
<p:tagLst xmlns:p="http://schemas.openxmlformats.org/presentationml/2006/main">
  <p:tag name="KSO_WM_DIAGRAM_VIRTUALLY_FRAME" val="{&quot;height&quot;:426.6214960629921,&quot;left&quot;:480,&quot;top&quot;:90.19362204724409,&quot;width&quot;:312.27259842519686}"/>
</p:tagLst>
</file>

<file path=ppt/tags/tag5.xml><?xml version="1.0" encoding="utf-8"?>
<p:tagLst xmlns:p="http://schemas.openxmlformats.org/presentationml/2006/main">
  <p:tag name="KSO_WM_DIAGRAM_VIRTUALLY_FRAME" val="{&quot;height&quot;:426.6214960629921,&quot;left&quot;:480,&quot;top&quot;:90.19362204724409,&quot;width&quot;:312.27259842519686}"/>
</p:tagLst>
</file>

<file path=ppt/tags/tag6.xml><?xml version="1.0" encoding="utf-8"?>
<p:tagLst xmlns:p="http://schemas.openxmlformats.org/presentationml/2006/main">
  <p:tag name="KSO_WM_DIAGRAM_VIRTUALLY_FRAME" val="{&quot;height&quot;:426.6214960629921,&quot;left&quot;:480,&quot;top&quot;:90.19362204724409,&quot;width&quot;:312.27259842519686}"/>
</p:tagLst>
</file>

<file path=ppt/tags/tag7.xml><?xml version="1.0" encoding="utf-8"?>
<p:tagLst xmlns:p="http://schemas.openxmlformats.org/presentationml/2006/main">
  <p:tag name="KSO_WM_DIAGRAM_VIRTUALLY_FRAME" val="{&quot;height&quot;:426.6214960629921,&quot;left&quot;:480,&quot;top&quot;:90.19362204724409,&quot;width&quot;:312.27259842519686}"/>
</p:tagLst>
</file>

<file path=ppt/tags/tag8.xml><?xml version="1.0" encoding="utf-8"?>
<p:tagLst xmlns:p="http://schemas.openxmlformats.org/presentationml/2006/main">
  <p:tag name="KSO_WM_DIAGRAM_VIRTUALLY_FRAME" val="{&quot;height&quot;:426.6214960629921,&quot;left&quot;:480,&quot;top&quot;:90.19362204724409,&quot;width&quot;:312.27259842519686}"/>
</p:tagLst>
</file>

<file path=ppt/tags/tag9.xml><?xml version="1.0" encoding="utf-8"?>
<p:tagLst xmlns:p="http://schemas.openxmlformats.org/presentationml/2006/main">
  <p:tag name="KSO_WM_DIAGRAM_VIRTUALLY_FRAME" val="{&quot;height&quot;:426.6214960629921,&quot;left&quot;:480,&quot;top&quot;:90.19362204724409,&quot;width&quot;:312.272598425196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2353</Words>
  <Application>WPS 演示</Application>
  <PresentationFormat>宽屏</PresentationFormat>
  <Paragraphs>238</Paragraphs>
  <Slides>19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宋体</vt:lpstr>
      <vt:lpstr>Wingdings</vt:lpstr>
      <vt:lpstr>Calibri</vt:lpstr>
      <vt:lpstr>思源黑体 CN Heavy</vt:lpstr>
      <vt:lpstr>黑体</vt:lpstr>
      <vt:lpstr>Segoe UI</vt:lpstr>
      <vt:lpstr>思源黑体 CN Medium</vt:lpstr>
      <vt:lpstr>Cambria Math</vt:lpstr>
      <vt:lpstr>MS Mincho</vt:lpstr>
      <vt:lpstr>Segoe Print</vt:lpstr>
      <vt:lpstr>方正姚体</vt:lpstr>
      <vt:lpstr>等线</vt:lpstr>
      <vt:lpstr>微软雅黑</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往事郁</cp:lastModifiedBy>
  <cp:revision>32</cp:revision>
  <dcterms:created xsi:type="dcterms:W3CDTF">2019-11-18T12:56:00Z</dcterms:created>
  <dcterms:modified xsi:type="dcterms:W3CDTF">2024-04-29T10:17:15Z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KSOTemplateUUID">
    <vt:lpwstr>v1.0_mb_v5O8bPa7SBGFkMn9aYGhwg==</vt:lpwstr>
  </property>
  <property fmtid="{D5CDD505-2E9C-101B-9397-08002B2CF9AE}" pid="4" name="ICV">
    <vt:lpwstr>804DF0CADAD14CB1BC221952C851ECB7_11</vt:lpwstr>
  </property>
</Properties>
</file>