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4"/>
    <p:sldMasterId id="2147483856" r:id="rId5"/>
    <p:sldMasterId id="2147483669" r:id="rId6"/>
    <p:sldMasterId id="2147483880" r:id="rId7"/>
  </p:sldMasterIdLst>
  <p:notesMasterIdLst>
    <p:notesMasterId r:id="rId10"/>
  </p:notesMasterIdLst>
  <p:sldIdLst>
    <p:sldId id="1433" r:id="rId8"/>
    <p:sldId id="1434" r:id="rId9"/>
  </p:sldIdLst>
  <p:sldSz cx="12207875" cy="6858000"/>
  <p:notesSz cx="7027863" cy="93138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 version" id="{EED7A4F2-97B8-4A3D-9D9F-A719FCFFE7C9}">
          <p14:sldIdLst>
            <p14:sldId id="1433"/>
            <p14:sldId id="1434"/>
          </p14:sldIdLst>
        </p14:section>
        <p14:section name="Older versions" id="{ADFD84F6-B6A9-45AB-8BE6-DDB46236FF3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Egger" initials="O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335"/>
    <a:srgbClr val="AE242E"/>
    <a:srgbClr val="F5F5F5"/>
    <a:srgbClr val="FBFF12"/>
    <a:srgbClr val="FC8581"/>
    <a:srgbClr val="CFFB8A"/>
    <a:srgbClr val="75A4F0"/>
    <a:srgbClr val="FEFFE6"/>
    <a:srgbClr val="00A139"/>
    <a:srgbClr val="00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4" autoAdjust="0"/>
    <p:restoredTop sz="84908" autoAdjust="0"/>
  </p:normalViewPr>
  <p:slideViewPr>
    <p:cSldViewPr snapToGrid="0" snapToObjects="1">
      <p:cViewPr>
        <p:scale>
          <a:sx n="66" d="100"/>
          <a:sy n="66" d="100"/>
        </p:scale>
        <p:origin x="384" y="30"/>
      </p:cViewPr>
      <p:guideLst>
        <p:guide orient="horz" pos="640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251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6173" cy="465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80049" y="1"/>
            <a:ext cx="3046173" cy="465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27.10.2025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8500"/>
            <a:ext cx="6218237" cy="3494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2459" y="4424048"/>
            <a:ext cx="5622947" cy="41919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46597"/>
            <a:ext cx="3046173" cy="4657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80049" y="8846597"/>
            <a:ext cx="3046173" cy="4657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75D0-66DD-DEAF-0CB4-6FE00FD7E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1C72D-61D6-F4A3-6BAC-1208C7BE4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4746D-939F-2B00-6A6B-59A00A792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41F02-2C69-9C9C-951F-26A4BC76D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7875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7762" y="5703521"/>
            <a:ext cx="9155906" cy="389304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Master-Untertitelformat bearbeiten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67761" y="4295409"/>
            <a:ext cx="10930676" cy="1285875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6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693" y="1828800"/>
            <a:ext cx="11190552" cy="381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5197" y="304800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46D4CA61-9C5C-D14C-823C-8AF19EFF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1F38CD58-3862-8E4D-A1B5-814AABC6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08CFB1-BBD0-794A-8886-7980C5ED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BE07058-88F0-DD43-8B26-97F8D1D1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62" y="1828800"/>
            <a:ext cx="11190552" cy="4624536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569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0516576" y="5565776"/>
            <a:ext cx="1345834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de-DE" sz="2400"/>
          </a:p>
        </p:txBody>
      </p:sp>
      <p:pic>
        <p:nvPicPr>
          <p:cNvPr id="5" name="Picture 13" descr="HL7 International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363" y="304800"/>
            <a:ext cx="14814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4406901"/>
            <a:ext cx="1037669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338" y="2906713"/>
            <a:ext cx="1037669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10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465" y="152400"/>
            <a:ext cx="11800946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de-DE" altLang="de-DE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de-DE" altLang="de-DE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CH" sz="240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207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sz="800" b="1"/>
              <a:t>       © 2015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363" y="304800"/>
            <a:ext cx="14814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55907" y="260350"/>
            <a:ext cx="27171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855" y="6192839"/>
            <a:ext cx="111905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7717" y="838200"/>
            <a:ext cx="9054174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31181" y="3962400"/>
            <a:ext cx="8545513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612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7875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7762" y="5703521"/>
            <a:ext cx="9155906" cy="389304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Master-Untertitelformat bearbeiten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67761" y="4295409"/>
            <a:ext cx="10930676" cy="1285875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98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69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52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672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173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0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7761" y="1836001"/>
            <a:ext cx="10930676" cy="705319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err="1"/>
              <a:t>kapiteltitel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7761" y="404814"/>
            <a:ext cx="10930676" cy="331457"/>
          </a:xfr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7761" y="2541319"/>
            <a:ext cx="10930676" cy="236319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 err="1"/>
              <a:t>kapiteluntertitel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1456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514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190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299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207875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10394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1173980"/>
            <a:ext cx="10762457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989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7144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022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026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/>
              <a:t>Titelseite mit Bild</a:t>
            </a:r>
            <a:br>
              <a:rPr lang="de-DE" noProof="0"/>
            </a:br>
            <a:br>
              <a:rPr lang="de-DE" noProof="0"/>
            </a:br>
            <a:br>
              <a:rPr lang="de-DE" noProof="0"/>
            </a:br>
            <a:r>
              <a:rPr lang="de-DE" noProof="0" err="1"/>
              <a:t>Bild</a:t>
            </a:r>
            <a:r>
              <a:rPr lang="de-DE" noProof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27.10.2025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27.10.2025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67763" y="1836000"/>
            <a:ext cx="3316311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464599" y="1836000"/>
            <a:ext cx="7226667" cy="4339950"/>
          </a:xfrm>
        </p:spPr>
        <p:txBody>
          <a:bodyPr lIns="0" tIns="0" rIns="0" bIns="0"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767761" y="2248430"/>
            <a:ext cx="3316311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7761" y="404814"/>
            <a:ext cx="10930676" cy="331457"/>
          </a:xfr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121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7875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7762" y="5703521"/>
            <a:ext cx="9155906" cy="389304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Master-Untertitelformat bearbeiten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67761" y="4295409"/>
            <a:ext cx="10930676" cy="1285875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063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10394" y="0"/>
            <a:ext cx="7615087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516" y="1921143"/>
            <a:ext cx="231229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2698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544" y="1194068"/>
            <a:ext cx="6326156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544" y="3049597"/>
            <a:ext cx="6233032" cy="116961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76851" y="4961611"/>
            <a:ext cx="537557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0611" y="6436784"/>
            <a:ext cx="6313760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6851" y="5670551"/>
            <a:ext cx="1742165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10/27/2025</a:t>
            </a:fld>
            <a:endParaRPr lang="en-US" altLang="en-US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951" y="6239934"/>
            <a:ext cx="111905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89325" y="4182671"/>
            <a:ext cx="3069987" cy="7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1127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207875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10394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1173980"/>
            <a:ext cx="10762457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67763" y="1836000"/>
            <a:ext cx="3316311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464600" y="1836001"/>
            <a:ext cx="3316311" cy="4256825"/>
          </a:xfrm>
        </p:spPr>
        <p:txBody>
          <a:bodyPr lIns="0" tIns="0" rIns="0" bIns="0"/>
          <a:lstStyle>
            <a:lvl1pPr>
              <a:defRPr sz="2800" baseline="0"/>
            </a:lvl1pPr>
            <a:lvl2pPr>
              <a:defRPr sz="2800"/>
            </a:lvl2pPr>
            <a:lvl3pPr>
              <a:defRPr sz="2400"/>
            </a:lvl3pPr>
            <a:lvl4pPr>
              <a:defRPr sz="2400" baseline="0"/>
            </a:lvl4pPr>
            <a:lvl5pPr>
              <a:defRPr sz="2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767761" y="2248430"/>
            <a:ext cx="3316311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7761" y="404814"/>
            <a:ext cx="10930676" cy="331457"/>
          </a:xfr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>
          <a:xfrm>
            <a:off x="8161438" y="1836001"/>
            <a:ext cx="3316311" cy="4256825"/>
          </a:xfrm>
        </p:spPr>
        <p:txBody>
          <a:bodyPr lIns="0" tIns="0" rIns="0" bIns="0"/>
          <a:lstStyle>
            <a:lvl1pPr>
              <a:defRPr sz="2800" baseline="0"/>
            </a:lvl1pPr>
            <a:lvl2pPr>
              <a:defRPr sz="2800"/>
            </a:lvl2pPr>
            <a:lvl3pPr>
              <a:defRPr sz="2400"/>
            </a:lvl3pPr>
            <a:lvl4pPr>
              <a:defRPr sz="2400" baseline="0"/>
            </a:lvl4pPr>
            <a:lvl5pPr>
              <a:defRPr sz="2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5170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207875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2" y="274639"/>
            <a:ext cx="10778220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261" y="2404880"/>
            <a:ext cx="5079416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61210" y="2404880"/>
            <a:ext cx="512248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10003765" y="6333307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58035" y="6369115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8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2" y="277847"/>
            <a:ext cx="2920842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8518" y="469592"/>
            <a:ext cx="7458249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8518" y="3956147"/>
            <a:ext cx="2135966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8519" y="2036064"/>
            <a:ext cx="2135964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8518" y="4546695"/>
            <a:ext cx="2135966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90830" y="3956147"/>
            <a:ext cx="2135966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90831" y="2036064"/>
            <a:ext cx="2135964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90830" y="4546695"/>
            <a:ext cx="2135966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26452" y="3956147"/>
            <a:ext cx="2135966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26453" y="2036064"/>
            <a:ext cx="2135964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26452" y="4546695"/>
            <a:ext cx="2135966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412509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511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2036064"/>
            <a:ext cx="10986130" cy="3905389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30454" y="641141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4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30454" y="641141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547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2" y="277847"/>
            <a:ext cx="29992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8518" y="469592"/>
            <a:ext cx="7458249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9263" y="2036064"/>
            <a:ext cx="5179151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25853" y="2036064"/>
            <a:ext cx="5178398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9603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88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2" y="277847"/>
            <a:ext cx="10864429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9264" y="2036064"/>
            <a:ext cx="3519256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207539" y="2036064"/>
            <a:ext cx="3519256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10179" y="2036064"/>
            <a:ext cx="3519256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9603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097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32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2148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300309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178" y="273050"/>
            <a:ext cx="7216615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0179" y="2036062"/>
            <a:ext cx="7216616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9620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16084" y="6383867"/>
            <a:ext cx="4143471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9603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9603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5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2594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953015" y="3790167"/>
            <a:ext cx="1027953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0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4" y="6192777"/>
            <a:ext cx="839291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24204" y="1556792"/>
            <a:ext cx="11151739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4" y="304800"/>
            <a:ext cx="111119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697" y="836712"/>
            <a:ext cx="8844483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814587" y="5717759"/>
            <a:ext cx="1057492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31181" y="3962400"/>
            <a:ext cx="8545513" cy="187325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0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7761" y="404814"/>
            <a:ext cx="10930676" cy="331457"/>
          </a:xfr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0986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32" y="332657"/>
            <a:ext cx="9300094" cy="1152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62" y="1828800"/>
            <a:ext cx="11190552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8889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15834" y="5565993"/>
            <a:ext cx="1345900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4406901"/>
            <a:ext cx="1037669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338" y="2906713"/>
            <a:ext cx="1037669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4" y="304800"/>
            <a:ext cx="111119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2388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53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76561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661" y="1828800"/>
            <a:ext cx="5493544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670" y="1828800"/>
            <a:ext cx="5493544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7520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5986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7121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3205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9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9291" y="6356353"/>
            <a:ext cx="2746772" cy="365125"/>
          </a:xfrm>
          <a:prstGeom prst="rect">
            <a:avLst/>
          </a:prstGeom>
        </p:spPr>
        <p:txBody>
          <a:bodyPr/>
          <a:lstStyle/>
          <a:p>
            <a:fld id="{A89BCF51-593E-EB4F-A930-8D102F58E52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https://sourceforge.net/p/ehealthconnector/wiki/Master%20Patient%20Index%20Client/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1812" y="6356353"/>
            <a:ext cx="2746772" cy="365125"/>
          </a:xfrm>
          <a:prstGeom prst="rect">
            <a:avLst/>
          </a:prstGeom>
        </p:spPr>
        <p:txBody>
          <a:bodyPr/>
          <a:lstStyle/>
          <a:p>
            <a:fld id="{65CDC70E-0513-1E4E-82F7-C4AC50C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15834" y="5565993"/>
            <a:ext cx="134589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4406902"/>
            <a:ext cx="1037669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338" y="2906713"/>
            <a:ext cx="1037669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933" y="304800"/>
            <a:ext cx="1481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35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207875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10394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1173980"/>
            <a:ext cx="10762457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09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_1-zeilig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.hert\Desktop\Logo_LEP_rgb_18x18m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62" y="358776"/>
            <a:ext cx="862606" cy="6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platzhalter 6"/>
          <p:cNvSpPr txBox="1">
            <a:spLocks/>
          </p:cNvSpPr>
          <p:nvPr userDrawn="1"/>
        </p:nvSpPr>
        <p:spPr>
          <a:xfrm>
            <a:off x="483960" y="6598843"/>
            <a:ext cx="11242807" cy="1306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1043056" rtl="0" eaLnBrk="1" latinLnBrk="0" hangingPunct="1">
              <a:lnSpc>
                <a:spcPts val="2200"/>
              </a:lnSpc>
              <a:spcBef>
                <a:spcPct val="20000"/>
              </a:spcBef>
              <a:buClr>
                <a:srgbClr val="8B8B8B"/>
              </a:buClr>
              <a:buFont typeface="Wingdings" pitchFamily="2" charset="2"/>
              <a:buChar char="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1688" indent="-266700" algn="l" defTabSz="1043056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"/>
              <a:defRPr lang="de-DE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2675" indent="-280988" algn="l" defTabSz="1043056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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963" indent="-268288" algn="l" defTabSz="1043056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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700" b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</a:t>
            </a:r>
            <a:r>
              <a:rPr lang="de-CH" sz="7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fld id="{472DBEA2-7265-49BF-BC2E-8425D38D6D23}" type="datetime1">
              <a:rPr lang="de-CH" sz="700" b="0" i="0" u="none" strike="noStrik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marL="0" marR="0" indent="0" algn="l" defTabSz="9142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27.10.2025</a:t>
            </a:fld>
            <a:r>
              <a:rPr lang="de-CH" sz="7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LEP AG, Blarerstrasse 7, CH-9000 St. Gallen </a:t>
            </a:r>
            <a:r>
              <a:rPr lang="de-DE" sz="700">
                <a:solidFill>
                  <a:schemeClr val="tx1"/>
                </a:solidFill>
                <a:latin typeface="+mn-lt"/>
              </a:rPr>
              <a:t>/ Seite </a:t>
            </a:r>
            <a:fld id="{06E53DDD-E3E3-564C-9207-9126781B50C5}" type="slidenum">
              <a:rPr lang="de-CH" sz="700" smtClean="0">
                <a:solidFill>
                  <a:schemeClr val="tx1"/>
                </a:solidFill>
                <a:latin typeface="+mn-lt"/>
              </a:rPr>
              <a:pPr marL="0" marR="0" indent="0" algn="l" defTabSz="9142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CH" sz="70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77741" y="6501793"/>
            <a:ext cx="112490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483229" y="685870"/>
            <a:ext cx="10269343" cy="48230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60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40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67761" y="404814"/>
            <a:ext cx="10930676" cy="1285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7761" y="1825625"/>
            <a:ext cx="1093067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767761" y="6228001"/>
            <a:ext cx="4120158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 baseline="0">
                <a:solidFill>
                  <a:schemeClr val="tx1"/>
                </a:solidFill>
                <a:latin typeface="Glober Regular" charset="0"/>
              </a:defRPr>
            </a:lvl1pPr>
          </a:lstStyle>
          <a:p>
            <a:r>
              <a:rPr lang="de-DE" err="1"/>
              <a:t>Ahdis</a:t>
            </a:r>
            <a:r>
              <a:rPr lang="de-DE"/>
              <a:t> </a:t>
            </a:r>
            <a:r>
              <a:rPr lang="de-DE" err="1"/>
              <a:t>gmbh</a:t>
            </a:r>
            <a:r>
              <a:rPr lang="de-DE"/>
              <a:t>, </a:t>
            </a:r>
            <a:r>
              <a:rPr lang="de-DE" err="1"/>
              <a:t>zürich</a:t>
            </a:r>
            <a:r>
              <a:rPr lang="de-DE"/>
              <a:t>, </a:t>
            </a:r>
            <a:r>
              <a:rPr lang="de-DE" err="1"/>
              <a:t>switzerland</a:t>
            </a:r>
            <a:r>
              <a:rPr lang="de-DE"/>
              <a:t>, </a:t>
            </a:r>
            <a:r>
              <a:rPr lang="de-CH"/>
              <a:t>27/11/2015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75" r:id="rId7"/>
    <p:sldLayoutId id="2147483916" r:id="rId8"/>
    <p:sldLayoutId id="2147483931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 baseline="0">
          <a:solidFill>
            <a:schemeClr val="tx1"/>
          </a:solidFill>
          <a:latin typeface="Glober xBold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12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483">
          <p15:clr>
            <a:srgbClr val="F26B43"/>
          </p15:clr>
        </p15:guide>
        <p15:guide id="3" orient="horz" pos="3838">
          <p15:clr>
            <a:srgbClr val="F26B43"/>
          </p15:clr>
        </p15:guide>
        <p15:guide id="4" pos="3840">
          <p15:clr>
            <a:srgbClr val="F26B43"/>
          </p15:clr>
        </p15:guide>
        <p15:guide id="5" pos="7355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6693" y="304801"/>
            <a:ext cx="10885355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693" y="1828800"/>
            <a:ext cx="11190552" cy="388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00395" y="6477000"/>
            <a:ext cx="111905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747679"/>
                </a:solidFill>
              </a:defRPr>
            </a:lvl1pPr>
          </a:lstStyle>
          <a:p>
            <a:endParaRPr lang="en-US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44883" y="6477000"/>
            <a:ext cx="33063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6474" y="6468450"/>
            <a:ext cx="6504654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1444883" y="6477000"/>
            <a:ext cx="34484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B008D-63F7-4C25-B01D-C0BD26A3FBEF}"/>
              </a:ext>
            </a:extLst>
          </p:cNvPr>
          <p:cNvCxnSpPr/>
          <p:nvPr userDrawn="1"/>
        </p:nvCxnSpPr>
        <p:spPr>
          <a:xfrm>
            <a:off x="2210442" y="6248400"/>
            <a:ext cx="0" cy="457200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B51C9-0789-437B-AD1E-1888E9141F81}"/>
              </a:ext>
            </a:extLst>
          </p:cNvPr>
          <p:cNvCxnSpPr/>
          <p:nvPr userDrawn="1"/>
        </p:nvCxnSpPr>
        <p:spPr>
          <a:xfrm>
            <a:off x="11444883" y="6477000"/>
            <a:ext cx="34484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ED14BA97-088A-4FBB-85B8-D858E1082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0" r="194" b="24804"/>
          <a:stretch/>
        </p:blipFill>
        <p:spPr>
          <a:xfrm>
            <a:off x="689172" y="6203384"/>
            <a:ext cx="1441875" cy="5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67" r:id="rId2"/>
    <p:sldLayoutId id="2147483869" r:id="rId3"/>
    <p:sldLayoutId id="2147483870" r:id="rId4"/>
    <p:sldLayoutId id="2147483873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7" r:id="rId14"/>
    <p:sldLayoutId id="2147483924" r:id="rId15"/>
    <p:sldLayoutId id="2147483929" r:id="rId16"/>
    <p:sldLayoutId id="2147483930" r:id="rId17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2000"/>
        <a:buFont typeface="Wingdings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0000"/>
        <a:buFont typeface="Lucida Grande"/>
        <a:buChar char="-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58000"/>
        <a:buFont typeface="Wingdings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5000"/>
        <a:buFont typeface="Wingdings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71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0394" y="275167"/>
            <a:ext cx="109870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0394" y="1600201"/>
            <a:ext cx="10987088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0394" y="5916085"/>
            <a:ext cx="2848504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10/27/2025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2284" y="6390217"/>
            <a:ext cx="6048833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1957" y="6390217"/>
            <a:ext cx="362422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6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  <p:sldLayoutId id="2147483900" r:id="rId20"/>
    <p:sldLayoutId id="2147483901" r:id="rId2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FC5EF0-760D-3BB6-3AD2-5F335ED01D90}"/>
              </a:ext>
            </a:extLst>
          </p:cNvPr>
          <p:cNvSpPr/>
          <p:nvPr/>
        </p:nvSpPr>
        <p:spPr>
          <a:xfrm>
            <a:off x="4754008" y="1614636"/>
            <a:ext cx="2088000" cy="864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Core</a:t>
            </a:r>
            <a:br>
              <a:rPr lang="en-US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Swiss core profiles,</a:t>
            </a:r>
            <a:b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EPR concepts</a:t>
            </a:r>
            <a:endParaRPr lang="en-US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7C817-6CAB-C577-F4D6-4C0B5E94D545}"/>
              </a:ext>
            </a:extLst>
          </p:cNvPr>
          <p:cNvSpPr/>
          <p:nvPr/>
        </p:nvSpPr>
        <p:spPr>
          <a:xfrm>
            <a:off x="4754008" y="180414"/>
            <a:ext cx="2088000" cy="864000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Term</a:t>
            </a:r>
            <a:br>
              <a:rPr lang="en-US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Swiss terminology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0A708-19DC-97CB-AB8E-E6F6EFFE2100}"/>
              </a:ext>
            </a:extLst>
          </p:cNvPr>
          <p:cNvSpPr/>
          <p:nvPr/>
        </p:nvSpPr>
        <p:spPr>
          <a:xfrm>
            <a:off x="4754008" y="3048858"/>
            <a:ext cx="2088000" cy="8640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IPS</a:t>
            </a:r>
            <a:b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 Summary</a:t>
            </a:r>
            <a:endParaRPr lang="en-US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CE71D-C2AC-6046-34B4-C0EB4C49127A}"/>
              </a:ext>
            </a:extLst>
          </p:cNvPr>
          <p:cNvSpPr/>
          <p:nvPr/>
        </p:nvSpPr>
        <p:spPr>
          <a:xfrm>
            <a:off x="2184708" y="3053384"/>
            <a:ext cx="2088000" cy="8640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EMED</a:t>
            </a:r>
            <a:b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Medication</a:t>
            </a:r>
            <a:endParaRPr lang="en-US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2C728F-880C-D7C5-2E05-795E7F0BFF4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5798008" y="2478636"/>
            <a:ext cx="2569300" cy="5747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5CFCB-ED26-CA2D-F7D5-7B66D0130FA3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798008" y="1044414"/>
            <a:ext cx="0" cy="570222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A56C48-931E-1D09-566D-CB0BFDF51C6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3228708" y="2478636"/>
            <a:ext cx="2569300" cy="5747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8094CF-1A88-77C2-7997-B29E45BD49B7}"/>
              </a:ext>
            </a:extLst>
          </p:cNvPr>
          <p:cNvSpPr txBox="1"/>
          <p:nvPr/>
        </p:nvSpPr>
        <p:spPr>
          <a:xfrm>
            <a:off x="4964944" y="2687095"/>
            <a:ext cx="75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derived</a:t>
            </a:r>
            <a:endParaRPr lang="en-CH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FFD4A3-FF50-386D-D932-83A064174D14}"/>
              </a:ext>
            </a:extLst>
          </p:cNvPr>
          <p:cNvSpPr txBox="1"/>
          <p:nvPr/>
        </p:nvSpPr>
        <p:spPr>
          <a:xfrm>
            <a:off x="5833503" y="1191025"/>
            <a:ext cx="75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derived</a:t>
            </a:r>
            <a:endParaRPr lang="en-CH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AA346-56DB-7E40-8CEE-6AD6EAEB7AA2}"/>
              </a:ext>
            </a:extLst>
          </p:cNvPr>
          <p:cNvSpPr/>
          <p:nvPr/>
        </p:nvSpPr>
        <p:spPr>
          <a:xfrm>
            <a:off x="7323308" y="3053384"/>
            <a:ext cx="2088000" cy="8640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…</a:t>
            </a:r>
            <a:b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exchange formats</a:t>
            </a:r>
            <a:endParaRPr lang="en-US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C7A2BF-C469-66D5-EF18-BCC745F6EA3F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5798008" y="2478636"/>
            <a:ext cx="0" cy="570222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1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D2D2-0BB5-B032-49BC-3CC6E0ADA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CE96B9-C898-E503-8CF6-8274BD312D65}"/>
              </a:ext>
            </a:extLst>
          </p:cNvPr>
          <p:cNvSpPr/>
          <p:nvPr/>
        </p:nvSpPr>
        <p:spPr>
          <a:xfrm>
            <a:off x="3912670" y="1614635"/>
            <a:ext cx="6804000" cy="112375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Core Medication Profile</a:t>
            </a:r>
            <a:b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code:GTIN 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(defined slice in CH Core)</a:t>
            </a:r>
            <a:b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</a:br>
            <a:r>
              <a:rPr lang="en-US" sz="1200" b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- form  </a:t>
            </a:r>
            <a:r>
              <a:rPr lang="en-US" sz="1200" kern="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EDQM – Pharmaceutical Dose Form (preferred) 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(VS defined in CH Term)</a:t>
            </a:r>
            <a:b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amount </a:t>
            </a:r>
            <a:r>
              <a:rPr lang="en-US" sz="1200" b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200" kern="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kern="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EMED Ratio with EMED Units 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(Data Type defined in CH Core)</a:t>
            </a:r>
            <a:b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etc.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44806-64B0-1E7C-8314-B229ACD01661}"/>
              </a:ext>
            </a:extLst>
          </p:cNvPr>
          <p:cNvSpPr/>
          <p:nvPr/>
        </p:nvSpPr>
        <p:spPr>
          <a:xfrm>
            <a:off x="3912668" y="515069"/>
            <a:ext cx="6804000" cy="531855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Term Value Set:</a:t>
            </a:r>
            <a:b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EDMQ – Pharmaceutical Dose Form</a:t>
            </a:r>
            <a:endParaRPr lang="en-US" sz="1200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B90F6-097E-E4CB-3A22-67D240684A97}"/>
              </a:ext>
            </a:extLst>
          </p:cNvPr>
          <p:cNvSpPr/>
          <p:nvPr/>
        </p:nvSpPr>
        <p:spPr>
          <a:xfrm>
            <a:off x="259879" y="3306111"/>
            <a:ext cx="6805061" cy="111973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CH EMED Medication Profile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- code:GTIN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(defined slice in CH Core)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- form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MS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EDQM – Pharmaceutical Dose Form 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required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)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(VS defined in CH Term)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- amount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CH EMED Ratio with EMED Units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(Data Type defined in CH Core)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- etc.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ACF5F9-8831-54B1-61ED-D0176EB1A424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7314668" y="1046924"/>
            <a:ext cx="2" cy="567711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B0529F1-1272-0158-C50A-714154C5A4E7}"/>
              </a:ext>
            </a:extLst>
          </p:cNvPr>
          <p:cNvSpPr/>
          <p:nvPr/>
        </p:nvSpPr>
        <p:spPr>
          <a:xfrm>
            <a:off x="11035367" y="168442"/>
            <a:ext cx="3789807" cy="6270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083924-9FB4-D3A0-FE17-F8497832FFD8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3662410" y="2738386"/>
            <a:ext cx="3652260" cy="567725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03C3B0A-6472-2E0C-66EB-18C60326F50F}"/>
              </a:ext>
            </a:extLst>
          </p:cNvPr>
          <p:cNvSpPr txBox="1"/>
          <p:nvPr/>
        </p:nvSpPr>
        <p:spPr>
          <a:xfrm>
            <a:off x="6936072" y="2883749"/>
            <a:ext cx="75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derived</a:t>
            </a:r>
            <a:endParaRPr lang="en-CH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0E4B31-80E0-92AD-B99F-9115FC10ADD7}"/>
              </a:ext>
            </a:extLst>
          </p:cNvPr>
          <p:cNvSpPr txBox="1"/>
          <p:nvPr/>
        </p:nvSpPr>
        <p:spPr>
          <a:xfrm>
            <a:off x="7397610" y="1186384"/>
            <a:ext cx="75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derived</a:t>
            </a:r>
            <a:endParaRPr lang="en-CH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4DF1BC-D3DB-7F8F-DFB1-667EC3502547}"/>
              </a:ext>
            </a:extLst>
          </p:cNvPr>
          <p:cNvCxnSpPr>
            <a:cxnSpLocks/>
            <a:stCxn id="40" idx="0"/>
            <a:endCxn id="12" idx="2"/>
          </p:cNvCxnSpPr>
          <p:nvPr/>
        </p:nvCxnSpPr>
        <p:spPr>
          <a:xfrm flipH="1" flipV="1">
            <a:off x="7314670" y="2738386"/>
            <a:ext cx="3675845" cy="567725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9B33992-00C0-D70E-ECE4-E3BCAB01F8D1}"/>
              </a:ext>
            </a:extLst>
          </p:cNvPr>
          <p:cNvSpPr/>
          <p:nvPr/>
        </p:nvSpPr>
        <p:spPr>
          <a:xfrm>
            <a:off x="7588515" y="3306111"/>
            <a:ext cx="6804000" cy="130124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IPS Medication Profile</a:t>
            </a:r>
            <a:b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1200" b="1" kern="0" dirty="0">
                <a:solidFill>
                  <a:prstClr val="black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imposeProfile Extension </a:t>
            </a:r>
            <a:r>
              <a:rPr lang="en-US" sz="1200" kern="0" dirty="0">
                <a:solidFill>
                  <a:prstClr val="black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1200" kern="0" dirty="0">
                <a:solidFill>
                  <a:prstClr val="black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Medication </a:t>
            </a:r>
            <a:r>
              <a:rPr lang="en-US" sz="1200" kern="0">
                <a:solidFill>
                  <a:prstClr val="black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IPS</a:t>
            </a:r>
            <a:r>
              <a:rPr lang="en-US" sz="1200" ker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ker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check conformity to UV IPS)</a:t>
            </a:r>
            <a:b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code:GTIN 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(defined slice in CH Core)</a:t>
            </a:r>
            <a:b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</a:br>
            <a:r>
              <a:rPr lang="en-US" sz="1200" b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- form  </a:t>
            </a:r>
            <a:r>
              <a:rPr lang="en-US" sz="1200" kern="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EDQM – Pharmaceutical Dose Form (preferred) 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(VS defined in CH Term)</a:t>
            </a:r>
            <a:b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amount </a:t>
            </a:r>
            <a:r>
              <a:rPr lang="en-US" sz="1200" b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200" kern="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kern="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EMED Ratio with EMED Units 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(Data Type defined in CH Core)</a:t>
            </a:r>
            <a:b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etc.</a:t>
            </a:r>
          </a:p>
        </p:txBody>
      </p:sp>
    </p:spTree>
    <p:extLst>
      <p:ext uri="{BB962C8B-B14F-4D97-AF65-F5344CB8AC3E}">
        <p14:creationId xmlns:p14="http://schemas.microsoft.com/office/powerpoint/2010/main" val="35966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ahdis 2">
      <a:dk1>
        <a:srgbClr val="000000"/>
      </a:dk1>
      <a:lt1>
        <a:srgbClr val="FFFFFF"/>
      </a:lt1>
      <a:dk2>
        <a:srgbClr val="3B5D73"/>
      </a:dk2>
      <a:lt2>
        <a:srgbClr val="FFFFFF"/>
      </a:lt2>
      <a:accent1>
        <a:srgbClr val="3B5D73"/>
      </a:accent1>
      <a:accent2>
        <a:srgbClr val="E42140"/>
      </a:accent2>
      <a:accent3>
        <a:srgbClr val="EE8500"/>
      </a:accent3>
      <a:accent4>
        <a:srgbClr val="3D5C50"/>
      </a:accent4>
      <a:accent5>
        <a:srgbClr val="565655"/>
      </a:accent5>
      <a:accent6>
        <a:srgbClr val="00799C"/>
      </a:accent6>
      <a:hlink>
        <a:srgbClr val="3B5D73"/>
      </a:hlink>
      <a:folHlink>
        <a:srgbClr val="3B5D7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L7 2019">
  <a:themeElements>
    <a:clrScheme name="HL7 201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EC2227"/>
      </a:accent1>
      <a:accent2>
        <a:srgbClr val="005A8C"/>
      </a:accent2>
      <a:accent3>
        <a:srgbClr val="EA8525"/>
      </a:accent3>
      <a:accent4>
        <a:srgbClr val="FFCC32"/>
      </a:accent4>
      <a:accent5>
        <a:srgbClr val="6EB4CD"/>
      </a:accent5>
      <a:accent6>
        <a:srgbClr val="63619A"/>
      </a:accent6>
      <a:hlink>
        <a:srgbClr val="0070C0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L7 General PPT Template" id="{91879F38-AFC4-463F-A924-8C48DC8DED7E}" vid="{392C9A02-F8B8-436F-B661-94CEF9A67DC0}"/>
    </a:ext>
  </a:extLst>
</a:theme>
</file>

<file path=ppt/theme/theme3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a324999b-a562-434c-9e36-ccb21447b8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95d96d0e05fc522efab3992e9c437c0b">
  <xsd:schema xmlns:xsd="http://www.w3.org/2001/XMLSchema" xmlns:xs="http://www.w3.org/2001/XMLSchema" xmlns:p="http://schemas.microsoft.com/office/2006/metadata/properties" xmlns:ns2="a324999b-a562-434c-9e36-ccb21447b81e" xmlns:ns3="2551ef7e-3b29-44d1-a8ad-ef34c26bfc60" targetNamespace="http://schemas.microsoft.com/office/2006/metadata/properties" ma:root="true" ma:fieldsID="684ec3e90215676da2dbe90943c797d9" ns2:_="" ns3:_="">
    <xsd:import namespace="a324999b-a562-434c-9e36-ccb21447b81e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4999b-a562-434c-9e36-ccb21447b81e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a324999b-a562-434c-9e36-ccb21447b81e"/>
    <ds:schemaRef ds:uri="http://purl.org/dc/elements/1.1/"/>
    <ds:schemaRef ds:uri="2551ef7e-3b29-44d1-a8ad-ef34c26bfc60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C6FB82-A15F-47C0-8C73-E5599F1DA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24999b-a562-434c-9e36-ccb21447b81e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235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MS PGothic</vt:lpstr>
      <vt:lpstr>Arial</vt:lpstr>
      <vt:lpstr>Calibri</vt:lpstr>
      <vt:lpstr>Consolas</vt:lpstr>
      <vt:lpstr>Glober Regular</vt:lpstr>
      <vt:lpstr>Glober xBold</vt:lpstr>
      <vt:lpstr>Lucida Grande</vt:lpstr>
      <vt:lpstr>Lucida Sans</vt:lpstr>
      <vt:lpstr>Times New Roman</vt:lpstr>
      <vt:lpstr>Verdana</vt:lpstr>
      <vt:lpstr>Wingdings</vt:lpstr>
      <vt:lpstr>Office-Design</vt:lpstr>
      <vt:lpstr>HL7 2019</vt:lpstr>
      <vt:lpstr>BFH_PPT_Vorlage_16-9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Michaela Ziegler;Oliver Egger</dc:creator>
  <dc:description> </dc:description>
  <cp:lastModifiedBy>Michaela Ziegler</cp:lastModifiedBy>
  <cp:revision>943</cp:revision>
  <cp:lastPrinted>2023-06-28T11:12:02Z</cp:lastPrinted>
  <dcterms:created xsi:type="dcterms:W3CDTF">2019-05-29T12:15:31Z</dcterms:created>
  <dcterms:modified xsi:type="dcterms:W3CDTF">2025-10-27T10:58:42Z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