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6234" autoAdjust="0"/>
  </p:normalViewPr>
  <p:slideViewPr>
    <p:cSldViewPr snapToGrid="0" snapToObjects="1">
      <p:cViewPr>
        <p:scale>
          <a:sx n="75" d="100"/>
          <a:sy n="75" d="100"/>
        </p:scale>
        <p:origin x="2179" y="-2544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27.08.2024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2-1 Medication List document -&gt; dynamisch generiertes Dokument</a:t>
            </a:r>
          </a:p>
          <a:p>
            <a:r>
              <a:rPr lang="de-CH" dirty="0"/>
              <a:t>Medication Card gleiche Farbe wie Medication List</a:t>
            </a:r>
          </a:p>
          <a:p>
            <a:r>
              <a:rPr lang="de-CH" dirty="0"/>
              <a:t>TODO: </a:t>
            </a:r>
            <a:r>
              <a:rPr lang="de-CH" dirty="0" err="1"/>
              <a:t>Beloc</a:t>
            </a:r>
            <a:r>
              <a:rPr lang="de-CH" dirty="0"/>
              <a:t> Zok </a:t>
            </a:r>
            <a:r>
              <a:rPr lang="de-CH" dirty="0" err="1"/>
              <a:t>Medication</a:t>
            </a:r>
            <a:r>
              <a:rPr lang="de-CH" dirty="0"/>
              <a:t> Statement Farbe 2-7</a:t>
            </a:r>
          </a:p>
          <a:p>
            <a:r>
              <a:rPr lang="de-CH" dirty="0"/>
              <a:t>Boxen alle gleich</a:t>
            </a:r>
          </a:p>
          <a:p>
            <a:endParaRPr lang="de-CH" dirty="0"/>
          </a:p>
          <a:p>
            <a:r>
              <a:rPr lang="de-CH" dirty="0"/>
              <a:t>Nicht mehr Entry </a:t>
            </a:r>
            <a:r>
              <a:rPr lang="de-CH" dirty="0">
                <a:sym typeface="Wingdings" panose="05000000000000000000" pitchFamily="2" charset="2"/>
              </a:rPr>
              <a:t> Ressource</a:t>
            </a:r>
            <a:endParaRPr lang="de-CH" dirty="0"/>
          </a:p>
          <a:p>
            <a:r>
              <a:rPr lang="de-CH" dirty="0"/>
              <a:t>TODO: identifier klein schreibe</a:t>
            </a:r>
          </a:p>
          <a:p>
            <a:r>
              <a:rPr lang="de-CH" dirty="0"/>
              <a:t>Pfeil</a:t>
            </a:r>
          </a:p>
          <a:p>
            <a:r>
              <a:rPr lang="de-CH" dirty="0"/>
              <a:t>Screenshot auf Laptop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5C527-47DF-48F9-A085-BFEDB02C25E1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110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27.08.2024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666108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706911"/>
            <a:ext cx="4018373" cy="407435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Treatment Plan document </a:t>
            </a:r>
            <a:endParaRPr lang="de-DE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9" y="2573763"/>
            <a:ext cx="3468156" cy="152700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Treatment Plan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993269"/>
            <a:ext cx="3193869" cy="98488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13409" y="42054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4" y="582751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3" y="626033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495144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65" y="53946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507030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50939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Prescription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Prescription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7408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0691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9801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4126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463C41DB-C8ED-497B-A6A4-3696F1922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02" y="5072664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137738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5"/>
            <a:ext cx="4999898" cy="7525971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1"/>
            <a:ext cx="4018373" cy="498420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Dispense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4586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Dispense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954381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MedicationDispense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PADV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12668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70851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14133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83244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7568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605034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6"/>
            <a:ext cx="4999898" cy="7238892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68911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Pharmaceutical Advice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Pharmaceutical Advice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63121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1 Observation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fr-FR" sz="1600" i="1" noProof="1">
                <a:solidFill>
                  <a:schemeClr val="tx1"/>
                </a:solidFill>
                <a:latin typeface="Times New Roman" pitchFamily="-107" charset="0"/>
              </a:rPr>
              <a:t>Reference to PRE document</a:t>
            </a:r>
            <a:endParaRPr lang="de-DE" sz="1600" i="1" noProof="1">
              <a:solidFill>
                <a:srgbClr val="000000"/>
              </a:solidFill>
              <a:latin typeface="Times New Roman" pitchFamily="-107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Reference to DIS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noProof="1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i="1" noProof="1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833257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42086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685369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544799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88041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</p:spTree>
    <p:extLst>
      <p:ext uri="{BB962C8B-B14F-4D97-AF65-F5344CB8AC3E}">
        <p14:creationId xmlns:p14="http://schemas.microsoft.com/office/powerpoint/2010/main" val="27787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7023"/>
            <a:ext cx="4999898" cy="8111943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173432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List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214718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List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83659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724737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2" y="76857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041372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48461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2CAE8E02-651C-4B0E-94F6-B50FC51BB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3865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MedicationRequest (Reference)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97CF5978-F125-4A48-9B64-6B41BFC00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5" y="3784268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MedicationDispense (Reference)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2773272B-3B8B-4565-AE11-1818DAAAA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4192290"/>
            <a:ext cx="3193869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Observation (Reference)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E6C06A4C-61BF-476D-8681-BBA8D3EC6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808978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MedicationDispense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3F6D4577-0BAF-4737-ACE2-326A6F428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3" y="636599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MedicationRequest</a:t>
            </a: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C2775B36-F2FA-4E65-93AE-02C64A9B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926964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</p:spTree>
    <p:extLst>
      <p:ext uri="{BB962C8B-B14F-4D97-AF65-F5344CB8AC3E}">
        <p14:creationId xmlns:p14="http://schemas.microsoft.com/office/powerpoint/2010/main" val="21580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9">
            <a:extLst>
              <a:ext uri="{FF2B5EF4-FFF2-40B4-BE49-F238E27FC236}">
                <a16:creationId xmlns:a16="http://schemas.microsoft.com/office/drawing/2014/main" id="{DB75EB1B-28A8-49C0-94AF-4443DEDC2C0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1175" y="108207"/>
            <a:ext cx="4999898" cy="7478455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AB160FC-F582-45FB-8D00-C174061B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5" y="706912"/>
            <a:ext cx="4018373" cy="490807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Entry: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32C5B11-F26E-4652-83B8-8983AAE93DE4}"/>
              </a:ext>
            </a:extLst>
          </p:cNvPr>
          <p:cNvSpPr txBox="1"/>
          <p:nvPr/>
        </p:nvSpPr>
        <p:spPr>
          <a:xfrm>
            <a:off x="561774" y="2206077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...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3895438D-24BC-4975-A803-613D8B78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416966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Patient (Reference)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C45F1-C9CA-4975-8DB9-FA30A06427B8}"/>
              </a:ext>
            </a:extLst>
          </p:cNvPr>
          <p:cNvSpPr/>
          <p:nvPr/>
        </p:nvSpPr>
        <p:spPr>
          <a:xfrm>
            <a:off x="419165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Medication Card document </a:t>
            </a:r>
            <a:endParaRPr lang="de-DE" dirty="0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4F8C3E87-4F4E-47A5-8685-EE37E2407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2573763"/>
            <a:ext cx="3468156" cy="189909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Medication Card 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E082DC5-C22E-43E9-861A-8D18AE96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2993269"/>
            <a:ext cx="3193869" cy="13080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n MedicationStatement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Medication (Reference)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Reference to MTP document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de-DE" sz="1600" i="1" dirty="0">
                <a:solidFill>
                  <a:srgbClr val="000000"/>
                </a:solidFill>
                <a:latin typeface="Times New Roman" pitchFamily="-107" charset="0"/>
              </a:rPr>
              <a:t>…</a:t>
            </a: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A0284C46-5CFC-4630-AE49-9C84C2AB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456712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Annotation (Section)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CDE2B9F-C8EE-4BF9-9C93-5E5674B49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6650270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MedicationStatement</a:t>
            </a:r>
          </a:p>
        </p:txBody>
      </p:sp>
      <p:sp>
        <p:nvSpPr>
          <p:cNvPr id="32" name="Text Box 10">
            <a:extLst>
              <a:ext uri="{FF2B5EF4-FFF2-40B4-BE49-F238E27FC236}">
                <a16:creationId xmlns:a16="http://schemas.microsoft.com/office/drawing/2014/main" id="{9517000E-7CE2-4645-9B73-48BEAB295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1822708"/>
            <a:ext cx="3468156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PractitionerRole (Reference)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9495DDC-8407-4F0B-B65A-DC3F6EE53B03}"/>
              </a:ext>
            </a:extLst>
          </p:cNvPr>
          <p:cNvSpPr txBox="1"/>
          <p:nvPr/>
        </p:nvSpPr>
        <p:spPr>
          <a:xfrm>
            <a:off x="561774" y="1077512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Times New Roman" pitchFamily="-107" charset="0"/>
              </a:rPr>
              <a:t>Parameters like Date, Identifier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34" name="Text Box 10">
            <a:extLst>
              <a:ext uri="{FF2B5EF4-FFF2-40B4-BE49-F238E27FC236}">
                <a16:creationId xmlns:a16="http://schemas.microsoft.com/office/drawing/2014/main" id="{219857AC-FEAF-429E-97C7-988CF510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4" y="7083096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68BBF680-80AC-4E4C-8454-E27C20ECE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5774203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3ABCF236-1FD3-47B1-96B0-0D840E4A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6217445"/>
            <a:ext cx="39266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PractitionerRole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567AE8BD-C734-4ABD-A7C3-5728BA56A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9" y="5082359"/>
            <a:ext cx="3468156" cy="41343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>
                <a:solidFill>
                  <a:schemeClr val="tx1"/>
                </a:solidFill>
              </a:rPr>
              <a:t>Original Representation (Section)</a:t>
            </a:r>
          </a:p>
        </p:txBody>
      </p:sp>
    </p:spTree>
    <p:extLst>
      <p:ext uri="{BB962C8B-B14F-4D97-AF65-F5344CB8AC3E}">
        <p14:creationId xmlns:p14="http://schemas.microsoft.com/office/powerpoint/2010/main" val="297232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E4B5C0-A10E-4720-9933-05A95471E192}"/>
              </a:ext>
            </a:extLst>
          </p:cNvPr>
          <p:cNvCxnSpPr/>
          <p:nvPr/>
        </p:nvCxnSpPr>
        <p:spPr>
          <a:xfrm>
            <a:off x="1016000" y="1225550"/>
            <a:ext cx="0" cy="2159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BFD91-61B1-4596-832E-6FB2F3BF9315}"/>
              </a:ext>
            </a:extLst>
          </p:cNvPr>
          <p:cNvCxnSpPr>
            <a:cxnSpLocks/>
          </p:cNvCxnSpPr>
          <p:nvPr/>
        </p:nvCxnSpPr>
        <p:spPr>
          <a:xfrm>
            <a:off x="1016000" y="3384550"/>
            <a:ext cx="4934424" cy="40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D6ED1531-217E-4CAA-9299-8E2BB4704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20" y="1522085"/>
            <a:ext cx="4018373" cy="59559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bg1"/>
                </a:solidFill>
              </a:rPr>
              <a:t>Period of validity of the prescription</a:t>
            </a:r>
            <a:endParaRPr lang="de-DE" sz="1600" dirty="0">
              <a:solidFill>
                <a:schemeClr val="bg1"/>
              </a:solidFill>
              <a:latin typeface="Times New Roman" pitchFamily="-107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099B12-E272-40C3-A29A-D99588593229}"/>
              </a:ext>
            </a:extLst>
          </p:cNvPr>
          <p:cNvCxnSpPr>
            <a:cxnSpLocks/>
          </p:cNvCxnSpPr>
          <p:nvPr/>
        </p:nvCxnSpPr>
        <p:spPr>
          <a:xfrm flipV="1">
            <a:off x="1310320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1FD19C-49D7-47CD-9DC9-095B2D342FE4}"/>
              </a:ext>
            </a:extLst>
          </p:cNvPr>
          <p:cNvCxnSpPr>
            <a:cxnSpLocks/>
          </p:cNvCxnSpPr>
          <p:nvPr/>
        </p:nvCxnSpPr>
        <p:spPr>
          <a:xfrm flipV="1">
            <a:off x="5328693" y="2117678"/>
            <a:ext cx="0" cy="1266872"/>
          </a:xfrm>
          <a:prstGeom prst="straightConnector1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FC60D-F212-4432-9554-AEB4C95B71AC}"/>
              </a:ext>
            </a:extLst>
          </p:cNvPr>
          <p:cNvCxnSpPr>
            <a:cxnSpLocks/>
          </p:cNvCxnSpPr>
          <p:nvPr/>
        </p:nvCxnSpPr>
        <p:spPr>
          <a:xfrm flipV="1">
            <a:off x="2146490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7AB055-A99A-45A6-829E-A1D46C126150}"/>
              </a:ext>
            </a:extLst>
          </p:cNvPr>
          <p:cNvCxnSpPr>
            <a:cxnSpLocks/>
          </p:cNvCxnSpPr>
          <p:nvPr/>
        </p:nvCxnSpPr>
        <p:spPr>
          <a:xfrm flipV="1">
            <a:off x="3319506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2E7C73-BB48-4DBE-87A0-950ABC939575}"/>
              </a:ext>
            </a:extLst>
          </p:cNvPr>
          <p:cNvCxnSpPr>
            <a:cxnSpLocks/>
          </p:cNvCxnSpPr>
          <p:nvPr/>
        </p:nvCxnSpPr>
        <p:spPr>
          <a:xfrm flipV="1">
            <a:off x="4440897" y="2117678"/>
            <a:ext cx="0" cy="126687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B86FAD5A-21E2-4F42-8B19-16D5DB8AC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830" y="3204849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time</a:t>
            </a:r>
            <a:endParaRPr lang="de-DE" sz="16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88DF8977-B8F0-406E-B8E5-81ECCB05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31" y="3386253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0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517B0D40-B8B5-4AB9-81C3-2D26D4C79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3386662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1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B2466B8-33B0-4D67-B061-DAB7BC79E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635" y="3387721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2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FB647205-0661-44A4-AB28-1CB6B51C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044" y="3390888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3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958588F-3FF0-4C65-A3E3-CB1F6B49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062" y="3388644"/>
            <a:ext cx="701343" cy="35940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dirty="0">
                <a:solidFill>
                  <a:schemeClr val="tx1"/>
                </a:solidFill>
              </a:rPr>
              <a:t>t</a:t>
            </a:r>
            <a:r>
              <a:rPr lang="de-DE" baseline="-25000" dirty="0">
                <a:solidFill>
                  <a:schemeClr val="tx1"/>
                </a:solidFill>
              </a:rPr>
              <a:t>4</a:t>
            </a:r>
            <a:endParaRPr lang="de-DE" sz="16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090618BD-8C9C-4E23-A459-2C5D87BF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869" y="2490105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Initial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B6080E71-F125-45EB-B9DE-6B4BC7939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562" y="2489576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3BBAEA2A-9E71-49CF-A391-098F6C76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089" y="2487992"/>
            <a:ext cx="701343" cy="595593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anchor="ctr" anchorCtr="0">
            <a:noAutofit/>
          </a:bodyPr>
          <a:lstStyle/>
          <a:p>
            <a:pPr algn="ctr">
              <a:defRPr/>
            </a:pPr>
            <a:r>
              <a:rPr lang="de-DE" sz="1400" dirty="0">
                <a:solidFill>
                  <a:schemeClr val="tx1"/>
                </a:solidFill>
              </a:rPr>
              <a:t>Additional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dispense</a:t>
            </a:r>
            <a:endParaRPr lang="de-DE" sz="1200" baseline="-25000" dirty="0">
              <a:solidFill>
                <a:schemeClr val="tx1"/>
              </a:solidFill>
              <a:latin typeface="Times New Roman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9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5D0E0951-94DD-3373-8E2E-80F4DA67AA51}"/>
              </a:ext>
            </a:extLst>
          </p:cNvPr>
          <p:cNvSpPr/>
          <p:nvPr/>
        </p:nvSpPr>
        <p:spPr>
          <a:xfrm>
            <a:off x="8928639" y="151812"/>
            <a:ext cx="2022969" cy="608305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5784922" y="2209790"/>
            <a:ext cx="3240000" cy="2492990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List document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LID4096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842994" y="846363"/>
            <a:ext cx="3240000" cy="101566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948450" y="1220264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1844353" y="3677690"/>
            <a:ext cx="3240000" cy="1938992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Pharmaceutical Advice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1949809" y="405159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842994" y="2290879"/>
            <a:ext cx="3240000" cy="10156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Medication Treatment Plan document</a:t>
            </a: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948450" y="2664780"/>
            <a:ext cx="280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</a:t>
            </a:r>
            <a:br>
              <a:rPr lang="en-US" sz="1200" dirty="0"/>
            </a:br>
            <a:r>
              <a:rPr lang="en-US" sz="1200" i="1" dirty="0">
                <a:solidFill>
                  <a:schemeClr val="accent1"/>
                </a:solidFill>
              </a:rPr>
              <a:t>Medication B</a:t>
            </a:r>
            <a:endParaRPr lang="LID4096" sz="1200" i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2FBB-EABB-C1F0-D227-2CB16B479859}"/>
              </a:ext>
            </a:extLst>
          </p:cNvPr>
          <p:cNvSpPr txBox="1"/>
          <p:nvPr/>
        </p:nvSpPr>
        <p:spPr>
          <a:xfrm>
            <a:off x="1948450" y="4961616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CHEMEDMedicationStatementChanged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1857A5-1998-0A51-6502-59AAEAEE5C60}"/>
              </a:ext>
            </a:extLst>
          </p:cNvPr>
          <p:cNvCxnSpPr>
            <a:cxnSpLocks/>
            <a:stCxn id="9" idx="1"/>
            <a:endCxn id="10" idx="1"/>
          </p:cNvCxnSpPr>
          <p:nvPr/>
        </p:nvCxnSpPr>
        <p:spPr>
          <a:xfrm rot="10800000">
            <a:off x="1842995" y="2798712"/>
            <a:ext cx="106815" cy="1483713"/>
          </a:xfrm>
          <a:prstGeom prst="bentConnector3">
            <a:avLst>
              <a:gd name="adj1" fmla="val 38117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0220FB-8E0E-AA2A-30FF-EA0544BB316C}"/>
              </a:ext>
            </a:extLst>
          </p:cNvPr>
          <p:cNvSpPr txBox="1"/>
          <p:nvPr/>
        </p:nvSpPr>
        <p:spPr>
          <a:xfrm>
            <a:off x="644466" y="3228945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09B5962-AA90-E41C-F4F0-75719B7D0DAB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>
            <a:off x="1948451" y="2895614"/>
            <a:ext cx="1359" cy="1386811"/>
          </a:xfrm>
          <a:prstGeom prst="bentConnector3">
            <a:avLst>
              <a:gd name="adj1" fmla="val 30044077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C00B6A8-BC9D-5DCA-0A23-C575FB4FA54E}"/>
              </a:ext>
            </a:extLst>
          </p:cNvPr>
          <p:cNvCxnSpPr>
            <a:cxnSpLocks/>
            <a:stCxn id="9" idx="1"/>
            <a:endCxn id="12" idx="1"/>
          </p:cNvCxnSpPr>
          <p:nvPr/>
        </p:nvCxnSpPr>
        <p:spPr>
          <a:xfrm rot="10800000" flipV="1">
            <a:off x="1948451" y="4282423"/>
            <a:ext cx="1359" cy="910025"/>
          </a:xfrm>
          <a:prstGeom prst="bentConnector3">
            <a:avLst>
              <a:gd name="adj1" fmla="val 16921192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7714FE-2778-6232-044D-F4A3219F949D}"/>
              </a:ext>
            </a:extLst>
          </p:cNvPr>
          <p:cNvSpPr txBox="1"/>
          <p:nvPr/>
        </p:nvSpPr>
        <p:spPr>
          <a:xfrm>
            <a:off x="-9389" y="4526492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707BEDC-C4F9-FE11-BAD7-7717F5C79E73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rot="5400000" flipH="1" flipV="1">
            <a:off x="3128949" y="4736757"/>
            <a:ext cx="448360" cy="1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5B1A6F-DC3F-F0EB-5A77-06BF0EC16DDE}"/>
              </a:ext>
            </a:extLst>
          </p:cNvPr>
          <p:cNvSpPr txBox="1"/>
          <p:nvPr/>
        </p:nvSpPr>
        <p:spPr>
          <a:xfrm>
            <a:off x="3353809" y="4614680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5896493" y="2589731"/>
            <a:ext cx="2808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6"/>
                </a:solidFill>
              </a:rPr>
              <a:t>Medication A</a:t>
            </a:r>
            <a:endParaRPr lang="LID4096" sz="1200" i="1" dirty="0">
              <a:solidFill>
                <a:schemeClr val="accent6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5896493" y="3192641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CHEMEDMedicationStatementList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 changed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F87DE79-90BE-9DB5-99EA-A729EB164C80}"/>
              </a:ext>
            </a:extLst>
          </p:cNvPr>
          <p:cNvCxnSpPr>
            <a:cxnSpLocks/>
            <a:stCxn id="31" idx="0"/>
            <a:endCxn id="6" idx="3"/>
          </p:cNvCxnSpPr>
          <p:nvPr/>
        </p:nvCxnSpPr>
        <p:spPr>
          <a:xfrm rot="16200000" flipV="1">
            <a:off x="5573976" y="863213"/>
            <a:ext cx="1235536" cy="2217499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55852A1-3E3F-3884-8F20-278D880993F6}"/>
              </a:ext>
            </a:extLst>
          </p:cNvPr>
          <p:cNvSpPr txBox="1"/>
          <p:nvPr/>
        </p:nvSpPr>
        <p:spPr>
          <a:xfrm>
            <a:off x="5368049" y="4877043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B5C374-3DFD-EF9B-7C99-00EC04941E15}"/>
              </a:ext>
            </a:extLst>
          </p:cNvPr>
          <p:cNvCxnSpPr>
            <a:cxnSpLocks/>
            <a:stCxn id="31" idx="0"/>
            <a:endCxn id="7" idx="3"/>
          </p:cNvCxnSpPr>
          <p:nvPr/>
        </p:nvCxnSpPr>
        <p:spPr>
          <a:xfrm rot="16200000" flipV="1">
            <a:off x="5459155" y="748392"/>
            <a:ext cx="1138634" cy="2544043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C397B65-E528-010B-0294-1F69B1876550}"/>
              </a:ext>
            </a:extLst>
          </p:cNvPr>
          <p:cNvCxnSpPr>
            <a:cxnSpLocks/>
            <a:stCxn id="39" idx="1"/>
            <a:endCxn id="8" idx="3"/>
          </p:cNvCxnSpPr>
          <p:nvPr/>
        </p:nvCxnSpPr>
        <p:spPr>
          <a:xfrm rot="10800000" flipV="1">
            <a:off x="5084353" y="3423474"/>
            <a:ext cx="812140" cy="1223712"/>
          </a:xfrm>
          <a:prstGeom prst="bentConnector3">
            <a:avLst>
              <a:gd name="adj1" fmla="val 6999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B7410E-28A0-589C-428F-9C7792DAC979}"/>
              </a:ext>
            </a:extLst>
          </p:cNvPr>
          <p:cNvCxnSpPr>
            <a:cxnSpLocks/>
            <a:stCxn id="39" idx="1"/>
            <a:endCxn id="12" idx="3"/>
          </p:cNvCxnSpPr>
          <p:nvPr/>
        </p:nvCxnSpPr>
        <p:spPr>
          <a:xfrm rot="10800000" flipV="1">
            <a:off x="4756451" y="3423473"/>
            <a:ext cx="1140043" cy="17689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210961-1174-3EAB-20A1-EECB43502752}"/>
              </a:ext>
            </a:extLst>
          </p:cNvPr>
          <p:cNvSpPr txBox="1"/>
          <p:nvPr/>
        </p:nvSpPr>
        <p:spPr>
          <a:xfrm>
            <a:off x="6191341" y="1567976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parentDocument</a:t>
            </a:r>
            <a:endParaRPr lang="LID4096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C04FB5-E41C-7DF0-00A2-823FE8D6AC41}"/>
              </a:ext>
            </a:extLst>
          </p:cNvPr>
          <p:cNvSpPr txBox="1"/>
          <p:nvPr/>
        </p:nvSpPr>
        <p:spPr>
          <a:xfrm>
            <a:off x="8676440" y="2568467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“original resource”</a:t>
            </a:r>
            <a:endParaRPr lang="LID4096" sz="1000" b="1" i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DE042-D4AE-2894-DA05-6F9709C4162B}"/>
              </a:ext>
            </a:extLst>
          </p:cNvPr>
          <p:cNvSpPr txBox="1"/>
          <p:nvPr/>
        </p:nvSpPr>
        <p:spPr>
          <a:xfrm>
            <a:off x="8676440" y="3169989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i="1" dirty="0"/>
              <a:t>“changed resource”</a:t>
            </a:r>
            <a:endParaRPr lang="LID4096" sz="1000" b="1" i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148A11D-F994-CCDB-1BE6-FFD7A4926195}"/>
              </a:ext>
            </a:extLst>
          </p:cNvPr>
          <p:cNvCxnSpPr>
            <a:cxnSpLocks/>
            <a:stCxn id="31" idx="1"/>
            <a:endCxn id="7" idx="2"/>
          </p:cNvCxnSpPr>
          <p:nvPr/>
        </p:nvCxnSpPr>
        <p:spPr>
          <a:xfrm flipH="1" flipV="1">
            <a:off x="3352450" y="1681929"/>
            <a:ext cx="2544043" cy="11386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0F31C0F-70BF-124E-2F06-3870177CCCC1}"/>
              </a:ext>
            </a:extLst>
          </p:cNvPr>
          <p:cNvCxnSpPr>
            <a:cxnSpLocks/>
          </p:cNvCxnSpPr>
          <p:nvPr/>
        </p:nvCxnSpPr>
        <p:spPr>
          <a:xfrm flipH="1" flipV="1">
            <a:off x="4250548" y="3126445"/>
            <a:ext cx="154536" cy="182421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906D0D-446D-827B-C02D-E1DCA2AE958C}"/>
              </a:ext>
            </a:extLst>
          </p:cNvPr>
          <p:cNvCxnSpPr>
            <a:cxnSpLocks/>
          </p:cNvCxnSpPr>
          <p:nvPr/>
        </p:nvCxnSpPr>
        <p:spPr>
          <a:xfrm flipH="1" flipV="1">
            <a:off x="4459024" y="3126444"/>
            <a:ext cx="1437470" cy="146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69AF1BF-2ADA-9DB1-AD1B-67EDD70E0C38}"/>
              </a:ext>
            </a:extLst>
          </p:cNvPr>
          <p:cNvSpPr txBox="1"/>
          <p:nvPr/>
        </p:nvSpPr>
        <p:spPr>
          <a:xfrm>
            <a:off x="5896494" y="3997847"/>
            <a:ext cx="2808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CHEMEDObservation</a:t>
            </a:r>
            <a:br>
              <a:rPr lang="en-US" sz="1200" dirty="0"/>
            </a:br>
            <a:r>
              <a:rPr lang="en-US" sz="1200" i="1" dirty="0">
                <a:solidFill>
                  <a:schemeClr val="accent5"/>
                </a:solidFill>
              </a:rPr>
              <a:t>Medication B</a:t>
            </a:r>
            <a:endParaRPr lang="LID4096" sz="1200" i="1" dirty="0">
              <a:solidFill>
                <a:schemeClr val="accent5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3C757A-C6F0-8F72-8A36-E6364C7A3A98}"/>
              </a:ext>
            </a:extLst>
          </p:cNvPr>
          <p:cNvSpPr txBox="1"/>
          <p:nvPr/>
        </p:nvSpPr>
        <p:spPr>
          <a:xfrm>
            <a:off x="7368570" y="3700957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partOf</a:t>
            </a:r>
            <a:endParaRPr lang="LID4096" sz="10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AFA2295A-1BE5-F147-54EF-D29AA4C9D368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 rot="16200000" flipH="1">
            <a:off x="7128723" y="3826075"/>
            <a:ext cx="3435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B2D3C9F-EDF8-14CB-AE62-45380F0BA5F0}"/>
              </a:ext>
            </a:extLst>
          </p:cNvPr>
          <p:cNvCxnSpPr>
            <a:cxnSpLocks/>
            <a:stCxn id="39" idx="3"/>
            <a:endCxn id="85" idx="3"/>
          </p:cNvCxnSpPr>
          <p:nvPr/>
        </p:nvCxnSpPr>
        <p:spPr>
          <a:xfrm>
            <a:off x="8704493" y="3423474"/>
            <a:ext cx="1" cy="805206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0F517A2-E3B0-E317-58A8-72AB2F879ABE}"/>
              </a:ext>
            </a:extLst>
          </p:cNvPr>
          <p:cNvSpPr txBox="1"/>
          <p:nvPr/>
        </p:nvSpPr>
        <p:spPr>
          <a:xfrm>
            <a:off x="8977163" y="3677690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medicationStatementChanged</a:t>
            </a:r>
            <a:endParaRPr lang="LID4096" sz="1000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67F2922-61E8-8312-5FC2-A998AD5EFFA1}"/>
              </a:ext>
            </a:extLst>
          </p:cNvPr>
          <p:cNvCxnSpPr>
            <a:cxnSpLocks/>
            <a:stCxn id="85" idx="1"/>
            <a:endCxn id="10" idx="3"/>
          </p:cNvCxnSpPr>
          <p:nvPr/>
        </p:nvCxnSpPr>
        <p:spPr>
          <a:xfrm rot="10800000">
            <a:off x="5082994" y="2798712"/>
            <a:ext cx="813500" cy="142996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EFBB73A-7D11-9565-CBE8-FC970F76F1B9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rot="10800000">
            <a:off x="4756450" y="2895614"/>
            <a:ext cx="1140044" cy="1333067"/>
          </a:xfrm>
          <a:prstGeom prst="bentConnector3">
            <a:avLst>
              <a:gd name="adj1" fmla="val 3513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D8A97D3-CB8F-5216-5357-097778ADB1CA}"/>
              </a:ext>
            </a:extLst>
          </p:cNvPr>
          <p:cNvSpPr txBox="1"/>
          <p:nvPr/>
        </p:nvSpPr>
        <p:spPr>
          <a:xfrm>
            <a:off x="4748525" y="2395110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extension:</a:t>
            </a:r>
            <a:br>
              <a:rPr lang="en-US" sz="1000" dirty="0"/>
            </a:br>
            <a:r>
              <a:rPr lang="en-US" sz="1000" dirty="0"/>
              <a:t>treatmentPlan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265528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09">
            <a:extLst>
              <a:ext uri="{FF2B5EF4-FFF2-40B4-BE49-F238E27FC236}">
                <a16:creationId xmlns:a16="http://schemas.microsoft.com/office/drawing/2014/main" id="{0F614727-B373-7848-CFF6-E8382204E0C9}"/>
              </a:ext>
            </a:extLst>
          </p:cNvPr>
          <p:cNvSpPr/>
          <p:nvPr/>
        </p:nvSpPr>
        <p:spPr>
          <a:xfrm rot="5400000">
            <a:off x="2139075" y="6252747"/>
            <a:ext cx="9306333" cy="13584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109">
            <a:extLst>
              <a:ext uri="{FF2B5EF4-FFF2-40B4-BE49-F238E27FC236}">
                <a16:creationId xmlns:a16="http://schemas.microsoft.com/office/drawing/2014/main" id="{15B3D0BF-9126-9439-4878-6909A479EF64}"/>
              </a:ext>
            </a:extLst>
          </p:cNvPr>
          <p:cNvSpPr/>
          <p:nvPr/>
        </p:nvSpPr>
        <p:spPr>
          <a:xfrm rot="10800000">
            <a:off x="-1" y="6379413"/>
            <a:ext cx="13584483" cy="19389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8" name="Rectangle 109">
            <a:extLst>
              <a:ext uri="{FF2B5EF4-FFF2-40B4-BE49-F238E27FC236}">
                <a16:creationId xmlns:a16="http://schemas.microsoft.com/office/drawing/2014/main" id="{F75F3411-E984-9023-34BE-DC5586DF2D2E}"/>
              </a:ext>
            </a:extLst>
          </p:cNvPr>
          <p:cNvSpPr/>
          <p:nvPr/>
        </p:nvSpPr>
        <p:spPr>
          <a:xfrm rot="10800000">
            <a:off x="9136914" y="-5399"/>
            <a:ext cx="4447569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B084-ACB1-9EC3-2828-BA0C8C7F0C3D}"/>
              </a:ext>
            </a:extLst>
          </p:cNvPr>
          <p:cNvSpPr txBox="1"/>
          <p:nvPr/>
        </p:nvSpPr>
        <p:spPr>
          <a:xfrm>
            <a:off x="7619295" y="366528"/>
            <a:ext cx="5486400" cy="415498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2-1 Medication List document</a:t>
            </a:r>
          </a:p>
          <a:p>
            <a:r>
              <a:rPr lang="en-US" sz="1200" b="0" dirty="0"/>
              <a:t>Identifier (document)</a:t>
            </a:r>
            <a:r>
              <a:rPr lang="en-US" b="0" dirty="0"/>
              <a:t> =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de-CH" b="0" dirty="0">
                <a:solidFill>
                  <a:schemeClr val="accent4"/>
                </a:solidFill>
              </a:rPr>
              <a:t>17931678-20b4-11e6-b67b-9e71128cae77</a:t>
            </a: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C0000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en-US" b="0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6EEFB-BB5E-7542-3A26-121E3613DC03}"/>
              </a:ext>
            </a:extLst>
          </p:cNvPr>
          <p:cNvSpPr txBox="1"/>
          <p:nvPr/>
        </p:nvSpPr>
        <p:spPr>
          <a:xfrm>
            <a:off x="1130926" y="373484"/>
            <a:ext cx="5486400" cy="120032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1-1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c9f758a1-296c-4710-84d4-e181db8c7478</a:t>
            </a:r>
          </a:p>
          <a:p>
            <a:endParaRPr lang="en-US" sz="1200" dirty="0">
              <a:solidFill>
                <a:srgbClr val="0070C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8C6D9-4A8B-4364-4F78-5BE4664BFF98}"/>
              </a:ext>
            </a:extLst>
          </p:cNvPr>
          <p:cNvSpPr txBox="1"/>
          <p:nvPr/>
        </p:nvSpPr>
        <p:spPr>
          <a:xfrm>
            <a:off x="1300829" y="890859"/>
            <a:ext cx="516636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13F7B-F738-4B7E-997A-7BE7973E9363}"/>
              </a:ext>
            </a:extLst>
          </p:cNvPr>
          <p:cNvSpPr txBox="1"/>
          <p:nvPr/>
        </p:nvSpPr>
        <p:spPr>
          <a:xfrm>
            <a:off x="7619295" y="4845756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2-2 Pharmaceutical Advice document</a:t>
            </a:r>
          </a:p>
          <a:p>
            <a:r>
              <a:rPr lang="en-US" sz="1200" b="0" dirty="0"/>
              <a:t>Identifier (document) </a:t>
            </a:r>
            <a:r>
              <a:rPr lang="de-CH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488bd23a-20c6-11e6-b67b-9e71128cae77</a:t>
            </a:r>
          </a:p>
          <a:p>
            <a:endParaRPr lang="de-CH" b="0" dirty="0">
              <a:solidFill>
                <a:srgbClr val="7030A0"/>
              </a:solidFill>
            </a:endParaRPr>
          </a:p>
          <a:p>
            <a:endParaRPr lang="de-CH" dirty="0">
              <a:solidFill>
                <a:srgbClr val="7030A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18130-4A16-2404-2436-7E62B09CA2A4}"/>
              </a:ext>
            </a:extLst>
          </p:cNvPr>
          <p:cNvSpPr txBox="1"/>
          <p:nvPr/>
        </p:nvSpPr>
        <p:spPr>
          <a:xfrm>
            <a:off x="7776752" y="5399986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Observation</a:t>
            </a:r>
          </a:p>
          <a:p>
            <a:r>
              <a:rPr lang="de-CH" b="0" dirty="0"/>
              <a:t>identifier (resource) </a:t>
            </a:r>
            <a:r>
              <a:rPr lang="en-US" b="0" dirty="0"/>
              <a:t>= </a:t>
            </a:r>
            <a:r>
              <a:rPr lang="de-CH" b="0" dirty="0">
                <a:solidFill>
                  <a:schemeClr val="accent6"/>
                </a:solidFill>
              </a:rPr>
              <a:t>8ed02d0a-2971-11e6-b67b-9e71128cae77</a:t>
            </a:r>
          </a:p>
          <a:p>
            <a:endParaRPr lang="de-CH" b="0" dirty="0"/>
          </a:p>
          <a:p>
            <a:r>
              <a:rPr lang="de-CH" b="0" dirty="0"/>
              <a:t>extension:treatmentPlan (</a:t>
            </a:r>
            <a:r>
              <a:rPr lang="de-CH" b="0" noProof="1"/>
              <a:t>ch-emed-ext-treatmentplan</a:t>
            </a:r>
            <a:r>
              <a:rPr lang="de-CH" b="0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c9f758a1-296c-4710-84d4-e181db8c7478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69B83-311E-D3E9-2A9E-4344877DCEB5}"/>
              </a:ext>
            </a:extLst>
          </p:cNvPr>
          <p:cNvSpPr txBox="1"/>
          <p:nvPr/>
        </p:nvSpPr>
        <p:spPr>
          <a:xfrm>
            <a:off x="1130925" y="1837772"/>
            <a:ext cx="5486400" cy="193899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1-2 Medication Dispense document</a:t>
            </a:r>
          </a:p>
          <a:p>
            <a:r>
              <a:rPr lang="en-US" sz="1200" b="0" dirty="0"/>
              <a:t>Identifier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00B050"/>
                </a:solidFill>
              </a:rPr>
              <a:t>488bd23a-20c6-11e6-b67b-9e71128cae77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A85E2-8E97-A9A0-7F8D-5715C58D64FE}"/>
              </a:ext>
            </a:extLst>
          </p:cNvPr>
          <p:cNvSpPr txBox="1"/>
          <p:nvPr/>
        </p:nvSpPr>
        <p:spPr>
          <a:xfrm>
            <a:off x="1300829" y="2378062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488bd23a-20c6-11e6-b67b-9e71128cae77</a:t>
            </a:r>
          </a:p>
          <a:p>
            <a:endParaRPr lang="de-CH" dirty="0"/>
          </a:p>
          <a:p>
            <a:r>
              <a:rPr lang="de-CH" dirty="0"/>
              <a:t>extension:</a:t>
            </a:r>
            <a:r>
              <a:rPr lang="en-US" noProof="1"/>
              <a:t>treatmentPlan</a:t>
            </a:r>
            <a:r>
              <a:rPr lang="de-CH" dirty="0"/>
              <a:t>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97DD85-0743-4012-DEDF-5F656063C06D}"/>
              </a:ext>
            </a:extLst>
          </p:cNvPr>
          <p:cNvSpPr txBox="1"/>
          <p:nvPr/>
        </p:nvSpPr>
        <p:spPr>
          <a:xfrm>
            <a:off x="7779315" y="884685"/>
            <a:ext cx="5166360" cy="1188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MedicationStatement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endParaRPr lang="de-CH" dirty="0">
              <a:solidFill>
                <a:srgbClr val="00B0F0"/>
              </a:solidFill>
            </a:endParaRPr>
          </a:p>
          <a:p>
            <a:r>
              <a:rPr lang="de-CH" dirty="0"/>
              <a:t>extension:parentDocument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  <a:endParaRPr lang="LID4096" dirty="0">
              <a:solidFill>
                <a:srgbClr val="0070C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E76E44-238D-94DB-E87E-C4746CEC4394}"/>
              </a:ext>
            </a:extLst>
          </p:cNvPr>
          <p:cNvSpPr txBox="1"/>
          <p:nvPr/>
        </p:nvSpPr>
        <p:spPr>
          <a:xfrm>
            <a:off x="7776752" y="2349006"/>
            <a:ext cx="516636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</a:t>
            </a:r>
            <a:r>
              <a:rPr lang="de-CH" dirty="0">
                <a:solidFill>
                  <a:srgbClr val="92D050"/>
                </a:solidFill>
              </a:rPr>
              <a:t> 488bd23a-20c6-11e6-b67b-9e71128cae77</a:t>
            </a:r>
          </a:p>
          <a:p>
            <a:endParaRPr lang="de-CH" dirty="0"/>
          </a:p>
          <a:p>
            <a:r>
              <a:rPr lang="de-CH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= </a:t>
            </a:r>
            <a:r>
              <a:rPr lang="de-CH" dirty="0">
                <a:solidFill>
                  <a:srgbClr val="0070C0"/>
                </a:solidFill>
              </a:rPr>
              <a:t>c9f758a1-296c-4710-84d4-e181db8c7478</a:t>
            </a:r>
          </a:p>
          <a:p>
            <a:pPr marL="171450" indent="-171450">
              <a:buFontTx/>
              <a:buChar char="-"/>
            </a:pPr>
            <a:endParaRPr lang="de-CH" dirty="0">
              <a:solidFill>
                <a:srgbClr val="0070C0"/>
              </a:solidFill>
            </a:endParaRPr>
          </a:p>
          <a:p>
            <a:r>
              <a:rPr lang="de-CH" dirty="0"/>
              <a:t>extension:parentDocument (ch-emed-ext-dispense)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92D050"/>
                </a:solidFill>
              </a:rPr>
              <a:t>488bd23a-20c6-11e6-b67b-9e71128cae77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b="0" dirty="0"/>
              <a:t>externalDocumentId</a:t>
            </a:r>
            <a:r>
              <a:rPr lang="de-CH" dirty="0"/>
              <a:t> = </a:t>
            </a:r>
            <a:r>
              <a:rPr lang="de-CH" b="0" dirty="0">
                <a:solidFill>
                  <a:srgbClr val="00B050"/>
                </a:solidFill>
              </a:rPr>
              <a:t>488bd23a-20c6-11e6-b67b-9e71128cae77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55EBD200-F5BD-C01D-EA4E-C81271A0020F}"/>
              </a:ext>
            </a:extLst>
          </p:cNvPr>
          <p:cNvSpPr txBox="1"/>
          <p:nvPr/>
        </p:nvSpPr>
        <p:spPr>
          <a:xfrm>
            <a:off x="1130925" y="14212653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2-6 Medication Prescription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 </a:t>
            </a:r>
            <a:r>
              <a:rPr lang="en-US" b="0" dirty="0"/>
              <a:t>= </a:t>
            </a:r>
            <a:r>
              <a:rPr lang="de-CH" b="0" dirty="0">
                <a:solidFill>
                  <a:srgbClr val="C00000"/>
                </a:solidFill>
              </a:rPr>
              <a:t>d41d72ba-2100-11e6-b67b-9e71128cae77</a:t>
            </a: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>
              <a:solidFill>
                <a:srgbClr val="9A1916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4B4EF78D-8F65-7055-0426-E0CAB498EEA4}"/>
              </a:ext>
            </a:extLst>
          </p:cNvPr>
          <p:cNvSpPr txBox="1"/>
          <p:nvPr/>
        </p:nvSpPr>
        <p:spPr>
          <a:xfrm>
            <a:off x="1290945" y="14866580"/>
            <a:ext cx="5166360" cy="1188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en-US" b="1" dirty="0"/>
              <a:t>MedicationRequest</a:t>
            </a:r>
          </a:p>
          <a:p>
            <a:r>
              <a:rPr lang="de-CH" dirty="0"/>
              <a:t>identifier (resource) </a:t>
            </a:r>
            <a:r>
              <a:rPr lang="en-US" dirty="0"/>
              <a:t>= </a:t>
            </a:r>
            <a:r>
              <a:rPr lang="de-CH" dirty="0">
                <a:solidFill>
                  <a:schemeClr val="accent6"/>
                </a:solidFill>
              </a:rPr>
              <a:t>d41d72ba-2100-11e6-b67b-9e71128cae77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en-US" dirty="0"/>
              <a:t>ch-emed-ext-treatmentplan</a:t>
            </a:r>
            <a:r>
              <a:rPr lang="de-CH" dirty="0"/>
              <a:t>)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</a:t>
            </a:r>
            <a:r>
              <a:rPr lang="de-CH" dirty="0">
                <a:solidFill>
                  <a:srgbClr val="000000"/>
                </a:solidFill>
              </a:rPr>
              <a:t>id = </a:t>
            </a:r>
            <a:r>
              <a:rPr lang="de-CH" dirty="0">
                <a:solidFill>
                  <a:srgbClr val="00B0F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0070C0"/>
                </a:solidFill>
              </a:rPr>
              <a:t>= 5712fffe-20c6-11e6-b67b-9e71128cae77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FA845ACD-BB97-E109-29CD-AD2425F90197}"/>
              </a:ext>
            </a:extLst>
          </p:cNvPr>
          <p:cNvSpPr txBox="1"/>
          <p:nvPr/>
        </p:nvSpPr>
        <p:spPr>
          <a:xfrm>
            <a:off x="7619295" y="10282131"/>
            <a:ext cx="5486400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2-7 Medication Card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chemeClr val="accent4"/>
                </a:solidFill>
              </a:rPr>
              <a:t>6b6ed376-a7da-44cb-92d1-e75ce1ae73b0</a:t>
            </a: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>
              <a:solidFill>
                <a:srgbClr val="CC6600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301BC25A-EB47-CCD6-F6AC-1ED6A4B18248}"/>
              </a:ext>
            </a:extLst>
          </p:cNvPr>
          <p:cNvSpPr txBox="1"/>
          <p:nvPr/>
        </p:nvSpPr>
        <p:spPr>
          <a:xfrm>
            <a:off x="7785279" y="10986462"/>
            <a:ext cx="516636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d0f885ca-afa6-4e7e-905d-f7698f9607aa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79BD315-04A1-1C9E-0387-A300712C3E23}"/>
              </a:ext>
            </a:extLst>
          </p:cNvPr>
          <p:cNvSpPr txBox="1"/>
          <p:nvPr/>
        </p:nvSpPr>
        <p:spPr>
          <a:xfrm>
            <a:off x="1130925" y="8879245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2-3 Medication Treatment Plan document</a:t>
            </a:r>
          </a:p>
          <a:p>
            <a:r>
              <a:rPr lang="en-US" sz="1200" dirty="0"/>
              <a:t>identifier (document) = </a:t>
            </a:r>
            <a:r>
              <a:rPr lang="de-CH" sz="1200" dirty="0">
                <a:solidFill>
                  <a:srgbClr val="0070C0"/>
                </a:solidFill>
              </a:rPr>
              <a:t>17931678-20b4-11e6-b67b-9e71128cca77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dirty="0">
              <a:solidFill>
                <a:srgbClr val="C00000"/>
              </a:solidFill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4DBB7227-D59A-D4BA-2409-6BC26BD0156C}"/>
              </a:ext>
            </a:extLst>
          </p:cNvPr>
          <p:cNvSpPr txBox="1"/>
          <p:nvPr/>
        </p:nvSpPr>
        <p:spPr>
          <a:xfrm>
            <a:off x="1300829" y="9419060"/>
            <a:ext cx="516636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</a:t>
            </a:r>
            <a:r>
              <a:rPr lang="de-CH" b="0"/>
              <a:t>= </a:t>
            </a:r>
            <a:r>
              <a:rPr lang="de-CH" b="0">
                <a:solidFill>
                  <a:srgbClr val="00B0F0"/>
                </a:solidFill>
              </a:rPr>
              <a:t>17931678-20b4-11e6-b67b-9e71128cca77  </a:t>
            </a:r>
            <a:endParaRPr lang="de-CH" b="0" dirty="0">
              <a:solidFill>
                <a:srgbClr val="00B0F0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6C1B186-314F-C611-C769-2966B95500E4}"/>
              </a:ext>
            </a:extLst>
          </p:cNvPr>
          <p:cNvSpPr txBox="1"/>
          <p:nvPr/>
        </p:nvSpPr>
        <p:spPr>
          <a:xfrm>
            <a:off x="1130925" y="10349143"/>
            <a:ext cx="5486400" cy="212365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2-4  Medication Dispense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en-US" b="0" dirty="0"/>
              <a:t> = </a:t>
            </a:r>
            <a:r>
              <a:rPr lang="de-CH" b="0" dirty="0">
                <a:solidFill>
                  <a:srgbClr val="00B050"/>
                </a:solidFill>
              </a:rPr>
              <a:t>d8143fea-4778-11e6-beb8-9e71128cae77</a:t>
            </a:r>
          </a:p>
          <a:p>
            <a:endParaRPr lang="de-CH" b="0" dirty="0">
              <a:solidFill>
                <a:srgbClr val="00B050"/>
              </a:solidFill>
            </a:endParaRPr>
          </a:p>
          <a:p>
            <a:endParaRPr lang="de-CH" b="0" dirty="0">
              <a:solidFill>
                <a:srgbClr val="CC0099"/>
              </a:solidFill>
            </a:endParaRPr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de-CH" b="0" dirty="0"/>
          </a:p>
          <a:p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7CFF42B-2186-017D-91EF-AF8E257BCB0A}"/>
              </a:ext>
            </a:extLst>
          </p:cNvPr>
          <p:cNvSpPr txBox="1"/>
          <p:nvPr/>
        </p:nvSpPr>
        <p:spPr>
          <a:xfrm>
            <a:off x="1290945" y="11000125"/>
            <a:ext cx="5166360" cy="1188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0"/>
            </a:lvl1pPr>
          </a:lstStyle>
          <a:p>
            <a:r>
              <a:rPr lang="de-CH" b="1" dirty="0"/>
              <a:t>MedicationDispense</a:t>
            </a:r>
          </a:p>
          <a:p>
            <a:r>
              <a:rPr lang="de-CH" dirty="0"/>
              <a:t>identifier (resource) = </a:t>
            </a:r>
            <a:r>
              <a:rPr lang="de-CH" dirty="0">
                <a:solidFill>
                  <a:srgbClr val="92D050"/>
                </a:solidFill>
              </a:rPr>
              <a:t>d8143fea-4778-11e6-beb8-9e71128cae77</a:t>
            </a:r>
          </a:p>
          <a:p>
            <a:endParaRPr lang="de-CH" dirty="0"/>
          </a:p>
          <a:p>
            <a:r>
              <a:rPr lang="de-CH" dirty="0"/>
              <a:t>extension:treatmentPlan (</a:t>
            </a:r>
            <a:r>
              <a:rPr lang="de-CH" b="0" dirty="0"/>
              <a:t>ch-emed-ext-treatmentplan )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de-CH" dirty="0"/>
              <a:t>extension:id = </a:t>
            </a:r>
            <a:r>
              <a:rPr lang="de-CH" dirty="0">
                <a:solidFill>
                  <a:srgbClr val="00B0F0"/>
                </a:solidFill>
              </a:rPr>
              <a:t>17931678-20b4-11e6-b67b-9e71128cca77</a:t>
            </a:r>
          </a:p>
          <a:p>
            <a:pPr marL="171450" indent="-171450">
              <a:buFontTx/>
              <a:buChar char="-"/>
            </a:pPr>
            <a:r>
              <a:rPr lang="de-CH" dirty="0"/>
              <a:t>extension:externalDocumentId </a:t>
            </a:r>
            <a:r>
              <a:rPr lang="de-CH" dirty="0">
                <a:solidFill>
                  <a:srgbClr val="7030A0"/>
                </a:solidFill>
              </a:rPr>
              <a:t>= </a:t>
            </a:r>
            <a:r>
              <a:rPr lang="de-CH" dirty="0">
                <a:solidFill>
                  <a:srgbClr val="0070C0"/>
                </a:solidFill>
              </a:rPr>
              <a:t>17931678-20b4-11e6-b67b-9e71128cca77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D6A90CD-33AD-B3BD-31F7-A1F8F7C5ADD3}"/>
              </a:ext>
            </a:extLst>
          </p:cNvPr>
          <p:cNvSpPr txBox="1"/>
          <p:nvPr/>
        </p:nvSpPr>
        <p:spPr>
          <a:xfrm>
            <a:off x="1130925" y="12736312"/>
            <a:ext cx="5486400" cy="138499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2-5 </a:t>
            </a:r>
            <a:r>
              <a:rPr lang="de-CH" dirty="0"/>
              <a:t>Medication Treatment Plan document</a:t>
            </a:r>
          </a:p>
          <a:p>
            <a:r>
              <a:rPr lang="en-US" b="0" dirty="0"/>
              <a:t>i</a:t>
            </a:r>
            <a:r>
              <a:rPr lang="en-US" sz="1200" b="0" dirty="0"/>
              <a:t>dentifier (document)</a:t>
            </a:r>
            <a:r>
              <a:rPr lang="de-CH" b="0" dirty="0"/>
              <a:t> = </a:t>
            </a:r>
            <a:r>
              <a:rPr lang="de-CH" b="0" dirty="0">
                <a:solidFill>
                  <a:srgbClr val="0070C0"/>
                </a:solidFill>
              </a:rPr>
              <a:t>5712fffe-20c6-11e6-b67b-9e71128cae77</a:t>
            </a: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>
              <a:solidFill>
                <a:srgbClr val="C8BA02"/>
              </a:solidFill>
            </a:endParaRPr>
          </a:p>
          <a:p>
            <a:endParaRPr lang="de-CH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7DD7EE78-9A53-5013-2BF6-C5862D49B517}"/>
              </a:ext>
            </a:extLst>
          </p:cNvPr>
          <p:cNvSpPr txBox="1"/>
          <p:nvPr/>
        </p:nvSpPr>
        <p:spPr>
          <a:xfrm>
            <a:off x="1290945" y="13258165"/>
            <a:ext cx="516636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de-CH" dirty="0"/>
              <a:t>MedicationStatement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rgbClr val="00B0F0"/>
                </a:solidFill>
              </a:rPr>
              <a:t>5712fffe-20c6-11e6-b67b-9e71128cae77</a:t>
            </a:r>
            <a:endParaRPr lang="LID4096" b="0" dirty="0">
              <a:solidFill>
                <a:srgbClr val="00B0F0"/>
              </a:solidFill>
            </a:endParaRPr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931FE6BD-2E04-05F3-46CD-E20F0FB0516B}"/>
              </a:ext>
            </a:extLst>
          </p:cNvPr>
          <p:cNvSpPr txBox="1"/>
          <p:nvPr/>
        </p:nvSpPr>
        <p:spPr>
          <a:xfrm rot="16200000">
            <a:off x="-2661966" y="3448523"/>
            <a:ext cx="642707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Triatec</a:t>
            </a:r>
          </a:p>
        </p:txBody>
      </p:sp>
      <p:sp>
        <p:nvSpPr>
          <p:cNvPr id="52" name="TextBox 5">
            <a:extLst>
              <a:ext uri="{FF2B5EF4-FFF2-40B4-BE49-F238E27FC236}">
                <a16:creationId xmlns:a16="http://schemas.microsoft.com/office/drawing/2014/main" id="{D6AE6F55-FE9B-42CD-4861-76C204C58519}"/>
              </a:ext>
            </a:extLst>
          </p:cNvPr>
          <p:cNvSpPr txBox="1"/>
          <p:nvPr/>
        </p:nvSpPr>
        <p:spPr>
          <a:xfrm rot="16200000">
            <a:off x="-1248164" y="10537524"/>
            <a:ext cx="359355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Beloc Zok</a:t>
            </a:r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F5991543-1D70-B304-9D94-3DFC5A6819FB}"/>
              </a:ext>
            </a:extLst>
          </p:cNvPr>
          <p:cNvSpPr txBox="1"/>
          <p:nvPr/>
        </p:nvSpPr>
        <p:spPr>
          <a:xfrm rot="16200000">
            <a:off x="-1248165" y="14401032"/>
            <a:ext cx="359355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Norvasc</a:t>
            </a:r>
          </a:p>
        </p:txBody>
      </p:sp>
      <p:sp>
        <p:nvSpPr>
          <p:cNvPr id="100" name="TextBox 8">
            <a:extLst>
              <a:ext uri="{FF2B5EF4-FFF2-40B4-BE49-F238E27FC236}">
                <a16:creationId xmlns:a16="http://schemas.microsoft.com/office/drawing/2014/main" id="{D03AF73B-8B75-C6A4-30AE-30F605B5D5C4}"/>
              </a:ext>
            </a:extLst>
          </p:cNvPr>
          <p:cNvSpPr txBox="1"/>
          <p:nvPr/>
        </p:nvSpPr>
        <p:spPr>
          <a:xfrm>
            <a:off x="7779315" y="12674512"/>
            <a:ext cx="5166360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 b="1"/>
            </a:lvl1pPr>
          </a:lstStyle>
          <a:p>
            <a:r>
              <a:rPr lang="en-US" dirty="0"/>
              <a:t>Medication</a:t>
            </a:r>
            <a:r>
              <a:rPr lang="de-CH" dirty="0"/>
              <a:t>Statement</a:t>
            </a:r>
          </a:p>
          <a:p>
            <a:r>
              <a:rPr lang="de-CH" b="0" dirty="0"/>
              <a:t>identifier (resource) = </a:t>
            </a:r>
            <a:r>
              <a:rPr lang="de-CH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534996fe-5e45-40ed-9388-06fa268e13d8</a:t>
            </a:r>
          </a:p>
          <a:p>
            <a:endParaRPr lang="de-CH" b="0" dirty="0"/>
          </a:p>
          <a:p>
            <a:r>
              <a:rPr lang="de-CH" b="0" dirty="0"/>
              <a:t>extension:treatmentPlan (ch-emed-ext-treatmentplan)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extension:id = </a:t>
            </a:r>
            <a:r>
              <a:rPr lang="de-CH" b="0" dirty="0">
                <a:solidFill>
                  <a:srgbClr val="00B0F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r>
              <a:rPr lang="de-CH" b="0" dirty="0"/>
              <a:t>extension:externalDocumentId = </a:t>
            </a:r>
            <a:r>
              <a:rPr lang="de-CH" b="0" dirty="0">
                <a:solidFill>
                  <a:srgbClr val="0070C0"/>
                </a:solidFill>
              </a:rPr>
              <a:t>5712fffe-20c6-11e6-b67b-9e71128cae77</a:t>
            </a:r>
          </a:p>
          <a:p>
            <a:pPr marL="171450" indent="-171450">
              <a:buFontTx/>
              <a:buChar char="-"/>
            </a:pPr>
            <a:endParaRPr lang="de-CH" b="0" dirty="0">
              <a:solidFill>
                <a:srgbClr val="7030A0"/>
              </a:solidFill>
            </a:endParaRPr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4559B659-6D2A-C55B-35A8-3206A1B8493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077" y="1819141"/>
            <a:ext cx="2271994" cy="238296"/>
          </a:xfrm>
          <a:prstGeom prst="bentConnector4">
            <a:avLst>
              <a:gd name="adj1" fmla="val -77"/>
              <a:gd name="adj2" fmla="val 195931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Verbinder: gewinkelt 119">
            <a:extLst>
              <a:ext uri="{FF2B5EF4-FFF2-40B4-BE49-F238E27FC236}">
                <a16:creationId xmlns:a16="http://schemas.microsoft.com/office/drawing/2014/main" id="{CB1CDD7D-2FBA-50B0-8DDE-6A87EF18AA5D}"/>
              </a:ext>
            </a:extLst>
          </p:cNvPr>
          <p:cNvCxnSpPr>
            <a:cxnSpLocks/>
            <a:endCxn id="6" idx="3"/>
          </p:cNvCxnSpPr>
          <p:nvPr/>
        </p:nvCxnSpPr>
        <p:spPr>
          <a:xfrm rot="16200000" flipV="1">
            <a:off x="4180844" y="3410131"/>
            <a:ext cx="5123164" cy="250199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5650D608-FA28-6EAF-9C14-0A0984FD66A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70830" y="1596354"/>
            <a:ext cx="2406380" cy="518546"/>
          </a:xfrm>
          <a:prstGeom prst="bentConnector3">
            <a:avLst>
              <a:gd name="adj1" fmla="val 100138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390DA7CB-BF53-F249-5BC5-44DE372EF4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12418" y="630687"/>
            <a:ext cx="1162194" cy="743110"/>
          </a:xfrm>
          <a:prstGeom prst="bentConnector3">
            <a:avLst>
              <a:gd name="adj1" fmla="val 10019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5C8F5D-E170-3400-8261-63868275E8AA}"/>
              </a:ext>
            </a:extLst>
          </p:cNvPr>
          <p:cNvCxnSpPr>
            <a:cxnSpLocks/>
          </p:cNvCxnSpPr>
          <p:nvPr/>
        </p:nvCxnSpPr>
        <p:spPr>
          <a:xfrm flipV="1">
            <a:off x="6867526" y="6096812"/>
            <a:ext cx="947262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4574F48-59F3-DE86-682F-62D00722A8E1}"/>
              </a:ext>
            </a:extLst>
          </p:cNvPr>
          <p:cNvCxnSpPr>
            <a:cxnSpLocks/>
          </p:cNvCxnSpPr>
          <p:nvPr/>
        </p:nvCxnSpPr>
        <p:spPr>
          <a:xfrm>
            <a:off x="7134155" y="3058817"/>
            <a:ext cx="6930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717A270-6C6C-08D9-41B0-C062F2B0BD5A}"/>
              </a:ext>
            </a:extLst>
          </p:cNvPr>
          <p:cNvCxnSpPr>
            <a:cxnSpLocks/>
          </p:cNvCxnSpPr>
          <p:nvPr/>
        </p:nvCxnSpPr>
        <p:spPr>
          <a:xfrm>
            <a:off x="7365070" y="1583339"/>
            <a:ext cx="4497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Verbinder: gewinkelt 119">
            <a:extLst>
              <a:ext uri="{FF2B5EF4-FFF2-40B4-BE49-F238E27FC236}">
                <a16:creationId xmlns:a16="http://schemas.microsoft.com/office/drawing/2014/main" id="{0A4EE844-75E5-625D-3E53-F4D6FDCD5E7D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V="1">
            <a:off x="186315" y="10516353"/>
            <a:ext cx="2127518" cy="238298"/>
          </a:xfrm>
          <a:prstGeom prst="bentConnector4">
            <a:avLst>
              <a:gd name="adj1" fmla="val 209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Verbinder: gewinkelt 119">
            <a:extLst>
              <a:ext uri="{FF2B5EF4-FFF2-40B4-BE49-F238E27FC236}">
                <a16:creationId xmlns:a16="http://schemas.microsoft.com/office/drawing/2014/main" id="{DA1D97C0-C833-E07F-68FB-317F93E82789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V="1">
            <a:off x="5840376" y="10348693"/>
            <a:ext cx="2127517" cy="573618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C3942F-61D0-D72B-8274-436EE99B694E}"/>
              </a:ext>
            </a:extLst>
          </p:cNvPr>
          <p:cNvCxnSpPr>
            <a:cxnSpLocks/>
          </p:cNvCxnSpPr>
          <p:nvPr/>
        </p:nvCxnSpPr>
        <p:spPr>
          <a:xfrm flipV="1">
            <a:off x="7190942" y="11699260"/>
            <a:ext cx="65157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Verbinder: gewinkelt 119">
            <a:extLst>
              <a:ext uri="{FF2B5EF4-FFF2-40B4-BE49-F238E27FC236}">
                <a16:creationId xmlns:a16="http://schemas.microsoft.com/office/drawing/2014/main" id="{4EA69642-CD5E-E2D3-625B-38066E2B01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853" y="14333739"/>
            <a:ext cx="2225656" cy="238298"/>
          </a:xfrm>
          <a:prstGeom prst="bentConnector4">
            <a:avLst>
              <a:gd name="adj1" fmla="val 128"/>
              <a:gd name="adj2" fmla="val 19593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Verbinder: gewinkelt 119">
            <a:extLst>
              <a:ext uri="{FF2B5EF4-FFF2-40B4-BE49-F238E27FC236}">
                <a16:creationId xmlns:a16="http://schemas.microsoft.com/office/drawing/2014/main" id="{9EE1AE21-DD65-4E49-272B-B00CF847E193}"/>
              </a:ext>
            </a:extLst>
          </p:cNvPr>
          <p:cNvCxnSpPr>
            <a:cxnSpLocks/>
          </p:cNvCxnSpPr>
          <p:nvPr/>
        </p:nvCxnSpPr>
        <p:spPr>
          <a:xfrm rot="10800000">
            <a:off x="6616841" y="13366777"/>
            <a:ext cx="1210337" cy="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3A5CD18-ABE5-672C-5DC2-B260AA25AE73}"/>
              </a:ext>
            </a:extLst>
          </p:cNvPr>
          <p:cNvCxnSpPr>
            <a:cxnSpLocks/>
          </p:cNvCxnSpPr>
          <p:nvPr/>
        </p:nvCxnSpPr>
        <p:spPr>
          <a:xfrm>
            <a:off x="7190942" y="3781615"/>
            <a:ext cx="62384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Verbinder: gewinkelt 56">
            <a:extLst>
              <a:ext uri="{FF2B5EF4-FFF2-40B4-BE49-F238E27FC236}">
                <a16:creationId xmlns:a16="http://schemas.microsoft.com/office/drawing/2014/main" id="{30B66D06-5458-05C9-DA75-EB906F028E85}"/>
              </a:ext>
            </a:extLst>
          </p:cNvPr>
          <p:cNvCxnSpPr>
            <a:cxnSpLocks/>
          </p:cNvCxnSpPr>
          <p:nvPr/>
        </p:nvCxnSpPr>
        <p:spPr>
          <a:xfrm rot="10800000">
            <a:off x="6623402" y="3241961"/>
            <a:ext cx="567540" cy="539655"/>
          </a:xfrm>
          <a:prstGeom prst="bentConnector3">
            <a:avLst>
              <a:gd name="adj1" fmla="val 77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Microsoft Office PowerPoint</Application>
  <PresentationFormat>On-screen Show (4:3)</PresentationFormat>
  <Paragraphs>474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Office-Design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Sabrina Küffer</cp:lastModifiedBy>
  <cp:revision>223</cp:revision>
  <dcterms:created xsi:type="dcterms:W3CDTF">2014-07-13T12:25:31Z</dcterms:created>
  <dcterms:modified xsi:type="dcterms:W3CDTF">2024-08-27T08:21:12Z</dcterms:modified>
</cp:coreProperties>
</file>