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7" r:id="rId2"/>
    <p:sldId id="1433" r:id="rId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105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646"/>
    <a:srgbClr val="FFFF99"/>
    <a:srgbClr val="DDDDDD"/>
    <a:srgbClr val="CCFF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5" autoAdjust="0"/>
    <p:restoredTop sz="94571" autoAdjust="0"/>
  </p:normalViewPr>
  <p:slideViewPr>
    <p:cSldViewPr snapToGrid="0" snapToObjects="1">
      <p:cViewPr varScale="1">
        <p:scale>
          <a:sx n="74" d="100"/>
          <a:sy n="74" d="100"/>
        </p:scale>
        <p:origin x="938" y="22"/>
      </p:cViewPr>
      <p:guideLst>
        <p:guide pos="4105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36E0-B937-435B-957D-29657CD375E8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21AC4-155B-4558-8301-8A488F3002C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0838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3954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120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7948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575074" y="1836000"/>
            <a:ext cx="2483999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1798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3344095" y="1836000"/>
            <a:ext cx="5412952" cy="4339950"/>
          </a:xfrm>
        </p:spPr>
        <p:txBody>
          <a:bodyPr lIns="0" tIns="0" rIns="0" bIns="0">
            <a:normAutofit/>
          </a:bodyPr>
          <a:lstStyle>
            <a:lvl1pPr>
              <a:defRPr sz="2097" baseline="0"/>
            </a:lvl1pPr>
            <a:lvl2pPr>
              <a:defRPr sz="2097" baseline="0"/>
            </a:lvl2pPr>
            <a:lvl3pPr>
              <a:defRPr sz="2097" baseline="0"/>
            </a:lvl3pPr>
            <a:lvl4pPr>
              <a:defRPr sz="2097" baseline="0"/>
            </a:lvl4pPr>
            <a:lvl5pPr>
              <a:defRPr sz="2097" baseline="0"/>
            </a:lvl5pPr>
            <a:lvl6pPr>
              <a:defRPr sz="1498"/>
            </a:lvl6pPr>
            <a:lvl7pPr>
              <a:defRPr sz="1498"/>
            </a:lvl7pPr>
            <a:lvl8pPr>
              <a:defRPr sz="1498"/>
            </a:lvl8pPr>
            <a:lvl9pPr>
              <a:defRPr sz="1498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575072" y="2248430"/>
            <a:ext cx="2483999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049" baseline="0"/>
            </a:lvl1pPr>
            <a:lvl2pPr marL="342443" indent="0">
              <a:buNone/>
              <a:defRPr sz="1049"/>
            </a:lvl2pPr>
            <a:lvl3pPr marL="684886" indent="0">
              <a:buNone/>
              <a:defRPr sz="899"/>
            </a:lvl3pPr>
            <a:lvl4pPr marL="1027328" indent="0">
              <a:buNone/>
              <a:defRPr sz="749"/>
            </a:lvl4pPr>
            <a:lvl5pPr marL="1369771" indent="0">
              <a:buNone/>
              <a:defRPr sz="749"/>
            </a:lvl5pPr>
            <a:lvl6pPr marL="1712214" indent="0">
              <a:buNone/>
              <a:defRPr sz="749"/>
            </a:lvl6pPr>
            <a:lvl7pPr marL="2054657" indent="0">
              <a:buNone/>
              <a:defRPr sz="749"/>
            </a:lvl7pPr>
            <a:lvl8pPr marL="2397100" indent="0">
              <a:buNone/>
              <a:defRPr sz="749"/>
            </a:lvl8pPr>
            <a:lvl9pPr marL="2739542" indent="0">
              <a:buNone/>
              <a:defRPr sz="749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75072" y="404815"/>
            <a:ext cx="8187346" cy="331457"/>
          </a:xfrm>
        </p:spPr>
        <p:txBody>
          <a:bodyPr lIns="0" tIns="0" rIns="0" bIns="0"/>
          <a:lstStyle>
            <a:lvl1pPr marL="0" indent="0">
              <a:buNone/>
              <a:defRPr sz="899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09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479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893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33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112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484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26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30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84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4AEBD-E175-AE42-B084-2E4026DB8423}" type="datetimeFigureOut">
              <a:rPr lang="de-DE" smtClean="0"/>
              <a:t>09.04.2025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1E495-DB07-8941-8B39-CF8A9FD83E7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40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F517B9A-5938-30B9-7572-3AED417E59E1}"/>
              </a:ext>
            </a:extLst>
          </p:cNvPr>
          <p:cNvSpPr/>
          <p:nvPr/>
        </p:nvSpPr>
        <p:spPr>
          <a:xfrm>
            <a:off x="-107344" y="6571128"/>
            <a:ext cx="5764697" cy="552280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AutoShape 29"/>
          <p:cNvSpPr>
            <a:spLocks noChangeArrowheads="1"/>
          </p:cNvSpPr>
          <p:nvPr/>
        </p:nvSpPr>
        <p:spPr bwMode="auto">
          <a:xfrm flipV="1">
            <a:off x="241175" y="108208"/>
            <a:ext cx="4999898" cy="11619966"/>
          </a:xfrm>
          <a:prstGeom prst="foldedCorner">
            <a:avLst>
              <a:gd name="adj" fmla="val 5618"/>
            </a:avLst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  <a:p>
            <a:pPr>
              <a:defRPr/>
            </a:pPr>
            <a:endParaRPr lang="de-DE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42115" y="868268"/>
            <a:ext cx="4580553" cy="8848226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tIns="46800" anchor="t" anchorCtr="0">
            <a:noAutofit/>
          </a:bodyPr>
          <a:lstStyle/>
          <a:p>
            <a:pPr>
              <a:defRPr/>
            </a:pPr>
            <a:r>
              <a:rPr lang="de-DE" dirty="0">
                <a:solidFill>
                  <a:srgbClr val="000000"/>
                </a:solidFill>
              </a:rPr>
              <a:t>entry:</a:t>
            </a:r>
            <a:r>
              <a:rPr lang="de-DE" b="1" dirty="0">
                <a:solidFill>
                  <a:srgbClr val="000000"/>
                </a:solidFill>
              </a:rPr>
              <a:t> Composition</a:t>
            </a:r>
          </a:p>
          <a:p>
            <a:pPr>
              <a:lnSpc>
                <a:spcPct val="150000"/>
              </a:lnSpc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endParaRPr lang="de-DE" b="1" i="1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de-DE" b="1" i="1" dirty="0">
                <a:solidFill>
                  <a:srgbClr val="000000"/>
                </a:solidFill>
              </a:rPr>
              <a:t> </a:t>
            </a: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b="1" i="1" dirty="0">
              <a:solidFill>
                <a:srgbClr val="000000"/>
              </a:solidFill>
              <a:latin typeface="Times New Roman" pitchFamily="-107" charset="0"/>
            </a:endParaRPr>
          </a:p>
          <a:p>
            <a:pPr>
              <a:defRPr/>
            </a:pPr>
            <a:endParaRPr lang="de-DE" sz="1600" i="1" dirty="0">
              <a:latin typeface="Times New Roman" pitchFamily="-107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13408" y="1578324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Patient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9" name="Rechteck 8"/>
          <p:cNvSpPr/>
          <p:nvPr/>
        </p:nvSpPr>
        <p:spPr>
          <a:xfrm>
            <a:off x="419165" y="250444"/>
            <a:ext cx="46035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000000"/>
                </a:solidFill>
              </a:rPr>
              <a:t>Bundle: </a:t>
            </a:r>
            <a:r>
              <a:rPr lang="de-DE" dirty="0">
                <a:solidFill>
                  <a:srgbClr val="000000"/>
                </a:solidFill>
              </a:rPr>
              <a:t>CH EPREG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rgbClr val="000000"/>
                </a:solidFill>
              </a:rPr>
              <a:t>type = document</a:t>
            </a:r>
            <a:endParaRPr lang="de-DE" sz="1400" dirty="0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13408" y="2392954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Original Representation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57646" y="2745229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Binary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03909A10-374D-41D8-B1EC-53CBA6BDB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6" y="10750085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Observation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1E94DDC-9D5C-4D8C-A306-342496404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1984066"/>
            <a:ext cx="4184753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Document Author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9AD430-D951-4118-B787-96FF87B0655A}"/>
              </a:ext>
            </a:extLst>
          </p:cNvPr>
          <p:cNvSpPr txBox="1"/>
          <p:nvPr/>
        </p:nvSpPr>
        <p:spPr>
          <a:xfrm>
            <a:off x="561774" y="1238870"/>
            <a:ext cx="3318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</a:rPr>
              <a:t>Parameters like date, title</a:t>
            </a:r>
          </a:p>
          <a:p>
            <a:pPr marL="285750" indent="-285750">
              <a:buFont typeface="Arial"/>
              <a:buChar char="•"/>
              <a:defRPr/>
            </a:pPr>
            <a:endParaRPr lang="de-DE" sz="1400" i="1" dirty="0">
              <a:solidFill>
                <a:srgbClr val="000000"/>
              </a:solidFill>
              <a:latin typeface="Times New Roman" pitchFamily="-107" charset="0"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0EDF7FD2-14F7-41EE-8FF0-622E0799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5" y="11182911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…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BC7ED967-E7BE-4DDB-9E3A-FC45C073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9874018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Patient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B162922-1DAC-4492-AE7D-DBFFAE207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17" y="10317260"/>
            <a:ext cx="4580551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noProof="1"/>
              <a:t>entry: Encounter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94221EAD-5B73-8094-84F0-F47378938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3292792"/>
            <a:ext cx="4184753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Care Team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6" name="Text Box 10">
            <a:extLst>
              <a:ext uri="{FF2B5EF4-FFF2-40B4-BE49-F238E27FC236}">
                <a16:creationId xmlns:a16="http://schemas.microsoft.com/office/drawing/2014/main" id="{2881DCBC-1EDC-2BAD-D39C-B08A98255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363988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PractitionerRole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B7C5E9BD-368B-FC59-2447-692676D4E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4193512"/>
            <a:ext cx="4184753" cy="4050695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Lab Subsections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47109A44-9E42-7D61-46E5-2369154A4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806" y="4538246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Blood Bank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DB469172-B577-CBCD-A3E9-F4BC07C3A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4895207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FAB65AD3-60E1-C3A7-824B-D1EC4A345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29" y="5465415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Chemistry Studies</a:t>
            </a:r>
            <a:r>
              <a:rPr lang="fr-FR" sz="1600" noProof="1">
                <a:solidFill>
                  <a:schemeClr val="tx1"/>
                </a:solidFill>
              </a:rPr>
              <a:t> 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D743601B-202B-2289-11C2-6BC77F901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3" y="5821395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8E26439A-0504-C6AF-EE33-2E1027F86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612" y="6389272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Hematology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B7875FF3-B94B-542A-02A3-C1E58173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6743359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23106D7F-BC60-BEBC-F106-CF13279D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095" y="7316574"/>
            <a:ext cx="3845730" cy="828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Microbiology Studies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endParaRPr lang="fr-FR" sz="1600" noProof="1">
              <a:solidFill>
                <a:schemeClr val="tx1"/>
              </a:solidFill>
            </a:endParaRPr>
          </a:p>
        </p:txBody>
      </p:sp>
      <p:sp>
        <p:nvSpPr>
          <p:cNvPr id="26" name="Text Box 10">
            <a:extLst>
              <a:ext uri="{FF2B5EF4-FFF2-40B4-BE49-F238E27FC236}">
                <a16:creationId xmlns:a16="http://schemas.microsoft.com/office/drawing/2014/main" id="{C2D46CAB-A6AD-E6F2-9938-ED26845D6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884" y="7672894"/>
            <a:ext cx="3553575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8" name="Text Box 10">
            <a:extLst>
              <a:ext uri="{FF2B5EF4-FFF2-40B4-BE49-F238E27FC236}">
                <a16:creationId xmlns:a16="http://schemas.microsoft.com/office/drawing/2014/main" id="{1E74D67D-A0F2-5934-45CA-AFB3E59E4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08" y="8316926"/>
            <a:ext cx="4184753" cy="1229777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Pregnancy Progress </a:t>
            </a:r>
            <a:r>
              <a:rPr lang="fr-FR" sz="1600" noProof="1">
                <a:solidFill>
                  <a:schemeClr val="tx1"/>
                </a:solidFill>
              </a:rPr>
              <a:t>(Section)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DAED9EC5-5311-B2F5-73C7-BE19152B6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8664016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Encounter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96B5F982-179C-DCCA-5B44-E094FA5A0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46" y="9069921"/>
            <a:ext cx="3845730" cy="33855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fr-FR" sz="1600" b="1" noProof="1">
                <a:solidFill>
                  <a:schemeClr val="tx1"/>
                </a:solidFill>
              </a:rPr>
              <a:t>Observation</a:t>
            </a:r>
            <a:r>
              <a:rPr lang="fr-FR" sz="1600" noProof="1">
                <a:solidFill>
                  <a:schemeClr val="tx1"/>
                </a:solidFill>
              </a:rPr>
              <a:t> (Reference)</a:t>
            </a:r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181855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3456000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Fetus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2468655" y="662834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413855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CE02F12-9C2E-D3FB-883A-2FD42A745C2B}"/>
              </a:ext>
            </a:extLst>
          </p:cNvPr>
          <p:cNvSpPr/>
          <p:nvPr/>
        </p:nvSpPr>
        <p:spPr>
          <a:xfrm>
            <a:off x="6730145" y="66516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Fetus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845EE2-005F-1E0B-4AAF-CBA32365BC84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5688000" y="988747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C0965825-FA3D-30C1-2C27-C6BDFC6C3A15}"/>
              </a:ext>
            </a:extLst>
          </p:cNvPr>
          <p:cNvSpPr/>
          <p:nvPr/>
        </p:nvSpPr>
        <p:spPr>
          <a:xfrm>
            <a:off x="5742800" y="662835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EC2A9F-539A-ED0D-1AA8-8676FB03B06F}"/>
              </a:ext>
            </a:extLst>
          </p:cNvPr>
          <p:cNvSpPr/>
          <p:nvPr/>
        </p:nvSpPr>
        <p:spPr>
          <a:xfrm>
            <a:off x="6730145" y="1964272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 Fetal Position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769307-FCB4-77A6-0E8D-484AC13B034F}"/>
              </a:ext>
            </a:extLst>
          </p:cNvPr>
          <p:cNvSpPr/>
          <p:nvPr/>
        </p:nvSpPr>
        <p:spPr>
          <a:xfrm>
            <a:off x="7005678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B411BF-75A4-6F8C-8D98-A0A6F9C6021E}"/>
              </a:ext>
            </a:extLst>
          </p:cNvPr>
          <p:cNvCxnSpPr>
            <a:cxnSpLocks/>
            <a:stCxn id="28" idx="0"/>
            <a:endCxn id="12" idx="2"/>
          </p:cNvCxnSpPr>
          <p:nvPr/>
        </p:nvCxnSpPr>
        <p:spPr>
          <a:xfrm flipV="1">
            <a:off x="1297855" y="1312325"/>
            <a:ext cx="0" cy="651948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55FE7A0-7311-ADCB-3410-C40E888C7FF7}"/>
              </a:ext>
            </a:extLst>
          </p:cNvPr>
          <p:cNvSpPr/>
          <p:nvPr/>
        </p:nvSpPr>
        <p:spPr>
          <a:xfrm>
            <a:off x="1223107" y="1476509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subject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F3E05A-D2C6-8491-48AC-61A10631EB52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7846145" y="1312325"/>
            <a:ext cx="0" cy="65194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808CA61-6564-7AA0-E3F0-F50B0565131E}"/>
              </a:ext>
            </a:extLst>
          </p:cNvPr>
          <p:cNvSpPr/>
          <p:nvPr/>
        </p:nvSpPr>
        <p:spPr>
          <a:xfrm>
            <a:off x="181855" y="1964273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Observation: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Gestational Age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500B3-D7D9-60D6-9003-10D2A1E52362}"/>
              </a:ext>
            </a:extLst>
          </p:cNvPr>
          <p:cNvSpPr/>
          <p:nvPr/>
        </p:nvSpPr>
        <p:spPr>
          <a:xfrm>
            <a:off x="181855" y="4173581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</a:t>
            </a:r>
            <a:endParaRPr lang="en-US" sz="1348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679FFE5-B3FF-A201-33A2-C5B670DE39B9}"/>
              </a:ext>
            </a:extLst>
          </p:cNvPr>
          <p:cNvSpPr/>
          <p:nvPr/>
        </p:nvSpPr>
        <p:spPr>
          <a:xfrm>
            <a:off x="3456000" y="3526424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Fetus A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247688D-C917-4600-044E-E8437AB4FF5F}"/>
              </a:ext>
            </a:extLst>
          </p:cNvPr>
          <p:cNvSpPr/>
          <p:nvPr/>
        </p:nvSpPr>
        <p:spPr>
          <a:xfrm>
            <a:off x="2468655" y="3635707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F39BD86-FF58-86EF-E9F7-9B2D511CDA34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 flipV="1">
            <a:off x="2413855" y="3850003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C8BACE4-DCC1-7980-6DA7-5A266615135F}"/>
              </a:ext>
            </a:extLst>
          </p:cNvPr>
          <p:cNvSpPr/>
          <p:nvPr/>
        </p:nvSpPr>
        <p:spPr>
          <a:xfrm>
            <a:off x="6730145" y="3526424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Fetus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95EB01-7495-953D-4EF4-71A3A5EBCC9A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5688000" y="3850003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74BCE285-F2DB-72A3-70A9-56BE33529C0D}"/>
              </a:ext>
            </a:extLst>
          </p:cNvPr>
          <p:cNvSpPr/>
          <p:nvPr/>
        </p:nvSpPr>
        <p:spPr>
          <a:xfrm>
            <a:off x="5742800" y="3524091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0138331-926A-CF1F-EF6A-417FDEC25A68}"/>
              </a:ext>
            </a:extLst>
          </p:cNvPr>
          <p:cNvSpPr/>
          <p:nvPr/>
        </p:nvSpPr>
        <p:spPr>
          <a:xfrm>
            <a:off x="3456000" y="482073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RelatedPerson: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Mother of </a:t>
            </a:r>
            <a:r>
              <a:rPr lang="en-US" sz="1198" kern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Fetus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143A80-C524-BA8C-8A70-B1E56B20EB49}"/>
              </a:ext>
            </a:extLst>
          </p:cNvPr>
          <p:cNvCxnSpPr>
            <a:cxnSpLocks/>
            <a:stCxn id="49" idx="3"/>
            <a:endCxn id="62" idx="1"/>
          </p:cNvCxnSpPr>
          <p:nvPr/>
        </p:nvCxnSpPr>
        <p:spPr>
          <a:xfrm>
            <a:off x="2413855" y="4497160"/>
            <a:ext cx="1042145" cy="64715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63D90D7-659C-EC6E-20D2-BE5674095AAA}"/>
              </a:ext>
            </a:extLst>
          </p:cNvPr>
          <p:cNvSpPr/>
          <p:nvPr/>
        </p:nvSpPr>
        <p:spPr>
          <a:xfrm>
            <a:off x="2468655" y="5050237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link.other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0A3ED70-D665-01C4-5A62-FB97FC3D77AE}"/>
              </a:ext>
            </a:extLst>
          </p:cNvPr>
          <p:cNvSpPr/>
          <p:nvPr/>
        </p:nvSpPr>
        <p:spPr>
          <a:xfrm>
            <a:off x="6730145" y="4820738"/>
            <a:ext cx="2232000" cy="647157"/>
          </a:xfrm>
          <a:prstGeom prst="rect">
            <a:avLst/>
          </a:prstGeom>
          <a:noFill/>
          <a:ln w="19050" cap="flat" cmpd="sng" algn="ctr">
            <a:solidFill>
              <a:srgbClr val="F79646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EPREG Patient:</a:t>
            </a:r>
            <a:b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198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Fetus B</a:t>
            </a:r>
            <a:endParaRPr lang="en-US" sz="899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1C6E23E-A44A-0159-84FE-E4EF62838656}"/>
              </a:ext>
            </a:extLst>
          </p:cNvPr>
          <p:cNvCxnSpPr>
            <a:cxnSpLocks/>
          </p:cNvCxnSpPr>
          <p:nvPr/>
        </p:nvCxnSpPr>
        <p:spPr>
          <a:xfrm>
            <a:off x="5688000" y="5146650"/>
            <a:ext cx="1042145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D25B7A-3EF9-4C78-59D4-A9B194B98AC0}"/>
              </a:ext>
            </a:extLst>
          </p:cNvPr>
          <p:cNvSpPr/>
          <p:nvPr/>
        </p:nvSpPr>
        <p:spPr>
          <a:xfrm>
            <a:off x="5742800" y="4820738"/>
            <a:ext cx="932544" cy="32357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4886">
              <a:defRPr/>
            </a:pPr>
            <a:r>
              <a:rPr lang="en-US" sz="1198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72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Times New Roman</vt:lpstr>
      <vt:lpstr>Verdana</vt:lpstr>
      <vt:lpstr>Office-Design</vt:lpstr>
      <vt:lpstr>PowerPoint Presentation</vt:lpstr>
      <vt:lpstr>PowerPoint Presentation</vt:lpstr>
    </vt:vector>
  </TitlesOfParts>
  <Company>Heitmann Consulting and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Kai U. Heitmann</dc:creator>
  <cp:lastModifiedBy>Michaela Ziegler</cp:lastModifiedBy>
  <cp:revision>235</cp:revision>
  <dcterms:created xsi:type="dcterms:W3CDTF">2014-07-13T12:25:31Z</dcterms:created>
  <dcterms:modified xsi:type="dcterms:W3CDTF">2025-04-09T14:45:25Z</dcterms:modified>
</cp:coreProperties>
</file>