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74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7BCC9-662D-4C16-AB85-47D5110C95A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A3FCFA-E510-4641-A490-49581929D107}">
      <dgm:prSet phldrT="[Text]"/>
      <dgm:spPr/>
      <dgm:t>
        <a:bodyPr/>
        <a:lstStyle/>
        <a:p>
          <a:r>
            <a:rPr lang="en-US" dirty="0"/>
            <a:t>Data Loading</a:t>
          </a:r>
        </a:p>
      </dgm:t>
    </dgm:pt>
    <dgm:pt modelId="{F8F7054B-537B-4768-8155-F312AFA02E15}" type="parTrans" cxnId="{153B3E34-02DB-403C-9004-34C1731E372C}">
      <dgm:prSet/>
      <dgm:spPr/>
      <dgm:t>
        <a:bodyPr/>
        <a:lstStyle/>
        <a:p>
          <a:endParaRPr lang="en-US"/>
        </a:p>
      </dgm:t>
    </dgm:pt>
    <dgm:pt modelId="{40166085-7609-4202-8F38-2B1E0174D1C6}" type="sibTrans" cxnId="{153B3E34-02DB-403C-9004-34C1731E372C}">
      <dgm:prSet/>
      <dgm:spPr/>
      <dgm:t>
        <a:bodyPr/>
        <a:lstStyle/>
        <a:p>
          <a:endParaRPr lang="en-US"/>
        </a:p>
      </dgm:t>
    </dgm:pt>
    <dgm:pt modelId="{2C5E8287-76A5-477B-A53F-8BFDC1330888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3B574109-E823-4E1D-AC9F-D2FAED5FFCB5}" type="parTrans" cxnId="{4DE1F09B-62D3-403C-8855-5B215D87A47B}">
      <dgm:prSet/>
      <dgm:spPr/>
      <dgm:t>
        <a:bodyPr/>
        <a:lstStyle/>
        <a:p>
          <a:endParaRPr lang="en-US"/>
        </a:p>
      </dgm:t>
    </dgm:pt>
    <dgm:pt modelId="{C831125A-1A76-4303-90AD-280EB02C24EC}" type="sibTrans" cxnId="{4DE1F09B-62D3-403C-8855-5B215D87A47B}">
      <dgm:prSet/>
      <dgm:spPr/>
      <dgm:t>
        <a:bodyPr/>
        <a:lstStyle/>
        <a:p>
          <a:endParaRPr lang="en-US"/>
        </a:p>
      </dgm:t>
    </dgm:pt>
    <dgm:pt modelId="{1C314BD6-8E71-402B-9BA7-3F7FDBAC7882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AC5E1FA5-E7EB-48D4-ADBA-2AE716487FBA}" type="parTrans" cxnId="{97C0850D-BA1B-4CAF-952B-EFC6455EF450}">
      <dgm:prSet/>
      <dgm:spPr/>
      <dgm:t>
        <a:bodyPr/>
        <a:lstStyle/>
        <a:p>
          <a:endParaRPr lang="en-US"/>
        </a:p>
      </dgm:t>
    </dgm:pt>
    <dgm:pt modelId="{337BA339-F74F-4D1E-86DF-6ABF435701ED}" type="sibTrans" cxnId="{97C0850D-BA1B-4CAF-952B-EFC6455EF450}">
      <dgm:prSet/>
      <dgm:spPr/>
      <dgm:t>
        <a:bodyPr/>
        <a:lstStyle/>
        <a:p>
          <a:endParaRPr lang="en-US"/>
        </a:p>
      </dgm:t>
    </dgm:pt>
    <dgm:pt modelId="{0A819026-8FE5-4941-A3D2-55C7ACBE058A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EF5F656A-AF9D-4BFF-BC94-298946A8CD25}" type="parTrans" cxnId="{037B1D4A-651C-44E6-A33F-1586B7A6BEA5}">
      <dgm:prSet/>
      <dgm:spPr/>
      <dgm:t>
        <a:bodyPr/>
        <a:lstStyle/>
        <a:p>
          <a:endParaRPr lang="en-US"/>
        </a:p>
      </dgm:t>
    </dgm:pt>
    <dgm:pt modelId="{6EB336BD-300C-41DC-9098-E7B917129308}" type="sibTrans" cxnId="{037B1D4A-651C-44E6-A33F-1586B7A6BEA5}">
      <dgm:prSet/>
      <dgm:spPr/>
      <dgm:t>
        <a:bodyPr/>
        <a:lstStyle/>
        <a:p>
          <a:endParaRPr lang="en-US"/>
        </a:p>
      </dgm:t>
    </dgm:pt>
    <dgm:pt modelId="{5143F39A-D05C-4DEB-8FB7-F540BC0C45E3}">
      <dgm:prSet phldrT="[Text]"/>
      <dgm:spPr/>
      <dgm:t>
        <a:bodyPr/>
        <a:lstStyle/>
        <a:p>
          <a:r>
            <a:rPr lang="en-US" dirty="0"/>
            <a:t>Model Development</a:t>
          </a:r>
        </a:p>
      </dgm:t>
    </dgm:pt>
    <dgm:pt modelId="{8A7C893C-DF6D-4746-9C73-F15B61459FD7}" type="parTrans" cxnId="{45FB5BD7-B85C-4DCE-8D8F-EB8F71F08DA8}">
      <dgm:prSet/>
      <dgm:spPr/>
      <dgm:t>
        <a:bodyPr/>
        <a:lstStyle/>
        <a:p>
          <a:endParaRPr lang="en-US"/>
        </a:p>
      </dgm:t>
    </dgm:pt>
    <dgm:pt modelId="{1619F24E-8A75-4B93-8C65-70871CE607E3}" type="sibTrans" cxnId="{45FB5BD7-B85C-4DCE-8D8F-EB8F71F08DA8}">
      <dgm:prSet/>
      <dgm:spPr/>
      <dgm:t>
        <a:bodyPr/>
        <a:lstStyle/>
        <a:p>
          <a:endParaRPr lang="en-US"/>
        </a:p>
      </dgm:t>
    </dgm:pt>
    <dgm:pt modelId="{81938581-B781-4299-8BB0-8D090E5C07F0}" type="pres">
      <dgm:prSet presAssocID="{5CC7BCC9-662D-4C16-AB85-47D5110C95AB}" presName="Name0" presStyleCnt="0">
        <dgm:presLayoutVars>
          <dgm:dir/>
          <dgm:resizeHandles val="exact"/>
        </dgm:presLayoutVars>
      </dgm:prSet>
      <dgm:spPr/>
    </dgm:pt>
    <dgm:pt modelId="{F9D11D92-C886-4E11-A8F2-38371C725C8F}" type="pres">
      <dgm:prSet presAssocID="{DAA3FCFA-E510-4641-A490-49581929D107}" presName="node" presStyleLbl="node1" presStyleIdx="0" presStyleCnt="5">
        <dgm:presLayoutVars>
          <dgm:bulletEnabled val="1"/>
        </dgm:presLayoutVars>
      </dgm:prSet>
      <dgm:spPr/>
    </dgm:pt>
    <dgm:pt modelId="{FD335674-8935-42DD-AF88-B92690CADF9B}" type="pres">
      <dgm:prSet presAssocID="{40166085-7609-4202-8F38-2B1E0174D1C6}" presName="sibTrans" presStyleLbl="sibTrans2D1" presStyleIdx="0" presStyleCnt="4"/>
      <dgm:spPr/>
    </dgm:pt>
    <dgm:pt modelId="{13734346-173D-48CE-8C10-B6EAFCFCFFC4}" type="pres">
      <dgm:prSet presAssocID="{40166085-7609-4202-8F38-2B1E0174D1C6}" presName="connectorText" presStyleLbl="sibTrans2D1" presStyleIdx="0" presStyleCnt="4"/>
      <dgm:spPr/>
    </dgm:pt>
    <dgm:pt modelId="{53AA0316-197D-4637-A6C3-C73305C017D4}" type="pres">
      <dgm:prSet presAssocID="{2C5E8287-76A5-477B-A53F-8BFDC1330888}" presName="node" presStyleLbl="node1" presStyleIdx="1" presStyleCnt="5">
        <dgm:presLayoutVars>
          <dgm:bulletEnabled val="1"/>
        </dgm:presLayoutVars>
      </dgm:prSet>
      <dgm:spPr/>
    </dgm:pt>
    <dgm:pt modelId="{7D7FC0D1-FF27-4044-969F-8C321DF089EE}" type="pres">
      <dgm:prSet presAssocID="{C831125A-1A76-4303-90AD-280EB02C24EC}" presName="sibTrans" presStyleLbl="sibTrans2D1" presStyleIdx="1" presStyleCnt="4"/>
      <dgm:spPr/>
    </dgm:pt>
    <dgm:pt modelId="{FED042CE-E7D8-42C6-A63E-9596C59100C9}" type="pres">
      <dgm:prSet presAssocID="{C831125A-1A76-4303-90AD-280EB02C24EC}" presName="connectorText" presStyleLbl="sibTrans2D1" presStyleIdx="1" presStyleCnt="4"/>
      <dgm:spPr/>
    </dgm:pt>
    <dgm:pt modelId="{4868D71C-8D0F-4A72-A029-7E90B487D70A}" type="pres">
      <dgm:prSet presAssocID="{1C314BD6-8E71-402B-9BA7-3F7FDBAC7882}" presName="node" presStyleLbl="node1" presStyleIdx="2" presStyleCnt="5">
        <dgm:presLayoutVars>
          <dgm:bulletEnabled val="1"/>
        </dgm:presLayoutVars>
      </dgm:prSet>
      <dgm:spPr/>
    </dgm:pt>
    <dgm:pt modelId="{9FB35864-A20B-4D9B-94B3-12F32DF5248D}" type="pres">
      <dgm:prSet presAssocID="{337BA339-F74F-4D1E-86DF-6ABF435701ED}" presName="sibTrans" presStyleLbl="sibTrans2D1" presStyleIdx="2" presStyleCnt="4"/>
      <dgm:spPr/>
    </dgm:pt>
    <dgm:pt modelId="{BCFACD17-A547-47C8-86FA-105F1854B535}" type="pres">
      <dgm:prSet presAssocID="{337BA339-F74F-4D1E-86DF-6ABF435701ED}" presName="connectorText" presStyleLbl="sibTrans2D1" presStyleIdx="2" presStyleCnt="4"/>
      <dgm:spPr/>
    </dgm:pt>
    <dgm:pt modelId="{4877F410-4EC4-438F-AEE2-54AA644B5D74}" type="pres">
      <dgm:prSet presAssocID="{0A819026-8FE5-4941-A3D2-55C7ACBE058A}" presName="node" presStyleLbl="node1" presStyleIdx="3" presStyleCnt="5">
        <dgm:presLayoutVars>
          <dgm:bulletEnabled val="1"/>
        </dgm:presLayoutVars>
      </dgm:prSet>
      <dgm:spPr/>
    </dgm:pt>
    <dgm:pt modelId="{B3720E9B-B3E4-4D1E-9E35-CEC9396A2FE2}" type="pres">
      <dgm:prSet presAssocID="{6EB336BD-300C-41DC-9098-E7B917129308}" presName="sibTrans" presStyleLbl="sibTrans2D1" presStyleIdx="3" presStyleCnt="4"/>
      <dgm:spPr/>
    </dgm:pt>
    <dgm:pt modelId="{2F6D3CC6-AD13-4DCE-9228-F7A92CC29BD0}" type="pres">
      <dgm:prSet presAssocID="{6EB336BD-300C-41DC-9098-E7B917129308}" presName="connectorText" presStyleLbl="sibTrans2D1" presStyleIdx="3" presStyleCnt="4"/>
      <dgm:spPr/>
    </dgm:pt>
    <dgm:pt modelId="{BFD51A9E-76CF-44AD-830D-9B1DBECC0452}" type="pres">
      <dgm:prSet presAssocID="{5143F39A-D05C-4DEB-8FB7-F540BC0C45E3}" presName="node" presStyleLbl="node1" presStyleIdx="4" presStyleCnt="5">
        <dgm:presLayoutVars>
          <dgm:bulletEnabled val="1"/>
        </dgm:presLayoutVars>
      </dgm:prSet>
      <dgm:spPr/>
    </dgm:pt>
  </dgm:ptLst>
  <dgm:cxnLst>
    <dgm:cxn modelId="{C9543401-2F89-4003-800B-163130CF66C4}" type="presOf" srcId="{5CC7BCC9-662D-4C16-AB85-47D5110C95AB}" destId="{81938581-B781-4299-8BB0-8D090E5C07F0}" srcOrd="0" destOrd="0" presId="urn:microsoft.com/office/officeart/2005/8/layout/process1"/>
    <dgm:cxn modelId="{2F71EE09-B772-4B54-861B-07A547CE2F21}" type="presOf" srcId="{DAA3FCFA-E510-4641-A490-49581929D107}" destId="{F9D11D92-C886-4E11-A8F2-38371C725C8F}" srcOrd="0" destOrd="0" presId="urn:microsoft.com/office/officeart/2005/8/layout/process1"/>
    <dgm:cxn modelId="{97C0850D-BA1B-4CAF-952B-EFC6455EF450}" srcId="{5CC7BCC9-662D-4C16-AB85-47D5110C95AB}" destId="{1C314BD6-8E71-402B-9BA7-3F7FDBAC7882}" srcOrd="2" destOrd="0" parTransId="{AC5E1FA5-E7EB-48D4-ADBA-2AE716487FBA}" sibTransId="{337BA339-F74F-4D1E-86DF-6ABF435701ED}"/>
    <dgm:cxn modelId="{153B3E34-02DB-403C-9004-34C1731E372C}" srcId="{5CC7BCC9-662D-4C16-AB85-47D5110C95AB}" destId="{DAA3FCFA-E510-4641-A490-49581929D107}" srcOrd="0" destOrd="0" parTransId="{F8F7054B-537B-4768-8155-F312AFA02E15}" sibTransId="{40166085-7609-4202-8F38-2B1E0174D1C6}"/>
    <dgm:cxn modelId="{27A23B3A-3EB7-4C0F-BF1F-37A2B06DFEC5}" type="presOf" srcId="{5143F39A-D05C-4DEB-8FB7-F540BC0C45E3}" destId="{BFD51A9E-76CF-44AD-830D-9B1DBECC0452}" srcOrd="0" destOrd="0" presId="urn:microsoft.com/office/officeart/2005/8/layout/process1"/>
    <dgm:cxn modelId="{EA72473D-0560-4925-91DB-3683D066AFB6}" type="presOf" srcId="{40166085-7609-4202-8F38-2B1E0174D1C6}" destId="{FD335674-8935-42DD-AF88-B92690CADF9B}" srcOrd="0" destOrd="0" presId="urn:microsoft.com/office/officeart/2005/8/layout/process1"/>
    <dgm:cxn modelId="{15DE5A41-810F-42A8-9701-E956C9FF1675}" type="presOf" srcId="{1C314BD6-8E71-402B-9BA7-3F7FDBAC7882}" destId="{4868D71C-8D0F-4A72-A029-7E90B487D70A}" srcOrd="0" destOrd="0" presId="urn:microsoft.com/office/officeart/2005/8/layout/process1"/>
    <dgm:cxn modelId="{2721FA63-3FCC-49B0-9499-D997559CBB8C}" type="presOf" srcId="{6EB336BD-300C-41DC-9098-E7B917129308}" destId="{B3720E9B-B3E4-4D1E-9E35-CEC9396A2FE2}" srcOrd="0" destOrd="0" presId="urn:microsoft.com/office/officeart/2005/8/layout/process1"/>
    <dgm:cxn modelId="{037B1D4A-651C-44E6-A33F-1586B7A6BEA5}" srcId="{5CC7BCC9-662D-4C16-AB85-47D5110C95AB}" destId="{0A819026-8FE5-4941-A3D2-55C7ACBE058A}" srcOrd="3" destOrd="0" parTransId="{EF5F656A-AF9D-4BFF-BC94-298946A8CD25}" sibTransId="{6EB336BD-300C-41DC-9098-E7B917129308}"/>
    <dgm:cxn modelId="{5D7F0E51-1EC0-4A6C-A50C-0224710449CD}" type="presOf" srcId="{40166085-7609-4202-8F38-2B1E0174D1C6}" destId="{13734346-173D-48CE-8C10-B6EAFCFCFFC4}" srcOrd="1" destOrd="0" presId="urn:microsoft.com/office/officeart/2005/8/layout/process1"/>
    <dgm:cxn modelId="{7DBC6171-5302-4FB8-A665-58E6726B0578}" type="presOf" srcId="{2C5E8287-76A5-477B-A53F-8BFDC1330888}" destId="{53AA0316-197D-4637-A6C3-C73305C017D4}" srcOrd="0" destOrd="0" presId="urn:microsoft.com/office/officeart/2005/8/layout/process1"/>
    <dgm:cxn modelId="{4DE1F09B-62D3-403C-8855-5B215D87A47B}" srcId="{5CC7BCC9-662D-4C16-AB85-47D5110C95AB}" destId="{2C5E8287-76A5-477B-A53F-8BFDC1330888}" srcOrd="1" destOrd="0" parTransId="{3B574109-E823-4E1D-AC9F-D2FAED5FFCB5}" sibTransId="{C831125A-1A76-4303-90AD-280EB02C24EC}"/>
    <dgm:cxn modelId="{F870C09F-9DEC-4653-8413-250E07A18BA2}" type="presOf" srcId="{C831125A-1A76-4303-90AD-280EB02C24EC}" destId="{7D7FC0D1-FF27-4044-969F-8C321DF089EE}" srcOrd="0" destOrd="0" presId="urn:microsoft.com/office/officeart/2005/8/layout/process1"/>
    <dgm:cxn modelId="{C322A7A0-9754-4122-9C29-E3B674745A33}" type="presOf" srcId="{6EB336BD-300C-41DC-9098-E7B917129308}" destId="{2F6D3CC6-AD13-4DCE-9228-F7A92CC29BD0}" srcOrd="1" destOrd="0" presId="urn:microsoft.com/office/officeart/2005/8/layout/process1"/>
    <dgm:cxn modelId="{05B202B9-D8E0-4D53-9ADE-A2C81830ABA1}" type="presOf" srcId="{0A819026-8FE5-4941-A3D2-55C7ACBE058A}" destId="{4877F410-4EC4-438F-AEE2-54AA644B5D74}" srcOrd="0" destOrd="0" presId="urn:microsoft.com/office/officeart/2005/8/layout/process1"/>
    <dgm:cxn modelId="{45FB5BD7-B85C-4DCE-8D8F-EB8F71F08DA8}" srcId="{5CC7BCC9-662D-4C16-AB85-47D5110C95AB}" destId="{5143F39A-D05C-4DEB-8FB7-F540BC0C45E3}" srcOrd="4" destOrd="0" parTransId="{8A7C893C-DF6D-4746-9C73-F15B61459FD7}" sibTransId="{1619F24E-8A75-4B93-8C65-70871CE607E3}"/>
    <dgm:cxn modelId="{DF71DCD7-BAF0-4CE7-BC72-3A921D8E6F9A}" type="presOf" srcId="{337BA339-F74F-4D1E-86DF-6ABF435701ED}" destId="{9FB35864-A20B-4D9B-94B3-12F32DF5248D}" srcOrd="0" destOrd="0" presId="urn:microsoft.com/office/officeart/2005/8/layout/process1"/>
    <dgm:cxn modelId="{B974E5E0-A1E2-4202-9A91-AAE0218B81F3}" type="presOf" srcId="{337BA339-F74F-4D1E-86DF-6ABF435701ED}" destId="{BCFACD17-A547-47C8-86FA-105F1854B535}" srcOrd="1" destOrd="0" presId="urn:microsoft.com/office/officeart/2005/8/layout/process1"/>
    <dgm:cxn modelId="{EA0388EF-9D56-4419-97DC-305B6FCBC77A}" type="presOf" srcId="{C831125A-1A76-4303-90AD-280EB02C24EC}" destId="{FED042CE-E7D8-42C6-A63E-9596C59100C9}" srcOrd="1" destOrd="0" presId="urn:microsoft.com/office/officeart/2005/8/layout/process1"/>
    <dgm:cxn modelId="{196061B3-CEAF-47BA-8BF6-DFF56633D00D}" type="presParOf" srcId="{81938581-B781-4299-8BB0-8D090E5C07F0}" destId="{F9D11D92-C886-4E11-A8F2-38371C725C8F}" srcOrd="0" destOrd="0" presId="urn:microsoft.com/office/officeart/2005/8/layout/process1"/>
    <dgm:cxn modelId="{4794B506-889F-4E9D-A167-D64FF547304B}" type="presParOf" srcId="{81938581-B781-4299-8BB0-8D090E5C07F0}" destId="{FD335674-8935-42DD-AF88-B92690CADF9B}" srcOrd="1" destOrd="0" presId="urn:microsoft.com/office/officeart/2005/8/layout/process1"/>
    <dgm:cxn modelId="{0BDB14C6-63E0-4265-86C0-89CF13F55746}" type="presParOf" srcId="{FD335674-8935-42DD-AF88-B92690CADF9B}" destId="{13734346-173D-48CE-8C10-B6EAFCFCFFC4}" srcOrd="0" destOrd="0" presId="urn:microsoft.com/office/officeart/2005/8/layout/process1"/>
    <dgm:cxn modelId="{14E8EB65-EE09-4B08-87FE-D701B871D2CA}" type="presParOf" srcId="{81938581-B781-4299-8BB0-8D090E5C07F0}" destId="{53AA0316-197D-4637-A6C3-C73305C017D4}" srcOrd="2" destOrd="0" presId="urn:microsoft.com/office/officeart/2005/8/layout/process1"/>
    <dgm:cxn modelId="{43A5F7D5-7919-483D-8AEE-DD6857529116}" type="presParOf" srcId="{81938581-B781-4299-8BB0-8D090E5C07F0}" destId="{7D7FC0D1-FF27-4044-969F-8C321DF089EE}" srcOrd="3" destOrd="0" presId="urn:microsoft.com/office/officeart/2005/8/layout/process1"/>
    <dgm:cxn modelId="{3974E41C-7046-453D-9AD6-BB6AC8F4A512}" type="presParOf" srcId="{7D7FC0D1-FF27-4044-969F-8C321DF089EE}" destId="{FED042CE-E7D8-42C6-A63E-9596C59100C9}" srcOrd="0" destOrd="0" presId="urn:microsoft.com/office/officeart/2005/8/layout/process1"/>
    <dgm:cxn modelId="{9EC48792-BA0F-47A9-B9D3-6E95B32BC94B}" type="presParOf" srcId="{81938581-B781-4299-8BB0-8D090E5C07F0}" destId="{4868D71C-8D0F-4A72-A029-7E90B487D70A}" srcOrd="4" destOrd="0" presId="urn:microsoft.com/office/officeart/2005/8/layout/process1"/>
    <dgm:cxn modelId="{26261B95-FF76-4500-85E7-D5266B70ADF7}" type="presParOf" srcId="{81938581-B781-4299-8BB0-8D090E5C07F0}" destId="{9FB35864-A20B-4D9B-94B3-12F32DF5248D}" srcOrd="5" destOrd="0" presId="urn:microsoft.com/office/officeart/2005/8/layout/process1"/>
    <dgm:cxn modelId="{64DC4121-46CD-4230-A0F3-E13009A9AAC7}" type="presParOf" srcId="{9FB35864-A20B-4D9B-94B3-12F32DF5248D}" destId="{BCFACD17-A547-47C8-86FA-105F1854B535}" srcOrd="0" destOrd="0" presId="urn:microsoft.com/office/officeart/2005/8/layout/process1"/>
    <dgm:cxn modelId="{E09D8E25-BBB5-4B6F-A557-238C15EC5A7A}" type="presParOf" srcId="{81938581-B781-4299-8BB0-8D090E5C07F0}" destId="{4877F410-4EC4-438F-AEE2-54AA644B5D74}" srcOrd="6" destOrd="0" presId="urn:microsoft.com/office/officeart/2005/8/layout/process1"/>
    <dgm:cxn modelId="{EA329DB8-71C8-4541-B780-8BC624CE43E3}" type="presParOf" srcId="{81938581-B781-4299-8BB0-8D090E5C07F0}" destId="{B3720E9B-B3E4-4D1E-9E35-CEC9396A2FE2}" srcOrd="7" destOrd="0" presId="urn:microsoft.com/office/officeart/2005/8/layout/process1"/>
    <dgm:cxn modelId="{FD6922AD-BDB9-4759-9A1F-16B71C565E48}" type="presParOf" srcId="{B3720E9B-B3E4-4D1E-9E35-CEC9396A2FE2}" destId="{2F6D3CC6-AD13-4DCE-9228-F7A92CC29BD0}" srcOrd="0" destOrd="0" presId="urn:microsoft.com/office/officeart/2005/8/layout/process1"/>
    <dgm:cxn modelId="{D86114E4-7131-47DA-A989-95B300DBE35A}" type="presParOf" srcId="{81938581-B781-4299-8BB0-8D090E5C07F0}" destId="{BFD51A9E-76CF-44AD-830D-9B1DBECC045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11D92-C886-4E11-A8F2-38371C725C8F}">
      <dsp:nvSpPr>
        <dsp:cNvPr id="0" name=""/>
        <dsp:cNvSpPr/>
      </dsp:nvSpPr>
      <dsp:spPr>
        <a:xfrm>
          <a:off x="4984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Loading</a:t>
          </a:r>
        </a:p>
      </dsp:txBody>
      <dsp:txXfrm>
        <a:off x="32141" y="2819224"/>
        <a:ext cx="1491012" cy="872881"/>
      </dsp:txXfrm>
    </dsp:sp>
    <dsp:sp modelId="{FD335674-8935-42DD-AF88-B92690CADF9B}">
      <dsp:nvSpPr>
        <dsp:cNvPr id="0" name=""/>
        <dsp:cNvSpPr/>
      </dsp:nvSpPr>
      <dsp:spPr>
        <a:xfrm>
          <a:off x="1704844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04844" y="3140693"/>
        <a:ext cx="229326" cy="229944"/>
      </dsp:txXfrm>
    </dsp:sp>
    <dsp:sp modelId="{53AA0316-197D-4637-A6C3-C73305C017D4}">
      <dsp:nvSpPr>
        <dsp:cNvPr id="0" name=""/>
        <dsp:cNvSpPr/>
      </dsp:nvSpPr>
      <dsp:spPr>
        <a:xfrm>
          <a:off x="2168442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EDA</a:t>
          </a:r>
        </a:p>
      </dsp:txBody>
      <dsp:txXfrm>
        <a:off x="2195599" y="2819224"/>
        <a:ext cx="1491012" cy="872881"/>
      </dsp:txXfrm>
    </dsp:sp>
    <dsp:sp modelId="{7D7FC0D1-FF27-4044-969F-8C321DF089EE}">
      <dsp:nvSpPr>
        <dsp:cNvPr id="0" name=""/>
        <dsp:cNvSpPr/>
      </dsp:nvSpPr>
      <dsp:spPr>
        <a:xfrm>
          <a:off x="3868301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868301" y="3140693"/>
        <a:ext cx="229326" cy="229944"/>
      </dsp:txXfrm>
    </dsp:sp>
    <dsp:sp modelId="{4868D71C-8D0F-4A72-A029-7E90B487D70A}">
      <dsp:nvSpPr>
        <dsp:cNvPr id="0" name=""/>
        <dsp:cNvSpPr/>
      </dsp:nvSpPr>
      <dsp:spPr>
        <a:xfrm>
          <a:off x="4331899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4359056" y="2819224"/>
        <a:ext cx="1491012" cy="872881"/>
      </dsp:txXfrm>
    </dsp:sp>
    <dsp:sp modelId="{9FB35864-A20B-4D9B-94B3-12F32DF5248D}">
      <dsp:nvSpPr>
        <dsp:cNvPr id="0" name=""/>
        <dsp:cNvSpPr/>
      </dsp:nvSpPr>
      <dsp:spPr>
        <a:xfrm>
          <a:off x="6031758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031758" y="3140693"/>
        <a:ext cx="229326" cy="229944"/>
      </dsp:txXfrm>
    </dsp:sp>
    <dsp:sp modelId="{4877F410-4EC4-438F-AEE2-54AA644B5D74}">
      <dsp:nvSpPr>
        <dsp:cNvPr id="0" name=""/>
        <dsp:cNvSpPr/>
      </dsp:nvSpPr>
      <dsp:spPr>
        <a:xfrm>
          <a:off x="6495356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6522513" y="2819224"/>
        <a:ext cx="1491012" cy="872881"/>
      </dsp:txXfrm>
    </dsp:sp>
    <dsp:sp modelId="{B3720E9B-B3E4-4D1E-9E35-CEC9396A2FE2}">
      <dsp:nvSpPr>
        <dsp:cNvPr id="0" name=""/>
        <dsp:cNvSpPr/>
      </dsp:nvSpPr>
      <dsp:spPr>
        <a:xfrm>
          <a:off x="8195215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195215" y="3140693"/>
        <a:ext cx="229326" cy="229944"/>
      </dsp:txXfrm>
    </dsp:sp>
    <dsp:sp modelId="{BFD51A9E-76CF-44AD-830D-9B1DBECC0452}">
      <dsp:nvSpPr>
        <dsp:cNvPr id="0" name=""/>
        <dsp:cNvSpPr/>
      </dsp:nvSpPr>
      <dsp:spPr>
        <a:xfrm>
          <a:off x="8658813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Development</a:t>
          </a:r>
        </a:p>
      </dsp:txBody>
      <dsp:txXfrm>
        <a:off x="8685970" y="2819224"/>
        <a:ext cx="1491012" cy="87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CD962-1E78-4C21-8E9E-E51843EE474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32C9-D75B-46C9-8DBC-8108353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692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9069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6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0985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60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7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2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2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6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21" descr="Money and passport">
            <a:extLst>
              <a:ext uri="{FF2B5EF4-FFF2-40B4-BE49-F238E27FC236}">
                <a16:creationId xmlns:a16="http://schemas.microsoft.com/office/drawing/2014/main" id="{6F782E5A-D4DC-EAE4-9B66-8D921091B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54403A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DDB10-551F-88B0-F161-700DD7040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224" y="3889218"/>
            <a:ext cx="6099941" cy="10320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EFFFF"/>
                </a:solidFill>
              </a:rPr>
              <a:t>Hotel Booking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3BEF6-BB1E-FED4-67AE-E889516BB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225" y="4944531"/>
            <a:ext cx="6075736" cy="5249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Team 9 (</a:t>
            </a:r>
            <a:r>
              <a:rPr lang="ar-SA" sz="2000" b="0" i="0" dirty="0">
                <a:solidFill>
                  <a:srgbClr val="DBDEE1"/>
                </a:solidFill>
                <a:effectLst/>
                <a:latin typeface="gg sans"/>
              </a:rPr>
              <a:t>سوبيا الرحماني</a:t>
            </a:r>
            <a:r>
              <a:rPr lang="en-US" sz="2000" dirty="0">
                <a:solidFill>
                  <a:srgbClr val="FE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05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Third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number of guests from Portugal is significantly higher than the other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Portugal, Great Britain and France account for 50% of the guests.</a:t>
            </a:r>
          </a:p>
        </p:txBody>
      </p:sp>
      <p:pic>
        <p:nvPicPr>
          <p:cNvPr id="5" name="Picture 4" descr="A blue circle with colorful triangles&#10;&#10;Description automatically generated with medium confidence">
            <a:extLst>
              <a:ext uri="{FF2B5EF4-FFF2-40B4-BE49-F238E27FC236}">
                <a16:creationId xmlns:a16="http://schemas.microsoft.com/office/drawing/2014/main" id="{A26D95D7-C9CC-86D6-34AC-89990C2E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2" y="2508582"/>
            <a:ext cx="8911687" cy="37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Fourth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This plot clearly shows that prices in the Resort Hotel are much higher during the summer and prices of city hotel varies less.</a:t>
            </a:r>
          </a:p>
        </p:txBody>
      </p:sp>
      <p:pic>
        <p:nvPicPr>
          <p:cNvPr id="4" name="Picture 3" descr="A graph with red line and blue line&#10;&#10;Description automatically generated">
            <a:extLst>
              <a:ext uri="{FF2B5EF4-FFF2-40B4-BE49-F238E27FC236}">
                <a16:creationId xmlns:a16="http://schemas.microsoft.com/office/drawing/2014/main" id="{9B106436-16A0-14A8-5B88-2EC7172C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5" y="2430504"/>
            <a:ext cx="9527905" cy="40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🕵️‍♂️ Fifth Observation: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City hotels generate higher revenues compared to resort hotels across all room types.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Room type A are the most profitable for both city and resort hotels.</a:t>
            </a:r>
          </a:p>
        </p:txBody>
      </p:sp>
      <p:pic>
        <p:nvPicPr>
          <p:cNvPr id="5" name="Picture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FB2FA702-FFBF-7287-EF86-1AF745D43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69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Sixth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There is a great loss over the years in the revenue due to cancellations for both city and resort hotels, but it is more obvious in the city hotels significantly.</a:t>
            </a:r>
          </a:p>
        </p:txBody>
      </p:sp>
      <p:pic>
        <p:nvPicPr>
          <p:cNvPr id="5" name="Picture 4" descr="A graph with a few bars&#10;&#10;Description automatically generated with medium confidence">
            <a:extLst>
              <a:ext uri="{FF2B5EF4-FFF2-40B4-BE49-F238E27FC236}">
                <a16:creationId xmlns:a16="http://schemas.microsoft.com/office/drawing/2014/main" id="{19E3ED58-CBBE-57E9-BD1B-B5CFD22D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78" y="2454833"/>
            <a:ext cx="9453643" cy="39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⚙️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461124"/>
            <a:ext cx="6898797" cy="295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⚠️ Handling missing values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Get percentage of missing values in each column.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Drop the columns ‘agent and company’.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Drop the rows with missing values in the column 'country’.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73761-BEEC-2954-D3CC-AE2859A9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688" y="2324722"/>
            <a:ext cx="3023491" cy="128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4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🛠️ 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517301"/>
            <a:ext cx="10234849" cy="406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🔒 Preventing Data Leakage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`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reservation_status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` and `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reservation_status_date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` columns should be dropped because they provide information about when the booking was canceled or when the customer checked out of the hotel.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🤖 Encoding the categorical columns and discretizing the numerical columns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Encoding Categorical Columns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Discretizing Numerical Columns</a:t>
            </a:r>
          </a:p>
        </p:txBody>
      </p:sp>
    </p:spTree>
    <p:extLst>
      <p:ext uri="{BB962C8B-B14F-4D97-AF65-F5344CB8AC3E}">
        <p14:creationId xmlns:p14="http://schemas.microsoft.com/office/powerpoint/2010/main" val="37149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158"/>
            <a:ext cx="8911687" cy="863047"/>
          </a:xfrm>
        </p:spPr>
        <p:txBody>
          <a:bodyPr>
            <a:normAutofit/>
          </a:bodyPr>
          <a:lstStyle/>
          <a:p>
            <a:r>
              <a:rPr lang="en-US" b="1" dirty="0"/>
              <a:t>📈 Feature Selection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32213-CFBF-4F61-7F1B-285D054C106C}"/>
              </a:ext>
            </a:extLst>
          </p:cNvPr>
          <p:cNvSpPr txBox="1"/>
          <p:nvPr/>
        </p:nvSpPr>
        <p:spPr>
          <a:xfrm>
            <a:off x="768425" y="1376625"/>
            <a:ext cx="9895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Analyzing the correlation between the target variable and the independent features: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4A83CAC-91DB-496B-4A6B-EFA01118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10" y="2140299"/>
            <a:ext cx="8413809" cy="427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0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158"/>
            <a:ext cx="8911687" cy="863047"/>
          </a:xfrm>
        </p:spPr>
        <p:txBody>
          <a:bodyPr>
            <a:normAutofit/>
          </a:bodyPr>
          <a:lstStyle/>
          <a:p>
            <a:r>
              <a:rPr lang="en-US" b="1" dirty="0"/>
              <a:t>🚀 Model Development</a:t>
            </a:r>
            <a:endParaRPr lang="en-US" dirty="0"/>
          </a:p>
        </p:txBody>
      </p:sp>
      <p:pic>
        <p:nvPicPr>
          <p:cNvPr id="5" name="Picture 4" descr="A colorful bars on a black background&#10;&#10;Description automatically generated">
            <a:extLst>
              <a:ext uri="{FF2B5EF4-FFF2-40B4-BE49-F238E27FC236}">
                <a16:creationId xmlns:a16="http://schemas.microsoft.com/office/drawing/2014/main" id="{66908AFB-C3C5-D097-33AC-8616B347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0" y="1748413"/>
            <a:ext cx="10591849" cy="44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158"/>
            <a:ext cx="8911687" cy="863047"/>
          </a:xfrm>
        </p:spPr>
        <p:txBody>
          <a:bodyPr>
            <a:normAutofit/>
          </a:bodyPr>
          <a:lstStyle/>
          <a:p>
            <a:r>
              <a:rPr lang="en-US" b="1" dirty="0"/>
              <a:t>🙁 Unsuccessful Trials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20DF6-BDB6-E50B-B4C8-6EFBEBE29085}"/>
              </a:ext>
            </a:extLst>
          </p:cNvPr>
          <p:cNvSpPr txBox="1"/>
          <p:nvPr/>
        </p:nvSpPr>
        <p:spPr>
          <a:xfrm>
            <a:off x="1125415" y="1633416"/>
            <a:ext cx="9937820" cy="295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ANOVA: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Assumes continuous target variables and may not provide meaningful insights when applied to binary outcomes.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Inappropriate for capturing the relationship between categorical predictors and binary targets, leading to ineffective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253739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Naïve Bayes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517301"/>
            <a:ext cx="10234849" cy="331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Prior Probabilities: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Mapper: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Output: [(c0, 1), (c1, 1), (c0, 1), (c0, 1), (c1, 1)]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(by key)</a:t>
            </a:r>
          </a:p>
          <a:p>
            <a:pPr lvl="1"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Output: [(c0, 3), (c1, 2)]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724CF-9B3F-F8C0-1A12-D8AFD0370433}"/>
              </a:ext>
            </a:extLst>
          </p:cNvPr>
          <p:cNvSpPr txBox="1"/>
          <p:nvPr/>
        </p:nvSpPr>
        <p:spPr>
          <a:xfrm>
            <a:off x="3767711" y="5315578"/>
            <a:ext cx="4656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Prior probability: </a:t>
            </a:r>
            <a:r>
              <a:rPr lang="it-IT" dirty="0"/>
              <a:t>{0.0: 0.629, 1.0: 0.3708}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F953AB-F5AA-FAD0-DBD7-9DEF5F487852}"/>
              </a:ext>
            </a:extLst>
          </p:cNvPr>
          <p:cNvGraphicFramePr>
            <a:graphicFrameLocks noGrp="1"/>
          </p:cNvGraphicFramePr>
          <p:nvPr/>
        </p:nvGraphicFramePr>
        <p:xfrm>
          <a:off x="1552188" y="1746456"/>
          <a:ext cx="9837720" cy="316373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29154">
                  <a:extLst>
                    <a:ext uri="{9D8B030D-6E8A-4147-A177-3AD203B41FA5}">
                      <a16:colId xmlns:a16="http://schemas.microsoft.com/office/drawing/2014/main" val="3052066808"/>
                    </a:ext>
                  </a:extLst>
                </a:gridCol>
                <a:gridCol w="1672936">
                  <a:extLst>
                    <a:ext uri="{9D8B030D-6E8A-4147-A177-3AD203B41FA5}">
                      <a16:colId xmlns:a16="http://schemas.microsoft.com/office/drawing/2014/main" val="266239792"/>
                    </a:ext>
                  </a:extLst>
                </a:gridCol>
                <a:gridCol w="3262694">
                  <a:extLst>
                    <a:ext uri="{9D8B030D-6E8A-4147-A177-3AD203B41FA5}">
                      <a16:colId xmlns:a16="http://schemas.microsoft.com/office/drawing/2014/main" val="2435448060"/>
                    </a:ext>
                  </a:extLst>
                </a:gridCol>
                <a:gridCol w="1672936">
                  <a:extLst>
                    <a:ext uri="{9D8B030D-6E8A-4147-A177-3AD203B41FA5}">
                      <a16:colId xmlns:a16="http://schemas.microsoft.com/office/drawing/2014/main" val="1821839450"/>
                    </a:ext>
                  </a:extLst>
                </a:gridCol>
              </a:tblGrid>
              <a:tr h="884407">
                <a:tc gridSpan="3">
                  <a:txBody>
                    <a:bodyPr/>
                    <a:lstStyle/>
                    <a:p>
                      <a:pPr algn="ctr"/>
                      <a:r>
                        <a:rPr lang="en-US" sz="3700" b="0" cap="none" spc="0" dirty="0">
                          <a:solidFill>
                            <a:schemeClr val="tx1"/>
                          </a:solidFill>
                        </a:rPr>
                        <a:t>              Team Members</a:t>
                      </a:r>
                    </a:p>
                  </a:txBody>
                  <a:tcPr marL="107073" marR="107073" marT="196300" marB="2141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7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7073" marR="107073" marT="196300" marB="214146" anchor="b"/>
                </a:tc>
                <a:extLst>
                  <a:ext uri="{0D108BD9-81ED-4DB2-BD59-A6C34878D82A}">
                    <a16:rowId xmlns:a16="http://schemas.microsoft.com/office/drawing/2014/main" val="729752827"/>
                  </a:ext>
                </a:extLst>
              </a:tr>
              <a:tr h="1047445"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Ahmed Emad Reda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1190180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Hla Hany Mohamed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1190344</a:t>
                      </a:r>
                    </a:p>
                  </a:txBody>
                  <a:tcPr marL="107073" marR="107073" marT="196300" marB="214146"/>
                </a:tc>
                <a:extLst>
                  <a:ext uri="{0D108BD9-81ED-4DB2-BD59-A6C34878D82A}">
                    <a16:rowId xmlns:a16="http://schemas.microsoft.com/office/drawing/2014/main" val="3975196465"/>
                  </a:ext>
                </a:extLst>
              </a:tr>
              <a:tr h="1121039"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Yomna Osama Hussein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1190203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Youssef Mohamed Mahmoud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1190202</a:t>
                      </a:r>
                    </a:p>
                  </a:txBody>
                  <a:tcPr marL="107073" marR="107073" marT="196300" marB="214146"/>
                </a:tc>
                <a:extLst>
                  <a:ext uri="{0D108BD9-81ED-4DB2-BD59-A6C34878D82A}">
                    <a16:rowId xmlns:a16="http://schemas.microsoft.com/office/drawing/2014/main" val="15590803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EAB41D-B8FC-FD50-DFA3-16BB90C3EA2F}"/>
              </a:ext>
            </a:extLst>
          </p:cNvPr>
          <p:cNvSpPr txBox="1"/>
          <p:nvPr/>
        </p:nvSpPr>
        <p:spPr>
          <a:xfrm>
            <a:off x="3423886" y="674468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CMPS451 – Big Data</a:t>
            </a:r>
          </a:p>
        </p:txBody>
      </p:sp>
    </p:spTree>
    <p:extLst>
      <p:ext uri="{BB962C8B-B14F-4D97-AF65-F5344CB8AC3E}">
        <p14:creationId xmlns:p14="http://schemas.microsoft.com/office/powerpoint/2010/main" val="192502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Naïve Bayes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517301"/>
            <a:ext cx="10234849" cy="331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Likelihood Probabilities: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Mapper: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[(c0, (f1, v1, 5)), (c0, (f1, v2, 10)), (c1, (f1, v1, 2))]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Reducer1: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[(c0, (f1, v1, 50)), (c0, (f1, v2, 45)), (c1, (f1, v1, 36))]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Reducer2: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[(c0, (f1, v1, 50, 100)), (c0, (f1, v2, 45, 100)), (c1, (f1, v1, 36, 80))]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Reducer3: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[(c0, (f1, v1, 50/100)), (c0, (f1, v2, 45/100)), (c1, (f1, v1, 36/80))]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8A71A-EACE-27DA-DAF5-D88AF63E2426}"/>
              </a:ext>
            </a:extLst>
          </p:cNvPr>
          <p:cNvSpPr txBox="1"/>
          <p:nvPr/>
        </p:nvSpPr>
        <p:spPr>
          <a:xfrm>
            <a:off x="3048836" y="5340699"/>
            <a:ext cx="6094324" cy="87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Training Accuracy:  </a:t>
            </a:r>
            <a:r>
              <a:rPr lang="en-US" dirty="0"/>
              <a:t>0.7757330104753382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Testing Accuracy:  </a:t>
            </a:r>
            <a:r>
              <a:rPr lang="en-US" dirty="0"/>
              <a:t>0.7701604413189035</a:t>
            </a:r>
          </a:p>
        </p:txBody>
      </p:sp>
    </p:spTree>
    <p:extLst>
      <p:ext uri="{BB962C8B-B14F-4D97-AF65-F5344CB8AC3E}">
        <p14:creationId xmlns:p14="http://schemas.microsoft.com/office/powerpoint/2010/main" val="244513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E9393-CB9D-01E4-488A-0BEA4B1CD381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0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3264E1C6-9A3B-D0F6-4CE1-5D651D3A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4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5A9A-EA0D-1A08-6311-661ADC6E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555448"/>
            <a:ext cx="8911687" cy="782659"/>
          </a:xfrm>
        </p:spPr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BBF5-8B96-3954-2450-980ACC17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67" y="1590431"/>
            <a:ext cx="9720019" cy="4488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Hotel Cancellation Prediction with Machine Learning</a:t>
            </a:r>
          </a:p>
          <a:p>
            <a:pPr algn="just"/>
            <a:r>
              <a:rPr lang="en-US" sz="2400" dirty="0"/>
              <a:t>Actionable insights for hotels</a:t>
            </a:r>
          </a:p>
          <a:p>
            <a:pPr algn="just"/>
            <a:r>
              <a:rPr lang="en-US" sz="2400" dirty="0"/>
              <a:t>Predict cancellations to: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/>
              <a:t>Offer discounts and prevent revenue loss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/>
              <a:t>Adjust staffing and optimize costs</a:t>
            </a:r>
          </a:p>
        </p:txBody>
      </p:sp>
    </p:spTree>
    <p:extLst>
      <p:ext uri="{BB962C8B-B14F-4D97-AF65-F5344CB8AC3E}">
        <p14:creationId xmlns:p14="http://schemas.microsoft.com/office/powerpoint/2010/main" val="284319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8FE4-EA58-208E-C55D-E004267E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4207"/>
            <a:ext cx="8911687" cy="782659"/>
          </a:xfrm>
        </p:spPr>
        <p:txBody>
          <a:bodyPr/>
          <a:lstStyle/>
          <a:p>
            <a:r>
              <a:rPr lang="en-US" b="1" dirty="0"/>
              <a:t>Project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90A3B5-96A0-4926-4813-6D5988E9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199623"/>
              </p:ext>
            </p:extLst>
          </p:nvPr>
        </p:nvGraphicFramePr>
        <p:xfrm>
          <a:off x="1356528" y="346669"/>
          <a:ext cx="10209125" cy="6511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07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A5B54E7-8AC3-8AD4-D1CB-251D3C0FA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5" y="2099791"/>
            <a:ext cx="10144125" cy="428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507253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Cancelled vs. Not Canceled:</a:t>
            </a:r>
          </a:p>
        </p:txBody>
      </p:sp>
    </p:spTree>
    <p:extLst>
      <p:ext uri="{BB962C8B-B14F-4D97-AF65-F5344CB8AC3E}">
        <p14:creationId xmlns:p14="http://schemas.microsoft.com/office/powerpoint/2010/main" val="21828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315337" y="1396722"/>
            <a:ext cx="996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First 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majority of reservations occur in the months of July and August, while the fewest bookings are made at the start and close of the year.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graph of purple bars&#10;&#10;Description automatically generated with medium confidence">
            <a:extLst>
              <a:ext uri="{FF2B5EF4-FFF2-40B4-BE49-F238E27FC236}">
                <a16:creationId xmlns:a16="http://schemas.microsoft.com/office/drawing/2014/main" id="{5E010DC6-4315-04A3-1FF8-EF0DB0CBB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51" y="2440638"/>
            <a:ext cx="9599046" cy="40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Second 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City Hotels have more monthly bookings and overall bookings than Resort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Both hotels have the fewest guests during the winter.</a:t>
            </a:r>
          </a:p>
        </p:txBody>
      </p:sp>
      <p:pic>
        <p:nvPicPr>
          <p:cNvPr id="4" name="Picture 3" descr="A graph of a hotel&#10;&#10;Description automatically generated with medium confidence">
            <a:extLst>
              <a:ext uri="{FF2B5EF4-FFF2-40B4-BE49-F238E27FC236}">
                <a16:creationId xmlns:a16="http://schemas.microsoft.com/office/drawing/2014/main" id="{2DFC34D4-FA33-0782-B4E1-E942A7FE0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5" y="2361049"/>
            <a:ext cx="101441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9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🕵️‍♂️ Third Observation: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guests from Portugal is significantly higher than the other countries.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Portugal, Great Britain and France account for 50% of the guests.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B0DE2551-E12D-B562-227F-DB81A57F5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7" r="16782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Third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number of guests from Portugal is significantly higher than the other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Portugal, Great Britain and France account for 50% of the guests.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E06275-ACE2-29E2-F7F0-81C16F13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03" y="2435185"/>
            <a:ext cx="9443594" cy="39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24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731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Century Gothic</vt:lpstr>
      <vt:lpstr>gg sans</vt:lpstr>
      <vt:lpstr>Wingdings</vt:lpstr>
      <vt:lpstr>Wingdings 3</vt:lpstr>
      <vt:lpstr>Wisp</vt:lpstr>
      <vt:lpstr>Hotel Booking Prediction</vt:lpstr>
      <vt:lpstr>PowerPoint Presentation</vt:lpstr>
      <vt:lpstr>Problem Description</vt:lpstr>
      <vt:lpstr>Project Pipeline</vt:lpstr>
      <vt:lpstr>📊 Exploratory Data Analysis</vt:lpstr>
      <vt:lpstr>📊 Exploratory Data Analysis</vt:lpstr>
      <vt:lpstr>📊 Exploratory Data Analysis</vt:lpstr>
      <vt:lpstr>Exploratory Data Analysis</vt:lpstr>
      <vt:lpstr>Exploratory Data Analysis</vt:lpstr>
      <vt:lpstr>📊 Exploratory Data Analysis</vt:lpstr>
      <vt:lpstr>📊 Exploratory Data Analysis</vt:lpstr>
      <vt:lpstr>Exploratory Data Analysis</vt:lpstr>
      <vt:lpstr>📊 Exploratory Data Analysis</vt:lpstr>
      <vt:lpstr>⚙️ Preprocessing</vt:lpstr>
      <vt:lpstr>🛠️ Feature Engineering</vt:lpstr>
      <vt:lpstr>📈 Feature Selection</vt:lpstr>
      <vt:lpstr>🚀 Model Development</vt:lpstr>
      <vt:lpstr>🙁 Unsuccessful Trials</vt:lpstr>
      <vt:lpstr>Naïve Bayes Classifier</vt:lpstr>
      <vt:lpstr>Naïve Bayes Classifier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Prediction</dc:title>
  <dc:creator>Hla Hany</dc:creator>
  <cp:lastModifiedBy>Hla Hany</cp:lastModifiedBy>
  <cp:revision>6</cp:revision>
  <dcterms:created xsi:type="dcterms:W3CDTF">2024-05-12T21:36:38Z</dcterms:created>
  <dcterms:modified xsi:type="dcterms:W3CDTF">2024-05-12T23:25:26Z</dcterms:modified>
</cp:coreProperties>
</file>