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77" r:id="rId3"/>
    <p:sldId id="257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A0B3CA-9379-444B-8C3B-EAE290452DB6}">
  <a:tblStyle styleId="{ECA0B3CA-9379-444B-8C3B-EAE290452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9"/>
  </p:normalViewPr>
  <p:slideViewPr>
    <p:cSldViewPr snapToGrid="0">
      <p:cViewPr varScale="1">
        <p:scale>
          <a:sx n="140" d="100"/>
          <a:sy n="140" d="100"/>
        </p:scale>
        <p:origin x="9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e35e9a88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e35e9a882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e35e9a882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e35e9a882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ce35e9a882_0_1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ce35e9a882_0_1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e35e9a882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e35e9a882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e35e9a88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e35e9a88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f104a678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f104a678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ce35e9a88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ce35e9a88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cf104a678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cf104a678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cf104a678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cf104a6786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cf1acb40c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cf1acb40c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cf104a6786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cf104a6786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e35e9a882_0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e35e9a882_0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35e9a88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35e9a88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35e9a88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e35e9a88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e35e9a882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e35e9a882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e35e9a88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e35e9a88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f104a67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f104a67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e35e9a882_0_8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ce35e9a882_0_8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Hanna Landrus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Selection</a:t>
            </a:r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body" idx="1"/>
          </p:nvPr>
        </p:nvSpPr>
        <p:spPr>
          <a:xfrm>
            <a:off x="311700" y="906601"/>
            <a:ext cx="8520600" cy="11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Bootstrap Sampling</a:t>
            </a:r>
            <a:r>
              <a:rPr lang="en"/>
              <a:t> is a data sampling technique where you select a </a:t>
            </a:r>
            <a:r>
              <a:rPr lang="en" b="1"/>
              <a:t>random subset</a:t>
            </a:r>
            <a:r>
              <a:rPr lang="en"/>
              <a:t> of the data </a:t>
            </a:r>
            <a:r>
              <a:rPr lang="en" b="1"/>
              <a:t>with replacement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random forests the size of the subset should equal the size of the original dataset.</a:t>
            </a:r>
            <a:endParaRPr/>
          </a:p>
        </p:txBody>
      </p:sp>
      <p:graphicFrame>
        <p:nvGraphicFramePr>
          <p:cNvPr id="265" name="Google Shape;265;p21"/>
          <p:cNvGraphicFramePr/>
          <p:nvPr/>
        </p:nvGraphicFramePr>
        <p:xfrm>
          <a:off x="706250" y="2577950"/>
          <a:ext cx="3503800" cy="237726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1"/>
          <p:cNvSpPr txBox="1"/>
          <p:nvPr/>
        </p:nvSpPr>
        <p:spPr>
          <a:xfrm>
            <a:off x="958150" y="21201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Original Dataset</a:t>
            </a:r>
            <a:endParaRPr sz="1300"/>
          </a:p>
        </p:txBody>
      </p:sp>
      <p:graphicFrame>
        <p:nvGraphicFramePr>
          <p:cNvPr id="267" name="Google Shape;267;p21"/>
          <p:cNvGraphicFramePr/>
          <p:nvPr/>
        </p:nvGraphicFramePr>
        <p:xfrm>
          <a:off x="4990525" y="2577950"/>
          <a:ext cx="3503800" cy="237726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8" name="Google Shape;268;p21"/>
          <p:cNvSpPr txBox="1"/>
          <p:nvPr/>
        </p:nvSpPr>
        <p:spPr>
          <a:xfrm>
            <a:off x="5242425" y="21201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Bootstrapped Sample</a:t>
            </a:r>
            <a:endParaRPr sz="1300"/>
          </a:p>
        </p:txBody>
      </p:sp>
      <p:graphicFrame>
        <p:nvGraphicFramePr>
          <p:cNvPr id="269" name="Google Shape;269;p21"/>
          <p:cNvGraphicFramePr/>
          <p:nvPr/>
        </p:nvGraphicFramePr>
        <p:xfrm>
          <a:off x="4990525" y="2974150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0" name="Google Shape;270;p21"/>
          <p:cNvGraphicFramePr/>
          <p:nvPr/>
        </p:nvGraphicFramePr>
        <p:xfrm>
          <a:off x="4990525" y="3370350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" name="Google Shape;271;p21"/>
          <p:cNvGraphicFramePr/>
          <p:nvPr/>
        </p:nvGraphicFramePr>
        <p:xfrm>
          <a:off x="4990525" y="3777950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oogle Shape;272;p21"/>
          <p:cNvGraphicFramePr/>
          <p:nvPr/>
        </p:nvGraphicFramePr>
        <p:xfrm>
          <a:off x="4990525" y="4185550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21"/>
          <p:cNvGraphicFramePr/>
          <p:nvPr/>
        </p:nvGraphicFramePr>
        <p:xfrm>
          <a:off x="4990525" y="4581750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8" name="Google Shape;278;p22"/>
          <p:cNvGraphicFramePr/>
          <p:nvPr/>
        </p:nvGraphicFramePr>
        <p:xfrm>
          <a:off x="268975" y="39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79" name="Google Shape;279;p22"/>
          <p:cNvGraphicFramePr/>
          <p:nvPr/>
        </p:nvGraphicFramePr>
        <p:xfrm>
          <a:off x="268975" y="1989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80" name="Google Shape;280;p22"/>
          <p:cNvGraphicFramePr/>
          <p:nvPr/>
        </p:nvGraphicFramePr>
        <p:xfrm>
          <a:off x="268975" y="353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81" name="Google Shape;281;p22"/>
          <p:cNvCxnSpPr>
            <a:stCxn id="282" idx="2"/>
            <a:endCxn id="283" idx="0"/>
          </p:cNvCxnSpPr>
          <p:nvPr/>
        </p:nvCxnSpPr>
        <p:spPr>
          <a:xfrm rot="-5400000" flipH="1">
            <a:off x="3523012" y="372900"/>
            <a:ext cx="269700" cy="3624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4" name="Google Shape;284;p22"/>
          <p:cNvCxnSpPr>
            <a:stCxn id="285" idx="0"/>
            <a:endCxn id="282" idx="2"/>
          </p:cNvCxnSpPr>
          <p:nvPr/>
        </p:nvCxnSpPr>
        <p:spPr>
          <a:xfrm rot="-5400000">
            <a:off x="3074760" y="295108"/>
            <a:ext cx="277800" cy="5259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6" name="Google Shape;286;p22"/>
          <p:cNvCxnSpPr>
            <a:stCxn id="285" idx="2"/>
            <a:endCxn id="287" idx="0"/>
          </p:cNvCxnSpPr>
          <p:nvPr/>
        </p:nvCxnSpPr>
        <p:spPr>
          <a:xfrm rot="-5400000" flipH="1">
            <a:off x="2907360" y="892708"/>
            <a:ext cx="285600" cy="1989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88" name="Google Shape;288;p22"/>
          <p:cNvCxnSpPr>
            <a:stCxn id="289" idx="0"/>
            <a:endCxn id="285" idx="2"/>
          </p:cNvCxnSpPr>
          <p:nvPr/>
        </p:nvCxnSpPr>
        <p:spPr>
          <a:xfrm rot="-5400000">
            <a:off x="2708399" y="892721"/>
            <a:ext cx="285600" cy="1989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82" name="Google Shape;282;p22"/>
          <p:cNvSpPr txBox="1"/>
          <p:nvPr/>
        </p:nvSpPr>
        <p:spPr>
          <a:xfrm>
            <a:off x="3295462" y="266850"/>
            <a:ext cx="3624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2"/>
          <p:cNvSpPr txBox="1"/>
          <p:nvPr/>
        </p:nvSpPr>
        <p:spPr>
          <a:xfrm>
            <a:off x="2769660" y="696958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2"/>
          <p:cNvSpPr txBox="1"/>
          <p:nvPr/>
        </p:nvSpPr>
        <p:spPr>
          <a:xfrm>
            <a:off x="3658016" y="689042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2"/>
          <p:cNvSpPr txBox="1"/>
          <p:nvPr/>
        </p:nvSpPr>
        <p:spPr>
          <a:xfrm>
            <a:off x="2968621" y="1134971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2"/>
          <p:cNvSpPr txBox="1"/>
          <p:nvPr/>
        </p:nvSpPr>
        <p:spPr>
          <a:xfrm>
            <a:off x="2570699" y="1134971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3687474" y="452406"/>
            <a:ext cx="30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2"/>
          <p:cNvCxnSpPr>
            <a:stCxn id="283" idx="2"/>
            <a:endCxn id="292" idx="0"/>
          </p:cNvCxnSpPr>
          <p:nvPr/>
        </p:nvCxnSpPr>
        <p:spPr>
          <a:xfrm rot="-5400000" flipH="1">
            <a:off x="3848966" y="831542"/>
            <a:ext cx="285600" cy="3054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93" name="Google Shape;293;p22"/>
          <p:cNvCxnSpPr>
            <a:stCxn id="294" idx="0"/>
            <a:endCxn id="283" idx="2"/>
          </p:cNvCxnSpPr>
          <p:nvPr/>
        </p:nvCxnSpPr>
        <p:spPr>
          <a:xfrm rot="-5400000">
            <a:off x="3605216" y="893204"/>
            <a:ext cx="285600" cy="1821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2" name="Google Shape;292;p22"/>
          <p:cNvSpPr txBox="1"/>
          <p:nvPr/>
        </p:nvSpPr>
        <p:spPr>
          <a:xfrm>
            <a:off x="3963420" y="1127045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3475916" y="1127054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22"/>
          <p:cNvCxnSpPr>
            <a:stCxn id="294" idx="2"/>
            <a:endCxn id="296" idx="0"/>
          </p:cNvCxnSpPr>
          <p:nvPr/>
        </p:nvCxnSpPr>
        <p:spPr>
          <a:xfrm rot="-5400000" flipH="1">
            <a:off x="3614066" y="1322354"/>
            <a:ext cx="285600" cy="1998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97" name="Google Shape;297;p22"/>
          <p:cNvCxnSpPr>
            <a:stCxn id="298" idx="0"/>
            <a:endCxn id="294" idx="2"/>
          </p:cNvCxnSpPr>
          <p:nvPr/>
        </p:nvCxnSpPr>
        <p:spPr>
          <a:xfrm rot="-5400000">
            <a:off x="3415122" y="1323263"/>
            <a:ext cx="285600" cy="1980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96" name="Google Shape;296;p22"/>
          <p:cNvSpPr txBox="1"/>
          <p:nvPr/>
        </p:nvSpPr>
        <p:spPr>
          <a:xfrm>
            <a:off x="3675795" y="1565063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p22"/>
          <p:cNvSpPr txBox="1"/>
          <p:nvPr/>
        </p:nvSpPr>
        <p:spPr>
          <a:xfrm>
            <a:off x="3277872" y="1565063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2"/>
          <p:cNvCxnSpPr>
            <a:stCxn id="300" idx="2"/>
            <a:endCxn id="301" idx="0"/>
          </p:cNvCxnSpPr>
          <p:nvPr/>
        </p:nvCxnSpPr>
        <p:spPr>
          <a:xfrm rot="-5400000" flipH="1">
            <a:off x="3740539" y="20873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2" name="Google Shape;302;p22"/>
          <p:cNvCxnSpPr>
            <a:stCxn id="303" idx="0"/>
            <a:endCxn id="300" idx="2"/>
          </p:cNvCxnSpPr>
          <p:nvPr/>
        </p:nvCxnSpPr>
        <p:spPr>
          <a:xfrm rot="-5400000">
            <a:off x="3156277" y="20465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4" name="Google Shape;304;p22"/>
          <p:cNvCxnSpPr>
            <a:stCxn id="303" idx="2"/>
            <a:endCxn id="305" idx="0"/>
          </p:cNvCxnSpPr>
          <p:nvPr/>
        </p:nvCxnSpPr>
        <p:spPr>
          <a:xfrm rot="-5400000" flipH="1">
            <a:off x="2982427" y="27843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06" name="Google Shape;306;p22"/>
          <p:cNvCxnSpPr>
            <a:stCxn id="307" idx="0"/>
            <a:endCxn id="303" idx="2"/>
          </p:cNvCxnSpPr>
          <p:nvPr/>
        </p:nvCxnSpPr>
        <p:spPr>
          <a:xfrm rot="-5400000">
            <a:off x="2683925" y="27845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00" name="Google Shape;300;p22"/>
          <p:cNvSpPr txBox="1"/>
          <p:nvPr/>
        </p:nvSpPr>
        <p:spPr>
          <a:xfrm>
            <a:off x="3376939" y="19753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2752177" y="25392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3920881" y="25392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22"/>
          <p:cNvSpPr txBox="1"/>
          <p:nvPr/>
        </p:nvSpPr>
        <p:spPr>
          <a:xfrm>
            <a:off x="3050679" y="31244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2"/>
          <p:cNvSpPr txBox="1"/>
          <p:nvPr/>
        </p:nvSpPr>
        <p:spPr>
          <a:xfrm>
            <a:off x="2453675" y="31244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3965077" y="22231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9" name="Google Shape;309;p22"/>
          <p:cNvCxnSpPr>
            <a:stCxn id="310" idx="2"/>
            <a:endCxn id="311" idx="0"/>
          </p:cNvCxnSpPr>
          <p:nvPr/>
        </p:nvCxnSpPr>
        <p:spPr>
          <a:xfrm rot="-5400000" flipH="1">
            <a:off x="3784302" y="370328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2" name="Google Shape;312;p22"/>
          <p:cNvCxnSpPr>
            <a:stCxn id="313" idx="0"/>
            <a:endCxn id="310" idx="2"/>
          </p:cNvCxnSpPr>
          <p:nvPr/>
        </p:nvCxnSpPr>
        <p:spPr>
          <a:xfrm rot="-5400000">
            <a:off x="3093364" y="3555771"/>
            <a:ext cx="360300" cy="838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4" name="Google Shape;314;p22"/>
          <p:cNvCxnSpPr>
            <a:stCxn id="313" idx="2"/>
            <a:endCxn id="315" idx="0"/>
          </p:cNvCxnSpPr>
          <p:nvPr/>
        </p:nvCxnSpPr>
        <p:spPr>
          <a:xfrm rot="-5400000" flipH="1">
            <a:off x="2812864" y="4400271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16" name="Google Shape;316;p22"/>
          <p:cNvCxnSpPr>
            <a:stCxn id="317" idx="0"/>
            <a:endCxn id="313" idx="2"/>
          </p:cNvCxnSpPr>
          <p:nvPr/>
        </p:nvCxnSpPr>
        <p:spPr>
          <a:xfrm rot="-5400000">
            <a:off x="2514362" y="4400401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10" name="Google Shape;310;p22"/>
          <p:cNvSpPr txBox="1"/>
          <p:nvPr/>
        </p:nvSpPr>
        <p:spPr>
          <a:xfrm>
            <a:off x="3420702" y="359123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2"/>
          <p:cNvSpPr txBox="1"/>
          <p:nvPr/>
        </p:nvSpPr>
        <p:spPr>
          <a:xfrm>
            <a:off x="2582614" y="415517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3964643" y="41552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2"/>
          <p:cNvSpPr txBox="1"/>
          <p:nvPr/>
        </p:nvSpPr>
        <p:spPr>
          <a:xfrm>
            <a:off x="2881117" y="474030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2"/>
          <p:cNvSpPr txBox="1"/>
          <p:nvPr/>
        </p:nvSpPr>
        <p:spPr>
          <a:xfrm>
            <a:off x="2284112" y="474030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2"/>
          <p:cNvCxnSpPr>
            <a:stCxn id="311" idx="2"/>
            <a:endCxn id="319" idx="0"/>
          </p:cNvCxnSpPr>
          <p:nvPr/>
        </p:nvCxnSpPr>
        <p:spPr>
          <a:xfrm rot="-5400000" flipH="1">
            <a:off x="4207493" y="4387734"/>
            <a:ext cx="381300" cy="3237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20" name="Google Shape;320;p22"/>
          <p:cNvCxnSpPr>
            <a:stCxn id="321" idx="0"/>
            <a:endCxn id="311" idx="2"/>
          </p:cNvCxnSpPr>
          <p:nvPr/>
        </p:nvCxnSpPr>
        <p:spPr>
          <a:xfrm rot="-5400000">
            <a:off x="3909087" y="4413063"/>
            <a:ext cx="381300" cy="2733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19" name="Google Shape;319;p22"/>
          <p:cNvSpPr txBox="1"/>
          <p:nvPr/>
        </p:nvSpPr>
        <p:spPr>
          <a:xfrm>
            <a:off x="4288442" y="47403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3691437" y="47403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22"/>
          <p:cNvCxnSpPr/>
          <p:nvPr/>
        </p:nvCxnSpPr>
        <p:spPr>
          <a:xfrm>
            <a:off x="4693475" y="1535050"/>
            <a:ext cx="2045700" cy="9945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23" name="Google Shape;323;p22"/>
          <p:cNvGraphicFramePr/>
          <p:nvPr/>
        </p:nvGraphicFramePr>
        <p:xfrm>
          <a:off x="6865675" y="18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7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Predicted Class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24" name="Google Shape;324;p22"/>
          <p:cNvCxnSpPr/>
          <p:nvPr/>
        </p:nvCxnSpPr>
        <p:spPr>
          <a:xfrm>
            <a:off x="4731775" y="2929200"/>
            <a:ext cx="1976700" cy="411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5" name="Google Shape;325;p22"/>
          <p:cNvCxnSpPr/>
          <p:nvPr/>
        </p:nvCxnSpPr>
        <p:spPr>
          <a:xfrm rot="10800000" flipH="1">
            <a:off x="4885400" y="3369600"/>
            <a:ext cx="1812900" cy="8091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22"/>
          <p:cNvCxnSpPr/>
          <p:nvPr/>
        </p:nvCxnSpPr>
        <p:spPr>
          <a:xfrm rot="10800000" flipH="1">
            <a:off x="5543825" y="3758900"/>
            <a:ext cx="1205400" cy="14205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4958225" y="266850"/>
            <a:ext cx="3874200" cy="12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Bagging (bootstrap aggregating)</a:t>
            </a:r>
            <a:r>
              <a:rPr lang="en"/>
              <a:t> is training multiple models on random bootstrapped datasets and aggregating the results</a:t>
            </a:r>
            <a:endParaRPr/>
          </a:p>
        </p:txBody>
      </p:sp>
      <p:cxnSp>
        <p:nvCxnSpPr>
          <p:cNvPr id="328" name="Google Shape;328;p22"/>
          <p:cNvCxnSpPr/>
          <p:nvPr/>
        </p:nvCxnSpPr>
        <p:spPr>
          <a:xfrm>
            <a:off x="1997175" y="90130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2"/>
          <p:cNvCxnSpPr/>
          <p:nvPr/>
        </p:nvCxnSpPr>
        <p:spPr>
          <a:xfrm>
            <a:off x="1967013" y="257115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22"/>
          <p:cNvCxnSpPr/>
          <p:nvPr/>
        </p:nvCxnSpPr>
        <p:spPr>
          <a:xfrm>
            <a:off x="1967013" y="393345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22"/>
          <p:cNvSpPr txBox="1"/>
          <p:nvPr/>
        </p:nvSpPr>
        <p:spPr>
          <a:xfrm>
            <a:off x="154075" y="116725"/>
            <a:ext cx="181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</a:t>
            </a:r>
            <a:endParaRPr sz="700"/>
          </a:p>
        </p:txBody>
      </p:sp>
      <p:sp>
        <p:nvSpPr>
          <p:cNvPr id="332" name="Google Shape;332;p22"/>
          <p:cNvSpPr txBox="1"/>
          <p:nvPr/>
        </p:nvSpPr>
        <p:spPr>
          <a:xfrm>
            <a:off x="138750" y="1717475"/>
            <a:ext cx="181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</a:t>
            </a:r>
            <a:endParaRPr sz="700"/>
          </a:p>
        </p:txBody>
      </p:sp>
      <p:sp>
        <p:nvSpPr>
          <p:cNvPr id="333" name="Google Shape;333;p22"/>
          <p:cNvSpPr txBox="1"/>
          <p:nvPr/>
        </p:nvSpPr>
        <p:spPr>
          <a:xfrm>
            <a:off x="138750" y="3237250"/>
            <a:ext cx="1812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</a:t>
            </a:r>
            <a:endParaRPr sz="7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 step…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3" name="Google Shape;343;p24"/>
          <p:cNvGraphicFramePr/>
          <p:nvPr/>
        </p:nvGraphicFramePr>
        <p:xfrm>
          <a:off x="1358050" y="1383150"/>
          <a:ext cx="6771025" cy="237726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3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Likes Balls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</a:rPr>
                        <a:t>Likes Belly Rubs</a:t>
                      </a:r>
                      <a:endParaRPr b="1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</a:rPr>
                        <a:t>True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Google Shape;348;p25"/>
          <p:cNvCxnSpPr>
            <a:stCxn id="349" idx="2"/>
            <a:endCxn id="350" idx="0"/>
          </p:cNvCxnSpPr>
          <p:nvPr/>
        </p:nvCxnSpPr>
        <p:spPr>
          <a:xfrm rot="-5400000" flipH="1">
            <a:off x="1749800" y="929650"/>
            <a:ext cx="513300" cy="595200"/>
          </a:xfrm>
          <a:prstGeom prst="bentConnector3">
            <a:avLst>
              <a:gd name="adj1" fmla="val 5001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1" name="Google Shape;351;p25"/>
          <p:cNvCxnSpPr>
            <a:stCxn id="352" idx="0"/>
            <a:endCxn id="349" idx="2"/>
          </p:cNvCxnSpPr>
          <p:nvPr/>
        </p:nvCxnSpPr>
        <p:spPr>
          <a:xfrm rot="-5400000">
            <a:off x="946724" y="737083"/>
            <a:ext cx="528600" cy="9954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3" name="Google Shape;353;p25"/>
          <p:cNvCxnSpPr/>
          <p:nvPr/>
        </p:nvCxnSpPr>
        <p:spPr>
          <a:xfrm rot="-5400000" flipH="1">
            <a:off x="736474" y="1875359"/>
            <a:ext cx="543600" cy="3561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4" name="Google Shape;354;p25"/>
          <p:cNvCxnSpPr>
            <a:stCxn id="355" idx="0"/>
            <a:endCxn id="352" idx="2"/>
          </p:cNvCxnSpPr>
          <p:nvPr/>
        </p:nvCxnSpPr>
        <p:spPr>
          <a:xfrm rot="-5400000">
            <a:off x="334151" y="1947417"/>
            <a:ext cx="537300" cy="2211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49" name="Google Shape;349;p25"/>
          <p:cNvSpPr txBox="1"/>
          <p:nvPr/>
        </p:nvSpPr>
        <p:spPr>
          <a:xfrm>
            <a:off x="891050" y="680500"/>
            <a:ext cx="1635600" cy="290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Likes Belly Rubs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389174" y="1499083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25"/>
          <p:cNvSpPr txBox="1"/>
          <p:nvPr/>
        </p:nvSpPr>
        <p:spPr>
          <a:xfrm>
            <a:off x="1979817" y="1484017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5"/>
          <p:cNvSpPr txBox="1"/>
          <p:nvPr/>
        </p:nvSpPr>
        <p:spPr>
          <a:xfrm>
            <a:off x="861824" y="2325184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5"/>
          <p:cNvSpPr txBox="1"/>
          <p:nvPr/>
        </p:nvSpPr>
        <p:spPr>
          <a:xfrm>
            <a:off x="204851" y="2326617"/>
            <a:ext cx="574800" cy="2721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25"/>
          <p:cNvCxnSpPr>
            <a:stCxn id="350" idx="2"/>
            <a:endCxn id="358" idx="0"/>
          </p:cNvCxnSpPr>
          <p:nvPr/>
        </p:nvCxnSpPr>
        <p:spPr>
          <a:xfrm rot="-5400000" flipH="1">
            <a:off x="2305617" y="1772467"/>
            <a:ext cx="543600" cy="5469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59" name="Google Shape;359;p25"/>
          <p:cNvCxnSpPr>
            <a:stCxn id="360" idx="0"/>
            <a:endCxn id="350" idx="2"/>
          </p:cNvCxnSpPr>
          <p:nvPr/>
        </p:nvCxnSpPr>
        <p:spPr>
          <a:xfrm rot="-5400000">
            <a:off x="1869157" y="1882793"/>
            <a:ext cx="543600" cy="3261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58" name="Google Shape;358;p25"/>
          <p:cNvSpPr txBox="1"/>
          <p:nvPr/>
        </p:nvSpPr>
        <p:spPr>
          <a:xfrm>
            <a:off x="2526656" y="2317625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5"/>
          <p:cNvSpPr txBox="1"/>
          <p:nvPr/>
        </p:nvSpPr>
        <p:spPr>
          <a:xfrm>
            <a:off x="1653757" y="2317643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25"/>
          <p:cNvCxnSpPr>
            <a:stCxn id="360" idx="2"/>
            <a:endCxn id="362" idx="0"/>
          </p:cNvCxnSpPr>
          <p:nvPr/>
        </p:nvCxnSpPr>
        <p:spPr>
          <a:xfrm rot="-5400000" flipH="1">
            <a:off x="1885057" y="2700593"/>
            <a:ext cx="543600" cy="3579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3" name="Google Shape;363;p25"/>
          <p:cNvCxnSpPr>
            <a:stCxn id="364" idx="0"/>
            <a:endCxn id="360" idx="2"/>
          </p:cNvCxnSpPr>
          <p:nvPr/>
        </p:nvCxnSpPr>
        <p:spPr>
          <a:xfrm rot="-5400000">
            <a:off x="1528802" y="2702163"/>
            <a:ext cx="543600" cy="3546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62" name="Google Shape;362;p25"/>
          <p:cNvSpPr txBox="1"/>
          <p:nvPr/>
        </p:nvSpPr>
        <p:spPr>
          <a:xfrm>
            <a:off x="2011650" y="3151263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1299152" y="3151263"/>
            <a:ext cx="648300" cy="2901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5" name="Google Shape;365;p25"/>
          <p:cNvCxnSpPr>
            <a:stCxn id="366" idx="2"/>
            <a:endCxn id="367" idx="0"/>
          </p:cNvCxnSpPr>
          <p:nvPr/>
        </p:nvCxnSpPr>
        <p:spPr>
          <a:xfrm rot="-5400000" flipH="1">
            <a:off x="4881225" y="1044700"/>
            <a:ext cx="615300" cy="5823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68" name="Google Shape;368;p25"/>
          <p:cNvCxnSpPr>
            <a:stCxn id="369" idx="0"/>
            <a:endCxn id="366" idx="2"/>
          </p:cNvCxnSpPr>
          <p:nvPr/>
        </p:nvCxnSpPr>
        <p:spPr>
          <a:xfrm rot="-5400000">
            <a:off x="4160179" y="906055"/>
            <a:ext cx="615300" cy="8598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0" name="Google Shape;370;p25"/>
          <p:cNvCxnSpPr>
            <a:stCxn id="369" idx="2"/>
            <a:endCxn id="371" idx="0"/>
          </p:cNvCxnSpPr>
          <p:nvPr/>
        </p:nvCxnSpPr>
        <p:spPr>
          <a:xfrm rot="-5400000" flipH="1">
            <a:off x="3896329" y="2132905"/>
            <a:ext cx="651600" cy="368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2" name="Google Shape;372;p25"/>
          <p:cNvCxnSpPr>
            <a:stCxn id="373" idx="0"/>
            <a:endCxn id="369" idx="2"/>
          </p:cNvCxnSpPr>
          <p:nvPr/>
        </p:nvCxnSpPr>
        <p:spPr>
          <a:xfrm rot="-5400000">
            <a:off x="3528013" y="2132790"/>
            <a:ext cx="651600" cy="3684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66" name="Google Shape;366;p25"/>
          <p:cNvSpPr txBox="1"/>
          <p:nvPr/>
        </p:nvSpPr>
        <p:spPr>
          <a:xfrm>
            <a:off x="4037925" y="680500"/>
            <a:ext cx="1719600" cy="347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Likes Belly Rubs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5"/>
          <p:cNvSpPr txBox="1"/>
          <p:nvPr/>
        </p:nvSpPr>
        <p:spPr>
          <a:xfrm>
            <a:off x="3702679" y="1643605"/>
            <a:ext cx="670500" cy="347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25"/>
          <p:cNvSpPr txBox="1"/>
          <p:nvPr/>
        </p:nvSpPr>
        <p:spPr>
          <a:xfrm>
            <a:off x="5144720" y="1643605"/>
            <a:ext cx="670500" cy="347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5"/>
          <p:cNvSpPr txBox="1"/>
          <p:nvPr/>
        </p:nvSpPr>
        <p:spPr>
          <a:xfrm>
            <a:off x="4070995" y="2642790"/>
            <a:ext cx="670500" cy="347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25"/>
          <p:cNvSpPr txBox="1"/>
          <p:nvPr/>
        </p:nvSpPr>
        <p:spPr>
          <a:xfrm>
            <a:off x="3334363" y="2642790"/>
            <a:ext cx="670500" cy="347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25"/>
          <p:cNvCxnSpPr>
            <a:stCxn id="375" idx="2"/>
            <a:endCxn id="376" idx="0"/>
          </p:cNvCxnSpPr>
          <p:nvPr/>
        </p:nvCxnSpPr>
        <p:spPr>
          <a:xfrm rot="-5400000" flipH="1">
            <a:off x="7642650" y="1006900"/>
            <a:ext cx="567900" cy="5571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7" name="Google Shape;377;p25"/>
          <p:cNvCxnSpPr>
            <a:stCxn id="378" idx="0"/>
            <a:endCxn id="375" idx="2"/>
          </p:cNvCxnSpPr>
          <p:nvPr/>
        </p:nvCxnSpPr>
        <p:spPr>
          <a:xfrm rot="-5400000">
            <a:off x="6872482" y="793914"/>
            <a:ext cx="567900" cy="9831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79" name="Google Shape;379;p25"/>
          <p:cNvCxnSpPr>
            <a:stCxn id="378" idx="2"/>
            <a:endCxn id="380" idx="0"/>
          </p:cNvCxnSpPr>
          <p:nvPr/>
        </p:nvCxnSpPr>
        <p:spPr>
          <a:xfrm rot="-5400000" flipH="1">
            <a:off x="6530632" y="2024664"/>
            <a:ext cx="601200" cy="3327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1" name="Google Shape;381;p25"/>
          <p:cNvCxnSpPr>
            <a:stCxn id="382" idx="0"/>
            <a:endCxn id="378" idx="2"/>
          </p:cNvCxnSpPr>
          <p:nvPr/>
        </p:nvCxnSpPr>
        <p:spPr>
          <a:xfrm rot="-5400000">
            <a:off x="6197976" y="2024789"/>
            <a:ext cx="601200" cy="3327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75" name="Google Shape;375;p25"/>
          <p:cNvSpPr txBox="1"/>
          <p:nvPr/>
        </p:nvSpPr>
        <p:spPr>
          <a:xfrm>
            <a:off x="6788250" y="680500"/>
            <a:ext cx="1719600" cy="3210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Likes Belly Rubs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6362182" y="1569414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25"/>
          <p:cNvSpPr txBox="1"/>
          <p:nvPr/>
        </p:nvSpPr>
        <p:spPr>
          <a:xfrm>
            <a:off x="7902340" y="1569512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5"/>
          <p:cNvSpPr txBox="1"/>
          <p:nvPr/>
        </p:nvSpPr>
        <p:spPr>
          <a:xfrm>
            <a:off x="6694839" y="2491739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25"/>
          <p:cNvSpPr txBox="1"/>
          <p:nvPr/>
        </p:nvSpPr>
        <p:spPr>
          <a:xfrm>
            <a:off x="6029526" y="2491739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25"/>
          <p:cNvCxnSpPr>
            <a:stCxn id="376" idx="2"/>
            <a:endCxn id="384" idx="0"/>
          </p:cNvCxnSpPr>
          <p:nvPr/>
        </p:nvCxnSpPr>
        <p:spPr>
          <a:xfrm rot="-5400000" flipH="1">
            <a:off x="8084890" y="2010662"/>
            <a:ext cx="601200" cy="3609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385" name="Google Shape;385;p25"/>
          <p:cNvCxnSpPr>
            <a:stCxn id="386" idx="0"/>
            <a:endCxn id="376" idx="2"/>
          </p:cNvCxnSpPr>
          <p:nvPr/>
        </p:nvCxnSpPr>
        <p:spPr>
          <a:xfrm rot="-5400000">
            <a:off x="7752225" y="2038988"/>
            <a:ext cx="601200" cy="304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84" name="Google Shape;384;p25"/>
          <p:cNvSpPr txBox="1"/>
          <p:nvPr/>
        </p:nvSpPr>
        <p:spPr>
          <a:xfrm>
            <a:off x="8263187" y="2491838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7597875" y="2491838"/>
            <a:ext cx="605400" cy="321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Selection </a:t>
            </a:r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Feature Bagging</a:t>
            </a:r>
            <a:r>
              <a:rPr lang="en"/>
              <a:t> - Train each tree on a randomly selected subset of the features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helps avoid one feature being dominant in all the trees</a:t>
            </a:r>
            <a:endParaRPr/>
          </a:p>
        </p:txBody>
      </p:sp>
      <p:graphicFrame>
        <p:nvGraphicFramePr>
          <p:cNvPr id="393" name="Google Shape;393;p26"/>
          <p:cNvGraphicFramePr/>
          <p:nvPr/>
        </p:nvGraphicFramePr>
        <p:xfrm>
          <a:off x="551875" y="2664200"/>
          <a:ext cx="41959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3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Likes Balls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4" name="Google Shape;394;p26"/>
          <p:cNvGraphicFramePr/>
          <p:nvPr/>
        </p:nvGraphicFramePr>
        <p:xfrm>
          <a:off x="551875" y="3390850"/>
          <a:ext cx="4051475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3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Likes Balls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5" name="Google Shape;395;p26"/>
          <p:cNvGraphicFramePr/>
          <p:nvPr/>
        </p:nvGraphicFramePr>
        <p:xfrm>
          <a:off x="551875" y="4117500"/>
          <a:ext cx="4729675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3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Likes Belly Rubs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0" name="Google Shape;400;p27"/>
          <p:cNvGraphicFramePr/>
          <p:nvPr/>
        </p:nvGraphicFramePr>
        <p:xfrm>
          <a:off x="268963" y="68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401" name="Google Shape;401;p27"/>
          <p:cNvCxnSpPr>
            <a:stCxn id="402" idx="2"/>
            <a:endCxn id="403" idx="0"/>
          </p:cNvCxnSpPr>
          <p:nvPr/>
        </p:nvCxnSpPr>
        <p:spPr>
          <a:xfrm rot="-5400000" flipH="1">
            <a:off x="3523012" y="372900"/>
            <a:ext cx="269700" cy="3624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4" name="Google Shape;404;p27"/>
          <p:cNvCxnSpPr>
            <a:stCxn id="405" idx="0"/>
            <a:endCxn id="402" idx="2"/>
          </p:cNvCxnSpPr>
          <p:nvPr/>
        </p:nvCxnSpPr>
        <p:spPr>
          <a:xfrm rot="-5400000">
            <a:off x="3074760" y="295108"/>
            <a:ext cx="277800" cy="5259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6" name="Google Shape;406;p27"/>
          <p:cNvCxnSpPr>
            <a:stCxn id="405" idx="2"/>
            <a:endCxn id="407" idx="0"/>
          </p:cNvCxnSpPr>
          <p:nvPr/>
        </p:nvCxnSpPr>
        <p:spPr>
          <a:xfrm rot="-5400000" flipH="1">
            <a:off x="2907360" y="892708"/>
            <a:ext cx="285600" cy="1989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08" name="Google Shape;408;p27"/>
          <p:cNvCxnSpPr>
            <a:stCxn id="409" idx="0"/>
            <a:endCxn id="405" idx="2"/>
          </p:cNvCxnSpPr>
          <p:nvPr/>
        </p:nvCxnSpPr>
        <p:spPr>
          <a:xfrm rot="-5400000">
            <a:off x="2708399" y="892721"/>
            <a:ext cx="285600" cy="1989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02" name="Google Shape;402;p27"/>
          <p:cNvSpPr txBox="1"/>
          <p:nvPr/>
        </p:nvSpPr>
        <p:spPr>
          <a:xfrm>
            <a:off x="3295462" y="266850"/>
            <a:ext cx="3624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2769660" y="696958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27"/>
          <p:cNvSpPr txBox="1"/>
          <p:nvPr/>
        </p:nvSpPr>
        <p:spPr>
          <a:xfrm>
            <a:off x="3658016" y="689042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27"/>
          <p:cNvSpPr txBox="1"/>
          <p:nvPr/>
        </p:nvSpPr>
        <p:spPr>
          <a:xfrm>
            <a:off x="2968621" y="1134971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27"/>
          <p:cNvSpPr txBox="1"/>
          <p:nvPr/>
        </p:nvSpPr>
        <p:spPr>
          <a:xfrm>
            <a:off x="2570699" y="1134971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27"/>
          <p:cNvSpPr txBox="1"/>
          <p:nvPr/>
        </p:nvSpPr>
        <p:spPr>
          <a:xfrm>
            <a:off x="3687474" y="452406"/>
            <a:ext cx="303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1" name="Google Shape;411;p27"/>
          <p:cNvCxnSpPr>
            <a:stCxn id="403" idx="2"/>
            <a:endCxn id="412" idx="0"/>
          </p:cNvCxnSpPr>
          <p:nvPr/>
        </p:nvCxnSpPr>
        <p:spPr>
          <a:xfrm rot="-5400000" flipH="1">
            <a:off x="3848966" y="831542"/>
            <a:ext cx="285600" cy="3054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3" name="Google Shape;413;p27"/>
          <p:cNvCxnSpPr>
            <a:stCxn id="414" idx="0"/>
            <a:endCxn id="403" idx="2"/>
          </p:cNvCxnSpPr>
          <p:nvPr/>
        </p:nvCxnSpPr>
        <p:spPr>
          <a:xfrm rot="-5400000">
            <a:off x="3605216" y="893204"/>
            <a:ext cx="285600" cy="1821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12" name="Google Shape;412;p27"/>
          <p:cNvSpPr txBox="1"/>
          <p:nvPr/>
        </p:nvSpPr>
        <p:spPr>
          <a:xfrm>
            <a:off x="3963420" y="1127045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7"/>
          <p:cNvSpPr txBox="1"/>
          <p:nvPr/>
        </p:nvSpPr>
        <p:spPr>
          <a:xfrm>
            <a:off x="3475916" y="1127054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27"/>
          <p:cNvCxnSpPr>
            <a:stCxn id="414" idx="2"/>
            <a:endCxn id="416" idx="0"/>
          </p:cNvCxnSpPr>
          <p:nvPr/>
        </p:nvCxnSpPr>
        <p:spPr>
          <a:xfrm rot="-5400000" flipH="1">
            <a:off x="3614066" y="1322354"/>
            <a:ext cx="285600" cy="1998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17" name="Google Shape;417;p27"/>
          <p:cNvCxnSpPr>
            <a:stCxn id="418" idx="0"/>
            <a:endCxn id="414" idx="2"/>
          </p:cNvCxnSpPr>
          <p:nvPr/>
        </p:nvCxnSpPr>
        <p:spPr>
          <a:xfrm rot="-5400000">
            <a:off x="3415122" y="1323263"/>
            <a:ext cx="285600" cy="1980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16" name="Google Shape;416;p27"/>
          <p:cNvSpPr txBox="1"/>
          <p:nvPr/>
        </p:nvSpPr>
        <p:spPr>
          <a:xfrm>
            <a:off x="3675795" y="1565063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3277872" y="1565063"/>
            <a:ext cx="362100" cy="1524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9" name="Google Shape;419;p27"/>
          <p:cNvCxnSpPr>
            <a:stCxn id="420" idx="2"/>
            <a:endCxn id="421" idx="0"/>
          </p:cNvCxnSpPr>
          <p:nvPr/>
        </p:nvCxnSpPr>
        <p:spPr>
          <a:xfrm rot="-5400000" flipH="1">
            <a:off x="3740539" y="20873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2" name="Google Shape;422;p27"/>
          <p:cNvCxnSpPr>
            <a:stCxn id="423" idx="0"/>
            <a:endCxn id="420" idx="2"/>
          </p:cNvCxnSpPr>
          <p:nvPr/>
        </p:nvCxnSpPr>
        <p:spPr>
          <a:xfrm rot="-5400000">
            <a:off x="3156277" y="20465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4" name="Google Shape;424;p27"/>
          <p:cNvCxnSpPr>
            <a:stCxn id="423" idx="2"/>
            <a:endCxn id="425" idx="0"/>
          </p:cNvCxnSpPr>
          <p:nvPr/>
        </p:nvCxnSpPr>
        <p:spPr>
          <a:xfrm rot="-5400000" flipH="1">
            <a:off x="2982427" y="27843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26" name="Google Shape;426;p27"/>
          <p:cNvCxnSpPr>
            <a:stCxn id="427" idx="0"/>
            <a:endCxn id="423" idx="2"/>
          </p:cNvCxnSpPr>
          <p:nvPr/>
        </p:nvCxnSpPr>
        <p:spPr>
          <a:xfrm rot="-5400000">
            <a:off x="2683925" y="27845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20" name="Google Shape;420;p27"/>
          <p:cNvSpPr txBox="1"/>
          <p:nvPr/>
        </p:nvSpPr>
        <p:spPr>
          <a:xfrm>
            <a:off x="3376939" y="19753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3" name="Google Shape;423;p27"/>
          <p:cNvSpPr txBox="1"/>
          <p:nvPr/>
        </p:nvSpPr>
        <p:spPr>
          <a:xfrm>
            <a:off x="2752177" y="25392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7"/>
          <p:cNvSpPr txBox="1"/>
          <p:nvPr/>
        </p:nvSpPr>
        <p:spPr>
          <a:xfrm>
            <a:off x="3920881" y="25392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27"/>
          <p:cNvSpPr txBox="1"/>
          <p:nvPr/>
        </p:nvSpPr>
        <p:spPr>
          <a:xfrm>
            <a:off x="3050679" y="31244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2453675" y="31244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27"/>
          <p:cNvSpPr txBox="1"/>
          <p:nvPr/>
        </p:nvSpPr>
        <p:spPr>
          <a:xfrm>
            <a:off x="3965077" y="22231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9" name="Google Shape;429;p27"/>
          <p:cNvCxnSpPr>
            <a:stCxn id="430" idx="2"/>
            <a:endCxn id="431" idx="0"/>
          </p:cNvCxnSpPr>
          <p:nvPr/>
        </p:nvCxnSpPr>
        <p:spPr>
          <a:xfrm rot="-5400000" flipH="1">
            <a:off x="3784302" y="370328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32" name="Google Shape;432;p27"/>
          <p:cNvCxnSpPr>
            <a:stCxn id="433" idx="0"/>
            <a:endCxn id="430" idx="2"/>
          </p:cNvCxnSpPr>
          <p:nvPr/>
        </p:nvCxnSpPr>
        <p:spPr>
          <a:xfrm rot="-5400000">
            <a:off x="3093364" y="3555771"/>
            <a:ext cx="360300" cy="838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34" name="Google Shape;434;p27"/>
          <p:cNvCxnSpPr>
            <a:stCxn id="433" idx="2"/>
            <a:endCxn id="435" idx="0"/>
          </p:cNvCxnSpPr>
          <p:nvPr/>
        </p:nvCxnSpPr>
        <p:spPr>
          <a:xfrm rot="-5400000" flipH="1">
            <a:off x="2812864" y="4400271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36" name="Google Shape;436;p27"/>
          <p:cNvCxnSpPr>
            <a:stCxn id="437" idx="0"/>
            <a:endCxn id="433" idx="2"/>
          </p:cNvCxnSpPr>
          <p:nvPr/>
        </p:nvCxnSpPr>
        <p:spPr>
          <a:xfrm rot="-5400000">
            <a:off x="2514362" y="4400401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30" name="Google Shape;430;p27"/>
          <p:cNvSpPr txBox="1"/>
          <p:nvPr/>
        </p:nvSpPr>
        <p:spPr>
          <a:xfrm>
            <a:off x="3420702" y="359123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7"/>
          <p:cNvSpPr txBox="1"/>
          <p:nvPr/>
        </p:nvSpPr>
        <p:spPr>
          <a:xfrm>
            <a:off x="2582614" y="415517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27"/>
          <p:cNvSpPr txBox="1"/>
          <p:nvPr/>
        </p:nvSpPr>
        <p:spPr>
          <a:xfrm>
            <a:off x="3964643" y="41552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27"/>
          <p:cNvSpPr txBox="1"/>
          <p:nvPr/>
        </p:nvSpPr>
        <p:spPr>
          <a:xfrm>
            <a:off x="2881117" y="474030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27"/>
          <p:cNvSpPr txBox="1"/>
          <p:nvPr/>
        </p:nvSpPr>
        <p:spPr>
          <a:xfrm>
            <a:off x="2284112" y="474030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8" name="Google Shape;438;p27"/>
          <p:cNvCxnSpPr>
            <a:stCxn id="431" idx="2"/>
            <a:endCxn id="439" idx="0"/>
          </p:cNvCxnSpPr>
          <p:nvPr/>
        </p:nvCxnSpPr>
        <p:spPr>
          <a:xfrm rot="-5400000" flipH="1">
            <a:off x="4207493" y="4387734"/>
            <a:ext cx="381300" cy="3237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440" name="Google Shape;440;p27"/>
          <p:cNvCxnSpPr>
            <a:stCxn id="441" idx="0"/>
            <a:endCxn id="431" idx="2"/>
          </p:cNvCxnSpPr>
          <p:nvPr/>
        </p:nvCxnSpPr>
        <p:spPr>
          <a:xfrm rot="-5400000">
            <a:off x="3909087" y="4413063"/>
            <a:ext cx="381300" cy="2733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439" name="Google Shape;439;p27"/>
          <p:cNvSpPr txBox="1"/>
          <p:nvPr/>
        </p:nvSpPr>
        <p:spPr>
          <a:xfrm>
            <a:off x="4288442" y="47403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27"/>
          <p:cNvSpPr txBox="1"/>
          <p:nvPr/>
        </p:nvSpPr>
        <p:spPr>
          <a:xfrm>
            <a:off x="3691437" y="47403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2" name="Google Shape;442;p27"/>
          <p:cNvCxnSpPr/>
          <p:nvPr/>
        </p:nvCxnSpPr>
        <p:spPr>
          <a:xfrm>
            <a:off x="4693475" y="1535050"/>
            <a:ext cx="2045700" cy="9945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" name="Google Shape;443;p27"/>
          <p:cNvCxnSpPr/>
          <p:nvPr/>
        </p:nvCxnSpPr>
        <p:spPr>
          <a:xfrm>
            <a:off x="4731775" y="2929200"/>
            <a:ext cx="1976700" cy="411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4" name="Google Shape;444;p27"/>
          <p:cNvCxnSpPr/>
          <p:nvPr/>
        </p:nvCxnSpPr>
        <p:spPr>
          <a:xfrm rot="10800000" flipH="1">
            <a:off x="4885400" y="3369600"/>
            <a:ext cx="1812900" cy="8091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5" name="Google Shape;445;p27"/>
          <p:cNvCxnSpPr/>
          <p:nvPr/>
        </p:nvCxnSpPr>
        <p:spPr>
          <a:xfrm rot="10800000" flipH="1">
            <a:off x="5543825" y="3758900"/>
            <a:ext cx="1205400" cy="14205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6" name="Google Shape;446;p27"/>
          <p:cNvCxnSpPr/>
          <p:nvPr/>
        </p:nvCxnSpPr>
        <p:spPr>
          <a:xfrm>
            <a:off x="1997175" y="90130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7" name="Google Shape;447;p27"/>
          <p:cNvCxnSpPr/>
          <p:nvPr/>
        </p:nvCxnSpPr>
        <p:spPr>
          <a:xfrm>
            <a:off x="1967013" y="257115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8" name="Google Shape;448;p27"/>
          <p:cNvCxnSpPr/>
          <p:nvPr/>
        </p:nvCxnSpPr>
        <p:spPr>
          <a:xfrm>
            <a:off x="1967013" y="3933450"/>
            <a:ext cx="639600" cy="1200"/>
          </a:xfrm>
          <a:prstGeom prst="straightConnector1">
            <a:avLst/>
          </a:prstGeom>
          <a:noFill/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9" name="Google Shape;449;p27"/>
          <p:cNvSpPr txBox="1"/>
          <p:nvPr/>
        </p:nvSpPr>
        <p:spPr>
          <a:xfrm>
            <a:off x="154075" y="116725"/>
            <a:ext cx="181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 [Has fur, Likes Balls]</a:t>
            </a:r>
            <a:endParaRPr sz="700"/>
          </a:p>
        </p:txBody>
      </p:sp>
      <p:graphicFrame>
        <p:nvGraphicFramePr>
          <p:cNvPr id="450" name="Google Shape;450;p27"/>
          <p:cNvGraphicFramePr/>
          <p:nvPr/>
        </p:nvGraphicFramePr>
        <p:xfrm>
          <a:off x="253650" y="240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1" name="Google Shape;451;p27"/>
          <p:cNvSpPr txBox="1"/>
          <p:nvPr/>
        </p:nvSpPr>
        <p:spPr>
          <a:xfrm>
            <a:off x="138763" y="1829900"/>
            <a:ext cx="181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 [Weight, Likes Balls]</a:t>
            </a:r>
            <a:endParaRPr sz="700"/>
          </a:p>
        </p:txBody>
      </p:sp>
      <p:graphicFrame>
        <p:nvGraphicFramePr>
          <p:cNvPr id="452" name="Google Shape;452;p27"/>
          <p:cNvGraphicFramePr/>
          <p:nvPr/>
        </p:nvGraphicFramePr>
        <p:xfrm>
          <a:off x="238325" y="404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39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53" name="Google Shape;453;p27"/>
          <p:cNvSpPr txBox="1"/>
          <p:nvPr/>
        </p:nvSpPr>
        <p:spPr>
          <a:xfrm>
            <a:off x="123450" y="3475675"/>
            <a:ext cx="18738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Bootstrapped Sample  [Has fur, Likes Belly Rubs]</a:t>
            </a:r>
            <a:endParaRPr sz="700"/>
          </a:p>
        </p:txBody>
      </p:sp>
      <p:sp>
        <p:nvSpPr>
          <p:cNvPr id="454" name="Google Shape;454;p27"/>
          <p:cNvSpPr txBox="1">
            <a:spLocks noGrp="1"/>
          </p:cNvSpPr>
          <p:nvPr>
            <p:ph type="body" idx="1"/>
          </p:nvPr>
        </p:nvSpPr>
        <p:spPr>
          <a:xfrm>
            <a:off x="4958225" y="266850"/>
            <a:ext cx="38742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Random Forest (Classification)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Bootstrap sample data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Select features with feature bagging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Train trees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Aggregate the results with voting</a:t>
            </a:r>
            <a:endParaRPr sz="1300"/>
          </a:p>
        </p:txBody>
      </p:sp>
      <p:graphicFrame>
        <p:nvGraphicFramePr>
          <p:cNvPr id="455" name="Google Shape;455;p27"/>
          <p:cNvGraphicFramePr/>
          <p:nvPr/>
        </p:nvGraphicFramePr>
        <p:xfrm>
          <a:off x="6865675" y="182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7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Predicted Class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pick how many trees to fit?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5" name="Google Shape;465;p29"/>
          <p:cNvGraphicFramePr/>
          <p:nvPr/>
        </p:nvGraphicFramePr>
        <p:xfrm>
          <a:off x="677950" y="866175"/>
          <a:ext cx="3503800" cy="237726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6" name="Google Shape;466;p29"/>
          <p:cNvSpPr txBox="1"/>
          <p:nvPr/>
        </p:nvSpPr>
        <p:spPr>
          <a:xfrm>
            <a:off x="929850" y="40836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Original Dataset</a:t>
            </a:r>
            <a:endParaRPr sz="1300"/>
          </a:p>
        </p:txBody>
      </p:sp>
      <p:graphicFrame>
        <p:nvGraphicFramePr>
          <p:cNvPr id="467" name="Google Shape;467;p29"/>
          <p:cNvGraphicFramePr/>
          <p:nvPr/>
        </p:nvGraphicFramePr>
        <p:xfrm>
          <a:off x="4962225" y="866175"/>
          <a:ext cx="3503800" cy="237726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Pet Type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8" name="Google Shape;468;p29"/>
          <p:cNvSpPr txBox="1"/>
          <p:nvPr/>
        </p:nvSpPr>
        <p:spPr>
          <a:xfrm>
            <a:off x="5214125" y="40836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Bootstrapped Sample</a:t>
            </a:r>
            <a:endParaRPr sz="1300"/>
          </a:p>
        </p:txBody>
      </p:sp>
      <p:graphicFrame>
        <p:nvGraphicFramePr>
          <p:cNvPr id="469" name="Google Shape;469;p29"/>
          <p:cNvGraphicFramePr/>
          <p:nvPr/>
        </p:nvGraphicFramePr>
        <p:xfrm>
          <a:off x="4962225" y="1262375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0" name="Google Shape;470;p29"/>
          <p:cNvGraphicFramePr/>
          <p:nvPr/>
        </p:nvGraphicFramePr>
        <p:xfrm>
          <a:off x="4962225" y="1658575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1" name="Google Shape;471;p29"/>
          <p:cNvGraphicFramePr/>
          <p:nvPr/>
        </p:nvGraphicFramePr>
        <p:xfrm>
          <a:off x="4962225" y="2066175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2" name="Google Shape;472;p29"/>
          <p:cNvGraphicFramePr/>
          <p:nvPr/>
        </p:nvGraphicFramePr>
        <p:xfrm>
          <a:off x="4962225" y="2473775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3" name="Google Shape;473;p29"/>
          <p:cNvGraphicFramePr/>
          <p:nvPr/>
        </p:nvGraphicFramePr>
        <p:xfrm>
          <a:off x="4962225" y="2869975"/>
          <a:ext cx="3503800" cy="39621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90lbs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4" name="Google Shape;474;p29"/>
          <p:cNvGraphicFramePr/>
          <p:nvPr/>
        </p:nvGraphicFramePr>
        <p:xfrm>
          <a:off x="2712375" y="3746775"/>
          <a:ext cx="3503800" cy="118863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06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Is Dog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Has Fur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Weight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45lbs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5" name="Google Shape;475;p29"/>
          <p:cNvSpPr txBox="1"/>
          <p:nvPr/>
        </p:nvSpPr>
        <p:spPr>
          <a:xfrm>
            <a:off x="2964275" y="3288963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Out of Bag Dataset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>
            <a:spLocks noGrp="1"/>
          </p:cNvSpPr>
          <p:nvPr>
            <p:ph type="body" idx="1"/>
          </p:nvPr>
        </p:nvSpPr>
        <p:spPr>
          <a:xfrm>
            <a:off x="311700" y="665600"/>
            <a:ext cx="8520600" cy="16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Out-of-Bag Error</a:t>
            </a:r>
            <a:r>
              <a:rPr lang="en"/>
              <a:t> is the average error per sample for each tree not trained on the sample.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Out-of-Bag error can be used for hyper parameter tuning like picking the number of trees that minimize this error.</a:t>
            </a:r>
            <a:endParaRPr/>
          </a:p>
        </p:txBody>
      </p:sp>
      <p:graphicFrame>
        <p:nvGraphicFramePr>
          <p:cNvPr id="481" name="Google Shape;481;p30"/>
          <p:cNvGraphicFramePr/>
          <p:nvPr/>
        </p:nvGraphicFramePr>
        <p:xfrm>
          <a:off x="404750" y="2762925"/>
          <a:ext cx="3665600" cy="146292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761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Predicted Class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Actual Class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Tree 4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82" name="Google Shape;482;p30"/>
          <p:cNvGraphicFramePr/>
          <p:nvPr/>
        </p:nvGraphicFramePr>
        <p:xfrm>
          <a:off x="4711425" y="2762925"/>
          <a:ext cx="3369975" cy="146292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15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Sample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Prediction Correct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Sample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Sample 2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False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Sample 3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3" name="Google Shape;483;p30"/>
          <p:cNvSpPr txBox="1"/>
          <p:nvPr/>
        </p:nvSpPr>
        <p:spPr>
          <a:xfrm>
            <a:off x="737550" y="230658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Sample 1</a:t>
            </a:r>
            <a:endParaRPr sz="1300"/>
          </a:p>
        </p:txBody>
      </p:sp>
      <p:sp>
        <p:nvSpPr>
          <p:cNvPr id="484" name="Google Shape;484;p30"/>
          <p:cNvSpPr txBox="1"/>
          <p:nvPr/>
        </p:nvSpPr>
        <p:spPr>
          <a:xfrm>
            <a:off x="4896413" y="230658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All Samples</a:t>
            </a:r>
            <a:endParaRPr sz="1300"/>
          </a:p>
        </p:txBody>
      </p:sp>
      <p:sp>
        <p:nvSpPr>
          <p:cNvPr id="485" name="Google Shape;485;p30"/>
          <p:cNvSpPr txBox="1"/>
          <p:nvPr/>
        </p:nvSpPr>
        <p:spPr>
          <a:xfrm>
            <a:off x="4896413" y="42357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Out-of-Bag Error: 1/3</a:t>
            </a:r>
            <a:endParaRPr sz="1300"/>
          </a:p>
        </p:txBody>
      </p:sp>
      <p:sp>
        <p:nvSpPr>
          <p:cNvPr id="486" name="Google Shape;486;p30"/>
          <p:cNvSpPr txBox="1"/>
          <p:nvPr/>
        </p:nvSpPr>
        <p:spPr>
          <a:xfrm>
            <a:off x="737538" y="4235738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Prediction Correct: True</a:t>
            </a:r>
            <a:endParaRPr sz="13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BBACCD-BE23-8356-555C-8D9F48E5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for Teaching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5A46E-4A51-8BED-0BB3-77FA69216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We’ve been working in Python with </a:t>
            </a:r>
            <a:r>
              <a:rPr lang="en-US" dirty="0" err="1"/>
              <a:t>sklearn</a:t>
            </a:r>
            <a:r>
              <a:rPr lang="en-US" dirty="0"/>
              <a:t> all quarter, students have a working Python environment set up with </a:t>
            </a:r>
            <a:r>
              <a:rPr lang="en-US" dirty="0" err="1"/>
              <a:t>sklearn</a:t>
            </a:r>
            <a:r>
              <a:rPr lang="en-US" dirty="0"/>
              <a:t>, pandas, </a:t>
            </a:r>
            <a:r>
              <a:rPr lang="en-US" dirty="0" err="1"/>
              <a:t>numpy</a:t>
            </a:r>
            <a:r>
              <a:rPr lang="en-US" dirty="0"/>
              <a:t> and </a:t>
            </a:r>
            <a:r>
              <a:rPr lang="en-US"/>
              <a:t>related libraries set up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09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or why not Random Forest?</a:t>
            </a:r>
            <a:endParaRPr/>
          </a:p>
        </p:txBody>
      </p:sp>
      <p:sp>
        <p:nvSpPr>
          <p:cNvPr id="492" name="Google Shape;4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and outputs can be numerical or categorical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handle missing values or messy data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prone to overfitting than decision trees</a:t>
            </a:r>
            <a:endParaRPr/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493" name="Google Shape;493;p31"/>
          <p:cNvSpPr txBox="1">
            <a:spLocks noGrp="1"/>
          </p:cNvSpPr>
          <p:nvPr>
            <p:ph type="body" idx="1"/>
          </p:nvPr>
        </p:nvSpPr>
        <p:spPr>
          <a:xfrm>
            <a:off x="4779050" y="1293000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easily interpretable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good at extrapolation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99" name="Google Shape;499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Trees have high variance and are prone to overfitting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are a type of ensemble model with the following techniques: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Bootstrapping the samples per tree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 feature selection per tree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Voting aggregation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Out-of-Bag Error is a way to tune hyper parameters like the number of trees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give you some of the benefits of decision trees while creating a more stable model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D738-B405-F633-92FA-F7980635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Concept from Previous Class:</a:t>
            </a: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Classification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Decision Trees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Overfitting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/>
              <a:t>New Concepts Today:</a:t>
            </a:r>
            <a:endParaRPr sz="20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Random Forest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Ensemble Learning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Bootstrapping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Bagging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Out-of-bag Error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Trees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38901" y="1501699"/>
            <a:ext cx="3811500" cy="3123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Pros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Simple to interpret and visualize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Inputs and outputs can be categorical or numeric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Can handle missing values or messy data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Cons</a:t>
            </a:r>
            <a:r>
              <a:rPr lang="en" dirty="0">
                <a:solidFill>
                  <a:schemeClr val="dk1"/>
                </a:solidFill>
              </a:rPr>
              <a:t>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Prone to overfitting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Solutions are unstable (high variance)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Don’t extrapolate well</a:t>
            </a:r>
            <a:endParaRPr dirty="0">
              <a:solidFill>
                <a:schemeClr val="dk1"/>
              </a:solidFill>
            </a:endParaRPr>
          </a:p>
        </p:txBody>
      </p:sp>
      <p:cxnSp>
        <p:nvCxnSpPr>
          <p:cNvPr id="87" name="Google Shape;87;p16"/>
          <p:cNvCxnSpPr>
            <a:stCxn id="88" idx="2"/>
            <a:endCxn id="89" idx="0"/>
          </p:cNvCxnSpPr>
          <p:nvPr/>
        </p:nvCxnSpPr>
        <p:spPr>
          <a:xfrm rot="-5400000" flipH="1">
            <a:off x="7324893" y="1475525"/>
            <a:ext cx="952500" cy="11145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0" name="Google Shape;90;p16"/>
          <p:cNvCxnSpPr>
            <a:stCxn id="91" idx="0"/>
            <a:endCxn id="88" idx="2"/>
          </p:cNvCxnSpPr>
          <p:nvPr/>
        </p:nvCxnSpPr>
        <p:spPr>
          <a:xfrm rot="-5400000">
            <a:off x="6126896" y="1392119"/>
            <a:ext cx="952500" cy="1281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2" name="Google Shape;92;p16"/>
          <p:cNvCxnSpPr>
            <a:stCxn id="91" idx="2"/>
            <a:endCxn id="93" idx="0"/>
          </p:cNvCxnSpPr>
          <p:nvPr/>
        </p:nvCxnSpPr>
        <p:spPr>
          <a:xfrm rot="-5400000" flipH="1">
            <a:off x="5764046" y="3246269"/>
            <a:ext cx="1008600" cy="612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4" name="Google Shape;94;p16"/>
          <p:cNvCxnSpPr>
            <a:stCxn id="95" idx="0"/>
            <a:endCxn id="91" idx="2"/>
          </p:cNvCxnSpPr>
          <p:nvPr/>
        </p:nvCxnSpPr>
        <p:spPr>
          <a:xfrm rot="-5400000">
            <a:off x="5152100" y="3246199"/>
            <a:ext cx="1008600" cy="612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8" name="Google Shape;88;p16"/>
          <p:cNvSpPr txBox="1"/>
          <p:nvPr/>
        </p:nvSpPr>
        <p:spPr>
          <a:xfrm>
            <a:off x="6686343" y="1017725"/>
            <a:ext cx="1115100" cy="538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fur?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405546" y="2509169"/>
            <a:ext cx="1113600" cy="5388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801453" y="2509169"/>
            <a:ext cx="1113600" cy="5388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6017492" y="4056499"/>
            <a:ext cx="1113600" cy="5388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793600" y="4056499"/>
            <a:ext cx="1113600" cy="5388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Dog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884204" y="3082714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&lt;20 lbs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6108096" y="3082745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&gt;= 20 lbs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96150" y="1673217"/>
            <a:ext cx="93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892057" y="1673224"/>
            <a:ext cx="932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E6A4BC4-F64E-FE01-EC93-5B6F4D97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Activity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EC1715-BAF2-11C3-DD15-AE15BCC9D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We are going to create a </a:t>
            </a:r>
          </a:p>
          <a:p>
            <a:r>
              <a:rPr lang="en-US" dirty="0"/>
              <a:t>Everyone will get a dataset</a:t>
            </a:r>
          </a:p>
          <a:p>
            <a:r>
              <a:rPr lang="en-US" dirty="0"/>
              <a:t>With that dataset they will create a decision tree to predict </a:t>
            </a:r>
          </a:p>
        </p:txBody>
      </p:sp>
    </p:spTree>
    <p:extLst>
      <p:ext uri="{BB962C8B-B14F-4D97-AF65-F5344CB8AC3E}">
        <p14:creationId xmlns:p14="http://schemas.microsoft.com/office/powerpoint/2010/main" val="130426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Ensembling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8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/>
              <a:t>Ensemble learning</a:t>
            </a:r>
            <a:r>
              <a:rPr lang="en" sz="1900"/>
              <a:t> </a:t>
            </a:r>
            <a:r>
              <a:rPr lang="en" sz="1800"/>
              <a:t>is when you </a:t>
            </a:r>
            <a:r>
              <a:rPr lang="en" sz="1800" b="1" i="1"/>
              <a:t>train multiple models</a:t>
            </a:r>
            <a:r>
              <a:rPr lang="en" sz="1800"/>
              <a:t> and then </a:t>
            </a:r>
            <a:r>
              <a:rPr lang="en" sz="1800" b="1" i="1"/>
              <a:t>aggregate the results</a:t>
            </a:r>
            <a:r>
              <a:rPr lang="en" sz="1800"/>
              <a:t> of those models to make the final prediction.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/>
              <a:t>Random Forest </a:t>
            </a:r>
            <a:r>
              <a:rPr lang="en" sz="1800"/>
              <a:t>are decision trees ensembled in a particular way.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 you train multiple models?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 you aggregate the results?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How do you pick the number of trees?</a:t>
            </a:r>
            <a:endParaRPr sz="1700"/>
          </a:p>
        </p:txBody>
      </p:sp>
      <p:cxnSp>
        <p:nvCxnSpPr>
          <p:cNvPr id="106" name="Google Shape;106;p17"/>
          <p:cNvCxnSpPr>
            <a:stCxn id="107" idx="2"/>
            <a:endCxn id="108" idx="0"/>
          </p:cNvCxnSpPr>
          <p:nvPr/>
        </p:nvCxnSpPr>
        <p:spPr>
          <a:xfrm rot="-5400000" flipH="1">
            <a:off x="8191514" y="3354450"/>
            <a:ext cx="360300" cy="5436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09" name="Google Shape;109;p17"/>
          <p:cNvCxnSpPr>
            <a:stCxn id="110" idx="0"/>
            <a:endCxn id="107" idx="2"/>
          </p:cNvCxnSpPr>
          <p:nvPr/>
        </p:nvCxnSpPr>
        <p:spPr>
          <a:xfrm rot="-5400000">
            <a:off x="7607252" y="3313646"/>
            <a:ext cx="360300" cy="625200"/>
          </a:xfrm>
          <a:prstGeom prst="bentConnector3">
            <a:avLst>
              <a:gd name="adj1" fmla="val 50008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1" name="Google Shape;111;p17"/>
          <p:cNvCxnSpPr>
            <a:stCxn id="110" idx="2"/>
            <a:endCxn id="112" idx="0"/>
          </p:cNvCxnSpPr>
          <p:nvPr/>
        </p:nvCxnSpPr>
        <p:spPr>
          <a:xfrm rot="-5400000" flipH="1">
            <a:off x="7433402" y="4051496"/>
            <a:ext cx="381300" cy="2985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3" name="Google Shape;113;p17"/>
          <p:cNvCxnSpPr>
            <a:stCxn id="114" idx="0"/>
            <a:endCxn id="110" idx="2"/>
          </p:cNvCxnSpPr>
          <p:nvPr/>
        </p:nvCxnSpPr>
        <p:spPr>
          <a:xfrm rot="-5400000">
            <a:off x="7134900" y="4051626"/>
            <a:ext cx="381300" cy="2985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07" name="Google Shape;107;p17"/>
          <p:cNvSpPr txBox="1"/>
          <p:nvPr/>
        </p:nvSpPr>
        <p:spPr>
          <a:xfrm>
            <a:off x="7827914" y="32424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203152" y="38063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8371856" y="38063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7501654" y="43915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6904650" y="43915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8416052" y="34902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p17"/>
          <p:cNvCxnSpPr>
            <a:stCxn id="117" idx="2"/>
            <a:endCxn id="118" idx="0"/>
          </p:cNvCxnSpPr>
          <p:nvPr/>
        </p:nvCxnSpPr>
        <p:spPr>
          <a:xfrm rot="-5400000" flipH="1">
            <a:off x="5854114" y="334388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19" name="Google Shape;119;p17"/>
          <p:cNvCxnSpPr>
            <a:stCxn id="120" idx="0"/>
            <a:endCxn id="117" idx="2"/>
          </p:cNvCxnSpPr>
          <p:nvPr/>
        </p:nvCxnSpPr>
        <p:spPr>
          <a:xfrm rot="-5400000">
            <a:off x="5269852" y="3303084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1" name="Google Shape;121;p17"/>
          <p:cNvCxnSpPr>
            <a:stCxn id="120" idx="2"/>
            <a:endCxn id="122" idx="0"/>
          </p:cNvCxnSpPr>
          <p:nvPr/>
        </p:nvCxnSpPr>
        <p:spPr>
          <a:xfrm rot="-5400000" flipH="1">
            <a:off x="5096002" y="4040934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3" name="Google Shape;123;p17"/>
          <p:cNvCxnSpPr>
            <a:stCxn id="124" idx="0"/>
            <a:endCxn id="120" idx="2"/>
          </p:cNvCxnSpPr>
          <p:nvPr/>
        </p:nvCxnSpPr>
        <p:spPr>
          <a:xfrm rot="-5400000">
            <a:off x="4797500" y="4041063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7" name="Google Shape;117;p17"/>
          <p:cNvSpPr txBox="1"/>
          <p:nvPr/>
        </p:nvSpPr>
        <p:spPr>
          <a:xfrm>
            <a:off x="5490514" y="323183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4865752" y="37958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6034456" y="37958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5164254" y="43809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4567250" y="43809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6078652" y="3479717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" name="Google Shape;126;p17"/>
          <p:cNvCxnSpPr>
            <a:stCxn id="127" idx="2"/>
            <a:endCxn id="128" idx="0"/>
          </p:cNvCxnSpPr>
          <p:nvPr/>
        </p:nvCxnSpPr>
        <p:spPr>
          <a:xfrm rot="-5400000" flipH="1">
            <a:off x="6013439" y="16896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29" name="Google Shape;129;p17"/>
          <p:cNvCxnSpPr>
            <a:stCxn id="130" idx="0"/>
            <a:endCxn id="127" idx="2"/>
          </p:cNvCxnSpPr>
          <p:nvPr/>
        </p:nvCxnSpPr>
        <p:spPr>
          <a:xfrm rot="-5400000">
            <a:off x="5429177" y="16488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1" name="Google Shape;131;p17"/>
          <p:cNvCxnSpPr>
            <a:stCxn id="130" idx="2"/>
            <a:endCxn id="132" idx="0"/>
          </p:cNvCxnSpPr>
          <p:nvPr/>
        </p:nvCxnSpPr>
        <p:spPr>
          <a:xfrm rot="-5400000" flipH="1">
            <a:off x="5255327" y="23866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3" name="Google Shape;133;p17"/>
          <p:cNvCxnSpPr>
            <a:stCxn id="134" idx="0"/>
            <a:endCxn id="130" idx="2"/>
          </p:cNvCxnSpPr>
          <p:nvPr/>
        </p:nvCxnSpPr>
        <p:spPr>
          <a:xfrm rot="-5400000">
            <a:off x="4956825" y="23868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27" name="Google Shape;127;p17"/>
          <p:cNvSpPr txBox="1"/>
          <p:nvPr/>
        </p:nvSpPr>
        <p:spPr>
          <a:xfrm>
            <a:off x="5649839" y="15776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5025077" y="2141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193781" y="2141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5323579" y="2726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4726575" y="2726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6237977" y="18254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>
            <a:stCxn id="137" idx="2"/>
            <a:endCxn id="138" idx="0"/>
          </p:cNvCxnSpPr>
          <p:nvPr/>
        </p:nvCxnSpPr>
        <p:spPr>
          <a:xfrm rot="-5400000" flipH="1">
            <a:off x="8054914" y="168963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39" name="Google Shape;139;p17"/>
          <p:cNvCxnSpPr>
            <a:stCxn id="140" idx="0"/>
            <a:endCxn id="137" idx="2"/>
          </p:cNvCxnSpPr>
          <p:nvPr/>
        </p:nvCxnSpPr>
        <p:spPr>
          <a:xfrm rot="-5400000">
            <a:off x="7470652" y="1648834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1" name="Google Shape;141;p17"/>
          <p:cNvCxnSpPr>
            <a:stCxn id="140" idx="2"/>
            <a:endCxn id="142" idx="0"/>
          </p:cNvCxnSpPr>
          <p:nvPr/>
        </p:nvCxnSpPr>
        <p:spPr>
          <a:xfrm rot="-5400000" flipH="1">
            <a:off x="7296802" y="2386684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43" name="Google Shape;143;p17"/>
          <p:cNvCxnSpPr>
            <a:stCxn id="144" idx="0"/>
            <a:endCxn id="140" idx="2"/>
          </p:cNvCxnSpPr>
          <p:nvPr/>
        </p:nvCxnSpPr>
        <p:spPr>
          <a:xfrm rot="-5400000">
            <a:off x="6998300" y="2386813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37" name="Google Shape;137;p17"/>
          <p:cNvSpPr txBox="1"/>
          <p:nvPr/>
        </p:nvSpPr>
        <p:spPr>
          <a:xfrm>
            <a:off x="7691314" y="157758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7066552" y="214158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7"/>
          <p:cNvSpPr txBox="1"/>
          <p:nvPr/>
        </p:nvSpPr>
        <p:spPr>
          <a:xfrm>
            <a:off x="8235256" y="214158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7365054" y="272671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6768050" y="272671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8279452" y="1825467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Aggregating the Results - Classification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model cast one vote based on predicted class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with the highest votes is the predicted class</a:t>
            </a:r>
            <a:endParaRPr/>
          </a:p>
        </p:txBody>
      </p:sp>
      <p:cxnSp>
        <p:nvCxnSpPr>
          <p:cNvPr id="152" name="Google Shape;152;p18"/>
          <p:cNvCxnSpPr>
            <a:stCxn id="153" idx="2"/>
            <a:endCxn id="154" idx="0"/>
          </p:cNvCxnSpPr>
          <p:nvPr/>
        </p:nvCxnSpPr>
        <p:spPr>
          <a:xfrm rot="-5400000" flipH="1">
            <a:off x="8191514" y="33544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5" name="Google Shape;155;p18"/>
          <p:cNvCxnSpPr>
            <a:stCxn id="156" idx="0"/>
            <a:endCxn id="153" idx="2"/>
          </p:cNvCxnSpPr>
          <p:nvPr/>
        </p:nvCxnSpPr>
        <p:spPr>
          <a:xfrm rot="-5400000">
            <a:off x="7607252" y="33136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7" name="Google Shape;157;p18"/>
          <p:cNvCxnSpPr>
            <a:stCxn id="156" idx="2"/>
            <a:endCxn id="158" idx="0"/>
          </p:cNvCxnSpPr>
          <p:nvPr/>
        </p:nvCxnSpPr>
        <p:spPr>
          <a:xfrm rot="-5400000" flipH="1">
            <a:off x="7433402" y="40514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59" name="Google Shape;159;p18"/>
          <p:cNvCxnSpPr>
            <a:stCxn id="160" idx="0"/>
            <a:endCxn id="156" idx="2"/>
          </p:cNvCxnSpPr>
          <p:nvPr/>
        </p:nvCxnSpPr>
        <p:spPr>
          <a:xfrm rot="-5400000">
            <a:off x="7134900" y="40516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3" name="Google Shape;153;p18"/>
          <p:cNvSpPr txBox="1"/>
          <p:nvPr/>
        </p:nvSpPr>
        <p:spPr>
          <a:xfrm>
            <a:off x="7827914" y="32424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7203152" y="38063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8371856" y="38063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501654" y="43915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904650" y="43915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8416052" y="34902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2" name="Google Shape;162;p18"/>
          <p:cNvCxnSpPr>
            <a:stCxn id="163" idx="2"/>
            <a:endCxn id="164" idx="0"/>
          </p:cNvCxnSpPr>
          <p:nvPr/>
        </p:nvCxnSpPr>
        <p:spPr>
          <a:xfrm rot="-5400000" flipH="1">
            <a:off x="5854114" y="334388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5" name="Google Shape;165;p18"/>
          <p:cNvCxnSpPr>
            <a:stCxn id="166" idx="0"/>
            <a:endCxn id="163" idx="2"/>
          </p:cNvCxnSpPr>
          <p:nvPr/>
        </p:nvCxnSpPr>
        <p:spPr>
          <a:xfrm rot="-5400000">
            <a:off x="5269852" y="3303084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7" name="Google Shape;167;p18"/>
          <p:cNvCxnSpPr>
            <a:stCxn id="166" idx="2"/>
            <a:endCxn id="168" idx="0"/>
          </p:cNvCxnSpPr>
          <p:nvPr/>
        </p:nvCxnSpPr>
        <p:spPr>
          <a:xfrm rot="-5400000" flipH="1">
            <a:off x="5096002" y="4040934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69" name="Google Shape;169;p18"/>
          <p:cNvCxnSpPr>
            <a:stCxn id="170" idx="0"/>
            <a:endCxn id="166" idx="2"/>
          </p:cNvCxnSpPr>
          <p:nvPr/>
        </p:nvCxnSpPr>
        <p:spPr>
          <a:xfrm rot="-5400000">
            <a:off x="4797500" y="4041063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63" name="Google Shape;163;p18"/>
          <p:cNvSpPr txBox="1"/>
          <p:nvPr/>
        </p:nvSpPr>
        <p:spPr>
          <a:xfrm>
            <a:off x="5490514" y="323183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4865752" y="37958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034456" y="37958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5164254" y="43809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567250" y="43809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6078652" y="3479717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18"/>
          <p:cNvCxnSpPr>
            <a:stCxn id="173" idx="2"/>
            <a:endCxn id="174" idx="0"/>
          </p:cNvCxnSpPr>
          <p:nvPr/>
        </p:nvCxnSpPr>
        <p:spPr>
          <a:xfrm rot="-5400000" flipH="1">
            <a:off x="6013439" y="16896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5" name="Google Shape;175;p18"/>
          <p:cNvCxnSpPr>
            <a:stCxn id="176" idx="0"/>
            <a:endCxn id="173" idx="2"/>
          </p:cNvCxnSpPr>
          <p:nvPr/>
        </p:nvCxnSpPr>
        <p:spPr>
          <a:xfrm rot="-5400000">
            <a:off x="5429177" y="16488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7" name="Google Shape;177;p18"/>
          <p:cNvCxnSpPr>
            <a:stCxn id="176" idx="2"/>
            <a:endCxn id="178" idx="0"/>
          </p:cNvCxnSpPr>
          <p:nvPr/>
        </p:nvCxnSpPr>
        <p:spPr>
          <a:xfrm rot="-5400000" flipH="1">
            <a:off x="5255327" y="23866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79" name="Google Shape;179;p18"/>
          <p:cNvCxnSpPr>
            <a:stCxn id="180" idx="0"/>
            <a:endCxn id="176" idx="2"/>
          </p:cNvCxnSpPr>
          <p:nvPr/>
        </p:nvCxnSpPr>
        <p:spPr>
          <a:xfrm rot="-5400000">
            <a:off x="4956825" y="23868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73" name="Google Shape;173;p18"/>
          <p:cNvSpPr txBox="1"/>
          <p:nvPr/>
        </p:nvSpPr>
        <p:spPr>
          <a:xfrm>
            <a:off x="5649839" y="15776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5025077" y="2141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6193781" y="2141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323579" y="2726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4726575" y="2726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237977" y="18254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18"/>
          <p:cNvCxnSpPr>
            <a:stCxn id="183" idx="2"/>
            <a:endCxn id="184" idx="0"/>
          </p:cNvCxnSpPr>
          <p:nvPr/>
        </p:nvCxnSpPr>
        <p:spPr>
          <a:xfrm rot="-5400000" flipH="1">
            <a:off x="8054914" y="168963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5" name="Google Shape;185;p18"/>
          <p:cNvCxnSpPr>
            <a:stCxn id="186" idx="0"/>
            <a:endCxn id="183" idx="2"/>
          </p:cNvCxnSpPr>
          <p:nvPr/>
        </p:nvCxnSpPr>
        <p:spPr>
          <a:xfrm rot="-5400000">
            <a:off x="7470652" y="1648834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7" name="Google Shape;187;p18"/>
          <p:cNvCxnSpPr>
            <a:stCxn id="186" idx="2"/>
            <a:endCxn id="188" idx="0"/>
          </p:cNvCxnSpPr>
          <p:nvPr/>
        </p:nvCxnSpPr>
        <p:spPr>
          <a:xfrm rot="-5400000" flipH="1">
            <a:off x="7296802" y="2386684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189" name="Google Shape;189;p18"/>
          <p:cNvCxnSpPr>
            <a:stCxn id="190" idx="0"/>
            <a:endCxn id="186" idx="2"/>
          </p:cNvCxnSpPr>
          <p:nvPr/>
        </p:nvCxnSpPr>
        <p:spPr>
          <a:xfrm rot="-5400000">
            <a:off x="6998300" y="2386813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3" name="Google Shape;183;p18"/>
          <p:cNvSpPr txBox="1"/>
          <p:nvPr/>
        </p:nvSpPr>
        <p:spPr>
          <a:xfrm>
            <a:off x="7691314" y="157758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7066552" y="214158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8235256" y="214158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7365054" y="272671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6768050" y="272671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8279452" y="1825467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92" name="Google Shape;192;p18"/>
          <p:cNvGraphicFramePr/>
          <p:nvPr/>
        </p:nvGraphicFramePr>
        <p:xfrm>
          <a:off x="742575" y="278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{ECA0B3CA-9379-444B-8C3B-EAE290452DB6}</a:tableStyleId>
              </a:tblPr>
              <a:tblGrid>
                <a:gridCol w="161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Model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Predicted Class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Tree 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Tree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Tree 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True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Tree 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False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Multiple Different Trees</a:t>
            </a:r>
            <a:endParaRPr/>
          </a:p>
        </p:txBody>
      </p:sp>
      <p:cxnSp>
        <p:nvCxnSpPr>
          <p:cNvPr id="198" name="Google Shape;198;p19"/>
          <p:cNvCxnSpPr>
            <a:stCxn id="199" idx="2"/>
            <a:endCxn id="200" idx="0"/>
          </p:cNvCxnSpPr>
          <p:nvPr/>
        </p:nvCxnSpPr>
        <p:spPr>
          <a:xfrm rot="-5400000" flipH="1">
            <a:off x="7768164" y="3333313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1" name="Google Shape;201;p19"/>
          <p:cNvCxnSpPr>
            <a:stCxn id="202" idx="0"/>
            <a:endCxn id="199" idx="2"/>
          </p:cNvCxnSpPr>
          <p:nvPr/>
        </p:nvCxnSpPr>
        <p:spPr>
          <a:xfrm rot="-5400000">
            <a:off x="7183902" y="3292509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3" name="Google Shape;203;p19"/>
          <p:cNvCxnSpPr>
            <a:stCxn id="202" idx="2"/>
            <a:endCxn id="204" idx="0"/>
          </p:cNvCxnSpPr>
          <p:nvPr/>
        </p:nvCxnSpPr>
        <p:spPr>
          <a:xfrm rot="-5400000" flipH="1">
            <a:off x="7010052" y="4030359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05" name="Google Shape;205;p19"/>
          <p:cNvCxnSpPr>
            <a:stCxn id="206" idx="0"/>
            <a:endCxn id="202" idx="2"/>
          </p:cNvCxnSpPr>
          <p:nvPr/>
        </p:nvCxnSpPr>
        <p:spPr>
          <a:xfrm rot="-5400000">
            <a:off x="6711550" y="4030488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99" name="Google Shape;199;p19"/>
          <p:cNvSpPr txBox="1"/>
          <p:nvPr/>
        </p:nvSpPr>
        <p:spPr>
          <a:xfrm>
            <a:off x="7404564" y="3221263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779802" y="3785259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7948506" y="3785259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7078304" y="43703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481300" y="43703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7992702" y="3469142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19"/>
          <p:cNvCxnSpPr>
            <a:stCxn id="209" idx="2"/>
            <a:endCxn id="210" idx="0"/>
          </p:cNvCxnSpPr>
          <p:nvPr/>
        </p:nvCxnSpPr>
        <p:spPr>
          <a:xfrm rot="-5400000" flipH="1">
            <a:off x="4866927" y="2804650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1" name="Google Shape;211;p19"/>
          <p:cNvCxnSpPr>
            <a:stCxn id="212" idx="0"/>
            <a:endCxn id="209" idx="2"/>
          </p:cNvCxnSpPr>
          <p:nvPr/>
        </p:nvCxnSpPr>
        <p:spPr>
          <a:xfrm rot="-5400000">
            <a:off x="4282664" y="2763846"/>
            <a:ext cx="360300" cy="6252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3" name="Google Shape;213;p19"/>
          <p:cNvCxnSpPr>
            <a:stCxn id="212" idx="2"/>
            <a:endCxn id="214" idx="0"/>
          </p:cNvCxnSpPr>
          <p:nvPr/>
        </p:nvCxnSpPr>
        <p:spPr>
          <a:xfrm rot="-5400000" flipH="1">
            <a:off x="4108814" y="35016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15" name="Google Shape;215;p19"/>
          <p:cNvCxnSpPr>
            <a:stCxn id="216" idx="0"/>
            <a:endCxn id="212" idx="2"/>
          </p:cNvCxnSpPr>
          <p:nvPr/>
        </p:nvCxnSpPr>
        <p:spPr>
          <a:xfrm rot="-5400000">
            <a:off x="3810312" y="35018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09" name="Google Shape;209;p19"/>
          <p:cNvSpPr txBox="1"/>
          <p:nvPr/>
        </p:nvSpPr>
        <p:spPr>
          <a:xfrm>
            <a:off x="4503327" y="2692600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3878564" y="3256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047268" y="32565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177067" y="3841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3580062" y="38417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5091464" y="2940480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19"/>
          <p:cNvCxnSpPr>
            <a:stCxn id="219" idx="2"/>
            <a:endCxn id="220" idx="0"/>
          </p:cNvCxnSpPr>
          <p:nvPr/>
        </p:nvCxnSpPr>
        <p:spPr>
          <a:xfrm rot="-5400000" flipH="1">
            <a:off x="6574164" y="1161013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1" name="Google Shape;221;p19"/>
          <p:cNvCxnSpPr>
            <a:stCxn id="222" idx="0"/>
            <a:endCxn id="219" idx="2"/>
          </p:cNvCxnSpPr>
          <p:nvPr/>
        </p:nvCxnSpPr>
        <p:spPr>
          <a:xfrm rot="-5400000">
            <a:off x="5883227" y="1013496"/>
            <a:ext cx="360300" cy="8385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3" name="Google Shape;223;p19"/>
          <p:cNvCxnSpPr>
            <a:stCxn id="222" idx="2"/>
            <a:endCxn id="224" idx="0"/>
          </p:cNvCxnSpPr>
          <p:nvPr/>
        </p:nvCxnSpPr>
        <p:spPr>
          <a:xfrm rot="-5400000" flipH="1">
            <a:off x="5602727" y="185799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5" name="Google Shape;225;p19"/>
          <p:cNvCxnSpPr>
            <a:stCxn id="226" idx="0"/>
            <a:endCxn id="222" idx="2"/>
          </p:cNvCxnSpPr>
          <p:nvPr/>
        </p:nvCxnSpPr>
        <p:spPr>
          <a:xfrm rot="-5400000">
            <a:off x="5304225" y="1858126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19" name="Google Shape;219;p19"/>
          <p:cNvSpPr txBox="1"/>
          <p:nvPr/>
        </p:nvSpPr>
        <p:spPr>
          <a:xfrm>
            <a:off x="6210564" y="1048963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5372477" y="161289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6754506" y="1612959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5670979" y="21980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073975" y="219802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19"/>
          <p:cNvCxnSpPr>
            <a:stCxn id="220" idx="2"/>
            <a:endCxn id="228" idx="0"/>
          </p:cNvCxnSpPr>
          <p:nvPr/>
        </p:nvCxnSpPr>
        <p:spPr>
          <a:xfrm rot="-5400000" flipH="1">
            <a:off x="6997356" y="1845459"/>
            <a:ext cx="381300" cy="3237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29" name="Google Shape;229;p19"/>
          <p:cNvCxnSpPr>
            <a:stCxn id="230" idx="0"/>
            <a:endCxn id="220" idx="2"/>
          </p:cNvCxnSpPr>
          <p:nvPr/>
        </p:nvCxnSpPr>
        <p:spPr>
          <a:xfrm rot="-5400000">
            <a:off x="6698950" y="1870788"/>
            <a:ext cx="381300" cy="2733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28" name="Google Shape;228;p19"/>
          <p:cNvSpPr txBox="1"/>
          <p:nvPr/>
        </p:nvSpPr>
        <p:spPr>
          <a:xfrm>
            <a:off x="7078304" y="21980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481300" y="21980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1" name="Google Shape;231;p19"/>
          <p:cNvCxnSpPr>
            <a:stCxn id="232" idx="2"/>
            <a:endCxn id="233" idx="0"/>
          </p:cNvCxnSpPr>
          <p:nvPr/>
        </p:nvCxnSpPr>
        <p:spPr>
          <a:xfrm rot="-5400000" flipH="1">
            <a:off x="1965864" y="1397088"/>
            <a:ext cx="360300" cy="543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4" name="Google Shape;234;p19"/>
          <p:cNvCxnSpPr>
            <a:stCxn id="235" idx="0"/>
            <a:endCxn id="232" idx="2"/>
          </p:cNvCxnSpPr>
          <p:nvPr/>
        </p:nvCxnSpPr>
        <p:spPr>
          <a:xfrm rot="-5400000">
            <a:off x="1294302" y="1279559"/>
            <a:ext cx="370800" cy="789300"/>
          </a:xfrm>
          <a:prstGeom prst="bentConnector3">
            <a:avLst>
              <a:gd name="adj1" fmla="val 5001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6" name="Google Shape;236;p19"/>
          <p:cNvCxnSpPr>
            <a:stCxn id="235" idx="2"/>
            <a:endCxn id="237" idx="0"/>
          </p:cNvCxnSpPr>
          <p:nvPr/>
        </p:nvCxnSpPr>
        <p:spPr>
          <a:xfrm rot="-5400000" flipH="1">
            <a:off x="1043652" y="2104709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38" name="Google Shape;238;p19"/>
          <p:cNvCxnSpPr>
            <a:stCxn id="239" idx="0"/>
            <a:endCxn id="235" idx="2"/>
          </p:cNvCxnSpPr>
          <p:nvPr/>
        </p:nvCxnSpPr>
        <p:spPr>
          <a:xfrm rot="-5400000">
            <a:off x="745150" y="2104838"/>
            <a:ext cx="381300" cy="2985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32" name="Google Shape;232;p19"/>
          <p:cNvSpPr txBox="1"/>
          <p:nvPr/>
        </p:nvSpPr>
        <p:spPr>
          <a:xfrm>
            <a:off x="1602264" y="1285038"/>
            <a:ext cx="5439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813402" y="1859609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2146206" y="1849034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1111904" y="244473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19"/>
          <p:cNvSpPr txBox="1"/>
          <p:nvPr/>
        </p:nvSpPr>
        <p:spPr>
          <a:xfrm>
            <a:off x="514900" y="244473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2190402" y="1532917"/>
            <a:ext cx="454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19"/>
          <p:cNvCxnSpPr>
            <a:stCxn id="233" idx="2"/>
            <a:endCxn id="242" idx="0"/>
          </p:cNvCxnSpPr>
          <p:nvPr/>
        </p:nvCxnSpPr>
        <p:spPr>
          <a:xfrm rot="-5400000" flipH="1">
            <a:off x="2456256" y="2014334"/>
            <a:ext cx="381300" cy="458100"/>
          </a:xfrm>
          <a:prstGeom prst="bentConnector3">
            <a:avLst>
              <a:gd name="adj1" fmla="val 50015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3" name="Google Shape;243;p19"/>
          <p:cNvCxnSpPr>
            <a:stCxn id="244" idx="0"/>
            <a:endCxn id="233" idx="2"/>
          </p:cNvCxnSpPr>
          <p:nvPr/>
        </p:nvCxnSpPr>
        <p:spPr>
          <a:xfrm rot="-5400000">
            <a:off x="2090650" y="2106863"/>
            <a:ext cx="381300" cy="2733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2" name="Google Shape;242;p19"/>
          <p:cNvSpPr txBox="1"/>
          <p:nvPr/>
        </p:nvSpPr>
        <p:spPr>
          <a:xfrm>
            <a:off x="2604404" y="2434151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1873000" y="2434163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5" name="Google Shape;245;p19"/>
          <p:cNvCxnSpPr>
            <a:stCxn id="244" idx="2"/>
            <a:endCxn id="246" idx="0"/>
          </p:cNvCxnSpPr>
          <p:nvPr/>
        </p:nvCxnSpPr>
        <p:spPr>
          <a:xfrm rot="-5400000" flipH="1">
            <a:off x="2104000" y="2678513"/>
            <a:ext cx="381300" cy="3000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47" name="Google Shape;247;p19"/>
          <p:cNvCxnSpPr>
            <a:stCxn id="248" idx="0"/>
            <a:endCxn id="244" idx="2"/>
          </p:cNvCxnSpPr>
          <p:nvPr/>
        </p:nvCxnSpPr>
        <p:spPr>
          <a:xfrm rot="-5400000">
            <a:off x="1805375" y="2680138"/>
            <a:ext cx="381300" cy="297000"/>
          </a:xfrm>
          <a:prstGeom prst="bentConnector3">
            <a:avLst>
              <a:gd name="adj1" fmla="val 50016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46" name="Google Shape;246;p19"/>
          <p:cNvSpPr txBox="1"/>
          <p:nvPr/>
        </p:nvSpPr>
        <p:spPr>
          <a:xfrm>
            <a:off x="2172879" y="30192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19"/>
          <p:cNvSpPr txBox="1"/>
          <p:nvPr/>
        </p:nvSpPr>
        <p:spPr>
          <a:xfrm>
            <a:off x="1575875" y="3019288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19"/>
          <p:cNvCxnSpPr>
            <a:stCxn id="216" idx="2"/>
            <a:endCxn id="250" idx="0"/>
          </p:cNvCxnSpPr>
          <p:nvPr/>
        </p:nvCxnSpPr>
        <p:spPr>
          <a:xfrm rot="-5400000" flipH="1">
            <a:off x="3810162" y="4086976"/>
            <a:ext cx="381600" cy="2985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251" name="Google Shape;251;p19"/>
          <p:cNvCxnSpPr>
            <a:stCxn id="252" idx="0"/>
            <a:endCxn id="216" idx="2"/>
          </p:cNvCxnSpPr>
          <p:nvPr/>
        </p:nvCxnSpPr>
        <p:spPr>
          <a:xfrm rot="-5400000">
            <a:off x="3511650" y="4086826"/>
            <a:ext cx="381600" cy="298500"/>
          </a:xfrm>
          <a:prstGeom prst="bentConnector3">
            <a:avLst>
              <a:gd name="adj1" fmla="val 4998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50" name="Google Shape;250;p19"/>
          <p:cNvSpPr txBox="1"/>
          <p:nvPr/>
        </p:nvSpPr>
        <p:spPr>
          <a:xfrm>
            <a:off x="3878554" y="442687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3281550" y="4426876"/>
            <a:ext cx="543300" cy="2037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Multiple Different Trees</a:t>
            </a:r>
            <a:endParaRPr/>
          </a:p>
        </p:txBody>
      </p:sp>
      <p:sp>
        <p:nvSpPr>
          <p:cNvPr id="258" name="Google Shape;25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created trees that overfit and we want them to overfit in different ways. The errors often cancel each other out and result in a more stable model.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we create multiple trees that are different?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 the data used to train the tree models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Vary the features used to train the tree models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829</Words>
  <Application>Microsoft Macintosh PowerPoint</Application>
  <PresentationFormat>On-screen Show (16:9)</PresentationFormat>
  <Paragraphs>273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Roboto</vt:lpstr>
      <vt:lpstr>Arial</vt:lpstr>
      <vt:lpstr>Simple Dark</vt:lpstr>
      <vt:lpstr>Random Forests Classification</vt:lpstr>
      <vt:lpstr>Assumptions for Teaching Demo</vt:lpstr>
      <vt:lpstr>Agenda</vt:lpstr>
      <vt:lpstr>Decision Trees</vt:lpstr>
      <vt:lpstr>Activity</vt:lpstr>
      <vt:lpstr>Ensembling</vt:lpstr>
      <vt:lpstr>Aggregating the Results - Classification</vt:lpstr>
      <vt:lpstr>Training Multiple Different Trees</vt:lpstr>
      <vt:lpstr>Training Multiple Different Trees</vt:lpstr>
      <vt:lpstr>Data Selection</vt:lpstr>
      <vt:lpstr>PowerPoint Presentation</vt:lpstr>
      <vt:lpstr>One more step…</vt:lpstr>
      <vt:lpstr>PowerPoint Presentation</vt:lpstr>
      <vt:lpstr>PowerPoint Presentation</vt:lpstr>
      <vt:lpstr>Feature Selection </vt:lpstr>
      <vt:lpstr>PowerPoint Presentation</vt:lpstr>
      <vt:lpstr>How do we pick how many trees to fit?</vt:lpstr>
      <vt:lpstr>PowerPoint Presentation</vt:lpstr>
      <vt:lpstr>PowerPoint Presentation</vt:lpstr>
      <vt:lpstr>Why or why not Random Forest?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Landrus, Hanna</cp:lastModifiedBy>
  <cp:revision>1</cp:revision>
  <dcterms:modified xsi:type="dcterms:W3CDTF">2025-06-07T22:32:54Z</dcterms:modified>
</cp:coreProperties>
</file>