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9"/>
  </p:notesMasterIdLst>
  <p:handoutMasterIdLst>
    <p:handoutMasterId r:id="rId20"/>
  </p:handoutMasterIdLst>
  <p:sldIdLst>
    <p:sldId id="296" r:id="rId2"/>
    <p:sldId id="299" r:id="rId3"/>
    <p:sldId id="298" r:id="rId4"/>
    <p:sldId id="297" r:id="rId5"/>
    <p:sldId id="259" r:id="rId6"/>
    <p:sldId id="260" r:id="rId7"/>
    <p:sldId id="261" r:id="rId8"/>
    <p:sldId id="262" r:id="rId9"/>
    <p:sldId id="283" r:id="rId10"/>
    <p:sldId id="288" r:id="rId11"/>
    <p:sldId id="289" r:id="rId12"/>
    <p:sldId id="290" r:id="rId13"/>
    <p:sldId id="291" r:id="rId14"/>
    <p:sldId id="265" r:id="rId15"/>
    <p:sldId id="295" r:id="rId16"/>
    <p:sldId id="292" r:id="rId17"/>
    <p:sldId id="293" r:id="rId18"/>
  </p:sldIdLst>
  <p:sldSz cx="9144000" cy="6858000" type="screen4x3"/>
  <p:notesSz cx="6854825" cy="9713913"/>
  <p:defaultTextStyle>
    <a:defPPr>
      <a:defRPr lang="en-US"/>
    </a:defPPr>
    <a:lvl1pPr algn="l" rtl="0" eaLnBrk="0" fontAlgn="base" hangingPunct="0">
      <a:spcBef>
        <a:spcPct val="0"/>
      </a:spcBef>
      <a:spcAft>
        <a:spcPct val="0"/>
      </a:spcAft>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i="1"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0099"/>
    <a:srgbClr val="3333FF"/>
    <a:srgbClr val="BF3788"/>
    <a:srgbClr val="E32BC9"/>
    <a:srgbClr val="FF0066"/>
    <a:srgbClr val="CC00CC"/>
    <a:srgbClr val="D5B015"/>
    <a:srgbClr val="EBC835"/>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2" autoAdjust="0"/>
    <p:restoredTop sz="94677" autoAdjust="0"/>
  </p:normalViewPr>
  <p:slideViewPr>
    <p:cSldViewPr>
      <p:cViewPr>
        <p:scale>
          <a:sx n="66" d="100"/>
          <a:sy n="66" d="100"/>
        </p:scale>
        <p:origin x="-384" y="0"/>
      </p:cViewPr>
      <p:guideLst>
        <p:guide orient="horz" pos="2160"/>
        <p:guide pos="2880"/>
      </p:guideLst>
    </p:cSldViewPr>
  </p:slideViewPr>
  <p:outlineViewPr>
    <p:cViewPr>
      <p:scale>
        <a:sx n="33" d="100"/>
        <a:sy n="33" d="100"/>
      </p:scale>
      <p:origin x="240" y="486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0213"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effectLst/>
                <a:latin typeface="Calibri" pitchFamily="34" charset="0"/>
              </a:defRPr>
            </a:lvl1pPr>
          </a:lstStyle>
          <a:p>
            <a:endParaRPr lang="en-ZA"/>
          </a:p>
        </p:txBody>
      </p:sp>
      <p:sp>
        <p:nvSpPr>
          <p:cNvPr id="26627" name="Rectangle 3"/>
          <p:cNvSpPr>
            <a:spLocks noGrp="1" noChangeArrowheads="1"/>
          </p:cNvSpPr>
          <p:nvPr>
            <p:ph type="dt" sz="quarter" idx="1"/>
          </p:nvPr>
        </p:nvSpPr>
        <p:spPr bwMode="auto">
          <a:xfrm>
            <a:off x="3883025" y="0"/>
            <a:ext cx="2970213"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effectLst/>
                <a:latin typeface="Calibri" pitchFamily="34" charset="0"/>
              </a:defRPr>
            </a:lvl1pPr>
          </a:lstStyle>
          <a:p>
            <a:fld id="{2144E36D-F214-4C40-8A37-462F554A448F}" type="datetimeFigureOut">
              <a:rPr lang="en-ZA"/>
              <a:pPr/>
              <a:t>2014/03/03</a:t>
            </a:fld>
            <a:endParaRPr lang="en-ZA"/>
          </a:p>
        </p:txBody>
      </p:sp>
      <p:sp>
        <p:nvSpPr>
          <p:cNvPr id="26628" name="Rectangle 4"/>
          <p:cNvSpPr>
            <a:spLocks noGrp="1" noChangeArrowheads="1"/>
          </p:cNvSpPr>
          <p:nvPr>
            <p:ph type="ftr" sz="quarter" idx="2"/>
          </p:nvPr>
        </p:nvSpPr>
        <p:spPr bwMode="auto">
          <a:xfrm>
            <a:off x="0" y="9226550"/>
            <a:ext cx="2970213"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effectLst/>
                <a:latin typeface="Calibri" pitchFamily="34" charset="0"/>
              </a:defRPr>
            </a:lvl1pPr>
          </a:lstStyle>
          <a:p>
            <a:endParaRPr lang="en-ZA"/>
          </a:p>
        </p:txBody>
      </p:sp>
      <p:sp>
        <p:nvSpPr>
          <p:cNvPr id="26629" name="Rectangle 5"/>
          <p:cNvSpPr>
            <a:spLocks noGrp="1" noChangeArrowheads="1"/>
          </p:cNvSpPr>
          <p:nvPr>
            <p:ph type="sldNum" sz="quarter" idx="3"/>
          </p:nvPr>
        </p:nvSpPr>
        <p:spPr bwMode="auto">
          <a:xfrm>
            <a:off x="3883025" y="9226550"/>
            <a:ext cx="2970213"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effectLst/>
                <a:latin typeface="Calibri" pitchFamily="34" charset="0"/>
              </a:defRPr>
            </a:lvl1pPr>
          </a:lstStyle>
          <a:p>
            <a:fld id="{4610E8E4-727C-4FB9-8237-E12DB98B613D}" type="slidenum">
              <a:rPr lang="en-ZA"/>
              <a:pPr/>
              <a:t>‹#›</a:t>
            </a:fld>
            <a:endParaRPr lang="en-ZA"/>
          </a:p>
        </p:txBody>
      </p:sp>
    </p:spTree>
    <p:extLst>
      <p:ext uri="{BB962C8B-B14F-4D97-AF65-F5344CB8AC3E}">
        <p14:creationId xmlns:p14="http://schemas.microsoft.com/office/powerpoint/2010/main" val="144626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0213"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effectLst/>
                <a:latin typeface="Calibri" pitchFamily="34" charset="0"/>
              </a:defRPr>
            </a:lvl1pPr>
          </a:lstStyle>
          <a:p>
            <a:endParaRPr lang="en-ZA"/>
          </a:p>
        </p:txBody>
      </p:sp>
      <p:sp>
        <p:nvSpPr>
          <p:cNvPr id="27651" name="Rectangle 3"/>
          <p:cNvSpPr>
            <a:spLocks noGrp="1" noChangeArrowheads="1"/>
          </p:cNvSpPr>
          <p:nvPr>
            <p:ph type="dt" idx="1"/>
          </p:nvPr>
        </p:nvSpPr>
        <p:spPr bwMode="auto">
          <a:xfrm>
            <a:off x="3883025" y="0"/>
            <a:ext cx="2970213" cy="485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a:effectLst/>
                <a:latin typeface="Calibri" pitchFamily="34" charset="0"/>
              </a:defRPr>
            </a:lvl1pPr>
          </a:lstStyle>
          <a:p>
            <a:fld id="{EDFF4696-04BA-4BAB-B988-1F4752BD8FDE}" type="datetimeFigureOut">
              <a:rPr lang="en-ZA"/>
              <a:pPr/>
              <a:t>2014/03/03</a:t>
            </a:fld>
            <a:endParaRPr lang="en-ZA"/>
          </a:p>
        </p:txBody>
      </p:sp>
      <p:sp>
        <p:nvSpPr>
          <p:cNvPr id="27652" name="Rectangle 4"/>
          <p:cNvSpPr>
            <a:spLocks noGrp="1" noRot="1" noChangeAspect="1" noChangeArrowheads="1" noTextEdit="1"/>
          </p:cNvSpPr>
          <p:nvPr>
            <p:ph type="sldImg" idx="2"/>
          </p:nvPr>
        </p:nvSpPr>
        <p:spPr bwMode="auto">
          <a:xfrm>
            <a:off x="998538" y="728663"/>
            <a:ext cx="4857750" cy="3643312"/>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614863"/>
            <a:ext cx="5483225" cy="4370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ZA" smtClean="0"/>
              <a:t>Click to edit Master text styles</a:t>
            </a:r>
          </a:p>
          <a:p>
            <a:pPr lvl="1"/>
            <a:r>
              <a:rPr lang="en-ZA" smtClean="0"/>
              <a:t>Second level</a:t>
            </a:r>
          </a:p>
          <a:p>
            <a:pPr lvl="2"/>
            <a:r>
              <a:rPr lang="en-ZA" smtClean="0"/>
              <a:t>Third level</a:t>
            </a:r>
          </a:p>
          <a:p>
            <a:pPr lvl="3"/>
            <a:r>
              <a:rPr lang="en-ZA" smtClean="0"/>
              <a:t>Fourth level</a:t>
            </a:r>
          </a:p>
          <a:p>
            <a:pPr lvl="4"/>
            <a:r>
              <a:rPr lang="en-ZA" smtClean="0"/>
              <a:t>Fifth level</a:t>
            </a:r>
          </a:p>
        </p:txBody>
      </p:sp>
      <p:sp>
        <p:nvSpPr>
          <p:cNvPr id="27654" name="Rectangle 6"/>
          <p:cNvSpPr>
            <a:spLocks noGrp="1" noChangeArrowheads="1"/>
          </p:cNvSpPr>
          <p:nvPr>
            <p:ph type="ftr" sz="quarter" idx="4"/>
          </p:nvPr>
        </p:nvSpPr>
        <p:spPr bwMode="auto">
          <a:xfrm>
            <a:off x="0" y="9226550"/>
            <a:ext cx="2970213"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a:effectLst/>
                <a:latin typeface="Calibri" pitchFamily="34" charset="0"/>
              </a:defRPr>
            </a:lvl1pPr>
          </a:lstStyle>
          <a:p>
            <a:endParaRPr lang="en-ZA"/>
          </a:p>
        </p:txBody>
      </p:sp>
      <p:sp>
        <p:nvSpPr>
          <p:cNvPr id="27655" name="Rectangle 7"/>
          <p:cNvSpPr>
            <a:spLocks noGrp="1" noChangeArrowheads="1"/>
          </p:cNvSpPr>
          <p:nvPr>
            <p:ph type="sldNum" sz="quarter" idx="5"/>
          </p:nvPr>
        </p:nvSpPr>
        <p:spPr bwMode="auto">
          <a:xfrm>
            <a:off x="3883025" y="9226550"/>
            <a:ext cx="2970213" cy="485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a:effectLst/>
                <a:latin typeface="Calibri" pitchFamily="34" charset="0"/>
              </a:defRPr>
            </a:lvl1pPr>
          </a:lstStyle>
          <a:p>
            <a:fld id="{C3ED3719-7F88-4B56-8930-0ADC909A6565}" type="slidenum">
              <a:rPr lang="en-ZA"/>
              <a:pPr/>
              <a:t>‹#›</a:t>
            </a:fld>
            <a:endParaRPr lang="en-ZA"/>
          </a:p>
        </p:txBody>
      </p:sp>
    </p:spTree>
    <p:extLst>
      <p:ext uri="{BB962C8B-B14F-4D97-AF65-F5344CB8AC3E}">
        <p14:creationId xmlns:p14="http://schemas.microsoft.com/office/powerpoint/2010/main" val="13744140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Z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Z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Z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Z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Z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Z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Z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Z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Z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alpha val="53000"/>
          </a:schemeClr>
        </a:solidFill>
        <a:effectLst/>
      </p:bgPr>
    </p:bg>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27088" y="6237288"/>
            <a:ext cx="2449512" cy="366712"/>
          </a:xfrm>
          <a:prstGeom prst="rect">
            <a:avLst/>
          </a:prstGeom>
          <a:noFill/>
          <a:ln w="9525">
            <a:noFill/>
            <a:miter lim="800000"/>
            <a:headEnd/>
            <a:tailEnd/>
          </a:ln>
          <a:effectLst/>
        </p:spPr>
        <p:txBody>
          <a:bodyPr>
            <a:spAutoFit/>
          </a:bodyPr>
          <a:lstStyle/>
          <a:p>
            <a:pPr eaLnBrk="1" hangingPunct="1">
              <a:spcBef>
                <a:spcPct val="50000"/>
              </a:spcBef>
            </a:pPr>
            <a:endParaRPr lang="en-ZA" i="0">
              <a:effectLst/>
              <a:cs typeface="Arial" pitchFamily="34" charset="0"/>
            </a:endParaRPr>
          </a:p>
        </p:txBody>
      </p:sp>
      <p:sp>
        <p:nvSpPr>
          <p:cNvPr id="105479" name="Text Box 7"/>
          <p:cNvSpPr txBox="1">
            <a:spLocks noChangeArrowheads="1"/>
          </p:cNvSpPr>
          <p:nvPr/>
        </p:nvSpPr>
        <p:spPr bwMode="auto">
          <a:xfrm rot="8061524">
            <a:off x="7404100" y="-2849562"/>
            <a:ext cx="458787" cy="366712"/>
          </a:xfrm>
          <a:prstGeom prst="rect">
            <a:avLst/>
          </a:prstGeom>
          <a:noFill/>
          <a:ln w="9525">
            <a:noFill/>
            <a:miter lim="800000"/>
            <a:headEnd/>
            <a:tailEnd/>
          </a:ln>
          <a:effectLst/>
        </p:spPr>
        <p:txBody>
          <a:bodyPr rot="10800000" vert="eaVert">
            <a:spAutoFit/>
          </a:bodyPr>
          <a:lstStyle/>
          <a:p>
            <a:pPr eaLnBrk="1" hangingPunct="1">
              <a:spcBef>
                <a:spcPct val="50000"/>
              </a:spcBef>
            </a:pPr>
            <a:endParaRPr lang="en-ZA" i="0">
              <a:effectLst/>
              <a:cs typeface="Arial" pitchFamily="34" charset="0"/>
            </a:endParaRPr>
          </a:p>
        </p:txBody>
      </p:sp>
      <p:sp>
        <p:nvSpPr>
          <p:cNvPr id="105481" name="Text Box 9"/>
          <p:cNvSpPr txBox="1">
            <a:spLocks noChangeArrowheads="1"/>
          </p:cNvSpPr>
          <p:nvPr userDrawn="1"/>
        </p:nvSpPr>
        <p:spPr bwMode="auto">
          <a:xfrm>
            <a:off x="827088" y="6237288"/>
            <a:ext cx="2449512" cy="366712"/>
          </a:xfrm>
          <a:prstGeom prst="rect">
            <a:avLst/>
          </a:prstGeom>
          <a:noFill/>
          <a:ln w="9525">
            <a:noFill/>
            <a:miter lim="800000"/>
            <a:headEnd/>
            <a:tailEnd/>
          </a:ln>
          <a:effectLst/>
        </p:spPr>
        <p:txBody>
          <a:bodyPr>
            <a:spAutoFit/>
          </a:bodyPr>
          <a:lstStyle/>
          <a:p>
            <a:pPr eaLnBrk="1" hangingPunct="1">
              <a:spcBef>
                <a:spcPct val="50000"/>
              </a:spcBef>
            </a:pPr>
            <a:endParaRPr lang="en-ZA" i="0">
              <a:effectLst/>
              <a:cs typeface="Arial" pitchFamily="34" charset="0"/>
            </a:endParaRPr>
          </a:p>
        </p:txBody>
      </p:sp>
      <p:sp>
        <p:nvSpPr>
          <p:cNvPr id="105482" name="Text Box 10"/>
          <p:cNvSpPr txBox="1">
            <a:spLocks noChangeArrowheads="1"/>
          </p:cNvSpPr>
          <p:nvPr userDrawn="1"/>
        </p:nvSpPr>
        <p:spPr bwMode="auto">
          <a:xfrm>
            <a:off x="539750" y="6524625"/>
            <a:ext cx="3240088" cy="274638"/>
          </a:xfrm>
          <a:prstGeom prst="rect">
            <a:avLst/>
          </a:prstGeom>
          <a:noFill/>
          <a:ln w="9525">
            <a:noFill/>
            <a:miter lim="800000"/>
            <a:headEnd/>
            <a:tailEnd/>
          </a:ln>
          <a:effectLst/>
        </p:spPr>
        <p:txBody>
          <a:bodyPr>
            <a:spAutoFit/>
          </a:bodyPr>
          <a:lstStyle/>
          <a:p>
            <a:pPr eaLnBrk="1" hangingPunct="1">
              <a:spcBef>
                <a:spcPct val="50000"/>
              </a:spcBef>
            </a:pPr>
            <a:r>
              <a:rPr lang="en-GB" sz="1200" b="0" i="0" dirty="0">
                <a:solidFill>
                  <a:schemeClr val="bg1"/>
                </a:solidFill>
                <a:effectLst/>
              </a:rPr>
              <a:t>Copyright </a:t>
            </a:r>
            <a:r>
              <a:rPr lang="en-GB" sz="1200" b="0" i="0" dirty="0">
                <a:solidFill>
                  <a:schemeClr val="bg1"/>
                </a:solidFill>
                <a:effectLst/>
                <a:cs typeface="Arial" pitchFamily="34" charset="0"/>
              </a:rPr>
              <a:t>©</a:t>
            </a:r>
            <a:r>
              <a:rPr lang="en-GB" sz="1200" b="0" i="0" dirty="0">
                <a:solidFill>
                  <a:schemeClr val="bg1"/>
                </a:solidFill>
                <a:effectLst/>
              </a:rPr>
              <a:t> Calvary Academics 2012</a:t>
            </a:r>
            <a:endParaRPr lang="en-ZA" sz="1200" b="0" i="0" dirty="0">
              <a:solidFill>
                <a:schemeClr val="bg1"/>
              </a:solidFill>
              <a:effectLst/>
            </a:endParaRPr>
          </a:p>
        </p:txBody>
      </p:sp>
      <p:sp>
        <p:nvSpPr>
          <p:cNvPr id="105483" name="Text Box 11"/>
          <p:cNvSpPr txBox="1">
            <a:spLocks noChangeArrowheads="1"/>
          </p:cNvSpPr>
          <p:nvPr userDrawn="1"/>
        </p:nvSpPr>
        <p:spPr bwMode="auto">
          <a:xfrm>
            <a:off x="3923928" y="6505599"/>
            <a:ext cx="2736303" cy="276999"/>
          </a:xfrm>
          <a:prstGeom prst="rect">
            <a:avLst/>
          </a:prstGeom>
          <a:noFill/>
          <a:ln w="9525">
            <a:noFill/>
            <a:miter lim="800000"/>
            <a:headEnd/>
            <a:tailEnd/>
          </a:ln>
          <a:effectLst/>
        </p:spPr>
        <p:txBody>
          <a:bodyPr wrap="square">
            <a:spAutoFit/>
          </a:bodyPr>
          <a:lstStyle/>
          <a:p>
            <a:pPr algn="ctr" eaLnBrk="1" hangingPunct="1">
              <a:spcBef>
                <a:spcPct val="50000"/>
              </a:spcBef>
            </a:pPr>
            <a:r>
              <a:rPr lang="en-ZA" sz="1200" b="0" i="0" dirty="0" smtClean="0">
                <a:solidFill>
                  <a:schemeClr val="bg1"/>
                </a:solidFill>
                <a:effectLst/>
                <a:cs typeface="Arial" pitchFamily="34" charset="0"/>
              </a:rPr>
              <a:t>CHB1 Godhead - Lec. 1 </a:t>
            </a:r>
            <a:r>
              <a:rPr lang="en-ZA" sz="1200" b="0" i="0" dirty="0" smtClean="0">
                <a:solidFill>
                  <a:schemeClr val="bg1"/>
                </a:solidFill>
                <a:effectLst/>
                <a:cs typeface="Arial" pitchFamily="34" charset="0"/>
              </a:rPr>
              <a:t>part1</a:t>
            </a:r>
            <a:endParaRPr lang="en-ZA" sz="1200" b="0" i="0" dirty="0">
              <a:solidFill>
                <a:schemeClr val="bg1"/>
              </a:solidFill>
              <a:effectLst/>
              <a:cs typeface="Arial" pitchFamily="34" charset="0"/>
            </a:endParaRPr>
          </a:p>
        </p:txBody>
      </p:sp>
      <p:sp>
        <p:nvSpPr>
          <p:cNvPr id="105484" name="Text Box 12"/>
          <p:cNvSpPr txBox="1">
            <a:spLocks noChangeArrowheads="1"/>
          </p:cNvSpPr>
          <p:nvPr userDrawn="1"/>
        </p:nvSpPr>
        <p:spPr bwMode="auto">
          <a:xfrm rot="8061524">
            <a:off x="7404100" y="-2849562"/>
            <a:ext cx="458787" cy="366712"/>
          </a:xfrm>
          <a:prstGeom prst="rect">
            <a:avLst/>
          </a:prstGeom>
          <a:noFill/>
          <a:ln w="9525">
            <a:noFill/>
            <a:miter lim="800000"/>
            <a:headEnd/>
            <a:tailEnd/>
          </a:ln>
          <a:effectLst/>
        </p:spPr>
        <p:txBody>
          <a:bodyPr rot="10800000" vert="eaVert">
            <a:spAutoFit/>
          </a:bodyPr>
          <a:lstStyle/>
          <a:p>
            <a:pPr eaLnBrk="1" hangingPunct="1">
              <a:spcBef>
                <a:spcPct val="50000"/>
              </a:spcBef>
            </a:pPr>
            <a:endParaRPr lang="en-ZA" i="0">
              <a:effectLst/>
              <a:cs typeface="Arial" pitchFamily="34" charset="0"/>
            </a:endParaRPr>
          </a:p>
        </p:txBody>
      </p:sp>
      <p:pic>
        <p:nvPicPr>
          <p:cNvPr id="105485" name="Picture 13" descr="CalvaryAcademicsLog"/>
          <p:cNvPicPr>
            <a:picLocks noChangeAspect="1" noChangeArrowheads="1"/>
          </p:cNvPicPr>
          <p:nvPr userDrawn="1"/>
        </p:nvPicPr>
        <p:blipFill>
          <a:blip r:embed="rId4" cstate="print"/>
          <a:srcRect/>
          <a:stretch>
            <a:fillRect/>
          </a:stretch>
        </p:blipFill>
        <p:spPr bwMode="auto">
          <a:xfrm>
            <a:off x="250825" y="6453188"/>
            <a:ext cx="287338" cy="360362"/>
          </a:xfrm>
          <a:prstGeom prst="rect">
            <a:avLst/>
          </a:prstGeom>
          <a:noFill/>
        </p:spPr>
      </p:pic>
    </p:spTree>
  </p:cSld>
  <p:clrMap bg1="dk2" tx1="lt1" bg2="dk1" tx2="lt2" accent1="accent1" accent2="accent2" accent3="accent3" accent4="accent4" accent5="accent5" accent6="accent6" hlink="hlink" folHlink="folHlink"/>
  <p:sldLayoutIdLst>
    <p:sldLayoutId id="2147483653" r:id="rId1"/>
    <p:sldLayoutId id="2147483658" r:id="rId2"/>
  </p:sldLayoutIdLst>
  <p:hf hdr="0" ftr="0" dt="0"/>
  <p:txStyles>
    <p:titleStyle>
      <a:lvl1pPr algn="ctr" rtl="0" fontAlgn="base">
        <a:spcBef>
          <a:spcPct val="0"/>
        </a:spcBef>
        <a:spcAft>
          <a:spcPct val="0"/>
        </a:spcAft>
        <a:defRPr sz="4400" b="1">
          <a:solidFill>
            <a:schemeClr val="tx1"/>
          </a:solidFill>
          <a:latin typeface="+mj-lt"/>
          <a:ea typeface="+mj-ea"/>
          <a:cs typeface="+mj-cs"/>
        </a:defRPr>
      </a:lvl1pPr>
      <a:lvl2pPr algn="ctr" rtl="0" fontAlgn="base">
        <a:spcBef>
          <a:spcPct val="0"/>
        </a:spcBef>
        <a:spcAft>
          <a:spcPct val="0"/>
        </a:spcAft>
        <a:defRPr sz="4400" b="1">
          <a:solidFill>
            <a:schemeClr val="tx1"/>
          </a:solidFill>
          <a:latin typeface="Arial Black" pitchFamily="34" charset="0"/>
        </a:defRPr>
      </a:lvl2pPr>
      <a:lvl3pPr algn="ctr" rtl="0" fontAlgn="base">
        <a:spcBef>
          <a:spcPct val="0"/>
        </a:spcBef>
        <a:spcAft>
          <a:spcPct val="0"/>
        </a:spcAft>
        <a:defRPr sz="4400" b="1">
          <a:solidFill>
            <a:schemeClr val="tx1"/>
          </a:solidFill>
          <a:latin typeface="Arial Black" pitchFamily="34" charset="0"/>
        </a:defRPr>
      </a:lvl3pPr>
      <a:lvl4pPr algn="ctr" rtl="0" fontAlgn="base">
        <a:spcBef>
          <a:spcPct val="0"/>
        </a:spcBef>
        <a:spcAft>
          <a:spcPct val="0"/>
        </a:spcAft>
        <a:defRPr sz="4400" b="1">
          <a:solidFill>
            <a:schemeClr val="tx1"/>
          </a:solidFill>
          <a:latin typeface="Arial Black" pitchFamily="34" charset="0"/>
        </a:defRPr>
      </a:lvl4pPr>
      <a:lvl5pPr algn="ctr" rtl="0" fontAlgn="base">
        <a:spcBef>
          <a:spcPct val="0"/>
        </a:spcBef>
        <a:spcAft>
          <a:spcPct val="0"/>
        </a:spcAft>
        <a:defRPr sz="4400" b="1">
          <a:solidFill>
            <a:schemeClr val="tx1"/>
          </a:solidFill>
          <a:latin typeface="Arial Black" pitchFamily="34" charset="0"/>
        </a:defRPr>
      </a:lvl5pPr>
      <a:lvl6pPr marL="457200" algn="ctr" rtl="0" fontAlgn="base">
        <a:spcBef>
          <a:spcPct val="0"/>
        </a:spcBef>
        <a:spcAft>
          <a:spcPct val="0"/>
        </a:spcAft>
        <a:defRPr sz="4400" b="1">
          <a:solidFill>
            <a:schemeClr val="tx1"/>
          </a:solidFill>
          <a:latin typeface="Arial Black" pitchFamily="34" charset="0"/>
        </a:defRPr>
      </a:lvl6pPr>
      <a:lvl7pPr marL="914400" algn="ctr" rtl="0" fontAlgn="base">
        <a:spcBef>
          <a:spcPct val="0"/>
        </a:spcBef>
        <a:spcAft>
          <a:spcPct val="0"/>
        </a:spcAft>
        <a:defRPr sz="4400" b="1">
          <a:solidFill>
            <a:schemeClr val="tx1"/>
          </a:solidFill>
          <a:latin typeface="Arial Black" pitchFamily="34" charset="0"/>
        </a:defRPr>
      </a:lvl7pPr>
      <a:lvl8pPr marL="1371600" algn="ctr" rtl="0" fontAlgn="base">
        <a:spcBef>
          <a:spcPct val="0"/>
        </a:spcBef>
        <a:spcAft>
          <a:spcPct val="0"/>
        </a:spcAft>
        <a:defRPr sz="4400" b="1">
          <a:solidFill>
            <a:schemeClr val="tx1"/>
          </a:solidFill>
          <a:latin typeface="Arial Black" pitchFamily="34" charset="0"/>
        </a:defRPr>
      </a:lvl8pPr>
      <a:lvl9pPr marL="1828800" algn="ctr" rtl="0" fontAlgn="base">
        <a:spcBef>
          <a:spcPct val="0"/>
        </a:spcBef>
        <a:spcAft>
          <a:spcPct val="0"/>
        </a:spcAft>
        <a:defRPr sz="4400" b="1">
          <a:solidFill>
            <a:schemeClr val="tx1"/>
          </a:solidFill>
          <a:latin typeface="Arial Black" pitchFamily="34"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defRPr sz="2800">
          <a:solidFill>
            <a:schemeClr val="tx1"/>
          </a:solidFill>
          <a:latin typeface="+mn-lt"/>
        </a:defRPr>
      </a:lvl2pPr>
      <a:lvl3pPr marL="1143000" indent="-228600" algn="l" rtl="0" fontAlgn="base">
        <a:spcBef>
          <a:spcPct val="20000"/>
        </a:spcBef>
        <a:spcAft>
          <a:spcPct val="0"/>
        </a:spcAft>
        <a:buFont typeface="Arial" pitchFamily="34" charset="0"/>
        <a:buChar char="•"/>
        <a:defRPr sz="2400">
          <a:solidFill>
            <a:schemeClr val="tx1"/>
          </a:solidFill>
          <a:latin typeface="+mn-lt"/>
        </a:defRPr>
      </a:lvl3pPr>
      <a:lvl4pPr marL="1600200" indent="-228600" algn="l" rtl="0" fontAlgn="base">
        <a:spcBef>
          <a:spcPct val="20000"/>
        </a:spcBef>
        <a:spcAft>
          <a:spcPct val="0"/>
        </a:spcAft>
        <a:buFont typeface="Arial" pitchFamily="34" charset="0"/>
        <a:buChar char="–"/>
        <a:defRPr sz="2000">
          <a:solidFill>
            <a:schemeClr val="tx1"/>
          </a:solidFill>
          <a:latin typeface="+mn-lt"/>
        </a:defRPr>
      </a:lvl4pPr>
      <a:lvl5pPr marL="2057400" indent="-228600" algn="l" rtl="0" fontAlgn="base">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48680"/>
            <a:ext cx="9144000" cy="1015663"/>
          </a:xfrm>
          <a:prstGeom prst="rect">
            <a:avLst/>
          </a:prstGeom>
          <a:noFill/>
        </p:spPr>
        <p:txBody>
          <a:bodyPr wrap="square" rtlCol="0">
            <a:spAutoFit/>
          </a:bodyPr>
          <a:lstStyle/>
          <a:p>
            <a:pPr algn="ctr"/>
            <a:r>
              <a:rPr lang="en-ZA" sz="6000" b="1" i="0" dirty="0" smtClean="0">
                <a:solidFill>
                  <a:srgbClr val="990099"/>
                </a:solidFill>
                <a:effectLst>
                  <a:outerShdw blurRad="38100" dist="38100" sx="1000" sy="1000" algn="tl">
                    <a:srgbClr val="000000"/>
                  </a:outerShdw>
                </a:effectLst>
                <a:cs typeface="Arial" pitchFamily="34" charset="0"/>
              </a:rPr>
              <a:t>Christian Basics part 1</a:t>
            </a:r>
            <a:endParaRPr lang="en-ZA" sz="6000" b="1" i="0" dirty="0">
              <a:solidFill>
                <a:srgbClr val="990099"/>
              </a:solidFill>
              <a:effectLst>
                <a:outerShdw blurRad="38100" dist="38100" sx="1000" sy="1000" algn="tl">
                  <a:srgbClr val="000000"/>
                </a:outerShdw>
              </a:effectLst>
              <a:cs typeface="Arial" pitchFamily="34" charset="0"/>
            </a:endParaRPr>
          </a:p>
        </p:txBody>
      </p:sp>
      <p:sp>
        <p:nvSpPr>
          <p:cNvPr id="7" name="TextBox 6"/>
          <p:cNvSpPr txBox="1"/>
          <p:nvPr/>
        </p:nvSpPr>
        <p:spPr>
          <a:xfrm>
            <a:off x="0" y="2231573"/>
            <a:ext cx="9144000" cy="923330"/>
          </a:xfrm>
          <a:prstGeom prst="rect">
            <a:avLst/>
          </a:prstGeom>
          <a:noFill/>
        </p:spPr>
        <p:txBody>
          <a:bodyPr wrap="square" rtlCol="0">
            <a:spAutoFit/>
          </a:bodyPr>
          <a:lstStyle/>
          <a:p>
            <a:pPr algn="ctr"/>
            <a:r>
              <a:rPr lang="en-ZA" sz="5400" b="1" i="0" dirty="0" smtClean="0">
                <a:solidFill>
                  <a:schemeClr val="accent6">
                    <a:lumMod val="50000"/>
                  </a:schemeClr>
                </a:solidFill>
                <a:effectLst>
                  <a:outerShdw dist="38100" sx="1000" sy="1000" algn="tl">
                    <a:srgbClr val="000000"/>
                  </a:outerShdw>
                </a:effectLst>
                <a:cs typeface="Arial" pitchFamily="34" charset="0"/>
              </a:rPr>
              <a:t>The </a:t>
            </a:r>
            <a:r>
              <a:rPr lang="en-ZA" sz="5400" b="1" i="0" dirty="0" smtClean="0">
                <a:solidFill>
                  <a:schemeClr val="accent6">
                    <a:lumMod val="50000"/>
                  </a:schemeClr>
                </a:solidFill>
                <a:effectLst>
                  <a:outerShdw dist="38100" sx="1000" sy="1000" algn="tl">
                    <a:srgbClr val="000000"/>
                  </a:outerShdw>
                </a:effectLst>
                <a:cs typeface="Arial" pitchFamily="34" charset="0"/>
              </a:rPr>
              <a:t>Godhead</a:t>
            </a:r>
            <a:endParaRPr lang="en-ZA" sz="5400" b="1" i="0" dirty="0" smtClean="0">
              <a:solidFill>
                <a:schemeClr val="accent6">
                  <a:lumMod val="50000"/>
                </a:schemeClr>
              </a:solidFill>
              <a:effectLst>
                <a:outerShdw dist="38100" sx="1000" sy="1000" algn="tl">
                  <a:srgbClr val="000000"/>
                </a:outerShdw>
              </a:effectLst>
              <a:cs typeface="Arial" pitchFamily="34" charset="0"/>
            </a:endParaRPr>
          </a:p>
        </p:txBody>
      </p:sp>
      <p:sp>
        <p:nvSpPr>
          <p:cNvPr id="8" name="TextBox 7"/>
          <p:cNvSpPr txBox="1"/>
          <p:nvPr/>
        </p:nvSpPr>
        <p:spPr>
          <a:xfrm>
            <a:off x="0" y="5837202"/>
            <a:ext cx="9036496" cy="400110"/>
          </a:xfrm>
          <a:prstGeom prst="rect">
            <a:avLst/>
          </a:prstGeom>
          <a:noFill/>
        </p:spPr>
        <p:txBody>
          <a:bodyPr wrap="square" rtlCol="0">
            <a:spAutoFit/>
          </a:bodyPr>
          <a:lstStyle/>
          <a:p>
            <a:pPr algn="ctr"/>
            <a:r>
              <a:rPr lang="en-ZA" sz="2000" b="1" i="0" dirty="0" smtClean="0">
                <a:solidFill>
                  <a:schemeClr val="bg1"/>
                </a:solidFill>
                <a:effectLst/>
              </a:rPr>
              <a:t>CHB 1 Godhead - Lecture 1 part 1</a:t>
            </a:r>
            <a:endParaRPr lang="en-ZA" sz="2000" b="1" i="0" dirty="0">
              <a:solidFill>
                <a:schemeClr val="bg1"/>
              </a:solidFill>
              <a:effectLst/>
            </a:endParaRPr>
          </a:p>
        </p:txBody>
      </p:sp>
      <p:sp>
        <p:nvSpPr>
          <p:cNvPr id="2" name="TextBox 1"/>
          <p:cNvSpPr txBox="1"/>
          <p:nvPr/>
        </p:nvSpPr>
        <p:spPr>
          <a:xfrm>
            <a:off x="8460432" y="6525344"/>
            <a:ext cx="648072" cy="307777"/>
          </a:xfrm>
          <a:prstGeom prst="rect">
            <a:avLst/>
          </a:prstGeom>
          <a:noFill/>
        </p:spPr>
        <p:txBody>
          <a:bodyPr wrap="square" rtlCol="0">
            <a:spAutoFit/>
          </a:bodyPr>
          <a:lstStyle/>
          <a:p>
            <a:r>
              <a:rPr lang="en-ZA" sz="1400" i="0" dirty="0" smtClean="0">
                <a:solidFill>
                  <a:schemeClr val="bg1"/>
                </a:solidFill>
                <a:effectLst/>
              </a:rPr>
              <a:t>1 / </a:t>
            </a:r>
            <a:r>
              <a:rPr lang="en-ZA" sz="1400" i="0" dirty="0" smtClean="0">
                <a:solidFill>
                  <a:schemeClr val="bg1"/>
                </a:solidFill>
                <a:effectLst/>
              </a:rPr>
              <a:t>17</a:t>
            </a:r>
            <a:endParaRPr lang="en-ZA" sz="1400" i="0" dirty="0">
              <a:solidFill>
                <a:schemeClr val="bg1"/>
              </a:solidFill>
              <a:effectLst/>
            </a:endParaRPr>
          </a:p>
        </p:txBody>
      </p:sp>
      <p:sp>
        <p:nvSpPr>
          <p:cNvPr id="3" name="TextBox 2"/>
          <p:cNvSpPr txBox="1"/>
          <p:nvPr/>
        </p:nvSpPr>
        <p:spPr>
          <a:xfrm>
            <a:off x="0" y="4099719"/>
            <a:ext cx="9144000" cy="769441"/>
          </a:xfrm>
          <a:prstGeom prst="rect">
            <a:avLst/>
          </a:prstGeom>
          <a:noFill/>
        </p:spPr>
        <p:txBody>
          <a:bodyPr wrap="square" rtlCol="0">
            <a:spAutoFit/>
          </a:bodyPr>
          <a:lstStyle/>
          <a:p>
            <a:pPr algn="ctr"/>
            <a:r>
              <a:rPr lang="en-ZA" sz="4400" b="1" i="0" dirty="0" smtClean="0">
                <a:solidFill>
                  <a:schemeClr val="bg2"/>
                </a:solidFill>
                <a:effectLst/>
              </a:rPr>
              <a:t>What we can learn about God</a:t>
            </a:r>
            <a:endParaRPr lang="en-ZA" sz="4400" b="1" i="0" dirty="0">
              <a:solidFill>
                <a:schemeClr val="bg2"/>
              </a:solidFill>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p:cNvSpPr>
          <p:nvPr>
            <p:ph type="body" idx="4294967295"/>
          </p:nvPr>
        </p:nvSpPr>
        <p:spPr>
          <a:xfrm>
            <a:off x="467866" y="1412776"/>
            <a:ext cx="8640638" cy="4392488"/>
          </a:xfrm>
          <a:prstGeom prst="rect">
            <a:avLst/>
          </a:prstGeom>
        </p:spPr>
        <p:txBody>
          <a:bodyPr/>
          <a:lstStyle/>
          <a:p>
            <a:pPr marL="0">
              <a:lnSpc>
                <a:spcPct val="150000"/>
              </a:lnSpc>
              <a:spcBef>
                <a:spcPct val="45000"/>
              </a:spcBef>
              <a:buNone/>
            </a:pPr>
            <a:r>
              <a:rPr lang="en-US" sz="2400" dirty="0" smtClean="0">
                <a:solidFill>
                  <a:schemeClr val="bg1"/>
                </a:solidFill>
              </a:rPr>
              <a:t>Those things we see in the Bible that we strive to emulate, while being coached by the Holy Spirit, are found in God in their perfect form.</a:t>
            </a:r>
          </a:p>
          <a:p>
            <a:pPr marL="0">
              <a:lnSpc>
                <a:spcPct val="150000"/>
              </a:lnSpc>
              <a:spcBef>
                <a:spcPct val="45000"/>
              </a:spcBef>
              <a:buNone/>
            </a:pPr>
            <a:r>
              <a:rPr lang="en-US" sz="2400" dirty="0" smtClean="0">
                <a:solidFill>
                  <a:schemeClr val="bg1"/>
                </a:solidFill>
              </a:rPr>
              <a:t>We, </a:t>
            </a:r>
            <a:r>
              <a:rPr lang="en-US" sz="2400" dirty="0">
                <a:solidFill>
                  <a:schemeClr val="bg1"/>
                </a:solidFill>
              </a:rPr>
              <a:t>as </a:t>
            </a:r>
            <a:r>
              <a:rPr lang="en-US" sz="2400" dirty="0" smtClean="0">
                <a:solidFill>
                  <a:schemeClr val="bg1"/>
                </a:solidFill>
              </a:rPr>
              <a:t>men, can lose or gain these attributes but God is the perfect example of love, goodness, mercy, grace, holiness, justice, glory etc. but these attributes are always an integral part of His being and do not change</a:t>
            </a:r>
            <a:endParaRPr lang="en-GB" sz="2800" dirty="0">
              <a:solidFill>
                <a:schemeClr val="bg1"/>
              </a:solidFill>
            </a:endParaRPr>
          </a:p>
          <a:p>
            <a:pPr>
              <a:lnSpc>
                <a:spcPct val="80000"/>
              </a:lnSpc>
            </a:pPr>
            <a:endParaRPr lang="en-GB" sz="2400" dirty="0"/>
          </a:p>
          <a:p>
            <a:pPr>
              <a:lnSpc>
                <a:spcPct val="80000"/>
              </a:lnSpc>
            </a:pPr>
            <a:endParaRPr lang="en-GB" sz="300" dirty="0"/>
          </a:p>
          <a:p>
            <a:pPr>
              <a:lnSpc>
                <a:spcPct val="80000"/>
              </a:lnSpc>
            </a:pPr>
            <a:endParaRPr lang="en-GB" sz="300" dirty="0"/>
          </a:p>
          <a:p>
            <a:pPr>
              <a:lnSpc>
                <a:spcPct val="80000"/>
              </a:lnSpc>
            </a:pPr>
            <a:endParaRPr lang="en-GB" sz="300" dirty="0"/>
          </a:p>
          <a:p>
            <a:pPr>
              <a:lnSpc>
                <a:spcPct val="80000"/>
              </a:lnSpc>
            </a:pPr>
            <a:endParaRPr lang="en-GB" sz="300" dirty="0"/>
          </a:p>
          <a:p>
            <a:pPr>
              <a:lnSpc>
                <a:spcPct val="80000"/>
              </a:lnSpc>
            </a:pPr>
            <a:endParaRPr lang="en-GB" sz="300" dirty="0"/>
          </a:p>
          <a:p>
            <a:pPr>
              <a:lnSpc>
                <a:spcPct val="80000"/>
              </a:lnSpc>
            </a:pPr>
            <a:endParaRPr lang="en-GB" sz="300" dirty="0"/>
          </a:p>
          <a:p>
            <a:pPr>
              <a:lnSpc>
                <a:spcPct val="80000"/>
              </a:lnSpc>
            </a:pPr>
            <a:endParaRPr lang="en-GB" sz="1000" dirty="0"/>
          </a:p>
          <a:p>
            <a:pPr>
              <a:lnSpc>
                <a:spcPct val="80000"/>
              </a:lnSpc>
              <a:buFont typeface="Wingdings" pitchFamily="2" charset="2"/>
              <a:buNone/>
            </a:pPr>
            <a:endParaRPr lang="en-ZA" sz="500" dirty="0"/>
          </a:p>
        </p:txBody>
      </p:sp>
      <p:sp>
        <p:nvSpPr>
          <p:cNvPr id="49158" name="Text Box 6"/>
          <p:cNvSpPr txBox="1">
            <a:spLocks noChangeArrowheads="1"/>
          </p:cNvSpPr>
          <p:nvPr/>
        </p:nvSpPr>
        <p:spPr bwMode="auto">
          <a:xfrm>
            <a:off x="8172400" y="6525344"/>
            <a:ext cx="971600"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smtClean="0">
                <a:solidFill>
                  <a:schemeClr val="bg1"/>
                </a:solidFill>
                <a:effectLst/>
                <a:cs typeface="Arial" pitchFamily="34" charset="0"/>
              </a:rPr>
              <a:t>10/ 17</a:t>
            </a:r>
            <a:endParaRPr lang="en-ZA" sz="1400" i="0" dirty="0">
              <a:solidFill>
                <a:schemeClr val="bg1"/>
              </a:solidFill>
              <a:effectLst/>
              <a:cs typeface="Arial" pitchFamily="34" charset="0"/>
            </a:endParaRPr>
          </a:p>
        </p:txBody>
      </p:sp>
      <p:sp>
        <p:nvSpPr>
          <p:cNvPr id="5" name="TextBox 4"/>
          <p:cNvSpPr txBox="1"/>
          <p:nvPr/>
        </p:nvSpPr>
        <p:spPr>
          <a:xfrm>
            <a:off x="0" y="260648"/>
            <a:ext cx="9144000" cy="707886"/>
          </a:xfrm>
          <a:prstGeom prst="rect">
            <a:avLst/>
          </a:prstGeom>
          <a:noFill/>
        </p:spPr>
        <p:txBody>
          <a:bodyPr wrap="square" rtlCol="0">
            <a:spAutoFit/>
          </a:bodyPr>
          <a:lstStyle/>
          <a:p>
            <a:pPr algn="ctr"/>
            <a:r>
              <a:rPr lang="en-ZA" sz="4000" b="1" i="0" kern="0" dirty="0" smtClean="0">
                <a:ln>
                  <a:solidFill>
                    <a:schemeClr val="tx1">
                      <a:lumMod val="50000"/>
                    </a:schemeClr>
                  </a:solidFill>
                </a:ln>
                <a:solidFill>
                  <a:srgbClr val="CC00CC"/>
                </a:solidFill>
                <a:effectLst/>
                <a:cs typeface="Arial" pitchFamily="34" charset="0"/>
              </a:rPr>
              <a:t>The Character </a:t>
            </a:r>
            <a:r>
              <a:rPr lang="en-ZA" sz="4000" b="1" i="0" kern="0" dirty="0">
                <a:ln>
                  <a:solidFill>
                    <a:schemeClr val="tx1">
                      <a:lumMod val="50000"/>
                    </a:schemeClr>
                  </a:solidFill>
                </a:ln>
                <a:solidFill>
                  <a:srgbClr val="CC00CC"/>
                </a:solidFill>
                <a:effectLst/>
                <a:cs typeface="Arial" pitchFamily="34" charset="0"/>
              </a:rPr>
              <a:t>of God</a:t>
            </a:r>
            <a:endParaRPr lang="en-ZA" sz="4000" dirty="0">
              <a:ln>
                <a:solidFill>
                  <a:schemeClr val="tx1">
                    <a:lumMod val="50000"/>
                  </a:schemeClr>
                </a:solidFill>
              </a:ln>
              <a:solidFill>
                <a:srgbClr val="CC00CC"/>
              </a:solidFill>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p:cNvSpPr>
          <p:nvPr>
            <p:ph type="body" idx="4294967295"/>
          </p:nvPr>
        </p:nvSpPr>
        <p:spPr>
          <a:xfrm>
            <a:off x="250825" y="1196999"/>
            <a:ext cx="8713788" cy="5040313"/>
          </a:xfrm>
          <a:prstGeom prst="rect">
            <a:avLst/>
          </a:prstGeom>
        </p:spPr>
        <p:txBody>
          <a:bodyPr/>
          <a:lstStyle/>
          <a:p>
            <a:pPr marL="0">
              <a:lnSpc>
                <a:spcPct val="150000"/>
              </a:lnSpc>
              <a:spcBef>
                <a:spcPct val="45000"/>
              </a:spcBef>
              <a:buNone/>
            </a:pPr>
            <a:r>
              <a:rPr lang="en-US" sz="2400" dirty="0" smtClean="0">
                <a:solidFill>
                  <a:schemeClr val="accent1">
                    <a:lumMod val="50000"/>
                  </a:schemeClr>
                </a:solidFill>
              </a:rPr>
              <a:t>There are some communicable attributes of God that we can </a:t>
            </a:r>
            <a:r>
              <a:rPr lang="en-US" sz="2400" dirty="0">
                <a:solidFill>
                  <a:schemeClr val="accent1">
                    <a:lumMod val="50000"/>
                  </a:schemeClr>
                </a:solidFill>
              </a:rPr>
              <a:t>relate </a:t>
            </a:r>
            <a:r>
              <a:rPr lang="en-US" sz="2400" dirty="0" smtClean="0">
                <a:solidFill>
                  <a:schemeClr val="accent1">
                    <a:lumMod val="50000"/>
                  </a:schemeClr>
                </a:solidFill>
              </a:rPr>
              <a:t>to in our limited way. For example:</a:t>
            </a:r>
          </a:p>
          <a:p>
            <a:pPr>
              <a:lnSpc>
                <a:spcPct val="150000"/>
              </a:lnSpc>
              <a:spcBef>
                <a:spcPct val="45000"/>
              </a:spcBef>
              <a:buClr>
                <a:srgbClr val="3333FF"/>
              </a:buClr>
              <a:buFontTx/>
              <a:buChar char="•"/>
            </a:pPr>
            <a:r>
              <a:rPr lang="en-US" sz="2400" b="1" dirty="0" smtClean="0">
                <a:solidFill>
                  <a:srgbClr val="C00000"/>
                </a:solidFill>
              </a:rPr>
              <a:t>Wisdom                     Proverbs</a:t>
            </a:r>
          </a:p>
          <a:p>
            <a:pPr>
              <a:lnSpc>
                <a:spcPct val="150000"/>
              </a:lnSpc>
              <a:spcBef>
                <a:spcPct val="45000"/>
              </a:spcBef>
              <a:buClr>
                <a:srgbClr val="3333FF"/>
              </a:buClr>
              <a:buFontTx/>
              <a:buChar char="•"/>
            </a:pPr>
            <a:r>
              <a:rPr lang="en-US" sz="2400" b="1" dirty="0">
                <a:solidFill>
                  <a:srgbClr val="C00000"/>
                </a:solidFill>
              </a:rPr>
              <a:t>Goodness                  Psalm </a:t>
            </a:r>
            <a:r>
              <a:rPr lang="en-US" sz="2400" b="1" dirty="0" smtClean="0">
                <a:solidFill>
                  <a:srgbClr val="C00000"/>
                </a:solidFill>
              </a:rPr>
              <a:t>107</a:t>
            </a:r>
          </a:p>
          <a:p>
            <a:pPr>
              <a:lnSpc>
                <a:spcPct val="150000"/>
              </a:lnSpc>
              <a:spcBef>
                <a:spcPct val="45000"/>
              </a:spcBef>
              <a:buClr>
                <a:srgbClr val="3333FF"/>
              </a:buClr>
              <a:buFontTx/>
              <a:buChar char="•"/>
            </a:pPr>
            <a:r>
              <a:rPr lang="en-US" sz="2400" b="1" dirty="0" smtClean="0">
                <a:solidFill>
                  <a:srgbClr val="C00000"/>
                </a:solidFill>
              </a:rPr>
              <a:t>Righteousness           Romans</a:t>
            </a:r>
          </a:p>
          <a:p>
            <a:pPr>
              <a:lnSpc>
                <a:spcPct val="150000"/>
              </a:lnSpc>
              <a:spcBef>
                <a:spcPct val="45000"/>
              </a:spcBef>
              <a:buClr>
                <a:srgbClr val="3333FF"/>
              </a:buClr>
              <a:buFontTx/>
              <a:buChar char="•"/>
            </a:pPr>
            <a:r>
              <a:rPr lang="en-US" sz="2400" b="1" dirty="0" smtClean="0">
                <a:solidFill>
                  <a:srgbClr val="C00000"/>
                </a:solidFill>
              </a:rPr>
              <a:t>Justice                        Amos 5</a:t>
            </a:r>
          </a:p>
          <a:p>
            <a:pPr>
              <a:lnSpc>
                <a:spcPct val="150000"/>
              </a:lnSpc>
              <a:spcBef>
                <a:spcPct val="45000"/>
              </a:spcBef>
              <a:buClr>
                <a:srgbClr val="3333FF"/>
              </a:buClr>
              <a:buFontTx/>
              <a:buChar char="•"/>
            </a:pPr>
            <a:r>
              <a:rPr lang="en-US" sz="2400" b="1" dirty="0" smtClean="0">
                <a:solidFill>
                  <a:srgbClr val="C00000"/>
                </a:solidFill>
              </a:rPr>
              <a:t>Love                            1 John 3 - 4</a:t>
            </a:r>
          </a:p>
          <a:p>
            <a:pPr>
              <a:lnSpc>
                <a:spcPct val="80000"/>
              </a:lnSpc>
              <a:spcBef>
                <a:spcPct val="45000"/>
              </a:spcBef>
              <a:buClr>
                <a:srgbClr val="3333FF"/>
              </a:buClr>
              <a:buFontTx/>
              <a:buChar char="•"/>
            </a:pPr>
            <a:endParaRPr lang="en-GB" sz="1000" dirty="0"/>
          </a:p>
          <a:p>
            <a:pPr>
              <a:buFont typeface="Wingdings" pitchFamily="2" charset="2"/>
              <a:buNone/>
            </a:pPr>
            <a:endParaRPr lang="en-GB" sz="900" dirty="0"/>
          </a:p>
          <a:p>
            <a:pPr>
              <a:buFont typeface="Wingdings" pitchFamily="2" charset="2"/>
              <a:buNone/>
            </a:pPr>
            <a:r>
              <a:rPr lang="en-GB" sz="900" dirty="0"/>
              <a:t>                  </a:t>
            </a:r>
          </a:p>
          <a:p>
            <a:pPr>
              <a:buFont typeface="Wingdings" pitchFamily="2" charset="2"/>
              <a:buNone/>
            </a:pPr>
            <a:endParaRPr lang="en-GB" sz="600" dirty="0"/>
          </a:p>
          <a:p>
            <a:pPr>
              <a:lnSpc>
                <a:spcPct val="80000"/>
              </a:lnSpc>
              <a:buFont typeface="Wingdings" pitchFamily="2" charset="2"/>
              <a:buNone/>
            </a:pPr>
            <a:endParaRPr lang="en-ZA" sz="800" dirty="0"/>
          </a:p>
        </p:txBody>
      </p:sp>
      <p:sp>
        <p:nvSpPr>
          <p:cNvPr id="50181" name="Text Box 5"/>
          <p:cNvSpPr txBox="1">
            <a:spLocks noChangeArrowheads="1"/>
          </p:cNvSpPr>
          <p:nvPr/>
        </p:nvSpPr>
        <p:spPr bwMode="auto">
          <a:xfrm>
            <a:off x="8316416" y="6505599"/>
            <a:ext cx="827584" cy="307777"/>
          </a:xfrm>
          <a:prstGeom prst="rect">
            <a:avLst/>
          </a:prstGeom>
          <a:noFill/>
          <a:ln w="9525">
            <a:noFill/>
            <a:miter lim="800000"/>
            <a:headEnd/>
            <a:tailEnd/>
          </a:ln>
          <a:effectLst/>
        </p:spPr>
        <p:txBody>
          <a:bodyPr wrap="square">
            <a:spAutoFit/>
          </a:bodyPr>
          <a:lstStyle/>
          <a:p>
            <a:pPr algn="ctr" eaLnBrk="1" hangingPunct="1"/>
            <a:r>
              <a:rPr lang="en-ZA" sz="1400" i="0" dirty="0" smtClean="0">
                <a:solidFill>
                  <a:schemeClr val="accent1">
                    <a:lumMod val="50000"/>
                  </a:schemeClr>
                </a:solidFill>
                <a:effectLst/>
                <a:cs typeface="Arial" pitchFamily="34" charset="0"/>
              </a:rPr>
              <a:t>11/ 17</a:t>
            </a:r>
            <a:endParaRPr lang="en-ZA" sz="1400" i="0" dirty="0">
              <a:solidFill>
                <a:schemeClr val="accent1">
                  <a:lumMod val="50000"/>
                </a:schemeClr>
              </a:solidFill>
              <a:effectLst/>
              <a:cs typeface="Arial" pitchFamily="34" charset="0"/>
            </a:endParaRPr>
          </a:p>
        </p:txBody>
      </p:sp>
      <p:sp>
        <p:nvSpPr>
          <p:cNvPr id="5" name="TextBox 4"/>
          <p:cNvSpPr txBox="1"/>
          <p:nvPr/>
        </p:nvSpPr>
        <p:spPr>
          <a:xfrm>
            <a:off x="0" y="188640"/>
            <a:ext cx="9036496" cy="707886"/>
          </a:xfrm>
          <a:prstGeom prst="rect">
            <a:avLst/>
          </a:prstGeom>
          <a:noFill/>
        </p:spPr>
        <p:txBody>
          <a:bodyPr wrap="square" rtlCol="0">
            <a:spAutoFit/>
          </a:bodyPr>
          <a:lstStyle/>
          <a:p>
            <a:pPr algn="ctr"/>
            <a:r>
              <a:rPr lang="en-ZA" sz="4000" b="1" i="0" kern="0" dirty="0">
                <a:ln>
                  <a:solidFill>
                    <a:schemeClr val="tx1">
                      <a:lumMod val="50000"/>
                    </a:schemeClr>
                  </a:solidFill>
                </a:ln>
                <a:solidFill>
                  <a:srgbClr val="CC00CC"/>
                </a:solidFill>
                <a:effectLst/>
                <a:cs typeface="Arial" pitchFamily="34" charset="0"/>
              </a:rPr>
              <a:t>The Character of </a:t>
            </a:r>
            <a:r>
              <a:rPr lang="en-ZA" sz="4000" b="1" i="0" kern="0" dirty="0" smtClean="0">
                <a:ln>
                  <a:solidFill>
                    <a:schemeClr val="tx1">
                      <a:lumMod val="50000"/>
                    </a:schemeClr>
                  </a:solidFill>
                </a:ln>
                <a:solidFill>
                  <a:srgbClr val="CC00CC"/>
                </a:solidFill>
                <a:effectLst/>
                <a:cs typeface="Arial" pitchFamily="34" charset="0"/>
              </a:rPr>
              <a:t>God -1</a:t>
            </a:r>
            <a:endParaRPr lang="en-ZA" sz="4000" dirty="0">
              <a:ln>
                <a:solidFill>
                  <a:schemeClr val="tx1">
                    <a:lumMod val="50000"/>
                  </a:schemeClr>
                </a:solidFill>
              </a:ln>
              <a:solidFill>
                <a:srgbClr val="CC00CC"/>
              </a:solidFill>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body" idx="4294967295"/>
          </p:nvPr>
        </p:nvSpPr>
        <p:spPr>
          <a:xfrm>
            <a:off x="250825" y="908720"/>
            <a:ext cx="8713788" cy="5698356"/>
          </a:xfrm>
          <a:prstGeom prst="rect">
            <a:avLst/>
          </a:prstGeom>
        </p:spPr>
        <p:txBody>
          <a:bodyPr/>
          <a:lstStyle/>
          <a:p>
            <a:pPr marL="0">
              <a:lnSpc>
                <a:spcPct val="150000"/>
              </a:lnSpc>
              <a:spcBef>
                <a:spcPct val="45000"/>
              </a:spcBef>
              <a:buNone/>
            </a:pPr>
            <a:r>
              <a:rPr lang="en-US" sz="2400" dirty="0">
                <a:solidFill>
                  <a:schemeClr val="bg1"/>
                </a:solidFill>
              </a:rPr>
              <a:t>There are </a:t>
            </a:r>
            <a:r>
              <a:rPr lang="en-US" sz="2400" dirty="0" smtClean="0">
                <a:solidFill>
                  <a:schemeClr val="bg1"/>
                </a:solidFill>
              </a:rPr>
              <a:t>incommunicable attributes found only in </a:t>
            </a:r>
            <a:r>
              <a:rPr lang="en-US" sz="2400" dirty="0">
                <a:solidFill>
                  <a:schemeClr val="bg1"/>
                </a:solidFill>
              </a:rPr>
              <a:t>God that we </a:t>
            </a:r>
            <a:r>
              <a:rPr lang="en-US" sz="2400" dirty="0" smtClean="0">
                <a:solidFill>
                  <a:schemeClr val="bg1"/>
                </a:solidFill>
              </a:rPr>
              <a:t>cannot </a:t>
            </a:r>
            <a:r>
              <a:rPr lang="en-US" sz="2400" dirty="0">
                <a:solidFill>
                  <a:schemeClr val="bg1"/>
                </a:solidFill>
              </a:rPr>
              <a:t>relate </a:t>
            </a:r>
            <a:r>
              <a:rPr lang="en-US" sz="2400" dirty="0" smtClean="0">
                <a:solidFill>
                  <a:schemeClr val="bg1"/>
                </a:solidFill>
              </a:rPr>
              <a:t>to. For </a:t>
            </a:r>
            <a:r>
              <a:rPr lang="en-US" sz="2400" dirty="0">
                <a:solidFill>
                  <a:schemeClr val="bg1"/>
                </a:solidFill>
              </a:rPr>
              <a:t>example:</a:t>
            </a:r>
          </a:p>
          <a:p>
            <a:pPr>
              <a:lnSpc>
                <a:spcPct val="150000"/>
              </a:lnSpc>
              <a:spcBef>
                <a:spcPct val="45000"/>
              </a:spcBef>
              <a:buClr>
                <a:srgbClr val="3333FF"/>
              </a:buClr>
              <a:buFontTx/>
              <a:buChar char="•"/>
            </a:pPr>
            <a:r>
              <a:rPr lang="en-US" sz="2400" b="1" dirty="0" smtClean="0">
                <a:solidFill>
                  <a:schemeClr val="accent1">
                    <a:lumMod val="50000"/>
                  </a:schemeClr>
                </a:solidFill>
              </a:rPr>
              <a:t>Self existence     (Relies on Self)</a:t>
            </a:r>
            <a:endParaRPr lang="en-US" sz="2400" b="1" dirty="0">
              <a:solidFill>
                <a:schemeClr val="accent1">
                  <a:lumMod val="50000"/>
                </a:schemeClr>
              </a:solidFill>
            </a:endParaRPr>
          </a:p>
          <a:p>
            <a:pPr>
              <a:lnSpc>
                <a:spcPct val="150000"/>
              </a:lnSpc>
              <a:spcBef>
                <a:spcPct val="45000"/>
              </a:spcBef>
              <a:buClr>
                <a:srgbClr val="3333FF"/>
              </a:buClr>
              <a:buFontTx/>
              <a:buChar char="•"/>
            </a:pPr>
            <a:r>
              <a:rPr lang="en-US" sz="2400" b="1" dirty="0" smtClean="0">
                <a:solidFill>
                  <a:schemeClr val="accent1">
                    <a:lumMod val="50000"/>
                  </a:schemeClr>
                </a:solidFill>
              </a:rPr>
              <a:t>Immutability         (Unchangeable)</a:t>
            </a:r>
            <a:endParaRPr lang="en-US" sz="2400" b="1" dirty="0">
              <a:solidFill>
                <a:schemeClr val="accent1">
                  <a:lumMod val="50000"/>
                </a:schemeClr>
              </a:solidFill>
            </a:endParaRPr>
          </a:p>
          <a:p>
            <a:pPr>
              <a:lnSpc>
                <a:spcPct val="150000"/>
              </a:lnSpc>
              <a:spcBef>
                <a:spcPct val="45000"/>
              </a:spcBef>
              <a:buClr>
                <a:srgbClr val="3333FF"/>
              </a:buClr>
              <a:buFontTx/>
              <a:buChar char="•"/>
            </a:pPr>
            <a:r>
              <a:rPr lang="en-US" sz="2400" b="1" dirty="0" smtClean="0">
                <a:solidFill>
                  <a:schemeClr val="accent1">
                    <a:lumMod val="50000"/>
                  </a:schemeClr>
                </a:solidFill>
              </a:rPr>
              <a:t>Omniscience        (All knowing)</a:t>
            </a:r>
          </a:p>
          <a:p>
            <a:pPr>
              <a:lnSpc>
                <a:spcPct val="150000"/>
              </a:lnSpc>
              <a:spcBef>
                <a:spcPct val="45000"/>
              </a:spcBef>
              <a:buClr>
                <a:srgbClr val="3333FF"/>
              </a:buClr>
              <a:buFontTx/>
              <a:buChar char="•"/>
            </a:pPr>
            <a:r>
              <a:rPr lang="en-US" sz="2400" b="1" dirty="0" smtClean="0">
                <a:solidFill>
                  <a:schemeClr val="accent1">
                    <a:lumMod val="50000"/>
                  </a:schemeClr>
                </a:solidFill>
              </a:rPr>
              <a:t>Omnipresent        (Not limited by space)</a:t>
            </a:r>
            <a:endParaRPr lang="en-US" sz="2400" b="1" dirty="0">
              <a:solidFill>
                <a:schemeClr val="accent1">
                  <a:lumMod val="50000"/>
                </a:schemeClr>
              </a:solidFill>
            </a:endParaRPr>
          </a:p>
          <a:p>
            <a:pPr>
              <a:lnSpc>
                <a:spcPct val="150000"/>
              </a:lnSpc>
              <a:spcBef>
                <a:spcPct val="45000"/>
              </a:spcBef>
              <a:buClr>
                <a:srgbClr val="3333FF"/>
              </a:buClr>
              <a:buFontTx/>
              <a:buChar char="•"/>
            </a:pPr>
            <a:r>
              <a:rPr lang="en-US" sz="2400" b="1" dirty="0" smtClean="0">
                <a:solidFill>
                  <a:schemeClr val="accent1">
                    <a:lumMod val="50000"/>
                  </a:schemeClr>
                </a:solidFill>
              </a:rPr>
              <a:t>Omnipotent           (Can do anything He desires)</a:t>
            </a:r>
          </a:p>
          <a:p>
            <a:pPr>
              <a:lnSpc>
                <a:spcPct val="150000"/>
              </a:lnSpc>
              <a:spcBef>
                <a:spcPct val="45000"/>
              </a:spcBef>
              <a:buClr>
                <a:srgbClr val="3333FF"/>
              </a:buClr>
              <a:buFontTx/>
              <a:buChar char="•"/>
            </a:pPr>
            <a:r>
              <a:rPr lang="en-ZA" sz="2400" b="1" dirty="0" smtClean="0">
                <a:solidFill>
                  <a:schemeClr val="accent1">
                    <a:lumMod val="50000"/>
                  </a:schemeClr>
                </a:solidFill>
              </a:rPr>
              <a:t>Eternity                  (Not limited by time)</a:t>
            </a:r>
            <a:endParaRPr lang="en-ZA" sz="2400" b="1" dirty="0">
              <a:solidFill>
                <a:schemeClr val="accent1">
                  <a:lumMod val="50000"/>
                </a:schemeClr>
              </a:solidFill>
            </a:endParaRPr>
          </a:p>
        </p:txBody>
      </p:sp>
      <p:sp>
        <p:nvSpPr>
          <p:cNvPr id="51205" name="Text Box 5"/>
          <p:cNvSpPr txBox="1">
            <a:spLocks noChangeArrowheads="1"/>
          </p:cNvSpPr>
          <p:nvPr/>
        </p:nvSpPr>
        <p:spPr bwMode="auto">
          <a:xfrm>
            <a:off x="8244408" y="6505599"/>
            <a:ext cx="899592"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smtClean="0">
                <a:solidFill>
                  <a:schemeClr val="bg1"/>
                </a:solidFill>
                <a:effectLst/>
                <a:cs typeface="Arial" pitchFamily="34" charset="0"/>
              </a:rPr>
              <a:t>12/ 17</a:t>
            </a:r>
            <a:endParaRPr lang="en-ZA" sz="1400" i="0" dirty="0">
              <a:solidFill>
                <a:schemeClr val="bg1"/>
              </a:solidFill>
              <a:effectLst/>
              <a:cs typeface="Arial" pitchFamily="34" charset="0"/>
            </a:endParaRPr>
          </a:p>
        </p:txBody>
      </p:sp>
      <p:sp>
        <p:nvSpPr>
          <p:cNvPr id="5" name="TextBox 4"/>
          <p:cNvSpPr txBox="1"/>
          <p:nvPr/>
        </p:nvSpPr>
        <p:spPr>
          <a:xfrm>
            <a:off x="0" y="260648"/>
            <a:ext cx="9144000" cy="707886"/>
          </a:xfrm>
          <a:prstGeom prst="rect">
            <a:avLst/>
          </a:prstGeom>
          <a:noFill/>
        </p:spPr>
        <p:txBody>
          <a:bodyPr wrap="square" rtlCol="0">
            <a:spAutoFit/>
          </a:bodyPr>
          <a:lstStyle/>
          <a:p>
            <a:pPr algn="ctr"/>
            <a:r>
              <a:rPr lang="en-ZA" sz="4000" b="1" i="0" kern="0" dirty="0">
                <a:ln>
                  <a:solidFill>
                    <a:schemeClr val="tx1">
                      <a:lumMod val="50000"/>
                    </a:schemeClr>
                  </a:solidFill>
                </a:ln>
                <a:solidFill>
                  <a:srgbClr val="CC00CC"/>
                </a:solidFill>
                <a:effectLst/>
                <a:cs typeface="Arial" pitchFamily="34" charset="0"/>
              </a:rPr>
              <a:t>The Character of God </a:t>
            </a:r>
            <a:r>
              <a:rPr lang="en-ZA" sz="4000" b="1" i="0" kern="0" dirty="0" smtClean="0">
                <a:ln>
                  <a:solidFill>
                    <a:schemeClr val="tx1">
                      <a:lumMod val="50000"/>
                    </a:schemeClr>
                  </a:solidFill>
                </a:ln>
                <a:solidFill>
                  <a:srgbClr val="CC00CC"/>
                </a:solidFill>
                <a:effectLst/>
                <a:cs typeface="Arial" pitchFamily="34" charset="0"/>
              </a:rPr>
              <a:t>- 2</a:t>
            </a:r>
            <a:endParaRPr lang="en-ZA" sz="4000" dirty="0">
              <a:ln>
                <a:solidFill>
                  <a:schemeClr val="tx1">
                    <a:lumMod val="50000"/>
                  </a:schemeClr>
                </a:solidFill>
              </a:ln>
              <a:solidFill>
                <a:srgbClr val="CC00CC"/>
              </a:solidFill>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body" idx="4294967295"/>
          </p:nvPr>
        </p:nvSpPr>
        <p:spPr>
          <a:xfrm>
            <a:off x="323528" y="1484784"/>
            <a:ext cx="8568952" cy="4176464"/>
          </a:xfrm>
          <a:prstGeom prst="rect">
            <a:avLst/>
          </a:prstGeom>
        </p:spPr>
        <p:txBody>
          <a:bodyPr/>
          <a:lstStyle/>
          <a:p>
            <a:pPr marL="0" indent="0">
              <a:lnSpc>
                <a:spcPct val="150000"/>
              </a:lnSpc>
              <a:spcBef>
                <a:spcPct val="10000"/>
              </a:spcBef>
              <a:buClr>
                <a:srgbClr val="FFFF66"/>
              </a:buClr>
              <a:buNone/>
              <a:tabLst>
                <a:tab pos="2870200" algn="l"/>
              </a:tabLst>
            </a:pPr>
            <a:r>
              <a:rPr lang="en-US" sz="2400" dirty="0" smtClean="0">
                <a:solidFill>
                  <a:schemeClr val="bg1"/>
                </a:solidFill>
              </a:rPr>
              <a:t>This expresses His self determination meaning He can do anything He desires in His unlimited power and Godhead. Because of His perfect attributes God will never do anything that is not according to His nature.</a:t>
            </a:r>
          </a:p>
          <a:p>
            <a:pPr marL="0" indent="0">
              <a:lnSpc>
                <a:spcPct val="150000"/>
              </a:lnSpc>
              <a:buClr>
                <a:srgbClr val="FFFF66"/>
              </a:buClr>
              <a:buNone/>
              <a:tabLst>
                <a:tab pos="2870200" algn="l"/>
              </a:tabLst>
            </a:pPr>
            <a:r>
              <a:rPr lang="en-US" sz="2400" dirty="0" smtClean="0">
                <a:solidFill>
                  <a:schemeClr val="bg1"/>
                </a:solidFill>
              </a:rPr>
              <a:t>God`s will can be seen as: </a:t>
            </a:r>
          </a:p>
          <a:p>
            <a:pPr>
              <a:lnSpc>
                <a:spcPct val="150000"/>
              </a:lnSpc>
              <a:buClr>
                <a:schemeClr val="accent6"/>
              </a:buClr>
              <a:buFontTx/>
              <a:buChar char="•"/>
              <a:tabLst>
                <a:tab pos="2870200" algn="l"/>
              </a:tabLst>
            </a:pPr>
            <a:r>
              <a:rPr lang="en-US" sz="2400" dirty="0" smtClean="0">
                <a:solidFill>
                  <a:schemeClr val="bg1"/>
                </a:solidFill>
              </a:rPr>
              <a:t>His decreed will. What He says will happen! </a:t>
            </a:r>
          </a:p>
          <a:p>
            <a:pPr>
              <a:lnSpc>
                <a:spcPct val="150000"/>
              </a:lnSpc>
              <a:buClr>
                <a:schemeClr val="accent6"/>
              </a:buClr>
              <a:buFontTx/>
              <a:buChar char="•"/>
              <a:tabLst>
                <a:tab pos="2870200" algn="l"/>
              </a:tabLst>
            </a:pPr>
            <a:r>
              <a:rPr lang="en-US" sz="2400" dirty="0" smtClean="0">
                <a:solidFill>
                  <a:schemeClr val="bg1"/>
                </a:solidFill>
              </a:rPr>
              <a:t>His perceived will.  Understanding His Word</a:t>
            </a:r>
            <a:endParaRPr lang="en-US" sz="2400" dirty="0">
              <a:solidFill>
                <a:schemeClr val="bg1"/>
              </a:solidFill>
            </a:endParaRPr>
          </a:p>
          <a:p>
            <a:pPr>
              <a:lnSpc>
                <a:spcPct val="80000"/>
              </a:lnSpc>
              <a:buClr>
                <a:srgbClr val="FFFF66"/>
              </a:buClr>
              <a:buFont typeface="Wingdings" pitchFamily="2" charset="2"/>
              <a:buNone/>
              <a:tabLst>
                <a:tab pos="2870200" algn="l"/>
              </a:tabLst>
            </a:pPr>
            <a:endParaRPr lang="en-ZA" sz="2400" b="1" dirty="0"/>
          </a:p>
        </p:txBody>
      </p:sp>
      <p:sp>
        <p:nvSpPr>
          <p:cNvPr id="52229" name="Text Box 5"/>
          <p:cNvSpPr txBox="1">
            <a:spLocks noChangeArrowheads="1"/>
          </p:cNvSpPr>
          <p:nvPr/>
        </p:nvSpPr>
        <p:spPr bwMode="auto">
          <a:xfrm>
            <a:off x="8244408" y="6505599"/>
            <a:ext cx="899592"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smtClean="0">
                <a:solidFill>
                  <a:schemeClr val="bg1"/>
                </a:solidFill>
                <a:effectLst/>
                <a:cs typeface="Arial" pitchFamily="34" charset="0"/>
              </a:rPr>
              <a:t>13/ 17</a:t>
            </a:r>
            <a:endParaRPr lang="en-ZA" sz="1400" i="0" dirty="0">
              <a:solidFill>
                <a:schemeClr val="bg1"/>
              </a:solidFill>
              <a:effectLst/>
              <a:cs typeface="Arial" pitchFamily="34" charset="0"/>
            </a:endParaRPr>
          </a:p>
        </p:txBody>
      </p:sp>
      <p:sp>
        <p:nvSpPr>
          <p:cNvPr id="6" name="TextBox 5"/>
          <p:cNvSpPr txBox="1"/>
          <p:nvPr/>
        </p:nvSpPr>
        <p:spPr>
          <a:xfrm>
            <a:off x="0" y="332656"/>
            <a:ext cx="9144000" cy="707886"/>
          </a:xfrm>
          <a:prstGeom prst="rect">
            <a:avLst/>
          </a:prstGeom>
          <a:noFill/>
        </p:spPr>
        <p:txBody>
          <a:bodyPr wrap="square" rtlCol="0">
            <a:spAutoFit/>
          </a:bodyPr>
          <a:lstStyle/>
          <a:p>
            <a:pPr algn="ctr"/>
            <a:r>
              <a:rPr lang="en-ZA" sz="4000" b="1" i="0" kern="0" dirty="0">
                <a:ln>
                  <a:solidFill>
                    <a:schemeClr val="accent2">
                      <a:lumMod val="75000"/>
                    </a:schemeClr>
                  </a:solidFill>
                </a:ln>
                <a:solidFill>
                  <a:srgbClr val="FF0000"/>
                </a:solidFill>
                <a:effectLst/>
                <a:cs typeface="Arial" pitchFamily="34" charset="0"/>
              </a:rPr>
              <a:t>The Will </a:t>
            </a:r>
            <a:r>
              <a:rPr lang="en-ZA" sz="4000" b="1" i="0" kern="0" dirty="0" smtClean="0">
                <a:ln>
                  <a:solidFill>
                    <a:schemeClr val="accent2">
                      <a:lumMod val="75000"/>
                    </a:schemeClr>
                  </a:solidFill>
                </a:ln>
                <a:solidFill>
                  <a:srgbClr val="FF0000"/>
                </a:solidFill>
                <a:effectLst/>
                <a:cs typeface="Arial" pitchFamily="34" charset="0"/>
              </a:rPr>
              <a:t>of God - 1</a:t>
            </a:r>
            <a:endParaRPr lang="en-ZA" sz="4000" dirty="0">
              <a:ln>
                <a:solidFill>
                  <a:schemeClr val="accent2">
                    <a:lumMod val="75000"/>
                  </a:schemeClr>
                </a:solidFill>
              </a:ln>
              <a:solidFill>
                <a:srgbClr val="FF0000"/>
              </a:solidFill>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4294967295"/>
          </p:nvPr>
        </p:nvSpPr>
        <p:spPr>
          <a:xfrm>
            <a:off x="323528" y="908720"/>
            <a:ext cx="8712968" cy="5472460"/>
          </a:xfrm>
          <a:prstGeom prst="rect">
            <a:avLst/>
          </a:prstGeom>
        </p:spPr>
        <p:txBody>
          <a:bodyPr/>
          <a:lstStyle/>
          <a:p>
            <a:pPr marL="0" indent="0">
              <a:lnSpc>
                <a:spcPct val="150000"/>
              </a:lnSpc>
              <a:buClr>
                <a:srgbClr val="FFFF66"/>
              </a:buClr>
              <a:buNone/>
            </a:pPr>
            <a:r>
              <a:rPr lang="en-US" sz="2400" dirty="0" smtClean="0">
                <a:solidFill>
                  <a:schemeClr val="bg1"/>
                </a:solidFill>
              </a:rPr>
              <a:t>God’s Sovereignty </a:t>
            </a:r>
            <a:r>
              <a:rPr lang="en-US" sz="2400" dirty="0">
                <a:solidFill>
                  <a:schemeClr val="bg1"/>
                </a:solidFill>
              </a:rPr>
              <a:t>means that He is the Supreme Ruler who immanently and personally rules over all the affairs of the universe—and this includes our personal lives both as individuals and as a local body of believers. God’s sovereignty is a place of rest for the child of God, as well as a cause of worship</a:t>
            </a:r>
            <a:r>
              <a:rPr lang="en-US" sz="2400" dirty="0">
                <a:solidFill>
                  <a:schemeClr val="accent6">
                    <a:lumMod val="75000"/>
                  </a:schemeClr>
                </a:solidFill>
              </a:rPr>
              <a:t>. </a:t>
            </a:r>
            <a:r>
              <a:rPr lang="en-US" sz="2800" dirty="0">
                <a:solidFill>
                  <a:schemeClr val="accent6">
                    <a:lumMod val="75000"/>
                  </a:schemeClr>
                </a:solidFill>
              </a:rPr>
              <a:t>  </a:t>
            </a:r>
            <a:r>
              <a:rPr lang="en-US" sz="1800" b="1" dirty="0" smtClean="0">
                <a:solidFill>
                  <a:schemeClr val="accent6">
                    <a:lumMod val="75000"/>
                  </a:schemeClr>
                </a:solidFill>
              </a:rPr>
              <a:t>cf</a:t>
            </a:r>
            <a:r>
              <a:rPr lang="en-US" sz="1800" b="1" dirty="0">
                <a:solidFill>
                  <a:schemeClr val="accent6">
                    <a:lumMod val="75000"/>
                  </a:schemeClr>
                </a:solidFill>
              </a:rPr>
              <a:t>. Ps. 48:1; 95:3, </a:t>
            </a:r>
            <a:r>
              <a:rPr lang="en-US" sz="1800" b="1" dirty="0" smtClean="0">
                <a:solidFill>
                  <a:schemeClr val="accent6">
                    <a:lumMod val="75000"/>
                  </a:schemeClr>
                </a:solidFill>
              </a:rPr>
              <a:t>6.</a:t>
            </a:r>
          </a:p>
          <a:p>
            <a:pPr>
              <a:lnSpc>
                <a:spcPct val="150000"/>
              </a:lnSpc>
              <a:buClr>
                <a:schemeClr val="accent6">
                  <a:lumMod val="75000"/>
                </a:schemeClr>
              </a:buClr>
              <a:buFontTx/>
              <a:buChar char="•"/>
            </a:pPr>
            <a:r>
              <a:rPr lang="en-US" sz="2000" b="1" dirty="0" smtClean="0">
                <a:solidFill>
                  <a:schemeClr val="bg1"/>
                </a:solidFill>
              </a:rPr>
              <a:t>God`s will is backed by infinite wisdom and holiness</a:t>
            </a:r>
          </a:p>
          <a:p>
            <a:pPr>
              <a:lnSpc>
                <a:spcPct val="150000"/>
              </a:lnSpc>
              <a:buClr>
                <a:schemeClr val="accent6">
                  <a:lumMod val="75000"/>
                </a:schemeClr>
              </a:buClr>
              <a:buFontTx/>
              <a:buChar char="•"/>
            </a:pPr>
            <a:r>
              <a:rPr lang="en-US" sz="2000" b="1" dirty="0" smtClean="0">
                <a:solidFill>
                  <a:schemeClr val="bg1"/>
                </a:solidFill>
              </a:rPr>
              <a:t>Operates graciously and kindly</a:t>
            </a:r>
          </a:p>
          <a:p>
            <a:pPr>
              <a:lnSpc>
                <a:spcPct val="150000"/>
              </a:lnSpc>
              <a:buClr>
                <a:schemeClr val="accent6">
                  <a:lumMod val="75000"/>
                </a:schemeClr>
              </a:buClr>
              <a:buFontTx/>
              <a:buChar char="•"/>
            </a:pPr>
            <a:r>
              <a:rPr lang="en-US" sz="2000" b="1" dirty="0" smtClean="0">
                <a:solidFill>
                  <a:schemeClr val="bg1"/>
                </a:solidFill>
              </a:rPr>
              <a:t>Acts unconditionally</a:t>
            </a:r>
          </a:p>
          <a:p>
            <a:pPr>
              <a:lnSpc>
                <a:spcPct val="150000"/>
              </a:lnSpc>
              <a:buClr>
                <a:schemeClr val="accent6">
                  <a:lumMod val="75000"/>
                </a:schemeClr>
              </a:buClr>
              <a:buFontTx/>
              <a:buChar char="•"/>
            </a:pPr>
            <a:r>
              <a:rPr lang="en-US" sz="2000" b="1" dirty="0" smtClean="0">
                <a:solidFill>
                  <a:schemeClr val="bg1"/>
                </a:solidFill>
              </a:rPr>
              <a:t>Manifests God`s own glory</a:t>
            </a:r>
          </a:p>
          <a:p>
            <a:pPr>
              <a:lnSpc>
                <a:spcPct val="150000"/>
              </a:lnSpc>
              <a:buClr>
                <a:srgbClr val="FFFF66"/>
              </a:buClr>
              <a:buFontTx/>
              <a:buChar char="•"/>
            </a:pPr>
            <a:endParaRPr lang="en-US" sz="2000" b="1" dirty="0" smtClean="0">
              <a:solidFill>
                <a:schemeClr val="accent6">
                  <a:lumMod val="75000"/>
                </a:schemeClr>
              </a:solidFill>
            </a:endParaRPr>
          </a:p>
          <a:p>
            <a:pPr>
              <a:lnSpc>
                <a:spcPct val="150000"/>
              </a:lnSpc>
              <a:buClr>
                <a:srgbClr val="FFFF66"/>
              </a:buClr>
              <a:buFontTx/>
              <a:buChar char="•"/>
            </a:pPr>
            <a:endParaRPr lang="en-ZA" sz="2000" b="1" dirty="0">
              <a:solidFill>
                <a:schemeClr val="accent6">
                  <a:lumMod val="75000"/>
                </a:schemeClr>
              </a:solidFill>
              <a:cs typeface="Arial" pitchFamily="34" charset="0"/>
            </a:endParaRPr>
          </a:p>
        </p:txBody>
      </p:sp>
      <p:sp>
        <p:nvSpPr>
          <p:cNvPr id="10248" name="Text Box 8"/>
          <p:cNvSpPr txBox="1">
            <a:spLocks noChangeArrowheads="1"/>
          </p:cNvSpPr>
          <p:nvPr/>
        </p:nvSpPr>
        <p:spPr bwMode="auto">
          <a:xfrm>
            <a:off x="8316416" y="6505599"/>
            <a:ext cx="860540"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smtClean="0">
                <a:solidFill>
                  <a:schemeClr val="bg1"/>
                </a:solidFill>
                <a:effectLst/>
                <a:cs typeface="Arial" pitchFamily="34" charset="0"/>
              </a:rPr>
              <a:t>14/ 17</a:t>
            </a:r>
            <a:endParaRPr lang="en-ZA" sz="1400" i="0" dirty="0">
              <a:solidFill>
                <a:schemeClr val="bg1"/>
              </a:solidFill>
              <a:effectLst/>
              <a:cs typeface="Arial" pitchFamily="34" charset="0"/>
            </a:endParaRPr>
          </a:p>
        </p:txBody>
      </p:sp>
      <p:sp>
        <p:nvSpPr>
          <p:cNvPr id="5" name="TextBox 4"/>
          <p:cNvSpPr txBox="1"/>
          <p:nvPr/>
        </p:nvSpPr>
        <p:spPr>
          <a:xfrm>
            <a:off x="0" y="188640"/>
            <a:ext cx="9144000" cy="707886"/>
          </a:xfrm>
          <a:prstGeom prst="rect">
            <a:avLst/>
          </a:prstGeom>
          <a:noFill/>
        </p:spPr>
        <p:txBody>
          <a:bodyPr wrap="square" rtlCol="0">
            <a:spAutoFit/>
          </a:bodyPr>
          <a:lstStyle/>
          <a:p>
            <a:pPr algn="ctr"/>
            <a:r>
              <a:rPr lang="en-ZA" sz="4000" b="1" i="0" kern="0" dirty="0">
                <a:ln>
                  <a:solidFill>
                    <a:schemeClr val="accent2">
                      <a:lumMod val="75000"/>
                    </a:schemeClr>
                  </a:solidFill>
                </a:ln>
                <a:solidFill>
                  <a:srgbClr val="FF0000"/>
                </a:solidFill>
                <a:effectLst/>
                <a:cs typeface="Arial" pitchFamily="34" charset="0"/>
              </a:rPr>
              <a:t>The Will of </a:t>
            </a:r>
            <a:r>
              <a:rPr lang="en-ZA" sz="4000" b="1" i="0" kern="0" dirty="0" smtClean="0">
                <a:ln>
                  <a:solidFill>
                    <a:schemeClr val="accent2">
                      <a:lumMod val="75000"/>
                    </a:schemeClr>
                  </a:solidFill>
                </a:ln>
                <a:solidFill>
                  <a:srgbClr val="FF0000"/>
                </a:solidFill>
                <a:effectLst/>
                <a:cs typeface="Arial" pitchFamily="34" charset="0"/>
              </a:rPr>
              <a:t>God - 2</a:t>
            </a:r>
            <a:endParaRPr lang="en-ZA" sz="4000" dirty="0">
              <a:ln>
                <a:solidFill>
                  <a:schemeClr val="accent2">
                    <a:lumMod val="75000"/>
                  </a:schemeClr>
                </a:solidFill>
              </a:ln>
              <a:solidFill>
                <a:srgbClr val="FF0000"/>
              </a:solidFill>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p:cNvSpPr>
          <p:nvPr>
            <p:ph type="body" idx="4294967295"/>
          </p:nvPr>
        </p:nvSpPr>
        <p:spPr>
          <a:xfrm>
            <a:off x="457200" y="968534"/>
            <a:ext cx="8229600" cy="5494094"/>
          </a:xfrm>
          <a:prstGeom prst="rect">
            <a:avLst/>
          </a:prstGeom>
        </p:spPr>
        <p:txBody>
          <a:bodyPr/>
          <a:lstStyle/>
          <a:p>
            <a:pPr>
              <a:spcBef>
                <a:spcPct val="45000"/>
              </a:spcBef>
              <a:buClr>
                <a:schemeClr val="accent6">
                  <a:lumMod val="75000"/>
                </a:schemeClr>
              </a:buClr>
              <a:buFontTx/>
              <a:buChar char="•"/>
            </a:pPr>
            <a:r>
              <a:rPr lang="en-ZA" sz="2400" dirty="0" smtClean="0">
                <a:solidFill>
                  <a:schemeClr val="bg1"/>
                </a:solidFill>
                <a:cs typeface="Arial" pitchFamily="34" charset="0"/>
              </a:rPr>
              <a:t>Sin </a:t>
            </a:r>
            <a:r>
              <a:rPr lang="en-ZA" sz="2400" dirty="0">
                <a:solidFill>
                  <a:schemeClr val="bg1"/>
                </a:solidFill>
                <a:cs typeface="Arial" pitchFamily="34" charset="0"/>
              </a:rPr>
              <a:t>came into the world through Satan’s fall and his temptation of man by God’s permissive will</a:t>
            </a:r>
            <a:r>
              <a:rPr lang="en-ZA" sz="2800" dirty="0">
                <a:solidFill>
                  <a:schemeClr val="bg1"/>
                </a:solidFill>
                <a:cs typeface="Arial" pitchFamily="34" charset="0"/>
              </a:rPr>
              <a:t>. </a:t>
            </a:r>
            <a:r>
              <a:rPr lang="en-ZA" sz="2800" dirty="0" smtClean="0">
                <a:solidFill>
                  <a:schemeClr val="bg1"/>
                </a:solidFill>
                <a:cs typeface="Arial" pitchFamily="34" charset="0"/>
              </a:rPr>
              <a:t>         </a:t>
            </a:r>
            <a:r>
              <a:rPr lang="en-ZA" sz="1800" b="1" dirty="0" smtClean="0">
                <a:solidFill>
                  <a:schemeClr val="bg1"/>
                </a:solidFill>
              </a:rPr>
              <a:t>Genesis </a:t>
            </a:r>
            <a:r>
              <a:rPr lang="en-ZA" sz="1800" b="1" dirty="0">
                <a:solidFill>
                  <a:schemeClr val="bg1"/>
                </a:solidFill>
              </a:rPr>
              <a:t>3:1-19</a:t>
            </a:r>
            <a:r>
              <a:rPr lang="en-ZA" sz="1800" b="1" dirty="0" smtClean="0">
                <a:solidFill>
                  <a:schemeClr val="bg1"/>
                </a:solidFill>
              </a:rPr>
              <a:t>.</a:t>
            </a:r>
            <a:endParaRPr lang="en-ZA" sz="1800" b="1" dirty="0">
              <a:solidFill>
                <a:schemeClr val="bg1"/>
              </a:solidFill>
              <a:cs typeface="Arial" pitchFamily="34" charset="0"/>
            </a:endParaRPr>
          </a:p>
        </p:txBody>
      </p:sp>
      <p:sp>
        <p:nvSpPr>
          <p:cNvPr id="72709" name="Text Box 5"/>
          <p:cNvSpPr txBox="1">
            <a:spLocks noChangeArrowheads="1"/>
          </p:cNvSpPr>
          <p:nvPr/>
        </p:nvSpPr>
        <p:spPr bwMode="auto">
          <a:xfrm>
            <a:off x="8172400" y="6505599"/>
            <a:ext cx="971600"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smtClean="0">
                <a:solidFill>
                  <a:schemeClr val="bg1"/>
                </a:solidFill>
                <a:effectLst/>
                <a:cs typeface="Arial" pitchFamily="34" charset="0"/>
              </a:rPr>
              <a:t>15/ 17</a:t>
            </a:r>
            <a:endParaRPr lang="en-ZA" sz="1400" i="0" dirty="0">
              <a:solidFill>
                <a:schemeClr val="bg1"/>
              </a:solidFill>
              <a:effectLst/>
              <a:cs typeface="Arial" pitchFamily="34" charset="0"/>
            </a:endParaRPr>
          </a:p>
        </p:txBody>
      </p:sp>
      <p:pic>
        <p:nvPicPr>
          <p:cNvPr id="72711" name="Picture 7"/>
          <p:cNvPicPr>
            <a:picLocks noChangeAspect="1" noChangeArrowheads="1"/>
          </p:cNvPicPr>
          <p:nvPr/>
        </p:nvPicPr>
        <p:blipFill>
          <a:blip r:embed="rId3" cstate="print"/>
          <a:srcRect/>
          <a:stretch>
            <a:fillRect/>
          </a:stretch>
        </p:blipFill>
        <p:spPr bwMode="auto">
          <a:xfrm>
            <a:off x="3059832" y="2085278"/>
            <a:ext cx="3024336" cy="3861446"/>
          </a:xfrm>
          <a:prstGeom prst="rect">
            <a:avLst/>
          </a:prstGeom>
          <a:noFill/>
          <a:ln w="9525">
            <a:noFill/>
            <a:miter lim="800000"/>
            <a:headEnd/>
            <a:tailEnd/>
          </a:ln>
          <a:effectLst/>
        </p:spPr>
      </p:pic>
      <p:sp>
        <p:nvSpPr>
          <p:cNvPr id="6" name="TextBox 5"/>
          <p:cNvSpPr txBox="1"/>
          <p:nvPr/>
        </p:nvSpPr>
        <p:spPr>
          <a:xfrm>
            <a:off x="0" y="260648"/>
            <a:ext cx="9144000" cy="707886"/>
          </a:xfrm>
          <a:prstGeom prst="rect">
            <a:avLst/>
          </a:prstGeom>
          <a:noFill/>
        </p:spPr>
        <p:txBody>
          <a:bodyPr wrap="square" rtlCol="0">
            <a:spAutoFit/>
          </a:bodyPr>
          <a:lstStyle/>
          <a:p>
            <a:pPr algn="ctr"/>
            <a:r>
              <a:rPr lang="en-ZA" sz="4000" b="1" i="0" kern="0" dirty="0">
                <a:ln>
                  <a:solidFill>
                    <a:schemeClr val="tx1">
                      <a:lumMod val="50000"/>
                    </a:schemeClr>
                  </a:solidFill>
                </a:ln>
                <a:solidFill>
                  <a:srgbClr val="FF0000"/>
                </a:solidFill>
                <a:effectLst/>
                <a:cs typeface="Arial" pitchFamily="34" charset="0"/>
              </a:rPr>
              <a:t>The Will of </a:t>
            </a:r>
            <a:r>
              <a:rPr lang="en-ZA" sz="4000" b="1" i="0" kern="0" dirty="0" smtClean="0">
                <a:ln>
                  <a:solidFill>
                    <a:schemeClr val="tx1">
                      <a:lumMod val="50000"/>
                    </a:schemeClr>
                  </a:solidFill>
                </a:ln>
                <a:solidFill>
                  <a:srgbClr val="FF0000"/>
                </a:solidFill>
                <a:effectLst/>
                <a:cs typeface="Arial" pitchFamily="34" charset="0"/>
              </a:rPr>
              <a:t>God - 3</a:t>
            </a:r>
            <a:endParaRPr lang="en-ZA" sz="4000" dirty="0">
              <a:ln>
                <a:solidFill>
                  <a:schemeClr val="tx1">
                    <a:lumMod val="50000"/>
                  </a:schemeClr>
                </a:solidFill>
              </a:ln>
              <a:solidFill>
                <a:srgbClr val="FF0000"/>
              </a:solidFill>
              <a:cs typeface="Arial" pitchFamily="34" charset="0"/>
            </a:endParaRPr>
          </a:p>
        </p:txBody>
      </p:sp>
      <p:sp>
        <p:nvSpPr>
          <p:cNvPr id="2" name="TextBox 1"/>
          <p:cNvSpPr txBox="1"/>
          <p:nvPr/>
        </p:nvSpPr>
        <p:spPr>
          <a:xfrm>
            <a:off x="0" y="5949280"/>
            <a:ext cx="9144000" cy="369332"/>
          </a:xfrm>
          <a:prstGeom prst="rect">
            <a:avLst/>
          </a:prstGeom>
          <a:noFill/>
        </p:spPr>
        <p:txBody>
          <a:bodyPr wrap="square" rtlCol="0">
            <a:spAutoFit/>
          </a:bodyPr>
          <a:lstStyle/>
          <a:p>
            <a:pPr algn="ctr"/>
            <a:r>
              <a:rPr lang="en-ZA" b="1" i="0" dirty="0" smtClean="0">
                <a:solidFill>
                  <a:schemeClr val="bg1"/>
                </a:solidFill>
                <a:effectLst/>
              </a:rPr>
              <a:t>Temptation of Eve by Satan</a:t>
            </a:r>
            <a:endParaRPr lang="en-ZA" b="1" i="0" dirty="0">
              <a:solidFill>
                <a:schemeClr val="bg1"/>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21000"/>
          </a:schemeClr>
        </a:solidFill>
        <a:effectLst/>
      </p:bgPr>
    </p:bg>
    <p:spTree>
      <p:nvGrpSpPr>
        <p:cNvPr id="1" name=""/>
        <p:cNvGrpSpPr/>
        <p:nvPr/>
      </p:nvGrpSpPr>
      <p:grpSpPr>
        <a:xfrm>
          <a:off x="0" y="0"/>
          <a:ext cx="0" cy="0"/>
          <a:chOff x="0" y="0"/>
          <a:chExt cx="0" cy="0"/>
        </a:xfrm>
      </p:grpSpPr>
      <p:sp>
        <p:nvSpPr>
          <p:cNvPr id="53251" name="Rectangle 3"/>
          <p:cNvSpPr>
            <a:spLocks noGrp="1"/>
          </p:cNvSpPr>
          <p:nvPr>
            <p:ph type="body" idx="4294967295"/>
          </p:nvPr>
        </p:nvSpPr>
        <p:spPr>
          <a:xfrm>
            <a:off x="468313" y="1052736"/>
            <a:ext cx="8496300" cy="5256584"/>
          </a:xfrm>
          <a:prstGeom prst="rect">
            <a:avLst/>
          </a:prstGeom>
        </p:spPr>
        <p:txBody>
          <a:bodyPr/>
          <a:lstStyle/>
          <a:p>
            <a:pPr marL="0">
              <a:lnSpc>
                <a:spcPct val="150000"/>
              </a:lnSpc>
              <a:spcBef>
                <a:spcPct val="45000"/>
              </a:spcBef>
              <a:buNone/>
            </a:pPr>
            <a:r>
              <a:rPr lang="en-US" sz="2400" dirty="0" smtClean="0">
                <a:solidFill>
                  <a:schemeClr val="bg1"/>
                </a:solidFill>
                <a:latin typeface="Arial" pitchFamily="34" charset="0"/>
                <a:cs typeface="Arial" pitchFamily="34" charset="0"/>
              </a:rPr>
              <a:t>God’s </a:t>
            </a:r>
            <a:r>
              <a:rPr lang="en-US" sz="2400" dirty="0">
                <a:solidFill>
                  <a:schemeClr val="bg1"/>
                </a:solidFill>
                <a:latin typeface="Arial" pitchFamily="34" charset="0"/>
                <a:cs typeface="Arial" pitchFamily="34" charset="0"/>
              </a:rPr>
              <a:t>mighty works are many and impressive. Records of God’s mighty deeds include the Creation of the heavens and the Earth, the destruction of the world by flood in the days of Noah, the plagues against the Egyptians, the feeding of the Israelites with manna during their wilderness journey, and the empowerment of the Israelites as they conquered and settled the land of Canaan. </a:t>
            </a:r>
          </a:p>
          <a:p>
            <a:pPr marL="432000">
              <a:lnSpc>
                <a:spcPct val="150000"/>
              </a:lnSpc>
              <a:spcBef>
                <a:spcPct val="45000"/>
              </a:spcBef>
              <a:buFontTx/>
              <a:buChar char="•"/>
            </a:pPr>
            <a:r>
              <a:rPr lang="en-US" sz="2400" dirty="0">
                <a:solidFill>
                  <a:schemeClr val="bg1"/>
                </a:solidFill>
                <a:latin typeface="Arial" pitchFamily="34" charset="0"/>
                <a:cs typeface="Arial" pitchFamily="34" charset="0"/>
              </a:rPr>
              <a:t>Many other remarkable events took place until the Coming of Jesus.  </a:t>
            </a:r>
            <a:endParaRPr lang="en-ZA" sz="2400" dirty="0">
              <a:solidFill>
                <a:schemeClr val="bg1"/>
              </a:solidFill>
              <a:latin typeface="Arial" pitchFamily="34" charset="0"/>
              <a:cs typeface="Arial" pitchFamily="34" charset="0"/>
            </a:endParaRPr>
          </a:p>
        </p:txBody>
      </p:sp>
      <p:sp>
        <p:nvSpPr>
          <p:cNvPr id="53254" name="Text Box 6"/>
          <p:cNvSpPr txBox="1">
            <a:spLocks noChangeArrowheads="1"/>
          </p:cNvSpPr>
          <p:nvPr/>
        </p:nvSpPr>
        <p:spPr bwMode="auto">
          <a:xfrm>
            <a:off x="8027988" y="6453188"/>
            <a:ext cx="1116012" cy="307777"/>
          </a:xfrm>
          <a:prstGeom prst="rect">
            <a:avLst/>
          </a:prstGeom>
          <a:noFill/>
          <a:ln w="9525">
            <a:noFill/>
            <a:miter lim="800000"/>
            <a:headEnd/>
            <a:tailEnd/>
          </a:ln>
          <a:effectLst/>
        </p:spPr>
        <p:txBody>
          <a:bodyPr>
            <a:spAutoFit/>
          </a:bodyPr>
          <a:lstStyle/>
          <a:p>
            <a:pPr algn="ctr" eaLnBrk="1" hangingPunct="1">
              <a:spcBef>
                <a:spcPct val="50000"/>
              </a:spcBef>
            </a:pPr>
            <a:r>
              <a:rPr lang="en-ZA" sz="1400" i="0" dirty="0" smtClean="0">
                <a:solidFill>
                  <a:schemeClr val="accent6">
                    <a:lumMod val="75000"/>
                  </a:schemeClr>
                </a:solidFill>
                <a:effectLst/>
                <a:cs typeface="Arial" pitchFamily="34" charset="0"/>
              </a:rPr>
              <a:t>16 / 17</a:t>
            </a:r>
            <a:endParaRPr lang="en-ZA" sz="1400" i="0" dirty="0">
              <a:solidFill>
                <a:schemeClr val="accent6">
                  <a:lumMod val="75000"/>
                </a:schemeClr>
              </a:solidFill>
              <a:effectLst/>
              <a:cs typeface="Arial" pitchFamily="34" charset="0"/>
            </a:endParaRPr>
          </a:p>
        </p:txBody>
      </p:sp>
      <p:sp>
        <p:nvSpPr>
          <p:cNvPr id="5" name="TextBox 4"/>
          <p:cNvSpPr txBox="1"/>
          <p:nvPr/>
        </p:nvSpPr>
        <p:spPr>
          <a:xfrm>
            <a:off x="0" y="188640"/>
            <a:ext cx="9144000" cy="707886"/>
          </a:xfrm>
          <a:prstGeom prst="rect">
            <a:avLst/>
          </a:prstGeom>
          <a:noFill/>
        </p:spPr>
        <p:txBody>
          <a:bodyPr wrap="square" rtlCol="0">
            <a:spAutoFit/>
          </a:bodyPr>
          <a:lstStyle/>
          <a:p>
            <a:pPr algn="ctr"/>
            <a:r>
              <a:rPr lang="en-ZA" sz="4000" b="1" i="0" kern="0" dirty="0">
                <a:ln>
                  <a:solidFill>
                    <a:schemeClr val="tx1">
                      <a:lumMod val="50000"/>
                    </a:schemeClr>
                  </a:solidFill>
                </a:ln>
                <a:solidFill>
                  <a:srgbClr val="FF0066"/>
                </a:solidFill>
                <a:effectLst/>
                <a:cs typeface="Arial" pitchFamily="34" charset="0"/>
              </a:rPr>
              <a:t>The Work </a:t>
            </a:r>
            <a:r>
              <a:rPr lang="en-ZA" sz="4000" b="1" i="0" kern="0" dirty="0" smtClean="0">
                <a:ln>
                  <a:solidFill>
                    <a:schemeClr val="tx1">
                      <a:lumMod val="50000"/>
                    </a:schemeClr>
                  </a:solidFill>
                </a:ln>
                <a:solidFill>
                  <a:srgbClr val="FF0066"/>
                </a:solidFill>
                <a:effectLst/>
                <a:cs typeface="Arial" pitchFamily="34" charset="0"/>
              </a:rPr>
              <a:t>of God </a:t>
            </a:r>
            <a:r>
              <a:rPr lang="en-US" sz="4000" b="1" i="0" kern="0" dirty="0" smtClean="0">
                <a:ln>
                  <a:solidFill>
                    <a:schemeClr val="tx1">
                      <a:lumMod val="50000"/>
                    </a:schemeClr>
                  </a:solidFill>
                </a:ln>
                <a:solidFill>
                  <a:srgbClr val="FF0066"/>
                </a:solidFill>
                <a:effectLst/>
                <a:cs typeface="Arial" pitchFamily="34" charset="0"/>
              </a:rPr>
              <a:t>–</a:t>
            </a:r>
            <a:r>
              <a:rPr lang="en-ZA" sz="4000" b="1" i="0" kern="0" dirty="0" smtClean="0">
                <a:ln>
                  <a:solidFill>
                    <a:schemeClr val="tx1">
                      <a:lumMod val="50000"/>
                    </a:schemeClr>
                  </a:solidFill>
                </a:ln>
                <a:solidFill>
                  <a:srgbClr val="FF0066"/>
                </a:solidFill>
                <a:effectLst/>
                <a:cs typeface="Arial" pitchFamily="34" charset="0"/>
              </a:rPr>
              <a:t> </a:t>
            </a:r>
            <a:r>
              <a:rPr lang="en-US" sz="4000" b="1" i="0" kern="0" dirty="0" smtClean="0">
                <a:ln>
                  <a:solidFill>
                    <a:schemeClr val="tx1">
                      <a:lumMod val="50000"/>
                    </a:schemeClr>
                  </a:solidFill>
                </a:ln>
                <a:solidFill>
                  <a:srgbClr val="FF0066"/>
                </a:solidFill>
                <a:effectLst/>
                <a:cs typeface="Arial" pitchFamily="34" charset="0"/>
              </a:rPr>
              <a:t>Old Testament</a:t>
            </a:r>
            <a:endParaRPr lang="en-ZA" sz="4000" dirty="0">
              <a:ln>
                <a:solidFill>
                  <a:schemeClr val="tx1">
                    <a:lumMod val="50000"/>
                  </a:schemeClr>
                </a:solidFill>
              </a:ln>
              <a:solidFill>
                <a:srgbClr val="FF0066"/>
              </a:solidFill>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21000"/>
          </a:schemeClr>
        </a:solidFill>
        <a:effectLst/>
      </p:bgPr>
    </p:bg>
    <p:spTree>
      <p:nvGrpSpPr>
        <p:cNvPr id="1" name=""/>
        <p:cNvGrpSpPr/>
        <p:nvPr/>
      </p:nvGrpSpPr>
      <p:grpSpPr>
        <a:xfrm>
          <a:off x="0" y="0"/>
          <a:ext cx="0" cy="0"/>
          <a:chOff x="0" y="0"/>
          <a:chExt cx="0" cy="0"/>
        </a:xfrm>
      </p:grpSpPr>
      <p:sp>
        <p:nvSpPr>
          <p:cNvPr id="59395" name="Rectangle 3"/>
          <p:cNvSpPr>
            <a:spLocks noGrp="1"/>
          </p:cNvSpPr>
          <p:nvPr>
            <p:ph type="body" idx="4294967295"/>
          </p:nvPr>
        </p:nvSpPr>
        <p:spPr>
          <a:xfrm>
            <a:off x="250825" y="1412553"/>
            <a:ext cx="8713788" cy="5040635"/>
          </a:xfrm>
          <a:prstGeom prst="rect">
            <a:avLst/>
          </a:prstGeom>
        </p:spPr>
        <p:txBody>
          <a:bodyPr/>
          <a:lstStyle/>
          <a:p>
            <a:pPr marL="0" indent="0">
              <a:lnSpc>
                <a:spcPct val="150000"/>
              </a:lnSpc>
              <a:buClr>
                <a:srgbClr val="FFFF66"/>
              </a:buClr>
              <a:buNone/>
            </a:pPr>
            <a:r>
              <a:rPr lang="en-US" sz="2400" dirty="0" smtClean="0">
                <a:solidFill>
                  <a:schemeClr val="bg1"/>
                </a:solidFill>
              </a:rPr>
              <a:t>Declarations </a:t>
            </a:r>
            <a:r>
              <a:rPr lang="en-US" sz="2400" dirty="0">
                <a:solidFill>
                  <a:schemeClr val="bg1"/>
                </a:solidFill>
              </a:rPr>
              <a:t>of God</a:t>
            </a:r>
            <a:r>
              <a:rPr lang="en-US" sz="2400" dirty="0">
                <a:solidFill>
                  <a:schemeClr val="bg1"/>
                </a:solidFill>
                <a:latin typeface="Calibri"/>
              </a:rPr>
              <a:t>’</a:t>
            </a:r>
            <a:r>
              <a:rPr lang="en-US" sz="2400" dirty="0">
                <a:solidFill>
                  <a:schemeClr val="bg1"/>
                </a:solidFill>
              </a:rPr>
              <a:t>s mighty works are focused around the coming of His Son. God</a:t>
            </a:r>
            <a:r>
              <a:rPr lang="en-US" sz="2400" dirty="0">
                <a:solidFill>
                  <a:schemeClr val="bg1"/>
                </a:solidFill>
                <a:latin typeface="Calibri"/>
              </a:rPr>
              <a:t>’</a:t>
            </a:r>
            <a:r>
              <a:rPr lang="en-US" sz="2400" dirty="0">
                <a:solidFill>
                  <a:schemeClr val="bg1"/>
                </a:solidFill>
              </a:rPr>
              <a:t>s activities were made known through the births and ministries of John the </a:t>
            </a:r>
            <a:r>
              <a:rPr lang="en-ZA" sz="2400" dirty="0">
                <a:solidFill>
                  <a:schemeClr val="bg1"/>
                </a:solidFill>
              </a:rPr>
              <a:t>baptiser</a:t>
            </a:r>
            <a:r>
              <a:rPr lang="en-US" sz="2400" dirty="0">
                <a:solidFill>
                  <a:schemeClr val="bg1"/>
                </a:solidFill>
              </a:rPr>
              <a:t> and Jesus, the miracles and ministries of Jesus and His Apostles, the coming of the Holy Spirit and the establishment of the church </a:t>
            </a:r>
            <a:r>
              <a:rPr lang="en-US" sz="2400" dirty="0">
                <a:solidFill>
                  <a:schemeClr val="bg1"/>
                </a:solidFill>
                <a:latin typeface="Calibri"/>
              </a:rPr>
              <a:t>–</a:t>
            </a:r>
            <a:r>
              <a:rPr lang="en-US" sz="2400" dirty="0">
                <a:solidFill>
                  <a:schemeClr val="bg1"/>
                </a:solidFill>
              </a:rPr>
              <a:t> God</a:t>
            </a:r>
            <a:r>
              <a:rPr lang="en-US" sz="2400" dirty="0">
                <a:solidFill>
                  <a:schemeClr val="bg1"/>
                </a:solidFill>
                <a:latin typeface="Calibri"/>
              </a:rPr>
              <a:t>’</a:t>
            </a:r>
            <a:r>
              <a:rPr lang="en-US" sz="2400" dirty="0">
                <a:solidFill>
                  <a:schemeClr val="bg1"/>
                </a:solidFill>
              </a:rPr>
              <a:t>s kingdom on earth. </a:t>
            </a:r>
          </a:p>
          <a:p>
            <a:pPr marL="468000">
              <a:lnSpc>
                <a:spcPct val="150000"/>
              </a:lnSpc>
              <a:buClr>
                <a:srgbClr val="CC6600"/>
              </a:buClr>
              <a:buFontTx/>
              <a:buChar char="•"/>
            </a:pPr>
            <a:r>
              <a:rPr lang="en-US" sz="2400" dirty="0">
                <a:solidFill>
                  <a:schemeClr val="bg1"/>
                </a:solidFill>
              </a:rPr>
              <a:t>Except for the creation event, these mighty works were all observed by humanity.</a:t>
            </a:r>
            <a:endParaRPr lang="en-ZA" sz="2400" dirty="0">
              <a:solidFill>
                <a:schemeClr val="bg1"/>
              </a:solidFill>
            </a:endParaRPr>
          </a:p>
        </p:txBody>
      </p:sp>
      <p:sp>
        <p:nvSpPr>
          <p:cNvPr id="59397" name="Text Box 5"/>
          <p:cNvSpPr txBox="1">
            <a:spLocks noChangeArrowheads="1"/>
          </p:cNvSpPr>
          <p:nvPr/>
        </p:nvSpPr>
        <p:spPr bwMode="auto">
          <a:xfrm>
            <a:off x="7956550" y="6453188"/>
            <a:ext cx="1187450" cy="307777"/>
          </a:xfrm>
          <a:prstGeom prst="rect">
            <a:avLst/>
          </a:prstGeom>
          <a:noFill/>
          <a:ln w="9525">
            <a:noFill/>
            <a:miter lim="800000"/>
            <a:headEnd/>
            <a:tailEnd/>
          </a:ln>
          <a:effectLst/>
        </p:spPr>
        <p:txBody>
          <a:bodyPr>
            <a:spAutoFit/>
          </a:bodyPr>
          <a:lstStyle/>
          <a:p>
            <a:pPr algn="ctr" eaLnBrk="1" hangingPunct="1">
              <a:spcBef>
                <a:spcPct val="50000"/>
              </a:spcBef>
            </a:pPr>
            <a:r>
              <a:rPr lang="en-ZA" sz="1400" i="0" dirty="0" smtClean="0">
                <a:solidFill>
                  <a:schemeClr val="bg1"/>
                </a:solidFill>
                <a:effectLst/>
                <a:cs typeface="Arial" pitchFamily="34" charset="0"/>
              </a:rPr>
              <a:t>17/ 17</a:t>
            </a:r>
            <a:endParaRPr lang="en-ZA" sz="1400" i="0" dirty="0">
              <a:solidFill>
                <a:schemeClr val="bg1"/>
              </a:solidFill>
              <a:effectLst/>
              <a:cs typeface="Arial" pitchFamily="34" charset="0"/>
            </a:endParaRPr>
          </a:p>
        </p:txBody>
      </p:sp>
      <p:sp>
        <p:nvSpPr>
          <p:cNvPr id="5" name="TextBox 4"/>
          <p:cNvSpPr txBox="1"/>
          <p:nvPr/>
        </p:nvSpPr>
        <p:spPr>
          <a:xfrm>
            <a:off x="0" y="332656"/>
            <a:ext cx="9144000" cy="646331"/>
          </a:xfrm>
          <a:prstGeom prst="rect">
            <a:avLst/>
          </a:prstGeom>
          <a:noFill/>
        </p:spPr>
        <p:txBody>
          <a:bodyPr wrap="square" rtlCol="0">
            <a:spAutoFit/>
          </a:bodyPr>
          <a:lstStyle/>
          <a:p>
            <a:pPr algn="ctr"/>
            <a:r>
              <a:rPr lang="en-ZA" sz="3600" b="1" i="0" kern="0" dirty="0">
                <a:ln>
                  <a:solidFill>
                    <a:schemeClr val="tx1">
                      <a:lumMod val="50000"/>
                    </a:schemeClr>
                  </a:solidFill>
                </a:ln>
                <a:solidFill>
                  <a:srgbClr val="FF0066"/>
                </a:solidFill>
                <a:effectLst/>
                <a:cs typeface="Arial" pitchFamily="34" charset="0"/>
              </a:rPr>
              <a:t>The Work of God </a:t>
            </a:r>
            <a:r>
              <a:rPr lang="en-US" sz="3600" b="1" i="0" kern="0" dirty="0">
                <a:ln>
                  <a:solidFill>
                    <a:schemeClr val="tx1">
                      <a:lumMod val="50000"/>
                    </a:schemeClr>
                  </a:solidFill>
                </a:ln>
                <a:solidFill>
                  <a:srgbClr val="FF0066"/>
                </a:solidFill>
                <a:effectLst/>
                <a:cs typeface="Arial" pitchFamily="34" charset="0"/>
              </a:rPr>
              <a:t>–</a:t>
            </a:r>
            <a:r>
              <a:rPr lang="en-ZA" sz="3600" b="1" i="0" kern="0" dirty="0">
                <a:ln>
                  <a:solidFill>
                    <a:schemeClr val="tx1">
                      <a:lumMod val="50000"/>
                    </a:schemeClr>
                  </a:solidFill>
                </a:ln>
                <a:solidFill>
                  <a:srgbClr val="FF0066"/>
                </a:solidFill>
                <a:effectLst/>
                <a:cs typeface="Arial" pitchFamily="34" charset="0"/>
              </a:rPr>
              <a:t> </a:t>
            </a:r>
            <a:r>
              <a:rPr lang="en-US" sz="3600" b="1" i="0" kern="0" dirty="0" smtClean="0">
                <a:ln>
                  <a:solidFill>
                    <a:schemeClr val="tx1">
                      <a:lumMod val="50000"/>
                    </a:schemeClr>
                  </a:solidFill>
                </a:ln>
                <a:solidFill>
                  <a:srgbClr val="FF0066"/>
                </a:solidFill>
                <a:effectLst/>
                <a:cs typeface="Arial" pitchFamily="34" charset="0"/>
              </a:rPr>
              <a:t>New </a:t>
            </a:r>
            <a:r>
              <a:rPr lang="en-US" sz="3600" b="1" i="0" kern="0" dirty="0">
                <a:ln>
                  <a:solidFill>
                    <a:schemeClr val="tx1">
                      <a:lumMod val="50000"/>
                    </a:schemeClr>
                  </a:solidFill>
                </a:ln>
                <a:solidFill>
                  <a:srgbClr val="FF0066"/>
                </a:solidFill>
                <a:effectLst/>
                <a:cs typeface="Arial" pitchFamily="34" charset="0"/>
              </a:rPr>
              <a:t>Testament</a:t>
            </a:r>
            <a:endParaRPr lang="en-ZA" sz="3600" dirty="0">
              <a:ln>
                <a:solidFill>
                  <a:schemeClr val="tx1">
                    <a:lumMod val="50000"/>
                  </a:schemeClr>
                </a:solidFill>
              </a:ln>
              <a:solidFill>
                <a:srgbClr val="FF0066"/>
              </a:solidFill>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980728"/>
            <a:ext cx="8229600" cy="5589240"/>
          </a:xfrm>
          <a:prstGeom prst="rect">
            <a:avLst/>
          </a:prstGeom>
        </p:spPr>
        <p:txBody>
          <a:bodyPr/>
          <a:lstStyle/>
          <a:p>
            <a:pPr marL="609600" indent="-609600">
              <a:lnSpc>
                <a:spcPct val="150000"/>
              </a:lnSpc>
              <a:buFont typeface="Arial" pitchFamily="34" charset="0"/>
              <a:buNone/>
            </a:pPr>
            <a:r>
              <a:rPr lang="en-US" sz="3600" b="1" dirty="0" smtClean="0">
                <a:solidFill>
                  <a:schemeClr val="bg1"/>
                </a:solidFill>
                <a:latin typeface="Arial" pitchFamily="34" charset="0"/>
                <a:cs typeface="Arial" pitchFamily="34" charset="0"/>
              </a:rPr>
              <a:t>Contents</a:t>
            </a:r>
            <a:endParaRPr lang="en-US" sz="3600" b="1" dirty="0" smtClean="0">
              <a:solidFill>
                <a:schemeClr val="bg1"/>
              </a:solidFill>
              <a:latin typeface="Arial" pitchFamily="34" charset="0"/>
              <a:cs typeface="Arial" pitchFamily="34" charset="0"/>
            </a:endParaRPr>
          </a:p>
          <a:p>
            <a:pPr marL="0" indent="-609600">
              <a:lnSpc>
                <a:spcPct val="150000"/>
              </a:lnSpc>
              <a:spcBef>
                <a:spcPts val="0"/>
              </a:spcBef>
              <a:buFont typeface="Arial" pitchFamily="34" charset="0"/>
              <a:buNone/>
            </a:pPr>
            <a:r>
              <a:rPr lang="en-US" sz="2800" b="1" dirty="0" smtClean="0">
                <a:solidFill>
                  <a:schemeClr val="tx1">
                    <a:lumMod val="50000"/>
                  </a:schemeClr>
                </a:solidFill>
                <a:latin typeface="Arial" pitchFamily="34" charset="0"/>
                <a:cs typeface="Arial" pitchFamily="34" charset="0"/>
              </a:rPr>
              <a:t>    </a:t>
            </a:r>
            <a:r>
              <a:rPr lang="en-US" sz="2800" b="1" dirty="0" smtClean="0">
                <a:ln w="12700">
                  <a:solidFill>
                    <a:schemeClr val="tx1">
                      <a:lumMod val="50000"/>
                    </a:schemeClr>
                  </a:solidFill>
                </a:ln>
                <a:solidFill>
                  <a:schemeClr val="bg1"/>
                </a:solidFill>
                <a:latin typeface="Arial" pitchFamily="34" charset="0"/>
                <a:cs typeface="Arial" pitchFamily="34" charset="0"/>
              </a:rPr>
              <a:t>Introduction</a:t>
            </a:r>
          </a:p>
          <a:p>
            <a:pPr marL="0" lvl="0">
              <a:lnSpc>
                <a:spcPct val="150000"/>
              </a:lnSpc>
              <a:spcBef>
                <a:spcPts val="0"/>
              </a:spcBef>
              <a:buNone/>
            </a:pPr>
            <a:r>
              <a:rPr lang="en-ZA" sz="2800" b="1" dirty="0" smtClean="0">
                <a:ln w="12700">
                  <a:solidFill>
                    <a:srgbClr val="92D050"/>
                  </a:solidFill>
                </a:ln>
                <a:noFill/>
                <a:latin typeface="Arial" pitchFamily="34" charset="0"/>
                <a:cs typeface="Arial" pitchFamily="34" charset="0"/>
              </a:rPr>
              <a:t>    </a:t>
            </a:r>
            <a:r>
              <a:rPr lang="en-ZA" sz="2800" b="1" dirty="0" smtClean="0">
                <a:ln w="12700">
                  <a:solidFill>
                    <a:schemeClr val="tx1">
                      <a:lumMod val="50000"/>
                    </a:schemeClr>
                  </a:solidFill>
                </a:ln>
                <a:solidFill>
                  <a:schemeClr val="bg1"/>
                </a:solidFill>
                <a:latin typeface="Arial" pitchFamily="34" charset="0"/>
                <a:cs typeface="Arial" pitchFamily="34" charset="0"/>
              </a:rPr>
              <a:t>The Word of God</a:t>
            </a:r>
          </a:p>
          <a:p>
            <a:pPr marL="0" indent="-609600">
              <a:lnSpc>
                <a:spcPct val="150000"/>
              </a:lnSpc>
              <a:spcBef>
                <a:spcPts val="0"/>
              </a:spcBef>
              <a:buFont typeface="Arial" pitchFamily="34" charset="0"/>
              <a:buNone/>
            </a:pPr>
            <a:r>
              <a:rPr lang="en-US" sz="2800" b="1" dirty="0" smtClean="0">
                <a:ln w="12700">
                  <a:solidFill>
                    <a:schemeClr val="tx1"/>
                  </a:solidFill>
                </a:ln>
                <a:solidFill>
                  <a:schemeClr val="bg1"/>
                </a:solidFill>
                <a:latin typeface="Arial" pitchFamily="34" charset="0"/>
                <a:cs typeface="Arial" pitchFamily="34" charset="0"/>
              </a:rPr>
              <a:t>    </a:t>
            </a:r>
            <a:r>
              <a:rPr lang="en-US" sz="2800" b="1" dirty="0" smtClean="0">
                <a:ln w="12700">
                  <a:solidFill>
                    <a:schemeClr val="tx1">
                      <a:lumMod val="50000"/>
                    </a:schemeClr>
                  </a:solidFill>
                </a:ln>
                <a:solidFill>
                  <a:schemeClr val="bg1"/>
                </a:solidFill>
                <a:latin typeface="Arial" pitchFamily="34" charset="0"/>
                <a:cs typeface="Arial" pitchFamily="34" charset="0"/>
              </a:rPr>
              <a:t>Words </a:t>
            </a:r>
            <a:r>
              <a:rPr lang="en-US" sz="2800" b="1" dirty="0">
                <a:ln w="12700">
                  <a:solidFill>
                    <a:schemeClr val="tx1">
                      <a:lumMod val="50000"/>
                    </a:schemeClr>
                  </a:solidFill>
                </a:ln>
                <a:solidFill>
                  <a:schemeClr val="bg1"/>
                </a:solidFill>
                <a:latin typeface="Arial" pitchFamily="34" charset="0"/>
                <a:cs typeface="Arial" pitchFamily="34" charset="0"/>
              </a:rPr>
              <a:t>used for God's name  </a:t>
            </a:r>
            <a:r>
              <a:rPr lang="en-US" sz="2800" b="1" dirty="0" smtClean="0">
                <a:ln w="12700">
                  <a:solidFill>
                    <a:schemeClr val="tx1">
                      <a:lumMod val="50000"/>
                    </a:schemeClr>
                  </a:solidFill>
                </a:ln>
                <a:solidFill>
                  <a:schemeClr val="bg1"/>
                </a:solidFill>
                <a:latin typeface="Arial" pitchFamily="34" charset="0"/>
                <a:cs typeface="Arial" pitchFamily="34" charset="0"/>
              </a:rPr>
              <a:t>1- 4         </a:t>
            </a:r>
            <a:endParaRPr lang="en-US" sz="2800" b="1" dirty="0">
              <a:ln w="12700">
                <a:solidFill>
                  <a:schemeClr val="tx1">
                    <a:lumMod val="50000"/>
                  </a:schemeClr>
                </a:solidFill>
              </a:ln>
              <a:solidFill>
                <a:schemeClr val="bg1"/>
              </a:solidFill>
              <a:latin typeface="Arial" pitchFamily="34" charset="0"/>
              <a:cs typeface="Arial" pitchFamily="34" charset="0"/>
            </a:endParaRPr>
          </a:p>
          <a:p>
            <a:pPr marL="0" indent="-609600">
              <a:lnSpc>
                <a:spcPct val="150000"/>
              </a:lnSpc>
              <a:spcBef>
                <a:spcPts val="0"/>
              </a:spcBef>
              <a:buFont typeface="Arial" pitchFamily="34" charset="0"/>
              <a:buNone/>
            </a:pPr>
            <a:r>
              <a:rPr lang="en-ZA" sz="2800" b="1" dirty="0" smtClean="0">
                <a:ln w="12700">
                  <a:solidFill>
                    <a:schemeClr val="tx1">
                      <a:lumMod val="50000"/>
                    </a:schemeClr>
                  </a:solidFill>
                </a:ln>
                <a:solidFill>
                  <a:schemeClr val="bg1"/>
                </a:solidFill>
                <a:latin typeface="Arial" pitchFamily="34" charset="0"/>
                <a:cs typeface="Arial" pitchFamily="34" charset="0"/>
              </a:rPr>
              <a:t>    God's </a:t>
            </a:r>
            <a:r>
              <a:rPr lang="en-ZA" sz="2800" b="1" dirty="0" smtClean="0">
                <a:ln w="12700">
                  <a:solidFill>
                    <a:schemeClr val="tx1">
                      <a:lumMod val="50000"/>
                    </a:schemeClr>
                  </a:solidFill>
                </a:ln>
                <a:solidFill>
                  <a:schemeClr val="bg1"/>
                </a:solidFill>
                <a:latin typeface="Arial" pitchFamily="34" charset="0"/>
                <a:cs typeface="Arial" pitchFamily="34" charset="0"/>
              </a:rPr>
              <a:t>Character </a:t>
            </a:r>
          </a:p>
          <a:p>
            <a:pPr marL="0">
              <a:lnSpc>
                <a:spcPct val="150000"/>
              </a:lnSpc>
              <a:spcBef>
                <a:spcPts val="0"/>
              </a:spcBef>
              <a:buNone/>
            </a:pPr>
            <a:r>
              <a:rPr lang="en-ZA" sz="2800" b="1" dirty="0" smtClean="0">
                <a:ln w="12700">
                  <a:solidFill>
                    <a:schemeClr val="tx1">
                      <a:lumMod val="50000"/>
                    </a:schemeClr>
                  </a:solidFill>
                </a:ln>
                <a:solidFill>
                  <a:schemeClr val="bg1"/>
                </a:solidFill>
                <a:latin typeface="Arial" pitchFamily="34" charset="0"/>
                <a:cs typeface="Arial" pitchFamily="34" charset="0"/>
              </a:rPr>
              <a:t>    God’s </a:t>
            </a:r>
            <a:r>
              <a:rPr lang="en-ZA" sz="2800" b="1" dirty="0">
                <a:ln w="12700">
                  <a:solidFill>
                    <a:schemeClr val="tx1">
                      <a:lumMod val="50000"/>
                    </a:schemeClr>
                  </a:solidFill>
                </a:ln>
                <a:solidFill>
                  <a:schemeClr val="bg1"/>
                </a:solidFill>
                <a:latin typeface="Arial" pitchFamily="34" charset="0"/>
                <a:cs typeface="Arial" pitchFamily="34" charset="0"/>
              </a:rPr>
              <a:t>Will</a:t>
            </a:r>
            <a:endParaRPr lang="en-ZA" sz="2800" dirty="0">
              <a:ln w="12700">
                <a:solidFill>
                  <a:schemeClr val="tx1">
                    <a:lumMod val="50000"/>
                  </a:schemeClr>
                </a:solidFill>
              </a:ln>
              <a:solidFill>
                <a:schemeClr val="bg1"/>
              </a:solidFill>
              <a:latin typeface="Arial" pitchFamily="34" charset="0"/>
              <a:cs typeface="Arial" pitchFamily="34" charset="0"/>
            </a:endParaRPr>
          </a:p>
          <a:p>
            <a:pPr marL="0" lvl="0">
              <a:lnSpc>
                <a:spcPct val="150000"/>
              </a:lnSpc>
              <a:spcBef>
                <a:spcPts val="0"/>
              </a:spcBef>
              <a:buClr>
                <a:srgbClr val="EEECE1"/>
              </a:buClr>
              <a:buNone/>
            </a:pPr>
            <a:r>
              <a:rPr lang="en-ZA" sz="2800" b="1" dirty="0" smtClean="0">
                <a:ln w="12700">
                  <a:solidFill>
                    <a:schemeClr val="tx1">
                      <a:lumMod val="50000"/>
                    </a:schemeClr>
                  </a:solidFill>
                </a:ln>
                <a:solidFill>
                  <a:schemeClr val="bg1"/>
                </a:solidFill>
                <a:latin typeface="Arial" pitchFamily="34" charset="0"/>
                <a:cs typeface="Arial" pitchFamily="34" charset="0"/>
              </a:rPr>
              <a:t>    God’s </a:t>
            </a:r>
            <a:r>
              <a:rPr lang="en-ZA" sz="2800" b="1" dirty="0">
                <a:ln w="12700">
                  <a:solidFill>
                    <a:schemeClr val="tx1">
                      <a:lumMod val="50000"/>
                    </a:schemeClr>
                  </a:solidFill>
                </a:ln>
                <a:solidFill>
                  <a:schemeClr val="bg1"/>
                </a:solidFill>
                <a:latin typeface="Arial" pitchFamily="34" charset="0"/>
                <a:cs typeface="Arial" pitchFamily="34" charset="0"/>
              </a:rPr>
              <a:t>Sovereignty</a:t>
            </a:r>
          </a:p>
          <a:p>
            <a:pPr marL="0" indent="-609600">
              <a:lnSpc>
                <a:spcPct val="150000"/>
              </a:lnSpc>
              <a:spcBef>
                <a:spcPts val="0"/>
              </a:spcBef>
              <a:buFont typeface="Arial" pitchFamily="34" charset="0"/>
              <a:buNone/>
            </a:pPr>
            <a:r>
              <a:rPr lang="en-ZA" sz="2800" b="1" dirty="0" smtClean="0">
                <a:ln w="12700">
                  <a:solidFill>
                    <a:schemeClr val="tx1">
                      <a:lumMod val="50000"/>
                    </a:schemeClr>
                  </a:solidFill>
                </a:ln>
                <a:solidFill>
                  <a:schemeClr val="bg1"/>
                </a:solidFill>
                <a:latin typeface="Arial" pitchFamily="34" charset="0"/>
                <a:cs typeface="Arial" pitchFamily="34" charset="0"/>
              </a:rPr>
              <a:t>    God's </a:t>
            </a:r>
            <a:r>
              <a:rPr lang="en-ZA" sz="2800" b="1" dirty="0">
                <a:ln w="12700">
                  <a:solidFill>
                    <a:schemeClr val="tx1">
                      <a:lumMod val="50000"/>
                    </a:schemeClr>
                  </a:solidFill>
                </a:ln>
                <a:solidFill>
                  <a:schemeClr val="bg1"/>
                </a:solidFill>
                <a:latin typeface="Arial" pitchFamily="34" charset="0"/>
                <a:cs typeface="Arial" pitchFamily="34" charset="0"/>
              </a:rPr>
              <a:t>Work</a:t>
            </a:r>
            <a:endParaRPr lang="en-ZA" sz="2800" dirty="0">
              <a:ln w="12700">
                <a:solidFill>
                  <a:schemeClr val="tx1">
                    <a:lumMod val="50000"/>
                  </a:schemeClr>
                </a:solidFill>
              </a:ln>
              <a:solidFill>
                <a:schemeClr val="bg1"/>
              </a:solidFill>
              <a:latin typeface="Arial" pitchFamily="34" charset="0"/>
              <a:cs typeface="Arial" pitchFamily="34" charset="0"/>
            </a:endParaRPr>
          </a:p>
          <a:p>
            <a:pPr marL="0" indent="-609600">
              <a:lnSpc>
                <a:spcPct val="150000"/>
              </a:lnSpc>
              <a:spcBef>
                <a:spcPts val="0"/>
              </a:spcBef>
              <a:buFont typeface="Arial" pitchFamily="34" charset="0"/>
              <a:buNone/>
            </a:pPr>
            <a:endParaRPr lang="en-ZA" sz="2400" b="1" dirty="0" smtClean="0">
              <a:ln>
                <a:solidFill>
                  <a:srgbClr val="00B050"/>
                </a:solidFill>
              </a:ln>
              <a:solidFill>
                <a:srgbClr val="CC00CC"/>
              </a:solidFill>
              <a:latin typeface="Arial" pitchFamily="34" charset="0"/>
              <a:cs typeface="Arial" pitchFamily="34" charset="0"/>
            </a:endParaRPr>
          </a:p>
        </p:txBody>
      </p:sp>
      <p:sp>
        <p:nvSpPr>
          <p:cNvPr id="5" name="TextBox 4"/>
          <p:cNvSpPr txBox="1"/>
          <p:nvPr/>
        </p:nvSpPr>
        <p:spPr>
          <a:xfrm>
            <a:off x="0" y="188640"/>
            <a:ext cx="9144000" cy="400110"/>
          </a:xfrm>
          <a:prstGeom prst="rect">
            <a:avLst/>
          </a:prstGeom>
          <a:noFill/>
        </p:spPr>
        <p:txBody>
          <a:bodyPr wrap="square" rtlCol="0">
            <a:spAutoFit/>
          </a:bodyPr>
          <a:lstStyle/>
          <a:p>
            <a:pPr algn="ctr"/>
            <a:r>
              <a:rPr lang="en-ZA" sz="2000" i="0" dirty="0">
                <a:ln>
                  <a:solidFill>
                    <a:schemeClr val="tx1">
                      <a:lumMod val="50000"/>
                    </a:schemeClr>
                  </a:solidFill>
                </a:ln>
                <a:solidFill>
                  <a:srgbClr val="C00000"/>
                </a:solidFill>
                <a:effectLst/>
              </a:rPr>
              <a:t>CHB 1 Godhead - Lecture </a:t>
            </a:r>
            <a:r>
              <a:rPr lang="en-ZA" sz="2000" i="0" dirty="0" smtClean="0">
                <a:ln>
                  <a:solidFill>
                    <a:schemeClr val="tx1">
                      <a:lumMod val="50000"/>
                    </a:schemeClr>
                  </a:solidFill>
                </a:ln>
                <a:solidFill>
                  <a:srgbClr val="C00000"/>
                </a:solidFill>
                <a:effectLst/>
              </a:rPr>
              <a:t>1 part 1</a:t>
            </a:r>
            <a:endParaRPr lang="en-ZA" sz="2000" i="0" dirty="0">
              <a:ln>
                <a:solidFill>
                  <a:schemeClr val="tx1">
                    <a:lumMod val="50000"/>
                  </a:schemeClr>
                </a:solidFill>
              </a:ln>
              <a:solidFill>
                <a:srgbClr val="C00000"/>
              </a:solidFill>
              <a:effectLst/>
            </a:endParaRPr>
          </a:p>
        </p:txBody>
      </p:sp>
      <p:sp>
        <p:nvSpPr>
          <p:cNvPr id="2" name="TextBox 1"/>
          <p:cNvSpPr txBox="1"/>
          <p:nvPr/>
        </p:nvSpPr>
        <p:spPr>
          <a:xfrm>
            <a:off x="8316416" y="6536377"/>
            <a:ext cx="648072" cy="307777"/>
          </a:xfrm>
          <a:prstGeom prst="rect">
            <a:avLst/>
          </a:prstGeom>
          <a:noFill/>
        </p:spPr>
        <p:txBody>
          <a:bodyPr wrap="square" rtlCol="0">
            <a:spAutoFit/>
          </a:bodyPr>
          <a:lstStyle/>
          <a:p>
            <a:r>
              <a:rPr lang="en-ZA" sz="1400" i="0" dirty="0" smtClean="0">
                <a:solidFill>
                  <a:schemeClr val="bg1"/>
                </a:solidFill>
                <a:effectLst/>
              </a:rPr>
              <a:t>2 / </a:t>
            </a:r>
            <a:r>
              <a:rPr lang="en-ZA" sz="1400" i="0" dirty="0" smtClean="0">
                <a:solidFill>
                  <a:schemeClr val="bg1"/>
                </a:solidFill>
                <a:effectLst/>
              </a:rPr>
              <a:t>17</a:t>
            </a:r>
            <a:endParaRPr lang="en-ZA" sz="1400" i="0" dirty="0">
              <a:solidFill>
                <a:schemeClr val="bg1"/>
              </a:solidFill>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p:cNvSpPr>
          <p:nvPr>
            <p:ph type="body" idx="4294967295"/>
          </p:nvPr>
        </p:nvSpPr>
        <p:spPr>
          <a:xfrm>
            <a:off x="323850" y="1124744"/>
            <a:ext cx="8569325" cy="5112568"/>
          </a:xfrm>
          <a:prstGeom prst="rect">
            <a:avLst/>
          </a:prstGeom>
        </p:spPr>
        <p:txBody>
          <a:bodyPr/>
          <a:lstStyle/>
          <a:p>
            <a:pPr marL="0">
              <a:lnSpc>
                <a:spcPct val="150000"/>
              </a:lnSpc>
              <a:spcBef>
                <a:spcPts val="0"/>
              </a:spcBef>
              <a:buNone/>
            </a:pPr>
            <a:r>
              <a:rPr lang="en-US" sz="2400" dirty="0" smtClean="0">
                <a:solidFill>
                  <a:schemeClr val="bg1"/>
                </a:solidFill>
                <a:latin typeface="Arial" pitchFamily="34" charset="0"/>
                <a:cs typeface="Arial" pitchFamily="34" charset="0"/>
              </a:rPr>
              <a:t>It </a:t>
            </a:r>
            <a:r>
              <a:rPr lang="en-US" sz="2400" dirty="0">
                <a:solidFill>
                  <a:schemeClr val="bg1"/>
                </a:solidFill>
                <a:latin typeface="Arial" pitchFamily="34" charset="0"/>
                <a:cs typeface="Arial" pitchFamily="34" charset="0"/>
              </a:rPr>
              <a:t>is the Christian belief that there are Three Persons in One God. These Three Persons - the Father, the Son and the Holy Spirit - are distinct from one another yet they share the same Divine Nature. Thus they are not three distinct gods, but one God; so God the Father, the Son and the Holy Spirit </a:t>
            </a:r>
            <a:r>
              <a:rPr lang="en-US" sz="2400" i="1" dirty="0" smtClean="0">
                <a:solidFill>
                  <a:schemeClr val="bg1"/>
                </a:solidFill>
                <a:latin typeface="Arial" pitchFamily="34" charset="0"/>
                <a:cs typeface="Arial" pitchFamily="34" charset="0"/>
              </a:rPr>
              <a:t>all </a:t>
            </a:r>
            <a:r>
              <a:rPr lang="en-US" sz="2400" dirty="0" smtClean="0">
                <a:solidFill>
                  <a:schemeClr val="bg1"/>
                </a:solidFill>
                <a:latin typeface="Arial" pitchFamily="34" charset="0"/>
                <a:cs typeface="Arial" pitchFamily="34" charset="0"/>
              </a:rPr>
              <a:t>(according </a:t>
            </a:r>
            <a:r>
              <a:rPr lang="en-US" sz="2400" dirty="0">
                <a:solidFill>
                  <a:schemeClr val="bg1"/>
                </a:solidFill>
                <a:latin typeface="Arial" pitchFamily="34" charset="0"/>
                <a:cs typeface="Arial" pitchFamily="34" charset="0"/>
              </a:rPr>
              <a:t>to the Holy Bible) bear the character and attributes of God.</a:t>
            </a:r>
          </a:p>
          <a:p>
            <a:pPr marL="342000">
              <a:lnSpc>
                <a:spcPct val="150000"/>
              </a:lnSpc>
              <a:spcBef>
                <a:spcPts val="0"/>
              </a:spcBef>
              <a:buFontTx/>
              <a:buChar char="•"/>
            </a:pPr>
            <a:r>
              <a:rPr lang="en-ZA" sz="2400" dirty="0">
                <a:solidFill>
                  <a:schemeClr val="bg1"/>
                </a:solidFill>
                <a:latin typeface="Arial" pitchFamily="34" charset="0"/>
                <a:cs typeface="Arial" pitchFamily="34" charset="0"/>
              </a:rPr>
              <a:t>There is supernatural power in the hearing (or reading) of the Word of God. It imparts faith to us. It changes us. </a:t>
            </a:r>
          </a:p>
        </p:txBody>
      </p:sp>
      <p:sp>
        <p:nvSpPr>
          <p:cNvPr id="97286" name="Text Box 6"/>
          <p:cNvSpPr txBox="1">
            <a:spLocks noChangeArrowheads="1"/>
          </p:cNvSpPr>
          <p:nvPr/>
        </p:nvSpPr>
        <p:spPr bwMode="auto">
          <a:xfrm>
            <a:off x="8244408" y="6505599"/>
            <a:ext cx="899592" cy="307777"/>
          </a:xfrm>
          <a:prstGeom prst="rect">
            <a:avLst/>
          </a:prstGeom>
          <a:noFill/>
          <a:ln w="9525" algn="ctr">
            <a:noFill/>
            <a:miter lim="800000"/>
            <a:headEnd/>
            <a:tailEnd/>
          </a:ln>
          <a:effectLst/>
        </p:spPr>
        <p:txBody>
          <a:bodyPr wrap="square">
            <a:spAutoFit/>
          </a:bodyPr>
          <a:lstStyle/>
          <a:p>
            <a:pPr marL="342900" indent="-342900" algn="ctr" eaLnBrk="1" hangingPunct="1">
              <a:spcBef>
                <a:spcPct val="50000"/>
              </a:spcBef>
              <a:buClr>
                <a:schemeClr val="tx1"/>
              </a:buClr>
              <a:buFont typeface="Wingdings" pitchFamily="2" charset="2"/>
              <a:buNone/>
            </a:pPr>
            <a:r>
              <a:rPr lang="en-ZA" sz="1400" i="0" dirty="0" smtClean="0">
                <a:solidFill>
                  <a:schemeClr val="bg1"/>
                </a:solidFill>
                <a:effectLst/>
              </a:rPr>
              <a:t>3 </a:t>
            </a:r>
            <a:r>
              <a:rPr lang="en-ZA" sz="1400" i="0" dirty="0">
                <a:solidFill>
                  <a:schemeClr val="bg1"/>
                </a:solidFill>
                <a:effectLst/>
              </a:rPr>
              <a:t>/ </a:t>
            </a:r>
            <a:r>
              <a:rPr lang="en-ZA" sz="1400" i="0" dirty="0" smtClean="0">
                <a:solidFill>
                  <a:schemeClr val="bg1"/>
                </a:solidFill>
                <a:effectLst/>
              </a:rPr>
              <a:t>17</a:t>
            </a:r>
            <a:endParaRPr lang="en-ZA" sz="1400" i="0" dirty="0">
              <a:solidFill>
                <a:schemeClr val="bg1"/>
              </a:solidFill>
              <a:effectLst/>
            </a:endParaRPr>
          </a:p>
        </p:txBody>
      </p:sp>
      <p:sp>
        <p:nvSpPr>
          <p:cNvPr id="5" name="TextBox 4"/>
          <p:cNvSpPr txBox="1"/>
          <p:nvPr/>
        </p:nvSpPr>
        <p:spPr>
          <a:xfrm>
            <a:off x="102989" y="188640"/>
            <a:ext cx="9036496" cy="707886"/>
          </a:xfrm>
          <a:prstGeom prst="rect">
            <a:avLst/>
          </a:prstGeom>
          <a:noFill/>
        </p:spPr>
        <p:txBody>
          <a:bodyPr wrap="square" rtlCol="0">
            <a:spAutoFit/>
          </a:bodyPr>
          <a:lstStyle/>
          <a:p>
            <a:pPr algn="ctr"/>
            <a:r>
              <a:rPr lang="en-ZA" sz="4000" b="1" i="0" kern="0" dirty="0" smtClean="0">
                <a:solidFill>
                  <a:schemeClr val="bg1"/>
                </a:solidFill>
                <a:effectLst/>
                <a:latin typeface="Arial"/>
                <a:cs typeface="Arial" pitchFamily="34" charset="0"/>
              </a:rPr>
              <a:t>Introduction</a:t>
            </a:r>
            <a:endParaRPr lang="en-ZA" sz="4000"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0"/>
          </a:schemeClr>
        </a:solidFill>
        <a:effectLst/>
      </p:bgPr>
    </p:bg>
    <p:spTree>
      <p:nvGrpSpPr>
        <p:cNvPr id="1" name=""/>
        <p:cNvGrpSpPr/>
        <p:nvPr/>
      </p:nvGrpSpPr>
      <p:grpSpPr>
        <a:xfrm>
          <a:off x="0" y="0"/>
          <a:ext cx="0" cy="0"/>
          <a:chOff x="0" y="0"/>
          <a:chExt cx="0" cy="0"/>
        </a:xfrm>
      </p:grpSpPr>
      <p:sp>
        <p:nvSpPr>
          <p:cNvPr id="96262" name="Text Box 6"/>
          <p:cNvSpPr txBox="1">
            <a:spLocks noChangeArrowheads="1"/>
          </p:cNvSpPr>
          <p:nvPr/>
        </p:nvSpPr>
        <p:spPr bwMode="auto">
          <a:xfrm>
            <a:off x="8101013" y="6453188"/>
            <a:ext cx="863600" cy="307777"/>
          </a:xfrm>
          <a:prstGeom prst="rect">
            <a:avLst/>
          </a:prstGeom>
          <a:noFill/>
          <a:ln w="9525" algn="ctr">
            <a:noFill/>
            <a:miter lim="800000"/>
            <a:headEnd/>
            <a:tailEnd/>
          </a:ln>
          <a:effectLst/>
        </p:spPr>
        <p:txBody>
          <a:bodyPr>
            <a:spAutoFit/>
          </a:bodyPr>
          <a:lstStyle/>
          <a:p>
            <a:pPr marL="342900" indent="-342900" algn="ctr" eaLnBrk="1" hangingPunct="1">
              <a:spcBef>
                <a:spcPct val="50000"/>
              </a:spcBef>
              <a:buClr>
                <a:schemeClr val="tx1"/>
              </a:buClr>
              <a:buFont typeface="Wingdings" pitchFamily="2" charset="2"/>
              <a:buNone/>
            </a:pPr>
            <a:r>
              <a:rPr lang="en-ZA" sz="1400" i="0" dirty="0">
                <a:effectLst/>
              </a:rPr>
              <a:t>4 / 25</a:t>
            </a:r>
          </a:p>
        </p:txBody>
      </p:sp>
      <p:pic>
        <p:nvPicPr>
          <p:cNvPr id="96263" name="Picture 7"/>
          <p:cNvPicPr>
            <a:picLocks noChangeAspect="1" noChangeArrowheads="1"/>
          </p:cNvPicPr>
          <p:nvPr/>
        </p:nvPicPr>
        <p:blipFill>
          <a:blip r:embed="rId3" cstate="print"/>
          <a:srcRect/>
          <a:stretch>
            <a:fillRect/>
          </a:stretch>
        </p:blipFill>
        <p:spPr bwMode="auto">
          <a:xfrm>
            <a:off x="6660232" y="4005064"/>
            <a:ext cx="2095500" cy="1885950"/>
          </a:xfrm>
          <a:prstGeom prst="rect">
            <a:avLst/>
          </a:prstGeom>
          <a:solidFill>
            <a:srgbClr val="F78A5F"/>
          </a:solidFill>
          <a:ln w="9525" algn="ctr">
            <a:noFill/>
            <a:miter lim="800000"/>
            <a:headEnd/>
            <a:tailEnd/>
          </a:ln>
          <a:effectLst/>
        </p:spPr>
      </p:pic>
      <p:pic>
        <p:nvPicPr>
          <p:cNvPr id="96268" name="Picture 12"/>
          <p:cNvPicPr>
            <a:picLocks noChangeAspect="1" noChangeArrowheads="1"/>
          </p:cNvPicPr>
          <p:nvPr/>
        </p:nvPicPr>
        <p:blipFill>
          <a:blip r:embed="rId4" cstate="print"/>
          <a:srcRect/>
          <a:stretch>
            <a:fillRect/>
          </a:stretch>
        </p:blipFill>
        <p:spPr bwMode="auto">
          <a:xfrm>
            <a:off x="-3132138" y="5589588"/>
            <a:ext cx="2095500" cy="1895475"/>
          </a:xfrm>
          <a:prstGeom prst="rect">
            <a:avLst/>
          </a:prstGeom>
          <a:noFill/>
        </p:spPr>
      </p:pic>
      <p:sp>
        <p:nvSpPr>
          <p:cNvPr id="8" name="TextBox 7"/>
          <p:cNvSpPr txBox="1"/>
          <p:nvPr/>
        </p:nvSpPr>
        <p:spPr>
          <a:xfrm>
            <a:off x="0" y="260648"/>
            <a:ext cx="9144000" cy="707886"/>
          </a:xfrm>
          <a:prstGeom prst="rect">
            <a:avLst/>
          </a:prstGeom>
          <a:noFill/>
        </p:spPr>
        <p:txBody>
          <a:bodyPr wrap="square" rtlCol="0">
            <a:spAutoFit/>
          </a:bodyPr>
          <a:lstStyle/>
          <a:p>
            <a:pPr marL="342900" lvl="0" indent="-342900" algn="ctr" eaLnBrk="1" hangingPunct="1">
              <a:spcBef>
                <a:spcPct val="45000"/>
              </a:spcBef>
            </a:pPr>
            <a:r>
              <a:rPr lang="en-ZA" sz="4000" b="1" i="0" kern="0" dirty="0" smtClean="0">
                <a:ln w="0">
                  <a:solidFill>
                    <a:srgbClr val="7030A0"/>
                  </a:solidFill>
                </a:ln>
                <a:solidFill>
                  <a:srgbClr val="FF0000"/>
                </a:solidFill>
                <a:effectLst/>
                <a:cs typeface="Arial" pitchFamily="34" charset="0"/>
              </a:rPr>
              <a:t>The Word of God</a:t>
            </a:r>
          </a:p>
        </p:txBody>
      </p:sp>
      <p:sp>
        <p:nvSpPr>
          <p:cNvPr id="2" name="TextBox 1"/>
          <p:cNvSpPr txBox="1"/>
          <p:nvPr/>
        </p:nvSpPr>
        <p:spPr>
          <a:xfrm>
            <a:off x="467543" y="1124744"/>
            <a:ext cx="8497069" cy="5328444"/>
          </a:xfrm>
          <a:prstGeom prst="rect">
            <a:avLst/>
          </a:prstGeom>
          <a:noFill/>
        </p:spPr>
        <p:txBody>
          <a:bodyPr wrap="square" rtlCol="0">
            <a:spAutoFit/>
          </a:bodyPr>
          <a:lstStyle/>
          <a:p>
            <a:pPr>
              <a:lnSpc>
                <a:spcPct val="150000"/>
              </a:lnSpc>
            </a:pPr>
            <a:r>
              <a:rPr lang="en-ZA" sz="3200" b="1" i="0" dirty="0" smtClean="0">
                <a:ln>
                  <a:solidFill>
                    <a:schemeClr val="tx1">
                      <a:lumMod val="50000"/>
                    </a:schemeClr>
                  </a:solidFill>
                </a:ln>
                <a:solidFill>
                  <a:srgbClr val="3333FF"/>
                </a:solidFill>
                <a:effectLst/>
              </a:rPr>
              <a:t>The Bible reveals God to us -</a:t>
            </a:r>
          </a:p>
          <a:p>
            <a:pPr>
              <a:lnSpc>
                <a:spcPct val="150000"/>
              </a:lnSpc>
            </a:pPr>
            <a:r>
              <a:rPr lang="en-ZA" sz="2800" b="1" i="0" dirty="0" smtClean="0">
                <a:ln>
                  <a:solidFill>
                    <a:schemeClr val="tx1">
                      <a:lumMod val="50000"/>
                    </a:schemeClr>
                  </a:solidFill>
                </a:ln>
                <a:solidFill>
                  <a:srgbClr val="990099"/>
                </a:solidFill>
                <a:effectLst/>
              </a:rPr>
              <a:t>The Old Testament and to a greater extent the New Testament  indicate that God exists as a Trinity:</a:t>
            </a:r>
          </a:p>
          <a:p>
            <a:pPr marL="457200" indent="-457200">
              <a:lnSpc>
                <a:spcPct val="150000"/>
              </a:lnSpc>
              <a:buFont typeface="Wingdings" pitchFamily="2" charset="2"/>
              <a:buChar char="§"/>
            </a:pPr>
            <a:r>
              <a:rPr lang="en-ZA" sz="2800" b="1" i="0" dirty="0" smtClean="0">
                <a:ln>
                  <a:solidFill>
                    <a:schemeClr val="tx1">
                      <a:lumMod val="50000"/>
                    </a:schemeClr>
                  </a:solidFill>
                </a:ln>
                <a:solidFill>
                  <a:schemeClr val="bg1"/>
                </a:solidFill>
                <a:effectLst/>
              </a:rPr>
              <a:t>God the Father</a:t>
            </a:r>
          </a:p>
          <a:p>
            <a:pPr marL="457200" indent="-457200">
              <a:lnSpc>
                <a:spcPct val="150000"/>
              </a:lnSpc>
              <a:buFont typeface="Wingdings" pitchFamily="2" charset="2"/>
              <a:buChar char="§"/>
            </a:pPr>
            <a:r>
              <a:rPr lang="en-ZA" sz="2800" b="1" i="0" dirty="0" smtClean="0">
                <a:ln>
                  <a:solidFill>
                    <a:schemeClr val="tx1">
                      <a:lumMod val="50000"/>
                    </a:schemeClr>
                  </a:solidFill>
                </a:ln>
                <a:solidFill>
                  <a:schemeClr val="bg1"/>
                </a:solidFill>
                <a:effectLst/>
              </a:rPr>
              <a:t>God the Son </a:t>
            </a:r>
          </a:p>
          <a:p>
            <a:pPr marL="457200" indent="-457200">
              <a:lnSpc>
                <a:spcPct val="150000"/>
              </a:lnSpc>
              <a:buFont typeface="Wingdings" pitchFamily="2" charset="2"/>
              <a:buChar char="§"/>
            </a:pPr>
            <a:r>
              <a:rPr lang="en-ZA" sz="2800" b="1" i="0" dirty="0" smtClean="0">
                <a:ln>
                  <a:solidFill>
                    <a:schemeClr val="tx1">
                      <a:lumMod val="50000"/>
                    </a:schemeClr>
                  </a:solidFill>
                </a:ln>
                <a:solidFill>
                  <a:schemeClr val="bg1"/>
                </a:solidFill>
                <a:effectLst/>
              </a:rPr>
              <a:t>God the Holy Spirit</a:t>
            </a:r>
            <a:endParaRPr lang="en-ZA" sz="2800" b="1" i="0" dirty="0">
              <a:ln>
                <a:solidFill>
                  <a:schemeClr val="tx1">
                    <a:lumMod val="50000"/>
                  </a:schemeClr>
                </a:solidFill>
              </a:ln>
              <a:solidFill>
                <a:schemeClr val="bg1"/>
              </a:solidFill>
              <a:effectLst/>
            </a:endParaRPr>
          </a:p>
          <a:p>
            <a:pPr>
              <a:lnSpc>
                <a:spcPct val="150000"/>
              </a:lnSpc>
            </a:pPr>
            <a:r>
              <a:rPr lang="en-ZA" sz="2800" b="1" i="0" dirty="0" smtClean="0">
                <a:ln>
                  <a:solidFill>
                    <a:schemeClr val="tx1">
                      <a:lumMod val="50000"/>
                    </a:schemeClr>
                  </a:solidFill>
                </a:ln>
                <a:solidFill>
                  <a:srgbClr val="990099"/>
                </a:solidFill>
                <a:effectLst/>
              </a:rPr>
              <a:t>             </a:t>
            </a:r>
            <a:r>
              <a:rPr lang="en-ZA" sz="2800" b="1" i="0" dirty="0" smtClean="0">
                <a:ln>
                  <a:solidFill>
                    <a:schemeClr val="tx1">
                      <a:lumMod val="50000"/>
                    </a:schemeClr>
                  </a:solidFill>
                </a:ln>
                <a:solidFill>
                  <a:srgbClr val="990099"/>
                </a:solidFill>
                <a:effectLst/>
              </a:rPr>
              <a:t>                                        </a:t>
            </a:r>
            <a:r>
              <a:rPr lang="en-ZA" sz="2400" b="1" i="0" dirty="0" smtClean="0">
                <a:ln>
                  <a:solidFill>
                    <a:schemeClr val="tx1">
                      <a:lumMod val="50000"/>
                    </a:schemeClr>
                  </a:solidFill>
                </a:ln>
                <a:solidFill>
                  <a:srgbClr val="990099"/>
                </a:solidFill>
                <a:effectLst/>
              </a:rPr>
              <a:t>This </a:t>
            </a:r>
            <a:r>
              <a:rPr lang="en-ZA" sz="2400" b="1" i="0" dirty="0" smtClean="0">
                <a:ln>
                  <a:solidFill>
                    <a:schemeClr val="tx1">
                      <a:lumMod val="50000"/>
                    </a:schemeClr>
                  </a:solidFill>
                </a:ln>
                <a:solidFill>
                  <a:srgbClr val="990099"/>
                </a:solidFill>
                <a:effectLst/>
              </a:rPr>
              <a:t>is the Godhead</a:t>
            </a:r>
            <a:endParaRPr lang="en-ZA" sz="2400" b="1" i="0" dirty="0">
              <a:ln>
                <a:solidFill>
                  <a:schemeClr val="tx1">
                    <a:lumMod val="50000"/>
                  </a:schemeClr>
                </a:solidFill>
              </a:ln>
              <a:solidFill>
                <a:srgbClr val="990099"/>
              </a:solidFill>
              <a:effectLst/>
            </a:endParaRPr>
          </a:p>
        </p:txBody>
      </p:sp>
      <p:sp>
        <p:nvSpPr>
          <p:cNvPr id="3" name="TextBox 2"/>
          <p:cNvSpPr txBox="1"/>
          <p:nvPr/>
        </p:nvSpPr>
        <p:spPr>
          <a:xfrm>
            <a:off x="8388424" y="6536377"/>
            <a:ext cx="720204" cy="307777"/>
          </a:xfrm>
          <a:prstGeom prst="rect">
            <a:avLst/>
          </a:prstGeom>
          <a:noFill/>
        </p:spPr>
        <p:txBody>
          <a:bodyPr wrap="square" rtlCol="0">
            <a:spAutoFit/>
          </a:bodyPr>
          <a:lstStyle/>
          <a:p>
            <a:pPr algn="ctr"/>
            <a:r>
              <a:rPr lang="en-ZA" sz="1400" i="0" dirty="0" smtClean="0">
                <a:solidFill>
                  <a:schemeClr val="bg1"/>
                </a:solidFill>
                <a:effectLst/>
              </a:rPr>
              <a:t>4 / </a:t>
            </a:r>
            <a:r>
              <a:rPr lang="en-ZA" sz="1400" i="0" dirty="0" smtClean="0">
                <a:solidFill>
                  <a:schemeClr val="bg1"/>
                </a:solidFill>
                <a:effectLst/>
              </a:rPr>
              <a:t>17</a:t>
            </a:r>
            <a:endParaRPr lang="en-ZA" sz="1400" i="0" dirty="0">
              <a:solidFill>
                <a:schemeClr val="bg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4175" y="1485007"/>
            <a:ext cx="8362950" cy="4248249"/>
          </a:xfrm>
          <a:prstGeom prst="rect">
            <a:avLst/>
          </a:prstGeom>
        </p:spPr>
        <p:txBody>
          <a:bodyPr/>
          <a:lstStyle/>
          <a:p>
            <a:pPr marL="609600" indent="-609600">
              <a:lnSpc>
                <a:spcPct val="150000"/>
              </a:lnSpc>
              <a:spcBef>
                <a:spcPct val="45000"/>
              </a:spcBef>
              <a:buClr>
                <a:schemeClr val="accent6">
                  <a:lumMod val="75000"/>
                </a:schemeClr>
              </a:buClr>
              <a:buFont typeface="Arial" pitchFamily="34" charset="0"/>
              <a:buChar char="•"/>
            </a:pPr>
            <a:r>
              <a:rPr lang="en-ZA" sz="2400" dirty="0" smtClean="0">
                <a:solidFill>
                  <a:schemeClr val="bg1"/>
                </a:solidFill>
                <a:cs typeface="Arial" pitchFamily="34" charset="0"/>
              </a:rPr>
              <a:t>In </a:t>
            </a:r>
            <a:r>
              <a:rPr lang="en-ZA" sz="2400" dirty="0">
                <a:solidFill>
                  <a:schemeClr val="bg1"/>
                </a:solidFill>
                <a:cs typeface="Arial" pitchFamily="34" charset="0"/>
              </a:rPr>
              <a:t>the Hebrew (Old Testament) and Greek (New Testament) the original word terms used for God’s names can be translated as follows:</a:t>
            </a:r>
          </a:p>
          <a:p>
            <a:pPr marL="609600" indent="-609600">
              <a:lnSpc>
                <a:spcPct val="150000"/>
              </a:lnSpc>
              <a:spcBef>
                <a:spcPct val="45000"/>
              </a:spcBef>
              <a:buClr>
                <a:schemeClr val="accent6">
                  <a:lumMod val="75000"/>
                </a:schemeClr>
              </a:buClr>
              <a:buFontTx/>
              <a:buChar char="•"/>
            </a:pPr>
            <a:r>
              <a:rPr lang="en-ZA" sz="2400" dirty="0">
                <a:solidFill>
                  <a:schemeClr val="bg1"/>
                </a:solidFill>
                <a:cs typeface="Arial" pitchFamily="34" charset="0"/>
              </a:rPr>
              <a:t>Believing that God exists and the Bible (Scripture) is the infallible Word of God, we as human beings believe that there is supernatural power in the hearing (the preaching, meditating and reading) of the Word of </a:t>
            </a:r>
            <a:r>
              <a:rPr lang="en-ZA" sz="2400" dirty="0" smtClean="0">
                <a:solidFill>
                  <a:schemeClr val="bg1"/>
                </a:solidFill>
                <a:cs typeface="Arial" pitchFamily="34" charset="0"/>
              </a:rPr>
              <a:t>God</a:t>
            </a:r>
            <a:endParaRPr lang="en-ZA" sz="2400" dirty="0">
              <a:solidFill>
                <a:schemeClr val="bg1"/>
              </a:solidFill>
              <a:cs typeface="Arial" pitchFamily="34" charset="0"/>
            </a:endParaRPr>
          </a:p>
        </p:txBody>
      </p:sp>
      <p:sp>
        <p:nvSpPr>
          <p:cNvPr id="3079" name="AutoShape 7" descr="Z"/>
          <p:cNvSpPr>
            <a:spLocks noChangeAspect="1" noChangeArrowheads="1"/>
          </p:cNvSpPr>
          <p:nvPr/>
        </p:nvSpPr>
        <p:spPr bwMode="auto">
          <a:xfrm>
            <a:off x="52388" y="-26988"/>
            <a:ext cx="2286000" cy="504826"/>
          </a:xfrm>
          <a:prstGeom prst="rect">
            <a:avLst/>
          </a:prstGeom>
          <a:noFill/>
        </p:spPr>
        <p:txBody>
          <a:bodyPr/>
          <a:lstStyle/>
          <a:p>
            <a:endParaRPr lang="en-ZA"/>
          </a:p>
        </p:txBody>
      </p:sp>
      <p:sp>
        <p:nvSpPr>
          <p:cNvPr id="3081" name="AutoShape 9" descr="Z"/>
          <p:cNvSpPr>
            <a:spLocks noChangeAspect="1" noChangeArrowheads="1"/>
          </p:cNvSpPr>
          <p:nvPr/>
        </p:nvSpPr>
        <p:spPr bwMode="auto">
          <a:xfrm>
            <a:off x="3429000" y="3176588"/>
            <a:ext cx="2286000" cy="504825"/>
          </a:xfrm>
          <a:prstGeom prst="rect">
            <a:avLst/>
          </a:prstGeom>
          <a:noFill/>
        </p:spPr>
        <p:txBody>
          <a:bodyPr/>
          <a:lstStyle/>
          <a:p>
            <a:endParaRPr lang="en-ZA"/>
          </a:p>
        </p:txBody>
      </p:sp>
      <p:sp>
        <p:nvSpPr>
          <p:cNvPr id="3083" name="AutoShape 11" descr="Z"/>
          <p:cNvSpPr>
            <a:spLocks noChangeAspect="1" noChangeArrowheads="1"/>
          </p:cNvSpPr>
          <p:nvPr/>
        </p:nvSpPr>
        <p:spPr bwMode="auto">
          <a:xfrm>
            <a:off x="52388" y="-26988"/>
            <a:ext cx="2286000" cy="504826"/>
          </a:xfrm>
          <a:prstGeom prst="rect">
            <a:avLst/>
          </a:prstGeom>
          <a:noFill/>
        </p:spPr>
        <p:txBody>
          <a:bodyPr/>
          <a:lstStyle/>
          <a:p>
            <a:endParaRPr lang="en-ZA"/>
          </a:p>
        </p:txBody>
      </p:sp>
      <p:sp>
        <p:nvSpPr>
          <p:cNvPr id="3085" name="AutoShape 13" descr="Z"/>
          <p:cNvSpPr>
            <a:spLocks noChangeAspect="1" noChangeArrowheads="1"/>
          </p:cNvSpPr>
          <p:nvPr/>
        </p:nvSpPr>
        <p:spPr bwMode="auto">
          <a:xfrm>
            <a:off x="52388" y="-26988"/>
            <a:ext cx="2286000" cy="504826"/>
          </a:xfrm>
          <a:prstGeom prst="rect">
            <a:avLst/>
          </a:prstGeom>
          <a:noFill/>
        </p:spPr>
        <p:txBody>
          <a:bodyPr/>
          <a:lstStyle/>
          <a:p>
            <a:endParaRPr lang="en-ZA"/>
          </a:p>
        </p:txBody>
      </p:sp>
      <p:sp>
        <p:nvSpPr>
          <p:cNvPr id="3087" name="Text Box 15"/>
          <p:cNvSpPr txBox="1">
            <a:spLocks noChangeArrowheads="1"/>
          </p:cNvSpPr>
          <p:nvPr/>
        </p:nvSpPr>
        <p:spPr bwMode="auto">
          <a:xfrm>
            <a:off x="8316416" y="6505599"/>
            <a:ext cx="827584"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a:solidFill>
                  <a:schemeClr val="bg1"/>
                </a:solidFill>
                <a:effectLst/>
                <a:cs typeface="Arial" pitchFamily="34" charset="0"/>
              </a:rPr>
              <a:t>5 / </a:t>
            </a:r>
            <a:r>
              <a:rPr lang="en-ZA" sz="1400" i="0" dirty="0" smtClean="0">
                <a:solidFill>
                  <a:schemeClr val="bg1"/>
                </a:solidFill>
                <a:effectLst/>
                <a:cs typeface="Arial" pitchFamily="34" charset="0"/>
              </a:rPr>
              <a:t>17</a:t>
            </a:r>
            <a:endParaRPr lang="en-ZA" sz="1400" i="0" dirty="0">
              <a:solidFill>
                <a:schemeClr val="bg1"/>
              </a:solidFill>
              <a:effectLst/>
              <a:cs typeface="Arial" pitchFamily="34" charset="0"/>
            </a:endParaRPr>
          </a:p>
        </p:txBody>
      </p:sp>
      <p:sp>
        <p:nvSpPr>
          <p:cNvPr id="3089" name="WordArt 17"/>
          <p:cNvSpPr>
            <a:spLocks noChangeArrowheads="1" noChangeShapeType="1" noTextEdit="1"/>
          </p:cNvSpPr>
          <p:nvPr/>
        </p:nvSpPr>
        <p:spPr bwMode="auto">
          <a:xfrm>
            <a:off x="2771775" y="549275"/>
            <a:ext cx="3619500" cy="560388"/>
          </a:xfrm>
          <a:prstGeom prst="rect">
            <a:avLst/>
          </a:prstGeom>
        </p:spPr>
        <p:txBody>
          <a:bodyPr spcFirstLastPara="1" wrap="none" fromWordArt="1">
            <a:prstTxWarp prst="textArchUp">
              <a:avLst>
                <a:gd name="adj" fmla="val 10800000"/>
              </a:avLst>
            </a:prstTxWarp>
          </a:bodyPr>
          <a:lstStyle/>
          <a:p>
            <a:pPr algn="ctr"/>
            <a:endParaRPr lang="en-ZA" sz="4000" kern="10" dirty="0">
              <a:ln w="9525">
                <a:solidFill>
                  <a:srgbClr val="000000"/>
                </a:solidFill>
                <a:round/>
                <a:headEnd/>
                <a:tailEnd/>
              </a:ln>
              <a:gradFill rotWithShape="1">
                <a:gsLst>
                  <a:gs pos="0">
                    <a:srgbClr val="386FC8"/>
                  </a:gs>
                  <a:gs pos="100000">
                    <a:srgbClr val="F78A5F"/>
                  </a:gs>
                </a:gsLst>
                <a:path path="rect">
                  <a:fillToRect l="50000" t="50000" r="50000" b="50000"/>
                </a:path>
              </a:gradFill>
              <a:effectLst>
                <a:outerShdw dist="56796" dir="3806097" algn="ctr" rotWithShape="0">
                  <a:schemeClr val="bg1"/>
                </a:outerShdw>
              </a:effectLst>
              <a:latin typeface="Arial Black"/>
            </a:endParaRPr>
          </a:p>
        </p:txBody>
      </p:sp>
      <p:sp>
        <p:nvSpPr>
          <p:cNvPr id="9" name="TextBox 8"/>
          <p:cNvSpPr txBox="1"/>
          <p:nvPr/>
        </p:nvSpPr>
        <p:spPr>
          <a:xfrm>
            <a:off x="0" y="332656"/>
            <a:ext cx="9144000" cy="584775"/>
          </a:xfrm>
          <a:prstGeom prst="rect">
            <a:avLst/>
          </a:prstGeom>
          <a:noFill/>
        </p:spPr>
        <p:txBody>
          <a:bodyPr wrap="square" rtlCol="0">
            <a:spAutoFit/>
          </a:bodyPr>
          <a:lstStyle/>
          <a:p>
            <a:pPr marL="609600" lvl="0" indent="-609600" algn="ctr" eaLnBrk="1" hangingPunct="1">
              <a:lnSpc>
                <a:spcPct val="80000"/>
              </a:lnSpc>
              <a:spcBef>
                <a:spcPct val="20000"/>
              </a:spcBef>
            </a:pPr>
            <a:r>
              <a:rPr lang="en-ZA" sz="4000" b="1" i="0" kern="0" dirty="0" smtClean="0">
                <a:ln>
                  <a:solidFill>
                    <a:schemeClr val="tx1">
                      <a:lumMod val="50000"/>
                    </a:schemeClr>
                  </a:solidFill>
                </a:ln>
                <a:solidFill>
                  <a:srgbClr val="0070C0"/>
                </a:solidFill>
                <a:effectLst/>
                <a:cs typeface="Arial" pitchFamily="34" charset="0"/>
              </a:rPr>
              <a:t>Words used for God`s Name - 1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700808"/>
            <a:ext cx="8229600" cy="4032448"/>
          </a:xfrm>
          <a:prstGeom prst="rect">
            <a:avLst/>
          </a:prstGeom>
        </p:spPr>
        <p:txBody>
          <a:bodyPr/>
          <a:lstStyle/>
          <a:p>
            <a:pPr>
              <a:lnSpc>
                <a:spcPct val="150000"/>
              </a:lnSpc>
              <a:buClr>
                <a:schemeClr val="accent6">
                  <a:lumMod val="75000"/>
                </a:schemeClr>
              </a:buClr>
              <a:buFont typeface="Arial" pitchFamily="34" charset="0"/>
              <a:buChar char="•"/>
            </a:pPr>
            <a:r>
              <a:rPr lang="en-ZA" sz="2400" b="1" dirty="0" smtClean="0">
                <a:solidFill>
                  <a:schemeClr val="bg1"/>
                </a:solidFill>
                <a:cs typeface="Arial" pitchFamily="34" charset="0"/>
              </a:rPr>
              <a:t>El</a:t>
            </a:r>
            <a:r>
              <a:rPr lang="en-ZA" sz="2400" dirty="0" smtClean="0">
                <a:solidFill>
                  <a:schemeClr val="bg1"/>
                </a:solidFill>
                <a:cs typeface="Arial" pitchFamily="34" charset="0"/>
              </a:rPr>
              <a:t> </a:t>
            </a:r>
            <a:r>
              <a:rPr lang="en-ZA" sz="2400" dirty="0">
                <a:solidFill>
                  <a:schemeClr val="bg1"/>
                </a:solidFill>
                <a:cs typeface="Arial" pitchFamily="34" charset="0"/>
              </a:rPr>
              <a:t>indicates might or strength, when used for God, the meaning is Almighty.</a:t>
            </a:r>
          </a:p>
          <a:p>
            <a:pPr>
              <a:lnSpc>
                <a:spcPct val="150000"/>
              </a:lnSpc>
              <a:buClr>
                <a:schemeClr val="accent6">
                  <a:lumMod val="75000"/>
                </a:schemeClr>
              </a:buClr>
              <a:buFont typeface="Arial" pitchFamily="34" charset="0"/>
              <a:buChar char="•"/>
            </a:pPr>
            <a:r>
              <a:rPr lang="en-ZA" sz="2400" b="1" dirty="0">
                <a:solidFill>
                  <a:schemeClr val="bg1"/>
                </a:solidFill>
                <a:cs typeface="Arial" pitchFamily="34" charset="0"/>
              </a:rPr>
              <a:t>Elohim </a:t>
            </a:r>
            <a:r>
              <a:rPr lang="en-ZA" sz="2400" dirty="0">
                <a:solidFill>
                  <a:schemeClr val="bg1"/>
                </a:solidFill>
                <a:cs typeface="Arial" pitchFamily="34" charset="0"/>
              </a:rPr>
              <a:t>(plural for </a:t>
            </a:r>
            <a:r>
              <a:rPr lang="en-ZA" sz="2400" b="1" dirty="0">
                <a:solidFill>
                  <a:schemeClr val="bg1"/>
                </a:solidFill>
                <a:cs typeface="Arial" pitchFamily="34" charset="0"/>
              </a:rPr>
              <a:t>El</a:t>
            </a:r>
            <a:r>
              <a:rPr lang="en-ZA" sz="2400" dirty="0">
                <a:solidFill>
                  <a:schemeClr val="bg1"/>
                </a:solidFill>
                <a:cs typeface="Arial" pitchFamily="34" charset="0"/>
              </a:rPr>
              <a:t>) this plural form is mostly used for God in the Old Testament.</a:t>
            </a:r>
          </a:p>
          <a:p>
            <a:pPr>
              <a:lnSpc>
                <a:spcPct val="150000"/>
              </a:lnSpc>
              <a:buClr>
                <a:schemeClr val="accent6">
                  <a:lumMod val="75000"/>
                </a:schemeClr>
              </a:buClr>
              <a:buFontTx/>
              <a:buChar char="•"/>
            </a:pPr>
            <a:endParaRPr lang="en-ZA" sz="2000" b="1" dirty="0" smtClean="0">
              <a:solidFill>
                <a:schemeClr val="bg1"/>
              </a:solidFill>
              <a:cs typeface="Arial" pitchFamily="34" charset="0"/>
            </a:endParaRPr>
          </a:p>
          <a:p>
            <a:pPr>
              <a:lnSpc>
                <a:spcPct val="150000"/>
              </a:lnSpc>
              <a:buClr>
                <a:schemeClr val="accent6">
                  <a:lumMod val="75000"/>
                </a:schemeClr>
              </a:buClr>
              <a:buFontTx/>
              <a:buChar char="•"/>
            </a:pPr>
            <a:r>
              <a:rPr lang="en-ZA" sz="2000" b="1" dirty="0" smtClean="0">
                <a:solidFill>
                  <a:schemeClr val="bg1"/>
                </a:solidFill>
                <a:cs typeface="Arial" pitchFamily="34" charset="0"/>
              </a:rPr>
              <a:t>“</a:t>
            </a:r>
            <a:r>
              <a:rPr lang="en-ZA" sz="2000" b="1" i="1" dirty="0">
                <a:solidFill>
                  <a:schemeClr val="bg1"/>
                </a:solidFill>
                <a:cs typeface="Arial" pitchFamily="34" charset="0"/>
              </a:rPr>
              <a:t>In the beginning God (Elohim) created the heavens and earth</a:t>
            </a:r>
            <a:r>
              <a:rPr lang="en-ZA" sz="2000" b="1" dirty="0" smtClean="0">
                <a:solidFill>
                  <a:schemeClr val="bg1"/>
                </a:solidFill>
                <a:cs typeface="Arial" pitchFamily="34" charset="0"/>
              </a:rPr>
              <a:t>”. </a:t>
            </a:r>
            <a:r>
              <a:rPr lang="en-ZA" sz="1800" b="1" dirty="0">
                <a:solidFill>
                  <a:schemeClr val="bg1"/>
                </a:solidFill>
                <a:cs typeface="Arial" pitchFamily="34" charset="0"/>
              </a:rPr>
              <a:t>Genesis 1:1</a:t>
            </a:r>
            <a:endParaRPr lang="en-ZA" sz="1800" dirty="0" smtClean="0">
              <a:solidFill>
                <a:schemeClr val="bg1"/>
              </a:solidFill>
              <a:cs typeface="Arial" pitchFamily="34" charset="0"/>
            </a:endParaRPr>
          </a:p>
        </p:txBody>
      </p:sp>
      <p:sp>
        <p:nvSpPr>
          <p:cNvPr id="4106" name="Text Box 10"/>
          <p:cNvSpPr txBox="1">
            <a:spLocks noChangeArrowheads="1"/>
          </p:cNvSpPr>
          <p:nvPr/>
        </p:nvSpPr>
        <p:spPr bwMode="auto">
          <a:xfrm>
            <a:off x="8316416" y="6505599"/>
            <a:ext cx="827584"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a:solidFill>
                  <a:schemeClr val="bg1"/>
                </a:solidFill>
                <a:effectLst/>
                <a:cs typeface="Arial" pitchFamily="34" charset="0"/>
              </a:rPr>
              <a:t>6/ </a:t>
            </a:r>
            <a:r>
              <a:rPr lang="en-ZA" sz="1400" i="0" dirty="0" smtClean="0">
                <a:solidFill>
                  <a:schemeClr val="bg1"/>
                </a:solidFill>
                <a:effectLst/>
                <a:cs typeface="Arial" pitchFamily="34" charset="0"/>
              </a:rPr>
              <a:t>17</a:t>
            </a:r>
            <a:endParaRPr lang="en-ZA" sz="1400" i="0" dirty="0">
              <a:solidFill>
                <a:schemeClr val="bg1"/>
              </a:solidFill>
              <a:effectLst/>
              <a:cs typeface="Arial" pitchFamily="34" charset="0"/>
            </a:endParaRPr>
          </a:p>
        </p:txBody>
      </p:sp>
      <p:sp>
        <p:nvSpPr>
          <p:cNvPr id="7" name="TextBox 6"/>
          <p:cNvSpPr txBox="1"/>
          <p:nvPr/>
        </p:nvSpPr>
        <p:spPr>
          <a:xfrm>
            <a:off x="0" y="260648"/>
            <a:ext cx="9144000" cy="707886"/>
          </a:xfrm>
          <a:prstGeom prst="rect">
            <a:avLst/>
          </a:prstGeom>
          <a:noFill/>
        </p:spPr>
        <p:txBody>
          <a:bodyPr wrap="square" rtlCol="0">
            <a:spAutoFit/>
          </a:bodyPr>
          <a:lstStyle/>
          <a:p>
            <a:pPr algn="ctr"/>
            <a:r>
              <a:rPr lang="en-ZA" sz="4000" b="1" i="0" dirty="0" smtClean="0">
                <a:ln>
                  <a:solidFill>
                    <a:schemeClr val="tx1">
                      <a:lumMod val="50000"/>
                    </a:schemeClr>
                  </a:solidFill>
                </a:ln>
                <a:solidFill>
                  <a:srgbClr val="990099"/>
                </a:solidFill>
                <a:effectLst/>
                <a:cs typeface="Arial" pitchFamily="34" charset="0"/>
              </a:rPr>
              <a:t>El and Elohim - 2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4294967295"/>
          </p:nvPr>
        </p:nvSpPr>
        <p:spPr>
          <a:xfrm>
            <a:off x="179512" y="1556940"/>
            <a:ext cx="8784976" cy="4176316"/>
          </a:xfrm>
          <a:prstGeom prst="rect">
            <a:avLst/>
          </a:prstGeom>
        </p:spPr>
        <p:txBody>
          <a:bodyPr/>
          <a:lstStyle/>
          <a:p>
            <a:pPr marL="0" indent="0">
              <a:lnSpc>
                <a:spcPct val="150000"/>
              </a:lnSpc>
              <a:spcBef>
                <a:spcPct val="45000"/>
              </a:spcBef>
              <a:buNone/>
            </a:pPr>
            <a:r>
              <a:rPr lang="en-ZA" sz="2400" dirty="0" smtClean="0">
                <a:solidFill>
                  <a:schemeClr val="bg1"/>
                </a:solidFill>
              </a:rPr>
              <a:t>This </a:t>
            </a:r>
            <a:r>
              <a:rPr lang="en-ZA" sz="2400" dirty="0">
                <a:solidFill>
                  <a:schemeClr val="bg1"/>
                </a:solidFill>
              </a:rPr>
              <a:t>word is often written as Jehovah.  This is the personal </a:t>
            </a:r>
            <a:r>
              <a:rPr lang="en-ZA" sz="2400" dirty="0">
                <a:solidFill>
                  <a:schemeClr val="bg1"/>
                </a:solidFill>
              </a:rPr>
              <a:t> </a:t>
            </a:r>
            <a:r>
              <a:rPr lang="en-ZA" sz="2400" dirty="0" smtClean="0">
                <a:solidFill>
                  <a:schemeClr val="bg1"/>
                </a:solidFill>
              </a:rPr>
              <a:t>name </a:t>
            </a:r>
            <a:r>
              <a:rPr lang="en-ZA" sz="2400" dirty="0">
                <a:solidFill>
                  <a:schemeClr val="bg1"/>
                </a:solidFill>
              </a:rPr>
              <a:t>of God, as it was revealed to Moses and through Moses to Israel.</a:t>
            </a:r>
          </a:p>
          <a:p>
            <a:pPr marL="360000">
              <a:lnSpc>
                <a:spcPct val="150000"/>
              </a:lnSpc>
              <a:spcBef>
                <a:spcPct val="45000"/>
              </a:spcBef>
              <a:buFont typeface="Wingdings" pitchFamily="2" charset="2"/>
              <a:buChar char="§"/>
            </a:pPr>
            <a:r>
              <a:rPr lang="en-ZA" sz="2400" dirty="0">
                <a:solidFill>
                  <a:schemeClr val="bg1"/>
                </a:solidFill>
              </a:rPr>
              <a:t>The name </a:t>
            </a:r>
            <a:r>
              <a:rPr lang="en-ZA" sz="2400" b="1" dirty="0">
                <a:solidFill>
                  <a:schemeClr val="bg1"/>
                </a:solidFill>
              </a:rPr>
              <a:t>Yahweh</a:t>
            </a:r>
            <a:r>
              <a:rPr lang="en-ZA" sz="2400" dirty="0">
                <a:solidFill>
                  <a:schemeClr val="bg1"/>
                </a:solidFill>
              </a:rPr>
              <a:t> is translated as </a:t>
            </a:r>
            <a:r>
              <a:rPr lang="en-ZA" sz="2400" b="1" i="1" dirty="0">
                <a:solidFill>
                  <a:schemeClr val="bg1"/>
                </a:solidFill>
              </a:rPr>
              <a:t>LORD</a:t>
            </a:r>
            <a:r>
              <a:rPr lang="en-ZA" sz="2400" b="1" i="1" dirty="0">
                <a:solidFill>
                  <a:schemeClr val="bg1"/>
                </a:solidFill>
                <a:cs typeface="Arial" pitchFamily="34" charset="0"/>
              </a:rPr>
              <a:t>.</a:t>
            </a:r>
          </a:p>
          <a:p>
            <a:pPr marL="252000" indent="0">
              <a:lnSpc>
                <a:spcPct val="150000"/>
              </a:lnSpc>
              <a:spcBef>
                <a:spcPts val="1200"/>
              </a:spcBef>
              <a:buNone/>
            </a:pPr>
            <a:r>
              <a:rPr lang="en-ZA" sz="2000" b="1" dirty="0" smtClean="0">
                <a:solidFill>
                  <a:schemeClr val="bg1"/>
                </a:solidFill>
              </a:rPr>
              <a:t>“</a:t>
            </a:r>
            <a:r>
              <a:rPr lang="en-ZA" sz="2000" b="1" i="1" dirty="0">
                <a:solidFill>
                  <a:schemeClr val="bg1"/>
                </a:solidFill>
              </a:rPr>
              <a:t>You shall not take the name of the Lord your God in vain, for the Lord will not hold him guiltless who takes His name in vain</a:t>
            </a:r>
            <a:r>
              <a:rPr lang="en-ZA" sz="2000" b="1" dirty="0" smtClean="0">
                <a:solidFill>
                  <a:schemeClr val="bg1"/>
                </a:solidFill>
              </a:rPr>
              <a:t>” </a:t>
            </a:r>
            <a:r>
              <a:rPr lang="en-ZA" sz="2000" b="1" dirty="0" smtClean="0">
                <a:solidFill>
                  <a:schemeClr val="bg1"/>
                </a:solidFill>
              </a:rPr>
              <a:t>          </a:t>
            </a:r>
            <a:r>
              <a:rPr lang="en-ZA" sz="1800" b="1" dirty="0" smtClean="0">
                <a:solidFill>
                  <a:schemeClr val="accent6">
                    <a:lumMod val="75000"/>
                  </a:schemeClr>
                </a:solidFill>
              </a:rPr>
              <a:t>Exodus </a:t>
            </a:r>
            <a:r>
              <a:rPr lang="en-ZA" sz="1800" b="1" dirty="0">
                <a:solidFill>
                  <a:schemeClr val="accent6">
                    <a:lumMod val="75000"/>
                  </a:schemeClr>
                </a:solidFill>
              </a:rPr>
              <a:t>20:7</a:t>
            </a:r>
            <a:r>
              <a:rPr lang="en-ZA" sz="1800" dirty="0">
                <a:solidFill>
                  <a:schemeClr val="accent6">
                    <a:lumMod val="75000"/>
                  </a:schemeClr>
                </a:solidFill>
              </a:rPr>
              <a:t> </a:t>
            </a:r>
            <a:endParaRPr lang="en-GB" sz="1000" dirty="0">
              <a:solidFill>
                <a:srgbClr val="6666FF"/>
              </a:solidFill>
            </a:endParaRPr>
          </a:p>
        </p:txBody>
      </p:sp>
      <p:sp>
        <p:nvSpPr>
          <p:cNvPr id="5126" name="Text Box 6"/>
          <p:cNvSpPr txBox="1">
            <a:spLocks noChangeArrowheads="1"/>
          </p:cNvSpPr>
          <p:nvPr/>
        </p:nvSpPr>
        <p:spPr bwMode="auto">
          <a:xfrm>
            <a:off x="8316416" y="6476826"/>
            <a:ext cx="792088" cy="338554"/>
          </a:xfrm>
          <a:prstGeom prst="rect">
            <a:avLst/>
          </a:prstGeom>
          <a:noFill/>
          <a:ln w="9525">
            <a:noFill/>
            <a:miter lim="800000"/>
            <a:headEnd/>
            <a:tailEnd/>
          </a:ln>
          <a:effectLst/>
        </p:spPr>
        <p:txBody>
          <a:bodyPr wrap="square">
            <a:spAutoFit/>
          </a:bodyPr>
          <a:lstStyle/>
          <a:p>
            <a:pPr algn="ctr" eaLnBrk="1" hangingPunct="1">
              <a:spcBef>
                <a:spcPct val="50000"/>
              </a:spcBef>
            </a:pPr>
            <a:r>
              <a:rPr lang="en-ZA" sz="1600" i="0" dirty="0">
                <a:solidFill>
                  <a:schemeClr val="accent6">
                    <a:lumMod val="75000"/>
                  </a:schemeClr>
                </a:solidFill>
                <a:effectLst/>
                <a:cs typeface="Arial" pitchFamily="34" charset="0"/>
              </a:rPr>
              <a:t> </a:t>
            </a:r>
            <a:r>
              <a:rPr lang="en-ZA" sz="1400" i="0" dirty="0">
                <a:solidFill>
                  <a:schemeClr val="bg1"/>
                </a:solidFill>
                <a:effectLst/>
                <a:cs typeface="Arial" pitchFamily="34" charset="0"/>
              </a:rPr>
              <a:t>7 / </a:t>
            </a:r>
            <a:r>
              <a:rPr lang="en-ZA" sz="1400" i="0" dirty="0" smtClean="0">
                <a:solidFill>
                  <a:schemeClr val="bg1"/>
                </a:solidFill>
                <a:effectLst/>
                <a:cs typeface="Arial" pitchFamily="34" charset="0"/>
              </a:rPr>
              <a:t>17</a:t>
            </a:r>
            <a:endParaRPr lang="en-ZA" sz="1400" i="0" dirty="0">
              <a:solidFill>
                <a:schemeClr val="bg1"/>
              </a:solidFill>
              <a:effectLst/>
              <a:cs typeface="Arial" pitchFamily="34" charset="0"/>
            </a:endParaRPr>
          </a:p>
        </p:txBody>
      </p:sp>
      <p:sp>
        <p:nvSpPr>
          <p:cNvPr id="6" name="TextBox 5"/>
          <p:cNvSpPr txBox="1"/>
          <p:nvPr/>
        </p:nvSpPr>
        <p:spPr>
          <a:xfrm>
            <a:off x="0" y="262389"/>
            <a:ext cx="9144000" cy="707886"/>
          </a:xfrm>
          <a:prstGeom prst="rect">
            <a:avLst/>
          </a:prstGeom>
          <a:noFill/>
        </p:spPr>
        <p:txBody>
          <a:bodyPr wrap="square" rtlCol="0">
            <a:spAutoFit/>
          </a:bodyPr>
          <a:lstStyle/>
          <a:p>
            <a:pPr marL="342900" lvl="0" indent="-342900" algn="ctr" eaLnBrk="1" hangingPunct="1">
              <a:spcBef>
                <a:spcPct val="45000"/>
              </a:spcBef>
            </a:pPr>
            <a:r>
              <a:rPr lang="en-ZA" sz="4000" b="1" i="0" kern="0" dirty="0" smtClean="0">
                <a:ln>
                  <a:solidFill>
                    <a:schemeClr val="tx1">
                      <a:lumMod val="50000"/>
                    </a:schemeClr>
                  </a:solidFill>
                </a:ln>
                <a:solidFill>
                  <a:srgbClr val="0070C0"/>
                </a:solidFill>
                <a:effectLst/>
                <a:cs typeface="Arial" pitchFamily="34" charset="0"/>
              </a:rPr>
              <a:t>Yahweh - 3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0825" y="1268760"/>
            <a:ext cx="8642350" cy="4464496"/>
          </a:xfrm>
          <a:prstGeom prst="rect">
            <a:avLst/>
          </a:prstGeom>
        </p:spPr>
        <p:txBody>
          <a:bodyPr/>
          <a:lstStyle/>
          <a:p>
            <a:pPr marL="0" indent="0">
              <a:lnSpc>
                <a:spcPct val="150000"/>
              </a:lnSpc>
              <a:buClr>
                <a:srgbClr val="FFFF66"/>
              </a:buClr>
              <a:buNone/>
            </a:pPr>
            <a:r>
              <a:rPr lang="en-ZA" sz="2400" dirty="0" smtClean="0">
                <a:solidFill>
                  <a:schemeClr val="bg1"/>
                </a:solidFill>
              </a:rPr>
              <a:t>The </a:t>
            </a:r>
            <a:r>
              <a:rPr lang="en-ZA" sz="2400" dirty="0">
                <a:solidFill>
                  <a:schemeClr val="bg1"/>
                </a:solidFill>
              </a:rPr>
              <a:t>name Adonai is translated as </a:t>
            </a:r>
            <a:r>
              <a:rPr lang="en-ZA" sz="2400" b="1" dirty="0">
                <a:solidFill>
                  <a:schemeClr val="bg1"/>
                </a:solidFill>
              </a:rPr>
              <a:t>Lord</a:t>
            </a:r>
            <a:r>
              <a:rPr lang="en-ZA" sz="2400" dirty="0">
                <a:solidFill>
                  <a:schemeClr val="bg1"/>
                </a:solidFill>
              </a:rPr>
              <a:t> in the Bible. It signifies ownership or mastership and indicates the truth that God is the owner of each member of the human family, and that He consequently claims  devoted obedience of all</a:t>
            </a:r>
            <a:r>
              <a:rPr lang="en-ZA" sz="2400" dirty="0" smtClean="0">
                <a:solidFill>
                  <a:schemeClr val="bg1"/>
                </a:solidFill>
              </a:rPr>
              <a:t>.</a:t>
            </a:r>
            <a:endParaRPr lang="en-ZA" sz="2400" b="1" dirty="0">
              <a:solidFill>
                <a:schemeClr val="bg1"/>
              </a:solidFill>
              <a:cs typeface="Arial" pitchFamily="34" charset="0"/>
            </a:endParaRPr>
          </a:p>
          <a:p>
            <a:pPr>
              <a:lnSpc>
                <a:spcPct val="150000"/>
              </a:lnSpc>
              <a:spcBef>
                <a:spcPts val="1200"/>
              </a:spcBef>
              <a:buFontTx/>
              <a:buChar char="•"/>
            </a:pPr>
            <a:r>
              <a:rPr lang="en-ZA" sz="2000" b="1" dirty="0" smtClean="0">
                <a:solidFill>
                  <a:schemeClr val="bg1"/>
                </a:solidFill>
                <a:cs typeface="Arial" pitchFamily="34" charset="0"/>
              </a:rPr>
              <a:t>“</a:t>
            </a:r>
            <a:r>
              <a:rPr lang="en-ZA" sz="2000" b="1" i="1" dirty="0">
                <a:solidFill>
                  <a:schemeClr val="bg1"/>
                </a:solidFill>
                <a:cs typeface="Arial" pitchFamily="34" charset="0"/>
              </a:rPr>
              <a:t>For the Lord your God is God of gods and Lord of lords, the great God, mighty and awesome, who shows no partiality nor takes a </a:t>
            </a:r>
            <a:r>
              <a:rPr lang="en-ZA" sz="2000" b="1" i="1" dirty="0" smtClean="0">
                <a:solidFill>
                  <a:schemeClr val="bg1"/>
                </a:solidFill>
                <a:cs typeface="Arial" pitchFamily="34" charset="0"/>
              </a:rPr>
              <a:t>bribe</a:t>
            </a:r>
            <a:r>
              <a:rPr lang="en-ZA" sz="2000" b="1" dirty="0" smtClean="0">
                <a:solidFill>
                  <a:schemeClr val="bg1"/>
                </a:solidFill>
                <a:cs typeface="Arial" pitchFamily="34" charset="0"/>
              </a:rPr>
              <a:t>.                                                                                       </a:t>
            </a:r>
            <a:r>
              <a:rPr lang="en-ZA" sz="1800" b="1" dirty="0" smtClean="0">
                <a:solidFill>
                  <a:schemeClr val="accent6">
                    <a:lumMod val="75000"/>
                  </a:schemeClr>
                </a:solidFill>
                <a:cs typeface="Arial" pitchFamily="34" charset="0"/>
              </a:rPr>
              <a:t>Deuteronomy </a:t>
            </a:r>
            <a:r>
              <a:rPr lang="en-ZA" sz="1800" b="1" dirty="0">
                <a:solidFill>
                  <a:schemeClr val="accent6">
                    <a:lumMod val="75000"/>
                  </a:schemeClr>
                </a:solidFill>
                <a:cs typeface="Arial" pitchFamily="34" charset="0"/>
              </a:rPr>
              <a:t>10:17</a:t>
            </a:r>
            <a:endParaRPr lang="en-GB" sz="1800" dirty="0">
              <a:solidFill>
                <a:schemeClr val="accent6">
                  <a:lumMod val="75000"/>
                </a:schemeClr>
              </a:solidFill>
            </a:endParaRPr>
          </a:p>
          <a:p>
            <a:pPr>
              <a:lnSpc>
                <a:spcPct val="150000"/>
              </a:lnSpc>
              <a:buFont typeface="Wingdings" pitchFamily="2" charset="2"/>
              <a:buNone/>
            </a:pPr>
            <a:r>
              <a:rPr lang="en-GB" sz="1000" dirty="0">
                <a:solidFill>
                  <a:schemeClr val="accent6">
                    <a:lumMod val="75000"/>
                  </a:schemeClr>
                </a:solidFill>
              </a:rPr>
              <a:t>                     </a:t>
            </a:r>
            <a:endParaRPr lang="en-ZA" sz="1000" dirty="0">
              <a:solidFill>
                <a:schemeClr val="accent6">
                  <a:lumMod val="75000"/>
                </a:schemeClr>
              </a:solidFill>
            </a:endParaRPr>
          </a:p>
        </p:txBody>
      </p:sp>
      <p:sp>
        <p:nvSpPr>
          <p:cNvPr id="6150" name="Text Box 6"/>
          <p:cNvSpPr txBox="1">
            <a:spLocks noChangeArrowheads="1"/>
          </p:cNvSpPr>
          <p:nvPr/>
        </p:nvSpPr>
        <p:spPr bwMode="auto">
          <a:xfrm>
            <a:off x="8893175" y="6237288"/>
            <a:ext cx="1042988" cy="366712"/>
          </a:xfrm>
          <a:prstGeom prst="rect">
            <a:avLst/>
          </a:prstGeom>
          <a:noFill/>
          <a:ln w="9525">
            <a:noFill/>
            <a:miter lim="800000"/>
            <a:headEnd/>
            <a:tailEnd/>
          </a:ln>
          <a:effectLst/>
        </p:spPr>
        <p:txBody>
          <a:bodyPr>
            <a:spAutoFit/>
          </a:bodyPr>
          <a:lstStyle/>
          <a:p>
            <a:pPr eaLnBrk="1" hangingPunct="1">
              <a:spcBef>
                <a:spcPct val="50000"/>
              </a:spcBef>
            </a:pPr>
            <a:endParaRPr lang="en-ZA" i="0">
              <a:effectLst/>
              <a:cs typeface="Arial" pitchFamily="34" charset="0"/>
            </a:endParaRPr>
          </a:p>
        </p:txBody>
      </p:sp>
      <p:sp>
        <p:nvSpPr>
          <p:cNvPr id="6151" name="Text Box 7"/>
          <p:cNvSpPr txBox="1">
            <a:spLocks noChangeArrowheads="1"/>
          </p:cNvSpPr>
          <p:nvPr/>
        </p:nvSpPr>
        <p:spPr bwMode="auto">
          <a:xfrm>
            <a:off x="8316416" y="6505599"/>
            <a:ext cx="827584" cy="307777"/>
          </a:xfrm>
          <a:prstGeom prst="rect">
            <a:avLst/>
          </a:prstGeom>
          <a:noFill/>
          <a:ln w="9525">
            <a:noFill/>
            <a:miter lim="800000"/>
            <a:headEnd/>
            <a:tailEnd/>
          </a:ln>
          <a:effectLst/>
        </p:spPr>
        <p:txBody>
          <a:bodyPr wrap="square">
            <a:spAutoFit/>
          </a:bodyPr>
          <a:lstStyle/>
          <a:p>
            <a:pPr algn="ctr" eaLnBrk="1" hangingPunct="1"/>
            <a:r>
              <a:rPr lang="en-ZA" sz="1400" i="0" dirty="0">
                <a:solidFill>
                  <a:schemeClr val="bg1"/>
                </a:solidFill>
                <a:effectLst/>
                <a:cs typeface="Arial" pitchFamily="34" charset="0"/>
              </a:rPr>
              <a:t>8 / </a:t>
            </a:r>
            <a:r>
              <a:rPr lang="en-ZA" sz="1400" i="0" dirty="0" smtClean="0">
                <a:solidFill>
                  <a:schemeClr val="bg1"/>
                </a:solidFill>
                <a:effectLst/>
                <a:cs typeface="Arial" pitchFamily="34" charset="0"/>
              </a:rPr>
              <a:t>17</a:t>
            </a:r>
            <a:endParaRPr lang="en-ZA" sz="1400" i="0" dirty="0">
              <a:solidFill>
                <a:schemeClr val="bg1"/>
              </a:solidFill>
              <a:effectLst/>
              <a:cs typeface="Arial" pitchFamily="34" charset="0"/>
            </a:endParaRPr>
          </a:p>
        </p:txBody>
      </p:sp>
      <p:sp>
        <p:nvSpPr>
          <p:cNvPr id="6" name="TextBox 5"/>
          <p:cNvSpPr txBox="1"/>
          <p:nvPr/>
        </p:nvSpPr>
        <p:spPr>
          <a:xfrm>
            <a:off x="0" y="332656"/>
            <a:ext cx="9144000" cy="707886"/>
          </a:xfrm>
          <a:prstGeom prst="rect">
            <a:avLst/>
          </a:prstGeom>
          <a:noFill/>
        </p:spPr>
        <p:txBody>
          <a:bodyPr wrap="square" rtlCol="0">
            <a:spAutoFit/>
          </a:bodyPr>
          <a:lstStyle/>
          <a:p>
            <a:pPr algn="ctr"/>
            <a:r>
              <a:rPr lang="en-ZA" sz="4000" b="1" i="0" dirty="0" smtClean="0">
                <a:ln>
                  <a:solidFill>
                    <a:schemeClr val="tx1">
                      <a:lumMod val="50000"/>
                    </a:schemeClr>
                  </a:solidFill>
                </a:ln>
                <a:solidFill>
                  <a:schemeClr val="accent1">
                    <a:lumMod val="75000"/>
                  </a:schemeClr>
                </a:solidFill>
                <a:effectLst/>
                <a:cs typeface="Arial" pitchFamily="34" charset="0"/>
              </a:rPr>
              <a:t>Adonai – 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type="body" idx="4294967295"/>
          </p:nvPr>
        </p:nvSpPr>
        <p:spPr>
          <a:xfrm>
            <a:off x="323850" y="1307554"/>
            <a:ext cx="8569325" cy="4857750"/>
          </a:xfrm>
          <a:prstGeom prst="rect">
            <a:avLst/>
          </a:prstGeom>
        </p:spPr>
        <p:txBody>
          <a:bodyPr/>
          <a:lstStyle/>
          <a:p>
            <a:pPr>
              <a:lnSpc>
                <a:spcPct val="150000"/>
              </a:lnSpc>
              <a:buFont typeface="Wingdings" pitchFamily="2" charset="2"/>
              <a:buChar char="§"/>
            </a:pPr>
            <a:r>
              <a:rPr lang="en-ZA" sz="2400" dirty="0" smtClean="0">
                <a:solidFill>
                  <a:schemeClr val="bg1"/>
                </a:solidFill>
              </a:rPr>
              <a:t>Lordship </a:t>
            </a:r>
            <a:r>
              <a:rPr lang="en-ZA" sz="2400" dirty="0">
                <a:solidFill>
                  <a:schemeClr val="bg1"/>
                </a:solidFill>
              </a:rPr>
              <a:t>meant complete possession on the one hand and complete submission on the other. God is never a capricious or unjust Master and therefore does not ask what cannot be performed, and never requires a task for which He does not equip His servants. </a:t>
            </a:r>
          </a:p>
          <a:p>
            <a:pPr>
              <a:lnSpc>
                <a:spcPct val="150000"/>
              </a:lnSpc>
              <a:buFont typeface="Wingdings" pitchFamily="2" charset="2"/>
              <a:buChar char="§"/>
            </a:pPr>
            <a:r>
              <a:rPr lang="en-ZA" sz="2400" dirty="0">
                <a:solidFill>
                  <a:schemeClr val="bg1"/>
                </a:solidFill>
              </a:rPr>
              <a:t>In other words, everything God asks us to do is good and just and can be accomplished as we trust Him to enable us to do all that He has asked us to do.</a:t>
            </a:r>
          </a:p>
        </p:txBody>
      </p:sp>
      <p:sp>
        <p:nvSpPr>
          <p:cNvPr id="25605" name="Text Box 5"/>
          <p:cNvSpPr txBox="1">
            <a:spLocks noChangeArrowheads="1"/>
          </p:cNvSpPr>
          <p:nvPr/>
        </p:nvSpPr>
        <p:spPr bwMode="auto">
          <a:xfrm>
            <a:off x="8317037" y="6525344"/>
            <a:ext cx="863475" cy="307777"/>
          </a:xfrm>
          <a:prstGeom prst="rect">
            <a:avLst/>
          </a:prstGeom>
          <a:noFill/>
          <a:ln w="9525">
            <a:noFill/>
            <a:miter lim="800000"/>
            <a:headEnd/>
            <a:tailEnd/>
          </a:ln>
          <a:effectLst/>
        </p:spPr>
        <p:txBody>
          <a:bodyPr wrap="square">
            <a:spAutoFit/>
          </a:bodyPr>
          <a:lstStyle/>
          <a:p>
            <a:pPr algn="ctr" eaLnBrk="1" hangingPunct="1">
              <a:spcBef>
                <a:spcPct val="50000"/>
              </a:spcBef>
            </a:pPr>
            <a:r>
              <a:rPr lang="en-ZA" sz="1400" i="0" dirty="0">
                <a:solidFill>
                  <a:schemeClr val="bg1"/>
                </a:solidFill>
                <a:effectLst/>
                <a:cs typeface="Arial" pitchFamily="34" charset="0"/>
              </a:rPr>
              <a:t>9 / </a:t>
            </a:r>
            <a:r>
              <a:rPr lang="en-ZA" sz="1400" i="0" dirty="0" smtClean="0">
                <a:solidFill>
                  <a:schemeClr val="bg1"/>
                </a:solidFill>
                <a:effectLst/>
                <a:cs typeface="Arial" pitchFamily="34" charset="0"/>
              </a:rPr>
              <a:t>17</a:t>
            </a:r>
            <a:endParaRPr lang="en-ZA" sz="1400" i="0" dirty="0">
              <a:solidFill>
                <a:schemeClr val="bg1"/>
              </a:solidFill>
              <a:effectLst/>
              <a:cs typeface="Arial" pitchFamily="34" charset="0"/>
            </a:endParaRPr>
          </a:p>
        </p:txBody>
      </p:sp>
      <p:sp>
        <p:nvSpPr>
          <p:cNvPr id="5" name="TextBox 4"/>
          <p:cNvSpPr txBox="1"/>
          <p:nvPr/>
        </p:nvSpPr>
        <p:spPr>
          <a:xfrm>
            <a:off x="0" y="332656"/>
            <a:ext cx="9144000" cy="707886"/>
          </a:xfrm>
          <a:prstGeom prst="rect">
            <a:avLst/>
          </a:prstGeom>
          <a:noFill/>
        </p:spPr>
        <p:txBody>
          <a:bodyPr wrap="square" rtlCol="0">
            <a:spAutoFit/>
          </a:bodyPr>
          <a:lstStyle/>
          <a:p>
            <a:pPr algn="ctr"/>
            <a:r>
              <a:rPr lang="en-ZA" sz="4000" b="1" i="0" dirty="0" smtClean="0">
                <a:ln>
                  <a:solidFill>
                    <a:schemeClr val="tx1">
                      <a:lumMod val="50000"/>
                    </a:schemeClr>
                  </a:solidFill>
                </a:ln>
                <a:solidFill>
                  <a:schemeClr val="accent1">
                    <a:lumMod val="75000"/>
                  </a:schemeClr>
                </a:solidFill>
                <a:effectLst/>
                <a:cs typeface="Arial" pitchFamily="34" charset="0"/>
              </a:rPr>
              <a:t>Adonai – 4a</a:t>
            </a:r>
          </a:p>
        </p:txBody>
      </p:sp>
    </p:spTree>
  </p:cSld>
  <p:clrMapOvr>
    <a:masterClrMapping/>
  </p:clrMapOvr>
</p:sld>
</file>

<file path=ppt/theme/theme1.xml><?xml version="1.0" encoding="utf-8"?>
<a:theme xmlns:a="http://schemas.openxmlformats.org/drawingml/2006/main" name="Office Theme">
  <a:themeElements>
    <a:clrScheme name="Office Theme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2"/>
            </a:gs>
            <a:gs pos="30000">
              <a:srgbClr val="66008F"/>
            </a:gs>
            <a:gs pos="64999">
              <a:srgbClr val="BA0066"/>
            </a:gs>
            <a:gs pos="89999">
              <a:srgbClr val="FF0000"/>
            </a:gs>
            <a:gs pos="100000">
              <a:srgbClr val="FF8200"/>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gradFill rotWithShape="1">
          <a:gsLst>
            <a:gs pos="0">
              <a:srgbClr val="000082"/>
            </a:gs>
            <a:gs pos="30000">
              <a:srgbClr val="66008F"/>
            </a:gs>
            <a:gs pos="64999">
              <a:srgbClr val="BA0066"/>
            </a:gs>
            <a:gs pos="89999">
              <a:srgbClr val="FF0000"/>
            </a:gs>
            <a:gs pos="100000">
              <a:srgbClr val="FF8200"/>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Office Theme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1101</TotalTime>
  <Words>1183</Words>
  <Application>Microsoft Office PowerPoint</Application>
  <PresentationFormat>On-screen Show (4:3)</PresentationFormat>
  <Paragraphs>108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CHB1  Part 1 Godhead Lec1. </dc:title>
  <dc:creator>B van Zyl</dc:creator>
  <cp:lastModifiedBy>User</cp:lastModifiedBy>
  <cp:revision>433</cp:revision>
  <dcterms:created xsi:type="dcterms:W3CDTF">2008-05-27T12:14:45Z</dcterms:created>
  <dcterms:modified xsi:type="dcterms:W3CDTF">2014-03-03T14:09:53Z</dcterms:modified>
</cp:coreProperties>
</file>