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FA8C-61D3-4D63-B979-FA192A16F02A}" type="datetimeFigureOut">
              <a:rPr lang="en-ZA" smtClean="0"/>
              <a:t>2014/03/03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1D635-9293-4092-8CA7-066B605083A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628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58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tint val="66000"/>
                <a:satMod val="160000"/>
              </a:schemeClr>
            </a:gs>
            <a:gs pos="85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27088" y="6237288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 rot="8061524">
            <a:off x="7404100" y="-2849562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 userDrawn="1"/>
        </p:nvSpPr>
        <p:spPr bwMode="auto">
          <a:xfrm>
            <a:off x="827088" y="6237288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5482" name="Text Box 10"/>
          <p:cNvSpPr txBox="1">
            <a:spLocks noChangeArrowheads="1"/>
          </p:cNvSpPr>
          <p:nvPr userDrawn="1"/>
        </p:nvSpPr>
        <p:spPr bwMode="auto">
          <a:xfrm>
            <a:off x="539750" y="6524625"/>
            <a:ext cx="3240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1200" dirty="0">
                <a:solidFill>
                  <a:schemeClr val="bg1"/>
                </a:solidFill>
              </a:rPr>
              <a:t>Copyright </a:t>
            </a:r>
            <a:r>
              <a:rPr lang="en-GB" sz="1200" dirty="0">
                <a:solidFill>
                  <a:schemeClr val="bg1"/>
                </a:solidFill>
                <a:cs typeface="Arial" pitchFamily="34" charset="0"/>
              </a:rPr>
              <a:t>©</a:t>
            </a:r>
            <a:r>
              <a:rPr lang="en-GB" sz="1200" dirty="0">
                <a:solidFill>
                  <a:schemeClr val="bg1"/>
                </a:solidFill>
              </a:rPr>
              <a:t> Calvary Academics 2012</a:t>
            </a:r>
            <a:endParaRPr lang="en-ZA" sz="1200" dirty="0">
              <a:solidFill>
                <a:schemeClr val="bg1"/>
              </a:solidFill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 userDrawn="1"/>
        </p:nvSpPr>
        <p:spPr bwMode="auto">
          <a:xfrm>
            <a:off x="3995936" y="6505599"/>
            <a:ext cx="25922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ZA" sz="1400" dirty="0">
                <a:solidFill>
                  <a:schemeClr val="bg1"/>
                </a:solidFill>
                <a:cs typeface="Arial" pitchFamily="34" charset="0"/>
              </a:rPr>
              <a:t>CHB1 Godhead - Lec. 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1 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part </a:t>
            </a:r>
            <a:r>
              <a:rPr lang="en-ZA" sz="1400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ZA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5484" name="Text Box 12"/>
          <p:cNvSpPr txBox="1">
            <a:spLocks noChangeArrowheads="1"/>
          </p:cNvSpPr>
          <p:nvPr userDrawn="1"/>
        </p:nvSpPr>
        <p:spPr bwMode="auto">
          <a:xfrm rot="8061524">
            <a:off x="7404100" y="-2849562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ZA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5485" name="Picture 13" descr="CalvaryAcademicsLo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53188"/>
            <a:ext cx="287338" cy="3603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4352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7667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6000" b="1" dirty="0">
                <a:solidFill>
                  <a:srgbClr val="990099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  <a:cs typeface="Arial" pitchFamily="34" charset="0"/>
              </a:rPr>
              <a:t>Christian Basics part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23157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5400" b="1" dirty="0">
                <a:solidFill>
                  <a:srgbClr val="AE4845">
                    <a:lumMod val="50000"/>
                  </a:srgbClr>
                </a:solidFill>
                <a:effectLst>
                  <a:outerShdw dist="38100" sx="1000" sy="1000" algn="tl">
                    <a:srgbClr val="000000"/>
                  </a:outerShdw>
                </a:effectLst>
                <a:cs typeface="Arial" pitchFamily="34" charset="0"/>
              </a:rPr>
              <a:t>The </a:t>
            </a:r>
            <a:r>
              <a:rPr lang="en-ZA" sz="5400" b="1" dirty="0" smtClean="0">
                <a:solidFill>
                  <a:srgbClr val="AE4845">
                    <a:lumMod val="50000"/>
                  </a:srgbClr>
                </a:solidFill>
                <a:effectLst>
                  <a:outerShdw dist="38100" sx="1000" sy="1000" algn="tl">
                    <a:srgbClr val="000000"/>
                  </a:outerShdw>
                </a:effectLst>
                <a:cs typeface="Arial" pitchFamily="34" charset="0"/>
              </a:rPr>
              <a:t>Godhead</a:t>
            </a:r>
            <a:endParaRPr lang="en-ZA" sz="5400" b="1" dirty="0">
              <a:solidFill>
                <a:srgbClr val="AE4845">
                  <a:lumMod val="50000"/>
                </a:srgbClr>
              </a:solidFill>
              <a:effectLst>
                <a:outerShdw dist="38100" sx="1000" sy="1000" algn="tl">
                  <a:srgbClr val="000000"/>
                </a:outerShdw>
              </a:effectLst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837202"/>
            <a:ext cx="9036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000" dirty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CHB 1 Godhead - Lecture 1 part </a:t>
            </a:r>
            <a:r>
              <a:rPr lang="en-ZA" sz="200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ZA" sz="2000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0432" y="6525344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>
                <a:solidFill>
                  <a:schemeClr val="bg1"/>
                </a:solidFill>
              </a:rPr>
              <a:t>1 / </a:t>
            </a:r>
            <a:r>
              <a:rPr lang="en-ZA" sz="1400" dirty="0" smtClean="0">
                <a:solidFill>
                  <a:schemeClr val="bg1"/>
                </a:solidFill>
              </a:rPr>
              <a:t>11</a:t>
            </a:r>
            <a:endParaRPr lang="en-ZA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3188"/>
            <a:ext cx="9108504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8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0" lang="en-ZA" sz="40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E32BC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Being of God – 4c</a:t>
            </a:r>
            <a:endParaRPr kumimoji="0" lang="en-ZA" sz="4000" b="1" i="0" u="none" strike="noStrike" kern="0" cap="none" spc="0" normalizeH="0" baseline="0" noProof="0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E32BC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844824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ZA" sz="2400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When we speak of His infinitude, regarding the Universe we refer to His </a:t>
            </a:r>
            <a:r>
              <a:rPr lang="en-ZA" sz="2400" b="1" i="1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TRANSCEDENCE</a:t>
            </a:r>
            <a:r>
              <a:rPr lang="en-ZA" sz="2400" i="1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.</a:t>
            </a:r>
            <a:r>
              <a:rPr lang="en-ZA" sz="2400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           </a:t>
            </a:r>
            <a:endParaRPr lang="en-ZA" sz="2400" kern="0" dirty="0" smtClean="0">
              <a:solidFill>
                <a:srgbClr val="AE4845">
                  <a:lumMod val="50000"/>
                </a:srgb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ZA" sz="2400" kern="0" dirty="0" smtClean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This </a:t>
            </a:r>
            <a:r>
              <a:rPr lang="en-ZA" sz="2400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means that He is detached from, and not part of, creation that He made.  He literally “stepped over” or is exalted to a higher plane altogether</a:t>
            </a:r>
            <a:endParaRPr lang="en-ZA" sz="2400" dirty="0"/>
          </a:p>
        </p:txBody>
      </p:sp>
      <p:sp>
        <p:nvSpPr>
          <p:cNvPr id="4" name="Rectangle 3"/>
          <p:cNvSpPr/>
          <p:nvPr/>
        </p:nvSpPr>
        <p:spPr>
          <a:xfrm>
            <a:off x="8417929" y="6505599"/>
            <a:ext cx="7179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10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256675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0" lang="en-ZA" sz="40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E32BC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Being of God – 4d</a:t>
            </a:r>
            <a:endParaRPr kumimoji="0" lang="en-ZA" sz="4000" b="1" i="0" u="none" strike="noStrike" kern="0" cap="none" spc="0" normalizeH="0" baseline="0" noProof="0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E32BC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646681"/>
            <a:ext cx="8568952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ZA" sz="2400" b="1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God has </a:t>
            </a:r>
            <a:r>
              <a:rPr lang="en-ZA" sz="2400" b="1" kern="0" dirty="0" smtClean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IMMANENCE                              </a:t>
            </a:r>
            <a:endParaRPr lang="en-ZA" sz="2400" b="1" kern="0" dirty="0">
              <a:solidFill>
                <a:srgbClr val="AE4845">
                  <a:lumMod val="50000"/>
                </a:srgbClr>
              </a:solidFill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ZA" sz="2400" kern="0" dirty="0" smtClean="0">
                <a:solidFill>
                  <a:srgbClr val="AE4845">
                    <a:lumMod val="50000"/>
                  </a:srgbClr>
                </a:solidFill>
              </a:rPr>
              <a:t>God </a:t>
            </a:r>
            <a:r>
              <a:rPr lang="en-ZA" sz="2400" kern="0" dirty="0">
                <a:solidFill>
                  <a:srgbClr val="AE4845">
                    <a:lumMod val="50000"/>
                  </a:srgbClr>
                </a:solidFill>
              </a:rPr>
              <a:t>is a being who is found "right here</a:t>
            </a:r>
            <a:r>
              <a:rPr lang="en-ZA" sz="2400" kern="0" dirty="0" smtClean="0">
                <a:solidFill>
                  <a:srgbClr val="AE4845">
                    <a:lumMod val="50000"/>
                  </a:srgbClr>
                </a:solidFill>
              </a:rPr>
              <a:t>.".</a:t>
            </a:r>
            <a:endParaRPr lang="en-ZA" sz="2400" b="1" kern="0" dirty="0" smtClean="0">
              <a:solidFill>
                <a:srgbClr val="AE4845">
                  <a:lumMod val="50000"/>
                </a:srgbClr>
              </a:solidFill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45000"/>
              </a:spcBef>
              <a:spcAft>
                <a:spcPct val="0"/>
              </a:spcAft>
            </a:pPr>
            <a:r>
              <a:rPr lang="en-ZA" sz="2400" kern="0" dirty="0" smtClean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God </a:t>
            </a:r>
            <a:r>
              <a:rPr lang="en-ZA" sz="2400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is not only exalted (lifted up in stature) He also has an all-pervading presence within His creation, whether organic or inorganic.  He is able to move through all life, and understand every feeling.  He cares for everything and everyone</a:t>
            </a:r>
            <a:r>
              <a:rPr lang="en-ZA" sz="2400" kern="0" dirty="0" smtClean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.</a:t>
            </a:r>
            <a:r>
              <a:rPr lang="en-ZA" sz="2400" dirty="0">
                <a:solidFill>
                  <a:srgbClr val="AE4845">
                    <a:lumMod val="75000"/>
                  </a:srgbClr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460432" y="6505599"/>
            <a:ext cx="704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11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326012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988840"/>
            <a:ext cx="6984776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36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Contents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sz="36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</a:t>
            </a:r>
            <a:r>
              <a:rPr kumimoji="0" lang="en-US" sz="32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Being of God  1- 4d</a:t>
            </a:r>
          </a:p>
          <a:p>
            <a:pPr marL="609600" lvl="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kumimoji="0" lang="en-US" sz="3600" b="1" i="0" u="none" strike="noStrike" kern="0" cap="none" spc="0" normalizeH="0" baseline="0" noProof="0" dirty="0" smtClean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6064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2000" dirty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C00000"/>
                </a:solidFill>
                <a:latin typeface="Arial" pitchFamily="34" charset="0"/>
              </a:rPr>
              <a:t>CHB 1 Godhead - Lecture 1 part </a:t>
            </a:r>
            <a:r>
              <a:rPr lang="en-ZA" sz="200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C00000"/>
                </a:solidFill>
                <a:latin typeface="Arial" pitchFamily="34" charset="0"/>
              </a:rPr>
              <a:t>2</a:t>
            </a:r>
            <a:endParaRPr lang="en-ZA" sz="2000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89937" y="6505599"/>
            <a:ext cx="61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2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11617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4000" b="1" kern="0" dirty="0">
                <a:solidFill>
                  <a:schemeClr val="bg2">
                    <a:lumMod val="75000"/>
                  </a:schemeClr>
                </a:solidFill>
                <a:cs typeface="Arial" pitchFamily="34" charset="0"/>
              </a:rPr>
              <a:t>Introduction</a:t>
            </a:r>
            <a:endParaRPr lang="en-ZA" sz="4000" i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24965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ZA" sz="2400" dirty="0" smtClean="0">
                <a:solidFill>
                  <a:schemeClr val="bg1"/>
                </a:solidFill>
              </a:rPr>
              <a:t>We will never be able to understand God`s nature  or substance because He is Spirit</a:t>
            </a:r>
            <a:r>
              <a:rPr lang="en-ZA" sz="2400" dirty="0">
                <a:solidFill>
                  <a:schemeClr val="bg1"/>
                </a:solidFill>
              </a:rPr>
              <a:t> </a:t>
            </a:r>
            <a:r>
              <a:rPr lang="en-ZA" sz="2400" dirty="0" smtClean="0">
                <a:solidFill>
                  <a:schemeClr val="bg1"/>
                </a:solidFill>
              </a:rPr>
              <a:t>but we can get an idea by reading the Bible.</a:t>
            </a:r>
          </a:p>
          <a:p>
            <a:pPr>
              <a:lnSpc>
                <a:spcPct val="150000"/>
              </a:lnSpc>
            </a:pPr>
            <a:r>
              <a:rPr lang="en-ZA" sz="2400" dirty="0" smtClean="0">
                <a:solidFill>
                  <a:schemeClr val="bg1"/>
                </a:solidFill>
              </a:rPr>
              <a:t>We were created in His image but we do not have His qualities: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ZA" sz="2400" b="1" dirty="0" smtClean="0">
                <a:solidFill>
                  <a:schemeClr val="bg1"/>
                </a:solidFill>
              </a:rPr>
              <a:t>No sin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ZA" sz="2400" b="1" dirty="0" smtClean="0">
                <a:solidFill>
                  <a:schemeClr val="bg1"/>
                </a:solidFill>
              </a:rPr>
              <a:t>Always the </a:t>
            </a:r>
            <a:r>
              <a:rPr lang="en-ZA" sz="2400" b="1" dirty="0" smtClean="0">
                <a:solidFill>
                  <a:schemeClr val="bg1"/>
                </a:solidFill>
              </a:rPr>
              <a:t>same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ZA" sz="2400" b="1" dirty="0" smtClean="0">
                <a:solidFill>
                  <a:schemeClr val="bg1"/>
                </a:solidFill>
              </a:rPr>
              <a:t>Righteous </a:t>
            </a:r>
            <a:r>
              <a:rPr lang="en-ZA" sz="2400" b="1" dirty="0" smtClean="0">
                <a:solidFill>
                  <a:schemeClr val="bg1"/>
                </a:solidFill>
              </a:rPr>
              <a:t>etc.</a:t>
            </a:r>
            <a:r>
              <a:rPr lang="en-ZA" sz="2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9937" y="6505599"/>
            <a:ext cx="61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3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276431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0" lang="en-ZA" sz="40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E32BC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Being of God - 1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1393606"/>
            <a:ext cx="87849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lvl="0" fontAlgn="base">
              <a:lnSpc>
                <a:spcPct val="150000"/>
              </a:lnSpc>
              <a:spcAft>
                <a:spcPct val="0"/>
              </a:spcAft>
            </a:pPr>
            <a:r>
              <a:rPr lang="en-US" sz="2400" kern="0" dirty="0">
                <a:solidFill>
                  <a:schemeClr val="bg1"/>
                </a:solidFill>
              </a:rPr>
              <a:t>God's essence (nature, substance or basic qualities) which is above our understanding, gave us our being, creating us in His own image. </a:t>
            </a:r>
          </a:p>
          <a:p>
            <a:pPr marL="144000" lvl="0" fontAlgn="base">
              <a:lnSpc>
                <a:spcPct val="150000"/>
              </a:lnSpc>
              <a:spcAft>
                <a:spcPct val="0"/>
              </a:spcAft>
            </a:pPr>
            <a:r>
              <a:rPr lang="en-US" sz="2000" b="1" i="1" kern="0" dirty="0">
                <a:solidFill>
                  <a:schemeClr val="bg1"/>
                </a:solidFill>
              </a:rPr>
              <a:t>So God created man in His own image; in the image of God He created him; male and female He created them. </a:t>
            </a:r>
            <a:r>
              <a:rPr lang="en-GB" b="1" i="1" kern="0" dirty="0">
                <a:solidFill>
                  <a:srgbClr val="7030A0"/>
                </a:solidFill>
              </a:rPr>
              <a:t>Genesis 1:27 </a:t>
            </a:r>
            <a:endParaRPr lang="en-US" b="1" i="1" kern="0" dirty="0">
              <a:solidFill>
                <a:srgbClr val="7030A0"/>
              </a:solidFill>
            </a:endParaRPr>
          </a:p>
          <a:p>
            <a:pPr marL="144000" lvl="0" fontAlgn="base">
              <a:lnSpc>
                <a:spcPct val="150000"/>
              </a:lnSpc>
              <a:spcAft>
                <a:spcPct val="0"/>
              </a:spcAft>
              <a:buClr>
                <a:srgbClr val="FFFF66"/>
              </a:buClr>
            </a:pPr>
            <a:r>
              <a:rPr lang="en-US" sz="2400" kern="0" dirty="0">
                <a:solidFill>
                  <a:schemeClr val="bg1"/>
                </a:solidFill>
              </a:rPr>
              <a:t>God is busy about you now, dealing with you.                 </a:t>
            </a:r>
            <a:r>
              <a:rPr lang="en-US" sz="2400" kern="0" dirty="0" smtClean="0">
                <a:solidFill>
                  <a:schemeClr val="bg1"/>
                </a:solidFill>
              </a:rPr>
              <a:t>    God </a:t>
            </a:r>
            <a:r>
              <a:rPr lang="en-US" sz="2400" kern="0" dirty="0">
                <a:solidFill>
                  <a:schemeClr val="bg1"/>
                </a:solidFill>
              </a:rPr>
              <a:t>Himself is touching your soul by His Spirit within you until His image appears in your life. </a:t>
            </a:r>
            <a:endParaRPr lang="en-ZA" sz="2400" kern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9937" y="6505599"/>
            <a:ext cx="61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4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309948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0" lang="en-ZA" sz="40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E32BC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Being of God - 2</a:t>
            </a:r>
            <a:endParaRPr kumimoji="0" lang="en-ZA" sz="4000" b="1" i="0" u="none" strike="noStrike" kern="0" cap="none" spc="0" normalizeH="0" baseline="0" noProof="0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E32BC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2016013"/>
            <a:ext cx="871296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kern="0" dirty="0">
                <a:solidFill>
                  <a:schemeClr val="bg1"/>
                </a:solidFill>
              </a:rPr>
              <a:t>God is spirit, which means that He does not exist in the flesh and neither does He have any other kind of physical form</a:t>
            </a:r>
            <a:endParaRPr lang="en-ZA" sz="2400" kern="0" dirty="0">
              <a:solidFill>
                <a:schemeClr val="bg1"/>
              </a:solidFill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b="1" i="1" kern="0" dirty="0">
                <a:solidFill>
                  <a:srgbClr val="002060"/>
                </a:solidFill>
              </a:rPr>
              <a:t>God is spirit, and those who worship Him must worship in spirit and truth.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“  </a:t>
            </a: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</a:rPr>
              <a:t>John 4:24 </a:t>
            </a:r>
          </a:p>
        </p:txBody>
      </p:sp>
      <p:sp>
        <p:nvSpPr>
          <p:cNvPr id="4" name="Rectangle 3"/>
          <p:cNvSpPr/>
          <p:nvPr/>
        </p:nvSpPr>
        <p:spPr>
          <a:xfrm>
            <a:off x="8489937" y="6505599"/>
            <a:ext cx="61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5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417798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656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spcBef>
                <a:spcPct val="45000"/>
              </a:spcBef>
              <a:spcAft>
                <a:spcPct val="0"/>
              </a:spcAft>
            </a:pPr>
            <a:r>
              <a:rPr kumimoji="0" lang="en-ZA" sz="40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E32BC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Being of God - 3</a:t>
            </a:r>
            <a:endParaRPr kumimoji="0" lang="en-ZA" sz="4000" b="1" i="0" u="none" strike="noStrike" kern="0" cap="none" spc="0" normalizeH="0" baseline="0" noProof="0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E32BC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196752"/>
            <a:ext cx="8784976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fontAlgn="base">
              <a:lnSpc>
                <a:spcPct val="150000"/>
              </a:lnSpc>
              <a:spcBef>
                <a:spcPct val="45000"/>
              </a:spcBef>
              <a:spcAft>
                <a:spcPct val="0"/>
              </a:spcAft>
              <a:buClr>
                <a:srgbClr val="FFFF66"/>
              </a:buClr>
            </a:pPr>
            <a:r>
              <a:rPr lang="en-ZA" sz="2800" b="1" kern="0" dirty="0" smtClean="0">
                <a:solidFill>
                  <a:srgbClr val="4F81BD">
                    <a:lumMod val="75000"/>
                  </a:srgbClr>
                </a:solidFill>
              </a:rPr>
              <a:t>He </a:t>
            </a:r>
            <a:r>
              <a:rPr lang="en-ZA" sz="2800" b="1" kern="0" dirty="0">
                <a:solidFill>
                  <a:srgbClr val="4F81BD">
                    <a:lumMod val="75000"/>
                  </a:srgbClr>
                </a:solidFill>
              </a:rPr>
              <a:t>is a Personal Spirit </a:t>
            </a:r>
            <a:r>
              <a:rPr lang="en-ZA" sz="2800" b="1" kern="0" dirty="0" smtClean="0">
                <a:solidFill>
                  <a:srgbClr val="4F81BD">
                    <a:lumMod val="75000"/>
                  </a:srgbClr>
                </a:solidFill>
              </a:rPr>
              <a:t>                                                                 </a:t>
            </a:r>
            <a:r>
              <a:rPr lang="en-ZA" sz="2800" b="1" kern="0" dirty="0">
                <a:solidFill>
                  <a:srgbClr val="4F81BD">
                    <a:lumMod val="75000"/>
                  </a:srgbClr>
                </a:solidFill>
              </a:rPr>
              <a:t>He is rational.                                                                                 He is self conscious (aware of Himself.)                            He is supremely intelligent                                                  He is a moral agent</a:t>
            </a:r>
            <a:endParaRPr lang="en-US" sz="2800" b="1" i="1" kern="0" dirty="0">
              <a:solidFill>
                <a:srgbClr val="4F81BD">
                  <a:lumMod val="75000"/>
                </a:srgbClr>
              </a:solidFill>
            </a:endParaRPr>
          </a:p>
          <a:p>
            <a:pPr marL="144000" lvl="0" fontAlgn="base">
              <a:lnSpc>
                <a:spcPct val="150000"/>
              </a:lnSpc>
              <a:spcBef>
                <a:spcPct val="45000"/>
              </a:spcBef>
              <a:spcAft>
                <a:spcPct val="0"/>
              </a:spcAft>
            </a:pPr>
            <a:r>
              <a:rPr lang="en-ZA" sz="2000" b="1" kern="0" dirty="0">
                <a:solidFill>
                  <a:schemeClr val="bg1"/>
                </a:solidFill>
              </a:rPr>
              <a:t>“</a:t>
            </a:r>
            <a:r>
              <a:rPr lang="en-ZA" sz="2000" b="1" i="1" kern="0" dirty="0">
                <a:solidFill>
                  <a:schemeClr val="bg1"/>
                </a:solidFill>
              </a:rPr>
              <a:t>But He is unique, and who can make Him change? And whatever His soul desires, that He does</a:t>
            </a:r>
            <a:r>
              <a:rPr lang="en-ZA" sz="2000" b="1" i="1" kern="0" dirty="0" smtClean="0">
                <a:solidFill>
                  <a:schemeClr val="bg1"/>
                </a:solidFill>
              </a:rPr>
              <a:t>.</a:t>
            </a:r>
            <a:r>
              <a:rPr lang="en-ZA" sz="2400" b="1" i="1" kern="0" dirty="0" smtClean="0">
                <a:solidFill>
                  <a:schemeClr val="bg1"/>
                </a:solidFill>
              </a:rPr>
              <a:t>   </a:t>
            </a:r>
            <a:r>
              <a:rPr lang="en-US" b="1" i="1" kern="0" dirty="0" smtClean="0">
                <a:solidFill>
                  <a:schemeClr val="accent6">
                    <a:lumMod val="75000"/>
                  </a:schemeClr>
                </a:solidFill>
              </a:rPr>
              <a:t>Job </a:t>
            </a: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</a:rPr>
              <a:t>23:13</a:t>
            </a:r>
            <a:endParaRPr lang="en-ZA" b="1" i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9937" y="6505599"/>
            <a:ext cx="61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6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390484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0" lang="en-ZA" sz="40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E32BC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Being of God - 4</a:t>
            </a:r>
            <a:endParaRPr kumimoji="0" lang="en-ZA" sz="4000" b="1" i="0" u="none" strike="noStrike" kern="0" cap="none" spc="0" normalizeH="0" baseline="0" noProof="0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E32BC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238440"/>
            <a:ext cx="8496944" cy="4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</a:pPr>
            <a:r>
              <a:rPr lang="en-ZA" sz="2800" b="1" kern="0" dirty="0" smtClean="0">
                <a:solidFill>
                  <a:srgbClr val="4F81BD">
                    <a:lumMod val="75000"/>
                  </a:srgbClr>
                </a:solidFill>
              </a:rPr>
              <a:t>God is Infinite Spirit - </a:t>
            </a:r>
            <a:endParaRPr lang="en-ZA" sz="2800" b="1" dirty="0" smtClean="0"/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</a:pPr>
            <a:r>
              <a:rPr lang="en-ZA" sz="2400" kern="0" dirty="0" smtClean="0">
                <a:solidFill>
                  <a:srgbClr val="AE4845">
                    <a:lumMod val="50000"/>
                  </a:srgbClr>
                </a:solidFill>
              </a:rPr>
              <a:t>God </a:t>
            </a:r>
            <a:r>
              <a:rPr lang="en-ZA" sz="2400" kern="0" dirty="0">
                <a:solidFill>
                  <a:srgbClr val="AE4845">
                    <a:lumMod val="50000"/>
                  </a:srgbClr>
                </a:solidFill>
              </a:rPr>
              <a:t>has no boundaries or limitations we can see </a:t>
            </a:r>
          </a:p>
          <a:p>
            <a:pPr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</a:pPr>
            <a:r>
              <a:rPr lang="en-ZA" sz="2800" kern="0" dirty="0">
                <a:solidFill>
                  <a:srgbClr val="AE4845">
                    <a:lumMod val="50000"/>
                  </a:srgbClr>
                </a:solidFill>
              </a:rPr>
              <a:t>For example in: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000" b="1" kern="0" dirty="0">
              <a:solidFill>
                <a:srgbClr val="AE4845">
                  <a:lumMod val="50000"/>
                </a:srgbClr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400" b="1" i="1" kern="0" dirty="0" smtClean="0">
              <a:solidFill>
                <a:srgbClr val="AE4845">
                  <a:lumMod val="50000"/>
                </a:srgbClr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400" b="1" i="1" kern="0" dirty="0">
              <a:solidFill>
                <a:srgbClr val="AE4845">
                  <a:lumMod val="50000"/>
                </a:srgbClr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400" b="1" i="1" kern="0" dirty="0" smtClean="0">
              <a:solidFill>
                <a:srgbClr val="AE4845">
                  <a:lumMod val="50000"/>
                </a:srgbClr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sz="2400" b="1" i="1" kern="0" dirty="0" smtClean="0">
              <a:solidFill>
                <a:srgbClr val="AE4845">
                  <a:lumMod val="50000"/>
                </a:srgbClr>
              </a:solidFill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000" b="1" i="1" kern="0" dirty="0" smtClean="0">
                <a:solidFill>
                  <a:srgbClr val="AE4845">
                    <a:lumMod val="50000"/>
                  </a:srgbClr>
                </a:solidFill>
              </a:rPr>
              <a:t>Now </a:t>
            </a:r>
            <a:r>
              <a:rPr lang="en-US" sz="2000" b="1" i="1" kern="0" dirty="0">
                <a:solidFill>
                  <a:srgbClr val="AE4845">
                    <a:lumMod val="50000"/>
                  </a:srgbClr>
                </a:solidFill>
              </a:rPr>
              <a:t>to the King  eternal,  immortal,  invisible, the only wise God,  be </a:t>
            </a:r>
            <a:r>
              <a:rPr lang="en-ZA" sz="2000" b="1" i="1" kern="0" dirty="0">
                <a:solidFill>
                  <a:srgbClr val="AE4845">
                    <a:lumMod val="50000"/>
                  </a:srgbClr>
                </a:solidFill>
              </a:rPr>
              <a:t>honour</a:t>
            </a:r>
            <a:r>
              <a:rPr lang="en-US" sz="2000" b="1" i="1" kern="0" dirty="0">
                <a:solidFill>
                  <a:srgbClr val="AE4845">
                    <a:lumMod val="50000"/>
                  </a:srgbClr>
                </a:solidFill>
              </a:rPr>
              <a:t>  and glory  forever and ever. Amen</a:t>
            </a:r>
            <a:r>
              <a:rPr lang="en-US" sz="2000" b="1" kern="0" dirty="0">
                <a:solidFill>
                  <a:srgbClr val="AE4845">
                    <a:lumMod val="50000"/>
                  </a:srgbClr>
                </a:solidFill>
              </a:rPr>
              <a:t>       </a:t>
            </a:r>
            <a:r>
              <a:rPr lang="en-US" b="1" i="1" kern="0" dirty="0" smtClean="0">
                <a:solidFill>
                  <a:schemeClr val="accent6">
                    <a:lumMod val="75000"/>
                  </a:schemeClr>
                </a:solidFill>
              </a:rPr>
              <a:t>1 </a:t>
            </a: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</a:rPr>
              <a:t>Timothy 1:17 </a:t>
            </a:r>
            <a:endParaRPr lang="en-ZA" i="1" kern="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89937" y="6505599"/>
            <a:ext cx="61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7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3568" y="3032373"/>
            <a:ext cx="3600400" cy="169277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 fontAlgn="base">
              <a:spcBef>
                <a:spcPts val="1200"/>
              </a:spcBef>
              <a:spcAft>
                <a:spcPct val="0"/>
              </a:spcAft>
              <a:buClr>
                <a:srgbClr val="AE4845">
                  <a:lumMod val="75000"/>
                </a:srgbClr>
              </a:buClr>
            </a:pPr>
            <a:r>
              <a:rPr lang="en-ZA" sz="2800" kern="0" dirty="0" smtClean="0">
                <a:solidFill>
                  <a:srgbClr val="AE4845">
                    <a:lumMod val="50000"/>
                  </a:srgbClr>
                </a:solidFill>
              </a:rPr>
              <a:t>     Time</a:t>
            </a:r>
          </a:p>
          <a:p>
            <a:pPr lvl="1" fontAlgn="base">
              <a:spcBef>
                <a:spcPts val="1200"/>
              </a:spcBef>
              <a:spcAft>
                <a:spcPct val="0"/>
              </a:spcAft>
              <a:buClr>
                <a:srgbClr val="AE4845">
                  <a:lumMod val="75000"/>
                </a:srgbClr>
              </a:buClr>
            </a:pPr>
            <a:r>
              <a:rPr lang="en-ZA" sz="2800" kern="0" dirty="0" smtClean="0">
                <a:solidFill>
                  <a:srgbClr val="AE4845">
                    <a:lumMod val="50000"/>
                  </a:srgbClr>
                </a:solidFill>
              </a:rPr>
              <a:t>     Space </a:t>
            </a:r>
            <a:endParaRPr lang="en-ZA" sz="2800" kern="0" dirty="0">
              <a:solidFill>
                <a:srgbClr val="AE4845">
                  <a:lumMod val="50000"/>
                </a:srgbClr>
              </a:solidFill>
            </a:endParaRPr>
          </a:p>
          <a:p>
            <a:pPr lvl="1" fontAlgn="base">
              <a:spcBef>
                <a:spcPts val="1200"/>
              </a:spcBef>
              <a:spcAft>
                <a:spcPct val="0"/>
              </a:spcAft>
              <a:buClr>
                <a:srgbClr val="AE4845">
                  <a:lumMod val="75000"/>
                </a:srgbClr>
              </a:buClr>
            </a:pPr>
            <a:r>
              <a:rPr lang="en-ZA" sz="2800" kern="0" dirty="0" smtClean="0">
                <a:solidFill>
                  <a:srgbClr val="AE4845">
                    <a:lumMod val="50000"/>
                  </a:srgbClr>
                </a:solidFill>
              </a:rPr>
              <a:t>     Universe </a:t>
            </a:r>
            <a:endParaRPr lang="en-ZA" sz="2800" kern="0" dirty="0">
              <a:solidFill>
                <a:srgbClr val="AE4845">
                  <a:lumMod val="50000"/>
                </a:srgb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01" y="3070685"/>
            <a:ext cx="574339" cy="57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5" y="3718756"/>
            <a:ext cx="430324" cy="43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C:\Documents and Settings\User\Local Settings\Temporary Internet Files\Content.IE5\1ZRNPWUI\MC90044622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1029516" y="4142804"/>
            <a:ext cx="26464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26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base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</a:pPr>
            <a:r>
              <a:rPr kumimoji="0" lang="en-ZA" sz="40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E32BC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Being of God – 4a</a:t>
            </a:r>
            <a:endParaRPr kumimoji="0" lang="en-ZA" sz="4000" b="1" i="0" u="none" strike="noStrike" kern="0" cap="none" spc="0" normalizeH="0" baseline="0" noProof="0" dirty="0">
              <a:ln>
                <a:solidFill>
                  <a:srgbClr val="FFFFFF">
                    <a:lumMod val="50000"/>
                  </a:srgbClr>
                </a:solidFill>
              </a:ln>
              <a:solidFill>
                <a:srgbClr val="E32BC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566659"/>
            <a:ext cx="871296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ZA" sz="2400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When we speak of His infinitude regarding Time, we refer to </a:t>
            </a:r>
            <a:r>
              <a:rPr lang="en-ZA" sz="2400" b="1" i="1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ETERNITY</a:t>
            </a:r>
            <a:r>
              <a:rPr lang="en-ZA" sz="2400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.  God is eternal.  He is not bound by </a:t>
            </a:r>
            <a:r>
              <a:rPr lang="en-ZA" sz="2400" kern="0" dirty="0" smtClean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time</a:t>
            </a:r>
            <a:endParaRPr lang="en-US" sz="2000" b="1" i="1" kern="0" dirty="0" smtClean="0">
              <a:solidFill>
                <a:srgbClr val="AE4845">
                  <a:lumMod val="50000"/>
                </a:srgbClr>
              </a:solidFill>
            </a:endParaRPr>
          </a:p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b="1" i="1" kern="0" dirty="0" smtClean="0">
                <a:solidFill>
                  <a:srgbClr val="AE4845">
                    <a:lumMod val="50000"/>
                  </a:srgbClr>
                </a:solidFill>
              </a:rPr>
              <a:t>Before </a:t>
            </a:r>
            <a:r>
              <a:rPr lang="en-US" sz="2000" b="1" i="1" kern="0" dirty="0">
                <a:solidFill>
                  <a:srgbClr val="AE4845">
                    <a:lumMod val="50000"/>
                  </a:srgbClr>
                </a:solidFill>
              </a:rPr>
              <a:t>the mountains were brought forth, Or ever You had formed the earth and the world, Even from everlasting to everlasting, You are God</a:t>
            </a:r>
            <a:r>
              <a:rPr lang="en-US" sz="2000" i="1" kern="0" dirty="0">
                <a:solidFill>
                  <a:srgbClr val="AE4845">
                    <a:lumMod val="50000"/>
                  </a:srgbClr>
                </a:solidFill>
              </a:rPr>
              <a:t>. </a:t>
            </a:r>
            <a:r>
              <a:rPr lang="en-ZA" b="1" i="1" kern="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Psalm 90:2 </a:t>
            </a:r>
            <a:endParaRPr lang="en-US" sz="2000" b="1" i="1" kern="0" dirty="0" smtClean="0">
              <a:solidFill>
                <a:srgbClr val="AE4845">
                  <a:lumMod val="50000"/>
                </a:srgbClr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000" b="1" i="1" kern="0" dirty="0" smtClean="0">
                <a:solidFill>
                  <a:srgbClr val="AE4845">
                    <a:lumMod val="50000"/>
                  </a:srgbClr>
                </a:solidFill>
              </a:rPr>
              <a:t>But</a:t>
            </a:r>
            <a:r>
              <a:rPr lang="en-US" sz="2000" b="1" i="1" kern="0" dirty="0">
                <a:solidFill>
                  <a:srgbClr val="AE4845">
                    <a:lumMod val="50000"/>
                  </a:srgbClr>
                </a:solidFill>
              </a:rPr>
              <a:t>, beloved, be not ignorant of this one thing, that one day is with the Lord as a thousand years, and a thousand years as one day</a:t>
            </a:r>
            <a:r>
              <a:rPr lang="en-GB" sz="2000" b="1" kern="0" dirty="0">
                <a:solidFill>
                  <a:srgbClr val="AE4845">
                    <a:lumMod val="50000"/>
                  </a:srgbClr>
                </a:solidFill>
              </a:rPr>
              <a:t> </a:t>
            </a:r>
            <a:r>
              <a:rPr lang="en-GB" sz="2000" b="1" kern="0" dirty="0" smtClean="0">
                <a:solidFill>
                  <a:srgbClr val="AE4845">
                    <a:lumMod val="50000"/>
                  </a:srgbClr>
                </a:solidFill>
              </a:rPr>
              <a:t> </a:t>
            </a:r>
            <a:r>
              <a:rPr lang="en-US" b="1" kern="0" dirty="0" smtClean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b="1" kern="0" dirty="0">
                <a:solidFill>
                  <a:schemeClr val="accent6">
                    <a:lumMod val="75000"/>
                  </a:schemeClr>
                </a:solidFill>
              </a:rPr>
              <a:t>Peter </a:t>
            </a:r>
            <a:r>
              <a:rPr lang="en-US" b="1" kern="0" dirty="0" smtClean="0">
                <a:solidFill>
                  <a:schemeClr val="accent6">
                    <a:lumMod val="75000"/>
                  </a:schemeClr>
                </a:solidFill>
              </a:rPr>
              <a:t>3:8</a:t>
            </a:r>
            <a:endParaRPr lang="en-ZA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9937" y="6505599"/>
            <a:ext cx="61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8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112712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466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ZA" sz="4000" b="1" i="0" u="none" strike="noStrike" kern="0" cap="none" spc="0" normalizeH="0" baseline="0" noProof="0" dirty="0" smtClean="0">
                <a:ln>
                  <a:solidFill>
                    <a:srgbClr val="FFFFFF">
                      <a:lumMod val="50000"/>
                    </a:srgbClr>
                  </a:solidFill>
                </a:ln>
                <a:solidFill>
                  <a:srgbClr val="E32BC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Being of God – 4b</a:t>
            </a:r>
            <a:endParaRPr lang="en-ZA" dirty="0"/>
          </a:p>
        </p:txBody>
      </p:sp>
      <p:sp>
        <p:nvSpPr>
          <p:cNvPr id="3" name="Rectangle 2"/>
          <p:cNvSpPr/>
          <p:nvPr/>
        </p:nvSpPr>
        <p:spPr>
          <a:xfrm>
            <a:off x="179512" y="1764738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 fontAlgn="base">
              <a:lnSpc>
                <a:spcPct val="150000"/>
              </a:lnSpc>
              <a:spcBef>
                <a:spcPct val="45000"/>
              </a:spcBef>
              <a:spcAft>
                <a:spcPct val="0"/>
              </a:spcAft>
            </a:pPr>
            <a:r>
              <a:rPr lang="en-ZA" sz="2400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When we speak of His infinitude, regarding Space, we refer </a:t>
            </a:r>
            <a:r>
              <a:rPr lang="en-ZA" sz="2400" kern="0" dirty="0" smtClean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to His </a:t>
            </a:r>
            <a:r>
              <a:rPr lang="en-ZA" sz="2400" b="1" i="1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OMNIPRESENCE</a:t>
            </a:r>
            <a:r>
              <a:rPr lang="en-ZA" sz="2400" kern="0" dirty="0">
                <a:solidFill>
                  <a:srgbClr val="AE4845">
                    <a:lumMod val="50000"/>
                  </a:srgbClr>
                </a:solidFill>
                <a:cs typeface="Arial" pitchFamily="34" charset="0"/>
              </a:rPr>
              <a:t>.</a:t>
            </a:r>
            <a:endParaRPr lang="en-US" sz="2400" kern="0" dirty="0">
              <a:solidFill>
                <a:srgbClr val="AE4845">
                  <a:lumMod val="50000"/>
                </a:srgbClr>
              </a:solidFill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  <a:buClr>
                <a:srgbClr val="FFFF66"/>
              </a:buClr>
            </a:pPr>
            <a:endParaRPr lang="en-US" sz="2000" b="1" i="1" kern="0" dirty="0" smtClean="0">
              <a:solidFill>
                <a:srgbClr val="AE4845">
                  <a:lumMod val="50000"/>
                </a:srgbClr>
              </a:solidFill>
            </a:endParaRPr>
          </a:p>
          <a:p>
            <a:pPr lvl="0" fontAlgn="base">
              <a:lnSpc>
                <a:spcPct val="150000"/>
              </a:lnSpc>
              <a:spcAft>
                <a:spcPct val="0"/>
              </a:spcAft>
              <a:buClr>
                <a:srgbClr val="FFFF66"/>
              </a:buClr>
            </a:pPr>
            <a:r>
              <a:rPr lang="en-US" sz="2000" b="1" i="1" kern="0" dirty="0" smtClean="0">
                <a:solidFill>
                  <a:srgbClr val="AE4845">
                    <a:lumMod val="50000"/>
                  </a:srgbClr>
                </a:solidFill>
              </a:rPr>
              <a:t>Ask </a:t>
            </a:r>
            <a:r>
              <a:rPr lang="en-US" sz="2000" b="1" i="1" kern="0" dirty="0">
                <a:solidFill>
                  <a:srgbClr val="AE4845">
                    <a:lumMod val="50000"/>
                  </a:srgbClr>
                </a:solidFill>
              </a:rPr>
              <a:t>yourself: is there any physical location in this universe where we can hide from the presence of </a:t>
            </a:r>
            <a:r>
              <a:rPr lang="en-US" sz="2000" b="1" i="1" kern="0" dirty="0" smtClean="0">
                <a:solidFill>
                  <a:srgbClr val="AE4845">
                    <a:lumMod val="50000"/>
                  </a:srgbClr>
                </a:solidFill>
              </a:rPr>
              <a:t>God? The </a:t>
            </a:r>
            <a:r>
              <a:rPr lang="en-US" sz="2000" b="1" i="1" kern="0" dirty="0">
                <a:solidFill>
                  <a:srgbClr val="AE4845">
                    <a:lumMod val="50000"/>
                  </a:srgbClr>
                </a:solidFill>
              </a:rPr>
              <a:t>answer, according </a:t>
            </a:r>
            <a:r>
              <a:rPr lang="en-US" sz="2000" b="1" i="1" kern="0" dirty="0" smtClean="0">
                <a:solidFill>
                  <a:srgbClr val="AE4845">
                    <a:lumMod val="50000"/>
                  </a:srgbClr>
                </a:solidFill>
              </a:rPr>
              <a:t>to Scripture</a:t>
            </a:r>
            <a:r>
              <a:rPr lang="en-US" sz="2000" b="1" i="1" kern="0" dirty="0">
                <a:solidFill>
                  <a:srgbClr val="AE4845">
                    <a:lumMod val="50000"/>
                  </a:srgbClr>
                </a:solidFill>
              </a:rPr>
              <a:t>, is a resounding “No”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AE4845">
                    <a:lumMod val="50000"/>
                  </a:srgbClr>
                </a:solidFill>
                <a:effectLst/>
                <a:uLnTx/>
                <a:uFillTx/>
              </a:rPr>
              <a:t>  </a:t>
            </a:r>
            <a:r>
              <a:rPr lang="en-US" b="1" i="1" kern="0" dirty="0">
                <a:solidFill>
                  <a:schemeClr val="accent6">
                    <a:lumMod val="75000"/>
                  </a:schemeClr>
                </a:solidFill>
              </a:rPr>
              <a:t>Psalm 139:7–10</a:t>
            </a:r>
            <a:endParaRPr lang="en-ZA" b="1" i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61945" y="6505599"/>
            <a:ext cx="618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sz="1400" dirty="0" smtClean="0">
                <a:solidFill>
                  <a:schemeClr val="bg1"/>
                </a:solidFill>
              </a:rPr>
              <a:t>9 </a:t>
            </a:r>
            <a:r>
              <a:rPr lang="en-ZA" sz="1400" dirty="0">
                <a:solidFill>
                  <a:schemeClr val="bg1"/>
                </a:solidFill>
              </a:rPr>
              <a:t>/ 11</a:t>
            </a:r>
          </a:p>
        </p:txBody>
      </p:sp>
    </p:spTree>
    <p:extLst>
      <p:ext uri="{BB962C8B-B14F-4D97-AF65-F5344CB8AC3E}">
        <p14:creationId xmlns:p14="http://schemas.microsoft.com/office/powerpoint/2010/main" val="28904671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1F497D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618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2013-08-08T13:20:47Z</dcterms:created>
  <dcterms:modified xsi:type="dcterms:W3CDTF">2014-03-03T14:50:32Z</dcterms:modified>
</cp:coreProperties>
</file>