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3" r:id="rId2"/>
    <p:sldId id="266" r:id="rId3"/>
    <p:sldId id="265" r:id="rId4"/>
    <p:sldId id="257" r:id="rId5"/>
    <p:sldId id="264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6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2F6F1-E857-4241-A4CD-D47A013F71AD}" type="datetimeFigureOut">
              <a:rPr lang="en-ZA" smtClean="0"/>
              <a:t>2014/03/05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621A4-AF19-4828-9C1A-39E3C3FE8E8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3912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331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49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827088" y="6237288"/>
            <a:ext cx="24495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ZA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5479" name="Text Box 7"/>
          <p:cNvSpPr txBox="1">
            <a:spLocks noChangeArrowheads="1"/>
          </p:cNvSpPr>
          <p:nvPr/>
        </p:nvSpPr>
        <p:spPr bwMode="auto">
          <a:xfrm rot="8061524">
            <a:off x="7404100" y="-2849562"/>
            <a:ext cx="4587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vert="eaVert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ZA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5481" name="Text Box 9"/>
          <p:cNvSpPr txBox="1">
            <a:spLocks noChangeArrowheads="1"/>
          </p:cNvSpPr>
          <p:nvPr userDrawn="1"/>
        </p:nvSpPr>
        <p:spPr bwMode="auto">
          <a:xfrm>
            <a:off x="827088" y="6237288"/>
            <a:ext cx="24495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ZA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5482" name="Text Box 10"/>
          <p:cNvSpPr txBox="1">
            <a:spLocks noChangeArrowheads="1"/>
          </p:cNvSpPr>
          <p:nvPr userDrawn="1"/>
        </p:nvSpPr>
        <p:spPr bwMode="auto">
          <a:xfrm>
            <a:off x="539750" y="6524625"/>
            <a:ext cx="32400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1200" dirty="0">
                <a:solidFill>
                  <a:schemeClr val="bg1"/>
                </a:solidFill>
              </a:rPr>
              <a:t>Copyright </a:t>
            </a:r>
            <a:r>
              <a:rPr lang="en-GB" sz="1200" dirty="0">
                <a:solidFill>
                  <a:schemeClr val="bg1"/>
                </a:solidFill>
                <a:cs typeface="Arial" pitchFamily="34" charset="0"/>
              </a:rPr>
              <a:t>©</a:t>
            </a:r>
            <a:r>
              <a:rPr lang="en-GB" sz="1200" dirty="0">
                <a:solidFill>
                  <a:schemeClr val="bg1"/>
                </a:solidFill>
              </a:rPr>
              <a:t> Calvary Academics 2012</a:t>
            </a:r>
            <a:endParaRPr lang="en-ZA" sz="1200" dirty="0">
              <a:solidFill>
                <a:schemeClr val="bg1"/>
              </a:solidFill>
            </a:endParaRPr>
          </a:p>
        </p:txBody>
      </p:sp>
      <p:sp>
        <p:nvSpPr>
          <p:cNvPr id="105483" name="Text Box 11"/>
          <p:cNvSpPr txBox="1">
            <a:spLocks noChangeArrowheads="1"/>
          </p:cNvSpPr>
          <p:nvPr userDrawn="1"/>
        </p:nvSpPr>
        <p:spPr bwMode="auto">
          <a:xfrm>
            <a:off x="3779838" y="6505599"/>
            <a:ext cx="26643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ZA" sz="1400" dirty="0">
                <a:solidFill>
                  <a:schemeClr val="bg1"/>
                </a:solidFill>
                <a:cs typeface="Arial" pitchFamily="34" charset="0"/>
              </a:rPr>
              <a:t>CHB1 Godhead - </a:t>
            </a:r>
            <a:r>
              <a:rPr lang="en-ZA" sz="1400" dirty="0" smtClean="0">
                <a:solidFill>
                  <a:schemeClr val="bg1"/>
                </a:solidFill>
                <a:cs typeface="Arial" pitchFamily="34" charset="0"/>
              </a:rPr>
              <a:t>Lec </a:t>
            </a:r>
            <a:r>
              <a:rPr lang="en-ZA" sz="1400" dirty="0">
                <a:solidFill>
                  <a:schemeClr val="bg1"/>
                </a:solidFill>
                <a:cs typeface="Arial" pitchFamily="34" charset="0"/>
              </a:rPr>
              <a:t>1 </a:t>
            </a:r>
            <a:r>
              <a:rPr lang="en-ZA" sz="1400" dirty="0" smtClean="0">
                <a:solidFill>
                  <a:schemeClr val="bg1"/>
                </a:solidFill>
                <a:cs typeface="Arial" pitchFamily="34" charset="0"/>
              </a:rPr>
              <a:t>part 4</a:t>
            </a:r>
            <a:endParaRPr lang="en-ZA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5484" name="Text Box 12"/>
          <p:cNvSpPr txBox="1">
            <a:spLocks noChangeArrowheads="1"/>
          </p:cNvSpPr>
          <p:nvPr userDrawn="1"/>
        </p:nvSpPr>
        <p:spPr bwMode="auto">
          <a:xfrm rot="8061524">
            <a:off x="7404100" y="-2849562"/>
            <a:ext cx="4587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vert="eaVert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ZA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105485" name="Picture 13" descr="CalvaryAcademicsLo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6453188"/>
            <a:ext cx="287338" cy="3603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81298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8460432" y="6525344"/>
            <a:ext cx="6835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ZA" sz="1400" dirty="0">
                <a:solidFill>
                  <a:schemeClr val="bg1"/>
                </a:solidFill>
                <a:cs typeface="Arial" pitchFamily="34" charset="0"/>
              </a:rPr>
              <a:t>1/ </a:t>
            </a:r>
            <a:r>
              <a:rPr lang="en-ZA" sz="1400" dirty="0" smtClean="0">
                <a:solidFill>
                  <a:schemeClr val="bg1"/>
                </a:solidFill>
                <a:cs typeface="Arial" pitchFamily="34" charset="0"/>
              </a:rPr>
              <a:t>7</a:t>
            </a:r>
            <a:endParaRPr lang="en-ZA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7667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6000" b="1" dirty="0">
                <a:solidFill>
                  <a:srgbClr val="990099"/>
                </a:solidFill>
                <a:effectLst>
                  <a:outerShdw blurRad="38100" dist="38100" sx="1000" sy="1000" algn="tl">
                    <a:srgbClr val="000000"/>
                  </a:outerShdw>
                </a:effectLst>
                <a:cs typeface="Arial" pitchFamily="34" charset="0"/>
              </a:rPr>
              <a:t>Christian Basics part </a:t>
            </a:r>
            <a:r>
              <a:rPr lang="en-ZA" sz="6000" b="1" dirty="0" smtClean="0">
                <a:solidFill>
                  <a:srgbClr val="990099"/>
                </a:solidFill>
                <a:effectLst>
                  <a:outerShdw blurRad="38100" dist="38100" sx="1000" sy="1000" algn="tl">
                    <a:srgbClr val="000000"/>
                  </a:outerShdw>
                </a:effectLst>
                <a:cs typeface="Arial" pitchFamily="34" charset="0"/>
              </a:rPr>
              <a:t>1</a:t>
            </a:r>
            <a:endParaRPr lang="en-ZA" sz="6000" b="1" dirty="0">
              <a:solidFill>
                <a:srgbClr val="990099"/>
              </a:solidFill>
              <a:effectLst>
                <a:outerShdw blurRad="38100" dist="38100" sx="1000" sy="1000" algn="tl">
                  <a:srgbClr val="000000"/>
                </a:outerShdw>
              </a:effectLst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231573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5400" b="1" dirty="0" smtClean="0">
                <a:solidFill>
                  <a:srgbClr val="AE4845">
                    <a:lumMod val="50000"/>
                  </a:srgbClr>
                </a:solidFill>
                <a:effectLst>
                  <a:outerShdw dist="38100" sx="1000" sy="1000" algn="tl">
                    <a:srgbClr val="000000"/>
                  </a:outerShdw>
                </a:effectLst>
                <a:latin typeface="BibleScrT" pitchFamily="34" charset="0"/>
              </a:rPr>
              <a:t>The Godhead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69318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CHB 1 Godhead - Lecture 1 part 4</a:t>
            </a:r>
            <a:endParaRPr lang="en-ZA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400506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4800" b="1" dirty="0" smtClean="0">
                <a:solidFill>
                  <a:srgbClr val="7030A0"/>
                </a:solidFill>
              </a:rPr>
              <a:t>The </a:t>
            </a:r>
            <a:r>
              <a:rPr lang="en-ZA" sz="4800" b="1" dirty="0" smtClean="0">
                <a:solidFill>
                  <a:srgbClr val="7030A0"/>
                </a:solidFill>
              </a:rPr>
              <a:t>Will </a:t>
            </a:r>
            <a:r>
              <a:rPr lang="en-ZA" sz="4800" b="1" dirty="0" smtClean="0">
                <a:solidFill>
                  <a:srgbClr val="7030A0"/>
                </a:solidFill>
              </a:rPr>
              <a:t>of God</a:t>
            </a:r>
            <a:endParaRPr lang="en-ZA" sz="4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32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1801847"/>
            <a:ext cx="7776864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ZA" sz="3600" b="1" dirty="0">
                <a:solidFill>
                  <a:srgbClr val="000000"/>
                </a:solidFill>
              </a:rPr>
              <a:t>Contents</a:t>
            </a:r>
          </a:p>
          <a:p>
            <a:pPr marL="864000">
              <a:lnSpc>
                <a:spcPct val="150000"/>
              </a:lnSpc>
            </a:pPr>
            <a:r>
              <a:rPr lang="en-ZA" sz="32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Introduction</a:t>
            </a:r>
            <a:endParaRPr lang="en-ZA" sz="3200" b="1" kern="0" dirty="0" smtClean="0">
              <a:ln>
                <a:solidFill>
                  <a:schemeClr val="bg1"/>
                </a:solidFill>
              </a:ln>
              <a:solidFill>
                <a:srgbClr val="FF0000"/>
              </a:solidFill>
              <a:latin typeface="BibleScrT" pitchFamily="34" charset="0"/>
              <a:cs typeface="Arial" pitchFamily="34" charset="0"/>
            </a:endParaRPr>
          </a:p>
          <a:p>
            <a:pPr marL="864000" lvl="0">
              <a:lnSpc>
                <a:spcPct val="150000"/>
              </a:lnSpc>
            </a:pPr>
            <a:r>
              <a:rPr lang="en-ZA" sz="3200" b="1" kern="0" dirty="0" smtClean="0">
                <a:ln>
                  <a:solidFill>
                    <a:srgbClr val="FFFFFF">
                      <a:lumMod val="50000"/>
                    </a:srgbClr>
                  </a:solidFill>
                </a:ln>
                <a:solidFill>
                  <a:srgbClr val="FF0000"/>
                </a:solidFill>
                <a:latin typeface="BibleScrT" pitchFamily="34" charset="0"/>
                <a:cs typeface="Arial" pitchFamily="34" charset="0"/>
              </a:rPr>
              <a:t>The Decreed Will </a:t>
            </a:r>
            <a:r>
              <a:rPr lang="en-ZA" sz="3200" b="1" kern="0" dirty="0">
                <a:ln>
                  <a:solidFill>
                    <a:srgbClr val="FFFFFF">
                      <a:lumMod val="50000"/>
                    </a:srgbClr>
                  </a:solidFill>
                </a:ln>
                <a:solidFill>
                  <a:srgbClr val="FF0000"/>
                </a:solidFill>
                <a:latin typeface="BibleScrT" pitchFamily="34" charset="0"/>
                <a:cs typeface="Arial" pitchFamily="34" charset="0"/>
              </a:rPr>
              <a:t>of God</a:t>
            </a:r>
            <a:endParaRPr lang="en-ZA" sz="3200" i="1" dirty="0">
              <a:ln>
                <a:solidFill>
                  <a:srgbClr val="FFFFFF">
                    <a:lumMod val="50000"/>
                  </a:srgb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bleScrT" pitchFamily="34" charset="0"/>
            </a:endParaRPr>
          </a:p>
          <a:p>
            <a:pPr marL="864000" lvl="0">
              <a:lnSpc>
                <a:spcPct val="150000"/>
              </a:lnSpc>
            </a:pPr>
            <a:r>
              <a:rPr lang="en-ZA" sz="3200" b="1" kern="0" dirty="0">
                <a:ln>
                  <a:solidFill>
                    <a:srgbClr val="FFFFFF">
                      <a:lumMod val="50000"/>
                    </a:srgbClr>
                  </a:solidFill>
                </a:ln>
                <a:solidFill>
                  <a:srgbClr val="FF0000"/>
                </a:solidFill>
                <a:latin typeface="BibleScrT" pitchFamily="34" charset="0"/>
                <a:cs typeface="Arial" pitchFamily="34" charset="0"/>
              </a:rPr>
              <a:t>The Perceived  </a:t>
            </a:r>
            <a:r>
              <a:rPr lang="en-ZA" sz="3200" b="1" kern="0" dirty="0" smtClean="0">
                <a:ln>
                  <a:solidFill>
                    <a:srgbClr val="FFFFFF">
                      <a:lumMod val="50000"/>
                    </a:srgbClr>
                  </a:solidFill>
                </a:ln>
                <a:solidFill>
                  <a:srgbClr val="FF0000"/>
                </a:solidFill>
                <a:latin typeface="BibleScrT" pitchFamily="34" charset="0"/>
                <a:cs typeface="Arial" pitchFamily="34" charset="0"/>
              </a:rPr>
              <a:t>Will </a:t>
            </a:r>
            <a:r>
              <a:rPr lang="en-ZA" sz="3200" b="1" kern="0" dirty="0">
                <a:ln>
                  <a:solidFill>
                    <a:srgbClr val="FFFFFF">
                      <a:lumMod val="50000"/>
                    </a:srgbClr>
                  </a:solidFill>
                </a:ln>
                <a:solidFill>
                  <a:srgbClr val="FF0000"/>
                </a:solidFill>
                <a:latin typeface="BibleScrT" pitchFamily="34" charset="0"/>
                <a:cs typeface="Arial" pitchFamily="34" charset="0"/>
              </a:rPr>
              <a:t>of God</a:t>
            </a:r>
            <a:endParaRPr lang="en-ZA" sz="3200" i="1" dirty="0">
              <a:ln>
                <a:solidFill>
                  <a:srgbClr val="FFFFFF">
                    <a:lumMod val="50000"/>
                  </a:srgb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bleScrT" pitchFamily="34" charset="0"/>
            </a:endParaRPr>
          </a:p>
          <a:p>
            <a:pPr marL="864000" lvl="0">
              <a:lnSpc>
                <a:spcPct val="150000"/>
              </a:lnSpc>
            </a:pPr>
            <a:r>
              <a:rPr lang="en-ZA" sz="3200" b="1" kern="0" dirty="0">
                <a:ln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solidFill>
                  <a:srgbClr val="990099"/>
                </a:solidFill>
                <a:latin typeface="BibleScrT" pitchFamily="34" charset="0"/>
                <a:cs typeface="Arial" pitchFamily="34" charset="0"/>
              </a:rPr>
              <a:t>God’s Sovereignty</a:t>
            </a:r>
            <a:endParaRPr lang="en-ZA" sz="3200" b="1" kern="0" dirty="0">
              <a:ln>
                <a:solidFill>
                  <a:srgbClr val="000000">
                    <a:lumMod val="50000"/>
                    <a:lumOff val="50000"/>
                  </a:srgbClr>
                </a:solidFill>
              </a:ln>
              <a:solidFill>
                <a:srgbClr val="990099"/>
              </a:solidFill>
              <a:latin typeface="BibleScrT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32656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000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CHB 1 Godhead - Lecture 1 part 4</a:t>
            </a:r>
            <a:endParaRPr lang="en-ZA" sz="2000" dirty="0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75987" y="6505599"/>
            <a:ext cx="5325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ZA" sz="1400" dirty="0">
                <a:solidFill>
                  <a:schemeClr val="bg1"/>
                </a:solidFill>
              </a:rPr>
              <a:t>2 / </a:t>
            </a:r>
            <a:r>
              <a:rPr lang="en-ZA" sz="1400" dirty="0" smtClean="0">
                <a:solidFill>
                  <a:schemeClr val="bg1"/>
                </a:solidFill>
              </a:rPr>
              <a:t>7</a:t>
            </a:r>
            <a:endParaRPr lang="en-ZA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99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663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000" b="1" dirty="0" smtClean="0">
                <a:solidFill>
                  <a:schemeClr val="bg1"/>
                </a:solidFill>
              </a:rPr>
              <a:t>Introduction</a:t>
            </a:r>
            <a:endParaRPr lang="en-ZA" sz="4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836712"/>
            <a:ext cx="88569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ZA" sz="2400" dirty="0">
                <a:solidFill>
                  <a:schemeClr val="bg1"/>
                </a:solidFill>
              </a:rPr>
              <a:t>God's </a:t>
            </a:r>
            <a:r>
              <a:rPr lang="en-ZA" sz="2400" dirty="0" smtClean="0">
                <a:solidFill>
                  <a:schemeClr val="bg1"/>
                </a:solidFill>
              </a:rPr>
              <a:t>decreed </a:t>
            </a:r>
            <a:r>
              <a:rPr lang="en-ZA" sz="2400" dirty="0">
                <a:solidFill>
                  <a:schemeClr val="bg1"/>
                </a:solidFill>
              </a:rPr>
              <a:t>will involves that which God planned or designed in the past -- in some cases, from the foundation of the world, in other cases, from before the foundation of the world -- according to His own deliberation and counsel within the </a:t>
            </a:r>
            <a:r>
              <a:rPr lang="en-ZA" sz="2400" dirty="0" smtClean="0">
                <a:solidFill>
                  <a:schemeClr val="bg1"/>
                </a:solidFill>
              </a:rPr>
              <a:t>Triune </a:t>
            </a:r>
            <a:r>
              <a:rPr lang="en-ZA" sz="2400" dirty="0">
                <a:solidFill>
                  <a:schemeClr val="bg1"/>
                </a:solidFill>
              </a:rPr>
              <a:t>Godhead. Much of God's decreed</a:t>
            </a:r>
            <a:r>
              <a:rPr lang="en-ZA" sz="2400" dirty="0" smtClean="0">
                <a:solidFill>
                  <a:schemeClr val="bg1"/>
                </a:solidFill>
              </a:rPr>
              <a:t> </a:t>
            </a:r>
            <a:r>
              <a:rPr lang="en-ZA" sz="2400" dirty="0">
                <a:solidFill>
                  <a:schemeClr val="bg1"/>
                </a:solidFill>
              </a:rPr>
              <a:t>will is kept secret until it is revealed in the due course of time. </a:t>
            </a:r>
            <a:br>
              <a:rPr lang="en-ZA" sz="2400" dirty="0">
                <a:solidFill>
                  <a:schemeClr val="bg1"/>
                </a:solidFill>
              </a:rPr>
            </a:br>
            <a:r>
              <a:rPr lang="en-ZA" sz="2400" dirty="0">
                <a:solidFill>
                  <a:schemeClr val="bg1"/>
                </a:solidFill>
              </a:rPr>
              <a:t>God's </a:t>
            </a:r>
            <a:r>
              <a:rPr lang="en-ZA" sz="2400" dirty="0" smtClean="0">
                <a:solidFill>
                  <a:schemeClr val="bg1"/>
                </a:solidFill>
              </a:rPr>
              <a:t>perceived </a:t>
            </a:r>
            <a:r>
              <a:rPr lang="en-ZA" sz="2400" dirty="0">
                <a:solidFill>
                  <a:schemeClr val="bg1"/>
                </a:solidFill>
              </a:rPr>
              <a:t>will regards what He has revealed as commands. Whenever a person is urged to 'do the will of God,' it is referring to His prescriptive will. </a:t>
            </a:r>
            <a:r>
              <a:rPr lang="en-ZA" sz="2400" dirty="0" smtClean="0">
                <a:solidFill>
                  <a:schemeClr val="bg1"/>
                </a:solidFill>
              </a:rPr>
              <a:t>Whereas </a:t>
            </a:r>
            <a:r>
              <a:rPr lang="en-ZA" sz="2400" dirty="0">
                <a:solidFill>
                  <a:schemeClr val="bg1"/>
                </a:solidFill>
              </a:rPr>
              <a:t>the decretive will refers to what the Counsel of God has determined in advance</a:t>
            </a:r>
            <a:r>
              <a:rPr lang="en-ZA" sz="2400" dirty="0">
                <a:solidFill>
                  <a:srgbClr val="666666"/>
                </a:solidFill>
              </a:rPr>
              <a:t>.</a:t>
            </a:r>
            <a:endParaRPr lang="en-ZA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460432" y="652534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dirty="0" smtClean="0">
                <a:solidFill>
                  <a:schemeClr val="bg1"/>
                </a:solidFill>
              </a:rPr>
              <a:t>3 / 7</a:t>
            </a:r>
            <a:endParaRPr lang="en-ZA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91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/>
          </p:cNvSpPr>
          <p:nvPr>
            <p:ph type="body" idx="4294967295"/>
          </p:nvPr>
        </p:nvSpPr>
        <p:spPr>
          <a:xfrm>
            <a:off x="179512" y="1700808"/>
            <a:ext cx="8856984" cy="352839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FFFF66"/>
              </a:buClr>
              <a:buNone/>
              <a:tabLst>
                <a:tab pos="2870200" algn="l"/>
              </a:tabLst>
            </a:pPr>
            <a:r>
              <a:rPr lang="en-US" sz="2400" dirty="0" smtClean="0">
                <a:solidFill>
                  <a:schemeClr val="bg1"/>
                </a:solidFill>
              </a:rPr>
              <a:t>God acts according to His unlimited power together with that of the Godhead and being perfection He will never do anything that is not moral or just.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FFFF66"/>
              </a:buClr>
              <a:buNone/>
              <a:tabLst>
                <a:tab pos="2870200" algn="l"/>
              </a:tabLst>
            </a:pPr>
            <a:r>
              <a:rPr lang="en-US" sz="2400" dirty="0" smtClean="0">
                <a:solidFill>
                  <a:schemeClr val="bg1"/>
                </a:solidFill>
              </a:rPr>
              <a:t>Whatever God says or decrees always comes to pass because this is His decision and the outcome is not left to anyone else. This is how He displays His Sovereignty</a:t>
            </a:r>
            <a:endParaRPr lang="en-ZA" sz="2400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lnSpc>
                <a:spcPct val="90000"/>
              </a:lnSpc>
              <a:buClr>
                <a:srgbClr val="FFFF66"/>
              </a:buClr>
              <a:buFontTx/>
              <a:buChar char="•"/>
              <a:tabLst>
                <a:tab pos="2870200" algn="l"/>
              </a:tabLst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rgbClr val="FFFF66"/>
              </a:buClr>
              <a:buFont typeface="Wingdings" pitchFamily="2" charset="2"/>
              <a:buNone/>
              <a:tabLst>
                <a:tab pos="2870200" algn="l"/>
              </a:tabLst>
            </a:pPr>
            <a:endParaRPr lang="en-ZA" sz="2400" b="1" dirty="0"/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8388424" y="6505599"/>
            <a:ext cx="7555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ZA" sz="1400" dirty="0" smtClean="0">
                <a:solidFill>
                  <a:schemeClr val="bg1"/>
                </a:solidFill>
                <a:cs typeface="Arial" pitchFamily="34" charset="0"/>
              </a:rPr>
              <a:t>4 </a:t>
            </a:r>
            <a:r>
              <a:rPr lang="en-ZA" sz="1400" dirty="0">
                <a:solidFill>
                  <a:schemeClr val="bg1"/>
                </a:solidFill>
                <a:cs typeface="Arial" pitchFamily="34" charset="0"/>
              </a:rPr>
              <a:t>/ </a:t>
            </a:r>
            <a:r>
              <a:rPr lang="en-ZA" sz="1400" dirty="0" smtClean="0">
                <a:solidFill>
                  <a:schemeClr val="bg1"/>
                </a:solidFill>
                <a:cs typeface="Arial" pitchFamily="34" charset="0"/>
              </a:rPr>
              <a:t>7</a:t>
            </a:r>
            <a:endParaRPr lang="en-ZA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3265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4000" b="1" kern="0" dirty="0" smtClean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rgbClr val="FF0000"/>
                </a:solidFill>
                <a:latin typeface="BibleScrT" pitchFamily="34" charset="0"/>
                <a:cs typeface="Arial" pitchFamily="34" charset="0"/>
              </a:rPr>
              <a:t>The </a:t>
            </a:r>
            <a:r>
              <a:rPr lang="en-ZA" sz="4000" b="1" kern="0" dirty="0" smtClean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rgbClr val="FF0000"/>
                </a:solidFill>
                <a:latin typeface="BibleScrT" pitchFamily="34" charset="0"/>
                <a:cs typeface="Arial" pitchFamily="34" charset="0"/>
              </a:rPr>
              <a:t>Decreed Will </a:t>
            </a:r>
            <a:r>
              <a:rPr lang="en-ZA" sz="4000" b="1" kern="0" dirty="0" smtClean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rgbClr val="FF0000"/>
                </a:solidFill>
                <a:latin typeface="BibleScrT" pitchFamily="34" charset="0"/>
                <a:cs typeface="Arial" pitchFamily="34" charset="0"/>
              </a:rPr>
              <a:t>of God</a:t>
            </a:r>
            <a:endParaRPr lang="en-ZA" sz="4000" i="1" dirty="0">
              <a:ln>
                <a:solidFill>
                  <a:schemeClr val="tx1">
                    <a:lumMod val="50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bleScr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91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1474906"/>
            <a:ext cx="89289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Aft>
                <a:spcPct val="0"/>
              </a:spcAft>
              <a:buClr>
                <a:srgbClr val="FFFF66"/>
              </a:buClr>
              <a:tabLst>
                <a:tab pos="2870200" algn="l"/>
              </a:tabLst>
            </a:pPr>
            <a:r>
              <a:rPr lang="en-US" sz="2400" kern="0" dirty="0">
                <a:solidFill>
                  <a:schemeClr val="bg1"/>
                </a:solidFill>
              </a:rPr>
              <a:t>Perceptive will is God's revealed </a:t>
            </a:r>
            <a:r>
              <a:rPr lang="en-US" sz="2400" kern="0" dirty="0" smtClean="0">
                <a:solidFill>
                  <a:schemeClr val="bg1"/>
                </a:solidFill>
              </a:rPr>
              <a:t>law </a:t>
            </a:r>
            <a:r>
              <a:rPr lang="en-US" sz="2400" kern="0" dirty="0">
                <a:solidFill>
                  <a:schemeClr val="bg1"/>
                </a:solidFill>
              </a:rPr>
              <a:t>or commandments, </a:t>
            </a:r>
            <a:r>
              <a:rPr lang="en-US" sz="2400" kern="0" dirty="0" smtClean="0">
                <a:solidFill>
                  <a:schemeClr val="bg1"/>
                </a:solidFill>
              </a:rPr>
              <a:t>written in or spoken from the Bible.</a:t>
            </a:r>
            <a:endParaRPr lang="en-US" sz="2400" kern="0" dirty="0">
              <a:solidFill>
                <a:schemeClr val="bg1"/>
              </a:solidFill>
            </a:endParaRPr>
          </a:p>
          <a:p>
            <a:pPr lvl="0" fontAlgn="base">
              <a:lnSpc>
                <a:spcPct val="150000"/>
              </a:lnSpc>
              <a:spcAft>
                <a:spcPct val="0"/>
              </a:spcAft>
              <a:buClr>
                <a:srgbClr val="FFFF66"/>
              </a:buClr>
              <a:tabLst>
                <a:tab pos="2870200" algn="l"/>
              </a:tabLst>
            </a:pPr>
            <a:r>
              <a:rPr lang="en-ZA" sz="2400" kern="0" dirty="0">
                <a:solidFill>
                  <a:schemeClr val="bg1"/>
                </a:solidFill>
                <a:cs typeface="Arial" pitchFamily="34" charset="0"/>
              </a:rPr>
              <a:t>Jesus </a:t>
            </a:r>
            <a:r>
              <a:rPr lang="en-ZA" sz="2400" kern="0" dirty="0" smtClean="0">
                <a:solidFill>
                  <a:schemeClr val="bg1"/>
                </a:solidFill>
                <a:cs typeface="Arial" pitchFamily="34" charset="0"/>
              </a:rPr>
              <a:t>is the Word that became flesh and lived amongst us </a:t>
            </a:r>
            <a:r>
              <a:rPr lang="en-ZA" sz="2400" kern="0" dirty="0" smtClean="0">
                <a:solidFill>
                  <a:schemeClr val="bg1"/>
                </a:solidFill>
                <a:cs typeface="Arial" pitchFamily="34" charset="0"/>
              </a:rPr>
              <a:t>-God`s </a:t>
            </a:r>
            <a:r>
              <a:rPr lang="en-ZA" sz="2400" kern="0" dirty="0" smtClean="0">
                <a:solidFill>
                  <a:schemeClr val="bg1"/>
                </a:solidFill>
                <a:cs typeface="Arial" pitchFamily="34" charset="0"/>
              </a:rPr>
              <a:t>only Son and our Saviour and teacher.</a:t>
            </a:r>
            <a:endParaRPr lang="en-ZA" sz="2400" kern="0" dirty="0">
              <a:solidFill>
                <a:schemeClr val="bg1"/>
              </a:solidFill>
              <a:cs typeface="Arial" pitchFamily="34" charset="0"/>
            </a:endParaRPr>
          </a:p>
          <a:p>
            <a:pPr lvl="0" fontAlgn="base">
              <a:lnSpc>
                <a:spcPct val="150000"/>
              </a:lnSpc>
              <a:spcAft>
                <a:spcPct val="0"/>
              </a:spcAft>
              <a:buClr>
                <a:srgbClr val="FFFF66"/>
              </a:buClr>
            </a:pPr>
            <a:r>
              <a:rPr lang="en-US" sz="2400" kern="0" dirty="0" smtClean="0">
                <a:solidFill>
                  <a:schemeClr val="bg1"/>
                </a:solidFill>
              </a:rPr>
              <a:t>God`s commandments are there for us to follow or reject but Jesus said if we love Him we will keep all His commandments and follow His perfect plan.</a:t>
            </a:r>
            <a:endParaRPr lang="en-ZA" sz="2400" kern="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32656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4000" b="1" kern="0" dirty="0" smtClean="0">
                <a:ln>
                  <a:solidFill>
                    <a:srgbClr val="FFFFFF">
                      <a:lumMod val="50000"/>
                    </a:srgbClr>
                  </a:solidFill>
                </a:ln>
                <a:solidFill>
                  <a:srgbClr val="FF0000"/>
                </a:solidFill>
                <a:latin typeface="BibleScrT" pitchFamily="34" charset="0"/>
                <a:cs typeface="Arial" pitchFamily="34" charset="0"/>
              </a:rPr>
              <a:t>The Perceived  </a:t>
            </a:r>
            <a:r>
              <a:rPr lang="en-ZA" sz="4000" b="1" kern="0" dirty="0" smtClean="0">
                <a:ln>
                  <a:solidFill>
                    <a:srgbClr val="FFFFFF">
                      <a:lumMod val="50000"/>
                    </a:srgbClr>
                  </a:solidFill>
                </a:ln>
                <a:solidFill>
                  <a:srgbClr val="FF0000"/>
                </a:solidFill>
                <a:latin typeface="BibleScrT" pitchFamily="34" charset="0"/>
                <a:cs typeface="Arial" pitchFamily="34" charset="0"/>
              </a:rPr>
              <a:t>Will </a:t>
            </a:r>
            <a:r>
              <a:rPr lang="en-ZA" sz="4000" b="1" kern="0" dirty="0">
                <a:ln>
                  <a:solidFill>
                    <a:srgbClr val="FFFFFF">
                      <a:lumMod val="50000"/>
                    </a:srgbClr>
                  </a:solidFill>
                </a:ln>
                <a:solidFill>
                  <a:srgbClr val="FF0000"/>
                </a:solidFill>
                <a:latin typeface="BibleScrT" pitchFamily="34" charset="0"/>
                <a:cs typeface="Arial" pitchFamily="34" charset="0"/>
              </a:rPr>
              <a:t>of God</a:t>
            </a:r>
            <a:endParaRPr lang="en-ZA" sz="4000" i="1" dirty="0">
              <a:ln>
                <a:solidFill>
                  <a:srgbClr val="FFFFFF">
                    <a:lumMod val="50000"/>
                  </a:srgb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bleScr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8424" y="652534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dirty="0" smtClean="0">
                <a:solidFill>
                  <a:schemeClr val="bg1"/>
                </a:solidFill>
              </a:rPr>
              <a:t>5 </a:t>
            </a:r>
            <a:r>
              <a:rPr lang="en-ZA" sz="1400" dirty="0" smtClean="0">
                <a:solidFill>
                  <a:schemeClr val="bg1"/>
                </a:solidFill>
              </a:rPr>
              <a:t>/ </a:t>
            </a:r>
            <a:r>
              <a:rPr lang="en-ZA" sz="1400" dirty="0" smtClean="0">
                <a:solidFill>
                  <a:schemeClr val="bg1"/>
                </a:solidFill>
              </a:rPr>
              <a:t>7</a:t>
            </a:r>
            <a:endParaRPr lang="en-ZA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08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4294967295"/>
          </p:nvPr>
        </p:nvSpPr>
        <p:spPr>
          <a:xfrm>
            <a:off x="395536" y="886802"/>
            <a:ext cx="8507412" cy="535051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Clr>
                <a:srgbClr val="FFFF66"/>
              </a:buCl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God has supreme and unrestricted power and all that exists and everything that happens only takes place with God`s </a:t>
            </a:r>
            <a:r>
              <a:rPr lang="en-US" sz="2400" dirty="0" smtClean="0">
                <a:solidFill>
                  <a:schemeClr val="bg1"/>
                </a:solidFill>
              </a:rPr>
              <a:t>knowledge.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Clr>
                <a:srgbClr val="FFFF66"/>
              </a:buClr>
              <a:buNone/>
            </a:pPr>
            <a: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  <a:t>He causes it to take place or He allows it to happen.</a:t>
            </a:r>
          </a:p>
          <a:p>
            <a:pPr marL="0" indent="0">
              <a:lnSpc>
                <a:spcPct val="150000"/>
              </a:lnSpc>
              <a:buClr>
                <a:srgbClr val="FFFF66"/>
              </a:buClr>
              <a:buNone/>
            </a:pPr>
            <a: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  <a:t>Sin came into the world through Satan's tempting of man and by God`s permissive will.</a:t>
            </a:r>
          </a:p>
          <a:p>
            <a:pPr marL="0" indent="0">
              <a:lnSpc>
                <a:spcPct val="150000"/>
              </a:lnSpc>
              <a:buClr>
                <a:srgbClr val="FFFF66"/>
              </a:buClr>
              <a:buNone/>
            </a:pPr>
            <a: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  <a:t>God`s will is infinite wisdom and holiness, it operates with grace and kindness and He acts unconditionally. </a:t>
            </a:r>
          </a:p>
          <a:p>
            <a:pPr marL="0" indent="0">
              <a:lnSpc>
                <a:spcPct val="150000"/>
              </a:lnSpc>
              <a:buClr>
                <a:srgbClr val="FFFF66"/>
              </a:buClr>
              <a:buNone/>
            </a:pPr>
            <a:r>
              <a:rPr lang="en-US" sz="2400" dirty="0" smtClean="0">
                <a:solidFill>
                  <a:schemeClr val="bg1"/>
                </a:solidFill>
                <a:cs typeface="Arial" pitchFamily="34" charset="0"/>
              </a:rPr>
              <a:t>God`s aim is for all His glory to be manifested.</a:t>
            </a:r>
          </a:p>
          <a:p>
            <a:pPr marL="0" indent="0">
              <a:buClr>
                <a:srgbClr val="FFFF66"/>
              </a:buClr>
              <a:buNone/>
            </a:pPr>
            <a:endParaRPr lang="en-ZA" sz="2600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8244408" y="6505599"/>
            <a:ext cx="8995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ZA" sz="1400" dirty="0" smtClean="0">
                <a:solidFill>
                  <a:schemeClr val="bg1"/>
                </a:solidFill>
                <a:cs typeface="Arial" pitchFamily="34" charset="0"/>
              </a:rPr>
              <a:t>6 </a:t>
            </a:r>
            <a:r>
              <a:rPr lang="en-ZA" sz="1400" dirty="0">
                <a:solidFill>
                  <a:schemeClr val="bg1"/>
                </a:solidFill>
                <a:cs typeface="Arial" pitchFamily="34" charset="0"/>
              </a:rPr>
              <a:t>/ </a:t>
            </a:r>
            <a:r>
              <a:rPr lang="en-ZA" sz="1400" dirty="0" smtClean="0">
                <a:solidFill>
                  <a:schemeClr val="bg1"/>
                </a:solidFill>
                <a:cs typeface="Arial" pitchFamily="34" charset="0"/>
              </a:rPr>
              <a:t>7</a:t>
            </a:r>
            <a:endParaRPr lang="en-ZA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663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EEECE1"/>
              </a:buClr>
            </a:pPr>
            <a:r>
              <a:rPr lang="en-ZA" sz="4000" b="1" kern="0" dirty="0"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rgbClr val="990099"/>
                </a:solidFill>
                <a:latin typeface="BibleScrT" pitchFamily="34" charset="0"/>
                <a:cs typeface="Arial" pitchFamily="34" charset="0"/>
              </a:rPr>
              <a:t>God’s Sovereignty</a:t>
            </a:r>
          </a:p>
        </p:txBody>
      </p:sp>
    </p:spTree>
    <p:extLst>
      <p:ext uri="{BB962C8B-B14F-4D97-AF65-F5344CB8AC3E}">
        <p14:creationId xmlns:p14="http://schemas.microsoft.com/office/powerpoint/2010/main" val="286360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7956550" y="6453188"/>
            <a:ext cx="1187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ZA" sz="1400" dirty="0">
                <a:solidFill>
                  <a:schemeClr val="bg1"/>
                </a:solidFill>
                <a:cs typeface="Arial" pitchFamily="34" charset="0"/>
              </a:rPr>
              <a:t>6</a:t>
            </a:r>
            <a:r>
              <a:rPr lang="en-ZA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ZA" sz="1400" dirty="0">
                <a:solidFill>
                  <a:schemeClr val="bg1"/>
                </a:solidFill>
                <a:cs typeface="Arial" pitchFamily="34" charset="0"/>
              </a:rPr>
              <a:t>/ </a:t>
            </a:r>
            <a:r>
              <a:rPr lang="en-ZA" sz="1400" dirty="0" smtClean="0">
                <a:solidFill>
                  <a:schemeClr val="bg1"/>
                </a:solidFill>
                <a:cs typeface="Arial" pitchFamily="34" charset="0"/>
              </a:rPr>
              <a:t>7</a:t>
            </a:r>
            <a:endParaRPr lang="en-ZA" sz="14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271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88640"/>
            <a:ext cx="4680520" cy="5976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107504" y="6093296"/>
            <a:ext cx="903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b="1" dirty="0" smtClean="0">
                <a:solidFill>
                  <a:schemeClr val="bg1"/>
                </a:solidFill>
              </a:rPr>
              <a:t>Satan tempts Eve and sin enters man</a:t>
            </a:r>
            <a:endParaRPr lang="en-Z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9461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1F497D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AAAAAA"/>
      </a:accent3>
      <a:accent4>
        <a:srgbClr val="DADADA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</a:defRPr>
        </a:defPPr>
      </a:lstStyle>
    </a:lnDef>
  </a:objectDefaults>
  <a:extraClrSchemeLst>
    <a:extraClrScheme>
      <a:clrScheme name="Office Theme 1">
        <a:dk1>
          <a:srgbClr val="1F497D"/>
        </a:dk1>
        <a:lt1>
          <a:srgbClr val="FFFFFF"/>
        </a:lt1>
        <a:dk2>
          <a:srgbClr val="000000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AAAAAA"/>
        </a:accent3>
        <a:accent4>
          <a:srgbClr val="DADADA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355</Words>
  <Application>Microsoft Office PowerPoint</Application>
  <PresentationFormat>On-screen Show (4:3)</PresentationFormat>
  <Paragraphs>33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20</cp:revision>
  <dcterms:created xsi:type="dcterms:W3CDTF">2013-08-12T13:25:45Z</dcterms:created>
  <dcterms:modified xsi:type="dcterms:W3CDTF">2014-03-05T05:07:01Z</dcterms:modified>
</cp:coreProperties>
</file>