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96" r:id="rId2"/>
    <p:sldId id="287" r:id="rId3"/>
    <p:sldId id="288" r:id="rId4"/>
    <p:sldId id="289" r:id="rId5"/>
    <p:sldId id="290" r:id="rId6"/>
  </p:sldIdLst>
  <p:sldSz cx="9144000" cy="6858000" type="screen4x3"/>
  <p:notesSz cx="6854825" cy="97139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2BC9"/>
    <a:srgbClr val="FF0066"/>
    <a:srgbClr val="990099"/>
    <a:srgbClr val="3333FF"/>
    <a:srgbClr val="CC00CC"/>
    <a:srgbClr val="BF3788"/>
    <a:srgbClr val="D5B015"/>
    <a:srgbClr val="EBC835"/>
    <a:srgbClr val="CC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2" autoAdjust="0"/>
    <p:restoredTop sz="94677" autoAdjust="0"/>
  </p:normalViewPr>
  <p:slideViewPr>
    <p:cSldViewPr>
      <p:cViewPr varScale="1">
        <p:scale>
          <a:sx n="68" d="100"/>
          <a:sy n="68" d="100"/>
        </p:scale>
        <p:origin x="-2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486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effectLst/>
                <a:latin typeface="Calibri" pitchFamily="34" charset="0"/>
              </a:defRPr>
            </a:lvl1pPr>
          </a:lstStyle>
          <a:p>
            <a:endParaRPr lang="en-ZA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effectLst/>
                <a:latin typeface="Calibri" pitchFamily="34" charset="0"/>
              </a:defRPr>
            </a:lvl1pPr>
          </a:lstStyle>
          <a:p>
            <a:fld id="{2144E36D-F214-4C40-8A37-462F554A448F}" type="datetimeFigureOut">
              <a:rPr lang="en-ZA"/>
              <a:pPr/>
              <a:t>2013/08/13</a:t>
            </a:fld>
            <a:endParaRPr lang="en-ZA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655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effectLst/>
                <a:latin typeface="Calibri" pitchFamily="34" charset="0"/>
              </a:defRPr>
            </a:lvl1pPr>
          </a:lstStyle>
          <a:p>
            <a:endParaRPr lang="en-ZA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2655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effectLst/>
                <a:latin typeface="Calibri" pitchFamily="34" charset="0"/>
              </a:defRPr>
            </a:lvl1pPr>
          </a:lstStyle>
          <a:p>
            <a:fld id="{4610E8E4-727C-4FB9-8237-E12DB98B613D}" type="slidenum">
              <a:rPr lang="en-ZA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049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effectLst/>
                <a:latin typeface="Calibri" pitchFamily="34" charset="0"/>
              </a:defRPr>
            </a:lvl1pPr>
          </a:lstStyle>
          <a:p>
            <a:endParaRPr lang="en-ZA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effectLst/>
                <a:latin typeface="Calibri" pitchFamily="34" charset="0"/>
              </a:defRPr>
            </a:lvl1pPr>
          </a:lstStyle>
          <a:p>
            <a:fld id="{EDFF4696-04BA-4BAB-B988-1F4752BD8FDE}" type="datetimeFigureOut">
              <a:rPr lang="en-ZA"/>
              <a:pPr/>
              <a:t>2013/08/13</a:t>
            </a:fld>
            <a:endParaRPr lang="en-ZA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28663"/>
            <a:ext cx="4857750" cy="3643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4863"/>
            <a:ext cx="5483225" cy="437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smtClean="0"/>
              <a:t>Click to edit Master text styles</a:t>
            </a:r>
          </a:p>
          <a:p>
            <a:pPr lvl="1"/>
            <a:r>
              <a:rPr lang="en-ZA" smtClean="0"/>
              <a:t>Second level</a:t>
            </a:r>
          </a:p>
          <a:p>
            <a:pPr lvl="2"/>
            <a:r>
              <a:rPr lang="en-ZA" smtClean="0"/>
              <a:t>Third level</a:t>
            </a:r>
          </a:p>
          <a:p>
            <a:pPr lvl="3"/>
            <a:r>
              <a:rPr lang="en-ZA" smtClean="0"/>
              <a:t>Fourth level</a:t>
            </a:r>
          </a:p>
          <a:p>
            <a:pPr lvl="4"/>
            <a:r>
              <a:rPr lang="en-ZA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655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effectLst/>
                <a:latin typeface="Calibri" pitchFamily="34" charset="0"/>
              </a:defRPr>
            </a:lvl1pPr>
          </a:lstStyle>
          <a:p>
            <a:endParaRPr lang="en-ZA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2655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effectLst/>
                <a:latin typeface="Calibri" pitchFamily="34" charset="0"/>
              </a:defRPr>
            </a:lvl1pPr>
          </a:lstStyle>
          <a:p>
            <a:fld id="{C3ED3719-7F88-4B56-8930-0ADC909A6565}" type="slidenum">
              <a:rPr lang="en-ZA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102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7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827088" y="6237288"/>
            <a:ext cx="2449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ZA" i="0">
              <a:effectLst/>
              <a:cs typeface="Arial" pitchFamily="34" charset="0"/>
            </a:endParaRP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 rot="8061524">
            <a:off x="7404100" y="-2849562"/>
            <a:ext cx="458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ZA" i="0">
              <a:effectLst/>
              <a:cs typeface="Arial" pitchFamily="34" charset="0"/>
            </a:endParaRPr>
          </a:p>
        </p:txBody>
      </p:sp>
      <p:sp>
        <p:nvSpPr>
          <p:cNvPr id="105481" name="Text Box 9"/>
          <p:cNvSpPr txBox="1">
            <a:spLocks noChangeArrowheads="1"/>
          </p:cNvSpPr>
          <p:nvPr userDrawn="1"/>
        </p:nvSpPr>
        <p:spPr bwMode="auto">
          <a:xfrm>
            <a:off x="827088" y="6237288"/>
            <a:ext cx="2449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ZA" i="0">
              <a:effectLst/>
              <a:cs typeface="Arial" pitchFamily="34" charset="0"/>
            </a:endParaRPr>
          </a:p>
        </p:txBody>
      </p:sp>
      <p:sp>
        <p:nvSpPr>
          <p:cNvPr id="105482" name="Text Box 10"/>
          <p:cNvSpPr txBox="1">
            <a:spLocks noChangeArrowheads="1"/>
          </p:cNvSpPr>
          <p:nvPr userDrawn="1"/>
        </p:nvSpPr>
        <p:spPr bwMode="auto">
          <a:xfrm>
            <a:off x="539750" y="6524625"/>
            <a:ext cx="3240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200" i="0" dirty="0">
                <a:solidFill>
                  <a:schemeClr val="accent6">
                    <a:lumMod val="75000"/>
                  </a:schemeClr>
                </a:solidFill>
                <a:effectLst/>
              </a:rPr>
              <a:t>Copyright </a:t>
            </a:r>
            <a:r>
              <a:rPr lang="en-GB" sz="1200" i="0" dirty="0">
                <a:solidFill>
                  <a:schemeClr val="accent6">
                    <a:lumMod val="75000"/>
                  </a:schemeClr>
                </a:solidFill>
                <a:effectLst/>
                <a:cs typeface="Arial" pitchFamily="34" charset="0"/>
              </a:rPr>
              <a:t>©</a:t>
            </a:r>
            <a:r>
              <a:rPr lang="en-GB" sz="1200" i="0" dirty="0">
                <a:solidFill>
                  <a:schemeClr val="accent6">
                    <a:lumMod val="75000"/>
                  </a:schemeClr>
                </a:solidFill>
                <a:effectLst/>
              </a:rPr>
              <a:t> Calvary Academics 2012</a:t>
            </a:r>
            <a:endParaRPr lang="en-ZA" sz="120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105483" name="Text Box 11"/>
          <p:cNvSpPr txBox="1">
            <a:spLocks noChangeArrowheads="1"/>
          </p:cNvSpPr>
          <p:nvPr userDrawn="1"/>
        </p:nvSpPr>
        <p:spPr bwMode="auto">
          <a:xfrm>
            <a:off x="3779838" y="6505599"/>
            <a:ext cx="25203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ZA" sz="1400" i="0" dirty="0" smtClean="0">
                <a:solidFill>
                  <a:schemeClr val="accent6">
                    <a:lumMod val="75000"/>
                  </a:schemeClr>
                </a:solidFill>
                <a:effectLst/>
                <a:cs typeface="Arial" pitchFamily="34" charset="0"/>
              </a:rPr>
              <a:t>CHB1 Godhead - Lec. 1 p3</a:t>
            </a:r>
            <a:endParaRPr lang="en-ZA" sz="1400" i="0" dirty="0">
              <a:solidFill>
                <a:schemeClr val="accent6">
                  <a:lumMod val="75000"/>
                </a:schemeClr>
              </a:solidFill>
              <a:effectLst/>
              <a:cs typeface="Arial" pitchFamily="34" charset="0"/>
            </a:endParaRPr>
          </a:p>
        </p:txBody>
      </p:sp>
      <p:sp>
        <p:nvSpPr>
          <p:cNvPr id="105484" name="Text Box 12"/>
          <p:cNvSpPr txBox="1">
            <a:spLocks noChangeArrowheads="1"/>
          </p:cNvSpPr>
          <p:nvPr userDrawn="1"/>
        </p:nvSpPr>
        <p:spPr bwMode="auto">
          <a:xfrm rot="8061524">
            <a:off x="7404100" y="-2849562"/>
            <a:ext cx="458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ZA" i="0">
              <a:effectLst/>
              <a:cs typeface="Arial" pitchFamily="34" charset="0"/>
            </a:endParaRPr>
          </a:p>
        </p:txBody>
      </p:sp>
      <p:pic>
        <p:nvPicPr>
          <p:cNvPr id="105485" name="Picture 13" descr="CalvaryAcademicsLo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453188"/>
            <a:ext cx="287338" cy="360362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3" r:id="rId1"/>
    <p:sldLayoutId id="2147483658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8172450" y="6577607"/>
            <a:ext cx="971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ZA" sz="1400" i="0" dirty="0">
                <a:solidFill>
                  <a:schemeClr val="accent6">
                    <a:lumMod val="75000"/>
                  </a:schemeClr>
                </a:solidFill>
                <a:effectLst/>
                <a:cs typeface="Arial" pitchFamily="34" charset="0"/>
              </a:rPr>
              <a:t>1/ </a:t>
            </a:r>
            <a:r>
              <a:rPr lang="en-ZA" sz="1400" i="0" dirty="0" smtClean="0">
                <a:solidFill>
                  <a:schemeClr val="accent6">
                    <a:lumMod val="75000"/>
                  </a:schemeClr>
                </a:solidFill>
                <a:effectLst/>
                <a:cs typeface="Arial" pitchFamily="34" charset="0"/>
              </a:rPr>
              <a:t>5</a:t>
            </a:r>
            <a:endParaRPr lang="en-ZA" sz="1400" i="0" dirty="0">
              <a:solidFill>
                <a:schemeClr val="accent6">
                  <a:lumMod val="75000"/>
                </a:schemeClr>
              </a:solidFill>
              <a:effectLst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7667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6000" b="1" i="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990099"/>
                </a:solidFill>
                <a:effectLst>
                  <a:outerShdw blurRad="38100" dist="38100" sx="1000" sy="1000" algn="tl">
                    <a:srgbClr val="000000"/>
                  </a:outerShdw>
                </a:effectLst>
                <a:latin typeface="BibleScrT" pitchFamily="34" charset="0"/>
              </a:rPr>
              <a:t>C</a:t>
            </a:r>
            <a:r>
              <a:rPr lang="en-ZA" sz="6000" b="1" i="0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990099"/>
                </a:solidFill>
                <a:effectLst>
                  <a:outerShdw blurRad="38100" dist="38100" sx="1000" sy="1000" algn="tl">
                    <a:srgbClr val="000000"/>
                  </a:outerShdw>
                </a:effectLst>
                <a:latin typeface="BibleScrT" pitchFamily="34" charset="0"/>
              </a:rPr>
              <a:t>hristian Basics part 1</a:t>
            </a:r>
            <a:endParaRPr lang="en-ZA" sz="6000" b="1" i="0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rgbClr val="990099"/>
              </a:solidFill>
              <a:effectLst>
                <a:outerShdw blurRad="38100" dist="38100" sx="1000" sy="1000" algn="tl">
                  <a:srgbClr val="000000"/>
                </a:outerShdw>
              </a:effectLst>
              <a:latin typeface="BibleScr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31573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5400" b="1" i="0" dirty="0" smtClean="0">
                <a:solidFill>
                  <a:schemeClr val="accent6">
                    <a:lumMod val="50000"/>
                  </a:schemeClr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BibleScrT" pitchFamily="34" charset="0"/>
              </a:rPr>
              <a:t>The Godhead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69318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i="0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accent2"/>
                </a:solidFill>
                <a:effectLst/>
              </a:rPr>
              <a:t>CHB 1 Godhead - Lecture 1 part 3</a:t>
            </a:r>
            <a:endParaRPr lang="en-ZA" sz="2000" i="0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00506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400" b="1" i="0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The character of God</a:t>
            </a:r>
            <a:endParaRPr lang="en-ZA" sz="44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96752"/>
            <a:ext cx="8435280" cy="47847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ZA" sz="3600" b="1" dirty="0" smtClean="0">
                <a:ln>
                  <a:solidFill>
                    <a:schemeClr val="accent1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Contents</a:t>
            </a:r>
          </a:p>
          <a:p>
            <a:pPr marL="756000">
              <a:lnSpc>
                <a:spcPct val="150000"/>
              </a:lnSpc>
              <a:buNone/>
            </a:pPr>
            <a:r>
              <a:rPr lang="en-ZA" b="1" dirty="0" smtClean="0">
                <a:ln>
                  <a:solidFill>
                    <a:schemeClr val="accent1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 marL="756000">
              <a:lnSpc>
                <a:spcPct val="150000"/>
              </a:lnSpc>
              <a:buNone/>
            </a:pPr>
            <a:r>
              <a:rPr lang="en-ZA" b="1" dirty="0" smtClean="0">
                <a:ln>
                  <a:solidFill>
                    <a:schemeClr val="accent1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God`s attributes   1 – 2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956550" y="6308725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ZA" i="0">
              <a:effectLst/>
              <a:cs typeface="Arial" pitchFamily="34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956550" y="6453188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ZA" sz="1400" i="0" dirty="0" smtClean="0">
                <a:solidFill>
                  <a:schemeClr val="accent6">
                    <a:lumMod val="75000"/>
                  </a:schemeClr>
                </a:solidFill>
                <a:effectLst/>
                <a:cs typeface="Arial" pitchFamily="34" charset="0"/>
              </a:rPr>
              <a:t>2 </a:t>
            </a:r>
            <a:r>
              <a:rPr lang="en-ZA" sz="1400" i="0" dirty="0">
                <a:solidFill>
                  <a:schemeClr val="accent6">
                    <a:lumMod val="75000"/>
                  </a:schemeClr>
                </a:solidFill>
                <a:effectLst/>
                <a:cs typeface="Arial" pitchFamily="34" charset="0"/>
              </a:rPr>
              <a:t>/ </a:t>
            </a:r>
            <a:r>
              <a:rPr lang="en-ZA" sz="1400" i="0" dirty="0" smtClean="0">
                <a:solidFill>
                  <a:schemeClr val="accent6">
                    <a:lumMod val="75000"/>
                  </a:schemeClr>
                </a:solidFill>
                <a:effectLst/>
                <a:cs typeface="Arial" pitchFamily="34" charset="0"/>
              </a:rPr>
              <a:t>5</a:t>
            </a:r>
            <a:endParaRPr lang="en-ZA" sz="1400" i="0" dirty="0">
              <a:solidFill>
                <a:schemeClr val="accent6">
                  <a:lumMod val="75000"/>
                </a:schemeClr>
              </a:solidFill>
              <a:effectLst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265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i="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accent2"/>
                </a:solidFill>
                <a:effectLst/>
              </a:rPr>
              <a:t>CHB 1 Godhead - Lecture 1 part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196975"/>
            <a:ext cx="8424863" cy="52562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45000"/>
              </a:spcBef>
              <a:buNone/>
            </a:pPr>
            <a:r>
              <a:rPr lang="en-ZA" sz="2800" dirty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The character of the true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and living God has revealed that... </a:t>
            </a:r>
          </a:p>
          <a:p>
            <a:pPr marL="540000">
              <a:lnSpc>
                <a:spcPct val="150000"/>
              </a:lnSpc>
              <a:spcBef>
                <a:spcPct val="45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He rejoices when you rejoice. He weeps when you weep. God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Cares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about you. 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40000">
              <a:lnSpc>
                <a:spcPct val="150000"/>
              </a:lnSpc>
              <a:spcBef>
                <a:spcPct val="45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is very saddened when someone rejects His gracious offer of salvation from their sins. God so greatly desires that you do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go to hell that He Himself took on human flesh, and voluntarily died in atonement for your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sins.</a:t>
            </a:r>
          </a:p>
          <a:p>
            <a:pPr marL="540000">
              <a:lnSpc>
                <a:spcPct val="150000"/>
              </a:lnSpc>
              <a:spcBef>
                <a:spcPct val="45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Those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who accept His grace are born-again as His spiritual children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endParaRPr lang="en-GB" sz="2400" dirty="0"/>
          </a:p>
          <a:p>
            <a:pPr>
              <a:lnSpc>
                <a:spcPct val="80000"/>
              </a:lnSpc>
            </a:pPr>
            <a:endParaRPr lang="en-GB" sz="300" dirty="0"/>
          </a:p>
          <a:p>
            <a:pPr>
              <a:lnSpc>
                <a:spcPct val="80000"/>
              </a:lnSpc>
            </a:pPr>
            <a:endParaRPr lang="en-GB" sz="300" dirty="0"/>
          </a:p>
          <a:p>
            <a:pPr>
              <a:lnSpc>
                <a:spcPct val="80000"/>
              </a:lnSpc>
            </a:pPr>
            <a:endParaRPr lang="en-GB" sz="300" dirty="0"/>
          </a:p>
          <a:p>
            <a:pPr>
              <a:lnSpc>
                <a:spcPct val="80000"/>
              </a:lnSpc>
            </a:pPr>
            <a:endParaRPr lang="en-GB" sz="300" dirty="0"/>
          </a:p>
          <a:p>
            <a:pPr>
              <a:lnSpc>
                <a:spcPct val="80000"/>
              </a:lnSpc>
            </a:pPr>
            <a:endParaRPr lang="en-GB" sz="300" dirty="0"/>
          </a:p>
          <a:p>
            <a:pPr>
              <a:lnSpc>
                <a:spcPct val="80000"/>
              </a:lnSpc>
            </a:pPr>
            <a:endParaRPr lang="en-GB" sz="300" dirty="0"/>
          </a:p>
          <a:p>
            <a:pPr>
              <a:lnSpc>
                <a:spcPct val="80000"/>
              </a:lnSpc>
            </a:pPr>
            <a:endParaRPr lang="en-GB" sz="1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ZA" sz="500" dirty="0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7885113" y="6453188"/>
            <a:ext cx="12588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ZA" sz="1400" i="0" dirty="0">
                <a:solidFill>
                  <a:schemeClr val="accent6">
                    <a:lumMod val="75000"/>
                  </a:schemeClr>
                </a:solidFill>
                <a:effectLst/>
                <a:cs typeface="Arial" pitchFamily="34" charset="0"/>
              </a:rPr>
              <a:t>3</a:t>
            </a:r>
            <a:r>
              <a:rPr lang="en-ZA" sz="1400" i="0" dirty="0" smtClean="0">
                <a:solidFill>
                  <a:schemeClr val="accent6">
                    <a:lumMod val="75000"/>
                  </a:schemeClr>
                </a:solidFill>
                <a:effectLst/>
                <a:cs typeface="Arial" pitchFamily="34" charset="0"/>
              </a:rPr>
              <a:t> </a:t>
            </a:r>
            <a:r>
              <a:rPr lang="en-ZA" sz="1400" i="0" dirty="0">
                <a:solidFill>
                  <a:schemeClr val="accent6">
                    <a:lumMod val="75000"/>
                  </a:schemeClr>
                </a:solidFill>
                <a:effectLst/>
                <a:cs typeface="Arial" pitchFamily="34" charset="0"/>
              </a:rPr>
              <a:t>/ </a:t>
            </a:r>
            <a:r>
              <a:rPr lang="en-ZA" sz="1400" i="0" dirty="0" smtClean="0">
                <a:solidFill>
                  <a:schemeClr val="accent6">
                    <a:lumMod val="75000"/>
                  </a:schemeClr>
                </a:solidFill>
                <a:effectLst/>
                <a:cs typeface="Arial" pitchFamily="34" charset="0"/>
              </a:rPr>
              <a:t>5</a:t>
            </a:r>
            <a:endParaRPr lang="en-ZA" sz="1400" i="0" dirty="0">
              <a:solidFill>
                <a:schemeClr val="accent6">
                  <a:lumMod val="75000"/>
                </a:schemeClr>
              </a:solidFill>
              <a:effectLst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b="1" i="0" kern="0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bg2"/>
                </a:solidFill>
                <a:effectLst/>
                <a:latin typeface="BibleScrT" pitchFamily="34" charset="0"/>
              </a:rPr>
              <a:t>Introduction</a:t>
            </a:r>
            <a:endParaRPr lang="en-ZA" sz="4000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bg2"/>
              </a:solidFill>
              <a:latin typeface="BibleScr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412776"/>
            <a:ext cx="8713788" cy="482438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None/>
              <a:tabLst>
                <a:tab pos="4121150" algn="l"/>
                <a:tab pos="4305300" algn="l"/>
              </a:tabLst>
            </a:pPr>
            <a:r>
              <a:rPr lang="en-US" sz="2600" b="1" dirty="0" smtClean="0">
                <a:solidFill>
                  <a:schemeClr val="accent6"/>
                </a:solidFill>
              </a:rPr>
              <a:t>These are qualities of God we as man can relate to:</a:t>
            </a:r>
          </a:p>
          <a:p>
            <a:pPr marL="9000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chemeClr val="accent6"/>
                </a:solidFill>
              </a:rPr>
              <a:t>Wisdom                             </a:t>
            </a:r>
            <a:r>
              <a:rPr lang="en-US" sz="2400" b="1" dirty="0" smtClean="0">
                <a:solidFill>
                  <a:schemeClr val="accent6"/>
                </a:solidFill>
              </a:rPr>
              <a:t>Proverbs </a:t>
            </a:r>
          </a:p>
          <a:p>
            <a:pPr marL="9000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chemeClr val="accent6"/>
                </a:solidFill>
              </a:rPr>
              <a:t>Goodness                          </a:t>
            </a:r>
            <a:r>
              <a:rPr lang="en-US" sz="2400" b="1" dirty="0" smtClean="0">
                <a:solidFill>
                  <a:schemeClr val="accent6"/>
                </a:solidFill>
              </a:rPr>
              <a:t>Psalm 107</a:t>
            </a:r>
          </a:p>
          <a:p>
            <a:pPr marL="9000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chemeClr val="accent6"/>
                </a:solidFill>
              </a:rPr>
              <a:t>Righteousness                  </a:t>
            </a:r>
            <a:r>
              <a:rPr lang="en-US" sz="2400" b="1" dirty="0" smtClean="0">
                <a:solidFill>
                  <a:schemeClr val="accent6"/>
                </a:solidFill>
              </a:rPr>
              <a:t>Romans</a:t>
            </a:r>
          </a:p>
          <a:p>
            <a:pPr marL="900000">
              <a:lnSpc>
                <a:spcPct val="150000"/>
              </a:lnSpc>
              <a:spcBef>
                <a:spcPts val="0"/>
              </a:spcBef>
              <a:buNone/>
              <a:tabLst>
                <a:tab pos="4305300" algn="l"/>
              </a:tabLst>
            </a:pPr>
            <a:r>
              <a:rPr lang="en-US" sz="2800" b="1" dirty="0" smtClean="0">
                <a:solidFill>
                  <a:schemeClr val="accent6"/>
                </a:solidFill>
              </a:rPr>
              <a:t>Justice                               </a:t>
            </a:r>
            <a:r>
              <a:rPr lang="en-US" sz="2400" b="1" dirty="0" smtClean="0">
                <a:solidFill>
                  <a:schemeClr val="accent6"/>
                </a:solidFill>
              </a:rPr>
              <a:t>Amos 5</a:t>
            </a:r>
          </a:p>
          <a:p>
            <a:pPr marL="900000">
              <a:lnSpc>
                <a:spcPct val="150000"/>
              </a:lnSpc>
              <a:spcBef>
                <a:spcPts val="0"/>
              </a:spcBef>
              <a:buNone/>
              <a:tabLst>
                <a:tab pos="4305300" algn="l"/>
              </a:tabLst>
            </a:pPr>
            <a:r>
              <a:rPr lang="en-US" sz="2800" b="1" dirty="0" smtClean="0">
                <a:solidFill>
                  <a:schemeClr val="accent6"/>
                </a:solidFill>
              </a:rPr>
              <a:t>Love                                   </a:t>
            </a:r>
            <a:r>
              <a:rPr lang="en-US" sz="2400" b="1" dirty="0" smtClean="0">
                <a:solidFill>
                  <a:schemeClr val="accent6"/>
                </a:solidFill>
              </a:rPr>
              <a:t>1 John </a:t>
            </a:r>
            <a:r>
              <a:rPr lang="en-US" sz="2400" b="1" dirty="0" smtClean="0">
                <a:solidFill>
                  <a:schemeClr val="accent6"/>
                </a:solidFill>
              </a:rPr>
              <a:t>3,4</a:t>
            </a:r>
          </a:p>
          <a:p>
            <a:pPr marL="900000">
              <a:lnSpc>
                <a:spcPct val="150000"/>
              </a:lnSpc>
              <a:spcBef>
                <a:spcPts val="0"/>
              </a:spcBef>
              <a:buNone/>
              <a:tabLst>
                <a:tab pos="4305300" algn="l"/>
              </a:tabLst>
            </a:pPr>
            <a:r>
              <a:rPr lang="en-US" sz="2800" b="1" dirty="0">
                <a:solidFill>
                  <a:schemeClr val="accent6"/>
                </a:solidFill>
              </a:rPr>
              <a:t>Jealousy    </a:t>
            </a:r>
            <a:r>
              <a:rPr lang="en-US" sz="2400" b="1" dirty="0">
                <a:solidFill>
                  <a:schemeClr val="accent6"/>
                </a:solidFill>
              </a:rPr>
              <a:t>                             </a:t>
            </a:r>
            <a:r>
              <a:rPr lang="en-US" sz="2400" b="1" dirty="0" smtClean="0">
                <a:solidFill>
                  <a:schemeClr val="accent6"/>
                </a:solidFill>
              </a:rPr>
              <a:t>Ex</a:t>
            </a:r>
            <a:r>
              <a:rPr lang="en-US" sz="2400" b="1" dirty="0">
                <a:solidFill>
                  <a:schemeClr val="accent6"/>
                </a:solidFill>
              </a:rPr>
              <a:t>. 34:14</a:t>
            </a:r>
            <a:endParaRPr lang="en-US" sz="2400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800" dirty="0">
                <a:solidFill>
                  <a:schemeClr val="accent6"/>
                </a:solidFill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GB" sz="600" dirty="0">
                <a:solidFill>
                  <a:schemeClr val="accent6"/>
                </a:solidFill>
              </a:rPr>
              <a:t>                         </a:t>
            </a:r>
            <a:endParaRPr lang="en-GB" sz="1000" dirty="0">
              <a:solidFill>
                <a:schemeClr val="accent6"/>
              </a:solidFill>
            </a:endParaRPr>
          </a:p>
          <a:p>
            <a:pPr>
              <a:buFont typeface="Wingdings" pitchFamily="2" charset="2"/>
              <a:buNone/>
            </a:pPr>
            <a:endParaRPr lang="en-GB" sz="900" dirty="0"/>
          </a:p>
          <a:p>
            <a:pPr>
              <a:buFont typeface="Wingdings" pitchFamily="2" charset="2"/>
              <a:buNone/>
            </a:pPr>
            <a:r>
              <a:rPr lang="en-GB" sz="900" dirty="0"/>
              <a:t>              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101013" y="6453188"/>
            <a:ext cx="1042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ZA" sz="1400" i="0" dirty="0" smtClean="0">
                <a:solidFill>
                  <a:schemeClr val="accent6"/>
                </a:solidFill>
                <a:effectLst/>
                <a:cs typeface="Arial" pitchFamily="34" charset="0"/>
              </a:rPr>
              <a:t>4 /5</a:t>
            </a:r>
            <a:endParaRPr lang="en-ZA" sz="1400" i="0" dirty="0">
              <a:solidFill>
                <a:schemeClr val="accent6"/>
              </a:solidFill>
              <a:effectLst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b="1" i="0" kern="0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C00000"/>
                </a:solidFill>
                <a:effectLst/>
                <a:latin typeface="BibleScrT" pitchFamily="34" charset="0"/>
              </a:rPr>
              <a:t>God's Communicable Attributes</a:t>
            </a:r>
            <a:endParaRPr lang="en-ZA" sz="3600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rgbClr val="C00000"/>
              </a:solidFill>
              <a:latin typeface="BibleScrT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268908"/>
            <a:ext cx="8713788" cy="4896396"/>
          </a:xfrm>
          <a:prstGeom prst="rect">
            <a:avLst/>
          </a:prstGeom>
        </p:spPr>
        <p:txBody>
          <a:bodyPr/>
          <a:lstStyle/>
          <a:p>
            <a:pPr marL="17100" indent="0">
              <a:lnSpc>
                <a:spcPct val="150000"/>
              </a:lnSpc>
              <a:spcBef>
                <a:spcPts val="0"/>
              </a:spcBef>
              <a:buClr>
                <a:srgbClr val="3333FF"/>
              </a:buClr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These qualities which are perfection are only found in God and not in man:</a:t>
            </a:r>
          </a:p>
          <a:p>
            <a:pPr marL="17100" indent="0">
              <a:lnSpc>
                <a:spcPct val="150000"/>
              </a:lnSpc>
              <a:spcBef>
                <a:spcPts val="0"/>
              </a:spcBef>
              <a:buClr>
                <a:srgbClr val="3333FF"/>
              </a:buClr>
              <a:buNone/>
              <a:tabLst>
                <a:tab pos="3052763" algn="l"/>
              </a:tabLst>
            </a:pPr>
            <a:r>
              <a:rPr lang="en-US" sz="2600" b="1" dirty="0" smtClean="0">
                <a:solidFill>
                  <a:srgbClr val="7030A0"/>
                </a:solidFill>
              </a:rPr>
              <a:t>Self Existence         </a:t>
            </a:r>
            <a:r>
              <a:rPr lang="en-US" sz="2000" b="1" dirty="0" smtClean="0">
                <a:solidFill>
                  <a:srgbClr val="7030A0"/>
                </a:solidFill>
              </a:rPr>
              <a:t>He</a:t>
            </a:r>
            <a:r>
              <a:rPr lang="en-US" sz="26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does not rely on others for His existence</a:t>
            </a:r>
          </a:p>
          <a:p>
            <a:pPr marL="17100" indent="0">
              <a:lnSpc>
                <a:spcPct val="150000"/>
              </a:lnSpc>
              <a:spcBef>
                <a:spcPts val="0"/>
              </a:spcBef>
              <a:buClr>
                <a:srgbClr val="3333FF"/>
              </a:buClr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Immutability             </a:t>
            </a:r>
            <a:r>
              <a:rPr lang="en-US" sz="2000" b="1" dirty="0" smtClean="0">
                <a:solidFill>
                  <a:srgbClr val="7030A0"/>
                </a:solidFill>
              </a:rPr>
              <a:t>He</a:t>
            </a:r>
            <a:r>
              <a:rPr lang="en-US" sz="26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does not change</a:t>
            </a:r>
          </a:p>
          <a:p>
            <a:pPr marL="17100" indent="0">
              <a:lnSpc>
                <a:spcPct val="150000"/>
              </a:lnSpc>
              <a:spcBef>
                <a:spcPts val="0"/>
              </a:spcBef>
              <a:buClr>
                <a:srgbClr val="3333FF"/>
              </a:buClr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Omniscience            </a:t>
            </a:r>
            <a:r>
              <a:rPr lang="en-US" sz="2000" b="1" dirty="0" smtClean="0">
                <a:solidFill>
                  <a:srgbClr val="7030A0"/>
                </a:solidFill>
              </a:rPr>
              <a:t>He knows everything</a:t>
            </a:r>
          </a:p>
          <a:p>
            <a:pPr marL="17100" indent="0">
              <a:lnSpc>
                <a:spcPct val="150000"/>
              </a:lnSpc>
              <a:spcBef>
                <a:spcPts val="0"/>
              </a:spcBef>
              <a:buClr>
                <a:srgbClr val="3333FF"/>
              </a:buClr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Omnipresent            </a:t>
            </a:r>
            <a:r>
              <a:rPr lang="en-US" sz="2000" b="1" dirty="0" smtClean="0">
                <a:solidFill>
                  <a:srgbClr val="7030A0"/>
                </a:solidFill>
              </a:rPr>
              <a:t>He is everywhere</a:t>
            </a:r>
          </a:p>
          <a:p>
            <a:pPr marL="17100" indent="0">
              <a:lnSpc>
                <a:spcPct val="150000"/>
              </a:lnSpc>
              <a:spcBef>
                <a:spcPts val="0"/>
              </a:spcBef>
              <a:buClr>
                <a:srgbClr val="3333FF"/>
              </a:buClr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Omnipotent              </a:t>
            </a:r>
            <a:r>
              <a:rPr lang="en-US" sz="2000" b="1" dirty="0" smtClean="0">
                <a:solidFill>
                  <a:srgbClr val="7030A0"/>
                </a:solidFill>
              </a:rPr>
              <a:t>He can do anything He desires</a:t>
            </a:r>
          </a:p>
          <a:p>
            <a:pPr marL="17100" indent="0">
              <a:lnSpc>
                <a:spcPct val="150000"/>
              </a:lnSpc>
              <a:spcBef>
                <a:spcPts val="0"/>
              </a:spcBef>
              <a:buClr>
                <a:srgbClr val="3333FF"/>
              </a:buClr>
              <a:buNone/>
              <a:tabLst>
                <a:tab pos="3136900" algn="l"/>
              </a:tabLst>
            </a:pPr>
            <a:r>
              <a:rPr lang="en-US" sz="2600" b="1" dirty="0" smtClean="0">
                <a:solidFill>
                  <a:srgbClr val="7030A0"/>
                </a:solidFill>
              </a:rPr>
              <a:t>Eternity                     </a:t>
            </a:r>
            <a:r>
              <a:rPr lang="en-US" sz="2000" b="1" dirty="0" smtClean="0">
                <a:solidFill>
                  <a:srgbClr val="7030A0"/>
                </a:solidFill>
              </a:rPr>
              <a:t>He is endless - not limited by time </a:t>
            </a:r>
            <a:endParaRPr lang="en-ZA" sz="2000" b="1" dirty="0">
              <a:solidFill>
                <a:srgbClr val="7030A0"/>
              </a:solidFill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8101013" y="6453188"/>
            <a:ext cx="1042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ZA" sz="1400" i="0" dirty="0" smtClean="0">
                <a:solidFill>
                  <a:srgbClr val="7030A0"/>
                </a:solidFill>
                <a:effectLst/>
                <a:cs typeface="Arial" pitchFamily="34" charset="0"/>
              </a:rPr>
              <a:t>5 </a:t>
            </a:r>
            <a:r>
              <a:rPr lang="en-ZA" sz="1400" i="0" dirty="0">
                <a:solidFill>
                  <a:srgbClr val="7030A0"/>
                </a:solidFill>
                <a:effectLst/>
                <a:cs typeface="Arial" pitchFamily="34" charset="0"/>
              </a:rPr>
              <a:t>/ </a:t>
            </a:r>
            <a:r>
              <a:rPr lang="en-ZA" sz="1400" i="0" dirty="0" smtClean="0">
                <a:solidFill>
                  <a:srgbClr val="7030A0"/>
                </a:solidFill>
                <a:effectLst/>
                <a:cs typeface="Arial" pitchFamily="34" charset="0"/>
              </a:rPr>
              <a:t>5</a:t>
            </a:r>
            <a:endParaRPr lang="en-ZA" sz="1400" i="0" dirty="0">
              <a:solidFill>
                <a:srgbClr val="7030A0"/>
              </a:solidFill>
              <a:effectLst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9144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ZA" sz="3600" b="1" i="0" kern="0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3333FF"/>
                </a:solidFill>
                <a:effectLst/>
                <a:latin typeface="BibleScrT" pitchFamily="34" charset="0"/>
              </a:rPr>
              <a:t>God's Incommunicable Attributes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1F497D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AAAAAA"/>
      </a:accent3>
      <a:accent4>
        <a:srgbClr val="DADADA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1F497D"/>
        </a:dk1>
        <a:lt1>
          <a:srgbClr val="FFFFFF"/>
        </a:lt1>
        <a:dk2>
          <a:srgbClr val="000000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AAAA"/>
        </a:accent3>
        <a:accent4>
          <a:srgbClr val="DADAD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229</Words>
  <Application>Microsoft Office PowerPoint</Application>
  <PresentationFormat>On-screen Show (4:3)</PresentationFormat>
  <Paragraphs>45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CHB1  Part 1 Godhead Lec1. </dc:title>
  <dc:creator>B van Zyl</dc:creator>
  <cp:lastModifiedBy>User</cp:lastModifiedBy>
  <cp:revision>395</cp:revision>
  <dcterms:created xsi:type="dcterms:W3CDTF">2008-05-27T12:14:45Z</dcterms:created>
  <dcterms:modified xsi:type="dcterms:W3CDTF">2013-08-13T05:14:44Z</dcterms:modified>
</cp:coreProperties>
</file>