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</p:sldMasterIdLst>
  <p:notesMasterIdLst>
    <p:notesMasterId r:id="rId31"/>
  </p:notesMasterIdLst>
  <p:sldIdLst>
    <p:sldId id="423" r:id="rId2"/>
    <p:sldId id="519" r:id="rId3"/>
    <p:sldId id="547" r:id="rId4"/>
    <p:sldId id="535" r:id="rId5"/>
    <p:sldId id="533" r:id="rId6"/>
    <p:sldId id="563" r:id="rId7"/>
    <p:sldId id="549" r:id="rId8"/>
    <p:sldId id="546" r:id="rId9"/>
    <p:sldId id="534" r:id="rId10"/>
    <p:sldId id="536" r:id="rId11"/>
    <p:sldId id="538" r:id="rId12"/>
    <p:sldId id="537" r:id="rId13"/>
    <p:sldId id="561" r:id="rId14"/>
    <p:sldId id="539" r:id="rId15"/>
    <p:sldId id="566" r:id="rId16"/>
    <p:sldId id="540" r:id="rId17"/>
    <p:sldId id="542" r:id="rId18"/>
    <p:sldId id="558" r:id="rId19"/>
    <p:sldId id="543" r:id="rId20"/>
    <p:sldId id="559" r:id="rId21"/>
    <p:sldId id="544" r:id="rId22"/>
    <p:sldId id="531" r:id="rId23"/>
    <p:sldId id="562" r:id="rId24"/>
    <p:sldId id="564" r:id="rId25"/>
    <p:sldId id="565" r:id="rId26"/>
    <p:sldId id="550" r:id="rId27"/>
    <p:sldId id="551" r:id="rId28"/>
    <p:sldId id="554" r:id="rId29"/>
    <p:sldId id="557" r:id="rId3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0B334"/>
    <a:srgbClr val="780621"/>
    <a:srgbClr val="993300"/>
    <a:srgbClr val="FFFF99"/>
    <a:srgbClr val="00FF00"/>
    <a:srgbClr val="F86E8F"/>
    <a:srgbClr val="5F5F5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2" autoAdjust="0"/>
    <p:restoredTop sz="80745" autoAdjust="0"/>
  </p:normalViewPr>
  <p:slideViewPr>
    <p:cSldViewPr snapToGrid="0">
      <p:cViewPr varScale="1">
        <p:scale>
          <a:sx n="70" d="100"/>
          <a:sy n="70" d="100"/>
        </p:scale>
        <p:origin x="1776" y="48"/>
      </p:cViewPr>
      <p:guideLst>
        <p:guide orient="horz" pos="2160"/>
        <p:guide pos="3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77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1E080F1-3682-4C47-B292-836EA0CAEB3C}" type="datetimeFigureOut">
              <a:rPr lang="en-US" altLang="en-US"/>
              <a:pPr>
                <a:defRPr/>
              </a:pPr>
              <a:t>12/5/2016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Verdana" panose="020B0604030504040204" pitchFamily="34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146ECAD-C987-462E-933E-FE316EAB48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6ECAD-C987-462E-933E-FE316EAB481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403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Parent document component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/>
              <a:t> instance gives the context of the taxon name usage.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287257-2FA1-4AED-AE38-8B57423FD690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3012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Parent document component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 dirty="0"/>
              <a:t> instance gives the context of the taxon name usage. 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16FDDB-AB66-4D3E-8210-8946527A9E20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Parent document component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/>
              <a:t> instance gives the context of the taxon name usage.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BB550B0-E27F-4052-B28D-BADF3E58A1A9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16162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Parent document component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/>
              <a:t> instance gives the context of the taxon name usage.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BB550B0-E27F-4052-B28D-BADF3E58A1A9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403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Parent document component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 dirty="0"/>
              <a:t> instance gives the context of the taxon name usage.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BB550B0-E27F-4052-B28D-BADF3E58A1A9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421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Inquire whether museum specimens have been published via occurrence ID or via </a:t>
            </a:r>
            <a:r>
              <a:rPr lang="en-US" altLang="en-US" dirty="0" err="1"/>
              <a:t>DwC</a:t>
            </a:r>
            <a:r>
              <a:rPr lang="en-US" altLang="en-US" dirty="0"/>
              <a:t> triplet</a:t>
            </a:r>
          </a:p>
          <a:p>
            <a:r>
              <a:rPr lang="en-US" altLang="en-US" dirty="0"/>
              <a:t>Metrics for published specimens:</a:t>
            </a:r>
          </a:p>
          <a:p>
            <a:pPr lvl="1"/>
            <a:r>
              <a:rPr lang="en-US" altLang="en-US" dirty="0"/>
              <a:t>How often has a specimen been cited?</a:t>
            </a:r>
          </a:p>
          <a:p>
            <a:pPr lvl="1"/>
            <a:r>
              <a:rPr lang="en-US" altLang="en-US" dirty="0"/>
              <a:t>Which collections are used the most?</a:t>
            </a:r>
          </a:p>
          <a:p>
            <a:pPr lvl="1"/>
            <a:r>
              <a:rPr lang="en-US" altLang="en-US" dirty="0"/>
              <a:t>Find related specimens</a:t>
            </a:r>
          </a:p>
          <a:p>
            <a:endParaRPr lang="en-US" altLang="en-US" dirty="0"/>
          </a:p>
          <a:p>
            <a:r>
              <a:rPr lang="en-US" altLang="en-US" dirty="0"/>
              <a:t>Semantic web-app for tracking the usage of museum specimens</a:t>
            </a:r>
          </a:p>
          <a:p>
            <a:r>
              <a:rPr lang="en-US" altLang="en-US" dirty="0"/>
              <a:t>Taxonomic API dealing with new or changed names and related information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95CCA2-CBA8-451A-A202-9AC5D132FF1F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For </a:t>
            </a:r>
            <a:r>
              <a:rPr lang="en-US" altLang="en-US" b="1" dirty="0"/>
              <a:t>taxonomy</a:t>
            </a:r>
            <a:r>
              <a:rPr lang="en-US" altLang="en-US" dirty="0"/>
              <a:t>, OBKMS, provides rich information about taxa based purely on published research. Accommodates differences of taxonomic opinion (taxonomic concept).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/>
              <a:t>For </a:t>
            </a:r>
            <a:r>
              <a:rPr lang="en-US" altLang="en-US" b="1" dirty="0"/>
              <a:t>data science</a:t>
            </a:r>
            <a:r>
              <a:rPr lang="en-US" altLang="en-US" dirty="0"/>
              <a:t>, OBKMS provides a rich corpus of textual information for text mining.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Except standard ASK-AND-TELL</a:t>
            </a:r>
            <a:endParaRPr lang="bg-BG" alt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Geographic search</a:t>
            </a:r>
            <a:endParaRPr lang="en-US" altLang="en-US" baseline="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baseline="0" dirty="0"/>
              <a:t>Importance of figures, specimens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baseline="0" dirty="0"/>
              <a:t>Integration with genomic databases </a:t>
            </a:r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C3C954-32D6-4576-8081-B769868D285C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Parent document component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 dirty="0"/>
              <a:t> instance gives the context of the taxon name usage. 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981077-B481-419A-8973-F790069D4160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Parent document component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/>
              <a:t> instance gives the context of the taxon name usage.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578DB8-F8A4-4F6F-AB96-8C64A7F97350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6919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Slide 7: for Darwin-SW, stress its key use for relating instances of Darwin Core classes to each other.</a:t>
            </a:r>
          </a:p>
          <a:p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578DB8-F8A4-4F6F-AB96-8C64A7F97350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Treatment Ontology: names, taxon (concepts), etc.</a:t>
            </a:r>
          </a:p>
          <a:p>
            <a:pPr>
              <a:defRPr/>
            </a:pPr>
            <a:r>
              <a:rPr lang="en-US" dirty="0"/>
              <a:t>Darwin-SW: linking </a:t>
            </a:r>
            <a:r>
              <a:rPr lang="en-US" dirty="0" err="1"/>
              <a:t>DwC</a:t>
            </a:r>
            <a:r>
              <a:rPr lang="en-US" dirty="0"/>
              <a:t> classes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6ECAD-C987-462E-933E-FE316EAB481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71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Parent document component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/>
              <a:t> instance gives the context of the taxon name usage. 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16FDDB-AB66-4D3E-8210-8946527A9E20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9673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TNU links a bibliographic element (i.e. a nomenclature section) with a </a:t>
            </a:r>
            <a:r>
              <a:rPr lang="en-US" dirty="0" err="1"/>
              <a:t>trt:ScientificName</a:t>
            </a:r>
            <a:r>
              <a:rPr lang="en-US" dirty="0"/>
              <a:t> and potentially a taxon (concept).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6ECAD-C987-462E-933E-FE316EAB481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08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Parent document component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/>
              <a:t> instance gives the context of the taxon name usage.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AD00C5-78C9-4D1D-85E7-52CE7A6BDC1E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Parent document component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/>
              <a:t> instance gives the context of the taxon name usage.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AD00C5-78C9-4D1D-85E7-52CE7A6BDC1E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7886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Parent document component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altLang="en-US"/>
              <a:t> instance gives the context of the taxon name usage.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287257-2FA1-4AED-AE38-8B57423FD690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4FB6D-758D-4DD7-A0CA-8EC7AB0C7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6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32E35-728C-4FD1-A86E-F6CF530ED79A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86597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C69AA-E24E-4B31-9B6F-9A6DFDFEA855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46641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3F07E-8F46-4715-95A0-1C9D0ED2B290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00374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C3302-C1DD-4E10-BB4A-0DE3C9A80C89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4783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CAB50-FCF7-4345-ABBE-236AE3B5BED8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6638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410AA-479F-452C-83DB-FC240AE3042C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47427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43714-2F48-4E24-A6F3-99B8DFA737F9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17646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C9B62-71F5-46E0-9478-FA3C52764531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7800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B6F3F-0402-465B-AAB5-B7C21BD3E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12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EC0B2-4B43-4CDC-B6D9-DE75662CB69B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1746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28C8500-2A5E-469D-BBAE-B76146C2C49E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12" r:id="rId8"/>
    <p:sldLayoutId id="2147484108" r:id="rId9"/>
    <p:sldLayoutId id="2147484109" r:id="rId10"/>
    <p:sldLayoutId id="214748411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19178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ontotext/two-reasonable-views-to-the-web-of-linked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376"/>
            <a:ext cx="9144000" cy="315277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1644" y="644526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Lucida Sans Unicode" charset="0"/>
                <a:ea typeface="+mj-ea"/>
                <a:cs typeface="+mj-cs"/>
              </a:rPr>
              <a:t>Open Biodiversity Knowledge Management System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84138" y="3935413"/>
            <a:ext cx="87391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Verdana" panose="020B0604030504040204" pitchFamily="34" charset="0"/>
              </a:rPr>
              <a:t>Viktor Senderov, Teodor Georgiev, Donat Agosti, Terry Catapano, Guido Sautter, Éamonn Ó Tuama, Nico Franz, Kiril Simov, Lyubomir Penev</a:t>
            </a:r>
            <a:endParaRPr lang="bg-BG" altLang="en-US" sz="1600" b="1">
              <a:latin typeface="Verdana" panose="020B0604030504040204" pitchFamily="34" charset="0"/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30350" y="5235575"/>
            <a:ext cx="6072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TDWG 2016 Annual Conference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2016-12-05 02:30 PM – 02:45 PM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Verdana" panose="020B0604030504040204" pitchFamily="34" charset="0"/>
              </a:rPr>
              <a:t>CTEC Auditorium</a:t>
            </a:r>
            <a:endParaRPr lang="bg-BG" altLang="en-US" sz="1400">
              <a:latin typeface="Verdana" panose="020B0604030504040204" pitchFamily="34" charset="0"/>
            </a:endParaRPr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48" y="6159500"/>
            <a:ext cx="1748898" cy="46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2280444" y="2055813"/>
            <a:ext cx="457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Lucida Sans Unicode" panose="020B0602030504020204" pitchFamily="34" charset="0"/>
              </a:rPr>
              <a:t>Semantic Suite Running on top of the Biodiversity Knowledge Graph</a:t>
            </a:r>
            <a:endParaRPr lang="en-US" altLang="en-US" sz="1500" dirty="0">
              <a:latin typeface="Verdana" panose="020B0604030504040204" pitchFamily="34" charset="0"/>
            </a:endParaRPr>
          </a:p>
        </p:txBody>
      </p:sp>
      <p:pic>
        <p:nvPicPr>
          <p:cNvPr id="512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62" y="6030488"/>
            <a:ext cx="1452762" cy="72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8" descr="http://www.bas.bg/templates/BAS/i/bas_new_logo_e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52" y="5981700"/>
            <a:ext cx="833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 descr="Plazi - take care of freed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427" y="6159500"/>
            <a:ext cx="1585312" cy="39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6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dirty="0">
                <a:solidFill>
                  <a:srgbClr val="FFFFFF"/>
                </a:solidFill>
              </a:rPr>
              <a:t>Semantic model of a biodiversity publication: Graph representation, </a:t>
            </a:r>
            <a:r>
              <a:rPr lang="en-US" altLang="en-US" sz="3600" dirty="0">
                <a:solidFill>
                  <a:srgbClr val="FFC000"/>
                </a:solidFill>
              </a:rPr>
              <a:t>Metadata</a:t>
            </a:r>
            <a:endParaRPr lang="bg-BG" altLang="en-US" sz="3600" dirty="0">
              <a:solidFill>
                <a:srgbClr val="FFFFFF"/>
              </a:solidFill>
            </a:endParaRPr>
          </a:p>
        </p:txBody>
      </p:sp>
      <p:pic>
        <p:nvPicPr>
          <p:cNvPr id="1229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00" y="1633538"/>
            <a:ext cx="9093200" cy="3025775"/>
          </a:xfrm>
        </p:spPr>
      </p:pic>
      <p:sp>
        <p:nvSpPr>
          <p:cNvPr id="6" name="TextBox 5"/>
          <p:cNvSpPr txBox="1"/>
          <p:nvPr/>
        </p:nvSpPr>
        <p:spPr>
          <a:xfrm>
            <a:off x="1758950" y="5214938"/>
            <a:ext cx="6196013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Legend: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black ovals: OBKMS nodes, not representing XML elements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dotted ovals: literals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boxes: non-OBKMS nodes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6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dirty="0">
                <a:solidFill>
                  <a:srgbClr val="FFFFFF"/>
                </a:solidFill>
              </a:rPr>
              <a:t>Semantic model of a biodiversity publication: Graph representation, </a:t>
            </a:r>
            <a:r>
              <a:rPr lang="en-US" altLang="en-US" sz="3600" dirty="0">
                <a:solidFill>
                  <a:srgbClr val="FFC000"/>
                </a:solidFill>
              </a:rPr>
              <a:t>Metadata</a:t>
            </a:r>
            <a:endParaRPr lang="bg-BG" altLang="en-US" sz="36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7988" y="5842000"/>
            <a:ext cx="61960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Legend: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black ovals: OBKMS nodes, not representing XML elements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dotted ovals: literals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boxes: ontology entities</a:t>
            </a:r>
          </a:p>
        </p:txBody>
      </p:sp>
      <p:pic>
        <p:nvPicPr>
          <p:cNvPr id="13317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" y="1265238"/>
            <a:ext cx="9105900" cy="3760787"/>
          </a:xfr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63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FFFFFF"/>
                </a:solidFill>
              </a:rPr>
              <a:t>Semantic model of a biodiversity publication: Graph representation, </a:t>
            </a:r>
            <a:r>
              <a:rPr lang="en-US" altLang="en-US" sz="3200" dirty="0">
                <a:solidFill>
                  <a:srgbClr val="FFC000"/>
                </a:solidFill>
              </a:rPr>
              <a:t>Article structure</a:t>
            </a:r>
            <a:endParaRPr lang="bg-BG" altLang="en-US" sz="3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4238" y="5842000"/>
            <a:ext cx="571976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Legend: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blue ovals: OBKMS nodes, representing XML elements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red ovals: OBKMS nodes, representing XML elements,</a:t>
            </a:r>
            <a:br>
              <a:rPr lang="en-US" dirty="0"/>
            </a:br>
            <a:r>
              <a:rPr lang="en-US" dirty="0"/>
              <a:t>but not defined in SPAR</a:t>
            </a:r>
          </a:p>
        </p:txBody>
      </p:sp>
      <p:pic>
        <p:nvPicPr>
          <p:cNvPr id="14341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50" y="1893888"/>
            <a:ext cx="9055100" cy="2503487"/>
          </a:xfr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457200" y="492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FFFF"/>
                </a:solidFill>
              </a:rPr>
              <a:t>FRBR</a:t>
            </a:r>
            <a:endParaRPr lang="bg-BG" altLang="en-US" sz="3600" i="1" dirty="0">
              <a:solidFill>
                <a:srgbClr val="FFFFFF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72625"/>
            <a:ext cx="8229600" cy="3581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3895" y="5779363"/>
            <a:ext cx="6181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http://www.sparontologies.net/ontologies/fabio</a:t>
            </a:r>
          </a:p>
        </p:txBody>
      </p:sp>
    </p:spTree>
    <p:extLst>
      <p:ext uri="{BB962C8B-B14F-4D97-AF65-F5344CB8AC3E}">
        <p14:creationId xmlns:p14="http://schemas.microsoft.com/office/powerpoint/2010/main" val="298625664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63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600" dirty="0">
                <a:solidFill>
                  <a:srgbClr val="FFFFFF"/>
                </a:solidFill>
              </a:rPr>
              <a:t>Semantic model of a biodiversity publication: Graph representation, </a:t>
            </a:r>
            <a:r>
              <a:rPr lang="en-US" altLang="en-US" sz="3600" dirty="0">
                <a:solidFill>
                  <a:srgbClr val="FFC000"/>
                </a:solidFill>
              </a:rPr>
              <a:t>Treatment</a:t>
            </a:r>
            <a:endParaRPr lang="bg-BG" altLang="en-US" sz="3600" dirty="0">
              <a:solidFill>
                <a:srgbClr val="FFFFFF"/>
              </a:solidFill>
            </a:endParaRP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1" y="1257300"/>
            <a:ext cx="9169542" cy="4564062"/>
          </a:xfr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63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600" dirty="0">
                <a:solidFill>
                  <a:srgbClr val="FFFFFF"/>
                </a:solidFill>
              </a:rPr>
              <a:t>Properties of </a:t>
            </a:r>
            <a:r>
              <a:rPr lang="en-US" altLang="en-US" sz="3600" i="1" dirty="0">
                <a:solidFill>
                  <a:srgbClr val="FFFFFF"/>
                </a:solidFill>
              </a:rPr>
              <a:t>taxon name usage (TNU)</a:t>
            </a:r>
            <a:endParaRPr lang="bg-BG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393045"/>
              </p:ext>
            </p:extLst>
          </p:nvPr>
        </p:nvGraphicFramePr>
        <p:xfrm>
          <a:off x="771525" y="1579561"/>
          <a:ext cx="7600949" cy="3841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644">
                  <a:extLst>
                    <a:ext uri="{9D8B030D-6E8A-4147-A177-3AD203B41FA5}">
                      <a16:colId xmlns:a16="http://schemas.microsoft.com/office/drawing/2014/main" val="2438854232"/>
                    </a:ext>
                  </a:extLst>
                </a:gridCol>
                <a:gridCol w="4372305">
                  <a:extLst>
                    <a:ext uri="{9D8B030D-6E8A-4147-A177-3AD203B41FA5}">
                      <a16:colId xmlns:a16="http://schemas.microsoft.com/office/drawing/2014/main" val="28841582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15767"/>
                  </a:ext>
                </a:extLst>
              </a:tr>
              <a:tr h="458473">
                <a:tc>
                  <a:txBody>
                    <a:bodyPr/>
                    <a:lstStyle/>
                    <a:p>
                      <a:r>
                        <a:rPr lang="en-US" dirty="0" err="1"/>
                        <a:t>dwciri:scientificName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Links TNU to a </a:t>
                      </a:r>
                      <a:r>
                        <a:rPr lang="en-US" dirty="0" err="1"/>
                        <a:t>trt:ScientificName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05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(Optional) E.g. “new sp.,“</a:t>
                      </a:r>
                      <a:r>
                        <a:rPr lang="en-US" baseline="0" dirty="0"/>
                        <a:t> new comb.,”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3497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dc:date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the date</a:t>
                      </a:r>
                      <a:r>
                        <a:rPr lang="en-US" baseline="0" dirty="0"/>
                        <a:t> of the taxon name usage as literal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3764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dcterms:bibliographic</a:t>
                      </a:r>
                      <a:r>
                        <a:rPr lang="en-US" baseline="0" dirty="0" err="1"/>
                        <a:t>Citation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(Optional)</a:t>
                      </a:r>
                      <a:r>
                        <a:rPr lang="en-US" baseline="0" dirty="0"/>
                        <a:t> links the TNU to a bibliographic reference as literal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2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biro:references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(Optional) Links</a:t>
                      </a:r>
                      <a:r>
                        <a:rPr lang="en-US" baseline="0" dirty="0"/>
                        <a:t> the TNU to a bibliographic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87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/>
                        <a:t>dwciri:toTaxon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(Optional)</a:t>
                      </a:r>
                      <a:r>
                        <a:rPr lang="en-US" baseline="0" dirty="0"/>
                        <a:t> Links the TNU to a taxon (concept)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111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c4o:hasContent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text comments as 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5585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1975" y="5924550"/>
            <a:ext cx="84064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Can be realized as sub-</a:t>
            </a:r>
            <a:r>
              <a:rPr lang="en-US" dirty="0" err="1"/>
              <a:t>subproperty</a:t>
            </a:r>
            <a:r>
              <a:rPr lang="en-US" dirty="0"/>
              <a:t> of </a:t>
            </a:r>
            <a:r>
              <a:rPr lang="en-US" dirty="0" err="1"/>
              <a:t>dwciri:scientificName</a:t>
            </a:r>
            <a:r>
              <a:rPr lang="en-US" dirty="0"/>
              <a:t> or as a separate type</a:t>
            </a:r>
            <a:br>
              <a:rPr lang="en-US" dirty="0"/>
            </a:br>
            <a:r>
              <a:rPr lang="en-US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97388685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6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dirty="0">
                <a:solidFill>
                  <a:srgbClr val="FFFFFF"/>
                </a:solidFill>
              </a:rPr>
              <a:t>Semantic model of a biodiversity publication: Graph representation, </a:t>
            </a:r>
            <a:r>
              <a:rPr lang="en-US" altLang="en-US" sz="3600" dirty="0">
                <a:solidFill>
                  <a:srgbClr val="FFC000"/>
                </a:solidFill>
              </a:rPr>
              <a:t>Treatment ontology</a:t>
            </a:r>
            <a:endParaRPr lang="bg-BG" altLang="en-US" sz="36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7325" y="6396038"/>
            <a:ext cx="26066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Legend:</a:t>
            </a:r>
          </a:p>
          <a:p>
            <a:pPr marL="285750" indent="-285750">
              <a:buFontTx/>
              <a:buChar char="-"/>
              <a:defRPr/>
            </a:pPr>
            <a:r>
              <a:rPr lang="en-US" sz="1200" dirty="0"/>
              <a:t>Parallelograms: properties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" y="2652889"/>
            <a:ext cx="8986484" cy="2166584"/>
          </a:xfr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04775" y="0"/>
            <a:ext cx="9039225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600" dirty="0">
                <a:solidFill>
                  <a:srgbClr val="FFC000"/>
                </a:solidFill>
              </a:rPr>
              <a:t>Example 1: </a:t>
            </a:r>
            <a:r>
              <a:rPr lang="en-US" altLang="en-US" sz="3600" dirty="0">
                <a:solidFill>
                  <a:srgbClr val="FFFFFF"/>
                </a:solidFill>
              </a:rPr>
              <a:t>Using the semantic model to understand the context of a </a:t>
            </a:r>
            <a:r>
              <a:rPr lang="en-US" altLang="en-US" sz="3600" i="1" dirty="0">
                <a:solidFill>
                  <a:srgbClr val="FFFFFF"/>
                </a:solidFill>
              </a:rPr>
              <a:t>taxon name usage</a:t>
            </a:r>
            <a:endParaRPr lang="bg-BG" altLang="en-US" sz="3600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Task:</a:t>
            </a:r>
            <a:r>
              <a:rPr lang="en-US" dirty="0"/>
              <a:t> </a:t>
            </a:r>
            <a:r>
              <a:rPr lang="en-US" i="1" dirty="0"/>
              <a:t>find all taxon name usages in figure captions, where the caption indicates that we dealing with a voucher or a type specimen!</a:t>
            </a:r>
          </a:p>
          <a:p>
            <a:pPr marL="0" indent="0">
              <a:buNone/>
            </a:pPr>
            <a:endParaRPr lang="en-US" sz="11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?fig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caption_text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WHERE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?name a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trt:ScientificName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skos:prefLabel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		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a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trt:TaxonNameUsage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		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dwciri:scientificName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?name 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?fig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frbr:realizationOf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		     a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doco:Figure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po:contains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?caption 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?caption c4o:hasContent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caption_text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   FILTER (regex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caption_text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"voucher") || regex(?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caption_text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"type"))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0496" y="4305671"/>
            <a:ext cx="1047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SPARQL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525" y="279461"/>
            <a:ext cx="7600950" cy="6559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1640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1390" y="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rgbClr val="FFC000"/>
                </a:solidFill>
              </a:rPr>
              <a:t>Example 2: </a:t>
            </a:r>
            <a:r>
              <a:rPr lang="en-US" altLang="en-US" sz="4000" dirty="0">
                <a:solidFill>
                  <a:srgbClr val="FFFFFF"/>
                </a:solidFill>
              </a:rPr>
              <a:t>Using the semantic model to find related names</a:t>
            </a:r>
            <a:endParaRPr lang="bg-BG" altLang="en-US" sz="4000" dirty="0">
              <a:solidFill>
                <a:srgbClr val="FFFFFF"/>
              </a:solidFill>
            </a:endParaRPr>
          </a:p>
        </p:txBody>
      </p:sp>
      <p:sp>
        <p:nvSpPr>
          <p:cNvPr id="2048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4038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bg-BG" altLang="en-US" dirty="0">
                <a:solidFill>
                  <a:srgbClr val="000000"/>
                </a:solidFill>
              </a:rPr>
              <a:t>А </a:t>
            </a:r>
            <a:r>
              <a:rPr lang="en-US" altLang="en-US" dirty="0">
                <a:solidFill>
                  <a:srgbClr val="000000"/>
                </a:solidFill>
              </a:rPr>
              <a:t>rule for creating new relations: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&lt;http://plazi.org/treatment#&gt;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?a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trt:relatedName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?b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?b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trt:relatedName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?a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?a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trt:ScientificName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?b a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trt:ScientificName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?c a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trt:Nomenclature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frbr:realizationOf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[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dwciri:scientifiCName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?a 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[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dwciri:scientificName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?b 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if two names are mentioned in the same nomenclature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section then they are related</a:t>
            </a:r>
          </a:p>
        </p:txBody>
      </p:sp>
      <p:sp>
        <p:nvSpPr>
          <p:cNvPr id="20485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</a:rPr>
              <a:t>Define related names as a transitive and reflexive property in OWL: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trt:relatedName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		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owl:TransitiveProperty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owl:ReflexiveProperty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trt:ScientificName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trt:ScientificName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“Indicates that two names are connected via a chain of nomenclatural name usages."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>
                <a:solidFill>
                  <a:srgbClr val="FFC000"/>
                </a:solidFill>
              </a:rPr>
              <a:t>Table of Contents</a:t>
            </a:r>
            <a:endParaRPr lang="bg-BG" altLang="en-US" sz="3800">
              <a:solidFill>
                <a:srgbClr val="FFFFFF"/>
              </a:solidFill>
            </a:endParaRPr>
          </a:p>
        </p:txBody>
      </p:sp>
      <p:sp>
        <p:nvSpPr>
          <p:cNvPr id="614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alibri" panose="020F0502020204030204" pitchFamily="34" charset="0"/>
              <a:buAutoNum type="romanUcPeriod"/>
            </a:pPr>
            <a:r>
              <a:rPr lang="en-US" altLang="en-US"/>
              <a:t>Introduction</a:t>
            </a:r>
          </a:p>
          <a:p>
            <a:pPr marL="571500" indent="-571500">
              <a:buFont typeface="Calibri" panose="020F0502020204030204" pitchFamily="34" charset="0"/>
              <a:buAutoNum type="romanUcPeriod"/>
            </a:pPr>
            <a:r>
              <a:rPr lang="en-US" altLang="en-US"/>
              <a:t>Semantic model of a biodiversity publication</a:t>
            </a:r>
          </a:p>
          <a:p>
            <a:pPr marL="571500" indent="-571500">
              <a:buFont typeface="Calibri" panose="020F0502020204030204" pitchFamily="34" charset="0"/>
              <a:buAutoNum type="romanUcPeriod"/>
            </a:pPr>
            <a:r>
              <a:rPr lang="en-US" altLang="en-US"/>
              <a:t>OBKMS as part of Linked Open Data</a:t>
            </a:r>
          </a:p>
          <a:p>
            <a:pPr marL="571500" indent="-571500">
              <a:buFont typeface="Calibri" panose="020F0502020204030204" pitchFamily="34" charset="0"/>
              <a:buAutoNum type="romanUcPeriod"/>
            </a:pPr>
            <a:r>
              <a:rPr lang="en-US" altLang="en-US"/>
              <a:t>Applications of OBKMS</a:t>
            </a:r>
          </a:p>
          <a:p>
            <a:pPr marL="571500" indent="-571500">
              <a:buFont typeface="Calibri" panose="020F0502020204030204" pitchFamily="34" charset="0"/>
              <a:buAutoNum type="romanUcPeriod"/>
            </a:pPr>
            <a:r>
              <a:rPr lang="en-US" altLang="en-US"/>
              <a:t>Outlook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533398" y="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rgbClr val="FFC000"/>
                </a:solidFill>
              </a:rPr>
              <a:t>Example 2: </a:t>
            </a:r>
            <a:r>
              <a:rPr lang="en-US" altLang="en-US" sz="4000" dirty="0">
                <a:solidFill>
                  <a:srgbClr val="FFFFFF"/>
                </a:solidFill>
              </a:rPr>
              <a:t>Using the semantic model to find related names</a:t>
            </a:r>
            <a:endParaRPr lang="bg-BG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4131" y="1692276"/>
            <a:ext cx="52557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 library </a:t>
            </a:r>
            <a:r>
              <a:rPr lang="en-US" dirty="0"/>
              <a:t>enabling the taxonomist to browse OBKMS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0" y="2449227"/>
            <a:ext cx="7381875" cy="3467100"/>
          </a:xfrm>
        </p:spPr>
      </p:pic>
    </p:spTree>
    <p:extLst>
      <p:ext uri="{BB962C8B-B14F-4D97-AF65-F5344CB8AC3E}">
        <p14:creationId xmlns:p14="http://schemas.microsoft.com/office/powerpoint/2010/main" val="265424035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457200" y="492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FFFF"/>
                </a:solidFill>
              </a:rPr>
              <a:t>Modeling </a:t>
            </a:r>
            <a:r>
              <a:rPr lang="en-US" altLang="en-US" sz="3600" i="1" dirty="0">
                <a:solidFill>
                  <a:srgbClr val="FFFFFF"/>
                </a:solidFill>
              </a:rPr>
              <a:t>taxa</a:t>
            </a:r>
            <a:r>
              <a:rPr lang="en-US" altLang="en-US" sz="3600" dirty="0">
                <a:solidFill>
                  <a:srgbClr val="FFFFFF"/>
                </a:solidFill>
              </a:rPr>
              <a:t> </a:t>
            </a:r>
            <a:r>
              <a:rPr lang="en-US" altLang="en-US" sz="3600" i="1" dirty="0">
                <a:solidFill>
                  <a:srgbClr val="FFFFFF"/>
                </a:solidFill>
              </a:rPr>
              <a:t>(-on concepts</a:t>
            </a:r>
            <a:r>
              <a:rPr lang="en-US" altLang="en-US" sz="3600" dirty="0">
                <a:solidFill>
                  <a:srgbClr val="FFFFFF"/>
                </a:solidFill>
              </a:rPr>
              <a:t>) and </a:t>
            </a:r>
            <a:r>
              <a:rPr lang="en-US" altLang="en-US" sz="3600" i="1" dirty="0">
                <a:solidFill>
                  <a:srgbClr val="FFFFFF"/>
                </a:solidFill>
              </a:rPr>
              <a:t>occurrences</a:t>
            </a:r>
            <a:endParaRPr lang="bg-BG" altLang="en-US" sz="3600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Occurrences </a:t>
                </a:r>
                <a:r>
                  <a:rPr lang="en-US" altLang="en-US" dirty="0">
                    <a:sym typeface="Wingdings" panose="05000000000000000000" pitchFamily="2" charset="2"/>
                  </a:rPr>
                  <a:t>modeled with </a:t>
                </a:r>
                <a:r>
                  <a:rPr lang="en-US" altLang="en-US" dirty="0"/>
                  <a:t>Darwin-SW.</a:t>
                </a:r>
              </a:p>
              <a:p>
                <a:r>
                  <a:rPr lang="en-US" altLang="en-US" dirty="0"/>
                  <a:t>Taxon concepts encoded as</a:t>
                </a:r>
                <a:r>
                  <a:rPr lang="en-US" altLang="en-US" dirty="0">
                    <a:sym typeface="Wingdings" panose="05000000000000000000" pitchFamily="2" charset="2"/>
                  </a:rPr>
                  <a:t> `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dwc:Taxon</a:t>
                </a:r>
                <a:r>
                  <a:rPr lang="en-US" altLang="en-US" dirty="0">
                    <a:sym typeface="Wingdings" panose="05000000000000000000" pitchFamily="2" charset="2"/>
                  </a:rPr>
                  <a:t>`.</a:t>
                </a:r>
              </a:p>
              <a:p>
                <a:r>
                  <a:rPr lang="en-US" altLang="en-US" dirty="0">
                    <a:sym typeface="Wingdings" panose="05000000000000000000" pitchFamily="2" charset="2"/>
                  </a:rPr>
                  <a:t>For every Treatment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t</a:t>
                </a:r>
                <a:r>
                  <a:rPr lang="en-US" altLang="en-US" dirty="0">
                    <a:sym typeface="Wingdings" panose="05000000000000000000" pitchFamily="2" charset="2"/>
                  </a:rPr>
                  <a:t>, there exists a Taxon (Concept)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i="1" dirty="0"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en-US" i="1" dirty="0">
                            <a:sym typeface="Wingdings" panose="05000000000000000000" pitchFamily="2" charset="2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en-US" dirty="0">
                    <a:sym typeface="Wingdings" panose="05000000000000000000" pitchFamily="2" charset="2"/>
                  </a:rPr>
                  <a:t>, such that</a:t>
                </a:r>
                <a:br>
                  <a:rPr lang="en-US" alt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𝑟𝑒𝑎𝑙𝑖𝑧𝑎𝑡𝑖𝑜𝑛𝑂𝑓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i="1" dirty="0"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en-US" i="1" dirty="0">
                            <a:sym typeface="Wingdings" panose="05000000000000000000" pitchFamily="2" charset="2"/>
                          </a:rPr>
                          <m:t>c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en-US" dirty="0">
                  <a:sym typeface="Wingdings" panose="05000000000000000000" pitchFamily="2" charset="2"/>
                </a:endParaRPr>
              </a:p>
              <a:p>
                <a:r>
                  <a:rPr lang="en-US" altLang="en-US" dirty="0">
                    <a:sym typeface="Wingdings" panose="05000000000000000000" pitchFamily="2" charset="2"/>
                  </a:rPr>
                  <a:t>Reverse not necessarily true</a:t>
                </a:r>
              </a:p>
              <a:p>
                <a:r>
                  <a:rPr lang="en-US" altLang="en-US" dirty="0">
                    <a:sym typeface="Wingdings" panose="05000000000000000000" pitchFamily="2" charset="2"/>
                  </a:rPr>
                  <a:t>Relationships between taxon concepts encoded in RDF as RCC-5 (Region Connection Calculus)</a:t>
                </a:r>
              </a:p>
              <a:p>
                <a:pPr marL="0" indent="0">
                  <a:buNone/>
                </a:pPr>
                <a:endParaRPr lang="en-US" alt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2532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730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rgbClr val="FFFFFF"/>
                </a:solidFill>
                <a:ea typeface="+mj-ea"/>
                <a:cs typeface="+mj-cs"/>
              </a:rPr>
              <a:t>III. OBKMS as part of Linked Open Data</a:t>
            </a:r>
            <a:endParaRPr lang="bg-BG" sz="8000" dirty="0">
              <a:solidFill>
                <a:srgbClr val="FFFFFF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FFFF"/>
                </a:solidFill>
              </a:rPr>
              <a:t>Information extracted from journals</a:t>
            </a:r>
            <a:endParaRPr lang="bg-BG" altLang="en-US" sz="3600" i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Metadata (publishers, authors, keywords, etc.)</a:t>
            </a:r>
          </a:p>
          <a:p>
            <a:pPr>
              <a:defRPr/>
            </a:pPr>
            <a:r>
              <a:rPr lang="en-US" dirty="0"/>
              <a:t>Document objects (sections, figures, references, etc.)</a:t>
            </a:r>
          </a:p>
          <a:p>
            <a:pPr>
              <a:defRPr/>
            </a:pPr>
            <a:r>
              <a:rPr lang="en-US" dirty="0"/>
              <a:t>Scientific Names and Nomenclatural Acts</a:t>
            </a:r>
          </a:p>
          <a:p>
            <a:pPr>
              <a:defRPr/>
            </a:pPr>
            <a:r>
              <a:rPr lang="en-US" dirty="0"/>
              <a:t>Taxa (concepts) and occurrence data</a:t>
            </a:r>
          </a:p>
          <a:p>
            <a:pPr>
              <a:defRPr/>
            </a:pPr>
            <a:r>
              <a:rPr lang="en-US" dirty="0"/>
              <a:t>Location information</a:t>
            </a:r>
          </a:p>
          <a:p>
            <a:pPr>
              <a:defRPr/>
            </a:pPr>
            <a:r>
              <a:rPr lang="en-US" dirty="0"/>
              <a:t>Genomic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50895609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FFFF"/>
                </a:solidFill>
              </a:rPr>
              <a:t>Crosslinking of identifiers (examples)</a:t>
            </a:r>
            <a:endParaRPr lang="bg-BG" altLang="en-US" sz="4000" i="1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288645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7449800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91633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OBKMS Identifier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7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fabio:SubjectDiscipline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DBPedia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8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trt:ScientificName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ZooBank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9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dwc:Location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4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dsw:Occurrence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fabio:JournalArticle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6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foaf:Agent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5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13960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FFFF"/>
                </a:solidFill>
              </a:rPr>
              <a:t>OBKMS Linked Open Dataset</a:t>
            </a:r>
            <a:endParaRPr lang="bg-BG" altLang="en-US" sz="4000" i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RDF</a:t>
            </a:r>
          </a:p>
          <a:p>
            <a:r>
              <a:rPr lang="en-US" dirty="0"/>
              <a:t>Nanopublications</a:t>
            </a:r>
          </a:p>
        </p:txBody>
      </p:sp>
      <p:pic>
        <p:nvPicPr>
          <p:cNvPr id="2052" name="Picture 4" descr="Linking Open Data cloud diagram, large ver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877162"/>
            <a:ext cx="5238750" cy="343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4163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730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rgbClr val="FFFFFF"/>
                </a:solidFill>
                <a:ea typeface="+mj-ea"/>
                <a:cs typeface="+mj-cs"/>
              </a:rPr>
              <a:t>IV. Applications of OBKMS</a:t>
            </a:r>
            <a:endParaRPr lang="bg-BG" sz="8000" dirty="0">
              <a:solidFill>
                <a:srgbClr val="FFFFFF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FFFF"/>
                </a:solidFill>
              </a:rPr>
              <a:t>OBKMS for collection managers</a:t>
            </a:r>
            <a:r>
              <a:rPr lang="bg-BG" altLang="en-US" sz="4000" dirty="0">
                <a:solidFill>
                  <a:srgbClr val="FFFFFF"/>
                </a:solidFill>
              </a:rPr>
              <a:t> </a:t>
            </a:r>
            <a:r>
              <a:rPr lang="en-US" altLang="en-US" sz="4000" dirty="0">
                <a:solidFill>
                  <a:srgbClr val="FFFFFF"/>
                </a:solidFill>
              </a:rPr>
              <a:t>and database aggregators</a:t>
            </a:r>
            <a:endParaRPr lang="bg-BG" altLang="en-US" sz="4000" dirty="0">
              <a:solidFill>
                <a:srgbClr val="FFFFFF"/>
              </a:solidFill>
            </a:endParaRPr>
          </a:p>
        </p:txBody>
      </p:sp>
      <p:sp>
        <p:nvSpPr>
          <p:cNvPr id="3277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Semantic web-app</a:t>
            </a:r>
          </a:p>
          <a:p>
            <a:pPr lvl="1"/>
            <a:r>
              <a:rPr lang="en-US" altLang="en-US" dirty="0"/>
              <a:t>Track published museum specimens</a:t>
            </a:r>
          </a:p>
          <a:p>
            <a:r>
              <a:rPr lang="en-US" altLang="en-US" dirty="0"/>
              <a:t>Taxonomic API</a:t>
            </a:r>
          </a:p>
          <a:p>
            <a:pPr lvl="1"/>
            <a:r>
              <a:rPr lang="en-US" altLang="en-US" dirty="0"/>
              <a:t>Track new nomenclatural changes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FFFF"/>
                </a:solidFill>
              </a:rPr>
              <a:t>OBKMS for scientists</a:t>
            </a:r>
            <a:endParaRPr lang="bg-BG" altLang="en-US" sz="4000" dirty="0">
              <a:solidFill>
                <a:srgbClr val="FFFFFF"/>
              </a:solidFill>
            </a:endParaRPr>
          </a:p>
        </p:txBody>
      </p:sp>
      <p:sp>
        <p:nvSpPr>
          <p:cNvPr id="3891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Some ideas: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i="1" dirty="0"/>
              <a:t>Estimate the number of undescribed species per taxon by looking at the frequency of species description in that taxon. Also: </a:t>
            </a:r>
            <a:r>
              <a:rPr lang="en-US" i="1" dirty="0"/>
              <a:t>generate stats on taxonomic activities, e.g., most studied/ published taxa.</a:t>
            </a:r>
            <a:endParaRPr lang="en-US" altLang="en-US" i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i="1" dirty="0"/>
              <a:t>Perform hidden topic analysis and create a recommendation algorithm based on top of that.</a:t>
            </a:r>
          </a:p>
          <a:p>
            <a:pPr marL="457200" lvl="1" indent="0">
              <a:buNone/>
            </a:pPr>
            <a:endParaRPr lang="en-US" altLang="en-US" i="1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FFFF"/>
                </a:solidFill>
              </a:rPr>
              <a:t>Thank you!</a:t>
            </a:r>
            <a:endParaRPr lang="bg-BG" altLang="en-US" sz="4000" dirty="0">
              <a:solidFill>
                <a:srgbClr val="FFFFFF"/>
              </a:solidFill>
            </a:endParaRPr>
          </a:p>
        </p:txBody>
      </p:sp>
      <p:sp>
        <p:nvSpPr>
          <p:cNvPr id="4403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Research funded under Marie </a:t>
            </a:r>
            <a:r>
              <a:rPr lang="en-US" altLang="en-US" dirty="0" err="1"/>
              <a:t>Skłodowska</a:t>
            </a:r>
            <a:r>
              <a:rPr lang="en-US" altLang="en-US" dirty="0"/>
              <a:t>-Curie BIG4 project, Grant agreement </a:t>
            </a:r>
            <a:r>
              <a:rPr lang="en-US" altLang="en-US" dirty="0" err="1"/>
              <a:t>Nr</a:t>
            </a:r>
            <a:r>
              <a:rPr lang="en-US" altLang="en-US" dirty="0"/>
              <a:t>. 642241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Please visit the demonstration of the OBKMS prototype and nanopublication presentation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Wednesday CTEC Auditorium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09:00 – 09:15 Talk 1028 and Talk 1012</a:t>
            </a:r>
          </a:p>
          <a:p>
            <a:pPr marL="457200" lvl="1" indent="0">
              <a:buNone/>
            </a:pPr>
            <a:r>
              <a:rPr lang="en-US" altLang="en-US" dirty="0"/>
              <a:t>02:00 PM Workshop 08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Friday CTEC Auditorium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dirty="0"/>
              <a:t>09:00 – 09:15 Talk 1011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9875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rgbClr val="FFFFFF"/>
                </a:solidFill>
                <a:ea typeface="+mj-ea"/>
                <a:cs typeface="+mj-cs"/>
              </a:rPr>
              <a:t>I. What is OBKMS?</a:t>
            </a:r>
            <a:endParaRPr lang="bg-BG" sz="80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496652"/>
            <a:ext cx="5362575" cy="462754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938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-349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FFFF"/>
                </a:solidFill>
              </a:rPr>
              <a:t>Vision</a:t>
            </a:r>
            <a:endParaRPr lang="bg-BG" altLang="en-US" sz="3800" dirty="0">
              <a:solidFill>
                <a:srgbClr val="FFFFFF"/>
              </a:solidFill>
            </a:endParaRPr>
          </a:p>
        </p:txBody>
      </p:sp>
      <p:pic>
        <p:nvPicPr>
          <p:cNvPr id="8196" name="Picture 2" descr="http://3.bp.blogspot.com/-agIbuh5kbhA/VfP7nRl_1WI/AAAAAAAAKMM/XOAkhlNVSjo/s1600/Untitled%2Bpictur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1213" y="1600200"/>
            <a:ext cx="3330575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Linked Open Data</a:t>
            </a:r>
          </a:p>
          <a:p>
            <a:pPr lvl="1">
              <a:defRPr/>
            </a:pPr>
            <a:r>
              <a:rPr lang="en-US" dirty="0"/>
              <a:t>Taxon names</a:t>
            </a:r>
          </a:p>
          <a:p>
            <a:pPr lvl="1">
              <a:defRPr/>
            </a:pPr>
            <a:r>
              <a:rPr lang="en-US" dirty="0"/>
              <a:t>Taxon name usages</a:t>
            </a:r>
          </a:p>
          <a:p>
            <a:pPr lvl="1">
              <a:defRPr/>
            </a:pPr>
            <a:r>
              <a:rPr lang="en-US" dirty="0"/>
              <a:t>Specimens</a:t>
            </a:r>
          </a:p>
          <a:p>
            <a:pPr lvl="1">
              <a:defRPr/>
            </a:pPr>
            <a:r>
              <a:rPr lang="en-US" dirty="0"/>
              <a:t>Occurrences</a:t>
            </a:r>
          </a:p>
          <a:p>
            <a:pPr lvl="1">
              <a:defRPr/>
            </a:pPr>
            <a:r>
              <a:rPr lang="en-US" dirty="0"/>
              <a:t>Taxon treatments</a:t>
            </a:r>
          </a:p>
          <a:p>
            <a:pPr lvl="1">
              <a:defRPr/>
            </a:pPr>
            <a:r>
              <a:rPr lang="en-US" dirty="0"/>
              <a:t>Gene sequences</a:t>
            </a:r>
          </a:p>
          <a:p>
            <a:pPr lvl="1">
              <a:defRPr/>
            </a:pPr>
            <a:r>
              <a:rPr lang="en-US" dirty="0"/>
              <a:t>Traits</a:t>
            </a:r>
          </a:p>
          <a:p>
            <a:pPr lvl="1">
              <a:defRPr/>
            </a:pPr>
            <a:r>
              <a:rPr lang="en-US" dirty="0"/>
              <a:t>References</a:t>
            </a:r>
          </a:p>
          <a:p>
            <a:pPr lvl="1">
              <a:defRPr/>
            </a:pPr>
            <a:r>
              <a:rPr lang="en-US" dirty="0"/>
              <a:t>Images</a:t>
            </a:r>
          </a:p>
          <a:p>
            <a:pPr lvl="1">
              <a:defRPr/>
            </a:pPr>
            <a:r>
              <a:rPr lang="en-US" dirty="0"/>
              <a:t>Multimedia</a:t>
            </a:r>
          </a:p>
          <a:p>
            <a:pPr>
              <a:defRPr/>
            </a:pPr>
            <a:r>
              <a:rPr lang="en-US" dirty="0"/>
              <a:t>Biodiversity Knowledge Graph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442" y="6295123"/>
            <a:ext cx="4081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https://doi.org/10.5281/zenodo.191785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FFFF"/>
                </a:solidFill>
              </a:rPr>
              <a:t>Software architecture</a:t>
            </a:r>
            <a:endParaRPr lang="bg-BG" altLang="en-US" sz="4000" dirty="0">
              <a:solidFill>
                <a:srgbClr val="FFFFFF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501"/>
            <a:ext cx="9144000" cy="5255360"/>
          </a:xfr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-33338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rgbClr val="FFFFFF"/>
                </a:solidFill>
              </a:rPr>
              <a:t>Resource Description Framework (RDF)</a:t>
            </a:r>
            <a:endParaRPr lang="bg-BG" altLang="en-US" sz="4000" i="1" dirty="0">
              <a:solidFill>
                <a:srgbClr val="FFFFFF"/>
              </a:solidFill>
            </a:endParaRPr>
          </a:p>
        </p:txBody>
      </p:sp>
      <p:pic>
        <p:nvPicPr>
          <p:cNvPr id="5" name="Picture 2" descr="Rule-Based Inference&#10;                                                                               owl:SymmetricProperty ..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8" y="-33338"/>
            <a:ext cx="8947152" cy="67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ule-Based Inference&#10;                                                                               owl:SymmetricProperty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70709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-33338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rgbClr val="FFFFFF"/>
                </a:solidFill>
              </a:rPr>
              <a:t>Reason-able view of biodiversity data</a:t>
            </a:r>
            <a:endParaRPr lang="bg-BG" altLang="en-US" sz="4000" i="1" dirty="0">
              <a:solidFill>
                <a:srgbClr val="FFFFFF"/>
              </a:solidFill>
            </a:endParaRPr>
          </a:p>
        </p:txBody>
      </p:sp>
      <p:sp>
        <p:nvSpPr>
          <p:cNvPr id="2970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>
                <a:hlinkClick r:id="rId3"/>
              </a:rPr>
              <a:t>http://www.slideshare.net/ontotext/two-reasonable-views-to-the-web-of-linked-data</a:t>
            </a:r>
            <a:endParaRPr lang="en-US" altLang="en-US" dirty="0"/>
          </a:p>
          <a:p>
            <a:r>
              <a:rPr lang="en-US" altLang="en-US" dirty="0"/>
              <a:t>Group selected datasets and ontologies in a </a:t>
            </a:r>
            <a:r>
              <a:rPr lang="en-US" altLang="en-US" b="1" dirty="0"/>
              <a:t>single semantic repository: </a:t>
            </a:r>
            <a:r>
              <a:rPr lang="en-US" altLang="en-US" dirty="0"/>
              <a:t>tractable reasoning</a:t>
            </a:r>
          </a:p>
          <a:p>
            <a:r>
              <a:rPr lang="en-US" altLang="en-US" dirty="0"/>
              <a:t>OBKMS includes:</a:t>
            </a:r>
          </a:p>
          <a:p>
            <a:pPr lvl="1"/>
            <a:r>
              <a:rPr lang="en-US" altLang="en-US" dirty="0"/>
              <a:t>GBIF datasets (taxonomic backbone)</a:t>
            </a:r>
          </a:p>
          <a:p>
            <a:pPr lvl="1"/>
            <a:r>
              <a:rPr lang="en-US" altLang="en-US" dirty="0" err="1"/>
              <a:t>GeoNames</a:t>
            </a:r>
            <a:r>
              <a:rPr lang="en-US" altLang="en-US" dirty="0"/>
              <a:t> country data</a:t>
            </a:r>
          </a:p>
          <a:p>
            <a:pPr lvl="1"/>
            <a:r>
              <a:rPr lang="en-US" altLang="en-US" dirty="0"/>
              <a:t>Bioimages Darwin-SW formatted data</a:t>
            </a:r>
          </a:p>
          <a:p>
            <a:pPr lvl="1"/>
            <a:r>
              <a:rPr lang="en-US" altLang="en-US" dirty="0"/>
              <a:t>Genetic data: Bio4j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7300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rgbClr val="FFFFFF"/>
                </a:solidFill>
                <a:ea typeface="+mj-ea"/>
                <a:cs typeface="+mj-cs"/>
              </a:rPr>
              <a:t>II. Semantic Model of a Biodiversity Publication</a:t>
            </a:r>
            <a:endParaRPr lang="bg-BG" sz="8000" dirty="0">
              <a:solidFill>
                <a:srgbClr val="FFFFFF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763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57200" y="-539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800" dirty="0">
                <a:solidFill>
                  <a:srgbClr val="FFFFFF"/>
                </a:solidFill>
              </a:rPr>
              <a:t>Semantic model of a biodiversity publication: </a:t>
            </a:r>
            <a:r>
              <a:rPr lang="en-US" altLang="en-US" sz="4000" dirty="0">
                <a:solidFill>
                  <a:srgbClr val="FFC000"/>
                </a:solidFill>
              </a:rPr>
              <a:t>Key ontologies</a:t>
            </a:r>
            <a:endParaRPr lang="bg-BG" altLang="en-US" sz="38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Semantic Publishing and Referencing Ontologies (SPAR)</a:t>
            </a:r>
          </a:p>
          <a:p>
            <a:pPr lvl="1">
              <a:defRPr/>
            </a:pPr>
            <a:r>
              <a:rPr lang="en-US" dirty="0"/>
              <a:t>FRBR-aligned Bibliographic Ontology (</a:t>
            </a:r>
            <a:r>
              <a:rPr lang="en-US" dirty="0" err="1"/>
              <a:t>FaBiO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Citation Counting and Context Characterization Ontology (C40)</a:t>
            </a:r>
          </a:p>
          <a:p>
            <a:pPr lvl="1">
              <a:defRPr/>
            </a:pPr>
            <a:r>
              <a:rPr lang="en-US" dirty="0"/>
              <a:t>Document Components Ontology (DOCO)</a:t>
            </a:r>
          </a:p>
          <a:p>
            <a:pPr lvl="1">
              <a:defRPr/>
            </a:pPr>
            <a:r>
              <a:rPr lang="en-US" dirty="0"/>
              <a:t>Publishing Roles Ontology (PRO)</a:t>
            </a:r>
          </a:p>
          <a:p>
            <a:pPr>
              <a:defRPr/>
            </a:pPr>
            <a:r>
              <a:rPr lang="en-US" dirty="0"/>
              <a:t>Treatment Ontology</a:t>
            </a:r>
          </a:p>
          <a:p>
            <a:pPr>
              <a:defRPr/>
            </a:pPr>
            <a:r>
              <a:rPr lang="en-US" dirty="0"/>
              <a:t>Darwin-SW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45160</TotalTime>
  <Words>1231</Words>
  <Application>Microsoft Office PowerPoint</Application>
  <PresentationFormat>On-screen Show (4:3)</PresentationFormat>
  <Paragraphs>230</Paragraphs>
  <Slides>29</Slides>
  <Notes>17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MS PGothic</vt:lpstr>
      <vt:lpstr>MS PGothic</vt:lpstr>
      <vt:lpstr>Arial</vt:lpstr>
      <vt:lpstr>Calibri</vt:lpstr>
      <vt:lpstr>Cambria Math</vt:lpstr>
      <vt:lpstr>Courier New</vt:lpstr>
      <vt:lpstr>Lucida Sans Unicode</vt:lpstr>
      <vt:lpstr>Times New Roman</vt:lpstr>
      <vt:lpstr>Verdana</vt:lpstr>
      <vt:lpstr>Wingdings</vt:lpstr>
      <vt:lpstr>Presentation1</vt:lpstr>
      <vt:lpstr>Open Biodiversity Knowledge Management System</vt:lpstr>
      <vt:lpstr>Table of Contents</vt:lpstr>
      <vt:lpstr>I. What is OBKMS?</vt:lpstr>
      <vt:lpstr>Vision</vt:lpstr>
      <vt:lpstr>Software architecture</vt:lpstr>
      <vt:lpstr>Resource Description Framework (RDF)</vt:lpstr>
      <vt:lpstr>Reason-able view of biodiversity data</vt:lpstr>
      <vt:lpstr>II. Semantic Model of a Biodiversity Publication</vt:lpstr>
      <vt:lpstr>Semantic model of a biodiversity publication: Key ontologies</vt:lpstr>
      <vt:lpstr>Semantic model of a biodiversity publication: Graph representation, Metadata</vt:lpstr>
      <vt:lpstr>Semantic model of a biodiversity publication: Graph representation, Metadata</vt:lpstr>
      <vt:lpstr>Semantic model of a biodiversity publication: Graph representation, Article structure</vt:lpstr>
      <vt:lpstr>FRBR</vt:lpstr>
      <vt:lpstr>Semantic model of a biodiversity publication: Graph representation, Treatment</vt:lpstr>
      <vt:lpstr>Properties of taxon name usage (TNU)</vt:lpstr>
      <vt:lpstr>Semantic model of a biodiversity publication: Graph representation, Treatment ontology</vt:lpstr>
      <vt:lpstr>Example 1: Using the semantic model to understand the context of a taxon name usage</vt:lpstr>
      <vt:lpstr>PowerPoint Presentation</vt:lpstr>
      <vt:lpstr>Example 2: Using the semantic model to find related names</vt:lpstr>
      <vt:lpstr>Example 2: Using the semantic model to find related names</vt:lpstr>
      <vt:lpstr>Modeling taxa (-on concepts) and occurrences</vt:lpstr>
      <vt:lpstr>III. OBKMS as part of Linked Open Data</vt:lpstr>
      <vt:lpstr>Information extracted from journals</vt:lpstr>
      <vt:lpstr>Crosslinking of identifiers (examples)</vt:lpstr>
      <vt:lpstr>OBKMS Linked Open Dataset</vt:lpstr>
      <vt:lpstr>IV. Applications of OBKMS</vt:lpstr>
      <vt:lpstr>OBKMS for collection managers and database aggregators</vt:lpstr>
      <vt:lpstr>OBKMS for scientists</vt:lpstr>
      <vt:lpstr>Thank you!</vt:lpstr>
    </vt:vector>
  </TitlesOfParts>
  <Company>Pensoft Publishers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Lyubomir Penev</dc:creator>
  <cp:lastModifiedBy>Viktor Senderov</cp:lastModifiedBy>
  <cp:revision>1250</cp:revision>
  <dcterms:created xsi:type="dcterms:W3CDTF">2009-05-17T12:46:22Z</dcterms:created>
  <dcterms:modified xsi:type="dcterms:W3CDTF">2016-12-05T18:59:56Z</dcterms:modified>
</cp:coreProperties>
</file>