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3" r:id="rId1"/>
  </p:sldMasterIdLst>
  <p:notesMasterIdLst>
    <p:notesMasterId r:id="rId23"/>
  </p:notesMasterIdLst>
  <p:sldIdLst>
    <p:sldId id="753" r:id="rId2"/>
    <p:sldId id="763" r:id="rId3"/>
    <p:sldId id="771" r:id="rId4"/>
    <p:sldId id="793" r:id="rId5"/>
    <p:sldId id="794" r:id="rId6"/>
    <p:sldId id="795" r:id="rId7"/>
    <p:sldId id="781" r:id="rId8"/>
    <p:sldId id="787" r:id="rId9"/>
    <p:sldId id="796" r:id="rId10"/>
    <p:sldId id="797" r:id="rId11"/>
    <p:sldId id="798" r:id="rId12"/>
    <p:sldId id="768" r:id="rId13"/>
    <p:sldId id="779" r:id="rId14"/>
    <p:sldId id="778" r:id="rId15"/>
    <p:sldId id="786" r:id="rId16"/>
    <p:sldId id="784" r:id="rId17"/>
    <p:sldId id="785" r:id="rId18"/>
    <p:sldId id="770" r:id="rId19"/>
    <p:sldId id="792" r:id="rId20"/>
    <p:sldId id="791" r:id="rId21"/>
    <p:sldId id="603" r:id="rId2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6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ubomir Penev" initials="LP" lastIdx="13" clrIdx="0">
    <p:extLst>
      <p:ext uri="{19B8F6BF-5375-455C-9EA6-DF929625EA0E}">
        <p15:presenceInfo xmlns:p15="http://schemas.microsoft.com/office/powerpoint/2012/main" userId="1174d927c715d5b2" providerId="Windows Live"/>
      </p:ext>
    </p:extLst>
  </p:cmAuthor>
  <p:cmAuthor id="2" name="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80621"/>
    <a:srgbClr val="50B334"/>
    <a:srgbClr val="993300"/>
    <a:srgbClr val="FFFF99"/>
    <a:srgbClr val="00FF00"/>
    <a:srgbClr val="F86E8F"/>
    <a:srgbClr val="5F5F5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>
        <p:scale>
          <a:sx n="80" d="100"/>
          <a:sy n="80" d="100"/>
        </p:scale>
        <p:origin x="1041" y="63"/>
      </p:cViewPr>
      <p:guideLst>
        <p:guide orient="horz" pos="2160"/>
        <p:guide pos="32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1E3A056-172D-45B7-A183-7439C98C72ED}" type="datetimeFigureOut">
              <a:rPr lang="en-US" altLang="en-US"/>
              <a:pPr>
                <a:defRPr/>
              </a:pPr>
              <a:t>12/6/2016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B3C7F62-8A6F-41B5-88E4-0543234AB9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946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bg-BG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19DD7E-5155-4ACE-A6E8-E99CC613ECF7}" type="slidenum">
              <a:rPr lang="en-US" altLang="en-US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mtClean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4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47299-9E0D-4452-8E6F-F0C2C72526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2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47299-9E0D-4452-8E6F-F0C2C72526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5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AE4E7-647F-4FCD-932A-8203E493B8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85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A2AB1-D3D3-4F45-A1EE-6812C77DFAFA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154073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3BF20-FAC1-4E8F-8AC7-09682103742F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23032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6B38F-D383-4AB6-B7B0-EE1C226F334B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84126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3B2A4-D9DE-4389-B85C-62D5D269E01C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423095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4D009-D31C-4479-BC2E-85FD117B1251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41025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4F6F5-708E-49DC-843A-E894284A7F12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42307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3C04B-9379-4E26-8269-00ED86DC8C90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10112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1C457-AA2F-4B9C-8A65-2C81995DE65C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69797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84C70-0848-4D17-A227-9749A39625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61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3D338-B1E2-447F-A4A8-13D0EEA9B0C3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5325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2B9D827-3DDE-42D1-9588-392682DBFA97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6" r:id="rId8"/>
    <p:sldLayoutId id="2147484082" r:id="rId9"/>
    <p:sldLayoutId id="2147484083" r:id="rId10"/>
    <p:sldLayoutId id="214748408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20361"/>
            <a:ext cx="9185274" cy="211650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v</a:t>
            </a: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185276" y="306073"/>
            <a:ext cx="8628634" cy="1143000"/>
          </a:xfrm>
        </p:spPr>
        <p:txBody>
          <a:bodyPr/>
          <a:lstStyle/>
          <a:p>
            <a:r>
              <a:rPr lang="en-US" sz="4800" dirty="0" err="1">
                <a:solidFill>
                  <a:schemeClr val="bg1"/>
                </a:solidFill>
              </a:rPr>
              <a:t>Nanopublications</a:t>
            </a:r>
            <a:r>
              <a:rPr lang="en-US" sz="4800" dirty="0">
                <a:solidFill>
                  <a:schemeClr val="bg1"/>
                </a:solidFill>
              </a:rPr>
              <a:t> for </a:t>
            </a:r>
            <a:r>
              <a:rPr lang="en-US" sz="4800" dirty="0" smtClean="0">
                <a:solidFill>
                  <a:schemeClr val="bg1"/>
                </a:solidFill>
              </a:rPr>
              <a:t>Biodiversity</a:t>
            </a:r>
            <a:r>
              <a:rPr lang="en-US" sz="4800" dirty="0">
                <a:solidFill>
                  <a:schemeClr val="bg1"/>
                </a:solidFill>
              </a:rPr>
              <a:t>: Concept, F</a:t>
            </a:r>
            <a:r>
              <a:rPr lang="en-US" sz="4800" dirty="0" smtClean="0">
                <a:solidFill>
                  <a:schemeClr val="bg1"/>
                </a:solidFill>
              </a:rPr>
              <a:t>ormat, </a:t>
            </a:r>
            <a:r>
              <a:rPr lang="en-US" sz="4800" dirty="0" smtClean="0">
                <a:solidFill>
                  <a:schemeClr val="bg1"/>
                </a:solidFill>
              </a:rPr>
              <a:t>Implementation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1654968" y="2672337"/>
            <a:ext cx="5834062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dirty="0" err="1"/>
              <a:t>Lyubomir</a:t>
            </a:r>
            <a:r>
              <a:rPr lang="en-US" sz="2400" dirty="0"/>
              <a:t> </a:t>
            </a:r>
            <a:r>
              <a:rPr lang="en-US" sz="2400" dirty="0" err="1"/>
              <a:t>Penev</a:t>
            </a:r>
            <a:r>
              <a:rPr lang="en-US" sz="2400" dirty="0"/>
              <a:t>, </a:t>
            </a:r>
            <a:r>
              <a:rPr lang="en-US" sz="2400" dirty="0" err="1"/>
              <a:t>Éamonn</a:t>
            </a:r>
            <a:r>
              <a:rPr lang="en-US" sz="2400" dirty="0"/>
              <a:t> Ó </a:t>
            </a:r>
            <a:r>
              <a:rPr lang="en-US" sz="2400" dirty="0" err="1"/>
              <a:t>Tuama</a:t>
            </a:r>
            <a:r>
              <a:rPr lang="en-US" sz="2400" dirty="0"/>
              <a:t>, Viktor </a:t>
            </a:r>
            <a:r>
              <a:rPr lang="en-US" sz="2400" dirty="0" err="1"/>
              <a:t>Senderov</a:t>
            </a:r>
            <a:r>
              <a:rPr lang="en-US" sz="2400" dirty="0"/>
              <a:t>, </a:t>
            </a:r>
            <a:r>
              <a:rPr lang="en-US" sz="2400" dirty="0" err="1"/>
              <a:t>Teodor</a:t>
            </a:r>
            <a:r>
              <a:rPr lang="en-US" sz="2400" dirty="0"/>
              <a:t> </a:t>
            </a:r>
            <a:r>
              <a:rPr lang="en-US" sz="2400" dirty="0" err="1" smtClean="0"/>
              <a:t>Georgiev</a:t>
            </a:r>
            <a:r>
              <a:rPr lang="en-US" sz="2400" dirty="0" smtClean="0"/>
              <a:t>, Pavel </a:t>
            </a:r>
            <a:r>
              <a:rPr lang="en-US" sz="2400" dirty="0" err="1" smtClean="0"/>
              <a:t>Stoev</a:t>
            </a:r>
            <a:endParaRPr lang="en-US" sz="105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 dirty="0" smtClean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dirty="0" err="1" smtClean="0"/>
              <a:t>Pensoft</a:t>
            </a:r>
            <a:r>
              <a:rPr lang="en-US" sz="1800" dirty="0" smtClean="0"/>
              <a:t> Publishers &amp; Bulgarian Academy of Sciences,</a:t>
            </a:r>
            <a:br>
              <a:rPr lang="en-US" sz="1800" dirty="0" smtClean="0"/>
            </a:br>
            <a:r>
              <a:rPr lang="en-US" sz="1800" dirty="0" smtClean="0"/>
              <a:t>Sofia, </a:t>
            </a:r>
            <a:r>
              <a:rPr lang="en-US" sz="1800" dirty="0" smtClean="0"/>
              <a:t>Bulgaria</a:t>
            </a:r>
            <a:endParaRPr lang="bg-BG" sz="1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bg-BG" altLang="en-US" sz="1800" b="1" dirty="0"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000" dirty="0"/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2142457" y="6305788"/>
            <a:ext cx="52449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Verdana" panose="020B0604030504040204" pitchFamily="34" charset="0"/>
              </a:rPr>
              <a:t>TDWG 2016, </a:t>
            </a:r>
            <a:r>
              <a:rPr lang="en-US" altLang="en-US" sz="1200" dirty="0">
                <a:latin typeface="Verdana" panose="020B0604030504040204" pitchFamily="34" charset="0"/>
              </a:rPr>
              <a:t>L</a:t>
            </a:r>
            <a:r>
              <a:rPr lang="en-US" altLang="en-US" sz="1200" dirty="0" smtClean="0">
                <a:latin typeface="Verdana" panose="020B0604030504040204" pitchFamily="34" charset="0"/>
              </a:rPr>
              <a:t>a Fortuna, December 2016</a:t>
            </a:r>
            <a:endParaRPr lang="bg-BG" altLang="en-US" sz="1200" dirty="0">
              <a:latin typeface="Verdana" panose="020B0604030504040204" pitchFamily="34" charset="0"/>
            </a:endParaRPr>
          </a:p>
        </p:txBody>
      </p:sp>
      <p:pic>
        <p:nvPicPr>
          <p:cNvPr id="51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99" y="6249242"/>
            <a:ext cx="1583531" cy="42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1274" y="6123534"/>
            <a:ext cx="9061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30" y="6172399"/>
            <a:ext cx="1234851" cy="6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435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261034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440"/>
            <a:ext cx="9144000" cy="1261035"/>
          </a:xfrm>
        </p:spPr>
        <p:txBody>
          <a:bodyPr/>
          <a:lstStyle/>
          <a:p>
            <a:pPr algn="ctr"/>
            <a:r>
              <a:rPr lang="en-US" sz="5400" dirty="0" err="1">
                <a:solidFill>
                  <a:schemeClr val="bg1"/>
                </a:solidFill>
              </a:rPr>
              <a:t>N</a:t>
            </a:r>
            <a:r>
              <a:rPr lang="en-US" sz="5400" dirty="0" err="1" smtClean="0">
                <a:solidFill>
                  <a:schemeClr val="bg1"/>
                </a:solidFill>
              </a:rPr>
              <a:t>anopublications</a:t>
            </a:r>
            <a:r>
              <a:rPr lang="en-US" sz="5400" dirty="0" smtClean="0">
                <a:solidFill>
                  <a:schemeClr val="bg1"/>
                </a:solidFill>
              </a:rPr>
              <a:t> &amp; OBKMS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6259307"/>
            <a:ext cx="1371600" cy="462915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654" y="6325059"/>
            <a:ext cx="1807041" cy="48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80" y="1600200"/>
            <a:ext cx="7871240" cy="4525963"/>
          </a:xfrm>
        </p:spPr>
      </p:pic>
    </p:spTree>
    <p:extLst>
      <p:ext uri="{BB962C8B-B14F-4D97-AF65-F5344CB8AC3E}">
        <p14:creationId xmlns:p14="http://schemas.microsoft.com/office/powerpoint/2010/main" val="9573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9112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44" y="-78582"/>
            <a:ext cx="9144001" cy="1068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bg1"/>
                </a:solidFill>
              </a:rPr>
              <a:t>Priority use cases</a:t>
            </a:r>
            <a:endParaRPr lang="bg-BG" sz="48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sp>
        <p:nvSpPr>
          <p:cNvPr id="10244" name="Subtitle 2"/>
          <p:cNvSpPr>
            <a:spLocks noGrp="1"/>
          </p:cNvSpPr>
          <p:nvPr>
            <p:ph type="subTitle" idx="1"/>
          </p:nvPr>
        </p:nvSpPr>
        <p:spPr>
          <a:xfrm>
            <a:off x="517551" y="1415421"/>
            <a:ext cx="8526462" cy="3362325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 new species described with locality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 new taxon concept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Renaming of a taxon/species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Significant extension of the range of a species (e.g., for an invasive species)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 new morphological or biological trait of a species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Monitoring data, i.e., species abundances subject to regular checks</a:t>
            </a:r>
            <a:r>
              <a:rPr lang="en-US" alt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bg-BG" altLang="en-US" sz="3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974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9112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44" y="-78582"/>
            <a:ext cx="9144001" cy="1068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bg1"/>
                </a:solidFill>
              </a:rPr>
              <a:t>Use case 1</a:t>
            </a:r>
            <a:r>
              <a:rPr lang="en-US" sz="4800" dirty="0" smtClean="0">
                <a:solidFill>
                  <a:schemeClr val="bg1"/>
                </a:solidFill>
              </a:rPr>
              <a:t>: Occurrence record</a:t>
            </a:r>
            <a:endParaRPr lang="bg-BG" sz="48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sp>
        <p:nvSpPr>
          <p:cNvPr id="10244" name="Subtitle 2"/>
          <p:cNvSpPr>
            <a:spLocks noGrp="1"/>
          </p:cNvSpPr>
          <p:nvPr>
            <p:ph type="subTitle" idx="1"/>
          </p:nvPr>
        </p:nvSpPr>
        <p:spPr>
          <a:xfrm>
            <a:off x="175335" y="3077881"/>
            <a:ext cx="8808320" cy="3604605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algn="l" eaLnBrk="1" hangingPunct="1">
              <a:buSzPct val="101000"/>
            </a:pPr>
            <a:r>
              <a:rPr lang="en-US" altLang="en-US" sz="1500" b="1" dirty="0" smtClean="0">
                <a:solidFill>
                  <a:srgbClr val="78062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The </a:t>
            </a:r>
            <a:r>
              <a:rPr lang="en-US" altLang="en-US" sz="1500" b="1" dirty="0" err="1">
                <a:solidFill>
                  <a:srgbClr val="78062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N</a:t>
            </a:r>
            <a:r>
              <a:rPr lang="en-US" altLang="en-US" sz="1500" b="1" dirty="0" err="1" smtClean="0">
                <a:solidFill>
                  <a:srgbClr val="78062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anopub</a:t>
            </a:r>
            <a:r>
              <a:rPr lang="en-US" altLang="en-US" sz="1500" b="1" dirty="0" smtClean="0">
                <a:solidFill>
                  <a:srgbClr val="78062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Head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@prefix </a:t>
            </a:r>
            <a:r>
              <a:rPr lang="en-US" sz="1200" dirty="0" err="1" smtClean="0"/>
              <a:t>bdj</a:t>
            </a:r>
            <a:r>
              <a:rPr lang="en-US" sz="1200" dirty="0" smtClean="0"/>
              <a:t>: &lt;http://bdj.pensoft.net/&gt; .</a:t>
            </a:r>
            <a:endParaRPr lang="en-US" sz="800" dirty="0" smtClean="0"/>
          </a:p>
          <a:p>
            <a:r>
              <a:rPr lang="en-US" sz="1200" dirty="0" smtClean="0">
                <a:solidFill>
                  <a:srgbClr val="FF0000"/>
                </a:solidFill>
              </a:rPr>
              <a:t>@</a:t>
            </a:r>
            <a:r>
              <a:rPr lang="en-US" sz="1200" dirty="0">
                <a:solidFill>
                  <a:srgbClr val="FF0000"/>
                </a:solidFill>
              </a:rPr>
              <a:t>prefix </a:t>
            </a:r>
            <a:r>
              <a:rPr lang="en-US" sz="1200" dirty="0" err="1"/>
              <a:t>dwc</a:t>
            </a:r>
            <a:r>
              <a:rPr lang="en-US" sz="1200" dirty="0"/>
              <a:t>: &lt;http://rs.tdwg.org/dwc/terms/&gt; .</a:t>
            </a:r>
            <a:endParaRPr lang="en-US" sz="800" dirty="0"/>
          </a:p>
          <a:p>
            <a:r>
              <a:rPr lang="en-US" sz="1200" dirty="0">
                <a:solidFill>
                  <a:srgbClr val="FF0000"/>
                </a:solidFill>
              </a:rPr>
              <a:t>@prefix </a:t>
            </a:r>
            <a:r>
              <a:rPr lang="en-US" sz="1200" dirty="0" err="1"/>
              <a:t>dsw</a:t>
            </a:r>
            <a:r>
              <a:rPr lang="en-US" sz="1200" dirty="0"/>
              <a:t>: &lt;http://purl.org/dsw/&gt; .</a:t>
            </a:r>
            <a:endParaRPr lang="en-US" sz="800" dirty="0"/>
          </a:p>
          <a:p>
            <a:r>
              <a:rPr lang="en-US" sz="1200" dirty="0">
                <a:solidFill>
                  <a:srgbClr val="FF0000"/>
                </a:solidFill>
              </a:rPr>
              <a:t>@prefix </a:t>
            </a:r>
            <a:r>
              <a:rPr lang="en-US" sz="1200" dirty="0" err="1"/>
              <a:t>dwciri</a:t>
            </a:r>
            <a:r>
              <a:rPr lang="en-US" sz="1200" dirty="0"/>
              <a:t>: &lt;http://rs.tdwg.org/dwc/iri/&gt; .</a:t>
            </a:r>
            <a:endParaRPr lang="en-US" sz="800" dirty="0"/>
          </a:p>
          <a:p>
            <a:r>
              <a:rPr lang="en-US" sz="1200" dirty="0">
                <a:solidFill>
                  <a:srgbClr val="FF0000"/>
                </a:solidFill>
              </a:rPr>
              <a:t>@prefix </a:t>
            </a:r>
            <a:r>
              <a:rPr lang="en-US" sz="1200" dirty="0"/>
              <a:t>np: &lt;http://www.nanopub.org/nschema#&gt; .</a:t>
            </a:r>
            <a:endParaRPr lang="en-US" sz="800" dirty="0"/>
          </a:p>
          <a:p>
            <a:r>
              <a:rPr lang="en-US" sz="1200" dirty="0">
                <a:solidFill>
                  <a:srgbClr val="FF0000"/>
                </a:solidFill>
              </a:rPr>
              <a:t>@prefix </a:t>
            </a:r>
            <a:r>
              <a:rPr lang="en-US" sz="1200" dirty="0" err="1"/>
              <a:t>prov</a:t>
            </a:r>
            <a:r>
              <a:rPr lang="en-US" sz="1200" dirty="0"/>
              <a:t>: &lt;http://www.w3.org/ns/prov#&gt; . </a:t>
            </a:r>
            <a:endParaRPr lang="en-US" sz="800" dirty="0"/>
          </a:p>
          <a:p>
            <a:r>
              <a:rPr lang="en-US" sz="1200" dirty="0">
                <a:solidFill>
                  <a:srgbClr val="FF0000"/>
                </a:solidFill>
              </a:rPr>
              <a:t>@prefix </a:t>
            </a:r>
            <a:r>
              <a:rPr lang="en-US" sz="1200" dirty="0" err="1"/>
              <a:t>xsd</a:t>
            </a:r>
            <a:r>
              <a:rPr lang="en-US" sz="1200" dirty="0"/>
              <a:t>: &lt;http://www.w3.org/2001/XMLSchema#&gt; .</a:t>
            </a:r>
            <a:endParaRPr lang="en-US" sz="800" dirty="0"/>
          </a:p>
          <a:p>
            <a:r>
              <a:rPr lang="en-US" sz="1200" dirty="0">
                <a:solidFill>
                  <a:srgbClr val="FF0000"/>
                </a:solidFill>
              </a:rPr>
              <a:t>@prefix </a:t>
            </a:r>
            <a:r>
              <a:rPr lang="en-US" sz="1200" dirty="0" err="1"/>
              <a:t>foaf</a:t>
            </a:r>
            <a:r>
              <a:rPr lang="en-US" sz="1200" dirty="0"/>
              <a:t>: &lt;http://xmlns.com/foaf/0.99/&gt; .</a:t>
            </a:r>
            <a:endParaRPr lang="en-US" sz="800" dirty="0"/>
          </a:p>
          <a:p>
            <a:r>
              <a:rPr lang="en-US" sz="1200" dirty="0">
                <a:solidFill>
                  <a:srgbClr val="FF0000"/>
                </a:solidFill>
              </a:rPr>
              <a:t>@prefix </a:t>
            </a:r>
            <a:r>
              <a:rPr lang="en-US" sz="1200" dirty="0" err="1"/>
              <a:t>dcterms</a:t>
            </a:r>
            <a:r>
              <a:rPr lang="en-US" sz="1200" dirty="0"/>
              <a:t>: &lt;http://purl.org/dc/terms/&gt; .</a:t>
            </a:r>
            <a:endParaRPr lang="en-US" sz="800" dirty="0"/>
          </a:p>
          <a:p>
            <a:r>
              <a:rPr lang="en-US" sz="1200" dirty="0">
                <a:solidFill>
                  <a:srgbClr val="FF0000"/>
                </a:solidFill>
              </a:rPr>
              <a:t>@prefix </a:t>
            </a:r>
            <a:r>
              <a:rPr lang="en-US" sz="1200" dirty="0"/>
              <a:t>: &lt;http://rdf.biosemantics.org/vocabularies/gene_disease_nanopub_example#&gt; .</a:t>
            </a:r>
            <a:endParaRPr lang="en-US" sz="800" dirty="0"/>
          </a:p>
          <a:p>
            <a:r>
              <a:rPr lang="en-US" sz="1200" dirty="0">
                <a:solidFill>
                  <a:srgbClr val="780621"/>
                </a:solidFill>
              </a:rPr>
              <a:t>:NanoPub_1_Head </a:t>
            </a:r>
            <a:r>
              <a:rPr lang="en-US" sz="1200" dirty="0"/>
              <a:t>{</a:t>
            </a:r>
            <a:endParaRPr lang="en-US" sz="800" dirty="0"/>
          </a:p>
          <a:p>
            <a:r>
              <a:rPr lang="en-US" sz="1200" dirty="0">
                <a:solidFill>
                  <a:srgbClr val="780621"/>
                </a:solidFill>
              </a:rPr>
              <a:t>   bdj:pub1 a </a:t>
            </a:r>
            <a:r>
              <a:rPr lang="en-US" sz="1200" dirty="0" err="1">
                <a:solidFill>
                  <a:srgbClr val="780621"/>
                </a:solidFill>
              </a:rPr>
              <a:t>np:Nanopublication</a:t>
            </a:r>
            <a:r>
              <a:rPr lang="en-US" sz="1200" dirty="0">
                <a:solidFill>
                  <a:srgbClr val="780621"/>
                </a:solidFill>
              </a:rPr>
              <a:t> .</a:t>
            </a:r>
            <a:endParaRPr lang="en-US" sz="800" dirty="0">
              <a:solidFill>
                <a:srgbClr val="780621"/>
              </a:solidFill>
            </a:endParaRPr>
          </a:p>
          <a:p>
            <a:r>
              <a:rPr lang="en-US" sz="1200" dirty="0">
                <a:solidFill>
                  <a:srgbClr val="780621"/>
                </a:solidFill>
              </a:rPr>
              <a:t>   bdj:pub1 </a:t>
            </a:r>
            <a:r>
              <a:rPr lang="en-US" sz="1200" dirty="0" err="1">
                <a:solidFill>
                  <a:srgbClr val="780621"/>
                </a:solidFill>
              </a:rPr>
              <a:t>np:hasAssertion</a:t>
            </a:r>
            <a:r>
              <a:rPr lang="en-US" sz="1200" dirty="0">
                <a:solidFill>
                  <a:srgbClr val="780621"/>
                </a:solidFill>
              </a:rPr>
              <a:t> :NanoPub_1_Head_Assertion .</a:t>
            </a:r>
            <a:endParaRPr lang="en-US" sz="800" dirty="0">
              <a:solidFill>
                <a:srgbClr val="780621"/>
              </a:solidFill>
            </a:endParaRPr>
          </a:p>
          <a:p>
            <a:r>
              <a:rPr lang="en-US" sz="1200" dirty="0">
                <a:solidFill>
                  <a:srgbClr val="780621"/>
                </a:solidFill>
              </a:rPr>
              <a:t>   bdj:pub1 </a:t>
            </a:r>
            <a:r>
              <a:rPr lang="en-US" sz="1200" dirty="0" err="1">
                <a:solidFill>
                  <a:srgbClr val="780621"/>
                </a:solidFill>
              </a:rPr>
              <a:t>np:hasProvenance</a:t>
            </a:r>
            <a:r>
              <a:rPr lang="en-US" sz="1200" dirty="0">
                <a:solidFill>
                  <a:srgbClr val="780621"/>
                </a:solidFill>
              </a:rPr>
              <a:t> :NanoPub_1_Head_Provenance .</a:t>
            </a:r>
            <a:endParaRPr lang="en-US" sz="800" dirty="0">
              <a:solidFill>
                <a:srgbClr val="780621"/>
              </a:solidFill>
            </a:endParaRPr>
          </a:p>
          <a:p>
            <a:r>
              <a:rPr lang="en-US" sz="1200" dirty="0">
                <a:solidFill>
                  <a:srgbClr val="780621"/>
                </a:solidFill>
              </a:rPr>
              <a:t>   bdj:pub1 </a:t>
            </a:r>
            <a:r>
              <a:rPr lang="en-US" sz="1200" dirty="0" err="1">
                <a:solidFill>
                  <a:srgbClr val="780621"/>
                </a:solidFill>
              </a:rPr>
              <a:t>np:hasPublicationInfo</a:t>
            </a:r>
            <a:r>
              <a:rPr lang="en-US" sz="1200" dirty="0">
                <a:solidFill>
                  <a:srgbClr val="780621"/>
                </a:solidFill>
              </a:rPr>
              <a:t> :NanoPub_1_Head_PubInfo .</a:t>
            </a:r>
            <a:endParaRPr lang="en-US" sz="800" dirty="0">
              <a:solidFill>
                <a:srgbClr val="780621"/>
              </a:solidFill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bg-BG" altLang="en-US" sz="1800" dirty="0" smtClean="0">
              <a:solidFill>
                <a:srgbClr val="8989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12201" y="950228"/>
            <a:ext cx="303788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780621"/>
                </a:solidFill>
                <a:latin typeface="Cambria" panose="02040503050406030204" pitchFamily="18" charset="0"/>
              </a:rPr>
              <a:t>Assertions </a:t>
            </a:r>
            <a:r>
              <a:rPr lang="en-US" b="1" dirty="0">
                <a:solidFill>
                  <a:srgbClr val="780621"/>
                </a:solidFill>
                <a:latin typeface="Cambria" panose="02040503050406030204" pitchFamily="18" charset="0"/>
              </a:rPr>
              <a:t>in </a:t>
            </a:r>
            <a:r>
              <a:rPr lang="en-US" b="1" dirty="0" smtClean="0">
                <a:solidFill>
                  <a:srgbClr val="780621"/>
                </a:solidFill>
                <a:latin typeface="Cambria" panose="02040503050406030204" pitchFamily="18" charset="0"/>
              </a:rPr>
              <a:t>article</a:t>
            </a:r>
            <a:br>
              <a:rPr lang="en-US" b="1" dirty="0" smtClean="0">
                <a:solidFill>
                  <a:srgbClr val="780621"/>
                </a:solidFill>
                <a:latin typeface="Cambria" panose="02040503050406030204" pitchFamily="18" charset="0"/>
              </a:rPr>
            </a:br>
            <a:r>
              <a:rPr lang="en-US" dirty="0" smtClean="0">
                <a:solidFill>
                  <a:srgbClr val="333333"/>
                </a:solidFill>
                <a:latin typeface="Cambria" panose="02040503050406030204" pitchFamily="18" charset="0"/>
              </a:rPr>
              <a:t>A 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</a:rPr>
              <a:t>(longitudinal) range expansion of </a:t>
            </a:r>
            <a:r>
              <a:rPr lang="en-US" dirty="0">
                <a:solidFill>
                  <a:srgbClr val="535353"/>
                </a:solidFill>
                <a:latin typeface="Cambria" panose="02040503050406030204" pitchFamily="18" charset="0"/>
              </a:rPr>
              <a:t> </a:t>
            </a:r>
            <a:r>
              <a:rPr lang="en-US" i="1" dirty="0" err="1">
                <a:solidFill>
                  <a:srgbClr val="535353"/>
                </a:solidFill>
                <a:latin typeface="Cambria" panose="02040503050406030204" pitchFamily="18" charset="0"/>
              </a:rPr>
              <a:t>Zuskamira</a:t>
            </a:r>
            <a:r>
              <a:rPr lang="en-US" i="1" dirty="0">
                <a:solidFill>
                  <a:srgbClr val="535353"/>
                </a:solidFill>
                <a:latin typeface="Cambria" panose="02040503050406030204" pitchFamily="18" charset="0"/>
              </a:rPr>
              <a:t> </a:t>
            </a:r>
            <a:r>
              <a:rPr lang="en-US" i="1" dirty="0" err="1">
                <a:solidFill>
                  <a:srgbClr val="535353"/>
                </a:solidFill>
                <a:latin typeface="Cambria" panose="02040503050406030204" pitchFamily="18" charset="0"/>
              </a:rPr>
              <a:t>inexpectata</a:t>
            </a:r>
            <a:r>
              <a:rPr lang="en-US" dirty="0">
                <a:solidFill>
                  <a:srgbClr val="535353"/>
                </a:solidFill>
                <a:latin typeface="Cambria" panose="02040503050406030204" pitchFamily="18" charset="0"/>
              </a:rPr>
              <a:t> (Pont, 1987) (</a:t>
            </a:r>
            <a:r>
              <a:rPr lang="en-US" dirty="0" err="1">
                <a:solidFill>
                  <a:srgbClr val="535353"/>
                </a:solidFill>
                <a:latin typeface="Cambria" panose="02040503050406030204" pitchFamily="18" charset="0"/>
              </a:rPr>
              <a:t>Sepsidae</a:t>
            </a:r>
            <a:r>
              <a:rPr lang="en-US" dirty="0">
                <a:solidFill>
                  <a:srgbClr val="535353"/>
                </a:solidFill>
                <a:latin typeface="Cambria" panose="02040503050406030204" pitchFamily="18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</a:rPr>
              <a:t> based on new localities in Southern Finland is reported, as well as new localities for Sweden.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225"/>
            <a:ext cx="6405013" cy="201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359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0"/>
            <a:ext cx="9144000" cy="9112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44" y="-78582"/>
            <a:ext cx="9144001" cy="1068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chemeClr val="bg1"/>
                </a:solidFill>
              </a:rPr>
              <a:t>Use case </a:t>
            </a:r>
            <a:r>
              <a:rPr lang="en-US" sz="4800" dirty="0" smtClean="0">
                <a:solidFill>
                  <a:schemeClr val="bg1"/>
                </a:solidFill>
              </a:rPr>
              <a:t>1: </a:t>
            </a:r>
            <a:r>
              <a:rPr lang="en-US" sz="4800" dirty="0">
                <a:solidFill>
                  <a:schemeClr val="bg1"/>
                </a:solidFill>
              </a:rPr>
              <a:t>Occurrence record</a:t>
            </a:r>
            <a:endParaRPr lang="bg-BG" sz="48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sp>
        <p:nvSpPr>
          <p:cNvPr id="10244" name="Subtitle 2"/>
          <p:cNvSpPr>
            <a:spLocks noGrp="1"/>
          </p:cNvSpPr>
          <p:nvPr>
            <p:ph type="subTitle" idx="1"/>
          </p:nvPr>
        </p:nvSpPr>
        <p:spPr>
          <a:xfrm>
            <a:off x="173289" y="4506258"/>
            <a:ext cx="6460593" cy="2396565"/>
          </a:xfrm>
          <a:ln w="31750"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SzPct val="101000"/>
            </a:pPr>
            <a:r>
              <a:rPr lang="en-US" sz="1800" b="1" dirty="0">
                <a:solidFill>
                  <a:srgbClr val="780621"/>
                </a:solidFill>
                <a:latin typeface="Cambria" panose="02040503050406030204" pitchFamily="18" charset="0"/>
              </a:rPr>
              <a:t>Assertions in article</a:t>
            </a:r>
            <a:r>
              <a:rPr lang="en-US" sz="1800" dirty="0">
                <a:solidFill>
                  <a:srgbClr val="780621"/>
                </a:solidFill>
                <a:latin typeface="Cambria" panose="02040503050406030204" pitchFamily="18" charset="0"/>
              </a:rPr>
              <a:t> </a:t>
            </a:r>
            <a:r>
              <a:rPr lang="en-US" sz="1800" b="1" dirty="0" smtClean="0">
                <a:solidFill>
                  <a:srgbClr val="780621"/>
                </a:solidFill>
                <a:latin typeface="Cambria" panose="02040503050406030204" pitchFamily="18" charset="0"/>
              </a:rPr>
              <a:t>modelled as </a:t>
            </a:r>
            <a:r>
              <a:rPr lang="en-US" sz="1800" b="1" dirty="0" err="1" smtClean="0">
                <a:solidFill>
                  <a:srgbClr val="780621"/>
                </a:solidFill>
                <a:latin typeface="Cambria" panose="02040503050406030204" pitchFamily="18" charset="0"/>
              </a:rPr>
              <a:t>nanopublicati</a:t>
            </a:r>
            <a:r>
              <a:rPr lang="en-US" sz="1500" b="1" dirty="0" err="1" smtClean="0">
                <a:solidFill>
                  <a:srgbClr val="780621"/>
                </a:solidFill>
                <a:latin typeface="Cambria" panose="02040503050406030204" pitchFamily="18" charset="0"/>
              </a:rPr>
              <a:t>on</a:t>
            </a:r>
            <a:endParaRPr lang="en-US" sz="1500" b="1" dirty="0" smtClean="0">
              <a:solidFill>
                <a:srgbClr val="780621"/>
              </a:solidFill>
              <a:latin typeface="Cambria" panose="02040503050406030204" pitchFamily="18" charset="0"/>
            </a:endParaRPr>
          </a:p>
          <a:p>
            <a:pPr algn="l" eaLnBrk="1" hangingPunct="1">
              <a:buSzPct val="101000"/>
            </a:pPr>
            <a:r>
              <a:rPr lang="en-US" sz="1600" dirty="0"/>
              <a:t>_:organism1 </a:t>
            </a:r>
            <a:r>
              <a:rPr lang="en-US" sz="1600" dirty="0" err="1"/>
              <a:t>dsw:hasOccurrence</a:t>
            </a:r>
            <a:r>
              <a:rPr lang="en-US" sz="1600" dirty="0"/>
              <a:t> _:occurrence1 , _:occurrence2  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_:organism1 </a:t>
            </a:r>
            <a:r>
              <a:rPr lang="en-US" sz="1600" dirty="0" err="1"/>
              <a:t>dsw:hasIdentification</a:t>
            </a:r>
            <a:r>
              <a:rPr lang="en-US" sz="1600" dirty="0"/>
              <a:t> _:identification1 , _:identification2 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 _:occurrence1 </a:t>
            </a:r>
            <a:r>
              <a:rPr lang="en-US" sz="1600" dirty="0" err="1"/>
              <a:t>dsw:atEvent</a:t>
            </a:r>
            <a:r>
              <a:rPr lang="en-US" sz="1600" dirty="0"/>
              <a:t> _:event1 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 _:occurrence2 </a:t>
            </a:r>
            <a:r>
              <a:rPr lang="en-US" sz="1600" dirty="0" err="1"/>
              <a:t>dsw:atEvent</a:t>
            </a:r>
            <a:r>
              <a:rPr lang="en-US" sz="1600" dirty="0"/>
              <a:t> _:event2 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 _:occurrence1 </a:t>
            </a:r>
            <a:r>
              <a:rPr lang="en-US" sz="1600" dirty="0" err="1"/>
              <a:t>dwciri:recordedBy</a:t>
            </a:r>
            <a:r>
              <a:rPr lang="en-US" sz="1600" dirty="0"/>
              <a:t> _:agent1 , _:agent2 , _:agent3 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 _:occurrence2 </a:t>
            </a:r>
            <a:r>
              <a:rPr lang="en-US" sz="1600" dirty="0" err="1"/>
              <a:t>dwciri:recordedBy</a:t>
            </a:r>
            <a:r>
              <a:rPr lang="en-US" sz="1600" dirty="0"/>
              <a:t> _:agent1 . 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 _:identification1 </a:t>
            </a:r>
            <a:r>
              <a:rPr lang="en-US" sz="1600" dirty="0" err="1"/>
              <a:t>dwciri:toTaxon</a:t>
            </a:r>
            <a:r>
              <a:rPr lang="en-US" sz="1600" dirty="0"/>
              <a:t> _:taxon1 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 _:identification2 </a:t>
            </a:r>
            <a:r>
              <a:rPr lang="en-US" sz="1600" dirty="0" err="1"/>
              <a:t>dwciri:toTaxon</a:t>
            </a:r>
            <a:r>
              <a:rPr lang="en-US" sz="1600" dirty="0"/>
              <a:t> _:taxon1 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400" dirty="0"/>
              <a:t>    </a:t>
            </a:r>
            <a:r>
              <a:rPr lang="en-US" sz="1400" dirty="0"/>
              <a:t/>
            </a:r>
            <a:br>
              <a:rPr lang="en-US" sz="1400" dirty="0"/>
            </a:br>
            <a:endParaRPr lang="bg-BG" altLang="en-US" sz="1600" dirty="0" smtClean="0">
              <a:solidFill>
                <a:srgbClr val="8989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951"/>
            <a:ext cx="9143999" cy="34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331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9112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44" y="-78582"/>
            <a:ext cx="9144001" cy="1068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chemeClr val="bg1"/>
                </a:solidFill>
              </a:rPr>
              <a:t>Use case </a:t>
            </a:r>
            <a:r>
              <a:rPr lang="en-US" sz="4800" dirty="0" smtClean="0">
                <a:solidFill>
                  <a:schemeClr val="bg1"/>
                </a:solidFill>
              </a:rPr>
              <a:t>1</a:t>
            </a:r>
            <a:r>
              <a:rPr lang="en-US" sz="4800" dirty="0">
                <a:solidFill>
                  <a:schemeClr val="bg1"/>
                </a:solidFill>
              </a:rPr>
              <a:t>: Occurrence record</a:t>
            </a:r>
            <a:endParaRPr lang="bg-BG" sz="48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sp>
        <p:nvSpPr>
          <p:cNvPr id="10244" name="Subtitle 2"/>
          <p:cNvSpPr>
            <a:spLocks noGrp="1"/>
          </p:cNvSpPr>
          <p:nvPr>
            <p:ph type="subTitle" idx="1"/>
          </p:nvPr>
        </p:nvSpPr>
        <p:spPr>
          <a:xfrm>
            <a:off x="0" y="3868210"/>
            <a:ext cx="9144000" cy="2989790"/>
          </a:xfrm>
          <a:ln w="31750">
            <a:solidFill>
              <a:schemeClr val="accent1"/>
            </a:solidFill>
          </a:ln>
        </p:spPr>
        <p:txBody>
          <a:bodyPr/>
          <a:lstStyle/>
          <a:p>
            <a:pPr algn="l" eaLnBrk="1" hangingPunct="1">
              <a:buSzPct val="101000"/>
            </a:pPr>
            <a:r>
              <a:rPr lang="en-US" altLang="en-US" sz="1800" b="1" dirty="0" smtClean="0">
                <a:solidFill>
                  <a:srgbClr val="7806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Provenance</a:t>
            </a:r>
          </a:p>
          <a:p>
            <a:r>
              <a:rPr lang="en-US" sz="1000" dirty="0"/>
              <a:t/>
            </a:r>
            <a:br>
              <a:rPr lang="en-US" sz="1000" dirty="0"/>
            </a:br>
            <a:r>
              <a:rPr lang="en-US" sz="1800" dirty="0" smtClean="0"/>
              <a:t>:</a:t>
            </a:r>
            <a:r>
              <a:rPr lang="en-US" sz="1800" dirty="0"/>
              <a:t>NanoPub_1_Head_Provenance {</a:t>
            </a:r>
            <a:endParaRPr lang="en-US" sz="1000" dirty="0"/>
          </a:p>
          <a:p>
            <a:r>
              <a:rPr lang="en-US" sz="1800" dirty="0"/>
              <a:t>   :NanoPub_1_Head_Assertion </a:t>
            </a:r>
            <a:r>
              <a:rPr lang="en-US" sz="1800" dirty="0" err="1">
                <a:solidFill>
                  <a:srgbClr val="780621"/>
                </a:solidFill>
              </a:rPr>
              <a:t>prov:generatedAtTime</a:t>
            </a:r>
            <a:r>
              <a:rPr lang="en-US" sz="1800" dirty="0"/>
              <a:t> "2015-06-26"^^</a:t>
            </a:r>
            <a:r>
              <a:rPr lang="en-US" sz="1800" dirty="0" err="1"/>
              <a:t>xsd:dateTime</a:t>
            </a:r>
            <a:r>
              <a:rPr lang="en-US" sz="1800" dirty="0"/>
              <a:t> .</a:t>
            </a:r>
            <a:endParaRPr lang="en-US" sz="1000" dirty="0"/>
          </a:p>
          <a:p>
            <a:r>
              <a:rPr lang="en-US" sz="1800" dirty="0"/>
              <a:t>   :NanoPub_1_Head__Assertion </a:t>
            </a:r>
            <a:r>
              <a:rPr lang="en-US" sz="1800" dirty="0" err="1">
                <a:solidFill>
                  <a:srgbClr val="780621"/>
                </a:solidFill>
              </a:rPr>
              <a:t>prov:hadPrimarySource</a:t>
            </a:r>
            <a:r>
              <a:rPr lang="en-US" sz="1800" dirty="0"/>
              <a:t> "</a:t>
            </a:r>
            <a:r>
              <a:rPr lang="en-US" sz="1800" dirty="0" err="1"/>
              <a:t>doi</a:t>
            </a:r>
            <a:r>
              <a:rPr lang="en-US" sz="1800" dirty="0"/>
              <a:t>: 10.3897/BDJ.3.e4308" .</a:t>
            </a:r>
            <a:endParaRPr lang="en-US" sz="1000" dirty="0"/>
          </a:p>
          <a:p>
            <a:pPr algn="l"/>
            <a:endParaRPr lang="en-US" sz="1000" dirty="0"/>
          </a:p>
          <a:p>
            <a:pPr algn="l"/>
            <a:r>
              <a:rPr lang="en-US" altLang="en-US" sz="1800" b="1" dirty="0" smtClean="0">
                <a:solidFill>
                  <a:srgbClr val="7806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1800" b="1" dirty="0" smtClean="0">
                <a:solidFill>
                  <a:srgbClr val="7806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Information</a:t>
            </a:r>
            <a:endParaRPr lang="en-US" altLang="en-US" sz="1800" b="1" dirty="0" smtClean="0">
              <a:solidFill>
                <a:srgbClr val="7806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/>
              <a:t>:NanoPub_1_Head_PubInfo {</a:t>
            </a:r>
            <a:endParaRPr lang="en-US" sz="1000" dirty="0"/>
          </a:p>
          <a:p>
            <a:r>
              <a:rPr lang="en-US" sz="1800" dirty="0"/>
              <a:t>  </a:t>
            </a:r>
            <a:r>
              <a:rPr lang="en-US" sz="1800" dirty="0">
                <a:solidFill>
                  <a:srgbClr val="00B050"/>
                </a:solidFill>
              </a:rPr>
              <a:t> this</a:t>
            </a:r>
            <a:r>
              <a:rPr lang="en-US" sz="1800" dirty="0"/>
              <a:t>: </a:t>
            </a:r>
            <a:r>
              <a:rPr lang="en-US" sz="1800" dirty="0" err="1">
                <a:solidFill>
                  <a:srgbClr val="780621"/>
                </a:solidFill>
              </a:rPr>
              <a:t>prov:generatedAtTime</a:t>
            </a:r>
            <a:r>
              <a:rPr lang="en-US" sz="1800" dirty="0"/>
              <a:t> "2016-10-10T12:30:00Z"^^</a:t>
            </a:r>
            <a:r>
              <a:rPr lang="en-US" sz="1800" dirty="0" err="1"/>
              <a:t>xsd:dateTime</a:t>
            </a:r>
            <a:r>
              <a:rPr lang="en-US" sz="1800" dirty="0"/>
              <a:t> ;</a:t>
            </a:r>
            <a:endParaRPr lang="en-US" sz="1000" dirty="0"/>
          </a:p>
          <a:p>
            <a:r>
              <a:rPr lang="en-US" sz="1800" dirty="0"/>
              <a:t>       </a:t>
            </a:r>
            <a:r>
              <a:rPr lang="en-US" sz="1800" dirty="0" err="1">
                <a:solidFill>
                  <a:srgbClr val="780621"/>
                </a:solidFill>
              </a:rPr>
              <a:t>prov:wasAttributedTo</a:t>
            </a:r>
            <a:r>
              <a:rPr lang="en-US" sz="1800" dirty="0"/>
              <a:t> sub:_4 </a:t>
            </a:r>
            <a:r>
              <a:rPr lang="en-US" sz="1800" dirty="0" smtClean="0"/>
              <a:t>.</a:t>
            </a:r>
            <a:endParaRPr lang="en-US" sz="1000" dirty="0"/>
          </a:p>
          <a:p>
            <a:pPr algn="l"/>
            <a:endParaRPr lang="en-US" altLang="en-US" dirty="0" smtClean="0">
              <a:solidFill>
                <a:srgbClr val="8989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164"/>
            <a:ext cx="9144000" cy="28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749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9112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44" y="-78582"/>
            <a:ext cx="9144001" cy="10683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chemeClr val="bg1"/>
                </a:solidFill>
              </a:rPr>
              <a:t>Use case 2</a:t>
            </a:r>
            <a:r>
              <a:rPr lang="en-US" sz="4800" dirty="0" smtClean="0">
                <a:solidFill>
                  <a:schemeClr val="bg1"/>
                </a:solidFill>
              </a:rPr>
              <a:t>: Host-Parasite Relationship</a:t>
            </a:r>
            <a:endParaRPr lang="bg-BG" sz="48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sp>
        <p:nvSpPr>
          <p:cNvPr id="10244" name="Subtitle 2"/>
          <p:cNvSpPr>
            <a:spLocks noGrp="1"/>
          </p:cNvSpPr>
          <p:nvPr>
            <p:ph type="subTitle" idx="1"/>
          </p:nvPr>
        </p:nvSpPr>
        <p:spPr>
          <a:xfrm>
            <a:off x="3555999" y="3654684"/>
            <a:ext cx="5546165" cy="3203316"/>
          </a:xfrm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sz="1600" b="1" dirty="0" smtClean="0">
                <a:solidFill>
                  <a:srgbClr val="780621"/>
                </a:solidFill>
                <a:latin typeface="Cambria" panose="02040503050406030204" pitchFamily="18" charset="0"/>
              </a:rPr>
              <a:t>Assertion modelled as </a:t>
            </a:r>
            <a:r>
              <a:rPr lang="en-US" sz="1600" b="1" dirty="0" err="1" smtClean="0">
                <a:solidFill>
                  <a:srgbClr val="780621"/>
                </a:solidFill>
                <a:latin typeface="Cambria" panose="02040503050406030204" pitchFamily="18" charset="0"/>
              </a:rPr>
              <a:t>nanopublication</a:t>
            </a:r>
            <a:r>
              <a:rPr lang="en-US" sz="1600" b="1" dirty="0" smtClean="0">
                <a:solidFill>
                  <a:srgbClr val="780621"/>
                </a:solidFill>
                <a:latin typeface="Cambria" panose="02040503050406030204" pitchFamily="18" charset="0"/>
              </a:rPr>
              <a:t> </a:t>
            </a:r>
            <a:endParaRPr lang="en-US" sz="1600" dirty="0" smtClean="0"/>
          </a:p>
          <a:p>
            <a:r>
              <a:rPr lang="en-US" sz="1600" dirty="0">
                <a:solidFill>
                  <a:schemeClr val="tx1"/>
                </a:solidFill>
              </a:rPr>
              <a:t>_:organism1 a </a:t>
            </a:r>
            <a:r>
              <a:rPr lang="en-US" sz="1600" dirty="0" err="1">
                <a:solidFill>
                  <a:schemeClr val="tx1"/>
                </a:solidFill>
              </a:rPr>
              <a:t>dwc:Organism</a:t>
            </a:r>
            <a:r>
              <a:rPr lang="en-US" sz="1600" dirty="0">
                <a:solidFill>
                  <a:schemeClr val="tx1"/>
                </a:solidFill>
              </a:rPr>
              <a:t> , caro:CARO_0010004 ; # organism in Common Anatomy Reference Ontology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          </a:t>
            </a:r>
            <a:r>
              <a:rPr lang="en-US" sz="1600" dirty="0" err="1">
                <a:solidFill>
                  <a:schemeClr val="tx1"/>
                </a:solidFill>
              </a:rPr>
              <a:t>dsw:hasIdentification</a:t>
            </a:r>
            <a:r>
              <a:rPr lang="en-US" sz="1600" dirty="0">
                <a:solidFill>
                  <a:schemeClr val="tx1"/>
                </a:solidFill>
              </a:rPr>
              <a:t> _:identification1 ;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          </a:t>
            </a:r>
            <a:r>
              <a:rPr lang="en-US" sz="1600" dirty="0" err="1">
                <a:solidFill>
                  <a:schemeClr val="tx1"/>
                </a:solidFill>
              </a:rPr>
              <a:t>dsw:hasOccurrence</a:t>
            </a:r>
            <a:r>
              <a:rPr lang="en-US" sz="1600" dirty="0">
                <a:solidFill>
                  <a:schemeClr val="tx1"/>
                </a:solidFill>
              </a:rPr>
              <a:t> _:occurrence1 .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          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_:species-interaction1 a go:GO_0044419 ; # "interspecies interaction with other organisms"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                  ro:RO_0000057    _:organism1 , _:organism3 . # RO_0000057 expresses "has part" relationship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 parasite is related to its host using the "parasite-of" property (RO_0002444) from the Relation Ontology: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_:organism1 ro:RO_0002444 _:organism3 . # "parasite-of"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500" dirty="0">
              <a:solidFill>
                <a:schemeClr val="tx1"/>
              </a:solidFill>
            </a:endParaRPr>
          </a:p>
          <a:p>
            <a:r>
              <a:rPr lang="en-US" sz="1000" dirty="0"/>
              <a:t/>
            </a:r>
            <a:br>
              <a:rPr lang="en-US" sz="1000" dirty="0"/>
            </a:br>
            <a:endParaRPr lang="bg-BG" altLang="en-US" sz="1800" dirty="0" smtClean="0">
              <a:solidFill>
                <a:srgbClr val="8989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636625"/>
            <a:ext cx="3352800" cy="322137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66700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780621"/>
                </a:solidFill>
                <a:latin typeface="Cambria" panose="02040503050406030204" pitchFamily="18" charset="0"/>
              </a:rPr>
              <a:t>Assertion </a:t>
            </a:r>
            <a:r>
              <a:rPr lang="en-US" sz="1800" b="1" dirty="0">
                <a:solidFill>
                  <a:srgbClr val="780621"/>
                </a:solidFill>
                <a:latin typeface="Cambria" panose="02040503050406030204" pitchFamily="18" charset="0"/>
              </a:rPr>
              <a:t>in </a:t>
            </a:r>
            <a:r>
              <a:rPr lang="en-US" sz="1800" b="1" dirty="0" smtClean="0">
                <a:solidFill>
                  <a:srgbClr val="780621"/>
                </a:solidFill>
                <a:latin typeface="Cambria" panose="02040503050406030204" pitchFamily="18" charset="0"/>
              </a:rPr>
              <a:t>article</a:t>
            </a:r>
            <a:endParaRPr lang="en-US" sz="1800" dirty="0" smtClean="0">
              <a:solidFill>
                <a:srgbClr val="780621"/>
              </a:solidFill>
              <a:latin typeface="Cambria" panose="02040503050406030204" pitchFamily="18" charset="0"/>
            </a:endParaRPr>
          </a:p>
          <a:p>
            <a:pPr marL="2667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+mj-lt"/>
              </a:rPr>
              <a:t>Two new species, </a:t>
            </a:r>
            <a:r>
              <a:rPr lang="en-US" sz="1800" i="1" dirty="0" err="1">
                <a:latin typeface="+mj-lt"/>
              </a:rPr>
              <a:t>Eretmocerus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garrywardi</a:t>
            </a:r>
            <a:r>
              <a:rPr lang="en-US" sz="1800" dirty="0">
                <a:latin typeface="+mj-lt"/>
              </a:rPr>
              <a:t> Ward </a:t>
            </a:r>
            <a:r>
              <a:rPr lang="en-US" sz="1800" b="1" dirty="0">
                <a:latin typeface="+mj-lt"/>
              </a:rPr>
              <a:t>sp. </a:t>
            </a:r>
            <a:r>
              <a:rPr lang="en-US" sz="1800" b="1" dirty="0" err="1">
                <a:latin typeface="+mj-lt"/>
              </a:rPr>
              <a:t>nov.</a:t>
            </a:r>
            <a:r>
              <a:rPr lang="en-US" sz="1800" dirty="0">
                <a:latin typeface="+mj-lt"/>
              </a:rPr>
              <a:t> and </a:t>
            </a:r>
            <a:r>
              <a:rPr lang="en-US" sz="1800" i="1" dirty="0" err="1">
                <a:latin typeface="+mj-lt"/>
              </a:rPr>
              <a:t>Eretmocerusliangyihchoui</a:t>
            </a:r>
            <a:r>
              <a:rPr lang="en-US" sz="1800" dirty="0">
                <a:latin typeface="+mj-lt"/>
              </a:rPr>
              <a:t> Shih </a:t>
            </a:r>
            <a:r>
              <a:rPr lang="en-US" sz="1800" b="1" dirty="0">
                <a:latin typeface="+mj-lt"/>
              </a:rPr>
              <a:t>sp. </a:t>
            </a:r>
            <a:r>
              <a:rPr lang="en-US" sz="1800" b="1" dirty="0" err="1">
                <a:latin typeface="+mj-lt"/>
              </a:rPr>
              <a:t>nov.</a:t>
            </a:r>
            <a:r>
              <a:rPr lang="en-US" sz="1800" dirty="0">
                <a:latin typeface="+mj-lt"/>
              </a:rPr>
              <a:t> found parasitizing </a:t>
            </a:r>
            <a:r>
              <a:rPr lang="en-US" sz="1800" i="1" dirty="0" err="1">
                <a:latin typeface="+mj-lt"/>
              </a:rPr>
              <a:t>Aleurolobus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rhododendri</a:t>
            </a:r>
            <a:r>
              <a:rPr lang="en-US" sz="1800" dirty="0">
                <a:latin typeface="+mj-lt"/>
              </a:rPr>
              <a:t> Takahashi and </a:t>
            </a:r>
            <a:r>
              <a:rPr lang="en-US" sz="1800" i="1" dirty="0" err="1">
                <a:latin typeface="+mj-lt"/>
              </a:rPr>
              <a:t>Dialeuropora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decempunctata</a:t>
            </a:r>
            <a:r>
              <a:rPr lang="en-US" sz="1800" dirty="0">
                <a:latin typeface="+mj-lt"/>
              </a:rPr>
              <a:t> respectively, are described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/>
            </a:r>
            <a:br>
              <a:rPr lang="en-US" sz="1800" dirty="0">
                <a:latin typeface="+mj-lt"/>
              </a:rPr>
            </a:br>
            <a:endParaRPr lang="bg-BG" sz="1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284"/>
            <a:ext cx="9102165" cy="27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91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9112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44" y="-78582"/>
            <a:ext cx="9144001" cy="1068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chemeClr val="bg1"/>
                </a:solidFill>
              </a:rPr>
              <a:t>Use case 3</a:t>
            </a:r>
            <a:r>
              <a:rPr lang="en-US" sz="4800" dirty="0" smtClean="0">
                <a:solidFill>
                  <a:schemeClr val="bg1"/>
                </a:solidFill>
              </a:rPr>
              <a:t>: </a:t>
            </a:r>
            <a:r>
              <a:rPr lang="en-US" sz="4800" dirty="0" smtClean="0">
                <a:solidFill>
                  <a:schemeClr val="bg1"/>
                </a:solidFill>
              </a:rPr>
              <a:t>New species</a:t>
            </a:r>
            <a:endParaRPr lang="bg-BG" sz="48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sp>
        <p:nvSpPr>
          <p:cNvPr id="10244" name="Subtitle 2"/>
          <p:cNvSpPr>
            <a:spLocks noGrp="1"/>
          </p:cNvSpPr>
          <p:nvPr>
            <p:ph type="subTitle" idx="1"/>
          </p:nvPr>
        </p:nvSpPr>
        <p:spPr>
          <a:xfrm>
            <a:off x="0" y="4380743"/>
            <a:ext cx="9143999" cy="2545986"/>
          </a:xfrm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smtClean="0">
                <a:solidFill>
                  <a:srgbClr val="780621"/>
                </a:solidFill>
                <a:latin typeface="Cambria" panose="02040503050406030204" pitchFamily="18" charset="0"/>
              </a:rPr>
              <a:t>Assertion modelled as </a:t>
            </a:r>
            <a:r>
              <a:rPr lang="en-US" sz="2000" b="1" dirty="0" err="1" smtClean="0">
                <a:solidFill>
                  <a:srgbClr val="780621"/>
                </a:solidFill>
                <a:latin typeface="Cambria" panose="02040503050406030204" pitchFamily="18" charset="0"/>
              </a:rPr>
              <a:t>nanopublication</a:t>
            </a:r>
            <a:r>
              <a:rPr lang="en-US" sz="2000" b="1" dirty="0" smtClean="0">
                <a:solidFill>
                  <a:srgbClr val="780621"/>
                </a:solidFill>
                <a:latin typeface="Cambria" panose="02040503050406030204" pitchFamily="18" charset="0"/>
              </a:rPr>
              <a:t> </a:t>
            </a:r>
            <a:endParaRPr lang="en-US" sz="2000" dirty="0" smtClean="0"/>
          </a:p>
          <a:p>
            <a:r>
              <a:rPr lang="en-US" sz="1600" dirty="0">
                <a:solidFill>
                  <a:schemeClr val="tx1"/>
                </a:solidFill>
              </a:rPr>
              <a:t>_:organism1 </a:t>
            </a:r>
            <a:r>
              <a:rPr lang="en-US" sz="1600" dirty="0" err="1">
                <a:solidFill>
                  <a:schemeClr val="tx1"/>
                </a:solidFill>
              </a:rPr>
              <a:t>dsw:hasOccurrence</a:t>
            </a:r>
            <a:r>
              <a:rPr lang="en-US" sz="1600" dirty="0">
                <a:solidFill>
                  <a:schemeClr val="tx1"/>
                </a:solidFill>
              </a:rPr>
              <a:t> _:occurrence1 .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_:organism1 </a:t>
            </a:r>
            <a:r>
              <a:rPr lang="en-US" sz="1600" dirty="0" err="1">
                <a:solidFill>
                  <a:schemeClr val="tx1"/>
                </a:solidFill>
              </a:rPr>
              <a:t>dsw:hasIdentification</a:t>
            </a:r>
            <a:r>
              <a:rPr lang="en-US" sz="1600" dirty="0">
                <a:solidFill>
                  <a:schemeClr val="tx1"/>
                </a:solidFill>
              </a:rPr>
              <a:t> _:identification1 .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_:occurrence1 </a:t>
            </a:r>
            <a:r>
              <a:rPr lang="en-US" sz="1600" dirty="0" err="1">
                <a:solidFill>
                  <a:schemeClr val="tx1"/>
                </a:solidFill>
              </a:rPr>
              <a:t>dsw:atEvent</a:t>
            </a:r>
            <a:r>
              <a:rPr lang="en-US" sz="1600" dirty="0">
                <a:solidFill>
                  <a:schemeClr val="tx1"/>
                </a:solidFill>
              </a:rPr>
              <a:t> _:event1 .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 _:occurrence1 </a:t>
            </a:r>
            <a:r>
              <a:rPr lang="en-US" sz="1600" dirty="0" err="1">
                <a:solidFill>
                  <a:schemeClr val="tx1"/>
                </a:solidFill>
              </a:rPr>
              <a:t>dwciri:recordedBy</a:t>
            </a:r>
            <a:r>
              <a:rPr lang="en-US" sz="1600" dirty="0">
                <a:solidFill>
                  <a:schemeClr val="tx1"/>
                </a:solidFill>
              </a:rPr>
              <a:t> _:agent1 .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 _:identification1 </a:t>
            </a:r>
            <a:r>
              <a:rPr lang="en-US" sz="1600" dirty="0" err="1">
                <a:solidFill>
                  <a:schemeClr val="tx1"/>
                </a:solidFill>
              </a:rPr>
              <a:t>dwciri:toTaxon</a:t>
            </a:r>
            <a:r>
              <a:rPr lang="en-US" sz="1600" dirty="0">
                <a:solidFill>
                  <a:schemeClr val="tx1"/>
                </a:solidFill>
              </a:rPr>
              <a:t> _:taxon1 .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 _:occurrence1 </a:t>
            </a:r>
            <a:r>
              <a:rPr lang="en-US" sz="1600" dirty="0" err="1">
                <a:solidFill>
                  <a:schemeClr val="tx1"/>
                </a:solidFill>
              </a:rPr>
              <a:t>dsw:hasEvidence</a:t>
            </a:r>
            <a:r>
              <a:rPr lang="en-US" sz="1600" dirty="0">
                <a:solidFill>
                  <a:schemeClr val="tx1"/>
                </a:solidFill>
              </a:rPr>
              <a:t> _:material1 .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 _:taxon1 </a:t>
            </a:r>
            <a:r>
              <a:rPr lang="en-US" sz="1600" dirty="0" err="1">
                <a:solidFill>
                  <a:schemeClr val="tx1"/>
                </a:solidFill>
              </a:rPr>
              <a:t>dwc:scientificName</a:t>
            </a:r>
            <a:r>
              <a:rPr lang="en-US" sz="1600" dirty="0">
                <a:solidFill>
                  <a:schemeClr val="tx1"/>
                </a:solidFill>
              </a:rPr>
              <a:t> _:name1 .        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/>
              <a:t>  </a:t>
            </a:r>
            <a:r>
              <a:rPr lang="en-US" sz="1600" dirty="0">
                <a:solidFill>
                  <a:schemeClr val="tx1"/>
                </a:solidFill>
              </a:rPr>
              <a:t>_:occurrence1 </a:t>
            </a:r>
            <a:r>
              <a:rPr lang="en-US" sz="1600" dirty="0" err="1">
                <a:solidFill>
                  <a:schemeClr val="tx1"/>
                </a:solidFill>
              </a:rPr>
              <a:t>dsw:hasEvidence</a:t>
            </a:r>
            <a:r>
              <a:rPr lang="en-US" sz="1600" dirty="0">
                <a:solidFill>
                  <a:schemeClr val="tx1"/>
                </a:solidFill>
              </a:rPr>
              <a:t> _:material1</a:t>
            </a:r>
            <a:r>
              <a:rPr lang="en-US" sz="1600" dirty="0"/>
              <a:t> 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bg-BG" altLang="en-US" sz="1800" dirty="0" smtClean="0">
              <a:solidFill>
                <a:srgbClr val="8989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11225"/>
            <a:ext cx="9144000" cy="32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990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9112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44" y="-78582"/>
            <a:ext cx="9144001" cy="1068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bg1"/>
                </a:solidFill>
              </a:rPr>
              <a:t>Use case </a:t>
            </a:r>
            <a:r>
              <a:rPr lang="en-US" sz="4200" dirty="0" smtClean="0">
                <a:solidFill>
                  <a:schemeClr val="bg1"/>
                </a:solidFill>
              </a:rPr>
              <a:t>4: </a:t>
            </a:r>
            <a:r>
              <a:rPr lang="en-US" sz="4200" dirty="0" smtClean="0">
                <a:solidFill>
                  <a:schemeClr val="bg1"/>
                </a:solidFill>
              </a:rPr>
              <a:t>Synonyms, </a:t>
            </a:r>
            <a:r>
              <a:rPr lang="en-US" sz="4200" dirty="0" smtClean="0">
                <a:solidFill>
                  <a:schemeClr val="bg1"/>
                </a:solidFill>
              </a:rPr>
              <a:t>new combinations</a:t>
            </a:r>
            <a:endParaRPr lang="bg-BG" sz="42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sp>
        <p:nvSpPr>
          <p:cNvPr id="10244" name="Subtitle 2"/>
          <p:cNvSpPr>
            <a:spLocks noGrp="1"/>
          </p:cNvSpPr>
          <p:nvPr>
            <p:ph type="subTitle" idx="1"/>
          </p:nvPr>
        </p:nvSpPr>
        <p:spPr>
          <a:xfrm>
            <a:off x="0" y="4725845"/>
            <a:ext cx="9144000" cy="2132155"/>
          </a:xfrm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sz="2400" b="1" dirty="0" smtClean="0">
                <a:solidFill>
                  <a:srgbClr val="780621"/>
                </a:solidFill>
                <a:latin typeface="Cambria" panose="02040503050406030204" pitchFamily="18" charset="0"/>
              </a:rPr>
              <a:t>Assertion modelled as </a:t>
            </a:r>
            <a:r>
              <a:rPr lang="en-US" sz="2400" b="1" dirty="0" err="1" smtClean="0">
                <a:solidFill>
                  <a:srgbClr val="780621"/>
                </a:solidFill>
                <a:latin typeface="Cambria" panose="02040503050406030204" pitchFamily="18" charset="0"/>
              </a:rPr>
              <a:t>nanopublication</a:t>
            </a:r>
            <a:r>
              <a:rPr lang="en-US" sz="2400" b="1" dirty="0" smtClean="0">
                <a:solidFill>
                  <a:srgbClr val="780621"/>
                </a:solidFill>
                <a:latin typeface="Cambria" panose="02040503050406030204" pitchFamily="18" charset="0"/>
              </a:rPr>
              <a:t> </a:t>
            </a:r>
            <a:endParaRPr lang="en-US" sz="2400" dirty="0" smtClean="0"/>
          </a:p>
          <a:p>
            <a:r>
              <a:rPr lang="en-US" sz="2000" dirty="0"/>
              <a:t>"</a:t>
            </a:r>
            <a:r>
              <a:rPr lang="en-US" sz="2000" dirty="0" err="1"/>
              <a:t>Thuris</a:t>
            </a:r>
            <a:r>
              <a:rPr lang="en-US" sz="2000" dirty="0"/>
              <a:t> </a:t>
            </a:r>
            <a:r>
              <a:rPr lang="en-US" sz="2000" dirty="0" err="1"/>
              <a:t>depressus</a:t>
            </a:r>
            <a:r>
              <a:rPr lang="en-US" sz="2000" dirty="0"/>
              <a:t> </a:t>
            </a:r>
            <a:r>
              <a:rPr lang="en-US" sz="2000" dirty="0" err="1"/>
              <a:t>Sakakibara</a:t>
            </a:r>
            <a:r>
              <a:rPr lang="en-US" sz="2000" dirty="0"/>
              <a:t> (1975)" </a:t>
            </a:r>
            <a:r>
              <a:rPr lang="en-US" sz="2000" dirty="0" err="1"/>
              <a:t>is_syn_of</a:t>
            </a:r>
            <a:r>
              <a:rPr lang="en-US" sz="2000" dirty="0"/>
              <a:t> "</a:t>
            </a:r>
            <a:r>
              <a:rPr lang="en-US" sz="2000" dirty="0" err="1"/>
              <a:t>Thuris</a:t>
            </a:r>
            <a:r>
              <a:rPr lang="en-US" sz="2000" dirty="0"/>
              <a:t> </a:t>
            </a:r>
            <a:r>
              <a:rPr lang="en-US" sz="2000" dirty="0" err="1"/>
              <a:t>binodosus</a:t>
            </a:r>
            <a:r>
              <a:rPr lang="en-US" sz="2000" dirty="0"/>
              <a:t> (</a:t>
            </a:r>
            <a:r>
              <a:rPr lang="en-US" sz="2000" dirty="0" err="1"/>
              <a:t>Goding</a:t>
            </a:r>
            <a:r>
              <a:rPr lang="en-US" sz="2000" dirty="0"/>
              <a:t> 1926)"</a:t>
            </a:r>
            <a:endParaRPr lang="en-US" sz="1050" dirty="0"/>
          </a:p>
          <a:p>
            <a:r>
              <a:rPr lang="en-US" sz="2000" dirty="0"/>
              <a:t>"</a:t>
            </a:r>
            <a:r>
              <a:rPr lang="en-US" sz="2000" dirty="0" err="1"/>
              <a:t>Thuris</a:t>
            </a:r>
            <a:r>
              <a:rPr lang="en-US" sz="2000" dirty="0"/>
              <a:t> </a:t>
            </a:r>
            <a:r>
              <a:rPr lang="en-US" sz="2000" dirty="0" err="1"/>
              <a:t>binodosus</a:t>
            </a:r>
            <a:r>
              <a:rPr lang="en-US" sz="2000" dirty="0"/>
              <a:t> (</a:t>
            </a:r>
            <a:r>
              <a:rPr lang="en-US" sz="2000" dirty="0" err="1"/>
              <a:t>Goding</a:t>
            </a:r>
            <a:r>
              <a:rPr lang="en-US" sz="2000" dirty="0"/>
              <a:t> 1926)" </a:t>
            </a:r>
            <a:r>
              <a:rPr lang="en-US" sz="2000" dirty="0" err="1"/>
              <a:t>is_comb.new_of</a:t>
            </a:r>
            <a:r>
              <a:rPr lang="en-US" sz="2000" dirty="0"/>
              <a:t> _:comb_new1</a:t>
            </a:r>
            <a:endParaRPr lang="en-US" sz="1050" dirty="0"/>
          </a:p>
          <a:p>
            <a:r>
              <a:rPr lang="en-US" sz="2000" dirty="0"/>
              <a:t>_:comb_new1 contains "</a:t>
            </a:r>
            <a:r>
              <a:rPr lang="en-US" sz="2000" dirty="0" err="1"/>
              <a:t>Parantonae</a:t>
            </a:r>
            <a:r>
              <a:rPr lang="en-US" sz="2000" dirty="0"/>
              <a:t> </a:t>
            </a:r>
            <a:r>
              <a:rPr lang="en-US" sz="2000" dirty="0" err="1"/>
              <a:t>binodosa</a:t>
            </a:r>
            <a:r>
              <a:rPr lang="en-US" sz="2000" dirty="0"/>
              <a:t> </a:t>
            </a:r>
            <a:r>
              <a:rPr lang="en-US" sz="2000" dirty="0" err="1"/>
              <a:t>Goding</a:t>
            </a:r>
            <a:r>
              <a:rPr lang="en-US" sz="2000" dirty="0"/>
              <a:t> 1926"</a:t>
            </a:r>
            <a:endParaRPr lang="en-US" sz="1050" dirty="0"/>
          </a:p>
          <a:p>
            <a:r>
              <a:rPr lang="en-US" sz="2000" dirty="0"/>
              <a:t>_:comb_new1 contains "</a:t>
            </a:r>
            <a:r>
              <a:rPr lang="en-US" sz="2000" dirty="0" err="1"/>
              <a:t>Thuris</a:t>
            </a:r>
            <a:r>
              <a:rPr lang="en-US" sz="2000" dirty="0"/>
              <a:t> </a:t>
            </a:r>
            <a:r>
              <a:rPr lang="en-US" sz="2000" dirty="0" err="1"/>
              <a:t>depressus</a:t>
            </a:r>
            <a:r>
              <a:rPr lang="en-US" sz="2000" dirty="0"/>
              <a:t> </a:t>
            </a:r>
            <a:r>
              <a:rPr lang="en-US" sz="2000" dirty="0" err="1"/>
              <a:t>Sakakibara</a:t>
            </a:r>
            <a:r>
              <a:rPr lang="en-US" sz="2000" dirty="0"/>
              <a:t> 1975"</a:t>
            </a:r>
            <a:endParaRPr lang="en-US" sz="1050" dirty="0"/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1800" dirty="0"/>
              <a:t/>
            </a:r>
            <a:br>
              <a:rPr lang="en-US" sz="1800" dirty="0"/>
            </a:br>
            <a:endParaRPr lang="bg-BG" altLang="en-US" sz="1800" dirty="0" smtClean="0">
              <a:solidFill>
                <a:srgbClr val="8989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225"/>
            <a:ext cx="9144000" cy="36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380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9112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44" y="-78582"/>
            <a:ext cx="9144001" cy="1068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Who would be using </a:t>
            </a:r>
            <a:r>
              <a:rPr lang="en-US" sz="5400" dirty="0" err="1" smtClean="0">
                <a:solidFill>
                  <a:schemeClr val="bg1"/>
                </a:solidFill>
              </a:rPr>
              <a:t>nanopubs</a:t>
            </a:r>
            <a:r>
              <a:rPr lang="en-US" sz="5400" dirty="0" smtClean="0">
                <a:solidFill>
                  <a:schemeClr val="bg1"/>
                </a:solidFill>
              </a:rPr>
              <a:t>?</a:t>
            </a:r>
            <a:endParaRPr lang="bg-BG" sz="54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sp>
        <p:nvSpPr>
          <p:cNvPr id="10244" name="Subtitle 2"/>
          <p:cNvSpPr>
            <a:spLocks noGrp="1"/>
          </p:cNvSpPr>
          <p:nvPr>
            <p:ph type="subTitle" idx="1"/>
          </p:nvPr>
        </p:nvSpPr>
        <p:spPr>
          <a:xfrm>
            <a:off x="260958" y="1068388"/>
            <a:ext cx="8526462" cy="3362325"/>
          </a:xfrm>
        </p:spPr>
        <p:txBody>
          <a:bodyPr/>
          <a:lstStyle/>
          <a:p>
            <a:pPr marL="457200"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Triple </a:t>
            </a:r>
            <a:r>
              <a:rPr lang="en-US" altLang="en-US" sz="28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 </a:t>
            </a:r>
            <a:r>
              <a:rPr lang="en-US" altLang="en-US" sz="28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altLang="en-US" sz="28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repackage/export part of </a:t>
            </a:r>
            <a:r>
              <a:rPr lang="en-US" altLang="en-US" sz="28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content </a:t>
            </a:r>
            <a:r>
              <a:rPr lang="en-US" altLang="en-US" sz="28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altLang="en-US" sz="28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nanopubs</a:t>
            </a:r>
            <a:endParaRPr lang="en-US" altLang="en-US" sz="28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eaLnBrk="1" hangingPunct="1">
              <a:buSzPct val="101000"/>
              <a:buBlip>
                <a:blip r:embed="rId2"/>
              </a:buBlip>
            </a:pPr>
            <a:r>
              <a:rPr lang="en-US" altLang="en-US" sz="28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Scientists </a:t>
            </a:r>
            <a:r>
              <a:rPr lang="en-US" altLang="en-US" sz="28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publish </a:t>
            </a:r>
            <a:r>
              <a:rPr lang="en-US" altLang="en-US" sz="28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facts and assertions via user interface</a:t>
            </a:r>
          </a:p>
          <a:p>
            <a:pPr marL="457200"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Aggregators can harvest </a:t>
            </a:r>
            <a:r>
              <a:rPr lang="en-US" altLang="en-US" sz="28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nanopubs</a:t>
            </a:r>
            <a:r>
              <a:rPr lang="en-US" altLang="en-US" sz="28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extract newly published facts in their domains (</a:t>
            </a:r>
            <a:r>
              <a:rPr lang="en-US" altLang="en-US" sz="28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en-US" altLang="en-US" sz="28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nomenclatural changes; GBIF for occurrence </a:t>
            </a:r>
            <a:r>
              <a:rPr lang="en-US" altLang="en-US" sz="28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records, etc.)</a:t>
            </a:r>
            <a:endParaRPr lang="en-US" altLang="en-US" sz="28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Annotations </a:t>
            </a:r>
            <a:r>
              <a:rPr lang="en-US" altLang="en-US" sz="28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online data records could also be </a:t>
            </a:r>
            <a:r>
              <a:rPr lang="en-US" altLang="en-US" sz="28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published as </a:t>
            </a:r>
            <a:r>
              <a:rPr lang="en-US" altLang="en-US" sz="28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nanopublications</a:t>
            </a:r>
            <a:r>
              <a:rPr lang="en-US" altLang="en-US" sz="28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(see Rod Page’s </a:t>
            </a:r>
            <a:r>
              <a:rPr lang="en-US" altLang="en-US" sz="28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iPhylo</a:t>
            </a:r>
            <a:r>
              <a:rPr lang="en-US" altLang="en-US" sz="28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blog)</a:t>
            </a:r>
          </a:p>
          <a:p>
            <a:pPr marL="457200"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Consumed by the Biodiversity Knowledge Graph</a:t>
            </a:r>
            <a:endParaRPr lang="en-US" altLang="en-US" sz="28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457200" algn="l" eaLnBrk="1" hangingPunct="1">
              <a:buSzPct val="101000"/>
            </a:pPr>
            <a:r>
              <a:rPr lang="en-US" altLang="en-US" sz="2800" dirty="0" smtClean="0">
                <a:solidFill>
                  <a:srgbClr val="50B3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smtClean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000" dirty="0" smtClean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bg-BG" altLang="en-US" sz="3000" dirty="0" smtClean="0">
              <a:solidFill>
                <a:srgbClr val="8989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53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9112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44" y="-78582"/>
            <a:ext cx="9144001" cy="1068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bg1"/>
                </a:solidFill>
              </a:rPr>
              <a:t>How to create </a:t>
            </a:r>
            <a:r>
              <a:rPr lang="en-US" sz="4800" dirty="0" err="1" smtClean="0">
                <a:solidFill>
                  <a:schemeClr val="bg1"/>
                </a:solidFill>
              </a:rPr>
              <a:t>n</a:t>
            </a:r>
            <a:r>
              <a:rPr lang="en-US" sz="4800" dirty="0" err="1" smtClean="0">
                <a:solidFill>
                  <a:schemeClr val="bg1"/>
                </a:solidFill>
              </a:rPr>
              <a:t>anopublications</a:t>
            </a:r>
            <a:r>
              <a:rPr lang="en-US" sz="4800" dirty="0" smtClean="0">
                <a:solidFill>
                  <a:schemeClr val="bg1"/>
                </a:solidFill>
              </a:rPr>
              <a:t>?</a:t>
            </a:r>
            <a:endParaRPr lang="bg-BG" sz="48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sp>
        <p:nvSpPr>
          <p:cNvPr id="10244" name="Subtitle 2"/>
          <p:cNvSpPr>
            <a:spLocks noGrp="1"/>
          </p:cNvSpPr>
          <p:nvPr>
            <p:ph type="subTitle" idx="1"/>
          </p:nvPr>
        </p:nvSpPr>
        <p:spPr>
          <a:xfrm>
            <a:off x="565363" y="1528975"/>
            <a:ext cx="8526462" cy="3362325"/>
          </a:xfrm>
        </p:spPr>
        <p:txBody>
          <a:bodyPr/>
          <a:lstStyle/>
          <a:p>
            <a:pPr marL="457200"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sz="3600" dirty="0" smtClean="0">
                <a:solidFill>
                  <a:schemeClr val="tx1"/>
                </a:solidFill>
              </a:rPr>
              <a:t>Extracted from semantically enhanced XMLs of published </a:t>
            </a:r>
            <a:r>
              <a:rPr lang="en-US" sz="3600" dirty="0" err="1" smtClean="0">
                <a:solidFill>
                  <a:schemeClr val="tx1"/>
                </a:solidFill>
              </a:rPr>
              <a:t>artciles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457200"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sz="3600" dirty="0" smtClean="0">
                <a:solidFill>
                  <a:schemeClr val="tx1"/>
                </a:solidFill>
              </a:rPr>
              <a:t>Generated from relational databases</a:t>
            </a:r>
          </a:p>
          <a:p>
            <a:pPr marL="457200"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sz="3600" dirty="0" smtClean="0">
                <a:solidFill>
                  <a:schemeClr val="tx1"/>
                </a:solidFill>
              </a:rPr>
              <a:t>Re-packaging of content in triple stores </a:t>
            </a:r>
          </a:p>
          <a:p>
            <a:pPr marL="457200"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sz="3600" dirty="0" smtClean="0">
                <a:solidFill>
                  <a:schemeClr val="tx1"/>
                </a:solidFill>
              </a:rPr>
              <a:t>De novo standalone publication via user interface</a:t>
            </a:r>
          </a:p>
          <a:p>
            <a:pPr algn="l" eaLnBrk="1" hangingPunct="1">
              <a:buSzPct val="101000"/>
            </a:pPr>
            <a:r>
              <a:rPr lang="en-US" altLang="en-US" sz="3000" dirty="0" smtClean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000" dirty="0" smtClean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bg-BG" altLang="en-US" sz="3000" dirty="0" smtClean="0">
              <a:solidFill>
                <a:srgbClr val="8989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5572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9112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44" y="-78582"/>
            <a:ext cx="9144001" cy="1068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chemeClr val="bg1"/>
                </a:solidFill>
              </a:rPr>
              <a:t>This presentation will focus on</a:t>
            </a:r>
            <a:endParaRPr lang="bg-BG" sz="48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sp>
        <p:nvSpPr>
          <p:cNvPr id="10244" name="Subtitle 2"/>
          <p:cNvSpPr>
            <a:spLocks noGrp="1"/>
          </p:cNvSpPr>
          <p:nvPr>
            <p:ph type="subTitle" idx="1"/>
          </p:nvPr>
        </p:nvSpPr>
        <p:spPr>
          <a:xfrm>
            <a:off x="565363" y="1528975"/>
            <a:ext cx="8526462" cy="3362325"/>
          </a:xfrm>
        </p:spPr>
        <p:txBody>
          <a:bodyPr/>
          <a:lstStyle/>
          <a:p>
            <a:pPr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</a:t>
            </a:r>
            <a:r>
              <a:rPr lang="en-US" altLang="en-US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nanopublication</a:t>
            </a:r>
            <a:r>
              <a:rPr lang="en-US" altLang="en-US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indent="-457200" algn="l" eaLnBrk="1" hangingPunct="1">
              <a:buSzPct val="101000"/>
              <a:buBlip>
                <a:blip r:embed="rId2"/>
              </a:buBlip>
            </a:pPr>
            <a:r>
              <a:rPr lang="en-US" altLang="en-US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Anatomy of a </a:t>
            </a:r>
            <a:r>
              <a:rPr lang="en-US" altLang="en-US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nanopublication</a:t>
            </a:r>
            <a:endParaRPr lang="en-US" altLang="en-US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Nanopublications</a:t>
            </a:r>
            <a:r>
              <a:rPr lang="en-US" altLang="en-US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context </a:t>
            </a:r>
            <a:r>
              <a:rPr lang="en-US" altLang="en-US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en-US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biodiversity publishing</a:t>
            </a:r>
          </a:p>
          <a:p>
            <a:pPr marL="457200"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 of concept: Examples </a:t>
            </a:r>
            <a:r>
              <a:rPr lang="en-US" altLang="en-US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biodiversity </a:t>
            </a:r>
            <a:r>
              <a:rPr lang="en-US" altLang="en-US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nanopublications</a:t>
            </a:r>
            <a:endParaRPr lang="en-US" altLang="en-US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use </a:t>
            </a:r>
            <a:r>
              <a:rPr lang="en-US" altLang="en-US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nanopublications</a:t>
            </a:r>
            <a:r>
              <a:rPr lang="en-US" altLang="en-US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indent="-457200" algn="l" eaLnBrk="1" hangingPunct="1">
              <a:buSzPct val="101000"/>
            </a:pPr>
            <a:r>
              <a:rPr lang="en-US" altLang="en-US" sz="2800" dirty="0" smtClean="0">
                <a:solidFill>
                  <a:srgbClr val="50B3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smtClean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000" dirty="0" smtClean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bg-BG" altLang="en-US" sz="3000" dirty="0" smtClean="0">
              <a:solidFill>
                <a:srgbClr val="8989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9112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44" y="-78582"/>
            <a:ext cx="9144001" cy="1068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 err="1" smtClean="0">
                <a:solidFill>
                  <a:schemeClr val="bg1"/>
                </a:solidFill>
              </a:rPr>
              <a:t>Nanoabstracts</a:t>
            </a:r>
            <a:endParaRPr lang="bg-BG" sz="54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sp>
        <p:nvSpPr>
          <p:cNvPr id="10244" name="Subtitle 2"/>
          <p:cNvSpPr>
            <a:spLocks noGrp="1"/>
          </p:cNvSpPr>
          <p:nvPr>
            <p:ph type="subTitle" idx="1"/>
          </p:nvPr>
        </p:nvSpPr>
        <p:spPr>
          <a:xfrm>
            <a:off x="433881" y="1540928"/>
            <a:ext cx="8526462" cy="3362325"/>
          </a:xfrm>
        </p:spPr>
        <p:txBody>
          <a:bodyPr/>
          <a:lstStyle/>
          <a:p>
            <a:pPr marL="457200"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set of </a:t>
            </a:r>
            <a:r>
              <a:rPr lang="en-US" altLang="en-US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nanopublications</a:t>
            </a:r>
            <a:r>
              <a:rPr lang="en-US" altLang="en-US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reflecting the most important </a:t>
            </a:r>
            <a:r>
              <a:rPr lang="en-US" altLang="en-US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asserions</a:t>
            </a:r>
            <a:r>
              <a:rPr lang="en-US" altLang="en-US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an article</a:t>
            </a:r>
            <a:endParaRPr lang="en-US" altLang="en-US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eaLnBrk="1" hangingPunct="1">
              <a:buSzPct val="101000"/>
              <a:buBlip>
                <a:blip r:embed="rId2"/>
              </a:buBlip>
            </a:pPr>
            <a:r>
              <a:rPr lang="en-US" altLang="en-US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Nanoabstracts</a:t>
            </a:r>
            <a:r>
              <a:rPr lang="en-US" altLang="en-US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created by the authors via user-friendly interface</a:t>
            </a:r>
            <a:endParaRPr lang="en-US" altLang="en-US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en-US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Phenopack</a:t>
            </a:r>
            <a:r>
              <a:rPr lang="en-US" altLang="en-US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 also well serve as a conceptual framework for </a:t>
            </a:r>
            <a:r>
              <a:rPr lang="en-US" altLang="en-US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nanoabstracts</a:t>
            </a:r>
            <a:endParaRPr lang="en-US" altLang="en-US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buSzPct val="101000"/>
            </a:pPr>
            <a:r>
              <a:rPr lang="en-US" altLang="en-US" sz="3000" dirty="0" smtClean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000" dirty="0" smtClean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bg-BG" altLang="en-US" sz="3000" dirty="0" smtClean="0">
              <a:solidFill>
                <a:srgbClr val="8989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9245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62333" y="248455"/>
            <a:ext cx="690086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4988" indent="-534988" eaLnBrk="1" hangingPunct="1">
              <a:spcBef>
                <a:spcPct val="40000"/>
              </a:spcBef>
              <a:buClr>
                <a:schemeClr val="bg2"/>
              </a:buClr>
              <a:buSzPct val="200000"/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I</a:t>
            </a:r>
            <a:r>
              <a:rPr lang="en-US" sz="4000" b="1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           </a:t>
            </a:r>
            <a:r>
              <a:rPr lang="bg-BG" sz="4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Open </a:t>
            </a: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Science</a:t>
            </a:r>
            <a:r>
              <a:rPr lang="bg-BG" sz="40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!</a:t>
            </a: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59" y="103082"/>
            <a:ext cx="1177325" cy="105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Rectangle 9"/>
          <p:cNvSpPr>
            <a:spLocks noChangeArrowheads="1"/>
          </p:cNvSpPr>
          <p:nvPr/>
        </p:nvSpPr>
        <p:spPr bwMode="auto">
          <a:xfrm>
            <a:off x="5370513" y="5283200"/>
            <a:ext cx="717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PLAZI</a:t>
            </a:r>
            <a:endParaRPr lang="bg-BG" altLang="en-US" sz="1500">
              <a:solidFill>
                <a:schemeClr val="bg1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06502" name="Picture 5" descr="Thank you for your attentio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790" y="1252202"/>
            <a:ext cx="5972653" cy="474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0" y="6001618"/>
            <a:ext cx="9136024" cy="8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934" y="6232313"/>
            <a:ext cx="1934730" cy="51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16" y="5239109"/>
            <a:ext cx="2570554" cy="788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9112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44" y="-78582"/>
            <a:ext cx="9144001" cy="1068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bg1"/>
                </a:solidFill>
              </a:rPr>
              <a:t>What is a </a:t>
            </a:r>
            <a:r>
              <a:rPr lang="en-US" sz="4800" dirty="0" err="1" smtClean="0">
                <a:solidFill>
                  <a:schemeClr val="bg1"/>
                </a:solidFill>
              </a:rPr>
              <a:t>nanopublication</a:t>
            </a:r>
            <a:r>
              <a:rPr lang="en-US" sz="4800" dirty="0" smtClean="0">
                <a:solidFill>
                  <a:schemeClr val="bg1"/>
                </a:solidFill>
              </a:rPr>
              <a:t>?</a:t>
            </a:r>
            <a:endParaRPr lang="bg-BG" sz="48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sp>
        <p:nvSpPr>
          <p:cNvPr id="10244" name="Subtitle 2"/>
          <p:cNvSpPr>
            <a:spLocks noGrp="1"/>
          </p:cNvSpPr>
          <p:nvPr>
            <p:ph type="subTitle" idx="1"/>
          </p:nvPr>
        </p:nvSpPr>
        <p:spPr>
          <a:xfrm>
            <a:off x="5677081" y="911223"/>
            <a:ext cx="3389900" cy="3397042"/>
          </a:xfrm>
        </p:spPr>
        <p:txBody>
          <a:bodyPr/>
          <a:lstStyle/>
          <a:p>
            <a:pPr algn="l" eaLnBrk="1" hangingPunct="1">
              <a:buSzPct val="101000"/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smallest unit of publishable information: an assertion about anything that can be uniquely identified and attributed to its </a:t>
            </a:r>
            <a:r>
              <a:rPr lang="en-US" sz="2800" dirty="0" smtClean="0">
                <a:solidFill>
                  <a:schemeClr val="tx1"/>
                </a:solidFill>
              </a:rPr>
              <a:t>author.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hangingPunct="1">
              <a:buSzPct val="101000"/>
            </a:pPr>
            <a:endParaRPr lang="en-US" sz="2000" dirty="0" smtClean="0"/>
          </a:p>
          <a:p>
            <a:pPr algn="r" eaLnBrk="1" hangingPunct="1">
              <a:buSzPct val="101000"/>
            </a:pPr>
            <a:r>
              <a:rPr lang="en-US" sz="2000" dirty="0" err="1" smtClean="0"/>
              <a:t>Groth</a:t>
            </a:r>
            <a:r>
              <a:rPr lang="en-US" sz="2000" dirty="0"/>
              <a:t>, Gibson, and </a:t>
            </a:r>
            <a:r>
              <a:rPr lang="en-US" sz="2000" dirty="0" err="1"/>
              <a:t>Velterop</a:t>
            </a:r>
            <a:r>
              <a:rPr lang="en-US" sz="2000" dirty="0"/>
              <a:t> (2010</a:t>
            </a:r>
            <a:r>
              <a:rPr lang="en-US" sz="2000" dirty="0" smtClean="0"/>
              <a:t>)</a:t>
            </a:r>
          </a:p>
          <a:p>
            <a:pPr lvl="1" algn="r" eaLnBrk="1" hangingPunct="1">
              <a:buSzPct val="101000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http://www.nanopub.org</a:t>
            </a:r>
            <a:endParaRPr lang="bg-BG" altLang="en-US" sz="2400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" y="911223"/>
            <a:ext cx="5593060" cy="48265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37411" y="3107765"/>
            <a:ext cx="2976283" cy="12729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74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9112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44" y="-78582"/>
            <a:ext cx="9144001" cy="1068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err="1" smtClean="0">
                <a:solidFill>
                  <a:schemeClr val="bg1"/>
                </a:solidFill>
              </a:rPr>
              <a:t>Nanopublications</a:t>
            </a:r>
            <a:endParaRPr lang="bg-BG" sz="48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sp>
        <p:nvSpPr>
          <p:cNvPr id="10244" name="Subtitle 2"/>
          <p:cNvSpPr>
            <a:spLocks noGrp="1"/>
          </p:cNvSpPr>
          <p:nvPr>
            <p:ph type="subTitle" idx="1"/>
          </p:nvPr>
        </p:nvSpPr>
        <p:spPr>
          <a:xfrm>
            <a:off x="535480" y="1134527"/>
            <a:ext cx="8526462" cy="3362325"/>
          </a:xfrm>
        </p:spPr>
        <p:txBody>
          <a:bodyPr/>
          <a:lstStyle/>
          <a:p>
            <a:pPr marL="457200"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roposed as a complement </a:t>
            </a:r>
            <a:r>
              <a:rPr lang="en-US" dirty="0">
                <a:solidFill>
                  <a:schemeClr val="tx1"/>
                </a:solidFill>
              </a:rPr>
              <a:t>to traditional scholarly research articles allowing the underlying data to be attributed and </a:t>
            </a:r>
            <a:r>
              <a:rPr lang="en-US" dirty="0" smtClean="0">
                <a:solidFill>
                  <a:schemeClr val="tx1"/>
                </a:solidFill>
              </a:rPr>
              <a:t>cited</a:t>
            </a:r>
          </a:p>
          <a:p>
            <a:pPr marL="457200"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roviding </a:t>
            </a:r>
            <a:r>
              <a:rPr lang="en-US" dirty="0">
                <a:solidFill>
                  <a:schemeClr val="tx1"/>
                </a:solidFill>
              </a:rPr>
              <a:t>an incentive to researchers to make their data available using </a:t>
            </a:r>
            <a:r>
              <a:rPr lang="en-US" dirty="0" smtClean="0">
                <a:solidFill>
                  <a:schemeClr val="tx1"/>
                </a:solidFill>
              </a:rPr>
              <a:t>machine-readable formats</a:t>
            </a:r>
          </a:p>
          <a:p>
            <a:pPr marL="457200"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dirty="0" smtClean="0">
                <a:solidFill>
                  <a:schemeClr val="tx1"/>
                </a:solidFill>
              </a:rPr>
              <a:t>supporting </a:t>
            </a:r>
            <a:r>
              <a:rPr lang="en-US" dirty="0">
                <a:solidFill>
                  <a:schemeClr val="tx1"/>
                </a:solidFill>
              </a:rPr>
              <a:t>large scale integration and interoperability whilst being able to track the provenance of every </a:t>
            </a:r>
            <a:r>
              <a:rPr lang="en-US" dirty="0" smtClean="0">
                <a:solidFill>
                  <a:schemeClr val="tx1"/>
                </a:solidFill>
              </a:rPr>
              <a:t>contribution</a:t>
            </a:r>
          </a:p>
          <a:p>
            <a:pPr marL="457200"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dirty="0" smtClean="0">
                <a:solidFill>
                  <a:schemeClr val="tx1"/>
                </a:solidFill>
              </a:rPr>
              <a:t>can also function as independent standalone publications </a:t>
            </a:r>
            <a:r>
              <a:rPr lang="en-US" alt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bg-BG" altLang="en-US" sz="3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701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7" y="-1"/>
            <a:ext cx="9186443" cy="6257365"/>
          </a:xfrm>
        </p:spPr>
      </p:pic>
      <p:sp>
        <p:nvSpPr>
          <p:cNvPr id="5" name="Rectangle 4"/>
          <p:cNvSpPr/>
          <p:nvPr/>
        </p:nvSpPr>
        <p:spPr>
          <a:xfrm>
            <a:off x="1836421" y="6331948"/>
            <a:ext cx="4226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 eaLnBrk="1" hangingPunct="1">
              <a:buSzPct val="101000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http://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www.openphacts.org</a:t>
            </a:r>
            <a:endParaRPr lang="bg-BG" altLang="en-US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" y="150735"/>
            <a:ext cx="9144000" cy="47874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68948" y="5517933"/>
            <a:ext cx="3845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 eaLnBrk="1" hangingPunct="1">
              <a:buSzPct val="101000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http://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www.disgenet.org</a:t>
            </a:r>
            <a:endParaRPr lang="bg-BG" altLang="en-US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6701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4758"/>
            <a:ext cx="9144000" cy="897218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Anatomy of a </a:t>
            </a:r>
            <a:r>
              <a:rPr lang="en-US" sz="5400" dirty="0" err="1" smtClean="0">
                <a:solidFill>
                  <a:schemeClr val="bg1"/>
                </a:solidFill>
              </a:rPr>
              <a:t>nanopublication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3179" y="6423894"/>
            <a:ext cx="22762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Credit: </a:t>
            </a:r>
            <a:r>
              <a:rPr lang="en-US" sz="1600" dirty="0" smtClean="0">
                <a:solidFill>
                  <a:srgbClr val="0070C0"/>
                </a:solidFill>
              </a:rPr>
              <a:t>nanopub.org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9087" y="1642286"/>
            <a:ext cx="5251508" cy="4575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71500">
              <a:spcBef>
                <a:spcPts val="18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780621"/>
                </a:solidFill>
                <a:latin typeface="Cambria" panose="02040503050406030204" pitchFamily="18" charset="0"/>
              </a:rPr>
              <a:t>Tree RDF named </a:t>
            </a:r>
            <a:r>
              <a:rPr lang="en-US" sz="2400" b="1" dirty="0" smtClean="0">
                <a:solidFill>
                  <a:srgbClr val="780621"/>
                </a:solidFill>
                <a:latin typeface="Cambria" panose="02040503050406030204" pitchFamily="18" charset="0"/>
              </a:rPr>
              <a:t>graphs</a:t>
            </a:r>
            <a:endParaRPr lang="en-US" sz="2400" b="1" dirty="0" smtClean="0">
              <a:solidFill>
                <a:srgbClr val="780621"/>
              </a:solidFill>
              <a:latin typeface="Cambria" panose="02040503050406030204" pitchFamily="18" charset="0"/>
            </a:endParaRPr>
          </a:p>
          <a:p>
            <a:pPr marR="571500">
              <a:spcBef>
                <a:spcPts val="180"/>
              </a:spcBef>
              <a:spcAft>
                <a:spcPts val="0"/>
              </a:spcAft>
            </a:pPr>
            <a:endParaRPr lang="en-US" sz="2400" b="1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R="571500">
              <a:spcBef>
                <a:spcPts val="18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780621"/>
                </a:solidFill>
                <a:latin typeface="Cambria" panose="02040503050406030204" pitchFamily="18" charset="0"/>
              </a:rPr>
              <a:t>The assertion</a:t>
            </a:r>
            <a:r>
              <a:rPr lang="en-US" sz="2400" dirty="0" smtClean="0">
                <a:solidFill>
                  <a:srgbClr val="780621"/>
                </a:solidFill>
                <a:latin typeface="Cambria" panose="02040503050406030204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statement linking two concepts (subject and object) via a third concept (predicate).</a:t>
            </a:r>
          </a:p>
          <a:p>
            <a:pPr marR="5715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780621"/>
                </a:solidFill>
                <a:latin typeface="Cambria" panose="02040503050406030204" pitchFamily="18" charset="0"/>
              </a:rPr>
              <a:t>The </a:t>
            </a:r>
            <a:r>
              <a:rPr lang="en-US" sz="2400" b="1" dirty="0" smtClean="0">
                <a:solidFill>
                  <a:srgbClr val="780621"/>
                </a:solidFill>
                <a:latin typeface="Cambria" panose="02040503050406030204" pitchFamily="18" charset="0"/>
              </a:rPr>
              <a:t>provenance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: some metadata to provide context for the assertion.</a:t>
            </a:r>
          </a:p>
          <a:p>
            <a:pPr marR="571500">
              <a:spcBef>
                <a:spcPts val="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780621"/>
                </a:solidFill>
                <a:latin typeface="Cambria" panose="02040503050406030204" pitchFamily="18" charset="0"/>
              </a:rPr>
              <a:t>The</a:t>
            </a:r>
            <a:r>
              <a:rPr lang="en-US" sz="2400" dirty="0" smtClean="0">
                <a:solidFill>
                  <a:srgbClr val="780621"/>
                </a:solidFill>
                <a:latin typeface="Cambria" panose="02040503050406030204" pitchFamily="18" charset="0"/>
              </a:rPr>
              <a:t> </a:t>
            </a:r>
            <a:r>
              <a:rPr lang="en-US" sz="2400" b="1" dirty="0" smtClean="0">
                <a:solidFill>
                  <a:srgbClr val="780621"/>
                </a:solidFill>
                <a:latin typeface="Cambria" panose="02040503050406030204" pitchFamily="18" charset="0"/>
              </a:rPr>
              <a:t>publication information</a:t>
            </a:r>
            <a:r>
              <a:rPr lang="en-US" sz="2400" b="1" dirty="0">
                <a:solidFill>
                  <a:srgbClr val="780621"/>
                </a:solidFill>
                <a:latin typeface="Cambria" panose="02040503050406030204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metadata about the actual </a:t>
            </a:r>
            <a:r>
              <a:rPr lang="en-US" sz="2400" dirty="0" err="1">
                <a:solidFill>
                  <a:srgbClr val="000000"/>
                </a:solidFill>
                <a:latin typeface="Cambria" panose="02040503050406030204" pitchFamily="18" charset="0"/>
              </a:rPr>
              <a:t>nanopublication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itself.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61" y="1549139"/>
            <a:ext cx="4465439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9112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44" y="-78582"/>
            <a:ext cx="9144001" cy="1068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err="1" smtClean="0">
                <a:solidFill>
                  <a:schemeClr val="bg1"/>
                </a:solidFill>
              </a:rPr>
              <a:t>Nanopublications</a:t>
            </a:r>
            <a:r>
              <a:rPr lang="en-US" sz="4800" dirty="0" smtClean="0">
                <a:solidFill>
                  <a:schemeClr val="bg1"/>
                </a:solidFill>
              </a:rPr>
              <a:t> in biodiversity</a:t>
            </a:r>
            <a:endParaRPr lang="bg-BG" sz="48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sp>
        <p:nvSpPr>
          <p:cNvPr id="10244" name="Subtitle 2"/>
          <p:cNvSpPr>
            <a:spLocks noGrp="1"/>
          </p:cNvSpPr>
          <p:nvPr>
            <p:ph type="subTitle" idx="1"/>
          </p:nvPr>
        </p:nvSpPr>
        <p:spPr>
          <a:xfrm>
            <a:off x="565363" y="1528975"/>
            <a:ext cx="8526462" cy="3362325"/>
          </a:xfrm>
        </p:spPr>
        <p:txBody>
          <a:bodyPr/>
          <a:lstStyle/>
          <a:p>
            <a:pPr marL="457200"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dirty="0" smtClean="0">
                <a:solidFill>
                  <a:schemeClr val="tx1"/>
                </a:solidFill>
              </a:rPr>
              <a:t>Biologically meaningful assertions about facts in biodiversity science</a:t>
            </a:r>
          </a:p>
          <a:p>
            <a:pPr marL="457200"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dirty="0" smtClean="0">
                <a:solidFill>
                  <a:schemeClr val="tx1"/>
                </a:solidFill>
              </a:rPr>
              <a:t>Machine-readable (RDF)</a:t>
            </a:r>
          </a:p>
          <a:p>
            <a:pPr marL="457200"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dirty="0" smtClean="0">
                <a:solidFill>
                  <a:schemeClr val="tx1"/>
                </a:solidFill>
              </a:rPr>
              <a:t>Expressed with </a:t>
            </a:r>
            <a:r>
              <a:rPr lang="en-US" dirty="0">
                <a:solidFill>
                  <a:schemeClr val="tx1"/>
                </a:solidFill>
              </a:rPr>
              <a:t>the respective provenance and citation </a:t>
            </a:r>
            <a:r>
              <a:rPr lang="en-US" dirty="0" smtClean="0">
                <a:solidFill>
                  <a:schemeClr val="tx1"/>
                </a:solidFill>
              </a:rPr>
              <a:t>record</a:t>
            </a:r>
          </a:p>
          <a:p>
            <a:pPr marL="457200"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dirty="0" smtClean="0">
                <a:solidFill>
                  <a:schemeClr val="tx1"/>
                </a:solidFill>
              </a:rPr>
              <a:t>Validated </a:t>
            </a:r>
            <a:r>
              <a:rPr lang="en-US" dirty="0">
                <a:solidFill>
                  <a:schemeClr val="tx1"/>
                </a:solidFill>
              </a:rPr>
              <a:t>by the nanopubs.org </a:t>
            </a:r>
            <a:r>
              <a:rPr lang="en-US" dirty="0" smtClean="0">
                <a:solidFill>
                  <a:schemeClr val="tx1"/>
                </a:solidFill>
              </a:rPr>
              <a:t>schema</a:t>
            </a:r>
          </a:p>
          <a:p>
            <a:pPr marL="457200" indent="-457200" algn="l" eaLnBrk="1" hangingPunct="1">
              <a:buSzPct val="101000"/>
              <a:buFont typeface="Wingdings" panose="05000000000000000000" pitchFamily="2" charset="2"/>
              <a:buBlip>
                <a:blip r:embed="rId2"/>
              </a:buBlip>
            </a:pPr>
            <a:r>
              <a:rPr lang="en-US" dirty="0" smtClean="0">
                <a:solidFill>
                  <a:schemeClr val="tx1"/>
                </a:solidFill>
              </a:rPr>
              <a:t>Preserved and handled in a triple store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457200" algn="l" eaLnBrk="1" hangingPunct="1">
              <a:buSzPct val="101000"/>
            </a:pPr>
            <a:r>
              <a:rPr lang="en-US" altLang="en-US" sz="2800" dirty="0" smtClean="0">
                <a:solidFill>
                  <a:srgbClr val="50B3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smtClean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000" dirty="0" smtClean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bg-BG" altLang="en-US" sz="3000" dirty="0" smtClean="0">
              <a:solidFill>
                <a:srgbClr val="8989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8094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9112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44" y="-78582"/>
            <a:ext cx="9144001" cy="1068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rgbClr val="FFFFFF"/>
                </a:solidFill>
                <a:ea typeface="+mj-ea"/>
                <a:cs typeface="+mj-cs"/>
              </a:rPr>
              <a:t>What’s the purpose?</a:t>
            </a:r>
            <a:endParaRPr lang="bg-BG" sz="60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sp>
        <p:nvSpPr>
          <p:cNvPr id="10244" name="Subtitle 2"/>
          <p:cNvSpPr>
            <a:spLocks noGrp="1"/>
          </p:cNvSpPr>
          <p:nvPr>
            <p:ph type="subTitle" idx="1"/>
          </p:nvPr>
        </p:nvSpPr>
        <p:spPr>
          <a:xfrm>
            <a:off x="225098" y="1083142"/>
            <a:ext cx="8526462" cy="3362325"/>
          </a:xfrm>
        </p:spPr>
        <p:txBody>
          <a:bodyPr/>
          <a:lstStyle/>
          <a:p>
            <a:pPr marL="457200" indent="-457200" algn="l" eaLnBrk="1" hangingPunct="1">
              <a:buSzPct val="101000"/>
              <a:buBlip>
                <a:blip r:embed="rId2"/>
              </a:buBlip>
            </a:pPr>
            <a:r>
              <a:rPr lang="en-US" sz="2800" dirty="0" smtClean="0">
                <a:solidFill>
                  <a:schemeClr val="tx1"/>
                </a:solidFill>
              </a:rPr>
              <a:t>For expressing &amp; publishing </a:t>
            </a:r>
            <a:r>
              <a:rPr lang="en-US" sz="2800" dirty="0">
                <a:solidFill>
                  <a:schemeClr val="tx1"/>
                </a:solidFill>
              </a:rPr>
              <a:t>single, scientifically </a:t>
            </a:r>
            <a:r>
              <a:rPr lang="en-US" sz="2800" dirty="0" smtClean="0">
                <a:solidFill>
                  <a:schemeClr val="tx1"/>
                </a:solidFill>
              </a:rPr>
              <a:t>valuable </a:t>
            </a:r>
            <a:r>
              <a:rPr lang="en-US" sz="2800" dirty="0">
                <a:solidFill>
                  <a:schemeClr val="tx1"/>
                </a:solidFill>
              </a:rPr>
              <a:t>facts in </a:t>
            </a:r>
            <a:r>
              <a:rPr lang="en-US" sz="2800" dirty="0" smtClean="0">
                <a:solidFill>
                  <a:schemeClr val="tx1"/>
                </a:solidFill>
              </a:rPr>
              <a:t>machine-readable </a:t>
            </a:r>
            <a:r>
              <a:rPr lang="en-US" sz="2800" dirty="0">
                <a:solidFill>
                  <a:schemeClr val="tx1"/>
                </a:solidFill>
              </a:rPr>
              <a:t>form with all necessary </a:t>
            </a:r>
            <a:r>
              <a:rPr lang="en-US" sz="2800" dirty="0" smtClean="0">
                <a:solidFill>
                  <a:schemeClr val="tx1"/>
                </a:solidFill>
              </a:rPr>
              <a:t>metadata</a:t>
            </a:r>
          </a:p>
          <a:p>
            <a:pPr marL="457200" indent="-457200" algn="l" eaLnBrk="1" hangingPunct="1">
              <a:buSzPct val="101000"/>
              <a:buBlip>
                <a:blip r:embed="rId2"/>
              </a:buBlip>
            </a:pPr>
            <a:r>
              <a:rPr lang="en-US" sz="2800" dirty="0" smtClean="0">
                <a:solidFill>
                  <a:schemeClr val="tx1"/>
                </a:solidFill>
              </a:rPr>
              <a:t>For </a:t>
            </a:r>
            <a:r>
              <a:rPr lang="en-US" sz="2800" dirty="0" err="1" smtClean="0">
                <a:solidFill>
                  <a:schemeClr val="tx1"/>
                </a:solidFill>
              </a:rPr>
              <a:t>mobilisation</a:t>
            </a:r>
            <a:r>
              <a:rPr lang="en-US" sz="2800" dirty="0" smtClean="0">
                <a:solidFill>
                  <a:schemeClr val="tx1"/>
                </a:solidFill>
              </a:rPr>
              <a:t> of small data, up to individual records</a:t>
            </a:r>
          </a:p>
          <a:p>
            <a:pPr marL="457200" indent="-457200" algn="l" eaLnBrk="1" hangingPunct="1">
              <a:buSzPct val="101000"/>
              <a:buBlip>
                <a:blip r:embed="rId2"/>
              </a:buBlip>
            </a:pPr>
            <a:r>
              <a:rPr lang="en-US" sz="2800" dirty="0" smtClean="0">
                <a:solidFill>
                  <a:schemeClr val="tx1"/>
                </a:solidFill>
              </a:rPr>
              <a:t>For </a:t>
            </a:r>
            <a:r>
              <a:rPr lang="en-US" sz="2800" dirty="0">
                <a:solidFill>
                  <a:schemeClr val="tx1"/>
                </a:solidFill>
              </a:rPr>
              <a:t>atomization of scholarly article content into elementary scientific </a:t>
            </a:r>
            <a:r>
              <a:rPr lang="en-US" sz="2800" dirty="0" smtClean="0">
                <a:solidFill>
                  <a:schemeClr val="tx1"/>
                </a:solidFill>
              </a:rPr>
              <a:t>facts </a:t>
            </a:r>
          </a:p>
          <a:p>
            <a:pPr marL="457200" indent="-457200" algn="l" eaLnBrk="1" hangingPunct="1">
              <a:buSzPct val="101000"/>
              <a:buBlip>
                <a:blip r:embed="rId2"/>
              </a:buBlip>
            </a:pPr>
            <a:r>
              <a:rPr lang="en-US" sz="2800" dirty="0" smtClean="0">
                <a:solidFill>
                  <a:schemeClr val="tx1"/>
                </a:solidFill>
              </a:rPr>
              <a:t>For conversion of legacy and prospectively published literature into LOD</a:t>
            </a:r>
          </a:p>
          <a:p>
            <a:pPr marL="457200" indent="-457200" algn="l" eaLnBrk="1" hangingPunct="1">
              <a:buSzPct val="101000"/>
              <a:buBlip>
                <a:blip r:embed="rId2"/>
              </a:buBlip>
            </a:pPr>
            <a:r>
              <a:rPr lang="en-US" sz="2800" dirty="0" smtClean="0">
                <a:solidFill>
                  <a:schemeClr val="tx1"/>
                </a:solidFill>
              </a:rPr>
              <a:t>For </a:t>
            </a:r>
            <a:r>
              <a:rPr lang="en-US" sz="2800" dirty="0">
                <a:solidFill>
                  <a:schemeClr val="tx1"/>
                </a:solidFill>
              </a:rPr>
              <a:t>linking to other </a:t>
            </a:r>
            <a:r>
              <a:rPr lang="en-US" sz="2800" dirty="0" err="1" smtClean="0">
                <a:solidFill>
                  <a:schemeClr val="tx1"/>
                </a:solidFill>
              </a:rPr>
              <a:t>nanopub</a:t>
            </a:r>
            <a:r>
              <a:rPr lang="en-US" sz="2800" dirty="0" smtClean="0">
                <a:solidFill>
                  <a:schemeClr val="tx1"/>
                </a:solidFill>
              </a:rPr>
              <a:t> stores or other </a:t>
            </a:r>
            <a:r>
              <a:rPr lang="en-US" sz="2800" dirty="0">
                <a:solidFill>
                  <a:schemeClr val="tx1"/>
                </a:solidFill>
              </a:rPr>
              <a:t>kind of RDFs </a:t>
            </a:r>
            <a:r>
              <a:rPr lang="en-US" sz="2800" dirty="0" smtClean="0">
                <a:solidFill>
                  <a:schemeClr val="tx1"/>
                </a:solidFill>
              </a:rPr>
              <a:t>data in the LOD space</a:t>
            </a:r>
          </a:p>
          <a:p>
            <a:pPr marL="457200" indent="-457200" algn="l" eaLnBrk="1" hangingPunct="1">
              <a:buSzPct val="101000"/>
              <a:buBlip>
                <a:blip r:embed="rId2"/>
              </a:buBlip>
            </a:pPr>
            <a:r>
              <a:rPr lang="en-US" sz="2800" dirty="0" smtClean="0">
                <a:solidFill>
                  <a:schemeClr val="tx1"/>
                </a:solidFill>
              </a:rPr>
              <a:t>For </a:t>
            </a:r>
            <a:r>
              <a:rPr lang="en-US" sz="2800" dirty="0">
                <a:solidFill>
                  <a:schemeClr val="tx1"/>
                </a:solidFill>
              </a:rPr>
              <a:t>extraction of </a:t>
            </a:r>
            <a:r>
              <a:rPr lang="en-US" sz="2800" dirty="0" smtClean="0">
                <a:solidFill>
                  <a:schemeClr val="tx1"/>
                </a:solidFill>
              </a:rPr>
              <a:t>new assertions about separate facts published in the </a:t>
            </a:r>
            <a:r>
              <a:rPr lang="en-US" sz="2800" dirty="0">
                <a:solidFill>
                  <a:schemeClr val="tx1"/>
                </a:solidFill>
              </a:rPr>
              <a:t>LOD space</a:t>
            </a:r>
          </a:p>
          <a:p>
            <a:pPr algn="l" eaLnBrk="1" hangingPunct="1">
              <a:buSzPct val="101000"/>
            </a:pPr>
            <a:r>
              <a:rPr lang="en-US" altLang="en-US" sz="3000" dirty="0" smtClean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000" dirty="0" smtClean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bg-BG" altLang="en-US" sz="3000" dirty="0" smtClean="0">
              <a:solidFill>
                <a:srgbClr val="8989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620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64362</TotalTime>
  <Words>821</Words>
  <Application>Microsoft Office PowerPoint</Application>
  <PresentationFormat>On-screen Show (4:3)</PresentationFormat>
  <Paragraphs>129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MS PGothic</vt:lpstr>
      <vt:lpstr>MS PGothic</vt:lpstr>
      <vt:lpstr>Arial</vt:lpstr>
      <vt:lpstr>Calibri</vt:lpstr>
      <vt:lpstr>Cambria</vt:lpstr>
      <vt:lpstr>Times New Roman</vt:lpstr>
      <vt:lpstr>Verdana</vt:lpstr>
      <vt:lpstr>Wingdings</vt:lpstr>
      <vt:lpstr>Presentation1</vt:lpstr>
      <vt:lpstr>Nanopublications for Biodiversity: Concept, Format, Implementation</vt:lpstr>
      <vt:lpstr>This presentation will focus on</vt:lpstr>
      <vt:lpstr>What is a nanopublication?</vt:lpstr>
      <vt:lpstr>Nanopublications</vt:lpstr>
      <vt:lpstr>PowerPoint Presentation</vt:lpstr>
      <vt:lpstr>PowerPoint Presentation</vt:lpstr>
      <vt:lpstr>Anatomy of a nanopublication</vt:lpstr>
      <vt:lpstr>Nanopublications in biodiversity</vt:lpstr>
      <vt:lpstr>What’s the purpose?</vt:lpstr>
      <vt:lpstr>Nanopublications &amp; OBKMS</vt:lpstr>
      <vt:lpstr>Priority use cases</vt:lpstr>
      <vt:lpstr>Use case 1: Occurrence record</vt:lpstr>
      <vt:lpstr>Use case 1: Occurrence record</vt:lpstr>
      <vt:lpstr>Use case 1: Occurrence record</vt:lpstr>
      <vt:lpstr>Use case 2: Host-Parasite Relationship</vt:lpstr>
      <vt:lpstr>Use case 3: New species</vt:lpstr>
      <vt:lpstr>Use case 4: Synonyms, new combinations</vt:lpstr>
      <vt:lpstr>Who would be using nanopubs?</vt:lpstr>
      <vt:lpstr>How to create nanopublications?</vt:lpstr>
      <vt:lpstr>Nanoabstracts</vt:lpstr>
      <vt:lpstr>PowerPoint Presentation</vt:lpstr>
    </vt:vector>
  </TitlesOfParts>
  <Company>Pensoft Publishers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Lyubomir Penev</dc:creator>
  <cp:lastModifiedBy>Lyubomir Penev</cp:lastModifiedBy>
  <cp:revision>1676</cp:revision>
  <dcterms:created xsi:type="dcterms:W3CDTF">2009-05-17T12:46:22Z</dcterms:created>
  <dcterms:modified xsi:type="dcterms:W3CDTF">2016-12-07T12:59:28Z</dcterms:modified>
</cp:coreProperties>
</file>