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6" r:id="rId3"/>
    <p:sldId id="257" r:id="rId4"/>
    <p:sldId id="279" r:id="rId5"/>
    <p:sldId id="273" r:id="rId6"/>
    <p:sldId id="272" r:id="rId7"/>
    <p:sldId id="277" r:id="rId8"/>
    <p:sldId id="280" r:id="rId9"/>
    <p:sldId id="284" r:id="rId10"/>
    <p:sldId id="285" r:id="rId11"/>
    <p:sldId id="287" r:id="rId12"/>
    <p:sldId id="289" r:id="rId13"/>
    <p:sldId id="290" r:id="rId14"/>
    <p:sldId id="275" r:id="rId15"/>
    <p:sldId id="28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0295" autoAdjust="0"/>
  </p:normalViewPr>
  <p:slideViewPr>
    <p:cSldViewPr snapToGrid="0">
      <p:cViewPr varScale="1">
        <p:scale>
          <a:sx n="109" d="100"/>
          <a:sy n="109" d="100"/>
        </p:scale>
        <p:origin x="16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60AB2-A436-4E5D-AAB6-5C353B3510DE}" type="datetimeFigureOut">
              <a:rPr lang="en-US" smtClean="0"/>
              <a:t>11/13/2017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E069A-084D-4820-8392-B5951ED8E0CE}" type="slidenum">
              <a:rPr lang="en-US" smtClean="0"/>
              <a:t>‹#›</a:t>
            </a:fld>
            <a:endParaRPr lang="en-US"/>
          </a:p>
        </p:txBody>
      </p:sp>
    </p:spTree>
    <p:extLst>
      <p:ext uri="{BB962C8B-B14F-4D97-AF65-F5344CB8AC3E}">
        <p14:creationId xmlns:p14="http://schemas.microsoft.com/office/powerpoint/2010/main" val="269603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TDWG, it is an honor to be here to the second time presenting the pilot of </a:t>
            </a:r>
            <a:r>
              <a:rPr lang="en-US" dirty="0" err="1"/>
              <a:t>OpenBiodiv</a:t>
            </a:r>
            <a:r>
              <a:rPr lang="en-US" dirty="0"/>
              <a:t>. My name is Viktor Senderov and I am part of Pensoft – student of Prof. Penev – who unfortunately cannot make it due to unexpected circumstances – and part of Marie-Curie’s BIG4 International Training Network in bioinformatics of insects. </a:t>
            </a:r>
            <a:r>
              <a:rPr lang="en-US" dirty="0" err="1"/>
              <a:t>OpenBiodiv</a:t>
            </a:r>
            <a:r>
              <a:rPr lang="en-US" dirty="0"/>
              <a:t> is also brought to you via </a:t>
            </a:r>
            <a:r>
              <a:rPr lang="en-US" dirty="0" err="1"/>
              <a:t>Plazi</a:t>
            </a:r>
            <a:r>
              <a:rPr lang="en-US" dirty="0"/>
              <a:t>, the swiss based “freedom fighter” if I may say so, who have so far open-sourced more than 100,000 articles in biodiversity.</a:t>
            </a:r>
          </a:p>
        </p:txBody>
      </p:sp>
      <p:sp>
        <p:nvSpPr>
          <p:cNvPr id="4" name="Slide Number Placeholder 3"/>
          <p:cNvSpPr>
            <a:spLocks noGrp="1"/>
          </p:cNvSpPr>
          <p:nvPr>
            <p:ph type="sldNum" sz="quarter" idx="10"/>
          </p:nvPr>
        </p:nvSpPr>
        <p:spPr/>
        <p:txBody>
          <a:bodyPr/>
          <a:lstStyle/>
          <a:p>
            <a:fld id="{77EE069A-084D-4820-8392-B5951ED8E0CE}" type="slidenum">
              <a:rPr lang="en-US" smtClean="0"/>
              <a:t>1</a:t>
            </a:fld>
            <a:endParaRPr lang="en-US"/>
          </a:p>
        </p:txBody>
      </p:sp>
    </p:spTree>
    <p:extLst>
      <p:ext uri="{BB962C8B-B14F-4D97-AF65-F5344CB8AC3E}">
        <p14:creationId xmlns:p14="http://schemas.microsoft.com/office/powerpoint/2010/main" val="407175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OpenBiodiv</a:t>
            </a:r>
            <a:r>
              <a:rPr lang="en-US" dirty="0"/>
              <a:t> is not one thing. In fact we use the name to refer to three distinct entities. Above everything else, </a:t>
            </a:r>
            <a:r>
              <a:rPr lang="en-US" dirty="0" err="1"/>
              <a:t>OpenBiodiv</a:t>
            </a:r>
            <a:r>
              <a:rPr lang="en-US" dirty="0"/>
              <a:t> is a semantic graph database. The database contains the LOD dataset but is a little bit more – it hosts a Lucene Search index, an API, a workbench with a SPARQL editor – all available to its users. To create the dataset/database we wrote own R libraries for RDF-</a:t>
            </a:r>
            <a:r>
              <a:rPr lang="en-US" dirty="0" err="1"/>
              <a:t>ization</a:t>
            </a:r>
            <a:r>
              <a:rPr lang="en-US" dirty="0"/>
              <a:t> and our own ontology – more about them later. While these two components were already present in a rudimentary form during last year’s TDWG, this year we also want to present to you the beta version of the website developed at Pensoft.</a:t>
            </a:r>
          </a:p>
        </p:txBody>
      </p:sp>
      <p:sp>
        <p:nvSpPr>
          <p:cNvPr id="4" name="Slide Number Placeholder 3"/>
          <p:cNvSpPr>
            <a:spLocks noGrp="1"/>
          </p:cNvSpPr>
          <p:nvPr>
            <p:ph type="sldNum" sz="quarter" idx="10"/>
          </p:nvPr>
        </p:nvSpPr>
        <p:spPr/>
        <p:txBody>
          <a:bodyPr/>
          <a:lstStyle/>
          <a:p>
            <a:fld id="{77EE069A-084D-4820-8392-B5951ED8E0CE}" type="slidenum">
              <a:rPr lang="en-US" smtClean="0"/>
              <a:t>2</a:t>
            </a:fld>
            <a:endParaRPr lang="en-US"/>
          </a:p>
        </p:txBody>
      </p:sp>
    </p:spTree>
    <p:extLst>
      <p:ext uri="{BB962C8B-B14F-4D97-AF65-F5344CB8AC3E}">
        <p14:creationId xmlns:p14="http://schemas.microsoft.com/office/powerpoint/2010/main" val="206305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theoretical talk! The system is now on-line for all to test as a beta-release under openbiodiv.net!!</a:t>
            </a:r>
          </a:p>
          <a:p>
            <a:endParaRPr lang="en-US" dirty="0"/>
          </a:p>
          <a:p>
            <a:r>
              <a:rPr lang="en-US" dirty="0"/>
              <a:t>It’s main window features a semantic search interface as well access to various apps. The semantic search interface operates intuitively allowing you to browse the graph database based on the templates that we’ve created for key datatypes without the need to write SPARQL.</a:t>
            </a:r>
          </a:p>
        </p:txBody>
      </p:sp>
      <p:sp>
        <p:nvSpPr>
          <p:cNvPr id="4" name="Slide Number Placeholder 3"/>
          <p:cNvSpPr>
            <a:spLocks noGrp="1"/>
          </p:cNvSpPr>
          <p:nvPr>
            <p:ph type="sldNum" sz="quarter" idx="10"/>
          </p:nvPr>
        </p:nvSpPr>
        <p:spPr/>
        <p:txBody>
          <a:bodyPr/>
          <a:lstStyle/>
          <a:p>
            <a:fld id="{77EE069A-084D-4820-8392-B5951ED8E0CE}" type="slidenum">
              <a:rPr lang="en-US" smtClean="0"/>
              <a:t>4</a:t>
            </a:fld>
            <a:endParaRPr lang="en-US"/>
          </a:p>
        </p:txBody>
      </p:sp>
    </p:spTree>
    <p:extLst>
      <p:ext uri="{BB962C8B-B14F-4D97-AF65-F5344CB8AC3E}">
        <p14:creationId xmlns:p14="http://schemas.microsoft.com/office/powerpoint/2010/main" val="125574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here I’ve typed the term Lyubomir Penev and the system has correctly identified it as a Person and invoked the Person template, giving me general information about the person as well as person statistics. From here I can also browse the top collaborators of this person and see their statistics.</a:t>
            </a:r>
          </a:p>
        </p:txBody>
      </p:sp>
      <p:sp>
        <p:nvSpPr>
          <p:cNvPr id="4" name="Slide Number Placeholder 3"/>
          <p:cNvSpPr>
            <a:spLocks noGrp="1"/>
          </p:cNvSpPr>
          <p:nvPr>
            <p:ph type="sldNum" sz="quarter" idx="10"/>
          </p:nvPr>
        </p:nvSpPr>
        <p:spPr/>
        <p:txBody>
          <a:bodyPr/>
          <a:lstStyle/>
          <a:p>
            <a:fld id="{77EE069A-084D-4820-8392-B5951ED8E0CE}" type="slidenum">
              <a:rPr lang="en-US" smtClean="0"/>
              <a:t>5</a:t>
            </a:fld>
            <a:endParaRPr lang="en-US"/>
          </a:p>
        </p:txBody>
      </p:sp>
    </p:spTree>
    <p:extLst>
      <p:ext uri="{BB962C8B-B14F-4D97-AF65-F5344CB8AC3E}">
        <p14:creationId xmlns:p14="http://schemas.microsoft.com/office/powerpoint/2010/main" val="88815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COLORS</a:t>
            </a:r>
          </a:p>
          <a:p>
            <a:r>
              <a:rPr lang="en-US" dirty="0"/>
              <a:t>BDJ</a:t>
            </a:r>
            <a:r>
              <a:rPr lang="en-US" baseline="0" dirty="0"/>
              <a:t> LOGO</a:t>
            </a:r>
            <a:endParaRPr lang="en-US" dirty="0"/>
          </a:p>
          <a:p>
            <a:endParaRPr lang="en-US" dirty="0"/>
          </a:p>
          <a:p>
            <a:r>
              <a:rPr lang="en-US" dirty="0"/>
              <a:t>Utilizing Open science/ Open thesis</a:t>
            </a:r>
          </a:p>
          <a:p>
            <a:endParaRPr lang="en-US" dirty="0"/>
          </a:p>
          <a:p>
            <a:r>
              <a:rPr lang="en-US" dirty="0"/>
              <a:t>Feedback after</a:t>
            </a:r>
            <a:r>
              <a:rPr lang="en-US" baseline="0" dirty="0"/>
              <a:t>  the publication the publication of the </a:t>
            </a:r>
            <a:r>
              <a:rPr lang="en-US" baseline="0" dirty="0" err="1"/>
              <a:t>phd</a:t>
            </a:r>
            <a:r>
              <a:rPr lang="en-US" baseline="0" dirty="0"/>
              <a:t> plan – adapting the plan after recommendations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5C6720-7C58-40D7-9B78-533D495C62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25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C6720-7C58-40D7-9B78-533D495C62D0}" type="slidenum">
              <a:rPr lang="en-US" smtClean="0"/>
              <a:t>8</a:t>
            </a:fld>
            <a:endParaRPr lang="en-US"/>
          </a:p>
        </p:txBody>
      </p:sp>
    </p:spTree>
    <p:extLst>
      <p:ext uri="{BB962C8B-B14F-4D97-AF65-F5344CB8AC3E}">
        <p14:creationId xmlns:p14="http://schemas.microsoft.com/office/powerpoint/2010/main" val="400292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5127E0-4A7A-4ACA-8EB3-A18EE0611A1E}"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29055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27E0-4A7A-4ACA-8EB3-A18EE0611A1E}"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102053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27E0-4A7A-4ACA-8EB3-A18EE0611A1E}"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3625449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F333FB9-593B-448E-A0DC-5FDFE6D57141}"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257466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33FB9-593B-448E-A0DC-5FDFE6D57141}"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5779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33FB9-593B-448E-A0DC-5FDFE6D57141}"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511687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33FB9-593B-448E-A0DC-5FDFE6D57141}"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819595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33FB9-593B-448E-A0DC-5FDFE6D57141}"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4289497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33FB9-593B-448E-A0DC-5FDFE6D57141}"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2229908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33FB9-593B-448E-A0DC-5FDFE6D57141}" type="datetimeFigureOut">
              <a:rPr lang="en-US" smtClean="0"/>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2829121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F333FB9-593B-448E-A0DC-5FDFE6D57141}"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231721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27E0-4A7A-4ACA-8EB3-A18EE0611A1E}"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414118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F333FB9-593B-448E-A0DC-5FDFE6D57141}"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1506453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33FB9-593B-448E-A0DC-5FDFE6D57141}"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1054737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33FB9-593B-448E-A0DC-5FDFE6D57141}"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EC367-C658-43B3-8826-B17F32925F19}" type="slidenum">
              <a:rPr lang="en-US" smtClean="0"/>
              <a:t>‹#›</a:t>
            </a:fld>
            <a:endParaRPr lang="en-US"/>
          </a:p>
        </p:txBody>
      </p:sp>
    </p:spTree>
    <p:extLst>
      <p:ext uri="{BB962C8B-B14F-4D97-AF65-F5344CB8AC3E}">
        <p14:creationId xmlns:p14="http://schemas.microsoft.com/office/powerpoint/2010/main" val="407500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127E0-4A7A-4ACA-8EB3-A18EE0611A1E}"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218773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27E0-4A7A-4ACA-8EB3-A18EE0611A1E}"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160987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27E0-4A7A-4ACA-8EB3-A18EE0611A1E}"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44283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27E0-4A7A-4ACA-8EB3-A18EE0611A1E}"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281185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27E0-4A7A-4ACA-8EB3-A18EE0611A1E}" type="datetimeFigureOut">
              <a:rPr lang="en-US" smtClean="0"/>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144512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5127E0-4A7A-4ACA-8EB3-A18EE0611A1E}"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234958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5127E0-4A7A-4ACA-8EB3-A18EE0611A1E}"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8B0B-F3E3-4605-A5CB-23EB1000FA2D}" type="slidenum">
              <a:rPr lang="en-US" smtClean="0"/>
              <a:t>‹#›</a:t>
            </a:fld>
            <a:endParaRPr lang="en-US"/>
          </a:p>
        </p:txBody>
      </p:sp>
    </p:spTree>
    <p:extLst>
      <p:ext uri="{BB962C8B-B14F-4D97-AF65-F5344CB8AC3E}">
        <p14:creationId xmlns:p14="http://schemas.microsoft.com/office/powerpoint/2010/main" val="20525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127E0-4A7A-4ACA-8EB3-A18EE0611A1E}" type="datetimeFigureOut">
              <a:rPr lang="en-US" smtClean="0"/>
              <a:t>11/13/2017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78B0B-F3E3-4605-A5CB-23EB1000FA2D}" type="slidenum">
              <a:rPr lang="en-US" smtClean="0"/>
              <a:t>‹#›</a:t>
            </a:fld>
            <a:endParaRPr lang="en-US"/>
          </a:p>
        </p:txBody>
      </p:sp>
    </p:spTree>
    <p:extLst>
      <p:ext uri="{BB962C8B-B14F-4D97-AF65-F5344CB8AC3E}">
        <p14:creationId xmlns:p14="http://schemas.microsoft.com/office/powerpoint/2010/main" val="3212439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F333FB9-593B-448E-A0DC-5FDFE6D57141}" type="datetimeFigureOut">
              <a:rPr lang="en-US" smtClean="0"/>
              <a:t>11/13/2017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2EC367-C658-43B3-8826-B17F32925F19}" type="slidenum">
              <a:rPr lang="en-US" smtClean="0"/>
              <a:t>‹#›</a:t>
            </a:fld>
            <a:endParaRPr lang="en-US"/>
          </a:p>
        </p:txBody>
      </p:sp>
    </p:spTree>
    <p:extLst>
      <p:ext uri="{BB962C8B-B14F-4D97-AF65-F5344CB8AC3E}">
        <p14:creationId xmlns:p14="http://schemas.microsoft.com/office/powerpoint/2010/main" val="4215336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369854-2B9B-4A48-9823-944DB660FBBD}"/>
              </a:ext>
            </a:extLst>
          </p:cNvPr>
          <p:cNvPicPr>
            <a:picLocks noChangeAspect="1"/>
          </p:cNvPicPr>
          <p:nvPr/>
        </p:nvPicPr>
        <p:blipFill>
          <a:blip r:embed="rId3"/>
          <a:stretch>
            <a:fillRect/>
          </a:stretch>
        </p:blipFill>
        <p:spPr>
          <a:xfrm>
            <a:off x="0" y="0"/>
            <a:ext cx="9144000" cy="2286000"/>
          </a:xfrm>
          <a:prstGeom prst="rect">
            <a:avLst/>
          </a:prstGeom>
        </p:spPr>
      </p:pic>
      <p:pic>
        <p:nvPicPr>
          <p:cNvPr id="6" name="Picture 5">
            <a:extLst>
              <a:ext uri="{FF2B5EF4-FFF2-40B4-BE49-F238E27FC236}">
                <a16:creationId xmlns:a16="http://schemas.microsoft.com/office/drawing/2014/main" id="{3B59D212-C3AF-4C2D-8105-D0DC3E425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54" y="2987217"/>
            <a:ext cx="2141592" cy="454641"/>
          </a:xfrm>
          <a:prstGeom prst="rect">
            <a:avLst/>
          </a:prstGeom>
        </p:spPr>
      </p:pic>
      <p:pic>
        <p:nvPicPr>
          <p:cNvPr id="8" name="Picture 7">
            <a:extLst>
              <a:ext uri="{FF2B5EF4-FFF2-40B4-BE49-F238E27FC236}">
                <a16:creationId xmlns:a16="http://schemas.microsoft.com/office/drawing/2014/main" id="{7F0C4B4A-76AF-4AD6-9995-A2801C38F1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124" y="3893481"/>
            <a:ext cx="2091261" cy="1038527"/>
          </a:xfrm>
          <a:prstGeom prst="rect">
            <a:avLst/>
          </a:prstGeom>
        </p:spPr>
      </p:pic>
      <p:pic>
        <p:nvPicPr>
          <p:cNvPr id="14" name="Picture 13">
            <a:extLst>
              <a:ext uri="{FF2B5EF4-FFF2-40B4-BE49-F238E27FC236}">
                <a16:creationId xmlns:a16="http://schemas.microsoft.com/office/drawing/2014/main" id="{07DD354A-1918-4387-AE63-5128A0281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0685" y="2987217"/>
            <a:ext cx="1818565" cy="454641"/>
          </a:xfrm>
          <a:prstGeom prst="rect">
            <a:avLst/>
          </a:prstGeom>
        </p:spPr>
      </p:pic>
      <p:sp>
        <p:nvSpPr>
          <p:cNvPr id="17" name="TextBox 16">
            <a:extLst>
              <a:ext uri="{FF2B5EF4-FFF2-40B4-BE49-F238E27FC236}">
                <a16:creationId xmlns:a16="http://schemas.microsoft.com/office/drawing/2014/main" id="{9358C080-9605-4FF9-AAFC-0537C848024E}"/>
              </a:ext>
            </a:extLst>
          </p:cNvPr>
          <p:cNvSpPr txBox="1"/>
          <p:nvPr/>
        </p:nvSpPr>
        <p:spPr>
          <a:xfrm>
            <a:off x="340262" y="4777687"/>
            <a:ext cx="8522983" cy="1446550"/>
          </a:xfrm>
          <a:prstGeom prst="rect">
            <a:avLst/>
          </a:prstGeom>
          <a:noFill/>
        </p:spPr>
        <p:txBody>
          <a:bodyPr wrap="square" rtlCol="0">
            <a:spAutoFit/>
          </a:bodyPr>
          <a:lstStyle/>
          <a:p>
            <a:pPr algn="ctr"/>
            <a:r>
              <a:rPr lang="en-US" sz="4400" dirty="0"/>
              <a:t>¾ Report</a:t>
            </a:r>
          </a:p>
          <a:p>
            <a:pPr algn="ctr"/>
            <a:r>
              <a:rPr lang="en-US" sz="4400" dirty="0"/>
              <a:t>Viktor Senderov</a:t>
            </a:r>
          </a:p>
        </p:txBody>
      </p:sp>
      <p:pic>
        <p:nvPicPr>
          <p:cNvPr id="10" name="Picture 9">
            <a:extLst>
              <a:ext uri="{FF2B5EF4-FFF2-40B4-BE49-F238E27FC236}">
                <a16:creationId xmlns:a16="http://schemas.microsoft.com/office/drawing/2014/main" id="{B315B431-951F-495D-902A-0EC785EA11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5881" y="2535595"/>
            <a:ext cx="2031749" cy="1357886"/>
          </a:xfrm>
          <a:prstGeom prst="rect">
            <a:avLst/>
          </a:prstGeom>
        </p:spPr>
      </p:pic>
    </p:spTree>
    <p:extLst>
      <p:ext uri="{BB962C8B-B14F-4D97-AF65-F5344CB8AC3E}">
        <p14:creationId xmlns:p14="http://schemas.microsoft.com/office/powerpoint/2010/main" val="214219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7C6A-50A7-455F-A41B-782DAE1E5D21}"/>
              </a:ext>
            </a:extLst>
          </p:cNvPr>
          <p:cNvSpPr>
            <a:spLocks noGrp="1"/>
          </p:cNvSpPr>
          <p:nvPr>
            <p:ph type="title"/>
          </p:nvPr>
        </p:nvSpPr>
        <p:spPr/>
        <p:txBody>
          <a:bodyPr/>
          <a:lstStyle/>
          <a:p>
            <a:r>
              <a:rPr lang="en-US" dirty="0" err="1"/>
              <a:t>Secondments</a:t>
            </a:r>
            <a:r>
              <a:rPr lang="en-US" dirty="0"/>
              <a:t> and Short Visits</a:t>
            </a:r>
          </a:p>
        </p:txBody>
      </p:sp>
      <p:sp>
        <p:nvSpPr>
          <p:cNvPr id="3" name="Content Placeholder 2">
            <a:extLst>
              <a:ext uri="{FF2B5EF4-FFF2-40B4-BE49-F238E27FC236}">
                <a16:creationId xmlns:a16="http://schemas.microsoft.com/office/drawing/2014/main" id="{3ED13D05-D99D-4481-B20F-3902C6416BBE}"/>
              </a:ext>
            </a:extLst>
          </p:cNvPr>
          <p:cNvSpPr>
            <a:spLocks noGrp="1"/>
          </p:cNvSpPr>
          <p:nvPr>
            <p:ph idx="1"/>
          </p:nvPr>
        </p:nvSpPr>
        <p:spPr/>
        <p:txBody>
          <a:bodyPr/>
          <a:lstStyle/>
          <a:p>
            <a:r>
              <a:rPr lang="en-US" dirty="0"/>
              <a:t>Short visit to ASU in December 2016</a:t>
            </a:r>
          </a:p>
          <a:p>
            <a:r>
              <a:rPr lang="en-US" dirty="0" err="1"/>
              <a:t>Secondment</a:t>
            </a:r>
            <a:r>
              <a:rPr lang="en-US" dirty="0"/>
              <a:t> at Ronquist Lab : 15 Sep.  - 20. Dec.</a:t>
            </a:r>
          </a:p>
          <a:p>
            <a:r>
              <a:rPr lang="en-US" dirty="0"/>
              <a:t>Planned </a:t>
            </a:r>
            <a:r>
              <a:rPr lang="en-US" dirty="0" err="1"/>
              <a:t>secondment</a:t>
            </a:r>
            <a:r>
              <a:rPr lang="en-US" dirty="0"/>
              <a:t> or short visit: ERA7 </a:t>
            </a:r>
          </a:p>
        </p:txBody>
      </p:sp>
    </p:spTree>
    <p:extLst>
      <p:ext uri="{BB962C8B-B14F-4D97-AF65-F5344CB8AC3E}">
        <p14:creationId xmlns:p14="http://schemas.microsoft.com/office/powerpoint/2010/main" val="75114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3F60-6A2A-4B81-B3D9-3C7822D717AB}"/>
              </a:ext>
            </a:extLst>
          </p:cNvPr>
          <p:cNvSpPr>
            <a:spLocks noGrp="1"/>
          </p:cNvSpPr>
          <p:nvPr>
            <p:ph type="title"/>
          </p:nvPr>
        </p:nvSpPr>
        <p:spPr/>
        <p:txBody>
          <a:bodyPr/>
          <a:lstStyle/>
          <a:p>
            <a:r>
              <a:rPr lang="en-US" dirty="0"/>
              <a:t>“Extracurricular Activities” in 2017</a:t>
            </a:r>
          </a:p>
        </p:txBody>
      </p:sp>
      <p:sp>
        <p:nvSpPr>
          <p:cNvPr id="3" name="Content Placeholder 2">
            <a:extLst>
              <a:ext uri="{FF2B5EF4-FFF2-40B4-BE49-F238E27FC236}">
                <a16:creationId xmlns:a16="http://schemas.microsoft.com/office/drawing/2014/main" id="{D7E266CB-0D2A-426F-BCF7-84FC56A7B806}"/>
              </a:ext>
            </a:extLst>
          </p:cNvPr>
          <p:cNvSpPr>
            <a:spLocks noGrp="1"/>
          </p:cNvSpPr>
          <p:nvPr>
            <p:ph idx="1"/>
          </p:nvPr>
        </p:nvSpPr>
        <p:spPr/>
        <p:txBody>
          <a:bodyPr/>
          <a:lstStyle/>
          <a:p>
            <a:pPr marL="457200" indent="-457200">
              <a:buFont typeface="+mj-lt"/>
              <a:buAutoNum type="arabicPeriod"/>
            </a:pPr>
            <a:r>
              <a:rPr lang="en-US" dirty="0"/>
              <a:t>10-Week R Course R U Bio at Museum of Natural History, Bulgaria</a:t>
            </a:r>
          </a:p>
          <a:p>
            <a:pPr marL="457200" indent="-457200">
              <a:buFont typeface="+mj-lt"/>
              <a:buAutoNum type="arabicPeriod"/>
            </a:pPr>
            <a:r>
              <a:rPr lang="en-US" dirty="0"/>
              <a:t>R U Bio Bioinformatics course (4 hours) at Software University Bulgaria</a:t>
            </a:r>
          </a:p>
          <a:p>
            <a:pPr marL="457200" indent="-457200">
              <a:buFont typeface="+mj-lt"/>
              <a:buAutoNum type="arabicPeriod"/>
            </a:pPr>
            <a:r>
              <a:rPr lang="en-US" dirty="0" err="1"/>
              <a:t>Datathon</a:t>
            </a:r>
            <a:r>
              <a:rPr lang="en-US" dirty="0"/>
              <a:t> Winner - #Dathaton17</a:t>
            </a:r>
          </a:p>
        </p:txBody>
      </p:sp>
    </p:spTree>
    <p:extLst>
      <p:ext uri="{BB962C8B-B14F-4D97-AF65-F5344CB8AC3E}">
        <p14:creationId xmlns:p14="http://schemas.microsoft.com/office/powerpoint/2010/main" val="382299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6426-9E0A-4578-9ED8-8F14A22DB8E7}"/>
              </a:ext>
            </a:extLst>
          </p:cNvPr>
          <p:cNvSpPr>
            <a:spLocks noGrp="1"/>
          </p:cNvSpPr>
          <p:nvPr>
            <p:ph type="title"/>
          </p:nvPr>
        </p:nvSpPr>
        <p:spPr/>
        <p:txBody>
          <a:bodyPr/>
          <a:lstStyle/>
          <a:p>
            <a:r>
              <a:rPr lang="en-US" dirty="0"/>
              <a:t>Outlook</a:t>
            </a:r>
          </a:p>
        </p:txBody>
      </p:sp>
      <p:sp>
        <p:nvSpPr>
          <p:cNvPr id="3" name="Content Placeholder 2">
            <a:extLst>
              <a:ext uri="{FF2B5EF4-FFF2-40B4-BE49-F238E27FC236}">
                <a16:creationId xmlns:a16="http://schemas.microsoft.com/office/drawing/2014/main" id="{F45CB011-A1C1-450E-9976-3DDF5F562349}"/>
              </a:ext>
            </a:extLst>
          </p:cNvPr>
          <p:cNvSpPr>
            <a:spLocks noGrp="1"/>
          </p:cNvSpPr>
          <p:nvPr>
            <p:ph idx="1"/>
          </p:nvPr>
        </p:nvSpPr>
        <p:spPr/>
        <p:txBody>
          <a:bodyPr/>
          <a:lstStyle/>
          <a:p>
            <a:r>
              <a:rPr lang="en-US" dirty="0"/>
              <a:t>Major Publication One by Nov. 3!</a:t>
            </a:r>
          </a:p>
          <a:p>
            <a:pPr lvl="1"/>
            <a:r>
              <a:rPr lang="en-US" dirty="0"/>
              <a:t>“</a:t>
            </a:r>
            <a:r>
              <a:rPr lang="en-US" dirty="0" err="1"/>
              <a:t>OpenBiodiv</a:t>
            </a:r>
            <a:r>
              <a:rPr lang="en-US" dirty="0"/>
              <a:t>-O: The Ontology of the </a:t>
            </a:r>
            <a:r>
              <a:rPr lang="en-US" dirty="0" err="1"/>
              <a:t>OpenBiodiv</a:t>
            </a:r>
            <a:r>
              <a:rPr lang="en-US" dirty="0"/>
              <a:t> Knowledge System”</a:t>
            </a:r>
          </a:p>
          <a:p>
            <a:r>
              <a:rPr lang="en-US" dirty="0"/>
              <a:t>More pubs:</a:t>
            </a:r>
          </a:p>
          <a:p>
            <a:pPr marL="800100" lvl="1" indent="-457200">
              <a:buFont typeface="+mj-lt"/>
              <a:buAutoNum type="arabicPeriod"/>
            </a:pPr>
            <a:r>
              <a:rPr lang="en-US" dirty="0"/>
              <a:t>Populating the ontology/ publishing the R library</a:t>
            </a:r>
          </a:p>
          <a:p>
            <a:pPr marL="800100" lvl="1" indent="-457200">
              <a:buFont typeface="+mj-lt"/>
              <a:buAutoNum type="arabicPeriod"/>
            </a:pPr>
            <a:r>
              <a:rPr lang="en-US" dirty="0"/>
              <a:t>Applications of text-mining on the Pensoft/</a:t>
            </a:r>
            <a:r>
              <a:rPr lang="en-US" dirty="0" err="1"/>
              <a:t>Plazi</a:t>
            </a:r>
            <a:r>
              <a:rPr lang="en-US" dirty="0"/>
              <a:t> corpus</a:t>
            </a:r>
          </a:p>
          <a:p>
            <a:r>
              <a:rPr lang="en-US" dirty="0"/>
              <a:t>Short Visit to ERA7</a:t>
            </a:r>
          </a:p>
          <a:p>
            <a:r>
              <a:rPr lang="en-US" dirty="0"/>
              <a:t>Defense</a:t>
            </a:r>
          </a:p>
        </p:txBody>
      </p:sp>
    </p:spTree>
    <p:extLst>
      <p:ext uri="{BB962C8B-B14F-4D97-AF65-F5344CB8AC3E}">
        <p14:creationId xmlns:p14="http://schemas.microsoft.com/office/powerpoint/2010/main" val="307066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857E-0740-417C-944F-CE43D1B6B107}"/>
              </a:ext>
            </a:extLst>
          </p:cNvPr>
          <p:cNvSpPr>
            <a:spLocks noGrp="1"/>
          </p:cNvSpPr>
          <p:nvPr>
            <p:ph type="title"/>
          </p:nvPr>
        </p:nvSpPr>
        <p:spPr/>
        <p:txBody>
          <a:bodyPr/>
          <a:lstStyle/>
          <a:p>
            <a:endParaRPr lang="en-US" dirty="0">
              <a:solidFill>
                <a:srgbClr val="FF0000"/>
              </a:solidFill>
            </a:endParaRPr>
          </a:p>
        </p:txBody>
      </p:sp>
      <p:sp>
        <p:nvSpPr>
          <p:cNvPr id="3" name="Content Placeholder 2">
            <a:extLst>
              <a:ext uri="{FF2B5EF4-FFF2-40B4-BE49-F238E27FC236}">
                <a16:creationId xmlns:a16="http://schemas.microsoft.com/office/drawing/2014/main" id="{D7AF3881-34EB-408B-9281-32D3666B0B34}"/>
              </a:ext>
            </a:extLst>
          </p:cNvPr>
          <p:cNvSpPr>
            <a:spLocks noGrp="1"/>
          </p:cNvSpPr>
          <p:nvPr>
            <p:ph idx="1"/>
          </p:nvPr>
        </p:nvSpPr>
        <p:spPr>
          <a:xfrm>
            <a:off x="398991" y="4351430"/>
            <a:ext cx="8346017" cy="1300163"/>
          </a:xfrm>
        </p:spPr>
        <p:txBody>
          <a:bodyPr>
            <a:normAutofit fontScale="85000" lnSpcReduction="10000"/>
          </a:bodyPr>
          <a:lstStyle/>
          <a:p>
            <a:pPr marL="0" indent="0">
              <a:buNone/>
            </a:pPr>
            <a:r>
              <a:rPr lang="en-US" dirty="0"/>
              <a:t>Financed through the European Union’s Horizon 2020 research and innovation program under the Marie </a:t>
            </a:r>
            <a:r>
              <a:rPr lang="en-US" dirty="0" err="1"/>
              <a:t>Sklodovska</a:t>
            </a:r>
            <a:r>
              <a:rPr lang="en-US" dirty="0"/>
              <a:t>-Curie grant agreement No. 642241. Responsibility for the information and views set out in this report lies entirely with the authors.</a:t>
            </a:r>
          </a:p>
        </p:txBody>
      </p:sp>
      <p:sp>
        <p:nvSpPr>
          <p:cNvPr id="4" name="Rectangle 3">
            <a:extLst>
              <a:ext uri="{FF2B5EF4-FFF2-40B4-BE49-F238E27FC236}">
                <a16:creationId xmlns:a16="http://schemas.microsoft.com/office/drawing/2014/main" id="{B7975ACB-0344-4A83-89E4-E4C400838D8F}"/>
              </a:ext>
            </a:extLst>
          </p:cNvPr>
          <p:cNvSpPr/>
          <p:nvPr/>
        </p:nvSpPr>
        <p:spPr>
          <a:xfrm>
            <a:off x="1187725" y="365126"/>
            <a:ext cx="6322209" cy="3631763"/>
          </a:xfrm>
          <a:prstGeom prst="rect">
            <a:avLst/>
          </a:prstGeom>
          <a:noFill/>
        </p:spPr>
        <p:txBody>
          <a:bodyPr wrap="square" lIns="91440" tIns="45720" rIns="91440" bIns="45720">
            <a:spAutoFit/>
          </a:bodyPr>
          <a:lstStyle/>
          <a:p>
            <a:pPr algn="ctr"/>
            <a:r>
              <a:rPr lang="en-US" sz="115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27445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7AA7-ED5B-432B-9090-7DC5C1CD9E71}"/>
              </a:ext>
            </a:extLst>
          </p:cNvPr>
          <p:cNvSpPr>
            <a:spLocks noGrp="1"/>
          </p:cNvSpPr>
          <p:nvPr>
            <p:ph type="title"/>
          </p:nvPr>
        </p:nvSpPr>
        <p:spPr/>
        <p:txBody>
          <a:bodyPr/>
          <a:lstStyle/>
          <a:p>
            <a:r>
              <a:rPr lang="en-US" dirty="0"/>
              <a:t>Courses Attended</a:t>
            </a:r>
          </a:p>
        </p:txBody>
      </p:sp>
      <p:sp>
        <p:nvSpPr>
          <p:cNvPr id="3" name="Content Placeholder 2">
            <a:extLst>
              <a:ext uri="{FF2B5EF4-FFF2-40B4-BE49-F238E27FC236}">
                <a16:creationId xmlns:a16="http://schemas.microsoft.com/office/drawing/2014/main" id="{F1D23CF2-6FA6-4F77-9F39-27B1CF5D775D}"/>
              </a:ext>
            </a:extLst>
          </p:cNvPr>
          <p:cNvSpPr>
            <a:spLocks noGrp="1"/>
          </p:cNvSpPr>
          <p:nvPr>
            <p:ph idx="1"/>
          </p:nvPr>
        </p:nvSpPr>
        <p:spPr/>
        <p:txBody>
          <a:bodyPr/>
          <a:lstStyle/>
          <a:p>
            <a:pPr marL="0" indent="0">
              <a:buNone/>
            </a:pPr>
            <a:r>
              <a:rPr lang="en-US" dirty="0"/>
              <a:t>Bulgarian Academy of Sciences Educational Program</a:t>
            </a:r>
          </a:p>
          <a:p>
            <a:r>
              <a:rPr lang="en-US" dirty="0"/>
              <a:t>Language Course</a:t>
            </a:r>
          </a:p>
          <a:p>
            <a:r>
              <a:rPr lang="en-US" dirty="0"/>
              <a:t>Computer Course</a:t>
            </a:r>
          </a:p>
          <a:p>
            <a:r>
              <a:rPr lang="en-US" dirty="0"/>
              <a:t>Introduction to Taxonomy</a:t>
            </a:r>
          </a:p>
          <a:p>
            <a:r>
              <a:rPr lang="en-US" dirty="0"/>
              <a:t>BIG4 Courses</a:t>
            </a:r>
          </a:p>
        </p:txBody>
      </p:sp>
    </p:spTree>
    <p:extLst>
      <p:ext uri="{BB962C8B-B14F-4D97-AF65-F5344CB8AC3E}">
        <p14:creationId xmlns:p14="http://schemas.microsoft.com/office/powerpoint/2010/main" val="28697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7DD346A-41C3-426B-8999-02784311147A}"/>
              </a:ext>
            </a:extLst>
          </p:cNvPr>
          <p:cNvPicPr>
            <a:picLocks noGrp="1" noChangeAspect="1"/>
          </p:cNvPicPr>
          <p:nvPr>
            <p:ph idx="1"/>
          </p:nvPr>
        </p:nvPicPr>
        <p:blipFill>
          <a:blip r:embed="rId3"/>
          <a:stretch>
            <a:fillRect/>
          </a:stretch>
        </p:blipFill>
        <p:spPr>
          <a:xfrm>
            <a:off x="482600" y="1827627"/>
            <a:ext cx="8178799" cy="4089399"/>
          </a:xfrm>
          <a:prstGeom prst="rect">
            <a:avLst/>
          </a:prstGeom>
        </p:spPr>
      </p:pic>
      <p:sp>
        <p:nvSpPr>
          <p:cNvPr id="2" name="Title 1">
            <a:extLst>
              <a:ext uri="{FF2B5EF4-FFF2-40B4-BE49-F238E27FC236}">
                <a16:creationId xmlns:a16="http://schemas.microsoft.com/office/drawing/2014/main" id="{49DFF31F-1254-4E5F-AA14-F2C95E7978C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What is OpenBiodiv?</a:t>
            </a:r>
          </a:p>
        </p:txBody>
      </p:sp>
    </p:spTree>
    <p:extLst>
      <p:ext uri="{BB962C8B-B14F-4D97-AF65-F5344CB8AC3E}">
        <p14:creationId xmlns:p14="http://schemas.microsoft.com/office/powerpoint/2010/main" val="72249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CFC5-060A-484B-8E3F-F237CE2712F9}"/>
              </a:ext>
            </a:extLst>
          </p:cNvPr>
          <p:cNvSpPr>
            <a:spLocks noGrp="1"/>
          </p:cNvSpPr>
          <p:nvPr>
            <p:ph type="title"/>
          </p:nvPr>
        </p:nvSpPr>
        <p:spPr/>
        <p:txBody>
          <a:bodyPr/>
          <a:lstStyle/>
          <a:p>
            <a:r>
              <a:rPr lang="en-US" b="1" dirty="0"/>
              <a:t>Objectives Accomplished So Far</a:t>
            </a:r>
          </a:p>
        </p:txBody>
      </p:sp>
      <p:sp>
        <p:nvSpPr>
          <p:cNvPr id="3" name="Content Placeholder 2">
            <a:extLst>
              <a:ext uri="{FF2B5EF4-FFF2-40B4-BE49-F238E27FC236}">
                <a16:creationId xmlns:a16="http://schemas.microsoft.com/office/drawing/2014/main" id="{CDF0F155-8646-4E03-998A-2224AF782863}"/>
              </a:ext>
            </a:extLst>
          </p:cNvPr>
          <p:cNvSpPr>
            <a:spLocks noGrp="1"/>
          </p:cNvSpPr>
          <p:nvPr>
            <p:ph idx="1"/>
          </p:nvPr>
        </p:nvSpPr>
        <p:spPr/>
        <p:txBody>
          <a:bodyPr>
            <a:normAutofit lnSpcReduction="10000"/>
          </a:bodyPr>
          <a:lstStyle/>
          <a:p>
            <a:r>
              <a:rPr lang="en-US" dirty="0">
                <a:solidFill>
                  <a:schemeClr val="bg1">
                    <a:lumMod val="65000"/>
                  </a:schemeClr>
                </a:solidFill>
              </a:rPr>
              <a:t>Occurrence Data Workflow for BDJ</a:t>
            </a:r>
            <a:endParaRPr lang="en-US" dirty="0">
              <a:solidFill>
                <a:schemeClr val="bg1">
                  <a:lumMod val="65000"/>
                </a:schemeClr>
              </a:solidFill>
              <a:sym typeface="Wingdings" panose="05000000000000000000" pitchFamily="2" charset="2"/>
            </a:endParaRPr>
          </a:p>
          <a:p>
            <a:r>
              <a:rPr lang="en-US" dirty="0">
                <a:solidFill>
                  <a:schemeClr val="bg1">
                    <a:lumMod val="65000"/>
                  </a:schemeClr>
                </a:solidFill>
              </a:rPr>
              <a:t>EML Workflow for BDJ</a:t>
            </a:r>
          </a:p>
          <a:p>
            <a:r>
              <a:rPr lang="en-US" dirty="0">
                <a:solidFill>
                  <a:schemeClr val="bg1">
                    <a:lumMod val="65000"/>
                  </a:schemeClr>
                </a:solidFill>
              </a:rPr>
              <a:t>New BDJ Article Types (e.g. IUCN Conservation Profile)</a:t>
            </a:r>
          </a:p>
          <a:p>
            <a:r>
              <a:rPr lang="en-US" dirty="0"/>
              <a:t>Collaboration with Martin et al.</a:t>
            </a:r>
          </a:p>
          <a:p>
            <a:r>
              <a:rPr lang="en-US" dirty="0" err="1"/>
              <a:t>OpenBiodiv</a:t>
            </a:r>
            <a:r>
              <a:rPr lang="en-US" dirty="0"/>
              <a:t>-O</a:t>
            </a:r>
          </a:p>
          <a:p>
            <a:r>
              <a:rPr lang="en-US" dirty="0"/>
              <a:t>Vocabularies</a:t>
            </a:r>
          </a:p>
          <a:p>
            <a:pPr lvl="1"/>
            <a:r>
              <a:rPr lang="en-US" dirty="0"/>
              <a:t>Taxonomic Status</a:t>
            </a:r>
          </a:p>
          <a:p>
            <a:pPr lvl="1"/>
            <a:r>
              <a:rPr lang="en-US" dirty="0"/>
              <a:t>Region Connection Calculus</a:t>
            </a:r>
          </a:p>
          <a:p>
            <a:r>
              <a:rPr lang="en-US" dirty="0"/>
              <a:t>Website Beta</a:t>
            </a:r>
          </a:p>
          <a:p>
            <a:endParaRPr lang="en-US" dirty="0"/>
          </a:p>
        </p:txBody>
      </p:sp>
    </p:spTree>
    <p:extLst>
      <p:ext uri="{BB962C8B-B14F-4D97-AF65-F5344CB8AC3E}">
        <p14:creationId xmlns:p14="http://schemas.microsoft.com/office/powerpoint/2010/main" val="283152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1A57-320F-43C3-B910-E6F14B87D7B0}"/>
              </a:ext>
            </a:extLst>
          </p:cNvPr>
          <p:cNvSpPr>
            <a:spLocks noGrp="1"/>
          </p:cNvSpPr>
          <p:nvPr>
            <p:ph type="title"/>
          </p:nvPr>
        </p:nvSpPr>
        <p:spPr/>
        <p:txBody>
          <a:bodyPr/>
          <a:lstStyle/>
          <a:p>
            <a:endParaRPr lang="en-US"/>
          </a:p>
        </p:txBody>
      </p:sp>
      <p:pic>
        <p:nvPicPr>
          <p:cNvPr id="4" name="Content Placeholder 2">
            <a:extLst>
              <a:ext uri="{FF2B5EF4-FFF2-40B4-BE49-F238E27FC236}">
                <a16:creationId xmlns:a16="http://schemas.microsoft.com/office/drawing/2014/main" id="{AE6D1DC7-2498-4ECC-9AF5-E52EB7ADBEB8}"/>
              </a:ext>
            </a:extLst>
          </p:cNvPr>
          <p:cNvPicPr>
            <a:picLocks noGrp="1" noChangeAspect="1"/>
          </p:cNvPicPr>
          <p:nvPr>
            <p:ph idx="1"/>
          </p:nvPr>
        </p:nvPicPr>
        <p:blipFill>
          <a:blip r:embed="rId3"/>
          <a:stretch>
            <a:fillRect/>
          </a:stretch>
        </p:blipFill>
        <p:spPr>
          <a:xfrm>
            <a:off x="0" y="761322"/>
            <a:ext cx="9149449" cy="5594507"/>
          </a:xfrm>
          <a:prstGeom prst="rect">
            <a:avLst/>
          </a:prstGeom>
        </p:spPr>
      </p:pic>
      <p:pic>
        <p:nvPicPr>
          <p:cNvPr id="3" name="Picture 2">
            <a:extLst>
              <a:ext uri="{FF2B5EF4-FFF2-40B4-BE49-F238E27FC236}">
                <a16:creationId xmlns:a16="http://schemas.microsoft.com/office/drawing/2014/main" id="{31DB222E-BDB5-4698-ACA5-B9B47061C89E}"/>
              </a:ext>
            </a:extLst>
          </p:cNvPr>
          <p:cNvPicPr>
            <a:picLocks noChangeAspect="1"/>
          </p:cNvPicPr>
          <p:nvPr/>
        </p:nvPicPr>
        <p:blipFill>
          <a:blip r:embed="rId4"/>
          <a:stretch>
            <a:fillRect/>
          </a:stretch>
        </p:blipFill>
        <p:spPr>
          <a:xfrm>
            <a:off x="230431" y="1448710"/>
            <a:ext cx="2581275" cy="638175"/>
          </a:xfrm>
          <a:prstGeom prst="rect">
            <a:avLst/>
          </a:prstGeom>
        </p:spPr>
      </p:pic>
    </p:spTree>
    <p:extLst>
      <p:ext uri="{BB962C8B-B14F-4D97-AF65-F5344CB8AC3E}">
        <p14:creationId xmlns:p14="http://schemas.microsoft.com/office/powerpoint/2010/main" val="105360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9A5D-83D0-47D3-A2F2-1C67A29B3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17063-A1B4-4901-96D9-5AF19EBA47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59B8799-6BEB-4569-8652-D2700FD25CC4}"/>
              </a:ext>
            </a:extLst>
          </p:cNvPr>
          <p:cNvPicPr>
            <a:picLocks noChangeAspect="1"/>
          </p:cNvPicPr>
          <p:nvPr/>
        </p:nvPicPr>
        <p:blipFill>
          <a:blip r:embed="rId3"/>
          <a:stretch>
            <a:fillRect/>
          </a:stretch>
        </p:blipFill>
        <p:spPr>
          <a:xfrm>
            <a:off x="0" y="661441"/>
            <a:ext cx="9144000" cy="5715000"/>
          </a:xfrm>
          <a:prstGeom prst="rect">
            <a:avLst/>
          </a:prstGeom>
        </p:spPr>
      </p:pic>
    </p:spTree>
    <p:extLst>
      <p:ext uri="{BB962C8B-B14F-4D97-AF65-F5344CB8AC3E}">
        <p14:creationId xmlns:p14="http://schemas.microsoft.com/office/powerpoint/2010/main" val="51356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8E4B-370E-4039-966C-7AB8B66698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CECA1-20EF-4760-9F03-A786C5AB660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6B0136-3537-4666-B3F7-FBA0C599433D}"/>
              </a:ext>
            </a:extLst>
          </p:cNvPr>
          <p:cNvPicPr>
            <a:picLocks noChangeAspect="1"/>
          </p:cNvPicPr>
          <p:nvPr/>
        </p:nvPicPr>
        <p:blipFill>
          <a:blip r:embed="rId2"/>
          <a:stretch>
            <a:fillRect/>
          </a:stretch>
        </p:blipFill>
        <p:spPr>
          <a:xfrm>
            <a:off x="0" y="976312"/>
            <a:ext cx="9144000" cy="4905375"/>
          </a:xfrm>
          <a:prstGeom prst="rect">
            <a:avLst/>
          </a:prstGeom>
        </p:spPr>
      </p:pic>
    </p:spTree>
    <p:extLst>
      <p:ext uri="{BB962C8B-B14F-4D97-AF65-F5344CB8AC3E}">
        <p14:creationId xmlns:p14="http://schemas.microsoft.com/office/powerpoint/2010/main" val="291897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5266"/>
            <a:ext cx="9144000" cy="38747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itle 1"/>
          <p:cNvSpPr>
            <a:spLocks noGrp="1"/>
          </p:cNvSpPr>
          <p:nvPr>
            <p:ph type="title"/>
          </p:nvPr>
        </p:nvSpPr>
        <p:spPr>
          <a:xfrm>
            <a:off x="-1" y="365126"/>
            <a:ext cx="9144001" cy="1325563"/>
          </a:xfrm>
        </p:spPr>
        <p:txBody>
          <a:bodyPr>
            <a:normAutofit/>
          </a:bodyPr>
          <a:lstStyle/>
          <a:p>
            <a:pPr algn="ctr"/>
            <a:r>
              <a:rPr lang="en-US" dirty="0"/>
              <a:t>Journal Articles Published So Far</a:t>
            </a:r>
          </a:p>
        </p:txBody>
      </p:sp>
      <p:grpSp>
        <p:nvGrpSpPr>
          <p:cNvPr id="6" name="Group 5"/>
          <p:cNvGrpSpPr/>
          <p:nvPr/>
        </p:nvGrpSpPr>
        <p:grpSpPr>
          <a:xfrm>
            <a:off x="7006030" y="166956"/>
            <a:ext cx="1772210" cy="396339"/>
            <a:chOff x="65542" y="6176962"/>
            <a:chExt cx="3104927" cy="672853"/>
          </a:xfrm>
        </p:grpSpPr>
        <p:pic>
          <p:nvPicPr>
            <p:cNvPr id="7" name="Picture 6"/>
            <p:cNvPicPr>
              <a:picLocks noChangeAspect="1"/>
            </p:cNvPicPr>
            <p:nvPr/>
          </p:nvPicPr>
          <p:blipFill>
            <a:blip r:embed="rId3"/>
            <a:stretch>
              <a:fillRect/>
            </a:stretch>
          </p:blipFill>
          <p:spPr>
            <a:xfrm>
              <a:off x="65542" y="6293477"/>
              <a:ext cx="1789153" cy="4133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987" y="6176962"/>
              <a:ext cx="1358482" cy="672853"/>
            </a:xfrm>
            <a:prstGeom prst="rect">
              <a:avLst/>
            </a:prstGeom>
          </p:spPr>
        </p:pic>
      </p:grpSp>
      <p:sp>
        <p:nvSpPr>
          <p:cNvPr id="9" name="AutoShape 2" descr="http://biodiversitydatajournal.com/i/BDJ-logo.svg"/>
          <p:cNvSpPr>
            <a:spLocks noChangeAspect="1" noChangeArrowheads="1"/>
          </p:cNvSpPr>
          <p:nvPr/>
        </p:nvSpPr>
        <p:spPr bwMode="auto">
          <a:xfrm>
            <a:off x="4457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US" sz="1350">
              <a:solidFill>
                <a:prstClr val="black"/>
              </a:solidFill>
              <a:latin typeface="Calibri" panose="020F0502020204030204"/>
            </a:endParaRPr>
          </a:p>
        </p:txBody>
      </p:sp>
      <p:sp>
        <p:nvSpPr>
          <p:cNvPr id="10" name="AutoShape 4" descr="http://biodiversitydatajournal.com/i/BDJ-logo.svg"/>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en-US" sz="1350">
              <a:solidFill>
                <a:prstClr val="black"/>
              </a:solidFill>
              <a:latin typeface="Calibri" panose="020F0502020204030204"/>
            </a:endParaRPr>
          </a:p>
        </p:txBody>
      </p:sp>
      <p:pic>
        <p:nvPicPr>
          <p:cNvPr id="11" name="Picture 10"/>
          <p:cNvPicPr>
            <a:picLocks noChangeAspect="1"/>
          </p:cNvPicPr>
          <p:nvPr/>
        </p:nvPicPr>
        <p:blipFill>
          <a:blip r:embed="rId5"/>
          <a:stretch>
            <a:fillRect/>
          </a:stretch>
        </p:blipFill>
        <p:spPr>
          <a:xfrm>
            <a:off x="628650" y="77492"/>
            <a:ext cx="1177517" cy="331730"/>
          </a:xfrm>
          <a:prstGeom prst="rect">
            <a:avLst/>
          </a:prstGeom>
        </p:spPr>
      </p:pic>
      <p:graphicFrame>
        <p:nvGraphicFramePr>
          <p:cNvPr id="17" name="Table 16">
            <a:extLst>
              <a:ext uri="{FF2B5EF4-FFF2-40B4-BE49-F238E27FC236}">
                <a16:creationId xmlns:a16="http://schemas.microsoft.com/office/drawing/2014/main" id="{C07120E7-91DF-45C9-8C31-99DEBB3EAFBB}"/>
              </a:ext>
            </a:extLst>
          </p:cNvPr>
          <p:cNvGraphicFramePr>
            <a:graphicFrameLocks noGrp="1"/>
          </p:cNvGraphicFramePr>
          <p:nvPr>
            <p:extLst>
              <p:ext uri="{D42A27DB-BD31-4B8C-83A1-F6EECF244321}">
                <p14:modId xmlns:p14="http://schemas.microsoft.com/office/powerpoint/2010/main" val="840120630"/>
              </p:ext>
            </p:extLst>
          </p:nvPr>
        </p:nvGraphicFramePr>
        <p:xfrm>
          <a:off x="-1" y="2139322"/>
          <a:ext cx="9144000" cy="3860713"/>
        </p:xfrm>
        <a:graphic>
          <a:graphicData uri="http://schemas.openxmlformats.org/drawingml/2006/table">
            <a:tbl>
              <a:tblPr>
                <a:tableStyleId>{5C22544A-7EE6-4342-B048-85BDC9FD1C3A}</a:tableStyleId>
              </a:tblPr>
              <a:tblGrid>
                <a:gridCol w="1070734">
                  <a:extLst>
                    <a:ext uri="{9D8B030D-6E8A-4147-A177-3AD203B41FA5}">
                      <a16:colId xmlns:a16="http://schemas.microsoft.com/office/drawing/2014/main" val="812377044"/>
                    </a:ext>
                  </a:extLst>
                </a:gridCol>
                <a:gridCol w="6174104">
                  <a:extLst>
                    <a:ext uri="{9D8B030D-6E8A-4147-A177-3AD203B41FA5}">
                      <a16:colId xmlns:a16="http://schemas.microsoft.com/office/drawing/2014/main" val="1107092044"/>
                    </a:ext>
                  </a:extLst>
                </a:gridCol>
                <a:gridCol w="786712">
                  <a:extLst>
                    <a:ext uri="{9D8B030D-6E8A-4147-A177-3AD203B41FA5}">
                      <a16:colId xmlns:a16="http://schemas.microsoft.com/office/drawing/2014/main" val="1030571647"/>
                    </a:ext>
                  </a:extLst>
                </a:gridCol>
                <a:gridCol w="444980">
                  <a:extLst>
                    <a:ext uri="{9D8B030D-6E8A-4147-A177-3AD203B41FA5}">
                      <a16:colId xmlns:a16="http://schemas.microsoft.com/office/drawing/2014/main" val="4202348044"/>
                    </a:ext>
                  </a:extLst>
                </a:gridCol>
                <a:gridCol w="333735">
                  <a:extLst>
                    <a:ext uri="{9D8B030D-6E8A-4147-A177-3AD203B41FA5}">
                      <a16:colId xmlns:a16="http://schemas.microsoft.com/office/drawing/2014/main" val="258926287"/>
                    </a:ext>
                  </a:extLst>
                </a:gridCol>
                <a:gridCol w="333735">
                  <a:extLst>
                    <a:ext uri="{9D8B030D-6E8A-4147-A177-3AD203B41FA5}">
                      <a16:colId xmlns:a16="http://schemas.microsoft.com/office/drawing/2014/main" val="4117329027"/>
                    </a:ext>
                  </a:extLst>
                </a:gridCol>
              </a:tblGrid>
              <a:tr h="514000">
                <a:tc>
                  <a:txBody>
                    <a:bodyPr/>
                    <a:lstStyle/>
                    <a:p>
                      <a:pPr algn="l" fontAlgn="b"/>
                      <a:r>
                        <a:rPr lang="en-US" sz="1100" b="1" u="none" strike="noStrike" dirty="0">
                          <a:effectLst/>
                        </a:rPr>
                        <a:t>Publication date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Title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First Author</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 A</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Cit.</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000000"/>
                          </a:solidFill>
                          <a:effectLst/>
                          <a:latin typeface="Calibri" panose="020F0502020204030204" pitchFamily="34" charset="0"/>
                        </a:rPr>
                        <a:t>!Self</a:t>
                      </a:r>
                    </a:p>
                  </a:txBody>
                  <a:tcPr marL="7620" marR="7620" marT="7620" marB="0" anchor="b"/>
                </a:tc>
                <a:extLst>
                  <a:ext uri="{0D108BD9-81ED-4DB2-BD59-A6C34878D82A}">
                    <a16:rowId xmlns:a16="http://schemas.microsoft.com/office/drawing/2014/main" val="1331652312"/>
                  </a:ext>
                </a:extLst>
              </a:tr>
              <a:tr h="514000">
                <a:tc>
                  <a:txBody>
                    <a:bodyPr/>
                    <a:lstStyle/>
                    <a:p>
                      <a:pPr algn="l" fontAlgn="b"/>
                      <a:r>
                        <a:rPr lang="en-US" sz="1100" u="none" strike="noStrike" dirty="0">
                          <a:effectLst/>
                        </a:rPr>
                        <a:t>14.10.2015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Virtual pathway explorer (viPEr) and pathway enrichment analysis tool (PEANuT): creating and analyzing focus networks to identify cross-talk between molecules and pathways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3169266"/>
                  </a:ext>
                </a:extLst>
              </a:tr>
              <a:tr h="274134">
                <a:tc>
                  <a:txBody>
                    <a:bodyPr/>
                    <a:lstStyle/>
                    <a:p>
                      <a:pPr algn="l" fontAlgn="b"/>
                      <a:r>
                        <a:rPr lang="en-US" sz="1100" u="none" strike="noStrike" dirty="0">
                          <a:effectLst/>
                        </a:rPr>
                        <a:t>01.11.2015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The Open Biodiversity Knowledge Management System in Scholarly Publishing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503293"/>
                  </a:ext>
                </a:extLst>
              </a:tr>
              <a:tr h="514000">
                <a:tc>
                  <a:txBody>
                    <a:bodyPr/>
                    <a:lstStyle/>
                    <a:p>
                      <a:pPr algn="l" fontAlgn="b"/>
                      <a:r>
                        <a:rPr lang="en-US" sz="1100" u="none" strike="noStrike">
                          <a:effectLst/>
                        </a:rPr>
                        <a:t>07.06.2016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EMODnet Workshop on mechanisms and guidelines to mobilise historical data into biogeographic databases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2156826"/>
                  </a:ext>
                </a:extLst>
              </a:tr>
              <a:tr h="331245">
                <a:tc>
                  <a:txBody>
                    <a:bodyPr/>
                    <a:lstStyle/>
                    <a:p>
                      <a:pPr algn="l" fontAlgn="b"/>
                      <a:r>
                        <a:rPr lang="en-US" sz="1100" u="none" strike="noStrike">
                          <a:effectLst/>
                        </a:rPr>
                        <a:t>01.09.2016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Species Conservation Profiles compliant with the IUCN Red List of Threatened Species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6748328"/>
                  </a:ext>
                </a:extLst>
              </a:tr>
              <a:tr h="514000">
                <a:tc>
                  <a:txBody>
                    <a:bodyPr/>
                    <a:lstStyle/>
                    <a:p>
                      <a:pPr algn="l" fontAlgn="b"/>
                      <a:r>
                        <a:rPr lang="en-US" sz="1100" u="none" strike="noStrike">
                          <a:effectLst/>
                        </a:rPr>
                        <a:t>23.09.2016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Online direct import of specimen records into manuscripts and automatic creation of data papers from biological databases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3259118"/>
                  </a:ext>
                </a:extLst>
              </a:tr>
              <a:tr h="354089">
                <a:tc>
                  <a:txBody>
                    <a:bodyPr/>
                    <a:lstStyle/>
                    <a:p>
                      <a:pPr algn="l" fontAlgn="b"/>
                      <a:r>
                        <a:rPr lang="en-US" sz="1100" u="none" strike="noStrike">
                          <a:effectLst/>
                        </a:rPr>
                        <a:t>28.02.2017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Strategies and guidelines for scholarly publishing of biodiversity data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4665555"/>
                  </a:ext>
                </a:extLst>
              </a:tr>
              <a:tr h="514000">
                <a:tc>
                  <a:txBody>
                    <a:bodyPr/>
                    <a:lstStyle/>
                    <a:p>
                      <a:pPr algn="l" fontAlgn="b"/>
                      <a:r>
                        <a:rPr lang="en-US" sz="1100" u="none" strike="noStrike">
                          <a:effectLst/>
                        </a:rPr>
                        <a:t>05.04.2017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ARPHA-BioDiv: A toolbox for scholarly publication and dissemination of biodiversity data based on the ARPHA Publishing Platform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8378814"/>
                  </a:ext>
                </a:extLst>
              </a:tr>
              <a:tr h="331245">
                <a:tc>
                  <a:txBody>
                    <a:bodyPr/>
                    <a:lstStyle/>
                    <a:p>
                      <a:pPr algn="l" fontAlgn="b"/>
                      <a:r>
                        <a:rPr lang="en-US" sz="1100" u="none" strike="noStrike">
                          <a:effectLst/>
                        </a:rPr>
                        <a:t>06.21.2017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review of the Cercyon Leach (Coleoptera, Hydrophilidae, Sphaeridiinae) of the Greater Antilles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8297229"/>
                  </a:ext>
                </a:extLst>
              </a:tr>
            </a:tbl>
          </a:graphicData>
        </a:graphic>
      </p:graphicFrame>
    </p:spTree>
    <p:extLst>
      <p:ext uri="{BB962C8B-B14F-4D97-AF65-F5344CB8AC3E}">
        <p14:creationId xmlns:p14="http://schemas.microsoft.com/office/powerpoint/2010/main" val="8199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Talks at International Events and Posters Since Last Report</a:t>
            </a:r>
          </a:p>
        </p:txBody>
      </p:sp>
      <p:graphicFrame>
        <p:nvGraphicFramePr>
          <p:cNvPr id="8" name="Content Placeholder 7">
            <a:extLst>
              <a:ext uri="{FF2B5EF4-FFF2-40B4-BE49-F238E27FC236}">
                <a16:creationId xmlns:a16="http://schemas.microsoft.com/office/drawing/2014/main" id="{1D22BEBD-44C2-4C83-89AD-B0E6603116A7}"/>
              </a:ext>
            </a:extLst>
          </p:cNvPr>
          <p:cNvGraphicFramePr>
            <a:graphicFrameLocks noGrp="1"/>
          </p:cNvGraphicFramePr>
          <p:nvPr>
            <p:ph idx="1"/>
          </p:nvPr>
        </p:nvGraphicFramePr>
        <p:xfrm>
          <a:off x="628650" y="2062209"/>
          <a:ext cx="7886700" cy="3878170"/>
        </p:xfrm>
        <a:graphic>
          <a:graphicData uri="http://schemas.openxmlformats.org/drawingml/2006/table">
            <a:tbl>
              <a:tblPr>
                <a:tableStyleId>{5C22544A-7EE6-4342-B048-85BDC9FD1C3A}</a:tableStyleId>
              </a:tblPr>
              <a:tblGrid>
                <a:gridCol w="1347040">
                  <a:extLst>
                    <a:ext uri="{9D8B030D-6E8A-4147-A177-3AD203B41FA5}">
                      <a16:colId xmlns:a16="http://schemas.microsoft.com/office/drawing/2014/main" val="2155427972"/>
                    </a:ext>
                  </a:extLst>
                </a:gridCol>
                <a:gridCol w="3367599">
                  <a:extLst>
                    <a:ext uri="{9D8B030D-6E8A-4147-A177-3AD203B41FA5}">
                      <a16:colId xmlns:a16="http://schemas.microsoft.com/office/drawing/2014/main" val="2717051602"/>
                    </a:ext>
                  </a:extLst>
                </a:gridCol>
                <a:gridCol w="1890201">
                  <a:extLst>
                    <a:ext uri="{9D8B030D-6E8A-4147-A177-3AD203B41FA5}">
                      <a16:colId xmlns:a16="http://schemas.microsoft.com/office/drawing/2014/main" val="1357931824"/>
                    </a:ext>
                  </a:extLst>
                </a:gridCol>
                <a:gridCol w="1281860">
                  <a:extLst>
                    <a:ext uri="{9D8B030D-6E8A-4147-A177-3AD203B41FA5}">
                      <a16:colId xmlns:a16="http://schemas.microsoft.com/office/drawing/2014/main" val="2067495405"/>
                    </a:ext>
                  </a:extLst>
                </a:gridCol>
              </a:tblGrid>
              <a:tr h="293307">
                <a:tc>
                  <a:txBody>
                    <a:bodyPr/>
                    <a:lstStyle/>
                    <a:p>
                      <a:pPr algn="l" fontAlgn="b"/>
                      <a:r>
                        <a:rPr lang="en-US" sz="900" u="none" strike="noStrike">
                          <a:effectLst/>
                        </a:rPr>
                        <a:t>Dec.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Streamlining the Flow of Taxon Occurrence Data Between a Manuscript and Biological Databases</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000439362"/>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Nanopublications for biodiversity: concept, formats and implementation</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998587079"/>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The Open Biodiversity Knowledge Management System: A Semantic Suite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550053144"/>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Next Generation Publishing for Biodiversity using Pensoft's Arpha Writing Tool and Publishing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264699018"/>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Demonstrating the Prototype of the Open Biodiversity Knowledge Management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4199504618"/>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Creation of Data Paper Manuscripts from Ecological Metadata Language (EML)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463358663"/>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Novel article formats in the ARPHA* Writing Tool and Biodiversity Data Journal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952222370"/>
                  </a:ext>
                </a:extLst>
              </a:tr>
              <a:tr h="293307">
                <a:tc>
                  <a:txBody>
                    <a:bodyPr/>
                    <a:lstStyle/>
                    <a:p>
                      <a:pPr algn="r" fontAlgn="b"/>
                      <a:r>
                        <a:rPr lang="en-US" sz="900" u="none" strike="noStrike">
                          <a:effectLst/>
                        </a:rPr>
                        <a:t>Jul-16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1000" u="none" strike="noStrike">
                          <a:effectLst/>
                        </a:rPr>
                        <a:t>Species Conservation Profile</a:t>
                      </a:r>
                      <a:endParaRPr lang="en-US" sz="1000" b="0" i="0" u="none" strike="noStrike">
                        <a:solidFill>
                          <a:srgbClr val="000000"/>
                        </a:solidFill>
                        <a:effectLst/>
                        <a:latin typeface="Times New Roman" panose="02020603050405020304" pitchFamily="18" charset="0"/>
                      </a:endParaRPr>
                    </a:p>
                  </a:txBody>
                  <a:tcPr marL="6518" marR="6518" marT="6518" marB="0" anchor="b"/>
                </a:tc>
                <a:tc>
                  <a:txBody>
                    <a:bodyPr/>
                    <a:lstStyle/>
                    <a:p>
                      <a:pPr algn="l" fontAlgn="b"/>
                      <a:r>
                        <a:rPr lang="en-US" sz="900" u="none" strike="noStrike">
                          <a:effectLst/>
                        </a:rPr>
                        <a:t>Island Biology Conference Azores Jul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586474485"/>
                  </a:ext>
                </a:extLst>
              </a:tr>
              <a:tr h="293307">
                <a:tc>
                  <a:txBody>
                    <a:bodyPr/>
                    <a:lstStyle/>
                    <a:p>
                      <a:pPr algn="r" fontAlgn="b"/>
                      <a:r>
                        <a:rPr lang="en-US" sz="900" u="none" strike="noStrike">
                          <a:effectLst/>
                        </a:rPr>
                        <a:t>Jul-16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Alien Species Profile</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Island Biology Conference Azores Jul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00422497"/>
                  </a:ext>
                </a:extLst>
              </a:tr>
              <a:tr h="202056">
                <a:tc>
                  <a:txBody>
                    <a:bodyPr/>
                    <a:lstStyle/>
                    <a:p>
                      <a:pPr algn="r" fontAlgn="b"/>
                      <a:r>
                        <a:rPr lang="en-US" sz="900" u="none" strike="noStrike">
                          <a:effectLst/>
                        </a:rPr>
                        <a:t>Aug-16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Species Conservation Profile</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IUCN Congress Hawaii Aug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33015276"/>
                  </a:ext>
                </a:extLst>
              </a:tr>
              <a:tr h="156430">
                <a:tc>
                  <a:txBody>
                    <a:bodyPr/>
                    <a:lstStyle/>
                    <a:p>
                      <a:pPr algn="l" fontAlgn="b"/>
                      <a:r>
                        <a:rPr lang="en-US" sz="900" u="none" strike="noStrike">
                          <a:effectLst/>
                        </a:rPr>
                        <a:t>2017-08</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BioSyst.EU</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595846831"/>
                  </a:ext>
                </a:extLst>
              </a:tr>
              <a:tr h="293307">
                <a:tc>
                  <a:txBody>
                    <a:bodyPr/>
                    <a:lstStyle/>
                    <a:p>
                      <a:pPr algn="l" fontAlgn="b"/>
                      <a:r>
                        <a:rPr lang="en-US" sz="900" u="none" strike="noStrike">
                          <a:effectLst/>
                        </a:rPr>
                        <a:t>2017-10</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Computer Demo: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493211513"/>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Poster: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419468671"/>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an Implementaion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034467919"/>
                  </a:ext>
                </a:extLst>
              </a:tr>
            </a:tbl>
          </a:graphicData>
        </a:graphic>
      </p:graphicFrame>
      <p:grpSp>
        <p:nvGrpSpPr>
          <p:cNvPr id="5" name="Group 4"/>
          <p:cNvGrpSpPr/>
          <p:nvPr/>
        </p:nvGrpSpPr>
        <p:grpSpPr>
          <a:xfrm>
            <a:off x="6738744" y="166956"/>
            <a:ext cx="1772210" cy="396339"/>
            <a:chOff x="65542" y="6176962"/>
            <a:chExt cx="3104927" cy="672853"/>
          </a:xfrm>
        </p:grpSpPr>
        <p:pic>
          <p:nvPicPr>
            <p:cNvPr id="6" name="Picture 5"/>
            <p:cNvPicPr>
              <a:picLocks noChangeAspect="1"/>
            </p:cNvPicPr>
            <p:nvPr/>
          </p:nvPicPr>
          <p:blipFill>
            <a:blip r:embed="rId3"/>
            <a:stretch>
              <a:fillRect/>
            </a:stretch>
          </p:blipFill>
          <p:spPr>
            <a:xfrm>
              <a:off x="65542" y="6293477"/>
              <a:ext cx="1789153" cy="4133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987" y="6176962"/>
              <a:ext cx="1358482" cy="672853"/>
            </a:xfrm>
            <a:prstGeom prst="rect">
              <a:avLst/>
            </a:prstGeom>
          </p:spPr>
        </p:pic>
      </p:grpSp>
      <p:graphicFrame>
        <p:nvGraphicFramePr>
          <p:cNvPr id="9" name="Table 8">
            <a:extLst>
              <a:ext uri="{FF2B5EF4-FFF2-40B4-BE49-F238E27FC236}">
                <a16:creationId xmlns:a16="http://schemas.microsoft.com/office/drawing/2014/main" id="{51EB4394-BCFB-4FE9-8D05-BB196F08092A}"/>
              </a:ext>
            </a:extLst>
          </p:cNvPr>
          <p:cNvGraphicFramePr>
            <a:graphicFrameLocks noGrp="1"/>
          </p:cNvGraphicFramePr>
          <p:nvPr/>
        </p:nvGraphicFramePr>
        <p:xfrm>
          <a:off x="628650" y="2062209"/>
          <a:ext cx="7886700" cy="3878170"/>
        </p:xfrm>
        <a:graphic>
          <a:graphicData uri="http://schemas.openxmlformats.org/drawingml/2006/table">
            <a:tbl>
              <a:tblPr>
                <a:tableStyleId>{5C22544A-7EE6-4342-B048-85BDC9FD1C3A}</a:tableStyleId>
              </a:tblPr>
              <a:tblGrid>
                <a:gridCol w="1347040">
                  <a:extLst>
                    <a:ext uri="{9D8B030D-6E8A-4147-A177-3AD203B41FA5}">
                      <a16:colId xmlns:a16="http://schemas.microsoft.com/office/drawing/2014/main" val="2239002100"/>
                    </a:ext>
                  </a:extLst>
                </a:gridCol>
                <a:gridCol w="3367599">
                  <a:extLst>
                    <a:ext uri="{9D8B030D-6E8A-4147-A177-3AD203B41FA5}">
                      <a16:colId xmlns:a16="http://schemas.microsoft.com/office/drawing/2014/main" val="978248772"/>
                    </a:ext>
                  </a:extLst>
                </a:gridCol>
                <a:gridCol w="1890201">
                  <a:extLst>
                    <a:ext uri="{9D8B030D-6E8A-4147-A177-3AD203B41FA5}">
                      <a16:colId xmlns:a16="http://schemas.microsoft.com/office/drawing/2014/main" val="3618319917"/>
                    </a:ext>
                  </a:extLst>
                </a:gridCol>
                <a:gridCol w="1281860">
                  <a:extLst>
                    <a:ext uri="{9D8B030D-6E8A-4147-A177-3AD203B41FA5}">
                      <a16:colId xmlns:a16="http://schemas.microsoft.com/office/drawing/2014/main" val="3659313084"/>
                    </a:ext>
                  </a:extLst>
                </a:gridCol>
              </a:tblGrid>
              <a:tr h="293307">
                <a:tc>
                  <a:txBody>
                    <a:bodyPr/>
                    <a:lstStyle/>
                    <a:p>
                      <a:pPr algn="l" fontAlgn="b"/>
                      <a:r>
                        <a:rPr lang="en-US" sz="900" u="none" strike="noStrike">
                          <a:effectLst/>
                        </a:rPr>
                        <a:t>Dec.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Streamlining the Flow of Taxon Occurrence Data Between a Manuscript and Biological Databases</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624627647"/>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Nanopublications for biodiversity: concept, formats and implementation</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974668685"/>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The Open Biodiversity Knowledge Management System: A Semantic Suite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250335782"/>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Next Generation Publishing for Biodiversity using Pensoft's Arpha Writing Tool and Publishing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152394618"/>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Demonstrating the Prototype of the Open Biodiversity Knowledge Management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4032245506"/>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Creation of Data Paper Manuscripts from Ecological Metadata Language (EML)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4208455325"/>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Novel article formats in the ARPHA* Writing Tool and Biodiversity Data Journal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12656253"/>
                  </a:ext>
                </a:extLst>
              </a:tr>
              <a:tr h="293307">
                <a:tc>
                  <a:txBody>
                    <a:bodyPr/>
                    <a:lstStyle/>
                    <a:p>
                      <a:pPr algn="r" fontAlgn="b"/>
                      <a:r>
                        <a:rPr lang="en-US" sz="900" u="none" strike="noStrike">
                          <a:effectLst/>
                        </a:rPr>
                        <a:t>Jul-16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1000" u="none" strike="noStrike">
                          <a:effectLst/>
                        </a:rPr>
                        <a:t>Species Conservation Profile</a:t>
                      </a:r>
                      <a:endParaRPr lang="en-US" sz="1000" b="0" i="0" u="none" strike="noStrike">
                        <a:solidFill>
                          <a:srgbClr val="000000"/>
                        </a:solidFill>
                        <a:effectLst/>
                        <a:latin typeface="Times New Roman" panose="02020603050405020304" pitchFamily="18" charset="0"/>
                      </a:endParaRPr>
                    </a:p>
                  </a:txBody>
                  <a:tcPr marL="6518" marR="6518" marT="6518" marB="0" anchor="b"/>
                </a:tc>
                <a:tc>
                  <a:txBody>
                    <a:bodyPr/>
                    <a:lstStyle/>
                    <a:p>
                      <a:pPr algn="l" fontAlgn="b"/>
                      <a:r>
                        <a:rPr lang="en-US" sz="900" u="none" strike="noStrike">
                          <a:effectLst/>
                        </a:rPr>
                        <a:t>Island Biology Conference Azores Jul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583292795"/>
                  </a:ext>
                </a:extLst>
              </a:tr>
              <a:tr h="293307">
                <a:tc>
                  <a:txBody>
                    <a:bodyPr/>
                    <a:lstStyle/>
                    <a:p>
                      <a:pPr algn="r" fontAlgn="b"/>
                      <a:r>
                        <a:rPr lang="en-US" sz="900" u="none" strike="noStrike">
                          <a:effectLst/>
                        </a:rPr>
                        <a:t>Jul-16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Alien Species Profile</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Island Biology Conference Azores Jul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394171027"/>
                  </a:ext>
                </a:extLst>
              </a:tr>
              <a:tr h="202056">
                <a:tc>
                  <a:txBody>
                    <a:bodyPr/>
                    <a:lstStyle/>
                    <a:p>
                      <a:pPr algn="r" fontAlgn="b"/>
                      <a:r>
                        <a:rPr lang="en-US" sz="900" u="none" strike="noStrike">
                          <a:effectLst/>
                        </a:rPr>
                        <a:t>Aug-16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Species Conservation Profile</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IUCN Congress Hawaii Aug 2016 </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498488973"/>
                  </a:ext>
                </a:extLst>
              </a:tr>
              <a:tr h="156430">
                <a:tc>
                  <a:txBody>
                    <a:bodyPr/>
                    <a:lstStyle/>
                    <a:p>
                      <a:pPr algn="l" fontAlgn="b"/>
                      <a:r>
                        <a:rPr lang="en-US" sz="900" u="none" strike="noStrike">
                          <a:effectLst/>
                        </a:rPr>
                        <a:t>2017-08</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BioSyst.EU</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164680076"/>
                  </a:ext>
                </a:extLst>
              </a:tr>
              <a:tr h="293307">
                <a:tc>
                  <a:txBody>
                    <a:bodyPr/>
                    <a:lstStyle/>
                    <a:p>
                      <a:pPr algn="l" fontAlgn="b"/>
                      <a:r>
                        <a:rPr lang="en-US" sz="900" u="none" strike="noStrike">
                          <a:effectLst/>
                        </a:rPr>
                        <a:t>2017-10</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Computer Demo: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381706861"/>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Poster: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4283905938"/>
                  </a:ext>
                </a:extLst>
              </a:tr>
              <a:tr h="293307">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an Implementaion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480471815"/>
                  </a:ext>
                </a:extLst>
              </a:tr>
            </a:tbl>
          </a:graphicData>
        </a:graphic>
      </p:graphicFrame>
      <p:graphicFrame>
        <p:nvGraphicFramePr>
          <p:cNvPr id="10" name="Table 9">
            <a:extLst>
              <a:ext uri="{FF2B5EF4-FFF2-40B4-BE49-F238E27FC236}">
                <a16:creationId xmlns:a16="http://schemas.microsoft.com/office/drawing/2014/main" id="{9170FCEA-FC4D-4DAA-9528-4903474F87C3}"/>
              </a:ext>
            </a:extLst>
          </p:cNvPr>
          <p:cNvGraphicFramePr>
            <a:graphicFrameLocks noGrp="1"/>
          </p:cNvGraphicFramePr>
          <p:nvPr>
            <p:extLst>
              <p:ext uri="{D42A27DB-BD31-4B8C-83A1-F6EECF244321}">
                <p14:modId xmlns:p14="http://schemas.microsoft.com/office/powerpoint/2010/main" val="1237520337"/>
              </p:ext>
            </p:extLst>
          </p:nvPr>
        </p:nvGraphicFramePr>
        <p:xfrm>
          <a:off x="0" y="1583266"/>
          <a:ext cx="9144000" cy="5274733"/>
        </p:xfrm>
        <a:graphic>
          <a:graphicData uri="http://schemas.openxmlformats.org/drawingml/2006/table">
            <a:tbl>
              <a:tblPr>
                <a:tableStyleId>{5C22544A-7EE6-4342-B048-85BDC9FD1C3A}</a:tableStyleId>
              </a:tblPr>
              <a:tblGrid>
                <a:gridCol w="1561786">
                  <a:extLst>
                    <a:ext uri="{9D8B030D-6E8A-4147-A177-3AD203B41FA5}">
                      <a16:colId xmlns:a16="http://schemas.microsoft.com/office/drawing/2014/main" val="3497427377"/>
                    </a:ext>
                  </a:extLst>
                </a:gridCol>
                <a:gridCol w="3904463">
                  <a:extLst>
                    <a:ext uri="{9D8B030D-6E8A-4147-A177-3AD203B41FA5}">
                      <a16:colId xmlns:a16="http://schemas.microsoft.com/office/drawing/2014/main" val="1333694245"/>
                    </a:ext>
                  </a:extLst>
                </a:gridCol>
                <a:gridCol w="2191537">
                  <a:extLst>
                    <a:ext uri="{9D8B030D-6E8A-4147-A177-3AD203B41FA5}">
                      <a16:colId xmlns:a16="http://schemas.microsoft.com/office/drawing/2014/main" val="2545346723"/>
                    </a:ext>
                  </a:extLst>
                </a:gridCol>
                <a:gridCol w="1486214">
                  <a:extLst>
                    <a:ext uri="{9D8B030D-6E8A-4147-A177-3AD203B41FA5}">
                      <a16:colId xmlns:a16="http://schemas.microsoft.com/office/drawing/2014/main" val="3231690195"/>
                    </a:ext>
                  </a:extLst>
                </a:gridCol>
              </a:tblGrid>
              <a:tr h="500766">
                <a:tc>
                  <a:txBody>
                    <a:bodyPr/>
                    <a:lstStyle/>
                    <a:p>
                      <a:pPr algn="l" fontAlgn="b"/>
                      <a:r>
                        <a:rPr lang="en-US" sz="900" u="none" strike="noStrike">
                          <a:effectLst/>
                        </a:rPr>
                        <a:t>Dec.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Streamlining the Flow of Taxon Occurrence Data Between a Manuscript and Biological Databases</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058215594"/>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Nanopublications for biodiversity: concept, formats and implementation</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354367966"/>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The Open Biodiversity Knowledge Management System: A Semantic Suite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19767861"/>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Next Generation Publishing for Biodiversity using Pensoft's Arpha Writing Tool and Publishing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1814383932"/>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Demonstrating the Prototype of the Open Biodiversity Knowledge Management System</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2684423129"/>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Creation of Data Paper Manuscripts from Ecological Metadata Language (EML)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976437533"/>
                  </a:ext>
                </a:extLst>
              </a:tr>
              <a:tr h="500766">
                <a:tc>
                  <a:txBody>
                    <a:bodyPr/>
                    <a:lstStyle/>
                    <a:p>
                      <a:pPr algn="l" fontAlgn="b"/>
                      <a:endParaRPr lang="en-US" sz="900" b="0" i="0" u="none" strike="noStrike" dirty="0">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Novel article formats in the ARPHA* Writing Tool and Biodiversity Data Journal</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2016</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no</a:t>
                      </a:r>
                      <a:endParaRPr lang="en-US" sz="900" b="0" i="0" u="none" strike="noStrike" dirty="0">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755221793"/>
                  </a:ext>
                </a:extLst>
              </a:tr>
              <a:tr h="267073">
                <a:tc>
                  <a:txBody>
                    <a:bodyPr/>
                    <a:lstStyle/>
                    <a:p>
                      <a:pPr algn="l" fontAlgn="b"/>
                      <a:r>
                        <a:rPr lang="en-US" sz="900" u="none" strike="noStrike" dirty="0">
                          <a:effectLst/>
                        </a:rPr>
                        <a:t>2017-08</a:t>
                      </a:r>
                      <a:endParaRPr lang="en-US" sz="900" b="0" i="0" u="none" strike="noStrike" dirty="0">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err="1">
                          <a:effectLst/>
                        </a:rPr>
                        <a:t>OpenBiodiv</a:t>
                      </a:r>
                      <a:endParaRPr lang="en-US" sz="900" b="0" i="0" u="none" strike="noStrike" dirty="0">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BioSyst.EU</a:t>
                      </a:r>
                      <a:endParaRPr lang="en-US" sz="900" b="0" i="0" u="none" strike="noStrike" dirty="0">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096819666"/>
                  </a:ext>
                </a:extLst>
              </a:tr>
              <a:tr h="500766">
                <a:tc>
                  <a:txBody>
                    <a:bodyPr/>
                    <a:lstStyle/>
                    <a:p>
                      <a:pPr algn="l" fontAlgn="b"/>
                      <a:r>
                        <a:rPr lang="en-US" sz="900" u="none" strike="noStrike">
                          <a:effectLst/>
                        </a:rPr>
                        <a:t>2017-10</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Computer Demo: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56387583"/>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Poster: an Implementation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TDWG 2017</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3069044638"/>
                  </a:ext>
                </a:extLst>
              </a:tr>
              <a:tr h="500766">
                <a:tc>
                  <a:txBody>
                    <a:bodyPr/>
                    <a:lstStyle/>
                    <a:p>
                      <a:pPr algn="l" fontAlgn="b"/>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a:effectLst/>
                        </a:rPr>
                        <a:t>OpenBiodiv: an Implementaion of a Semantic System Running on top of the Biodiversity Knowledge Graph</a:t>
                      </a:r>
                      <a:endParaRPr lang="en-US" sz="900" b="0" i="0" u="none" strike="noStrike">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TDWG 2017</a:t>
                      </a:r>
                      <a:endParaRPr lang="en-US" sz="900" b="0" i="0" u="none" strike="noStrike" dirty="0">
                        <a:solidFill>
                          <a:srgbClr val="000000"/>
                        </a:solidFill>
                        <a:effectLst/>
                        <a:latin typeface="Calibri" panose="020F0502020204030204" pitchFamily="34" charset="0"/>
                      </a:endParaRPr>
                    </a:p>
                  </a:txBody>
                  <a:tcPr marL="6518" marR="6518" marT="6518"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518" marR="6518" marT="6518" marB="0" anchor="b"/>
                </a:tc>
                <a:extLst>
                  <a:ext uri="{0D108BD9-81ED-4DB2-BD59-A6C34878D82A}">
                    <a16:rowId xmlns:a16="http://schemas.microsoft.com/office/drawing/2014/main" val="627817276"/>
                  </a:ext>
                </a:extLst>
              </a:tr>
            </a:tbl>
          </a:graphicData>
        </a:graphic>
      </p:graphicFrame>
    </p:spTree>
    <p:extLst>
      <p:ext uri="{BB962C8B-B14F-4D97-AF65-F5344CB8AC3E}">
        <p14:creationId xmlns:p14="http://schemas.microsoft.com/office/powerpoint/2010/main" val="268033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73EF-D206-4BE4-9A85-3BD247F6ACD6}"/>
              </a:ext>
            </a:extLst>
          </p:cNvPr>
          <p:cNvSpPr>
            <a:spLocks noGrp="1"/>
          </p:cNvSpPr>
          <p:nvPr>
            <p:ph type="title"/>
          </p:nvPr>
        </p:nvSpPr>
        <p:spPr/>
        <p:txBody>
          <a:bodyPr/>
          <a:lstStyle/>
          <a:p>
            <a:r>
              <a:rPr lang="en-US" dirty="0"/>
              <a:t>Symposia and workshops attended</a:t>
            </a:r>
          </a:p>
        </p:txBody>
      </p:sp>
      <p:sp>
        <p:nvSpPr>
          <p:cNvPr id="5" name="Content Placeholder 4">
            <a:extLst>
              <a:ext uri="{FF2B5EF4-FFF2-40B4-BE49-F238E27FC236}">
                <a16:creationId xmlns:a16="http://schemas.microsoft.com/office/drawing/2014/main" id="{C695E0AC-FA9E-414B-8A4E-20FC36536742}"/>
              </a:ext>
            </a:extLst>
          </p:cNvPr>
          <p:cNvSpPr>
            <a:spLocks noGrp="1"/>
          </p:cNvSpPr>
          <p:nvPr>
            <p:ph idx="1"/>
          </p:nvPr>
        </p:nvSpPr>
        <p:spPr/>
        <p:txBody>
          <a:bodyPr/>
          <a:lstStyle/>
          <a:p>
            <a:endParaRPr lang="en-US"/>
          </a:p>
        </p:txBody>
      </p:sp>
      <p:graphicFrame>
        <p:nvGraphicFramePr>
          <p:cNvPr id="6" name="Content Placeholder 3">
            <a:extLst>
              <a:ext uri="{FF2B5EF4-FFF2-40B4-BE49-F238E27FC236}">
                <a16:creationId xmlns:a16="http://schemas.microsoft.com/office/drawing/2014/main" id="{7C8E56FE-CBAD-4A64-9481-B21603989103}"/>
              </a:ext>
            </a:extLst>
          </p:cNvPr>
          <p:cNvGraphicFramePr>
            <a:graphicFrameLocks/>
          </p:cNvGraphicFramePr>
          <p:nvPr>
            <p:extLst>
              <p:ext uri="{D42A27DB-BD31-4B8C-83A1-F6EECF244321}">
                <p14:modId xmlns:p14="http://schemas.microsoft.com/office/powerpoint/2010/main" val="1549301974"/>
              </p:ext>
            </p:extLst>
          </p:nvPr>
        </p:nvGraphicFramePr>
        <p:xfrm>
          <a:off x="0" y="1430866"/>
          <a:ext cx="9144000" cy="5427133"/>
        </p:xfrm>
        <a:graphic>
          <a:graphicData uri="http://schemas.openxmlformats.org/drawingml/2006/table">
            <a:tbl>
              <a:tblPr>
                <a:tableStyleId>{5C22544A-7EE6-4342-B048-85BDC9FD1C3A}</a:tableStyleId>
              </a:tblPr>
              <a:tblGrid>
                <a:gridCol w="1789044">
                  <a:extLst>
                    <a:ext uri="{9D8B030D-6E8A-4147-A177-3AD203B41FA5}">
                      <a16:colId xmlns:a16="http://schemas.microsoft.com/office/drawing/2014/main" val="1501992801"/>
                    </a:ext>
                  </a:extLst>
                </a:gridCol>
                <a:gridCol w="1413566">
                  <a:extLst>
                    <a:ext uri="{9D8B030D-6E8A-4147-A177-3AD203B41FA5}">
                      <a16:colId xmlns:a16="http://schemas.microsoft.com/office/drawing/2014/main" val="3070611621"/>
                    </a:ext>
                  </a:extLst>
                </a:gridCol>
                <a:gridCol w="2871304">
                  <a:extLst>
                    <a:ext uri="{9D8B030D-6E8A-4147-A177-3AD203B41FA5}">
                      <a16:colId xmlns:a16="http://schemas.microsoft.com/office/drawing/2014/main" val="1057222500"/>
                    </a:ext>
                  </a:extLst>
                </a:gridCol>
                <a:gridCol w="1634434">
                  <a:extLst>
                    <a:ext uri="{9D8B030D-6E8A-4147-A177-3AD203B41FA5}">
                      <a16:colId xmlns:a16="http://schemas.microsoft.com/office/drawing/2014/main" val="1387365718"/>
                    </a:ext>
                  </a:extLst>
                </a:gridCol>
                <a:gridCol w="1435652">
                  <a:extLst>
                    <a:ext uri="{9D8B030D-6E8A-4147-A177-3AD203B41FA5}">
                      <a16:colId xmlns:a16="http://schemas.microsoft.com/office/drawing/2014/main" val="771812740"/>
                    </a:ext>
                  </a:extLst>
                </a:gridCol>
              </a:tblGrid>
              <a:tr h="386502">
                <a:tc>
                  <a:txBody>
                    <a:bodyPr/>
                    <a:lstStyle/>
                    <a:p>
                      <a:pPr algn="r" fontAlgn="b"/>
                      <a:r>
                        <a:rPr lang="en-US" sz="1100" u="none" strike="noStrike">
                          <a:effectLst/>
                        </a:rPr>
                        <a:t>14/09/2015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18/09/2015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BIG Kick Off</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Copenhagen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Danemark</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789260"/>
                  </a:ext>
                </a:extLst>
              </a:tr>
              <a:tr h="386502">
                <a:tc>
                  <a:txBody>
                    <a:bodyPr/>
                    <a:lstStyle/>
                    <a:p>
                      <a:pPr algn="r" fontAlgn="b"/>
                      <a:r>
                        <a:rPr lang="en-US" sz="1100" u="none" strike="noStrike">
                          <a:effectLst/>
                        </a:rPr>
                        <a:t>01/06/2015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04/06/2015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EU BON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Cambridge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UK</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7440745"/>
                  </a:ext>
                </a:extLst>
              </a:tr>
              <a:tr h="370398">
                <a:tc>
                  <a:txBody>
                    <a:bodyPr/>
                    <a:lstStyle/>
                    <a:p>
                      <a:pPr algn="r" fontAlgn="b"/>
                      <a:r>
                        <a:rPr lang="en-US" sz="1100" u="none" strike="noStrike">
                          <a:effectLst/>
                        </a:rPr>
                        <a:t>08/06/2015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09/06/2015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EMODNET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Crete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Greece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5683275"/>
                  </a:ext>
                </a:extLst>
              </a:tr>
              <a:tr h="386502">
                <a:tc>
                  <a:txBody>
                    <a:bodyPr/>
                    <a:lstStyle/>
                    <a:p>
                      <a:pPr algn="r" fontAlgn="b"/>
                      <a:r>
                        <a:rPr lang="en-US" sz="1100" u="none" strike="noStrike">
                          <a:effectLst/>
                        </a:rPr>
                        <a:t>09/07/2016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19/07/2015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BEXIS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Jena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Germany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8894795"/>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2016-03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EU-BON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Sofia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Bulgaria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4988718"/>
                  </a:ext>
                </a:extLst>
              </a:tr>
              <a:tr h="386502">
                <a:tc>
                  <a:txBody>
                    <a:bodyPr/>
                    <a:lstStyle/>
                    <a:p>
                      <a:pPr algn="r" fontAlgn="b"/>
                      <a:r>
                        <a:rPr lang="en-US" sz="1100" u="none" strike="noStrike">
                          <a:effectLst/>
                        </a:rPr>
                        <a:t>26/03/2016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27/03/2016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PlaziF Workshop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Sofia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Bulgaria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7542200"/>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PlutoF Workshop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Sofia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Bulgaria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0466509"/>
                  </a:ext>
                </a:extLst>
              </a:tr>
              <a:tr h="418711">
                <a:tc>
                  <a:txBody>
                    <a:bodyPr/>
                    <a:lstStyle/>
                    <a:p>
                      <a:pPr algn="r" fontAlgn="b"/>
                      <a:r>
                        <a:rPr lang="en-US" sz="1100" u="none" strike="noStrike">
                          <a:effectLst/>
                        </a:rPr>
                        <a:t>05/06/2016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11/05/2016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BIG4 Field Workshop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Havraniky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Czechia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2194616"/>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2016-10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BIG4 Bioinformatics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Tovetorp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Sweden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6012533"/>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2016-12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TDWG 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Costa Rica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8343176"/>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2017-Spring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BIG4 Morphology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Vienna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Austria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6709815"/>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ESWC 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Portoroj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Slovenia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1097888"/>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BioSyst.EU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Gothenburg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Sweden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3480917"/>
                  </a:ext>
                </a:extLst>
              </a:tr>
              <a:tr h="38650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TDWG 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Ottawa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Canada</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3550432"/>
                  </a:ext>
                </a:extLst>
              </a:tr>
            </a:tbl>
          </a:graphicData>
        </a:graphic>
      </p:graphicFrame>
    </p:spTree>
    <p:extLst>
      <p:ext uri="{BB962C8B-B14F-4D97-AF65-F5344CB8AC3E}">
        <p14:creationId xmlns:p14="http://schemas.microsoft.com/office/powerpoint/2010/main" val="25055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1992</TotalTime>
  <Words>1457</Words>
  <Application>Microsoft Office PowerPoint</Application>
  <PresentationFormat>On-screen Show (4:3)</PresentationFormat>
  <Paragraphs>301</Paragraphs>
  <Slides>14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Times New Roman</vt:lpstr>
      <vt:lpstr>Wingdings</vt:lpstr>
      <vt:lpstr>Office Theme</vt:lpstr>
      <vt:lpstr>1_Office Theme</vt:lpstr>
      <vt:lpstr>PowerPoint Presentation</vt:lpstr>
      <vt:lpstr>What is OpenBiodiv?</vt:lpstr>
      <vt:lpstr>Objectives Accomplished So Far</vt:lpstr>
      <vt:lpstr>PowerPoint Presentation</vt:lpstr>
      <vt:lpstr>PowerPoint Presentation</vt:lpstr>
      <vt:lpstr>PowerPoint Presentation</vt:lpstr>
      <vt:lpstr>Journal Articles Published So Far</vt:lpstr>
      <vt:lpstr>Talks at International Events and Posters Since Last Report</vt:lpstr>
      <vt:lpstr>Symposia and workshops attended</vt:lpstr>
      <vt:lpstr>Secondments and Short Visits</vt:lpstr>
      <vt:lpstr>“Extracurricular Activities” in 2017</vt:lpstr>
      <vt:lpstr>Outlook</vt:lpstr>
      <vt:lpstr>PowerPoint Presentation</vt:lpstr>
      <vt:lpstr>Courses Attended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Viktor Senderov</dc:creator>
  <cp:lastModifiedBy>Viktor Senderov</cp:lastModifiedBy>
  <cp:revision>59</cp:revision>
  <dcterms:created xsi:type="dcterms:W3CDTF">2017-09-29T09:36:43Z</dcterms:created>
  <dcterms:modified xsi:type="dcterms:W3CDTF">2017-11-13T14:24:05Z</dcterms:modified>
</cp:coreProperties>
</file>