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7" r:id="rId6"/>
    <p:sldId id="261" r:id="rId7"/>
    <p:sldId id="262" r:id="rId8"/>
    <p:sldId id="264" r:id="rId9"/>
    <p:sldId id="263" r:id="rId10"/>
    <p:sldId id="268"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8B7BEB-AD66-4C47-B9DC-019855BA2203}">
          <p14:sldIdLst>
            <p14:sldId id="257"/>
            <p14:sldId id="258"/>
            <p14:sldId id="259"/>
            <p14:sldId id="260"/>
            <p14:sldId id="267"/>
            <p14:sldId id="261"/>
            <p14:sldId id="262"/>
            <p14:sldId id="264"/>
            <p14:sldId id="263"/>
            <p14:sldId id="268"/>
            <p14:sldId id="265"/>
            <p14:sldId id="266"/>
          </p14:sldIdLst>
        </p14:section>
        <p14:section name="Untitled Section" id="{9428C986-6B39-4243-AFA9-3ACF9BDA473F}">
          <p14:sldIdLst/>
        </p14:section>
        <p14:section name="Untitled Section" id="{A1B51D57-6197-480F-A021-2CA8C416BF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68742" autoAdjust="0"/>
  </p:normalViewPr>
  <p:slideViewPr>
    <p:cSldViewPr snapToGrid="0">
      <p:cViewPr varScale="1">
        <p:scale>
          <a:sx n="56" d="100"/>
          <a:sy n="56" d="100"/>
        </p:scale>
        <p:origin x="14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8B6E36-59AB-4330-9B25-24DC83755F53}" type="doc">
      <dgm:prSet loTypeId="urn:microsoft.com/office/officeart/2005/8/layout/vList2" loCatId="Inbox" qsTypeId="urn:microsoft.com/office/officeart/2005/8/quickstyle/simple1" qsCatId="simple" csTypeId="urn:microsoft.com/office/officeart/2005/8/colors/accent1_2" csCatId="accent1" phldr="1"/>
      <dgm:spPr/>
      <dgm:t>
        <a:bodyPr/>
        <a:lstStyle/>
        <a:p>
          <a:endParaRPr lang="en-US"/>
        </a:p>
      </dgm:t>
    </dgm:pt>
    <dgm:pt modelId="{9B028B1B-6CDB-4FF9-B0C5-571A1A9C6061}">
      <dgm:prSet/>
      <dgm:spPr/>
      <dgm:t>
        <a:bodyPr/>
        <a:lstStyle/>
        <a:p>
          <a:r>
            <a:rPr lang="en-US" dirty="0"/>
            <a:t>Reconciliation of names</a:t>
          </a:r>
        </a:p>
      </dgm:t>
    </dgm:pt>
    <dgm:pt modelId="{AB862C05-FB23-4DD6-8E42-4EB9C61390DA}" type="parTrans" cxnId="{E9AE81F7-434E-40B9-AA36-6008302060CA}">
      <dgm:prSet/>
      <dgm:spPr/>
      <dgm:t>
        <a:bodyPr/>
        <a:lstStyle/>
        <a:p>
          <a:endParaRPr lang="en-US"/>
        </a:p>
      </dgm:t>
    </dgm:pt>
    <dgm:pt modelId="{D33FD6BE-5A35-4980-85CE-B8D047DE3D39}" type="sibTrans" cxnId="{E9AE81F7-434E-40B9-AA36-6008302060CA}">
      <dgm:prSet/>
      <dgm:spPr/>
      <dgm:t>
        <a:bodyPr/>
        <a:lstStyle/>
        <a:p>
          <a:endParaRPr lang="en-US"/>
        </a:p>
      </dgm:t>
    </dgm:pt>
    <dgm:pt modelId="{45755DAA-C09F-4B2F-BAF3-046871DC9702}">
      <dgm:prSet/>
      <dgm:spPr/>
      <dgm:t>
        <a:bodyPr/>
        <a:lstStyle/>
        <a:p>
          <a:r>
            <a:rPr lang="en-US" dirty="0"/>
            <a:t>Integrate data from dispersed sources</a:t>
          </a:r>
        </a:p>
      </dgm:t>
    </dgm:pt>
    <dgm:pt modelId="{A8EBD802-9A3A-4A7A-90AA-26F0C9EC46E9}" type="parTrans" cxnId="{04A5DAC4-40ED-4FD5-BD23-76C9489B0533}">
      <dgm:prSet/>
      <dgm:spPr/>
      <dgm:t>
        <a:bodyPr/>
        <a:lstStyle/>
        <a:p>
          <a:endParaRPr lang="en-US"/>
        </a:p>
      </dgm:t>
    </dgm:pt>
    <dgm:pt modelId="{5043D643-0E1F-49D8-8AD3-006CB90779C0}" type="sibTrans" cxnId="{04A5DAC4-40ED-4FD5-BD23-76C9489B0533}">
      <dgm:prSet/>
      <dgm:spPr/>
      <dgm:t>
        <a:bodyPr/>
        <a:lstStyle/>
        <a:p>
          <a:endParaRPr lang="en-US"/>
        </a:p>
      </dgm:t>
    </dgm:pt>
    <dgm:pt modelId="{D3536DA7-4FBC-4234-AD32-A6FAC8267FA1}">
      <dgm:prSet/>
      <dgm:spPr/>
      <dgm:t>
        <a:bodyPr/>
        <a:lstStyle/>
        <a:p>
          <a:r>
            <a:rPr lang="en-US" dirty="0"/>
            <a:t>Dark taxa, Operational Taxonomic Units</a:t>
          </a:r>
        </a:p>
      </dgm:t>
    </dgm:pt>
    <dgm:pt modelId="{7BB8F9E7-D522-4CE6-8F88-52AD2E58C9FA}" type="parTrans" cxnId="{515FD282-957B-490A-85FD-06053CA63252}">
      <dgm:prSet/>
      <dgm:spPr/>
      <dgm:t>
        <a:bodyPr/>
        <a:lstStyle/>
        <a:p>
          <a:endParaRPr lang="en-US"/>
        </a:p>
      </dgm:t>
    </dgm:pt>
    <dgm:pt modelId="{6019A782-7AAE-46BB-B067-05C8AA0FCF65}" type="sibTrans" cxnId="{515FD282-957B-490A-85FD-06053CA63252}">
      <dgm:prSet/>
      <dgm:spPr/>
      <dgm:t>
        <a:bodyPr/>
        <a:lstStyle/>
        <a:p>
          <a:endParaRPr lang="en-US"/>
        </a:p>
      </dgm:t>
    </dgm:pt>
    <dgm:pt modelId="{3B1D1D9A-41B4-435C-ACBA-CC71ACD5BF82}">
      <dgm:prSet/>
      <dgm:spPr/>
      <dgm:t>
        <a:bodyPr/>
        <a:lstStyle/>
        <a:p>
          <a:r>
            <a:rPr lang="en-US" dirty="0"/>
            <a:t>Taxonomic concepts</a:t>
          </a:r>
        </a:p>
      </dgm:t>
    </dgm:pt>
    <dgm:pt modelId="{0B9E5036-87F2-42F3-B9A5-1A01504CDF68}" type="parTrans" cxnId="{73876924-CF89-4410-848F-F66F2521C2D5}">
      <dgm:prSet/>
      <dgm:spPr/>
      <dgm:t>
        <a:bodyPr/>
        <a:lstStyle/>
        <a:p>
          <a:endParaRPr lang="en-US"/>
        </a:p>
      </dgm:t>
    </dgm:pt>
    <dgm:pt modelId="{6E88645D-A5B7-4334-A190-2DE6EA01BB16}" type="sibTrans" cxnId="{73876924-CF89-4410-848F-F66F2521C2D5}">
      <dgm:prSet/>
      <dgm:spPr/>
      <dgm:t>
        <a:bodyPr/>
        <a:lstStyle/>
        <a:p>
          <a:endParaRPr lang="en-US"/>
        </a:p>
      </dgm:t>
    </dgm:pt>
    <dgm:pt modelId="{55076271-7085-43BC-960A-FB21DBE60545}">
      <dgm:prSet/>
      <dgm:spPr/>
      <dgm:t>
        <a:bodyPr/>
        <a:lstStyle/>
        <a:p>
          <a:endParaRPr lang="en-US" dirty="0"/>
        </a:p>
      </dgm:t>
    </dgm:pt>
    <dgm:pt modelId="{120B99D4-B581-4DAA-B239-5C1CC176146B}" type="parTrans" cxnId="{DCC521B3-04D8-4F14-9C51-359535157FB5}">
      <dgm:prSet/>
      <dgm:spPr/>
      <dgm:t>
        <a:bodyPr/>
        <a:lstStyle/>
        <a:p>
          <a:endParaRPr lang="en-US"/>
        </a:p>
      </dgm:t>
    </dgm:pt>
    <dgm:pt modelId="{BD6AAB29-EC6B-4488-AFFD-B8207562DD38}" type="sibTrans" cxnId="{DCC521B3-04D8-4F14-9C51-359535157FB5}">
      <dgm:prSet/>
      <dgm:spPr/>
      <dgm:t>
        <a:bodyPr/>
        <a:lstStyle/>
        <a:p>
          <a:endParaRPr lang="en-US"/>
        </a:p>
      </dgm:t>
    </dgm:pt>
    <dgm:pt modelId="{83492ABE-633B-479E-962F-AA1A157BED3B}">
      <dgm:prSet/>
      <dgm:spPr/>
      <dgm:t>
        <a:bodyPr/>
        <a:lstStyle/>
        <a:p>
          <a:r>
            <a:rPr lang="en-US" dirty="0"/>
            <a:t>Backbone taxonomies</a:t>
          </a:r>
        </a:p>
      </dgm:t>
    </dgm:pt>
    <dgm:pt modelId="{AA13832D-850D-4572-805F-B3F4C463E414}" type="parTrans" cxnId="{3DE17D2C-F747-4753-8DA3-FDEE017614F5}">
      <dgm:prSet/>
      <dgm:spPr/>
      <dgm:t>
        <a:bodyPr/>
        <a:lstStyle/>
        <a:p>
          <a:endParaRPr lang="en-US"/>
        </a:p>
      </dgm:t>
    </dgm:pt>
    <dgm:pt modelId="{CA00275B-755C-4DC3-9E94-00B80D8F0125}" type="sibTrans" cxnId="{3DE17D2C-F747-4753-8DA3-FDEE017614F5}">
      <dgm:prSet/>
      <dgm:spPr/>
      <dgm:t>
        <a:bodyPr/>
        <a:lstStyle/>
        <a:p>
          <a:endParaRPr lang="en-US"/>
        </a:p>
      </dgm:t>
    </dgm:pt>
    <dgm:pt modelId="{EEA5EAF7-5E20-49EF-AF5E-46C7C6E6AA1D}">
      <dgm:prSet/>
      <dgm:spPr/>
      <dgm:t>
        <a:bodyPr/>
        <a:lstStyle/>
        <a:p>
          <a:r>
            <a:rPr lang="en-US"/>
            <a:t>Many other </a:t>
          </a:r>
          <a:r>
            <a:rPr lang="en-US" dirty="0"/>
            <a:t>reasons…</a:t>
          </a:r>
        </a:p>
      </dgm:t>
    </dgm:pt>
    <dgm:pt modelId="{B082A4DC-2C26-44B4-A40B-E7F341E6CA69}" type="parTrans" cxnId="{874D3D66-2475-469D-B06A-168591DC4192}">
      <dgm:prSet/>
      <dgm:spPr/>
      <dgm:t>
        <a:bodyPr/>
        <a:lstStyle/>
        <a:p>
          <a:endParaRPr lang="en-US"/>
        </a:p>
      </dgm:t>
    </dgm:pt>
    <dgm:pt modelId="{70EB76C0-899A-4A76-96C9-59E29B7957C0}" type="sibTrans" cxnId="{874D3D66-2475-469D-B06A-168591DC4192}">
      <dgm:prSet/>
      <dgm:spPr/>
      <dgm:t>
        <a:bodyPr/>
        <a:lstStyle/>
        <a:p>
          <a:endParaRPr lang="en-US"/>
        </a:p>
      </dgm:t>
    </dgm:pt>
    <dgm:pt modelId="{DFEC1C89-33D1-4DA7-8B1E-478F42FCD6A5}" type="pres">
      <dgm:prSet presAssocID="{088B6E36-59AB-4330-9B25-24DC83755F53}" presName="linear" presStyleCnt="0">
        <dgm:presLayoutVars>
          <dgm:animLvl val="lvl"/>
          <dgm:resizeHandles val="exact"/>
        </dgm:presLayoutVars>
      </dgm:prSet>
      <dgm:spPr/>
    </dgm:pt>
    <dgm:pt modelId="{902227F2-68C1-40D9-828A-96489D7A80D1}" type="pres">
      <dgm:prSet presAssocID="{9B028B1B-6CDB-4FF9-B0C5-571A1A9C6061}" presName="parentText" presStyleLbl="node1" presStyleIdx="0" presStyleCnt="6" custLinFactY="109649" custLinFactNeighborX="-358" custLinFactNeighborY="200000">
        <dgm:presLayoutVars>
          <dgm:chMax val="0"/>
          <dgm:bulletEnabled val="1"/>
        </dgm:presLayoutVars>
      </dgm:prSet>
      <dgm:spPr/>
    </dgm:pt>
    <dgm:pt modelId="{AD9C8CC8-B52B-4266-90BC-8DD3642A2EC3}" type="pres">
      <dgm:prSet presAssocID="{D33FD6BE-5A35-4980-85CE-B8D047DE3D39}" presName="spacer" presStyleCnt="0"/>
      <dgm:spPr/>
    </dgm:pt>
    <dgm:pt modelId="{64CF1AE5-8FCC-4D8A-9223-A85517BF5E65}" type="pres">
      <dgm:prSet presAssocID="{83492ABE-633B-479E-962F-AA1A157BED3B}" presName="parentText" presStyleLbl="node1" presStyleIdx="1" presStyleCnt="6" custLinFactY="122514" custLinFactNeighborX="-358" custLinFactNeighborY="200000">
        <dgm:presLayoutVars>
          <dgm:chMax val="0"/>
          <dgm:bulletEnabled val="1"/>
        </dgm:presLayoutVars>
      </dgm:prSet>
      <dgm:spPr/>
    </dgm:pt>
    <dgm:pt modelId="{7696810A-3593-4182-A9C5-9CC9C61C92FA}" type="pres">
      <dgm:prSet presAssocID="{CA00275B-755C-4DC3-9E94-00B80D8F0125}" presName="spacer" presStyleCnt="0"/>
      <dgm:spPr/>
    </dgm:pt>
    <dgm:pt modelId="{51EEF674-D7AC-4265-B0D0-FE994BDE5556}" type="pres">
      <dgm:prSet presAssocID="{D3536DA7-4FBC-4234-AD32-A6FAC8267FA1}" presName="parentText" presStyleLbl="node1" presStyleIdx="2" presStyleCnt="6" custLinFactY="126237" custLinFactNeighborX="-358" custLinFactNeighborY="200000">
        <dgm:presLayoutVars>
          <dgm:chMax val="0"/>
          <dgm:bulletEnabled val="1"/>
        </dgm:presLayoutVars>
      </dgm:prSet>
      <dgm:spPr/>
    </dgm:pt>
    <dgm:pt modelId="{383F4A3C-DC6C-4CBD-A7DF-618F4DA4077C}" type="pres">
      <dgm:prSet presAssocID="{6019A782-7AAE-46BB-B067-05C8AA0FCF65}" presName="spacer" presStyleCnt="0"/>
      <dgm:spPr/>
    </dgm:pt>
    <dgm:pt modelId="{5C669EBB-B140-4E9F-B920-46DD7F3F6FD5}" type="pres">
      <dgm:prSet presAssocID="{45755DAA-C09F-4B2F-BAF3-046871DC9702}" presName="parentText" presStyleLbl="node1" presStyleIdx="3" presStyleCnt="6" custLinFactY="-192273" custLinFactNeighborX="-358" custLinFactNeighborY="-200000">
        <dgm:presLayoutVars>
          <dgm:chMax val="0"/>
          <dgm:bulletEnabled val="1"/>
        </dgm:presLayoutVars>
      </dgm:prSet>
      <dgm:spPr/>
    </dgm:pt>
    <dgm:pt modelId="{D8F602F4-5B9B-40CC-8546-56BEB412086A}" type="pres">
      <dgm:prSet presAssocID="{45755DAA-C09F-4B2F-BAF3-046871DC9702}" presName="childText" presStyleLbl="revTx" presStyleIdx="0" presStyleCnt="1">
        <dgm:presLayoutVars>
          <dgm:bulletEnabled val="1"/>
        </dgm:presLayoutVars>
      </dgm:prSet>
      <dgm:spPr/>
    </dgm:pt>
    <dgm:pt modelId="{7B627F42-15A3-45DD-B0B5-986AB70CAB5C}" type="pres">
      <dgm:prSet presAssocID="{3B1D1D9A-41B4-435C-ACBA-CC71ACD5BF82}" presName="parentText" presStyleLbl="node1" presStyleIdx="4" presStyleCnt="6" custLinFactNeighborX="-358" custLinFactNeighborY="-84220">
        <dgm:presLayoutVars>
          <dgm:chMax val="0"/>
          <dgm:bulletEnabled val="1"/>
        </dgm:presLayoutVars>
      </dgm:prSet>
      <dgm:spPr/>
    </dgm:pt>
    <dgm:pt modelId="{0FFC7CE1-C9F6-4C20-A401-2EAC9DA9D37B}" type="pres">
      <dgm:prSet presAssocID="{6E88645D-A5B7-4334-A190-2DE6EA01BB16}" presName="spacer" presStyleCnt="0"/>
      <dgm:spPr/>
    </dgm:pt>
    <dgm:pt modelId="{FB53C529-80AF-42B8-82A8-8F654CF1B131}" type="pres">
      <dgm:prSet presAssocID="{EEA5EAF7-5E20-49EF-AF5E-46C7C6E6AA1D}" presName="parentText" presStyleLbl="node1" presStyleIdx="5" presStyleCnt="6">
        <dgm:presLayoutVars>
          <dgm:chMax val="0"/>
          <dgm:bulletEnabled val="1"/>
        </dgm:presLayoutVars>
      </dgm:prSet>
      <dgm:spPr/>
    </dgm:pt>
  </dgm:ptLst>
  <dgm:cxnLst>
    <dgm:cxn modelId="{FAABA010-B943-4012-BD78-F9D4F47C0026}" type="presOf" srcId="{EEA5EAF7-5E20-49EF-AF5E-46C7C6E6AA1D}" destId="{FB53C529-80AF-42B8-82A8-8F654CF1B131}" srcOrd="0" destOrd="0" presId="urn:microsoft.com/office/officeart/2005/8/layout/vList2"/>
    <dgm:cxn modelId="{DFC9B212-C45A-458C-8D7C-CFB708AEA948}" type="presOf" srcId="{45755DAA-C09F-4B2F-BAF3-046871DC9702}" destId="{5C669EBB-B140-4E9F-B920-46DD7F3F6FD5}" srcOrd="0" destOrd="0" presId="urn:microsoft.com/office/officeart/2005/8/layout/vList2"/>
    <dgm:cxn modelId="{73876924-CF89-4410-848F-F66F2521C2D5}" srcId="{088B6E36-59AB-4330-9B25-24DC83755F53}" destId="{3B1D1D9A-41B4-435C-ACBA-CC71ACD5BF82}" srcOrd="4" destOrd="0" parTransId="{0B9E5036-87F2-42F3-B9A5-1A01504CDF68}" sibTransId="{6E88645D-A5B7-4334-A190-2DE6EA01BB16}"/>
    <dgm:cxn modelId="{3DE17D2C-F747-4753-8DA3-FDEE017614F5}" srcId="{088B6E36-59AB-4330-9B25-24DC83755F53}" destId="{83492ABE-633B-479E-962F-AA1A157BED3B}" srcOrd="1" destOrd="0" parTransId="{AA13832D-850D-4572-805F-B3F4C463E414}" sibTransId="{CA00275B-755C-4DC3-9E94-00B80D8F0125}"/>
    <dgm:cxn modelId="{874D3D66-2475-469D-B06A-168591DC4192}" srcId="{088B6E36-59AB-4330-9B25-24DC83755F53}" destId="{EEA5EAF7-5E20-49EF-AF5E-46C7C6E6AA1D}" srcOrd="5" destOrd="0" parTransId="{B082A4DC-2C26-44B4-A40B-E7F341E6CA69}" sibTransId="{70EB76C0-899A-4A76-96C9-59E29B7957C0}"/>
    <dgm:cxn modelId="{515FD282-957B-490A-85FD-06053CA63252}" srcId="{088B6E36-59AB-4330-9B25-24DC83755F53}" destId="{D3536DA7-4FBC-4234-AD32-A6FAC8267FA1}" srcOrd="2" destOrd="0" parTransId="{7BB8F9E7-D522-4CE6-8F88-52AD2E58C9FA}" sibTransId="{6019A782-7AAE-46BB-B067-05C8AA0FCF65}"/>
    <dgm:cxn modelId="{661514A2-0255-442E-A7D4-9D8EDDBD7BC8}" type="presOf" srcId="{088B6E36-59AB-4330-9B25-24DC83755F53}" destId="{DFEC1C89-33D1-4DA7-8B1E-478F42FCD6A5}" srcOrd="0" destOrd="0" presId="urn:microsoft.com/office/officeart/2005/8/layout/vList2"/>
    <dgm:cxn modelId="{C47346A3-5F0C-437F-92DC-3999878F4469}" type="presOf" srcId="{D3536DA7-4FBC-4234-AD32-A6FAC8267FA1}" destId="{51EEF674-D7AC-4265-B0D0-FE994BDE5556}" srcOrd="0" destOrd="0" presId="urn:microsoft.com/office/officeart/2005/8/layout/vList2"/>
    <dgm:cxn modelId="{DCC521B3-04D8-4F14-9C51-359535157FB5}" srcId="{45755DAA-C09F-4B2F-BAF3-046871DC9702}" destId="{55076271-7085-43BC-960A-FB21DBE60545}" srcOrd="0" destOrd="0" parTransId="{120B99D4-B581-4DAA-B239-5C1CC176146B}" sibTransId="{BD6AAB29-EC6B-4488-AFFD-B8207562DD38}"/>
    <dgm:cxn modelId="{58CCA2BB-3C78-45AC-9581-E3F24EC915A5}" type="presOf" srcId="{3B1D1D9A-41B4-435C-ACBA-CC71ACD5BF82}" destId="{7B627F42-15A3-45DD-B0B5-986AB70CAB5C}" srcOrd="0" destOrd="0" presId="urn:microsoft.com/office/officeart/2005/8/layout/vList2"/>
    <dgm:cxn modelId="{23325FBC-3EDC-4D77-8400-2F27AD6C7508}" type="presOf" srcId="{55076271-7085-43BC-960A-FB21DBE60545}" destId="{D8F602F4-5B9B-40CC-8546-56BEB412086A}" srcOrd="0" destOrd="0" presId="urn:microsoft.com/office/officeart/2005/8/layout/vList2"/>
    <dgm:cxn modelId="{04A5DAC4-40ED-4FD5-BD23-76C9489B0533}" srcId="{088B6E36-59AB-4330-9B25-24DC83755F53}" destId="{45755DAA-C09F-4B2F-BAF3-046871DC9702}" srcOrd="3" destOrd="0" parTransId="{A8EBD802-9A3A-4A7A-90AA-26F0C9EC46E9}" sibTransId="{5043D643-0E1F-49D8-8AD3-006CB90779C0}"/>
    <dgm:cxn modelId="{433551C5-5D63-47EB-9AA0-BD6F5B5B1561}" type="presOf" srcId="{9B028B1B-6CDB-4FF9-B0C5-571A1A9C6061}" destId="{902227F2-68C1-40D9-828A-96489D7A80D1}" srcOrd="0" destOrd="0" presId="urn:microsoft.com/office/officeart/2005/8/layout/vList2"/>
    <dgm:cxn modelId="{A2683AEB-A70B-4445-8966-9088929225D9}" type="presOf" srcId="{83492ABE-633B-479E-962F-AA1A157BED3B}" destId="{64CF1AE5-8FCC-4D8A-9223-A85517BF5E65}" srcOrd="0" destOrd="0" presId="urn:microsoft.com/office/officeart/2005/8/layout/vList2"/>
    <dgm:cxn modelId="{E9AE81F7-434E-40B9-AA36-6008302060CA}" srcId="{088B6E36-59AB-4330-9B25-24DC83755F53}" destId="{9B028B1B-6CDB-4FF9-B0C5-571A1A9C6061}" srcOrd="0" destOrd="0" parTransId="{AB862C05-FB23-4DD6-8E42-4EB9C61390DA}" sibTransId="{D33FD6BE-5A35-4980-85CE-B8D047DE3D39}"/>
    <dgm:cxn modelId="{BE949DDF-277C-427A-B39A-2A2C711C8C43}" type="presParOf" srcId="{DFEC1C89-33D1-4DA7-8B1E-478F42FCD6A5}" destId="{902227F2-68C1-40D9-828A-96489D7A80D1}" srcOrd="0" destOrd="0" presId="urn:microsoft.com/office/officeart/2005/8/layout/vList2"/>
    <dgm:cxn modelId="{B5AA187E-4350-4954-930E-3477E0D26F0E}" type="presParOf" srcId="{DFEC1C89-33D1-4DA7-8B1E-478F42FCD6A5}" destId="{AD9C8CC8-B52B-4266-90BC-8DD3642A2EC3}" srcOrd="1" destOrd="0" presId="urn:microsoft.com/office/officeart/2005/8/layout/vList2"/>
    <dgm:cxn modelId="{18F5CA52-37DD-4B67-A0D9-0C6695A9E684}" type="presParOf" srcId="{DFEC1C89-33D1-4DA7-8B1E-478F42FCD6A5}" destId="{64CF1AE5-8FCC-4D8A-9223-A85517BF5E65}" srcOrd="2" destOrd="0" presId="urn:microsoft.com/office/officeart/2005/8/layout/vList2"/>
    <dgm:cxn modelId="{E9F03B7E-250B-4A18-9338-AEAAF72F30F1}" type="presParOf" srcId="{DFEC1C89-33D1-4DA7-8B1E-478F42FCD6A5}" destId="{7696810A-3593-4182-A9C5-9CC9C61C92FA}" srcOrd="3" destOrd="0" presId="urn:microsoft.com/office/officeart/2005/8/layout/vList2"/>
    <dgm:cxn modelId="{33FB507A-64DB-4080-9177-418E962FFA29}" type="presParOf" srcId="{DFEC1C89-33D1-4DA7-8B1E-478F42FCD6A5}" destId="{51EEF674-D7AC-4265-B0D0-FE994BDE5556}" srcOrd="4" destOrd="0" presId="urn:microsoft.com/office/officeart/2005/8/layout/vList2"/>
    <dgm:cxn modelId="{4F4CD780-4E68-4352-9E66-80DB5B88046D}" type="presParOf" srcId="{DFEC1C89-33D1-4DA7-8B1E-478F42FCD6A5}" destId="{383F4A3C-DC6C-4CBD-A7DF-618F4DA4077C}" srcOrd="5" destOrd="0" presId="urn:microsoft.com/office/officeart/2005/8/layout/vList2"/>
    <dgm:cxn modelId="{3D247763-9C93-4698-8852-A51E466793DC}" type="presParOf" srcId="{DFEC1C89-33D1-4DA7-8B1E-478F42FCD6A5}" destId="{5C669EBB-B140-4E9F-B920-46DD7F3F6FD5}" srcOrd="6" destOrd="0" presId="urn:microsoft.com/office/officeart/2005/8/layout/vList2"/>
    <dgm:cxn modelId="{E686DB1C-73C2-4966-B4C1-287B5D3216B1}" type="presParOf" srcId="{DFEC1C89-33D1-4DA7-8B1E-478F42FCD6A5}" destId="{D8F602F4-5B9B-40CC-8546-56BEB412086A}" srcOrd="7" destOrd="0" presId="urn:microsoft.com/office/officeart/2005/8/layout/vList2"/>
    <dgm:cxn modelId="{6FB4022F-3013-41B7-BE74-CBC3087363B2}" type="presParOf" srcId="{DFEC1C89-33D1-4DA7-8B1E-478F42FCD6A5}" destId="{7B627F42-15A3-45DD-B0B5-986AB70CAB5C}" srcOrd="8" destOrd="0" presId="urn:microsoft.com/office/officeart/2005/8/layout/vList2"/>
    <dgm:cxn modelId="{0C17D3C6-B13A-48D4-A68A-554451192D2B}" type="presParOf" srcId="{DFEC1C89-33D1-4DA7-8B1E-478F42FCD6A5}" destId="{0FFC7CE1-C9F6-4C20-A401-2EAC9DA9D37B}" srcOrd="9" destOrd="0" presId="urn:microsoft.com/office/officeart/2005/8/layout/vList2"/>
    <dgm:cxn modelId="{502364DE-1018-4690-8901-9D8228AC9BA0}" type="presParOf" srcId="{DFEC1C89-33D1-4DA7-8B1E-478F42FCD6A5}" destId="{FB53C529-80AF-42B8-82A8-8F654CF1B13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227F2-68C1-40D9-828A-96489D7A80D1}">
      <dsp:nvSpPr>
        <dsp:cNvPr id="0" name=""/>
        <dsp:cNvSpPr/>
      </dsp:nvSpPr>
      <dsp:spPr>
        <a:xfrm>
          <a:off x="0" y="1221927"/>
          <a:ext cx="6269038"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Reconciliation of names</a:t>
          </a:r>
        </a:p>
      </dsp:txBody>
      <dsp:txXfrm>
        <a:off x="33955" y="1255882"/>
        <a:ext cx="6201128" cy="627655"/>
      </dsp:txXfrm>
    </dsp:sp>
    <dsp:sp modelId="{64CF1AE5-8FCC-4D8A-9223-A85517BF5E65}">
      <dsp:nvSpPr>
        <dsp:cNvPr id="0" name=""/>
        <dsp:cNvSpPr/>
      </dsp:nvSpPr>
      <dsp:spPr>
        <a:xfrm>
          <a:off x="0" y="2090497"/>
          <a:ext cx="6269038"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Backbone taxonomies</a:t>
          </a:r>
        </a:p>
      </dsp:txBody>
      <dsp:txXfrm>
        <a:off x="33955" y="2124452"/>
        <a:ext cx="6201128" cy="627655"/>
      </dsp:txXfrm>
    </dsp:sp>
    <dsp:sp modelId="{51EEF674-D7AC-4265-B0D0-FE994BDE5556}">
      <dsp:nvSpPr>
        <dsp:cNvPr id="0" name=""/>
        <dsp:cNvSpPr/>
      </dsp:nvSpPr>
      <dsp:spPr>
        <a:xfrm>
          <a:off x="0" y="2895477"/>
          <a:ext cx="6269038"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Dark taxa, Operational Taxonomic Units</a:t>
          </a:r>
        </a:p>
      </dsp:txBody>
      <dsp:txXfrm>
        <a:off x="33955" y="2929432"/>
        <a:ext cx="6201128" cy="627655"/>
      </dsp:txXfrm>
    </dsp:sp>
    <dsp:sp modelId="{5C669EBB-B140-4E9F-B920-46DD7F3F6FD5}">
      <dsp:nvSpPr>
        <dsp:cNvPr id="0" name=""/>
        <dsp:cNvSpPr/>
      </dsp:nvSpPr>
      <dsp:spPr>
        <a:xfrm>
          <a:off x="0" y="331598"/>
          <a:ext cx="6269038"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Integrate data from dispersed sources</a:t>
          </a:r>
        </a:p>
      </dsp:txBody>
      <dsp:txXfrm>
        <a:off x="33955" y="365553"/>
        <a:ext cx="6201128" cy="627655"/>
      </dsp:txXfrm>
    </dsp:sp>
    <dsp:sp modelId="{D8F602F4-5B9B-40CC-8546-56BEB412086A}">
      <dsp:nvSpPr>
        <dsp:cNvPr id="0" name=""/>
        <dsp:cNvSpPr/>
      </dsp:nvSpPr>
      <dsp:spPr>
        <a:xfrm>
          <a:off x="0" y="3325027"/>
          <a:ext cx="6269038"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042" tIns="36830" rIns="206248" bIns="36830" numCol="1" spcCol="1270" anchor="t" anchorCtr="0">
          <a:noAutofit/>
        </a:bodyPr>
        <a:lstStyle/>
        <a:p>
          <a:pPr marL="228600" lvl="1" indent="-228600" algn="l" defTabSz="1022350">
            <a:lnSpc>
              <a:spcPct val="90000"/>
            </a:lnSpc>
            <a:spcBef>
              <a:spcPct val="0"/>
            </a:spcBef>
            <a:spcAft>
              <a:spcPct val="20000"/>
            </a:spcAft>
            <a:buChar char="•"/>
          </a:pPr>
          <a:endParaRPr lang="en-US" sz="2300" kern="1200" dirty="0"/>
        </a:p>
      </dsp:txBody>
      <dsp:txXfrm>
        <a:off x="0" y="3325027"/>
        <a:ext cx="6269038" cy="480240"/>
      </dsp:txXfrm>
    </dsp:sp>
    <dsp:sp modelId="{7B627F42-15A3-45DD-B0B5-986AB70CAB5C}">
      <dsp:nvSpPr>
        <dsp:cNvPr id="0" name=""/>
        <dsp:cNvSpPr/>
      </dsp:nvSpPr>
      <dsp:spPr>
        <a:xfrm>
          <a:off x="0" y="3734926"/>
          <a:ext cx="6269038"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Taxonomic concepts</a:t>
          </a:r>
        </a:p>
      </dsp:txBody>
      <dsp:txXfrm>
        <a:off x="33955" y="3768881"/>
        <a:ext cx="6201128" cy="627655"/>
      </dsp:txXfrm>
    </dsp:sp>
    <dsp:sp modelId="{FB53C529-80AF-42B8-82A8-8F654CF1B131}">
      <dsp:nvSpPr>
        <dsp:cNvPr id="0" name=""/>
        <dsp:cNvSpPr/>
      </dsp:nvSpPr>
      <dsp:spPr>
        <a:xfrm>
          <a:off x="0" y="4584352"/>
          <a:ext cx="6269038"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Many other </a:t>
          </a:r>
          <a:r>
            <a:rPr lang="en-US" sz="2900" kern="1200" dirty="0"/>
            <a:t>reasons…</a:t>
          </a:r>
        </a:p>
      </dsp:txBody>
      <dsp:txXfrm>
        <a:off x="33955" y="4618307"/>
        <a:ext cx="6201128"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D58FB-10E2-4276-B5A1-CA469329D11F}" type="datetimeFigureOut">
              <a:rPr lang="en-US" smtClean="0"/>
              <a:t>8/17/2017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2BCE0-D507-4033-9055-1EBA0C766EC3}" type="slidenum">
              <a:rPr lang="en-US" smtClean="0"/>
              <a:t>‹#›</a:t>
            </a:fld>
            <a:endParaRPr lang="en-US"/>
          </a:p>
        </p:txBody>
      </p:sp>
    </p:spTree>
    <p:extLst>
      <p:ext uri="{BB962C8B-B14F-4D97-AF65-F5344CB8AC3E}">
        <p14:creationId xmlns:p14="http://schemas.microsoft.com/office/powerpoint/2010/main" val="4003846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technological method to approach the long-standing issues in taxonomy (reconciliation of names, use of taxonomic concepts, dark taxa,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Need in open democratic system of biodiversity data free of predefined hierarchical pre-requisites (e.g. a taxonomic backbone used as an “architectural backbone”; several taxonomic trees are possible and can be used in such a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Formalization of the taxonomic concepts and their use following a  common data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Joint formal management of </a:t>
            </a:r>
            <a:r>
              <a:rPr lang="en-US" dirty="0" err="1"/>
              <a:t>LKinnean</a:t>
            </a:r>
            <a:r>
              <a:rPr lang="en-US" dirty="0"/>
              <a:t> names and OTUs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AD2BCE0-D507-4033-9055-1EBA0C766EC3}" type="slidenum">
              <a:rPr lang="en-US" smtClean="0"/>
              <a:t>4</a:t>
            </a:fld>
            <a:endParaRPr lang="en-US"/>
          </a:p>
        </p:txBody>
      </p:sp>
    </p:spTree>
    <p:extLst>
      <p:ext uri="{BB962C8B-B14F-4D97-AF65-F5344CB8AC3E}">
        <p14:creationId xmlns:p14="http://schemas.microsoft.com/office/powerpoint/2010/main" val="279750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D2BCE0-D507-4033-9055-1EBA0C766EC3}" type="slidenum">
              <a:rPr lang="en-US" smtClean="0"/>
              <a:t>5</a:t>
            </a:fld>
            <a:endParaRPr lang="en-US"/>
          </a:p>
        </p:txBody>
      </p:sp>
    </p:spTree>
    <p:extLst>
      <p:ext uri="{BB962C8B-B14F-4D97-AF65-F5344CB8AC3E}">
        <p14:creationId xmlns:p14="http://schemas.microsoft.com/office/powerpoint/2010/main" val="319415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Semantic publishing of biodiversity papers (XML tagging and </a:t>
            </a:r>
            <a:r>
              <a:rPr lang="en-US" dirty="0" err="1"/>
              <a:t>TaxPub</a:t>
            </a:r>
            <a:r>
              <a:rPr lang="en-US" dirty="0"/>
              <a:t>)</a:t>
            </a:r>
          </a:p>
          <a:p>
            <a:r>
              <a:rPr lang="en-US" dirty="0"/>
              <a:t>Text mining from legacy literature using same model as prospectively published papers</a:t>
            </a:r>
          </a:p>
          <a:p>
            <a:endParaRPr lang="en-US" dirty="0"/>
          </a:p>
          <a:p>
            <a:pPr marL="0" indent="0">
              <a:buNone/>
            </a:pPr>
            <a:r>
              <a:rPr lang="en-US" dirty="0">
                <a:effectLst/>
              </a:rPr>
              <a:t>Semi-structured data:</a:t>
            </a:r>
          </a:p>
          <a:p>
            <a:r>
              <a:rPr lang="en-US" dirty="0">
                <a:effectLst/>
              </a:rPr>
              <a:t>Catapano, Terence. “</a:t>
            </a:r>
            <a:r>
              <a:rPr lang="en-US" dirty="0" err="1">
                <a:effectLst/>
              </a:rPr>
              <a:t>TaxPub</a:t>
            </a:r>
            <a:r>
              <a:rPr lang="en-US" dirty="0">
                <a:effectLst/>
              </a:rPr>
              <a:t>: An Extension of the NLM/NCBI Journal Publishing DTD for Taxonomic Descriptions,” 2010. https://www.ncbi.nlm.nih.gov/books/NBK47081/.</a:t>
            </a:r>
          </a:p>
          <a:p>
            <a:r>
              <a:rPr lang="en-US" dirty="0">
                <a:effectLst/>
              </a:rPr>
              <a:t>Penev, Lyubomir, Terence Catapano, Donat Agosti, Teodor Georgiev, Guido Sautter, and Pavel Stoev. “Implementation of </a:t>
            </a:r>
            <a:r>
              <a:rPr lang="en-US" dirty="0" err="1">
                <a:effectLst/>
              </a:rPr>
              <a:t>TaxPub</a:t>
            </a:r>
            <a:r>
              <a:rPr lang="en-US" dirty="0">
                <a:effectLst/>
              </a:rPr>
              <a:t>, an NLM DTD Extension for Domain-Specific Markup in Taxonomy, from the Experience of a Biodiversity Publisher,” 2012. https://www.ncbi.nlm.nih.gov/books/NBK100351/.</a:t>
            </a:r>
          </a:p>
          <a:p>
            <a:endParaRPr lang="en-US" dirty="0"/>
          </a:p>
          <a:p>
            <a:endParaRPr lang="en-US" dirty="0"/>
          </a:p>
        </p:txBody>
      </p:sp>
      <p:sp>
        <p:nvSpPr>
          <p:cNvPr id="4" name="Slide Number Placeholder 3"/>
          <p:cNvSpPr>
            <a:spLocks noGrp="1"/>
          </p:cNvSpPr>
          <p:nvPr>
            <p:ph type="sldNum" sz="quarter" idx="10"/>
          </p:nvPr>
        </p:nvSpPr>
        <p:spPr/>
        <p:txBody>
          <a:bodyPr/>
          <a:lstStyle/>
          <a:p>
            <a:fld id="{2AD2BCE0-D507-4033-9055-1EBA0C766EC3}" type="slidenum">
              <a:rPr lang="en-US" smtClean="0"/>
              <a:t>6</a:t>
            </a:fld>
            <a:endParaRPr lang="en-US"/>
          </a:p>
        </p:txBody>
      </p:sp>
    </p:spTree>
    <p:extLst>
      <p:ext uri="{BB962C8B-B14F-4D97-AF65-F5344CB8AC3E}">
        <p14:creationId xmlns:p14="http://schemas.microsoft.com/office/powerpoint/2010/main" val="245105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https://www.cambridgesemantics.com/semantic-university/rdf-vs-xml</a:t>
            </a:r>
          </a:p>
          <a:p>
            <a:r>
              <a:rPr lang="en-US" dirty="0"/>
              <a:t>distributed data linking that RDF is meant to do.</a:t>
            </a:r>
          </a:p>
          <a:p>
            <a:r>
              <a:rPr lang="en-US" dirty="0"/>
              <a:t>Common model of terms, data classes and relationships between these</a:t>
            </a:r>
          </a:p>
          <a:p>
            <a:r>
              <a:rPr lang="en-US" dirty="0"/>
              <a:t>Rapid development of RDF, OWL and LOD technologies in all domains</a:t>
            </a:r>
          </a:p>
          <a:p>
            <a:r>
              <a:rPr lang="en-US" dirty="0"/>
              <a:t>XML is primarily a </a:t>
            </a:r>
            <a:r>
              <a:rPr lang="en-US" b="1" dirty="0"/>
              <a:t>serialization format</a:t>
            </a:r>
            <a:r>
              <a:rPr lang="en-US" dirty="0"/>
              <a:t> (we'll define this in a little more detail in a minute), while RDF is primarily a </a:t>
            </a:r>
            <a:r>
              <a:rPr lang="en-US" b="1" dirty="0"/>
              <a:t>data model</a:t>
            </a:r>
            <a:r>
              <a:rPr lang="en-US" dirty="0"/>
              <a:t>.</a:t>
            </a:r>
          </a:p>
          <a:p>
            <a:r>
              <a:rPr lang="en-US" dirty="0"/>
              <a:t>The serialization is like the grammar of a </a:t>
            </a:r>
            <a:r>
              <a:rPr lang="en-US" dirty="0" err="1"/>
              <a:t>languagee</a:t>
            </a:r>
            <a:r>
              <a:rPr lang="en-US" dirty="0"/>
              <a:t>,</a:t>
            </a:r>
          </a:p>
          <a:p>
            <a:endParaRPr lang="en-US" dirty="0"/>
          </a:p>
          <a:p>
            <a:r>
              <a:rPr lang="en-US" dirty="0"/>
              <a:t>https://www.w3.org/DesignIssues/RDF-XML</a:t>
            </a:r>
          </a:p>
          <a:p>
            <a:r>
              <a:rPr lang="en-US" dirty="0"/>
              <a:t>It is possible because there is a mapping from XML documents to semantic graphs. In brief, it is hairy because </a:t>
            </a:r>
          </a:p>
          <a:p>
            <a:r>
              <a:rPr lang="en-US" dirty="0"/>
              <a:t>The mapping is many to one </a:t>
            </a:r>
          </a:p>
          <a:p>
            <a:r>
              <a:rPr lang="en-US" dirty="0"/>
              <a:t>You need a schema to know what the mapping is </a:t>
            </a:r>
          </a:p>
          <a:p>
            <a:r>
              <a:rPr lang="en-US" dirty="0"/>
              <a:t>(The schemas we are talking about for XML at the moment do not include that anyway and would have to have a whole inference language added) </a:t>
            </a:r>
          </a:p>
          <a:p>
            <a:r>
              <a:rPr lang="en-US" dirty="0"/>
              <a:t>The expression you need for querying something in terms of the XML tree is necessarily more complicated than the expression you need for querying something in terms of the RDF tree. </a:t>
            </a:r>
          </a:p>
          <a:p>
            <a:endParaRPr lang="en-US" dirty="0"/>
          </a:p>
        </p:txBody>
      </p:sp>
      <p:sp>
        <p:nvSpPr>
          <p:cNvPr id="4" name="Slide Number Placeholder 3"/>
          <p:cNvSpPr>
            <a:spLocks noGrp="1"/>
          </p:cNvSpPr>
          <p:nvPr>
            <p:ph type="sldNum" sz="quarter" idx="10"/>
          </p:nvPr>
        </p:nvSpPr>
        <p:spPr/>
        <p:txBody>
          <a:bodyPr/>
          <a:lstStyle/>
          <a:p>
            <a:fld id="{2AD2BCE0-D507-4033-9055-1EBA0C766EC3}" type="slidenum">
              <a:rPr lang="en-US" smtClean="0"/>
              <a:t>7</a:t>
            </a:fld>
            <a:endParaRPr lang="en-US"/>
          </a:p>
        </p:txBody>
      </p:sp>
    </p:spTree>
    <p:extLst>
      <p:ext uri="{BB962C8B-B14F-4D97-AF65-F5344CB8AC3E}">
        <p14:creationId xmlns:p14="http://schemas.microsoft.com/office/powerpoint/2010/main" val="3641741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How it works?</a:t>
            </a:r>
          </a:p>
          <a:p>
            <a:pPr lvl="1"/>
            <a:r>
              <a:rPr lang="en-US" sz="1200" kern="1200" dirty="0">
                <a:solidFill>
                  <a:schemeClr val="tx1"/>
                </a:solidFill>
                <a:effectLst/>
                <a:latin typeface="+mn-lt"/>
                <a:ea typeface="+mn-ea"/>
                <a:cs typeface="+mn-cs"/>
              </a:rPr>
              <a:t>What is a RDF triple (perhaps continuing the XML example of the species name from the previous slide and translate it into an UNIVERSAL language (RDF)</a:t>
            </a:r>
          </a:p>
          <a:p>
            <a:pPr lvl="1"/>
            <a:r>
              <a:rPr lang="en-US" sz="1200" kern="1200" dirty="0">
                <a:solidFill>
                  <a:schemeClr val="tx1"/>
                </a:solidFill>
                <a:effectLst/>
                <a:latin typeface="+mn-lt"/>
                <a:ea typeface="+mn-ea"/>
                <a:cs typeface="+mn-cs"/>
              </a:rPr>
              <a:t>Extracting data and creating triples</a:t>
            </a:r>
          </a:p>
          <a:p>
            <a:pPr lvl="1"/>
            <a:r>
              <a:rPr lang="en-US" sz="1200" kern="1200" dirty="0">
                <a:solidFill>
                  <a:schemeClr val="tx1"/>
                </a:solidFill>
                <a:effectLst/>
                <a:latin typeface="+mn-lt"/>
                <a:ea typeface="+mn-ea"/>
                <a:cs typeface="+mn-cs"/>
              </a:rPr>
              <a:t>Linking triples via a common ontology model </a:t>
            </a:r>
          </a:p>
          <a:p>
            <a:pPr lvl="1"/>
            <a:r>
              <a:rPr lang="en-US" sz="1200" kern="1200" dirty="0">
                <a:solidFill>
                  <a:schemeClr val="tx1"/>
                </a:solidFill>
                <a:effectLst/>
                <a:latin typeface="+mn-lt"/>
                <a:ea typeface="+mn-ea"/>
                <a:cs typeface="+mn-cs"/>
              </a:rPr>
              <a:t>Using triples to provide search, browsing and extracting</a:t>
            </a:r>
          </a:p>
          <a:p>
            <a:pPr lvl="1"/>
            <a:r>
              <a:rPr lang="en-US" sz="1200" kern="1200" dirty="0">
                <a:solidFill>
                  <a:schemeClr val="tx1"/>
                </a:solidFill>
                <a:effectLst/>
                <a:latin typeface="+mn-lt"/>
                <a:ea typeface="+mn-ea"/>
                <a:cs typeface="+mn-cs"/>
              </a:rPr>
              <a:t>Using triples to make new inferences and create new knowledge from a potentially huge dataset of various classes and types of data</a:t>
            </a:r>
          </a:p>
          <a:p>
            <a:endParaRPr lang="en-US" dirty="0"/>
          </a:p>
          <a:p>
            <a:pPr marL="0" indent="0">
              <a:buNone/>
            </a:pPr>
            <a:r>
              <a:rPr lang="en-US" sz="800" kern="1200" dirty="0">
                <a:solidFill>
                  <a:schemeClr val="tx1"/>
                </a:solidFill>
                <a:latin typeface="+mn-lt"/>
                <a:ea typeface="+mn-ea"/>
                <a:cs typeface="+mn-cs"/>
              </a:rPr>
              <a:t>&lt;</a:t>
            </a:r>
            <a:r>
              <a:rPr lang="en-US" sz="800" kern="1200" dirty="0" err="1">
                <a:solidFill>
                  <a:schemeClr val="tx1"/>
                </a:solidFill>
                <a:latin typeface="+mn-lt"/>
                <a:ea typeface="+mn-ea"/>
                <a:cs typeface="+mn-cs"/>
              </a:rPr>
              <a:t>tp:taxon-treatment</a:t>
            </a:r>
            <a:r>
              <a:rPr lang="en-US" sz="800" kern="1200" dirty="0">
                <a:solidFill>
                  <a:schemeClr val="tx1"/>
                </a:solidFill>
                <a:latin typeface="+mn-lt"/>
                <a:ea typeface="+mn-ea"/>
                <a:cs typeface="+mn-cs"/>
              </a:rPr>
              <a:t>&gt;</a:t>
            </a:r>
          </a:p>
          <a:p>
            <a:pPr marL="0" indent="0">
              <a:buNone/>
            </a:pPr>
            <a:r>
              <a:rPr lang="en-US" sz="800" kern="1200" dirty="0">
                <a:solidFill>
                  <a:schemeClr val="tx1"/>
                </a:solidFill>
                <a:latin typeface="+mn-lt"/>
                <a:ea typeface="+mn-ea"/>
                <a:cs typeface="+mn-cs"/>
              </a:rPr>
              <a:t>  &lt;</a:t>
            </a:r>
            <a:r>
              <a:rPr lang="en-US" sz="800" kern="1200" dirty="0" err="1">
                <a:solidFill>
                  <a:schemeClr val="tx1"/>
                </a:solidFill>
                <a:latin typeface="+mn-lt"/>
                <a:ea typeface="+mn-ea"/>
                <a:cs typeface="+mn-cs"/>
              </a:rPr>
              <a:t>tp:nomenclature</a:t>
            </a:r>
            <a:r>
              <a:rPr lang="en-US" sz="800" kern="1200" dirty="0">
                <a:solidFill>
                  <a:schemeClr val="tx1"/>
                </a:solidFill>
                <a:latin typeface="+mn-lt"/>
                <a:ea typeface="+mn-ea"/>
                <a:cs typeface="+mn-cs"/>
              </a:rPr>
              <a:t>&gt;</a:t>
            </a:r>
          </a:p>
          <a:p>
            <a:pPr marL="0" indent="0">
              <a:buNone/>
            </a:pPr>
            <a:r>
              <a:rPr lang="en-US" sz="800" kern="1200" dirty="0">
                <a:solidFill>
                  <a:schemeClr val="tx1"/>
                </a:solidFill>
                <a:latin typeface="+mn-lt"/>
                <a:ea typeface="+mn-ea"/>
                <a:cs typeface="+mn-cs"/>
              </a:rPr>
              <a:t>    &lt;</a:t>
            </a:r>
            <a:r>
              <a:rPr lang="en-US" sz="800" kern="1200" dirty="0" err="1">
                <a:solidFill>
                  <a:schemeClr val="tx1"/>
                </a:solidFill>
                <a:latin typeface="+mn-lt"/>
                <a:ea typeface="+mn-ea"/>
                <a:cs typeface="+mn-cs"/>
              </a:rPr>
              <a:t>tp:taxon-name</a:t>
            </a:r>
            <a:r>
              <a:rPr lang="en-US" sz="800" kern="1200" dirty="0">
                <a:solidFill>
                  <a:schemeClr val="tx1"/>
                </a:solidFill>
                <a:latin typeface="+mn-lt"/>
                <a:ea typeface="+mn-ea"/>
                <a:cs typeface="+mn-cs"/>
              </a:rPr>
              <a:t>&gt; &lt;</a:t>
            </a:r>
            <a:r>
              <a:rPr lang="en-US" sz="800" kern="1200" dirty="0" err="1">
                <a:solidFill>
                  <a:schemeClr val="tx1"/>
                </a:solidFill>
                <a:latin typeface="+mn-lt"/>
                <a:ea typeface="+mn-ea"/>
                <a:cs typeface="+mn-cs"/>
              </a:rPr>
              <a:t>tp:taxon-name-part</a:t>
            </a:r>
            <a:r>
              <a:rPr lang="en-US" sz="800" kern="1200" dirty="0">
                <a:solidFill>
                  <a:schemeClr val="tx1"/>
                </a:solidFill>
                <a:latin typeface="+mn-lt"/>
                <a:ea typeface="+mn-ea"/>
                <a:cs typeface="+mn-cs"/>
              </a:rPr>
              <a:t> taxon-name-part-type="genus"&gt;</a:t>
            </a:r>
            <a:r>
              <a:rPr lang="en-US" i="1" dirty="0" err="1">
                <a:latin typeface="Times New Roman" panose="02020603050405020304" pitchFamily="18" charset="0"/>
                <a:cs typeface="Times New Roman" panose="02020603050405020304" pitchFamily="18" charset="0"/>
              </a:rPr>
              <a:t>Vibrissina</a:t>
            </a:r>
            <a:r>
              <a:rPr lang="en-US" sz="800" kern="1200" dirty="0">
                <a:solidFill>
                  <a:schemeClr val="tx1"/>
                </a:solidFill>
                <a:latin typeface="+mn-lt"/>
                <a:ea typeface="+mn-ea"/>
                <a:cs typeface="+mn-cs"/>
              </a:rPr>
              <a:t>&lt;/</a:t>
            </a:r>
            <a:r>
              <a:rPr lang="en-US" sz="800" kern="1200" dirty="0" err="1">
                <a:solidFill>
                  <a:schemeClr val="tx1"/>
                </a:solidFill>
                <a:latin typeface="+mn-lt"/>
                <a:ea typeface="+mn-ea"/>
                <a:cs typeface="+mn-cs"/>
              </a:rPr>
              <a:t>tp:taxon-name-part</a:t>
            </a:r>
            <a:r>
              <a:rPr lang="en-US" sz="800" kern="1200" dirty="0">
                <a:solidFill>
                  <a:schemeClr val="tx1"/>
                </a:solidFill>
                <a:latin typeface="+mn-lt"/>
                <a:ea typeface="+mn-ea"/>
                <a:cs typeface="+mn-cs"/>
              </a:rPr>
              <a:t>&gt;&lt;</a:t>
            </a:r>
            <a:r>
              <a:rPr lang="en-US" sz="800" kern="1200" dirty="0" err="1">
                <a:solidFill>
                  <a:schemeClr val="tx1"/>
                </a:solidFill>
                <a:latin typeface="+mn-lt"/>
                <a:ea typeface="+mn-ea"/>
                <a:cs typeface="+mn-cs"/>
              </a:rPr>
              <a:t>tp:taxon-name-part</a:t>
            </a:r>
            <a:r>
              <a:rPr lang="en-US" sz="800" kern="1200" dirty="0">
                <a:solidFill>
                  <a:schemeClr val="tx1"/>
                </a:solidFill>
                <a:latin typeface="+mn-lt"/>
                <a:ea typeface="+mn-ea"/>
                <a:cs typeface="+mn-cs"/>
              </a:rPr>
              <a:t> taxon-name-part-type="species"&gt;</a:t>
            </a:r>
            <a:r>
              <a:rPr lang="en-US" i="1" dirty="0" err="1">
                <a:latin typeface="Times New Roman" panose="02020603050405020304" pitchFamily="18" charset="0"/>
                <a:cs typeface="Times New Roman" panose="02020603050405020304" pitchFamily="18" charset="0"/>
              </a:rPr>
              <a:t>danmartini</a:t>
            </a:r>
            <a:r>
              <a:rPr lang="en-US" sz="800" kern="1200" dirty="0">
                <a:solidFill>
                  <a:schemeClr val="tx1"/>
                </a:solidFill>
                <a:latin typeface="+mn-lt"/>
                <a:ea typeface="+mn-ea"/>
                <a:cs typeface="+mn-cs"/>
              </a:rPr>
              <a:t>&lt;/</a:t>
            </a:r>
            <a:r>
              <a:rPr lang="en-US" sz="800" kern="1200" dirty="0" err="1">
                <a:solidFill>
                  <a:schemeClr val="tx1"/>
                </a:solidFill>
                <a:latin typeface="+mn-lt"/>
                <a:ea typeface="+mn-ea"/>
                <a:cs typeface="+mn-cs"/>
              </a:rPr>
              <a:t>tp:taxon-name-part</a:t>
            </a:r>
            <a:r>
              <a:rPr lang="en-US" sz="800" kern="1200" dirty="0">
                <a:solidFill>
                  <a:schemeClr val="tx1"/>
                </a:solidFill>
                <a:latin typeface="+mn-lt"/>
                <a:ea typeface="+mn-ea"/>
                <a:cs typeface="+mn-cs"/>
              </a:rPr>
              <a:t>&gt;  &lt;/</a:t>
            </a:r>
            <a:r>
              <a:rPr lang="en-US" sz="800" kern="1200" dirty="0" err="1">
                <a:solidFill>
                  <a:schemeClr val="tx1"/>
                </a:solidFill>
                <a:latin typeface="+mn-lt"/>
                <a:ea typeface="+mn-ea"/>
                <a:cs typeface="+mn-cs"/>
              </a:rPr>
              <a:t>tp:taxon-name</a:t>
            </a:r>
            <a:r>
              <a:rPr lang="en-US" sz="800" kern="1200" dirty="0">
                <a:solidFill>
                  <a:schemeClr val="tx1"/>
                </a:solidFill>
                <a:latin typeface="+mn-lt"/>
                <a:ea typeface="+mn-ea"/>
                <a:cs typeface="+mn-cs"/>
              </a:rPr>
              <a:t>&gt;&lt;</a:t>
            </a:r>
            <a:r>
              <a:rPr lang="en-US" sz="800" kern="1200" dirty="0" err="1">
                <a:solidFill>
                  <a:schemeClr val="tx1"/>
                </a:solidFill>
                <a:latin typeface="+mn-lt"/>
                <a:ea typeface="+mn-ea"/>
                <a:cs typeface="+mn-cs"/>
              </a:rPr>
              <a:t>tp:taxon-authority</a:t>
            </a:r>
            <a:r>
              <a:rPr lang="en-US" sz="800" kern="1200" dirty="0">
                <a:solidFill>
                  <a:schemeClr val="tx1"/>
                </a:solidFill>
                <a:latin typeface="+mn-lt"/>
                <a:ea typeface="+mn-ea"/>
                <a:cs typeface="+mn-cs"/>
              </a:rPr>
              <a:t>&gt;</a:t>
            </a:r>
            <a:r>
              <a:rPr lang="en-US" dirty="0">
                <a:latin typeface="Times New Roman" panose="02020603050405020304" pitchFamily="18" charset="0"/>
                <a:cs typeface="Times New Roman" panose="02020603050405020304" pitchFamily="18" charset="0"/>
              </a:rPr>
              <a:t>Fleming &amp; Wood</a:t>
            </a:r>
            <a:r>
              <a:rPr lang="en-US" sz="800" kern="1200" dirty="0">
                <a:solidFill>
                  <a:schemeClr val="tx1"/>
                </a:solidFill>
                <a:latin typeface="+mn-lt"/>
                <a:ea typeface="+mn-ea"/>
                <a:cs typeface="+mn-cs"/>
              </a:rPr>
              <a:t>&lt;/</a:t>
            </a:r>
            <a:r>
              <a:rPr lang="en-US" sz="800" kern="1200" dirty="0" err="1">
                <a:solidFill>
                  <a:schemeClr val="tx1"/>
                </a:solidFill>
                <a:latin typeface="+mn-lt"/>
                <a:ea typeface="+mn-ea"/>
                <a:cs typeface="+mn-cs"/>
              </a:rPr>
              <a:t>tp:taxon-authority</a:t>
            </a:r>
            <a:r>
              <a:rPr lang="en-US" sz="800" kern="1200" dirty="0">
                <a:solidFill>
                  <a:schemeClr val="tx1"/>
                </a:solidFill>
                <a:latin typeface="+mn-lt"/>
                <a:ea typeface="+mn-ea"/>
                <a:cs typeface="+mn-cs"/>
              </a:rPr>
              <a:t>&gt;&lt;</a:t>
            </a:r>
            <a:r>
              <a:rPr lang="en-US" sz="800" kern="1200" dirty="0" err="1">
                <a:solidFill>
                  <a:schemeClr val="tx1"/>
                </a:solidFill>
                <a:latin typeface="+mn-lt"/>
                <a:ea typeface="+mn-ea"/>
                <a:cs typeface="+mn-cs"/>
              </a:rPr>
              <a:t>tp:taxon-status</a:t>
            </a:r>
            <a:r>
              <a:rPr lang="en-US" sz="800" kern="1200" dirty="0">
                <a:solidFill>
                  <a:schemeClr val="tx1"/>
                </a:solidFill>
                <a:latin typeface="+mn-lt"/>
                <a:ea typeface="+mn-ea"/>
                <a:cs typeface="+mn-cs"/>
              </a:rPr>
              <a:t>&gt;</a:t>
            </a:r>
            <a:r>
              <a:rPr lang="en-US" dirty="0">
                <a:latin typeface="Times New Roman" panose="02020603050405020304" pitchFamily="18" charset="0"/>
                <a:cs typeface="Times New Roman" panose="02020603050405020304" pitchFamily="18" charset="0"/>
              </a:rPr>
              <a:t>sp. n.</a:t>
            </a:r>
            <a:r>
              <a:rPr lang="en-US" sz="800" kern="1200" dirty="0">
                <a:solidFill>
                  <a:schemeClr val="tx1"/>
                </a:solidFill>
                <a:latin typeface="+mn-lt"/>
                <a:ea typeface="+mn-ea"/>
                <a:cs typeface="+mn-cs"/>
              </a:rPr>
              <a:t>&lt;/</a:t>
            </a:r>
            <a:r>
              <a:rPr lang="en-US" sz="800" kern="1200" dirty="0" err="1">
                <a:solidFill>
                  <a:schemeClr val="tx1"/>
                </a:solidFill>
                <a:latin typeface="+mn-lt"/>
                <a:ea typeface="+mn-ea"/>
                <a:cs typeface="+mn-cs"/>
              </a:rPr>
              <a:t>tp:taxon-status</a:t>
            </a:r>
            <a:r>
              <a:rPr lang="en-US" sz="800" kern="1200" dirty="0">
                <a:solidFill>
                  <a:schemeClr val="tx1"/>
                </a:solidFill>
                <a:latin typeface="+mn-lt"/>
                <a:ea typeface="+mn-ea"/>
                <a:cs typeface="+mn-cs"/>
              </a:rPr>
              <a:t>&gt;</a:t>
            </a:r>
          </a:p>
          <a:p>
            <a:pPr marL="0" indent="0">
              <a:buNone/>
            </a:pPr>
            <a:r>
              <a:rPr lang="en-US" sz="800" kern="1200" dirty="0">
                <a:solidFill>
                  <a:schemeClr val="tx1"/>
                </a:solidFill>
                <a:latin typeface="+mn-lt"/>
                <a:ea typeface="+mn-ea"/>
                <a:cs typeface="+mn-cs"/>
              </a:rPr>
              <a:t>  &lt;/</a:t>
            </a:r>
            <a:r>
              <a:rPr lang="en-US" sz="800" kern="1200" dirty="0" err="1">
                <a:solidFill>
                  <a:schemeClr val="tx1"/>
                </a:solidFill>
                <a:latin typeface="+mn-lt"/>
                <a:ea typeface="+mn-ea"/>
                <a:cs typeface="+mn-cs"/>
              </a:rPr>
              <a:t>tp:nomenclature</a:t>
            </a:r>
            <a:r>
              <a:rPr lang="en-US" sz="800" kern="1200" dirty="0">
                <a:solidFill>
                  <a:schemeClr val="tx1"/>
                </a:solidFill>
                <a:latin typeface="+mn-lt"/>
                <a:ea typeface="+mn-ea"/>
                <a:cs typeface="+mn-cs"/>
              </a:rPr>
              <a:t>&gt;</a:t>
            </a:r>
          </a:p>
          <a:p>
            <a:pPr marL="0" indent="0">
              <a:buNone/>
            </a:pPr>
            <a:r>
              <a:rPr lang="en-US" sz="800" kern="1200" dirty="0">
                <a:solidFill>
                  <a:schemeClr val="tx1"/>
                </a:solidFill>
                <a:latin typeface="+mn-lt"/>
                <a:ea typeface="+mn-ea"/>
                <a:cs typeface="+mn-cs"/>
              </a:rPr>
              <a:t>  &lt;</a:t>
            </a:r>
            <a:r>
              <a:rPr lang="en-US" sz="800" kern="1200" dirty="0" err="1">
                <a:solidFill>
                  <a:schemeClr val="tx1"/>
                </a:solidFill>
                <a:latin typeface="+mn-lt"/>
                <a:ea typeface="+mn-ea"/>
                <a:cs typeface="+mn-cs"/>
              </a:rPr>
              <a:t>tp:treatment-sec</a:t>
            </a:r>
            <a:r>
              <a:rPr lang="en-US" sz="800" kern="1200" dirty="0">
                <a:solidFill>
                  <a:schemeClr val="tx1"/>
                </a:solidFill>
                <a:latin typeface="+mn-lt"/>
                <a:ea typeface="+mn-ea"/>
                <a:cs typeface="+mn-cs"/>
              </a:rPr>
              <a:t> sec-type="materials"&gt;</a:t>
            </a:r>
          </a:p>
          <a:p>
            <a:pPr marL="0" indent="0">
              <a:buNone/>
            </a:pPr>
            <a:r>
              <a:rPr lang="en-US" sz="800" kern="1200" dirty="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AD2BCE0-D507-4033-9055-1EBA0C766EC3}" type="slidenum">
              <a:rPr lang="en-US" smtClean="0"/>
              <a:t>9</a:t>
            </a:fld>
            <a:endParaRPr lang="en-US"/>
          </a:p>
        </p:txBody>
      </p:sp>
    </p:spTree>
    <p:extLst>
      <p:ext uri="{BB962C8B-B14F-4D97-AF65-F5344CB8AC3E}">
        <p14:creationId xmlns:p14="http://schemas.microsoft.com/office/powerpoint/2010/main" val="220342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D2BCE0-D507-4033-9055-1EBA0C766EC3}" type="slidenum">
              <a:rPr lang="en-US" smtClean="0"/>
              <a:t>10</a:t>
            </a:fld>
            <a:endParaRPr lang="en-US"/>
          </a:p>
        </p:txBody>
      </p:sp>
    </p:spTree>
    <p:extLst>
      <p:ext uri="{BB962C8B-B14F-4D97-AF65-F5344CB8AC3E}">
        <p14:creationId xmlns:p14="http://schemas.microsoft.com/office/powerpoint/2010/main" val="3158272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How it looks like in reality</a:t>
            </a:r>
          </a:p>
          <a:p>
            <a:pPr lvl="1"/>
            <a:r>
              <a:rPr lang="en-US" sz="1200" kern="1200" dirty="0">
                <a:solidFill>
                  <a:schemeClr val="tx1"/>
                </a:solidFill>
                <a:effectLst/>
                <a:latin typeface="+mn-lt"/>
                <a:ea typeface="+mn-ea"/>
                <a:cs typeface="+mn-cs"/>
              </a:rPr>
              <a:t>Answering pre-defined questions, for example:</a:t>
            </a:r>
          </a:p>
          <a:p>
            <a:pPr lvl="2"/>
            <a:r>
              <a:rPr lang="en-US" sz="1200" kern="1200" dirty="0">
                <a:solidFill>
                  <a:schemeClr val="tx1"/>
                </a:solidFill>
                <a:effectLst/>
                <a:latin typeface="+mn-lt"/>
                <a:ea typeface="+mn-ea"/>
                <a:cs typeface="+mn-cs"/>
              </a:rPr>
              <a:t>Which species have been described in family “XX-</a:t>
            </a:r>
            <a:r>
              <a:rPr lang="en-US" sz="1200" kern="1200" dirty="0" err="1">
                <a:solidFill>
                  <a:schemeClr val="tx1"/>
                </a:solidFill>
                <a:effectLst/>
                <a:latin typeface="+mn-lt"/>
                <a:ea typeface="+mn-ea"/>
                <a:cs typeface="+mn-cs"/>
              </a:rPr>
              <a:t>ceae</a:t>
            </a:r>
            <a:r>
              <a:rPr lang="en-US" sz="1200" kern="1200" dirty="0">
                <a:solidFill>
                  <a:schemeClr val="tx1"/>
                </a:solidFill>
                <a:effectLst/>
                <a:latin typeface="+mn-lt"/>
                <a:ea typeface="+mn-ea"/>
                <a:cs typeface="+mn-cs"/>
              </a:rPr>
              <a:t> or YY-idea” from Afrika between 1850 and 2010 </a:t>
            </a:r>
          </a:p>
          <a:p>
            <a:pPr lvl="2"/>
            <a:r>
              <a:rPr lang="en-US" sz="1200" kern="1200" dirty="0">
                <a:solidFill>
                  <a:schemeClr val="tx1"/>
                </a:solidFill>
                <a:effectLst/>
                <a:latin typeface="+mn-lt"/>
                <a:ea typeface="+mn-ea"/>
                <a:cs typeface="+mn-cs"/>
              </a:rPr>
              <a:t>Which specimens from collection XYZ have been published in the literature in certain period, and/or by certain taxonomist and so on. </a:t>
            </a:r>
          </a:p>
          <a:p>
            <a:pPr lvl="1"/>
            <a:r>
              <a:rPr lang="en-US" sz="1200" kern="1200" dirty="0">
                <a:solidFill>
                  <a:schemeClr val="tx1"/>
                </a:solidFill>
                <a:effectLst/>
                <a:latin typeface="+mn-lt"/>
                <a:ea typeface="+mn-ea"/>
                <a:cs typeface="+mn-cs"/>
              </a:rPr>
              <a:t>Creating queries via user-friendly interface (similar to advanced search functionality but much wider ins scope and topics</a:t>
            </a:r>
          </a:p>
          <a:p>
            <a:pPr lvl="1"/>
            <a:r>
              <a:rPr lang="en-US" sz="1200" kern="1200" dirty="0">
                <a:solidFill>
                  <a:schemeClr val="tx1"/>
                </a:solidFill>
                <a:effectLst/>
                <a:latin typeface="+mn-lt"/>
                <a:ea typeface="+mn-ea"/>
                <a:cs typeface="+mn-cs"/>
              </a:rPr>
              <a:t>Creating queries via SPARQL end-point – unlimited flexibility to work with large data from a particular or several federated linked open datasets</a:t>
            </a:r>
          </a:p>
          <a:p>
            <a:pPr lvl="1"/>
            <a:r>
              <a:rPr lang="en-US" sz="1200" kern="1200" dirty="0">
                <a:solidFill>
                  <a:schemeClr val="tx1"/>
                </a:solidFill>
                <a:effectLst/>
                <a:latin typeface="+mn-lt"/>
                <a:ea typeface="+mn-ea"/>
                <a:cs typeface="+mn-cs"/>
              </a:rPr>
              <a:t>Rapid alerting services for any interested users on newly published names, nomenclatural acts, occurrences , facts, checklists, etc.</a:t>
            </a:r>
          </a:p>
          <a:p>
            <a:pPr lvl="1"/>
            <a:r>
              <a:rPr lang="en-US" sz="1200" kern="1200" dirty="0">
                <a:solidFill>
                  <a:schemeClr val="tx1"/>
                </a:solidFill>
                <a:effectLst/>
                <a:latin typeface="+mn-lt"/>
                <a:ea typeface="+mn-ea"/>
                <a:cs typeface="+mn-cs"/>
              </a:rPr>
              <a:t>Automated profiles of taxon names and concepts </a:t>
            </a:r>
          </a:p>
          <a:p>
            <a:pPr lvl="1"/>
            <a:r>
              <a:rPr lang="en-US" sz="1200" kern="1200" dirty="0">
                <a:solidFill>
                  <a:schemeClr val="tx1"/>
                </a:solidFill>
                <a:effectLst/>
                <a:latin typeface="+mn-lt"/>
                <a:ea typeface="+mn-ea"/>
                <a:cs typeface="+mn-cs"/>
              </a:rPr>
              <a:t>Extracting and </a:t>
            </a:r>
            <a:r>
              <a:rPr lang="en-US" sz="1200" i="1" kern="1200" dirty="0">
                <a:solidFill>
                  <a:schemeClr val="tx1"/>
                </a:solidFill>
                <a:effectLst/>
                <a:latin typeface="+mn-lt"/>
                <a:ea typeface="+mn-ea"/>
                <a:cs typeface="+mn-cs"/>
              </a:rPr>
              <a:t>de novo</a:t>
            </a:r>
            <a:r>
              <a:rPr lang="en-US" sz="1200" kern="1200" dirty="0">
                <a:solidFill>
                  <a:schemeClr val="tx1"/>
                </a:solidFill>
                <a:effectLst/>
                <a:latin typeface="+mn-lt"/>
                <a:ea typeface="+mn-ea"/>
                <a:cs typeface="+mn-cs"/>
              </a:rPr>
              <a:t> publishing of </a:t>
            </a:r>
            <a:r>
              <a:rPr lang="en-US" sz="1200" kern="1200" dirty="0" err="1">
                <a:solidFill>
                  <a:schemeClr val="tx1"/>
                </a:solidFill>
                <a:effectLst/>
                <a:latin typeface="+mn-lt"/>
                <a:ea typeface="+mn-ea"/>
                <a:cs typeface="+mn-cs"/>
              </a:rPr>
              <a:t>nano</a:t>
            </a:r>
            <a:r>
              <a:rPr lang="en-US" sz="1200" kern="1200" dirty="0">
                <a:solidFill>
                  <a:schemeClr val="tx1"/>
                </a:solidFill>
                <a:effectLst/>
                <a:latin typeface="+mn-lt"/>
                <a:ea typeface="+mn-ea"/>
                <a:cs typeface="+mn-cs"/>
              </a:rPr>
              <a:t>-publications from </a:t>
            </a:r>
            <a:r>
              <a:rPr lang="en-US" sz="1200" kern="1200" dirty="0" err="1">
                <a:solidFill>
                  <a:schemeClr val="tx1"/>
                </a:solidFill>
                <a:effectLst/>
                <a:latin typeface="+mn-lt"/>
                <a:ea typeface="+mn-ea"/>
                <a:cs typeface="+mn-cs"/>
              </a:rPr>
              <a:t>OpenBiodiv</a:t>
            </a:r>
            <a:endParaRPr lang="en-US" sz="12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New taxa and names</a:t>
            </a:r>
          </a:p>
          <a:p>
            <a:pPr lvl="2"/>
            <a:r>
              <a:rPr lang="en-US" sz="1200" kern="1200" dirty="0">
                <a:solidFill>
                  <a:schemeClr val="tx1"/>
                </a:solidFill>
                <a:effectLst/>
                <a:latin typeface="+mn-lt"/>
                <a:ea typeface="+mn-ea"/>
                <a:cs typeface="+mn-cs"/>
              </a:rPr>
              <a:t>New species hypotheses or OTUs</a:t>
            </a:r>
          </a:p>
          <a:p>
            <a:pPr lvl="2"/>
            <a:r>
              <a:rPr lang="en-US" sz="1200" kern="1200" dirty="0">
                <a:solidFill>
                  <a:schemeClr val="tx1"/>
                </a:solidFill>
                <a:effectLst/>
                <a:latin typeface="+mn-lt"/>
                <a:ea typeface="+mn-ea"/>
                <a:cs typeface="+mn-cs"/>
              </a:rPr>
              <a:t>Nomenclatural changes</a:t>
            </a:r>
          </a:p>
          <a:p>
            <a:pPr lvl="2"/>
            <a:r>
              <a:rPr lang="en-US" sz="1200" kern="1200" dirty="0">
                <a:solidFill>
                  <a:schemeClr val="tx1"/>
                </a:solidFill>
                <a:effectLst/>
                <a:latin typeface="+mn-lt"/>
                <a:ea typeface="+mn-ea"/>
                <a:cs typeface="+mn-cs"/>
              </a:rPr>
              <a:t>Refining taxonomic concepts (annotations on published taxonomic concepts – taxonomic concept </a:t>
            </a:r>
            <a:r>
              <a:rPr lang="en-US" sz="1200" kern="1200" dirty="0" err="1">
                <a:solidFill>
                  <a:schemeClr val="tx1"/>
                </a:solidFill>
                <a:effectLst/>
                <a:latin typeface="+mn-lt"/>
                <a:ea typeface="+mn-ea"/>
                <a:cs typeface="+mn-cs"/>
              </a:rPr>
              <a:t>alighments</a:t>
            </a:r>
            <a:r>
              <a:rPr lang="en-US" sz="1200" kern="1200" dirty="0">
                <a:solidFill>
                  <a:schemeClr val="tx1"/>
                </a:solidFill>
                <a:effectLst/>
                <a:latin typeface="+mn-lt"/>
                <a:ea typeface="+mn-ea"/>
                <a:cs typeface="+mn-cs"/>
              </a:rPr>
              <a:t>)</a:t>
            </a:r>
          </a:p>
          <a:p>
            <a:pPr lvl="2"/>
            <a:r>
              <a:rPr lang="en-US" sz="1200" kern="1200" dirty="0">
                <a:solidFill>
                  <a:schemeClr val="tx1"/>
                </a:solidFill>
                <a:effectLst/>
                <a:latin typeface="+mn-lt"/>
                <a:ea typeface="+mn-ea"/>
                <a:cs typeface="+mn-cs"/>
              </a:rPr>
              <a:t>New occurrences</a:t>
            </a:r>
          </a:p>
          <a:p>
            <a:pPr lvl="2"/>
            <a:r>
              <a:rPr lang="en-US" sz="1200" kern="1200" dirty="0">
                <a:solidFill>
                  <a:schemeClr val="tx1"/>
                </a:solidFill>
                <a:effectLst/>
                <a:latin typeface="+mn-lt"/>
                <a:ea typeface="+mn-ea"/>
                <a:cs typeface="+mn-cs"/>
              </a:rPr>
              <a:t>New biological facts</a:t>
            </a:r>
          </a:p>
          <a:p>
            <a:pPr lvl="2"/>
            <a:r>
              <a:rPr lang="en-US" sz="1200" kern="1200" dirty="0">
                <a:solidFill>
                  <a:schemeClr val="tx1"/>
                </a:solidFill>
                <a:effectLst/>
                <a:latin typeface="+mn-lt"/>
                <a:ea typeface="+mn-ea"/>
                <a:cs typeface="+mn-cs"/>
              </a:rPr>
              <a:t>New traits</a:t>
            </a:r>
          </a:p>
          <a:p>
            <a:pPr lvl="2"/>
            <a:r>
              <a:rPr lang="en-US" sz="1200" kern="1200" dirty="0">
                <a:solidFill>
                  <a:schemeClr val="tx1"/>
                </a:solidFill>
                <a:effectLst/>
                <a:latin typeface="+mn-lt"/>
                <a:ea typeface="+mn-ea"/>
                <a:cs typeface="+mn-cs"/>
              </a:rPr>
              <a:t>Nanopublications in the form of annotations on other nanopublications (e.g. </a:t>
            </a:r>
            <a:r>
              <a:rPr lang="en-US" sz="1200" kern="1200" dirty="0" err="1">
                <a:solidFill>
                  <a:schemeClr val="tx1"/>
                </a:solidFill>
                <a:effectLst/>
                <a:latin typeface="+mn-lt"/>
                <a:ea typeface="+mn-ea"/>
                <a:cs typeface="+mn-cs"/>
              </a:rPr>
              <a:t>nao</a:t>
            </a:r>
            <a:r>
              <a:rPr lang="en-US" sz="1200" kern="1200" dirty="0">
                <a:solidFill>
                  <a:schemeClr val="tx1"/>
                </a:solidFill>
                <a:effectLst/>
                <a:latin typeface="+mn-lt"/>
                <a:ea typeface="+mn-ea"/>
                <a:cs typeface="+mn-cs"/>
              </a:rPr>
              <a:t>-reviews)</a:t>
            </a:r>
          </a:p>
          <a:p>
            <a:pPr lvl="1"/>
            <a:r>
              <a:rPr lang="en-US" sz="1200" kern="1200" dirty="0">
                <a:solidFill>
                  <a:schemeClr val="tx1"/>
                </a:solidFill>
                <a:effectLst/>
                <a:latin typeface="+mn-lt"/>
                <a:ea typeface="+mn-ea"/>
                <a:cs typeface="+mn-cs"/>
              </a:rPr>
              <a:t>Data re-use via specially developed apps linked to the system</a:t>
            </a:r>
          </a:p>
          <a:p>
            <a:pPr lvl="1"/>
            <a:r>
              <a:rPr lang="en-US" sz="1200" kern="1200" dirty="0">
                <a:solidFill>
                  <a:schemeClr val="tx1"/>
                </a:solidFill>
                <a:effectLst/>
                <a:latin typeface="+mn-lt"/>
                <a:ea typeface="+mn-ea"/>
                <a:cs typeface="+mn-cs"/>
              </a:rPr>
              <a:t>Use by machines via Application Programming Interfaces (APIs)</a:t>
            </a:r>
          </a:p>
          <a:p>
            <a:endParaRPr lang="en-US" dirty="0"/>
          </a:p>
        </p:txBody>
      </p:sp>
      <p:sp>
        <p:nvSpPr>
          <p:cNvPr id="4" name="Slide Number Placeholder 3"/>
          <p:cNvSpPr>
            <a:spLocks noGrp="1"/>
          </p:cNvSpPr>
          <p:nvPr>
            <p:ph type="sldNum" sz="quarter" idx="10"/>
          </p:nvPr>
        </p:nvSpPr>
        <p:spPr/>
        <p:txBody>
          <a:bodyPr/>
          <a:lstStyle/>
          <a:p>
            <a:fld id="{2AD2BCE0-D507-4033-9055-1EBA0C766EC3}" type="slidenum">
              <a:rPr lang="en-US" smtClean="0"/>
              <a:t>11</a:t>
            </a:fld>
            <a:endParaRPr lang="en-US"/>
          </a:p>
        </p:txBody>
      </p:sp>
    </p:spTree>
    <p:extLst>
      <p:ext uri="{BB962C8B-B14F-4D97-AF65-F5344CB8AC3E}">
        <p14:creationId xmlns:p14="http://schemas.microsoft.com/office/powerpoint/2010/main" val="258080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85D5-FE40-4321-BA66-1532C27777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97BAD4-5F8F-4186-B850-5F508ABC2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DF5D0C-A4D7-4352-AF64-9E5CAC84327E}"/>
              </a:ext>
            </a:extLst>
          </p:cNvPr>
          <p:cNvSpPr>
            <a:spLocks noGrp="1"/>
          </p:cNvSpPr>
          <p:nvPr>
            <p:ph type="dt" sz="half" idx="10"/>
          </p:nvPr>
        </p:nvSpPr>
        <p:spPr/>
        <p:txBody>
          <a:bodyPr/>
          <a:lstStyle/>
          <a:p>
            <a:fld id="{FB56278F-D7A6-47D5-9264-33D39D14B895}" type="datetimeFigureOut">
              <a:rPr lang="en-US" smtClean="0"/>
              <a:t>8/17/2017</a:t>
            </a:fld>
            <a:endParaRPr lang="en-US"/>
          </a:p>
        </p:txBody>
      </p:sp>
      <p:sp>
        <p:nvSpPr>
          <p:cNvPr id="5" name="Footer Placeholder 4">
            <a:extLst>
              <a:ext uri="{FF2B5EF4-FFF2-40B4-BE49-F238E27FC236}">
                <a16:creationId xmlns:a16="http://schemas.microsoft.com/office/drawing/2014/main" id="{8324A814-5DE6-467A-A688-DF382C41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5F00B-30A4-443D-BD82-4381EE4C8723}"/>
              </a:ext>
            </a:extLst>
          </p:cNvPr>
          <p:cNvSpPr>
            <a:spLocks noGrp="1"/>
          </p:cNvSpPr>
          <p:nvPr>
            <p:ph type="sldNum" sz="quarter" idx="12"/>
          </p:nvPr>
        </p:nvSpPr>
        <p:spPr/>
        <p:txBody>
          <a:bodyPr/>
          <a:lstStyle/>
          <a:p>
            <a:fld id="{F250686F-F3D9-4BAB-9DF1-BFE5E93573B0}" type="slidenum">
              <a:rPr lang="en-US" smtClean="0"/>
              <a:t>‹#›</a:t>
            </a:fld>
            <a:endParaRPr lang="en-US"/>
          </a:p>
        </p:txBody>
      </p:sp>
    </p:spTree>
    <p:extLst>
      <p:ext uri="{BB962C8B-B14F-4D97-AF65-F5344CB8AC3E}">
        <p14:creationId xmlns:p14="http://schemas.microsoft.com/office/powerpoint/2010/main" val="187798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B874-6407-40FF-9130-D1F2529DB0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95744B-6D39-41E9-8AB4-958DF73CA5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1A9AF-23A0-48C2-978C-010BBE0D8EEF}"/>
              </a:ext>
            </a:extLst>
          </p:cNvPr>
          <p:cNvSpPr>
            <a:spLocks noGrp="1"/>
          </p:cNvSpPr>
          <p:nvPr>
            <p:ph type="dt" sz="half" idx="10"/>
          </p:nvPr>
        </p:nvSpPr>
        <p:spPr/>
        <p:txBody>
          <a:bodyPr/>
          <a:lstStyle/>
          <a:p>
            <a:fld id="{FB56278F-D7A6-47D5-9264-33D39D14B895}" type="datetimeFigureOut">
              <a:rPr lang="en-US" smtClean="0"/>
              <a:t>8/17/2017</a:t>
            </a:fld>
            <a:endParaRPr lang="en-US"/>
          </a:p>
        </p:txBody>
      </p:sp>
      <p:sp>
        <p:nvSpPr>
          <p:cNvPr id="5" name="Footer Placeholder 4">
            <a:extLst>
              <a:ext uri="{FF2B5EF4-FFF2-40B4-BE49-F238E27FC236}">
                <a16:creationId xmlns:a16="http://schemas.microsoft.com/office/drawing/2014/main" id="{6353CB63-BD1C-4995-95CE-9C2CEA0A7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49B80-B43B-42D2-84FD-A2E9DFCFE7BB}"/>
              </a:ext>
            </a:extLst>
          </p:cNvPr>
          <p:cNvSpPr>
            <a:spLocks noGrp="1"/>
          </p:cNvSpPr>
          <p:nvPr>
            <p:ph type="sldNum" sz="quarter" idx="12"/>
          </p:nvPr>
        </p:nvSpPr>
        <p:spPr/>
        <p:txBody>
          <a:bodyPr/>
          <a:lstStyle/>
          <a:p>
            <a:fld id="{F250686F-F3D9-4BAB-9DF1-BFE5E93573B0}" type="slidenum">
              <a:rPr lang="en-US" smtClean="0"/>
              <a:t>‹#›</a:t>
            </a:fld>
            <a:endParaRPr lang="en-US"/>
          </a:p>
        </p:txBody>
      </p:sp>
    </p:spTree>
    <p:extLst>
      <p:ext uri="{BB962C8B-B14F-4D97-AF65-F5344CB8AC3E}">
        <p14:creationId xmlns:p14="http://schemas.microsoft.com/office/powerpoint/2010/main" val="231318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941C1-034E-4BD4-A2AD-48D1F22F40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FABC5A-6F63-4551-97AC-E3509BDBF1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DE6A2-F17D-4D42-AB73-73455A239799}"/>
              </a:ext>
            </a:extLst>
          </p:cNvPr>
          <p:cNvSpPr>
            <a:spLocks noGrp="1"/>
          </p:cNvSpPr>
          <p:nvPr>
            <p:ph type="dt" sz="half" idx="10"/>
          </p:nvPr>
        </p:nvSpPr>
        <p:spPr/>
        <p:txBody>
          <a:bodyPr/>
          <a:lstStyle/>
          <a:p>
            <a:fld id="{FB56278F-D7A6-47D5-9264-33D39D14B895}" type="datetimeFigureOut">
              <a:rPr lang="en-US" smtClean="0"/>
              <a:t>8/17/2017</a:t>
            </a:fld>
            <a:endParaRPr lang="en-US"/>
          </a:p>
        </p:txBody>
      </p:sp>
      <p:sp>
        <p:nvSpPr>
          <p:cNvPr id="5" name="Footer Placeholder 4">
            <a:extLst>
              <a:ext uri="{FF2B5EF4-FFF2-40B4-BE49-F238E27FC236}">
                <a16:creationId xmlns:a16="http://schemas.microsoft.com/office/drawing/2014/main" id="{5F4760FA-6350-49A2-AA88-2EDFFFE73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0771E-72E9-4318-8701-827F5F8D38DF}"/>
              </a:ext>
            </a:extLst>
          </p:cNvPr>
          <p:cNvSpPr>
            <a:spLocks noGrp="1"/>
          </p:cNvSpPr>
          <p:nvPr>
            <p:ph type="sldNum" sz="quarter" idx="12"/>
          </p:nvPr>
        </p:nvSpPr>
        <p:spPr/>
        <p:txBody>
          <a:bodyPr/>
          <a:lstStyle/>
          <a:p>
            <a:fld id="{F250686F-F3D9-4BAB-9DF1-BFE5E93573B0}" type="slidenum">
              <a:rPr lang="en-US" smtClean="0"/>
              <a:t>‹#›</a:t>
            </a:fld>
            <a:endParaRPr lang="en-US"/>
          </a:p>
        </p:txBody>
      </p:sp>
    </p:spTree>
    <p:extLst>
      <p:ext uri="{BB962C8B-B14F-4D97-AF65-F5344CB8AC3E}">
        <p14:creationId xmlns:p14="http://schemas.microsoft.com/office/powerpoint/2010/main" val="3354957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8309-03D8-4E31-B1A3-AD5045311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1C65B-C634-436F-A2FE-586617AA14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5D90B2-546B-4866-9DE4-8C1174ACDCF5}"/>
              </a:ext>
            </a:extLst>
          </p:cNvPr>
          <p:cNvSpPr>
            <a:spLocks noGrp="1"/>
          </p:cNvSpPr>
          <p:nvPr>
            <p:ph type="dt" sz="half" idx="10"/>
          </p:nvPr>
        </p:nvSpPr>
        <p:spPr/>
        <p:txBody>
          <a:bodyPr/>
          <a:lstStyle/>
          <a:p>
            <a:fld id="{FB56278F-D7A6-47D5-9264-33D39D14B895}" type="datetimeFigureOut">
              <a:rPr lang="en-US" smtClean="0"/>
              <a:t>8/17/2017</a:t>
            </a:fld>
            <a:endParaRPr lang="en-US"/>
          </a:p>
        </p:txBody>
      </p:sp>
      <p:sp>
        <p:nvSpPr>
          <p:cNvPr id="5" name="Footer Placeholder 4">
            <a:extLst>
              <a:ext uri="{FF2B5EF4-FFF2-40B4-BE49-F238E27FC236}">
                <a16:creationId xmlns:a16="http://schemas.microsoft.com/office/drawing/2014/main" id="{8BFDF42C-9FBA-4E7A-944C-FF102D383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16393-8ABB-4C09-9E6D-417DDBDF92ED}"/>
              </a:ext>
            </a:extLst>
          </p:cNvPr>
          <p:cNvSpPr>
            <a:spLocks noGrp="1"/>
          </p:cNvSpPr>
          <p:nvPr>
            <p:ph type="sldNum" sz="quarter" idx="12"/>
          </p:nvPr>
        </p:nvSpPr>
        <p:spPr/>
        <p:txBody>
          <a:bodyPr/>
          <a:lstStyle/>
          <a:p>
            <a:fld id="{F250686F-F3D9-4BAB-9DF1-BFE5E93573B0}" type="slidenum">
              <a:rPr lang="en-US" smtClean="0"/>
              <a:t>‹#›</a:t>
            </a:fld>
            <a:endParaRPr lang="en-US"/>
          </a:p>
        </p:txBody>
      </p:sp>
    </p:spTree>
    <p:extLst>
      <p:ext uri="{BB962C8B-B14F-4D97-AF65-F5344CB8AC3E}">
        <p14:creationId xmlns:p14="http://schemas.microsoft.com/office/powerpoint/2010/main" val="175611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C815-210E-4125-848E-602CDA653A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9CC11E-C7E4-4743-B800-47C039D40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19302D-91F1-4D56-BD58-BAD7C13F5CC6}"/>
              </a:ext>
            </a:extLst>
          </p:cNvPr>
          <p:cNvSpPr>
            <a:spLocks noGrp="1"/>
          </p:cNvSpPr>
          <p:nvPr>
            <p:ph type="dt" sz="half" idx="10"/>
          </p:nvPr>
        </p:nvSpPr>
        <p:spPr/>
        <p:txBody>
          <a:bodyPr/>
          <a:lstStyle/>
          <a:p>
            <a:fld id="{FB56278F-D7A6-47D5-9264-33D39D14B895}" type="datetimeFigureOut">
              <a:rPr lang="en-US" smtClean="0"/>
              <a:t>8/17/2017</a:t>
            </a:fld>
            <a:endParaRPr lang="en-US"/>
          </a:p>
        </p:txBody>
      </p:sp>
      <p:sp>
        <p:nvSpPr>
          <p:cNvPr id="5" name="Footer Placeholder 4">
            <a:extLst>
              <a:ext uri="{FF2B5EF4-FFF2-40B4-BE49-F238E27FC236}">
                <a16:creationId xmlns:a16="http://schemas.microsoft.com/office/drawing/2014/main" id="{AD66D4A6-11FF-4E63-884D-CF0C5D577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33D5D-82C0-429C-9FE4-CADEFD4F6381}"/>
              </a:ext>
            </a:extLst>
          </p:cNvPr>
          <p:cNvSpPr>
            <a:spLocks noGrp="1"/>
          </p:cNvSpPr>
          <p:nvPr>
            <p:ph type="sldNum" sz="quarter" idx="12"/>
          </p:nvPr>
        </p:nvSpPr>
        <p:spPr/>
        <p:txBody>
          <a:bodyPr/>
          <a:lstStyle/>
          <a:p>
            <a:fld id="{F250686F-F3D9-4BAB-9DF1-BFE5E93573B0}" type="slidenum">
              <a:rPr lang="en-US" smtClean="0"/>
              <a:t>‹#›</a:t>
            </a:fld>
            <a:endParaRPr lang="en-US"/>
          </a:p>
        </p:txBody>
      </p:sp>
    </p:spTree>
    <p:extLst>
      <p:ext uri="{BB962C8B-B14F-4D97-AF65-F5344CB8AC3E}">
        <p14:creationId xmlns:p14="http://schemas.microsoft.com/office/powerpoint/2010/main" val="199479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B282-2799-449B-89CD-58C3FAB410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629D62-4C0E-4943-B4A9-191700C77F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39693F-D1FF-4484-B068-119F9B6D47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762D98-925F-40B9-B98A-A67B623B10E3}"/>
              </a:ext>
            </a:extLst>
          </p:cNvPr>
          <p:cNvSpPr>
            <a:spLocks noGrp="1"/>
          </p:cNvSpPr>
          <p:nvPr>
            <p:ph type="dt" sz="half" idx="10"/>
          </p:nvPr>
        </p:nvSpPr>
        <p:spPr/>
        <p:txBody>
          <a:bodyPr/>
          <a:lstStyle/>
          <a:p>
            <a:fld id="{FB56278F-D7A6-47D5-9264-33D39D14B895}" type="datetimeFigureOut">
              <a:rPr lang="en-US" smtClean="0"/>
              <a:t>8/17/2017</a:t>
            </a:fld>
            <a:endParaRPr lang="en-US"/>
          </a:p>
        </p:txBody>
      </p:sp>
      <p:sp>
        <p:nvSpPr>
          <p:cNvPr id="6" name="Footer Placeholder 5">
            <a:extLst>
              <a:ext uri="{FF2B5EF4-FFF2-40B4-BE49-F238E27FC236}">
                <a16:creationId xmlns:a16="http://schemas.microsoft.com/office/drawing/2014/main" id="{479844B2-4483-4772-99C4-8DB46A0AA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D4AF73-E42F-4490-BCA5-C457B4F0ED3D}"/>
              </a:ext>
            </a:extLst>
          </p:cNvPr>
          <p:cNvSpPr>
            <a:spLocks noGrp="1"/>
          </p:cNvSpPr>
          <p:nvPr>
            <p:ph type="sldNum" sz="quarter" idx="12"/>
          </p:nvPr>
        </p:nvSpPr>
        <p:spPr/>
        <p:txBody>
          <a:bodyPr/>
          <a:lstStyle/>
          <a:p>
            <a:fld id="{F250686F-F3D9-4BAB-9DF1-BFE5E93573B0}" type="slidenum">
              <a:rPr lang="en-US" smtClean="0"/>
              <a:t>‹#›</a:t>
            </a:fld>
            <a:endParaRPr lang="en-US"/>
          </a:p>
        </p:txBody>
      </p:sp>
    </p:spTree>
    <p:extLst>
      <p:ext uri="{BB962C8B-B14F-4D97-AF65-F5344CB8AC3E}">
        <p14:creationId xmlns:p14="http://schemas.microsoft.com/office/powerpoint/2010/main" val="258965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CCAD-E070-4D3F-8F97-A89C2A612A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E95B9E-ABDA-4AA1-A3BE-5F707791D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E8AA92-4002-48D9-A2E5-15EFDA0244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D0BD5B-455A-4B93-B853-3CDECD8C7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60CE0FB-93DB-44FE-B581-632BDF5CDA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9D7AF-E34A-4DB4-9B14-F08DB4E97BD8}"/>
              </a:ext>
            </a:extLst>
          </p:cNvPr>
          <p:cNvSpPr>
            <a:spLocks noGrp="1"/>
          </p:cNvSpPr>
          <p:nvPr>
            <p:ph type="dt" sz="half" idx="10"/>
          </p:nvPr>
        </p:nvSpPr>
        <p:spPr/>
        <p:txBody>
          <a:bodyPr/>
          <a:lstStyle/>
          <a:p>
            <a:fld id="{FB56278F-D7A6-47D5-9264-33D39D14B895}" type="datetimeFigureOut">
              <a:rPr lang="en-US" smtClean="0"/>
              <a:t>8/17/2017</a:t>
            </a:fld>
            <a:endParaRPr lang="en-US"/>
          </a:p>
        </p:txBody>
      </p:sp>
      <p:sp>
        <p:nvSpPr>
          <p:cNvPr id="8" name="Footer Placeholder 7">
            <a:extLst>
              <a:ext uri="{FF2B5EF4-FFF2-40B4-BE49-F238E27FC236}">
                <a16:creationId xmlns:a16="http://schemas.microsoft.com/office/drawing/2014/main" id="{4D7C3D86-F0DF-45A6-B62B-3FF63E8A4D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C41846-0A24-46B7-8089-74194B44E826}"/>
              </a:ext>
            </a:extLst>
          </p:cNvPr>
          <p:cNvSpPr>
            <a:spLocks noGrp="1"/>
          </p:cNvSpPr>
          <p:nvPr>
            <p:ph type="sldNum" sz="quarter" idx="12"/>
          </p:nvPr>
        </p:nvSpPr>
        <p:spPr/>
        <p:txBody>
          <a:bodyPr/>
          <a:lstStyle/>
          <a:p>
            <a:fld id="{F250686F-F3D9-4BAB-9DF1-BFE5E93573B0}" type="slidenum">
              <a:rPr lang="en-US" smtClean="0"/>
              <a:t>‹#›</a:t>
            </a:fld>
            <a:endParaRPr lang="en-US"/>
          </a:p>
        </p:txBody>
      </p:sp>
    </p:spTree>
    <p:extLst>
      <p:ext uri="{BB962C8B-B14F-4D97-AF65-F5344CB8AC3E}">
        <p14:creationId xmlns:p14="http://schemas.microsoft.com/office/powerpoint/2010/main" val="88392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6F73-C26B-4338-84BD-348CEE9F0A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6ED488-9560-469C-8BAC-379C55C997B3}"/>
              </a:ext>
            </a:extLst>
          </p:cNvPr>
          <p:cNvSpPr>
            <a:spLocks noGrp="1"/>
          </p:cNvSpPr>
          <p:nvPr>
            <p:ph type="dt" sz="half" idx="10"/>
          </p:nvPr>
        </p:nvSpPr>
        <p:spPr/>
        <p:txBody>
          <a:bodyPr/>
          <a:lstStyle/>
          <a:p>
            <a:fld id="{FB56278F-D7A6-47D5-9264-33D39D14B895}" type="datetimeFigureOut">
              <a:rPr lang="en-US" smtClean="0"/>
              <a:t>8/17/2017</a:t>
            </a:fld>
            <a:endParaRPr lang="en-US"/>
          </a:p>
        </p:txBody>
      </p:sp>
      <p:sp>
        <p:nvSpPr>
          <p:cNvPr id="4" name="Footer Placeholder 3">
            <a:extLst>
              <a:ext uri="{FF2B5EF4-FFF2-40B4-BE49-F238E27FC236}">
                <a16:creationId xmlns:a16="http://schemas.microsoft.com/office/drawing/2014/main" id="{50D11862-9BBE-4675-8F21-2C8BDCC676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2991FB-5E7F-41A5-9716-745215ACC4E8}"/>
              </a:ext>
            </a:extLst>
          </p:cNvPr>
          <p:cNvSpPr>
            <a:spLocks noGrp="1"/>
          </p:cNvSpPr>
          <p:nvPr>
            <p:ph type="sldNum" sz="quarter" idx="12"/>
          </p:nvPr>
        </p:nvSpPr>
        <p:spPr/>
        <p:txBody>
          <a:bodyPr/>
          <a:lstStyle/>
          <a:p>
            <a:fld id="{F250686F-F3D9-4BAB-9DF1-BFE5E93573B0}" type="slidenum">
              <a:rPr lang="en-US" smtClean="0"/>
              <a:t>‹#›</a:t>
            </a:fld>
            <a:endParaRPr lang="en-US"/>
          </a:p>
        </p:txBody>
      </p:sp>
    </p:spTree>
    <p:extLst>
      <p:ext uri="{BB962C8B-B14F-4D97-AF65-F5344CB8AC3E}">
        <p14:creationId xmlns:p14="http://schemas.microsoft.com/office/powerpoint/2010/main" val="106080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90BD5C-7F04-43AC-B8B1-01DEBB8C9D42}"/>
              </a:ext>
            </a:extLst>
          </p:cNvPr>
          <p:cNvSpPr>
            <a:spLocks noGrp="1"/>
          </p:cNvSpPr>
          <p:nvPr>
            <p:ph type="dt" sz="half" idx="10"/>
          </p:nvPr>
        </p:nvSpPr>
        <p:spPr/>
        <p:txBody>
          <a:bodyPr/>
          <a:lstStyle/>
          <a:p>
            <a:fld id="{FB56278F-D7A6-47D5-9264-33D39D14B895}" type="datetimeFigureOut">
              <a:rPr lang="en-US" smtClean="0"/>
              <a:t>8/17/2017</a:t>
            </a:fld>
            <a:endParaRPr lang="en-US"/>
          </a:p>
        </p:txBody>
      </p:sp>
      <p:sp>
        <p:nvSpPr>
          <p:cNvPr id="3" name="Footer Placeholder 2">
            <a:extLst>
              <a:ext uri="{FF2B5EF4-FFF2-40B4-BE49-F238E27FC236}">
                <a16:creationId xmlns:a16="http://schemas.microsoft.com/office/drawing/2014/main" id="{8416C2C1-2EE2-4B1A-9803-A81F6434B6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1C2A3F-83C3-4647-9A62-623048A0648C}"/>
              </a:ext>
            </a:extLst>
          </p:cNvPr>
          <p:cNvSpPr>
            <a:spLocks noGrp="1"/>
          </p:cNvSpPr>
          <p:nvPr>
            <p:ph type="sldNum" sz="quarter" idx="12"/>
          </p:nvPr>
        </p:nvSpPr>
        <p:spPr/>
        <p:txBody>
          <a:bodyPr/>
          <a:lstStyle/>
          <a:p>
            <a:fld id="{F250686F-F3D9-4BAB-9DF1-BFE5E93573B0}" type="slidenum">
              <a:rPr lang="en-US" smtClean="0"/>
              <a:t>‹#›</a:t>
            </a:fld>
            <a:endParaRPr lang="en-US"/>
          </a:p>
        </p:txBody>
      </p:sp>
    </p:spTree>
    <p:extLst>
      <p:ext uri="{BB962C8B-B14F-4D97-AF65-F5344CB8AC3E}">
        <p14:creationId xmlns:p14="http://schemas.microsoft.com/office/powerpoint/2010/main" val="280512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B5C3-1647-42E6-A416-C93F8919F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656485-E655-4ABD-81C4-41CD07C96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44253C-686A-4EE0-BA74-7F7B1F328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419FAC-C22C-48AA-830E-B17292B83A8F}"/>
              </a:ext>
            </a:extLst>
          </p:cNvPr>
          <p:cNvSpPr>
            <a:spLocks noGrp="1"/>
          </p:cNvSpPr>
          <p:nvPr>
            <p:ph type="dt" sz="half" idx="10"/>
          </p:nvPr>
        </p:nvSpPr>
        <p:spPr/>
        <p:txBody>
          <a:bodyPr/>
          <a:lstStyle/>
          <a:p>
            <a:fld id="{FB56278F-D7A6-47D5-9264-33D39D14B895}" type="datetimeFigureOut">
              <a:rPr lang="en-US" smtClean="0"/>
              <a:t>8/17/2017</a:t>
            </a:fld>
            <a:endParaRPr lang="en-US"/>
          </a:p>
        </p:txBody>
      </p:sp>
      <p:sp>
        <p:nvSpPr>
          <p:cNvPr id="6" name="Footer Placeholder 5">
            <a:extLst>
              <a:ext uri="{FF2B5EF4-FFF2-40B4-BE49-F238E27FC236}">
                <a16:creationId xmlns:a16="http://schemas.microsoft.com/office/drawing/2014/main" id="{4D4EB92D-CC7D-4690-BE04-517C7BDC3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5A923-4179-4B40-B0A4-B5CB44E70C6D}"/>
              </a:ext>
            </a:extLst>
          </p:cNvPr>
          <p:cNvSpPr>
            <a:spLocks noGrp="1"/>
          </p:cNvSpPr>
          <p:nvPr>
            <p:ph type="sldNum" sz="quarter" idx="12"/>
          </p:nvPr>
        </p:nvSpPr>
        <p:spPr/>
        <p:txBody>
          <a:bodyPr/>
          <a:lstStyle/>
          <a:p>
            <a:fld id="{F250686F-F3D9-4BAB-9DF1-BFE5E93573B0}" type="slidenum">
              <a:rPr lang="en-US" smtClean="0"/>
              <a:t>‹#›</a:t>
            </a:fld>
            <a:endParaRPr lang="en-US"/>
          </a:p>
        </p:txBody>
      </p:sp>
    </p:spTree>
    <p:extLst>
      <p:ext uri="{BB962C8B-B14F-4D97-AF65-F5344CB8AC3E}">
        <p14:creationId xmlns:p14="http://schemas.microsoft.com/office/powerpoint/2010/main" val="97292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BF86-C38F-47C7-BBAE-708732171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452D0C-1773-41AA-A131-2A7D8EE24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3A9DBC-47B7-45AB-BC7C-755DEC66E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476DA8-589C-4DE5-A571-F4EB10C46E0A}"/>
              </a:ext>
            </a:extLst>
          </p:cNvPr>
          <p:cNvSpPr>
            <a:spLocks noGrp="1"/>
          </p:cNvSpPr>
          <p:nvPr>
            <p:ph type="dt" sz="half" idx="10"/>
          </p:nvPr>
        </p:nvSpPr>
        <p:spPr/>
        <p:txBody>
          <a:bodyPr/>
          <a:lstStyle/>
          <a:p>
            <a:fld id="{FB56278F-D7A6-47D5-9264-33D39D14B895}" type="datetimeFigureOut">
              <a:rPr lang="en-US" smtClean="0"/>
              <a:t>8/17/2017</a:t>
            </a:fld>
            <a:endParaRPr lang="en-US"/>
          </a:p>
        </p:txBody>
      </p:sp>
      <p:sp>
        <p:nvSpPr>
          <p:cNvPr id="6" name="Footer Placeholder 5">
            <a:extLst>
              <a:ext uri="{FF2B5EF4-FFF2-40B4-BE49-F238E27FC236}">
                <a16:creationId xmlns:a16="http://schemas.microsoft.com/office/drawing/2014/main" id="{5C2454A9-91EF-4802-AE75-774A39B1F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33802-3E68-49B4-B063-3E2C16864616}"/>
              </a:ext>
            </a:extLst>
          </p:cNvPr>
          <p:cNvSpPr>
            <a:spLocks noGrp="1"/>
          </p:cNvSpPr>
          <p:nvPr>
            <p:ph type="sldNum" sz="quarter" idx="12"/>
          </p:nvPr>
        </p:nvSpPr>
        <p:spPr/>
        <p:txBody>
          <a:bodyPr/>
          <a:lstStyle/>
          <a:p>
            <a:fld id="{F250686F-F3D9-4BAB-9DF1-BFE5E93573B0}" type="slidenum">
              <a:rPr lang="en-US" smtClean="0"/>
              <a:t>‹#›</a:t>
            </a:fld>
            <a:endParaRPr lang="en-US"/>
          </a:p>
        </p:txBody>
      </p:sp>
    </p:spTree>
    <p:extLst>
      <p:ext uri="{BB962C8B-B14F-4D97-AF65-F5344CB8AC3E}">
        <p14:creationId xmlns:p14="http://schemas.microsoft.com/office/powerpoint/2010/main" val="1017757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EE0D9-5268-4785-94E9-CC8E3AD70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7AE631-43D1-4D99-9CAC-27836F1EE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BA09F-C8EC-42FB-A0A6-1363883F0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6278F-D7A6-47D5-9264-33D39D14B895}" type="datetimeFigureOut">
              <a:rPr lang="en-US" smtClean="0"/>
              <a:t>8/17/2017</a:t>
            </a:fld>
            <a:endParaRPr lang="en-US"/>
          </a:p>
        </p:txBody>
      </p:sp>
      <p:sp>
        <p:nvSpPr>
          <p:cNvPr id="5" name="Footer Placeholder 4">
            <a:extLst>
              <a:ext uri="{FF2B5EF4-FFF2-40B4-BE49-F238E27FC236}">
                <a16:creationId xmlns:a16="http://schemas.microsoft.com/office/drawing/2014/main" id="{E5DFC5E0-1848-4074-99A5-93D3246C18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40ADE6-8480-4B53-881C-4BB638C70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0686F-F3D9-4BAB-9DF1-BFE5E93573B0}" type="slidenum">
              <a:rPr lang="en-US" smtClean="0"/>
              <a:t>‹#›</a:t>
            </a:fld>
            <a:endParaRPr lang="en-US"/>
          </a:p>
        </p:txBody>
      </p:sp>
    </p:spTree>
    <p:extLst>
      <p:ext uri="{BB962C8B-B14F-4D97-AF65-F5344CB8AC3E}">
        <p14:creationId xmlns:p14="http://schemas.microsoft.com/office/powerpoint/2010/main" val="679867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192.168.83.196:7777/sparq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424" y="1706146"/>
            <a:ext cx="7766936" cy="2431490"/>
          </a:xfrm>
        </p:spPr>
        <p:txBody>
          <a:bodyPr>
            <a:noAutofit/>
          </a:bodyPr>
          <a:lstStyle/>
          <a:p>
            <a:r>
              <a:rPr lang="en-US" sz="4800" b="1" dirty="0"/>
              <a:t>The </a:t>
            </a:r>
            <a:r>
              <a:rPr lang="en-US" sz="4800" b="1" dirty="0" err="1"/>
              <a:t>OpenBiodiv</a:t>
            </a:r>
            <a:r>
              <a:rPr lang="en-US" sz="4800" b="1" dirty="0"/>
              <a:t> Knowledge System: The Future of Access to Biodiversity Knowledge.</a:t>
            </a:r>
            <a:endParaRPr lang="en-US" sz="2400" dirty="0"/>
          </a:p>
        </p:txBody>
      </p:sp>
      <p:sp>
        <p:nvSpPr>
          <p:cNvPr id="3" name="Subtitle 2"/>
          <p:cNvSpPr>
            <a:spLocks noGrp="1"/>
          </p:cNvSpPr>
          <p:nvPr>
            <p:ph type="subTitle" idx="1"/>
          </p:nvPr>
        </p:nvSpPr>
        <p:spPr>
          <a:xfrm>
            <a:off x="2209424" y="4564851"/>
            <a:ext cx="7766936" cy="2108526"/>
          </a:xfrm>
        </p:spPr>
        <p:txBody>
          <a:bodyPr>
            <a:normAutofit fontScale="92500" lnSpcReduction="10000"/>
          </a:bodyPr>
          <a:lstStyle/>
          <a:p>
            <a:r>
              <a:rPr lang="en-US" dirty="0"/>
              <a:t>V. Senderov, T. Catapano, T. Georgiev, G. Sautter, N. Franz, K. Simov, D. Agosti, L. Penev</a:t>
            </a:r>
          </a:p>
          <a:p>
            <a:endParaRPr lang="en-US" sz="1900" i="1" dirty="0"/>
          </a:p>
          <a:p>
            <a:r>
              <a:rPr lang="en-US" sz="1900" i="1" dirty="0"/>
              <a:t>Pensoft Publishers and Bulgarian Academy of Sciences</a:t>
            </a:r>
          </a:p>
          <a:p>
            <a:r>
              <a:rPr lang="en-US" sz="1900" i="1" dirty="0" err="1"/>
              <a:t>Plazi</a:t>
            </a:r>
            <a:r>
              <a:rPr lang="en-US" sz="1900" i="1" dirty="0"/>
              <a:t>, Bern</a:t>
            </a:r>
          </a:p>
          <a:p>
            <a:r>
              <a:rPr lang="en-US" sz="1900" i="1" dirty="0"/>
              <a:t>Arizona State University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055" y="249076"/>
            <a:ext cx="2747673" cy="1360916"/>
          </a:xfrm>
          <a:prstGeom prst="rect">
            <a:avLst/>
          </a:prstGeom>
        </p:spPr>
      </p:pic>
      <p:pic>
        <p:nvPicPr>
          <p:cNvPr id="6" name="Picture 5"/>
          <p:cNvPicPr>
            <a:picLocks noChangeAspect="1"/>
          </p:cNvPicPr>
          <p:nvPr/>
        </p:nvPicPr>
        <p:blipFill>
          <a:blip r:embed="rId3"/>
          <a:stretch>
            <a:fillRect/>
          </a:stretch>
        </p:blipFill>
        <p:spPr>
          <a:xfrm>
            <a:off x="633046" y="665148"/>
            <a:ext cx="2490800" cy="528774"/>
          </a:xfrm>
          <a:prstGeom prst="rect">
            <a:avLst/>
          </a:prstGeom>
        </p:spPr>
      </p:pic>
      <p:pic>
        <p:nvPicPr>
          <p:cNvPr id="7" name="Picture 6" descr="A close up of a sign&#10;&#10;Description generated with very high confidence">
            <a:extLst>
              <a:ext uri="{FF2B5EF4-FFF2-40B4-BE49-F238E27FC236}">
                <a16:creationId xmlns:a16="http://schemas.microsoft.com/office/drawing/2014/main" id="{465C80A8-2964-448C-938F-A0916977D5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1939" y="580138"/>
            <a:ext cx="2795170" cy="698793"/>
          </a:xfrm>
          <a:prstGeom prst="rect">
            <a:avLst/>
          </a:prstGeom>
        </p:spPr>
      </p:pic>
    </p:spTree>
    <p:extLst>
      <p:ext uri="{BB962C8B-B14F-4D97-AF65-F5344CB8AC3E}">
        <p14:creationId xmlns:p14="http://schemas.microsoft.com/office/powerpoint/2010/main" val="1645087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E695-38CD-4C88-8B25-5B0531A78B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A3D35B-8B9B-4927-85CD-477123F382D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DBDF9C-3933-4105-87D4-A1DEBE925AED}"/>
              </a:ext>
            </a:extLst>
          </p:cNvPr>
          <p:cNvPicPr>
            <a:picLocks noChangeAspect="1"/>
          </p:cNvPicPr>
          <p:nvPr/>
        </p:nvPicPr>
        <p:blipFill>
          <a:blip r:embed="rId3"/>
          <a:stretch>
            <a:fillRect/>
          </a:stretch>
        </p:blipFill>
        <p:spPr>
          <a:xfrm>
            <a:off x="0" y="158750"/>
            <a:ext cx="12192000" cy="6540500"/>
          </a:xfrm>
          <a:prstGeom prst="rect">
            <a:avLst/>
          </a:prstGeom>
        </p:spPr>
      </p:pic>
    </p:spTree>
    <p:extLst>
      <p:ext uri="{BB962C8B-B14F-4D97-AF65-F5344CB8AC3E}">
        <p14:creationId xmlns:p14="http://schemas.microsoft.com/office/powerpoint/2010/main" val="241239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2026-2A52-4C83-8E65-17BC6248E17D}"/>
              </a:ext>
            </a:extLst>
          </p:cNvPr>
          <p:cNvSpPr>
            <a:spLocks noGrp="1"/>
          </p:cNvSpPr>
          <p:nvPr>
            <p:ph type="title"/>
          </p:nvPr>
        </p:nvSpPr>
        <p:spPr/>
        <p:txBody>
          <a:bodyPr/>
          <a:lstStyle/>
          <a:p>
            <a:r>
              <a:rPr lang="en-US" dirty="0"/>
              <a:t>Real-life scenarios</a:t>
            </a:r>
          </a:p>
        </p:txBody>
      </p:sp>
      <p:sp>
        <p:nvSpPr>
          <p:cNvPr id="3" name="Content Placeholder 2">
            <a:extLst>
              <a:ext uri="{FF2B5EF4-FFF2-40B4-BE49-F238E27FC236}">
                <a16:creationId xmlns:a16="http://schemas.microsoft.com/office/drawing/2014/main" id="{4109C517-A4B4-479D-9C8F-9003FBDAD869}"/>
              </a:ext>
            </a:extLst>
          </p:cNvPr>
          <p:cNvSpPr>
            <a:spLocks noGrp="1"/>
          </p:cNvSpPr>
          <p:nvPr>
            <p:ph idx="1"/>
          </p:nvPr>
        </p:nvSpPr>
        <p:spPr/>
        <p:txBody>
          <a:bodyPr>
            <a:normAutofit fontScale="92500" lnSpcReduction="20000"/>
          </a:bodyPr>
          <a:lstStyle/>
          <a:p>
            <a:pPr marL="0" indent="0">
              <a:buNone/>
            </a:pPr>
            <a:r>
              <a:rPr lang="en-US" dirty="0">
                <a:hlinkClick r:id="rId3"/>
              </a:rPr>
              <a:t>http://192.168.83.196:7777/sparql</a:t>
            </a:r>
            <a:endParaRPr lang="en-US" dirty="0"/>
          </a:p>
          <a:p>
            <a:pPr marL="0" indent="0">
              <a:buNone/>
            </a:pPr>
            <a:r>
              <a:rPr lang="en-US" dirty="0"/>
              <a:t>Can be used to publish small results directly in a semantic format.</a:t>
            </a:r>
          </a:p>
          <a:p>
            <a:pPr marL="0" indent="0">
              <a:buNone/>
            </a:pPr>
            <a:r>
              <a:rPr lang="en-US" dirty="0"/>
              <a:t>Can be used to answer queries (competency questions). E.g.:</a:t>
            </a:r>
          </a:p>
          <a:p>
            <a:pPr marL="514350" indent="-514350">
              <a:buAutoNum type="arabicPeriod"/>
            </a:pPr>
            <a:r>
              <a:rPr lang="en-US" dirty="0"/>
              <a:t>Who are the most prolific authors in a given journal/ taxon/ etc.?</a:t>
            </a:r>
          </a:p>
          <a:p>
            <a:pPr marL="514350" indent="-514350">
              <a:buAutoNum type="arabicPeriod"/>
            </a:pPr>
            <a:r>
              <a:rPr lang="en-US" dirty="0"/>
              <a:t>Is </a:t>
            </a:r>
            <a:r>
              <a:rPr lang="en-US" i="1" dirty="0" err="1"/>
              <a:t>Xa</a:t>
            </a:r>
            <a:r>
              <a:rPr lang="en-US" dirty="0"/>
              <a:t> valid taxonomic name (in a nomenclatorial sense)?</a:t>
            </a:r>
          </a:p>
          <a:p>
            <a:pPr marL="514350" indent="-514350">
              <a:buAutoNum type="arabicPeriod"/>
            </a:pPr>
            <a:r>
              <a:rPr lang="en-US" dirty="0"/>
              <a:t>Which treatments use different names for the same taxon concepts?</a:t>
            </a:r>
          </a:p>
          <a:p>
            <a:pPr marL="514350" indent="-514350">
              <a:buAutoNum type="arabicPeriod"/>
            </a:pPr>
            <a:r>
              <a:rPr lang="en-US" dirty="0"/>
              <a:t>Which treatments are </a:t>
            </a:r>
            <a:r>
              <a:rPr lang="en-US" dirty="0" err="1"/>
              <a:t>nomencl</a:t>
            </a:r>
            <a:r>
              <a:rPr lang="en-US" dirty="0"/>
              <a:t>. linked (including homonyms!) to another treatment?</a:t>
            </a:r>
          </a:p>
          <a:p>
            <a:pPr marL="0" indent="0">
              <a:buNone/>
            </a:pPr>
            <a:r>
              <a:rPr lang="en-US" dirty="0"/>
              <a:t>Con be used to combine machine learning techniques with semantics to obtain results surpassing formal logic: e.g. topic modeling, recommendation engines, etc.</a:t>
            </a:r>
          </a:p>
        </p:txBody>
      </p:sp>
    </p:spTree>
    <p:extLst>
      <p:ext uri="{BB962C8B-B14F-4D97-AF65-F5344CB8AC3E}">
        <p14:creationId xmlns:p14="http://schemas.microsoft.com/office/powerpoint/2010/main" val="423582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F7AC-B23F-4B55-A08D-836A74CDCB9C}"/>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E79E866-6186-4DD0-A49D-57215CDCEA7A}"/>
              </a:ext>
            </a:extLst>
          </p:cNvPr>
          <p:cNvSpPr>
            <a:spLocks noGrp="1"/>
          </p:cNvSpPr>
          <p:nvPr>
            <p:ph idx="1"/>
          </p:nvPr>
        </p:nvSpPr>
        <p:spPr/>
        <p:txBody>
          <a:bodyPr/>
          <a:lstStyle/>
          <a:p>
            <a:pPr marL="0" indent="0">
              <a:buNone/>
            </a:pPr>
            <a:r>
              <a:rPr lang="en-US" dirty="0"/>
              <a:t>Research financed through the European Union’s Horizon 2020 research and innovation program under the Marie</a:t>
            </a:r>
          </a:p>
          <a:p>
            <a:pPr marL="0" indent="0">
              <a:buNone/>
            </a:pPr>
            <a:r>
              <a:rPr lang="en-US" dirty="0" err="1"/>
              <a:t>Sklodovska</a:t>
            </a:r>
            <a:r>
              <a:rPr lang="en-US" dirty="0"/>
              <a:t>-Curie grant agreement No. 642241</a:t>
            </a:r>
          </a:p>
        </p:txBody>
      </p:sp>
    </p:spTree>
    <p:extLst>
      <p:ext uri="{BB962C8B-B14F-4D97-AF65-F5344CB8AC3E}">
        <p14:creationId xmlns:p14="http://schemas.microsoft.com/office/powerpoint/2010/main" val="220075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Rectangle 10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1035" name="Picture 2" descr="https://documents.lucidchart.com/documents/19c0d65e-629d-46c0-bc3f-a08c0a261c80/pages/0_0?a=668&amp;x=329&amp;y=0&amp;w=462&amp;h=440&amp;store=1&amp;accept=image%2F*&amp;auth=LCA%20149f5b754286949fb0c4b61f87e9bfe7ab4de49f-ts%3D1502783680">
            <a:extLst>
              <a:ext uri="{FF2B5EF4-FFF2-40B4-BE49-F238E27FC236}">
                <a16:creationId xmlns:a16="http://schemas.microsoft.com/office/drawing/2014/main" id="{5343DAF5-5960-4E56-B989-0A089F1A81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44078" y="643466"/>
            <a:ext cx="5847175" cy="5568739"/>
          </a:xfrm>
          <a:prstGeom prst="rect">
            <a:avLst/>
          </a:prstGeom>
          <a:noFill/>
          <a:extLst>
            <a:ext uri="{909E8E84-426E-40DD-AFC4-6F175D3DCCD1}">
              <a14:hiddenFill xmlns:a14="http://schemas.microsoft.com/office/drawing/2010/main">
                <a:solidFill>
                  <a:srgbClr val="FFFFFF"/>
                </a:solidFill>
              </a14:hiddenFill>
            </a:ext>
          </a:extLst>
        </p:spPr>
      </p:pic>
      <p:sp>
        <p:nvSpPr>
          <p:cNvPr id="1036"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02509-71A1-41F0-99CD-B5B4836B3BF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chemeClr val="bg1"/>
                </a:solidFill>
                <a:latin typeface="+mj-lt"/>
                <a:ea typeface="+mj-ea"/>
                <a:cs typeface="+mj-cs"/>
              </a:rPr>
              <a:t>What is OpenBiodiv</a:t>
            </a:r>
          </a:p>
        </p:txBody>
      </p:sp>
    </p:spTree>
    <p:extLst>
      <p:ext uri="{BB962C8B-B14F-4D97-AF65-F5344CB8AC3E}">
        <p14:creationId xmlns:p14="http://schemas.microsoft.com/office/powerpoint/2010/main" val="409890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AEE6-BE44-45C2-AC1D-C4D38D2F8466}"/>
              </a:ext>
            </a:extLst>
          </p:cNvPr>
          <p:cNvSpPr>
            <a:spLocks noGrp="1"/>
          </p:cNvSpPr>
          <p:nvPr>
            <p:ph type="title"/>
          </p:nvPr>
        </p:nvSpPr>
        <p:spPr/>
        <p:txBody>
          <a:bodyPr/>
          <a:lstStyle/>
          <a:p>
            <a:pPr algn="ctr"/>
            <a:r>
              <a:rPr lang="en-US" dirty="0"/>
              <a:t>Need for </a:t>
            </a:r>
            <a:r>
              <a:rPr lang="en-US" dirty="0" err="1"/>
              <a:t>OpenBiodiv</a:t>
            </a:r>
            <a:br>
              <a:rPr lang="en-US" dirty="0"/>
            </a:br>
            <a:r>
              <a:rPr lang="en-US" sz="2800" dirty="0"/>
              <a:t>from the viewpoint of data science</a:t>
            </a:r>
            <a:endParaRPr lang="en-US" dirty="0"/>
          </a:p>
        </p:txBody>
      </p:sp>
      <p:sp>
        <p:nvSpPr>
          <p:cNvPr id="3" name="Content Placeholder 2">
            <a:extLst>
              <a:ext uri="{FF2B5EF4-FFF2-40B4-BE49-F238E27FC236}">
                <a16:creationId xmlns:a16="http://schemas.microsoft.com/office/drawing/2014/main" id="{A6BCDD3F-031D-436C-9317-FB426E51467F}"/>
              </a:ext>
            </a:extLst>
          </p:cNvPr>
          <p:cNvSpPr>
            <a:spLocks noGrp="1"/>
          </p:cNvSpPr>
          <p:nvPr>
            <p:ph idx="1"/>
          </p:nvPr>
        </p:nvSpPr>
        <p:spPr/>
        <p:txBody>
          <a:bodyPr>
            <a:normAutofit lnSpcReduction="10000"/>
          </a:bodyPr>
          <a:lstStyle/>
          <a:p>
            <a:pPr marL="0" indent="0" algn="ctr">
              <a:buNone/>
            </a:pPr>
            <a:r>
              <a:rPr lang="en-US" sz="3000" b="1" dirty="0"/>
              <a:t>Link Biodiversity Data</a:t>
            </a:r>
          </a:p>
          <a:p>
            <a:pPr marL="0" indent="0" algn="ctr">
              <a:buNone/>
            </a:pPr>
            <a:r>
              <a:rPr lang="en-US" sz="2000" dirty="0"/>
              <a:t>to e.g. genomics, biomedicine, geography, etc.</a:t>
            </a:r>
            <a:endParaRPr lang="en-US" dirty="0"/>
          </a:p>
          <a:p>
            <a:pPr marL="0" indent="0" algn="ctr">
              <a:buNone/>
            </a:pPr>
            <a:r>
              <a:rPr lang="en-US" sz="3000" b="1" dirty="0"/>
              <a:t>Extract Information</a:t>
            </a:r>
          </a:p>
          <a:p>
            <a:pPr marL="0" indent="0" algn="ctr">
              <a:buNone/>
            </a:pPr>
            <a:r>
              <a:rPr lang="en-US" sz="2000" dirty="0"/>
              <a:t>published in the narrative of papers</a:t>
            </a:r>
          </a:p>
          <a:p>
            <a:pPr marL="0" indent="0" algn="ctr">
              <a:buNone/>
            </a:pPr>
            <a:r>
              <a:rPr lang="en-US" sz="3000" b="1" dirty="0"/>
              <a:t>Discover Knowledge</a:t>
            </a:r>
          </a:p>
          <a:p>
            <a:pPr marL="0" indent="0" algn="ctr">
              <a:buNone/>
            </a:pPr>
            <a:r>
              <a:rPr lang="en-US" sz="2000" dirty="0"/>
              <a:t>using logic-based inference or statistical models</a:t>
            </a:r>
          </a:p>
          <a:p>
            <a:pPr marL="0" indent="0" algn="ctr">
              <a:buNone/>
            </a:pPr>
            <a:r>
              <a:rPr lang="en-US" sz="3000" b="1" dirty="0"/>
              <a:t>Link Data to Provenance</a:t>
            </a:r>
            <a:r>
              <a:rPr lang="en-US" b="1" dirty="0"/>
              <a:t> </a:t>
            </a:r>
          </a:p>
          <a:p>
            <a:pPr marL="0" indent="0" algn="ctr">
              <a:buNone/>
            </a:pPr>
            <a:r>
              <a:rPr lang="en-US" sz="2000" dirty="0"/>
              <a:t>e.g. sources of citation</a:t>
            </a:r>
          </a:p>
          <a:p>
            <a:pPr marL="0" indent="0" algn="ctr">
              <a:buNone/>
            </a:pPr>
            <a:r>
              <a:rPr lang="en-US" sz="3000" b="1" dirty="0"/>
              <a:t>Common User Interface (UI)</a:t>
            </a:r>
            <a:br>
              <a:rPr lang="en-US" sz="3000" dirty="0"/>
            </a:br>
            <a:r>
              <a:rPr lang="en-US" sz="2000" dirty="0"/>
              <a:t>various resource classes</a:t>
            </a:r>
          </a:p>
          <a:p>
            <a:pPr algn="ctr"/>
            <a:endParaRPr lang="en-US" dirty="0"/>
          </a:p>
        </p:txBody>
      </p:sp>
    </p:spTree>
    <p:extLst>
      <p:ext uri="{BB962C8B-B14F-4D97-AF65-F5344CB8AC3E}">
        <p14:creationId xmlns:p14="http://schemas.microsoft.com/office/powerpoint/2010/main" val="235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4AAEE6-BE44-45C2-AC1D-C4D38D2F8466}"/>
              </a:ext>
            </a:extLst>
          </p:cNvPr>
          <p:cNvSpPr>
            <a:spLocks noGrp="1"/>
          </p:cNvSpPr>
          <p:nvPr>
            <p:ph type="title"/>
          </p:nvPr>
        </p:nvSpPr>
        <p:spPr>
          <a:xfrm>
            <a:off x="943277" y="712269"/>
            <a:ext cx="3370998" cy="5502264"/>
          </a:xfrm>
        </p:spPr>
        <p:txBody>
          <a:bodyPr>
            <a:normAutofit/>
          </a:bodyPr>
          <a:lstStyle/>
          <a:p>
            <a:r>
              <a:rPr lang="en-US" sz="4000" b="1" dirty="0">
                <a:solidFill>
                  <a:srgbClr val="FFFFFF"/>
                </a:solidFill>
                <a:latin typeface="Arial Black" panose="020B0A04020102020204" pitchFamily="34" charset="0"/>
              </a:rPr>
              <a:t>Need for </a:t>
            </a:r>
            <a:r>
              <a:rPr lang="en-US" sz="4000" b="1" dirty="0" err="1">
                <a:solidFill>
                  <a:srgbClr val="FFFFFF"/>
                </a:solidFill>
                <a:latin typeface="Arial Black" panose="020B0A04020102020204" pitchFamily="34" charset="0"/>
              </a:rPr>
              <a:t>OpenBiodiv</a:t>
            </a:r>
            <a:br>
              <a:rPr lang="en-US" dirty="0">
                <a:solidFill>
                  <a:srgbClr val="FFFFFF"/>
                </a:solidFill>
              </a:rPr>
            </a:br>
            <a:r>
              <a:rPr lang="en-US" dirty="0">
                <a:solidFill>
                  <a:srgbClr val="FFFFFF"/>
                </a:solidFill>
              </a:rPr>
              <a:t>from the viewpoint of biodiversity science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768904735"/>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26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75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omputer screen&#10;&#10;Description generated with very high confidence">
            <a:extLst>
              <a:ext uri="{FF2B5EF4-FFF2-40B4-BE49-F238E27FC236}">
                <a16:creationId xmlns:a16="http://schemas.microsoft.com/office/drawing/2014/main" id="{520F4CEE-15C9-475D-9690-D39F12CB00D3}"/>
              </a:ext>
            </a:extLst>
          </p:cNvPr>
          <p:cNvPicPr>
            <a:picLocks noGrp="1" noChangeAspect="1"/>
          </p:cNvPicPr>
          <p:nvPr>
            <p:ph idx="1"/>
          </p:nvPr>
        </p:nvPicPr>
        <p:blipFill>
          <a:blip r:embed="rId3"/>
          <a:stretch>
            <a:fillRect/>
          </a:stretch>
        </p:blipFill>
        <p:spPr>
          <a:xfrm>
            <a:off x="913613" y="643467"/>
            <a:ext cx="10364773" cy="5571066"/>
          </a:xfrm>
          <a:prstGeom prst="rect">
            <a:avLst/>
          </a:prstGeom>
        </p:spPr>
      </p:pic>
    </p:spTree>
    <p:extLst>
      <p:ext uri="{BB962C8B-B14F-4D97-AF65-F5344CB8AC3E}">
        <p14:creationId xmlns:p14="http://schemas.microsoft.com/office/powerpoint/2010/main" val="98208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5833-551D-4BFF-9AEC-8BB542A5F04E}"/>
              </a:ext>
            </a:extLst>
          </p:cNvPr>
          <p:cNvSpPr>
            <a:spLocks noGrp="1"/>
          </p:cNvSpPr>
          <p:nvPr>
            <p:ph type="title"/>
          </p:nvPr>
        </p:nvSpPr>
        <p:spPr/>
        <p:txBody>
          <a:bodyPr/>
          <a:lstStyle/>
          <a:p>
            <a:r>
              <a:rPr lang="en-US" dirty="0"/>
              <a:t>Origins of </a:t>
            </a:r>
            <a:r>
              <a:rPr lang="en-US" dirty="0" err="1"/>
              <a:t>OpenBiodiv</a:t>
            </a:r>
            <a:r>
              <a:rPr lang="en-US" dirty="0"/>
              <a:t>, </a:t>
            </a:r>
            <a:r>
              <a:rPr lang="en-US" dirty="0" err="1"/>
              <a:t>Catanano</a:t>
            </a:r>
            <a:r>
              <a:rPr lang="en-US" dirty="0"/>
              <a:t> (2010), Penev et al. (2012)</a:t>
            </a:r>
          </a:p>
        </p:txBody>
      </p:sp>
      <p:sp>
        <p:nvSpPr>
          <p:cNvPr id="3" name="Content Placeholder 2">
            <a:extLst>
              <a:ext uri="{FF2B5EF4-FFF2-40B4-BE49-F238E27FC236}">
                <a16:creationId xmlns:a16="http://schemas.microsoft.com/office/drawing/2014/main" id="{6BD5069C-5B84-4A65-AC25-E89B74BF5AF8}"/>
              </a:ext>
            </a:extLst>
          </p:cNvPr>
          <p:cNvSpPr>
            <a:spLocks noGrp="1"/>
          </p:cNvSpPr>
          <p:nvPr>
            <p:ph idx="1"/>
          </p:nvPr>
        </p:nvSpPr>
        <p:spPr/>
        <p:txBody>
          <a:bodyPr>
            <a:normAutofit lnSpcReduction="10000"/>
          </a:bodyPr>
          <a:lstStyle/>
          <a:p>
            <a:pPr marL="0" indent="0">
              <a:buNone/>
            </a:pPr>
            <a:r>
              <a:rPr lang="en-US" dirty="0">
                <a:latin typeface="+mj-lt"/>
              </a:rPr>
              <a:t>&lt;</a:t>
            </a:r>
            <a:r>
              <a:rPr lang="en-US" dirty="0" err="1">
                <a:latin typeface="+mj-lt"/>
              </a:rPr>
              <a:t>tp:taxon-treatment</a:t>
            </a:r>
            <a:r>
              <a:rPr lang="en-US" dirty="0">
                <a:latin typeface="+mj-lt"/>
              </a:rPr>
              <a:t>&gt;</a:t>
            </a:r>
          </a:p>
          <a:p>
            <a:pPr marL="0" indent="0">
              <a:buNone/>
            </a:pPr>
            <a:r>
              <a:rPr lang="en-US" dirty="0">
                <a:latin typeface="+mj-lt"/>
              </a:rPr>
              <a:t>  &lt;</a:t>
            </a:r>
            <a:r>
              <a:rPr lang="en-US" dirty="0" err="1">
                <a:latin typeface="+mj-lt"/>
              </a:rPr>
              <a:t>tp:nomenclature</a:t>
            </a:r>
            <a:r>
              <a:rPr lang="en-US" dirty="0">
                <a:latin typeface="+mj-lt"/>
              </a:rPr>
              <a:t>&gt;</a:t>
            </a:r>
          </a:p>
          <a:p>
            <a:pPr marL="0" indent="0">
              <a:buNone/>
            </a:pPr>
            <a:r>
              <a:rPr lang="en-US" dirty="0">
                <a:latin typeface="+mj-lt"/>
              </a:rPr>
              <a:t>    &lt;</a:t>
            </a:r>
            <a:r>
              <a:rPr lang="en-US" dirty="0" err="1">
                <a:latin typeface="+mj-lt"/>
              </a:rPr>
              <a:t>tp:taxon-name</a:t>
            </a:r>
            <a:r>
              <a:rPr lang="en-US" dirty="0">
                <a:latin typeface="+mj-lt"/>
              </a:rPr>
              <a:t>&gt; &lt;</a:t>
            </a:r>
            <a:r>
              <a:rPr lang="en-US" dirty="0" err="1">
                <a:latin typeface="+mj-lt"/>
              </a:rPr>
              <a:t>tp:taxon-name-part</a:t>
            </a:r>
            <a:r>
              <a:rPr lang="en-US" dirty="0">
                <a:latin typeface="+mj-lt"/>
              </a:rPr>
              <a:t> taxon-name-part-type="genus"&gt;</a:t>
            </a:r>
            <a:r>
              <a:rPr lang="en-US" i="1" dirty="0" err="1">
                <a:latin typeface="Times New Roman" panose="02020603050405020304" pitchFamily="18" charset="0"/>
                <a:cs typeface="Times New Roman" panose="02020603050405020304" pitchFamily="18" charset="0"/>
              </a:rPr>
              <a:t>Vibrissina</a:t>
            </a:r>
            <a:r>
              <a:rPr lang="en-US" dirty="0">
                <a:latin typeface="+mj-lt"/>
              </a:rPr>
              <a:t>&lt;/</a:t>
            </a:r>
            <a:r>
              <a:rPr lang="en-US" dirty="0" err="1">
                <a:latin typeface="+mj-lt"/>
              </a:rPr>
              <a:t>tp:taxon-name-part</a:t>
            </a:r>
            <a:r>
              <a:rPr lang="en-US" dirty="0">
                <a:latin typeface="+mj-lt"/>
              </a:rPr>
              <a:t>&gt;&lt;</a:t>
            </a:r>
            <a:r>
              <a:rPr lang="en-US" dirty="0" err="1">
                <a:latin typeface="+mj-lt"/>
              </a:rPr>
              <a:t>tp:taxon-name-part</a:t>
            </a:r>
            <a:r>
              <a:rPr lang="en-US" dirty="0">
                <a:latin typeface="+mj-lt"/>
              </a:rPr>
              <a:t> taxon-name-part-type="species"&gt;</a:t>
            </a:r>
            <a:r>
              <a:rPr lang="en-US" i="1" dirty="0" err="1">
                <a:latin typeface="Times New Roman" panose="02020603050405020304" pitchFamily="18" charset="0"/>
                <a:cs typeface="Times New Roman" panose="02020603050405020304" pitchFamily="18" charset="0"/>
              </a:rPr>
              <a:t>danmartini</a:t>
            </a:r>
            <a:r>
              <a:rPr lang="en-US" dirty="0">
                <a:latin typeface="+mj-lt"/>
              </a:rPr>
              <a:t>&lt;/</a:t>
            </a:r>
            <a:r>
              <a:rPr lang="en-US" dirty="0" err="1">
                <a:latin typeface="+mj-lt"/>
              </a:rPr>
              <a:t>tp:taxon-name-part</a:t>
            </a:r>
            <a:r>
              <a:rPr lang="en-US" dirty="0">
                <a:latin typeface="+mj-lt"/>
              </a:rPr>
              <a:t>&gt;  &lt;/</a:t>
            </a:r>
            <a:r>
              <a:rPr lang="en-US" dirty="0" err="1">
                <a:latin typeface="+mj-lt"/>
              </a:rPr>
              <a:t>tp:taxon-name</a:t>
            </a:r>
            <a:r>
              <a:rPr lang="en-US" dirty="0">
                <a:latin typeface="+mj-lt"/>
              </a:rPr>
              <a:t>&gt;&lt;</a:t>
            </a:r>
            <a:r>
              <a:rPr lang="en-US" dirty="0" err="1">
                <a:latin typeface="+mj-lt"/>
              </a:rPr>
              <a:t>tp:taxon-authority</a:t>
            </a:r>
            <a:r>
              <a:rPr lang="en-US" dirty="0">
                <a:latin typeface="+mj-lt"/>
              </a:rPr>
              <a:t>&gt;</a:t>
            </a:r>
            <a:r>
              <a:rPr lang="en-US" dirty="0">
                <a:latin typeface="Times New Roman" panose="02020603050405020304" pitchFamily="18" charset="0"/>
                <a:cs typeface="Times New Roman" panose="02020603050405020304" pitchFamily="18" charset="0"/>
              </a:rPr>
              <a:t>Fleming &amp; Wood</a:t>
            </a:r>
            <a:r>
              <a:rPr lang="en-US" dirty="0">
                <a:latin typeface="+mj-lt"/>
              </a:rPr>
              <a:t>&lt;/</a:t>
            </a:r>
            <a:r>
              <a:rPr lang="en-US" dirty="0" err="1">
                <a:latin typeface="+mj-lt"/>
              </a:rPr>
              <a:t>tp:taxon-authority</a:t>
            </a:r>
            <a:r>
              <a:rPr lang="en-US" dirty="0">
                <a:latin typeface="+mj-lt"/>
              </a:rPr>
              <a:t>&gt;&lt;</a:t>
            </a:r>
            <a:r>
              <a:rPr lang="en-US" dirty="0" err="1">
                <a:latin typeface="+mj-lt"/>
              </a:rPr>
              <a:t>tp:taxon-status</a:t>
            </a:r>
            <a:r>
              <a:rPr lang="en-US" dirty="0">
                <a:latin typeface="+mj-lt"/>
              </a:rPr>
              <a:t>&gt;</a:t>
            </a:r>
            <a:r>
              <a:rPr lang="en-US" dirty="0">
                <a:latin typeface="Times New Roman" panose="02020603050405020304" pitchFamily="18" charset="0"/>
                <a:cs typeface="Times New Roman" panose="02020603050405020304" pitchFamily="18" charset="0"/>
              </a:rPr>
              <a:t>sp. n.</a:t>
            </a:r>
            <a:r>
              <a:rPr lang="en-US" dirty="0">
                <a:latin typeface="+mj-lt"/>
              </a:rPr>
              <a:t>&lt;/</a:t>
            </a:r>
            <a:r>
              <a:rPr lang="en-US" dirty="0" err="1">
                <a:latin typeface="+mj-lt"/>
              </a:rPr>
              <a:t>tp:taxon-status</a:t>
            </a:r>
            <a:r>
              <a:rPr lang="en-US" dirty="0">
                <a:latin typeface="+mj-lt"/>
              </a:rPr>
              <a:t>&gt;</a:t>
            </a:r>
          </a:p>
          <a:p>
            <a:pPr marL="0" indent="0">
              <a:buNone/>
            </a:pPr>
            <a:r>
              <a:rPr lang="en-US" dirty="0">
                <a:latin typeface="+mj-lt"/>
              </a:rPr>
              <a:t>  &lt;/</a:t>
            </a:r>
            <a:r>
              <a:rPr lang="en-US" dirty="0" err="1">
                <a:latin typeface="+mj-lt"/>
              </a:rPr>
              <a:t>tp:nomenclature</a:t>
            </a:r>
            <a:r>
              <a:rPr lang="en-US" dirty="0">
                <a:latin typeface="+mj-lt"/>
              </a:rPr>
              <a:t>&gt;</a:t>
            </a:r>
          </a:p>
          <a:p>
            <a:pPr marL="0" indent="0">
              <a:buNone/>
            </a:pPr>
            <a:r>
              <a:rPr lang="en-US" dirty="0">
                <a:latin typeface="+mj-lt"/>
              </a:rPr>
              <a:t>  &lt;</a:t>
            </a:r>
            <a:r>
              <a:rPr lang="en-US" dirty="0" err="1">
                <a:latin typeface="+mj-lt"/>
              </a:rPr>
              <a:t>tp:treatment-sec</a:t>
            </a:r>
            <a:r>
              <a:rPr lang="en-US" dirty="0">
                <a:latin typeface="+mj-lt"/>
              </a:rPr>
              <a:t> sec-type="materials"&gt;</a:t>
            </a:r>
          </a:p>
          <a:p>
            <a:pPr marL="0" indent="0">
              <a:buNone/>
            </a:pPr>
            <a:r>
              <a:rPr lang="en-US" dirty="0">
                <a:latin typeface="+mj-lt"/>
              </a:rPr>
              <a:t>  …</a:t>
            </a:r>
          </a:p>
        </p:txBody>
      </p:sp>
    </p:spTree>
    <p:extLst>
      <p:ext uri="{BB962C8B-B14F-4D97-AF65-F5344CB8AC3E}">
        <p14:creationId xmlns:p14="http://schemas.microsoft.com/office/powerpoint/2010/main" val="3271130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0C18-46F5-46B8-A1A0-FD71DB239968}"/>
              </a:ext>
            </a:extLst>
          </p:cNvPr>
          <p:cNvSpPr>
            <a:spLocks noGrp="1"/>
          </p:cNvSpPr>
          <p:nvPr>
            <p:ph type="title"/>
          </p:nvPr>
        </p:nvSpPr>
        <p:spPr/>
        <p:txBody>
          <a:bodyPr/>
          <a:lstStyle/>
          <a:p>
            <a:r>
              <a:rPr lang="en-US" dirty="0"/>
              <a:t>Semantic Web</a:t>
            </a:r>
          </a:p>
        </p:txBody>
      </p:sp>
      <p:sp>
        <p:nvSpPr>
          <p:cNvPr id="4" name="Rectangle 3">
            <a:extLst>
              <a:ext uri="{FF2B5EF4-FFF2-40B4-BE49-F238E27FC236}">
                <a16:creationId xmlns:a16="http://schemas.microsoft.com/office/drawing/2014/main" id="{CA386152-DB2D-4012-A9D2-CB25C69B6F9B}"/>
              </a:ext>
            </a:extLst>
          </p:cNvPr>
          <p:cNvSpPr/>
          <p:nvPr/>
        </p:nvSpPr>
        <p:spPr>
          <a:xfrm>
            <a:off x="105752" y="3831638"/>
            <a:ext cx="1117524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Resource Description Framework (RDF)</a:t>
            </a:r>
          </a:p>
        </p:txBody>
      </p:sp>
      <p:sp>
        <p:nvSpPr>
          <p:cNvPr id="5" name="Rectangle 4">
            <a:extLst>
              <a:ext uri="{FF2B5EF4-FFF2-40B4-BE49-F238E27FC236}">
                <a16:creationId xmlns:a16="http://schemas.microsoft.com/office/drawing/2014/main" id="{DBE5640D-3F15-48D0-A8F8-A561B768896C}"/>
              </a:ext>
            </a:extLst>
          </p:cNvPr>
          <p:cNvSpPr/>
          <p:nvPr/>
        </p:nvSpPr>
        <p:spPr>
          <a:xfrm>
            <a:off x="3063237" y="2324546"/>
            <a:ext cx="897668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Web Ontology Language (OWL)</a:t>
            </a:r>
          </a:p>
        </p:txBody>
      </p:sp>
      <p:sp>
        <p:nvSpPr>
          <p:cNvPr id="7" name="Rectangle 6">
            <a:extLst>
              <a:ext uri="{FF2B5EF4-FFF2-40B4-BE49-F238E27FC236}">
                <a16:creationId xmlns:a16="http://schemas.microsoft.com/office/drawing/2014/main" id="{98039EA7-504A-4A16-BEF8-97E668314750}"/>
              </a:ext>
            </a:extLst>
          </p:cNvPr>
          <p:cNvSpPr/>
          <p:nvPr/>
        </p:nvSpPr>
        <p:spPr>
          <a:xfrm>
            <a:off x="3673874" y="5313982"/>
            <a:ext cx="689054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Linked Open Data (LOD)</a:t>
            </a:r>
          </a:p>
        </p:txBody>
      </p:sp>
    </p:spTree>
    <p:extLst>
      <p:ext uri="{BB962C8B-B14F-4D97-AF65-F5344CB8AC3E}">
        <p14:creationId xmlns:p14="http://schemas.microsoft.com/office/powerpoint/2010/main" val="394830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05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4" name="Rectangle 7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2" descr="https://documents.lucidchart.com/documents/74f68d1d-e188-4b6c-9cee-161a77653aac/pages/0_0?a=440&amp;x=91&amp;y=54&amp;w=1078&amp;h=509&amp;store=1&amp;accept=image%2F*&amp;auth=LCA%20e686ebd3fb5d06abdf5c365c33691f6771e7074a-ts%3D1502798883">
            <a:extLst>
              <a:ext uri="{FF2B5EF4-FFF2-40B4-BE49-F238E27FC236}">
                <a16:creationId xmlns:a16="http://schemas.microsoft.com/office/drawing/2014/main" id="{5B382298-B8D5-4D6C-B40A-3B30427014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6052" y="1675227"/>
            <a:ext cx="9299895" cy="4394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076EB2E-D3FF-470A-8432-7D46AFFC217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Resource Description Network</a:t>
            </a:r>
          </a:p>
        </p:txBody>
      </p:sp>
    </p:spTree>
    <p:extLst>
      <p:ext uri="{BB962C8B-B14F-4D97-AF65-F5344CB8AC3E}">
        <p14:creationId xmlns:p14="http://schemas.microsoft.com/office/powerpoint/2010/main" val="130734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CE09-7F8D-4B3C-9F29-0CAFE81811A8}"/>
              </a:ext>
            </a:extLst>
          </p:cNvPr>
          <p:cNvSpPr>
            <a:spLocks noGrp="1"/>
          </p:cNvSpPr>
          <p:nvPr>
            <p:ph type="title"/>
          </p:nvPr>
        </p:nvSpPr>
        <p:spPr/>
        <p:txBody>
          <a:bodyPr/>
          <a:lstStyle/>
          <a:p>
            <a:r>
              <a:rPr lang="en-US" dirty="0"/>
              <a:t>RDF</a:t>
            </a:r>
          </a:p>
        </p:txBody>
      </p:sp>
      <p:sp>
        <p:nvSpPr>
          <p:cNvPr id="3" name="Content Placeholder 2">
            <a:extLst>
              <a:ext uri="{FF2B5EF4-FFF2-40B4-BE49-F238E27FC236}">
                <a16:creationId xmlns:a16="http://schemas.microsoft.com/office/drawing/2014/main" id="{DBEC1E83-4300-4665-BACF-BF043196AD9C}"/>
              </a:ext>
            </a:extLst>
          </p:cNvPr>
          <p:cNvSpPr>
            <a:spLocks noGrp="1"/>
          </p:cNvSpPr>
          <p:nvPr>
            <p:ph idx="1"/>
          </p:nvPr>
        </p:nvSpPr>
        <p:spPr/>
        <p:txBody>
          <a:bodyPr>
            <a:normAutofit fontScale="92500" lnSpcReduction="20000"/>
          </a:bodyPr>
          <a:lstStyle/>
          <a:p>
            <a:pPr marL="0" indent="0">
              <a:buNone/>
            </a:pPr>
            <a:r>
              <a:rPr lang="en-US" dirty="0">
                <a:latin typeface="+mj-lt"/>
              </a:rPr>
              <a:t>:paper </a:t>
            </a:r>
            <a:r>
              <a:rPr lang="en-US" dirty="0" err="1">
                <a:latin typeface="+mj-lt"/>
              </a:rPr>
              <a:t>pkm:mentions</a:t>
            </a:r>
            <a:r>
              <a:rPr lang="en-US" dirty="0">
                <a:latin typeface="+mj-lt"/>
              </a:rPr>
              <a:t> :</a:t>
            </a:r>
            <a:r>
              <a:rPr lang="en-US" dirty="0" err="1">
                <a:latin typeface="+mj-lt"/>
              </a:rPr>
              <a:t>vibrissina</a:t>
            </a:r>
            <a:r>
              <a:rPr lang="en-US" dirty="0">
                <a:latin typeface="+mj-lt"/>
              </a:rPr>
              <a:t>-</a:t>
            </a:r>
            <a:r>
              <a:rPr lang="en-US" dirty="0" err="1">
                <a:latin typeface="+mj-lt"/>
              </a:rPr>
              <a:t>danmartini</a:t>
            </a:r>
            <a:r>
              <a:rPr lang="en-US" dirty="0">
                <a:latin typeface="+mj-lt"/>
              </a:rPr>
              <a:t>-</a:t>
            </a:r>
            <a:r>
              <a:rPr lang="en-US" dirty="0" err="1">
                <a:latin typeface="+mj-lt"/>
              </a:rPr>
              <a:t>fleming</a:t>
            </a:r>
            <a:r>
              <a:rPr lang="en-US" dirty="0">
                <a:latin typeface="+mj-lt"/>
              </a:rPr>
              <a:t>-wood .</a:t>
            </a:r>
          </a:p>
          <a:p>
            <a:pPr marL="0" indent="0">
              <a:buNone/>
            </a:pPr>
            <a:r>
              <a:rPr lang="en-US" dirty="0">
                <a:latin typeface="+mj-lt"/>
              </a:rPr>
              <a:t>:</a:t>
            </a:r>
            <a:r>
              <a:rPr lang="en-US" dirty="0" err="1">
                <a:latin typeface="+mj-lt"/>
              </a:rPr>
              <a:t>vibrissina</a:t>
            </a:r>
            <a:r>
              <a:rPr lang="en-US" dirty="0">
                <a:latin typeface="+mj-lt"/>
              </a:rPr>
              <a:t>-</a:t>
            </a:r>
            <a:r>
              <a:rPr lang="en-US" dirty="0" err="1">
                <a:latin typeface="+mj-lt"/>
              </a:rPr>
              <a:t>danmartini</a:t>
            </a:r>
            <a:r>
              <a:rPr lang="en-US" dirty="0">
                <a:latin typeface="+mj-lt"/>
              </a:rPr>
              <a:t>-</a:t>
            </a:r>
            <a:r>
              <a:rPr lang="en-US" dirty="0" err="1">
                <a:latin typeface="+mj-lt"/>
              </a:rPr>
              <a:t>fleming</a:t>
            </a:r>
            <a:r>
              <a:rPr lang="en-US" dirty="0">
                <a:latin typeface="+mj-lt"/>
              </a:rPr>
              <a:t>-wood a :</a:t>
            </a:r>
            <a:r>
              <a:rPr lang="en-US" dirty="0" err="1">
                <a:latin typeface="+mj-lt"/>
              </a:rPr>
              <a:t>ScientificName</a:t>
            </a:r>
            <a:r>
              <a:rPr lang="en-US" dirty="0">
                <a:latin typeface="+mj-lt"/>
              </a:rPr>
              <a:t> ;</a:t>
            </a:r>
          </a:p>
          <a:p>
            <a:pPr marL="0" indent="0">
              <a:buNone/>
            </a:pPr>
            <a:r>
              <a:rPr lang="en-US" dirty="0">
                <a:latin typeface="+mj-lt"/>
              </a:rPr>
              <a:t>  </a:t>
            </a:r>
            <a:r>
              <a:rPr lang="en-US" dirty="0" err="1">
                <a:latin typeface="+mj-lt"/>
              </a:rPr>
              <a:t>dwc:genus</a:t>
            </a:r>
            <a:r>
              <a:rPr lang="en-US" dirty="0">
                <a:latin typeface="+mj-lt"/>
              </a:rPr>
              <a:t> “</a:t>
            </a:r>
            <a:r>
              <a:rPr lang="en-US" dirty="0" err="1">
                <a:latin typeface="Times New Roman" panose="02020603050405020304" pitchFamily="18" charset="0"/>
                <a:cs typeface="Times New Roman" panose="02020603050405020304" pitchFamily="18" charset="0"/>
              </a:rPr>
              <a:t>Vibrissina</a:t>
            </a:r>
            <a:r>
              <a:rPr lang="en-US" dirty="0">
                <a:latin typeface="+mj-lt"/>
              </a:rPr>
              <a:t>” ;</a:t>
            </a:r>
          </a:p>
          <a:p>
            <a:pPr marL="0" indent="0">
              <a:buNone/>
            </a:pPr>
            <a:r>
              <a:rPr lang="en-US" dirty="0">
                <a:latin typeface="+mj-lt"/>
              </a:rPr>
              <a:t>  </a:t>
            </a:r>
            <a:r>
              <a:rPr lang="en-US" dirty="0" err="1">
                <a:latin typeface="+mj-lt"/>
              </a:rPr>
              <a:t>dwc:specificEpithet</a:t>
            </a:r>
            <a:r>
              <a:rPr lang="en-US" dirty="0">
                <a:latin typeface="+mj-lt"/>
              </a:rPr>
              <a:t> “</a:t>
            </a:r>
            <a:r>
              <a:rPr lang="en-US" dirty="0" err="1">
                <a:latin typeface="Times New Roman" panose="02020603050405020304" pitchFamily="18" charset="0"/>
                <a:cs typeface="Times New Roman" panose="02020603050405020304" pitchFamily="18" charset="0"/>
              </a:rPr>
              <a:t>danmartini</a:t>
            </a:r>
            <a:r>
              <a:rPr lang="en-US" i="1" dirty="0">
                <a:latin typeface="+mj-lt"/>
                <a:cs typeface="Times New Roman" panose="02020603050405020304" pitchFamily="18" charset="0"/>
              </a:rPr>
              <a:t>”</a:t>
            </a:r>
            <a:r>
              <a:rPr lang="en-US" dirty="0">
                <a:latin typeface="+mj-lt"/>
                <a:cs typeface="Times New Roman" panose="02020603050405020304" pitchFamily="18" charset="0"/>
              </a:rPr>
              <a:t> ;</a:t>
            </a:r>
          </a:p>
          <a:p>
            <a:pPr marL="0" indent="0">
              <a:buNone/>
            </a:pPr>
            <a:r>
              <a:rPr lang="en-US" dirty="0">
                <a:latin typeface="+mj-lt"/>
                <a:cs typeface="Times New Roman" panose="02020603050405020304" pitchFamily="18" charset="0"/>
              </a:rPr>
              <a:t>  </a:t>
            </a:r>
            <a:r>
              <a:rPr lang="en-US" dirty="0" err="1">
                <a:latin typeface="+mj-lt"/>
                <a:cs typeface="Times New Roman" panose="02020603050405020304" pitchFamily="18" charset="0"/>
              </a:rPr>
              <a:t>dwc:authority</a:t>
            </a:r>
            <a:r>
              <a:rPr lang="en-US" dirty="0">
                <a:latin typeface="+mj-lt"/>
                <a:cs typeface="Times New Roman" panose="02020603050405020304" pitchFamily="18" charset="0"/>
              </a:rPr>
              <a:t> “</a:t>
            </a:r>
            <a:r>
              <a:rPr lang="en-US" dirty="0" err="1">
                <a:latin typeface="+mj-lt"/>
                <a:cs typeface="Times New Roman" panose="02020603050405020304" pitchFamily="18" charset="0"/>
              </a:rPr>
              <a:t>Flemming</a:t>
            </a:r>
            <a:r>
              <a:rPr lang="en-US" dirty="0">
                <a:latin typeface="+mj-lt"/>
                <a:cs typeface="Times New Roman" panose="02020603050405020304" pitchFamily="18" charset="0"/>
              </a:rPr>
              <a:t> &amp; </a:t>
            </a:r>
            <a:r>
              <a:rPr lang="en-US" dirty="0" err="1">
                <a:latin typeface="+mj-lt"/>
                <a:cs typeface="Times New Roman" panose="02020603050405020304" pitchFamily="18" charset="0"/>
              </a:rPr>
              <a:t>Woord</a:t>
            </a:r>
            <a:r>
              <a:rPr lang="en-US" dirty="0">
                <a:latin typeface="+mj-lt"/>
                <a:cs typeface="Times New Roman" panose="02020603050405020304" pitchFamily="18" charset="0"/>
              </a:rPr>
              <a:t>” ;</a:t>
            </a:r>
          </a:p>
          <a:p>
            <a:pPr marL="0" indent="0">
              <a:buNone/>
            </a:pPr>
            <a:r>
              <a:rPr lang="en-US" dirty="0">
                <a:latin typeface="+mj-lt"/>
                <a:cs typeface="Times New Roman" panose="02020603050405020304" pitchFamily="18" charset="0"/>
              </a:rPr>
              <a:t>  </a:t>
            </a:r>
            <a:r>
              <a:rPr lang="en-US" dirty="0" err="1">
                <a:latin typeface="+mj-lt"/>
                <a:cs typeface="Times New Roman" panose="02020603050405020304" pitchFamily="18" charset="0"/>
              </a:rPr>
              <a:t>dwciri:nameAccordingTo</a:t>
            </a:r>
            <a:r>
              <a:rPr lang="en-US" dirty="0">
                <a:latin typeface="+mj-lt"/>
                <a:cs typeface="Times New Roman" panose="02020603050405020304" pitchFamily="18" charset="0"/>
              </a:rPr>
              <a:t> “http://dx.doi.org/10.5883/DS-ASVIBRI”;</a:t>
            </a:r>
          </a:p>
          <a:p>
            <a:pPr marL="0" indent="0">
              <a:buNone/>
            </a:pPr>
            <a:r>
              <a:rPr lang="en-US" dirty="0">
                <a:latin typeface="+mj-lt"/>
                <a:cs typeface="Times New Roman" panose="02020603050405020304" pitchFamily="18" charset="0"/>
              </a:rPr>
              <a:t>  :</a:t>
            </a:r>
            <a:r>
              <a:rPr lang="en-US" dirty="0" err="1">
                <a:latin typeface="+mj-lt"/>
                <a:cs typeface="Times New Roman" panose="02020603050405020304" pitchFamily="18" charset="0"/>
              </a:rPr>
              <a:t>taxonomicStatus</a:t>
            </a:r>
            <a:r>
              <a:rPr lang="en-US" dirty="0">
                <a:latin typeface="+mj-lt"/>
                <a:cs typeface="Times New Roman" panose="02020603050405020304" pitchFamily="18" charset="0"/>
              </a:rPr>
              <a:t> :</a:t>
            </a:r>
            <a:r>
              <a:rPr lang="en-US" dirty="0" err="1">
                <a:latin typeface="+mj-lt"/>
                <a:cs typeface="Times New Roman" panose="02020603050405020304" pitchFamily="18" charset="0"/>
              </a:rPr>
              <a:t>TaxonomicDiscovery</a:t>
            </a:r>
            <a:r>
              <a:rPr lang="en-US" dirty="0">
                <a:latin typeface="+mj-lt"/>
                <a:cs typeface="Times New Roman" panose="02020603050405020304" pitchFamily="18" charset="0"/>
              </a:rPr>
              <a:t> .</a:t>
            </a:r>
          </a:p>
          <a:p>
            <a:pPr marL="0" indent="0">
              <a:buNone/>
            </a:pPr>
            <a:r>
              <a:rPr lang="en-US" dirty="0">
                <a:latin typeface="+mj-lt"/>
                <a:cs typeface="Times New Roman" panose="02020603050405020304" pitchFamily="18" charset="0"/>
              </a:rPr>
              <a:t>:</a:t>
            </a:r>
            <a:r>
              <a:rPr lang="en-US" dirty="0" err="1">
                <a:latin typeface="+mj-lt"/>
                <a:cs typeface="Times New Roman" panose="02020603050405020304" pitchFamily="18" charset="0"/>
              </a:rPr>
              <a:t>vibrissina</a:t>
            </a:r>
            <a:r>
              <a:rPr lang="en-US" dirty="0">
                <a:latin typeface="+mj-lt"/>
                <a:cs typeface="Times New Roman" panose="02020603050405020304" pitchFamily="18" charset="0"/>
              </a:rPr>
              <a:t>-</a:t>
            </a:r>
            <a:r>
              <a:rPr lang="en-US" dirty="0" err="1">
                <a:latin typeface="+mj-lt"/>
                <a:cs typeface="Times New Roman" panose="02020603050405020304" pitchFamily="18" charset="0"/>
              </a:rPr>
              <a:t>danmartini</a:t>
            </a:r>
            <a:r>
              <a:rPr lang="en-US" dirty="0">
                <a:latin typeface="+mj-lt"/>
                <a:cs typeface="Times New Roman" panose="02020603050405020304" pitchFamily="18" charset="0"/>
              </a:rPr>
              <a:t>-</a:t>
            </a:r>
            <a:r>
              <a:rPr lang="en-US" dirty="0" err="1">
                <a:latin typeface="+mj-lt"/>
                <a:cs typeface="Times New Roman" panose="02020603050405020304" pitchFamily="18" charset="0"/>
              </a:rPr>
              <a:t>fleming</a:t>
            </a:r>
            <a:r>
              <a:rPr lang="en-US" dirty="0">
                <a:latin typeface="+mj-lt"/>
                <a:cs typeface="Times New Roman" panose="02020603050405020304" pitchFamily="18" charset="0"/>
              </a:rPr>
              <a:t>-wood-original-concept</a:t>
            </a:r>
          </a:p>
          <a:p>
            <a:pPr marL="0" indent="0">
              <a:buNone/>
            </a:pPr>
            <a:r>
              <a:rPr lang="en-US" dirty="0">
                <a:latin typeface="+mj-lt"/>
                <a:cs typeface="Times New Roman" panose="02020603050405020304" pitchFamily="18" charset="0"/>
              </a:rPr>
              <a:t>  </a:t>
            </a:r>
            <a:r>
              <a:rPr lang="en-US" dirty="0" err="1">
                <a:latin typeface="+mj-lt"/>
                <a:cs typeface="Times New Roman" panose="02020603050405020304" pitchFamily="18" charset="0"/>
              </a:rPr>
              <a:t>rdf:type</a:t>
            </a:r>
            <a:r>
              <a:rPr lang="en-US" dirty="0">
                <a:latin typeface="+mj-lt"/>
                <a:cs typeface="Times New Roman" panose="02020603050405020304" pitchFamily="18" charset="0"/>
              </a:rPr>
              <a:t> :</a:t>
            </a:r>
            <a:r>
              <a:rPr lang="en-US" dirty="0" err="1">
                <a:latin typeface="+mj-lt"/>
                <a:cs typeface="Times New Roman" panose="02020603050405020304" pitchFamily="18" charset="0"/>
              </a:rPr>
              <a:t>TaxonomicConcept</a:t>
            </a:r>
            <a:r>
              <a:rPr lang="en-US" dirty="0">
                <a:latin typeface="+mj-lt"/>
                <a:cs typeface="Times New Roman" panose="02020603050405020304" pitchFamily="18" charset="0"/>
              </a:rPr>
              <a:t> ;</a:t>
            </a:r>
          </a:p>
          <a:p>
            <a:pPr marL="0" indent="0">
              <a:buNone/>
            </a:pPr>
            <a:r>
              <a:rPr lang="en-US" dirty="0">
                <a:latin typeface="+mj-lt"/>
                <a:cs typeface="Times New Roman" panose="02020603050405020304" pitchFamily="18" charset="0"/>
              </a:rPr>
              <a:t>  :</a:t>
            </a:r>
            <a:r>
              <a:rPr lang="en-US" dirty="0" err="1">
                <a:latin typeface="+mj-lt"/>
                <a:cs typeface="Times New Roman" panose="02020603050405020304" pitchFamily="18" charset="0"/>
              </a:rPr>
              <a:t>taxonomicConceptLabel</a:t>
            </a:r>
            <a:r>
              <a:rPr lang="en-US" dirty="0">
                <a:latin typeface="+mj-lt"/>
                <a:cs typeface="Times New Roman" panose="02020603050405020304" pitchFamily="18" charset="0"/>
              </a:rPr>
              <a:t> :</a:t>
            </a:r>
            <a:r>
              <a:rPr lang="en-US" dirty="0" err="1">
                <a:latin typeface="+mj-lt"/>
                <a:cs typeface="Times New Roman" panose="02020603050405020304" pitchFamily="18" charset="0"/>
              </a:rPr>
              <a:t>vibrissina</a:t>
            </a:r>
            <a:r>
              <a:rPr lang="en-US" dirty="0">
                <a:latin typeface="+mj-lt"/>
                <a:cs typeface="Times New Roman" panose="02020603050405020304" pitchFamily="18" charset="0"/>
              </a:rPr>
              <a:t>-</a:t>
            </a:r>
            <a:r>
              <a:rPr lang="en-US" dirty="0" err="1">
                <a:latin typeface="+mj-lt"/>
                <a:cs typeface="Times New Roman" panose="02020603050405020304" pitchFamily="18" charset="0"/>
              </a:rPr>
              <a:t>danmartini</a:t>
            </a:r>
            <a:r>
              <a:rPr lang="en-US" dirty="0">
                <a:latin typeface="+mj-lt"/>
                <a:cs typeface="Times New Roman" panose="02020603050405020304" pitchFamily="18" charset="0"/>
              </a:rPr>
              <a:t>-</a:t>
            </a:r>
            <a:r>
              <a:rPr lang="en-US" dirty="0" err="1">
                <a:latin typeface="+mj-lt"/>
                <a:cs typeface="Times New Roman" panose="02020603050405020304" pitchFamily="18" charset="0"/>
              </a:rPr>
              <a:t>fleming</a:t>
            </a:r>
            <a:r>
              <a:rPr lang="en-US" dirty="0">
                <a:latin typeface="+mj-lt"/>
                <a:cs typeface="Times New Roman" panose="02020603050405020304" pitchFamily="18" charset="0"/>
              </a:rPr>
              <a:t>-wood .</a:t>
            </a:r>
            <a:endParaRPr lang="en-US" dirty="0">
              <a:latin typeface="+mj-lt"/>
            </a:endParaRPr>
          </a:p>
        </p:txBody>
      </p:sp>
    </p:spTree>
    <p:extLst>
      <p:ext uri="{BB962C8B-B14F-4D97-AF65-F5344CB8AC3E}">
        <p14:creationId xmlns:p14="http://schemas.microsoft.com/office/powerpoint/2010/main" val="3976408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1262</Words>
  <Application>Microsoft Office PowerPoint</Application>
  <PresentationFormat>Widescreen</PresentationFormat>
  <Paragraphs>122</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Times New Roman</vt:lpstr>
      <vt:lpstr>Office Theme</vt:lpstr>
      <vt:lpstr>The OpenBiodiv Knowledge System: The Future of Access to Biodiversity Knowledge.</vt:lpstr>
      <vt:lpstr>What is OpenBiodiv</vt:lpstr>
      <vt:lpstr>Need for OpenBiodiv from the viewpoint of data science</vt:lpstr>
      <vt:lpstr>Need for OpenBiodiv from the viewpoint of biodiversity science</vt:lpstr>
      <vt:lpstr>PowerPoint Presentation</vt:lpstr>
      <vt:lpstr>Origins of OpenBiodiv, Catanano (2010), Penev et al. (2012)</vt:lpstr>
      <vt:lpstr>Semantic Web</vt:lpstr>
      <vt:lpstr>Resource Description Network</vt:lpstr>
      <vt:lpstr>RDF</vt:lpstr>
      <vt:lpstr>PowerPoint Presentation</vt:lpstr>
      <vt:lpstr>Real-life scenarios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Viktor Senderov</dc:creator>
  <cp:lastModifiedBy>Viktor Senderov</cp:lastModifiedBy>
  <cp:revision>24</cp:revision>
  <dcterms:created xsi:type="dcterms:W3CDTF">2017-08-15T07:44:14Z</dcterms:created>
  <dcterms:modified xsi:type="dcterms:W3CDTF">2017-08-17T06:12:58Z</dcterms:modified>
</cp:coreProperties>
</file>