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notesMasterIdLst>
    <p:notesMasterId r:id="rId11"/>
  </p:notesMasterIdLst>
  <p:sldIdLst>
    <p:sldId id="256" r:id="rId2"/>
    <p:sldId id="301" r:id="rId3"/>
    <p:sldId id="295" r:id="rId4"/>
    <p:sldId id="300" r:id="rId5"/>
    <p:sldId id="306" r:id="rId6"/>
    <p:sldId id="302" r:id="rId7"/>
    <p:sldId id="303" r:id="rId8"/>
    <p:sldId id="304" r:id="rId9"/>
    <p:sldId id="30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09" autoAdjust="0"/>
  </p:normalViewPr>
  <p:slideViewPr>
    <p:cSldViewPr snapToGrid="0">
      <p:cViewPr varScale="1">
        <p:scale>
          <a:sx n="75" d="100"/>
          <a:sy n="75" d="100"/>
        </p:scale>
        <p:origin x="66" y="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E8468-CBFC-4D73-AF44-CAF333E0F28F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47299-9E0D-4452-8E6F-F0C2C725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5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47299-9E0D-4452-8E6F-F0C2C72526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2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4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7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848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57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523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32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05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8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6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5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3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3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9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9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3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3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7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Progress Report (OBKMS)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21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Viktor </a:t>
            </a:r>
            <a:r>
              <a:rPr lang="en-US" dirty="0" err="1"/>
              <a:t>Senderov</a:t>
            </a:r>
            <a:r>
              <a:rPr lang="en-US" dirty="0"/>
              <a:t> (@</a:t>
            </a:r>
            <a:r>
              <a:rPr lang="en-US" dirty="0" err="1"/>
              <a:t>vsenderov</a:t>
            </a:r>
            <a:r>
              <a:rPr lang="en-US" dirty="0"/>
              <a:t>)</a:t>
            </a:r>
          </a:p>
          <a:p>
            <a:r>
              <a:rPr lang="en-US" dirty="0"/>
              <a:t>Bulgarian Academy of Sciences/ Pensoft, Sofia Bulgaria</a:t>
            </a:r>
          </a:p>
          <a:p>
            <a:r>
              <a:rPr lang="en-US" dirty="0"/>
              <a:t>Advisor: Prof. L. Penev</a:t>
            </a:r>
          </a:p>
          <a:p>
            <a:r>
              <a:rPr lang="en-US" dirty="0"/>
              <a:t>PhD Financed through the EU Marie-</a:t>
            </a:r>
            <a:r>
              <a:rPr lang="en-US" dirty="0" err="1"/>
              <a:t>Sklodovska</a:t>
            </a:r>
            <a:r>
              <a:rPr lang="en-US" dirty="0"/>
              <a:t>-Curie Program</a:t>
            </a:r>
          </a:p>
          <a:p>
            <a:r>
              <a:rPr lang="en-US" dirty="0"/>
              <a:t>Grant Agreement </a:t>
            </a:r>
            <a:r>
              <a:rPr lang="en-US" dirty="0" err="1"/>
              <a:t>Nr</a:t>
            </a:r>
            <a:r>
              <a:rPr lang="en-US" dirty="0"/>
              <a:t>.</a:t>
            </a:r>
            <a:r>
              <a:rPr lang="en-US" b="1" dirty="0"/>
              <a:t> 642241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83" y="-24923"/>
            <a:ext cx="4050793" cy="2006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987" y="303068"/>
            <a:ext cx="5334991" cy="123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8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PhD project plan published as a RIO paper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doi</a:t>
            </a:r>
            <a:r>
              <a:rPr lang="en-US" dirty="0"/>
              <a:t>: 10.3897/rio.2.e775</a:t>
            </a:r>
          </a:p>
        </p:txBody>
      </p:sp>
    </p:spTree>
    <p:extLst>
      <p:ext uri="{BB962C8B-B14F-4D97-AF65-F5344CB8AC3E}">
        <p14:creationId xmlns:p14="http://schemas.microsoft.com/office/powerpoint/2010/main" val="82025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i="1" dirty="0"/>
              <a:t>The objective of this dissertation project is to develop and apply a semantic model and algorithms supporting knowledge extraction from biodiversity literature and its management in a semantic database.</a:t>
            </a:r>
          </a:p>
        </p:txBody>
      </p:sp>
    </p:spTree>
    <p:extLst>
      <p:ext uri="{BB962C8B-B14F-4D97-AF65-F5344CB8AC3E}">
        <p14:creationId xmlns:p14="http://schemas.microsoft.com/office/powerpoint/2010/main" val="75435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03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88365" y="804672"/>
            <a:ext cx="3292931" cy="5085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309" y="609600"/>
            <a:ext cx="4276692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Progress so far 2015-2016</a:t>
            </a:r>
          </a:p>
        </p:txBody>
      </p:sp>
      <p:sp>
        <p:nvSpPr>
          <p:cNvPr id="1032" name="Content Placeholder 1031"/>
          <p:cNvSpPr>
            <a:spLocks noGrp="1"/>
          </p:cNvSpPr>
          <p:nvPr>
            <p:ph idx="1"/>
          </p:nvPr>
        </p:nvSpPr>
        <p:spPr>
          <a:xfrm>
            <a:off x="4985823" y="2160589"/>
            <a:ext cx="4285176" cy="3768573"/>
          </a:xfrm>
        </p:spPr>
        <p:txBody>
          <a:bodyPr>
            <a:normAutofit/>
          </a:bodyPr>
          <a:lstStyle/>
          <a:p>
            <a:r>
              <a:rPr lang="en-US" dirty="0"/>
              <a:t>Wrote software allowing for the automated import of specimen records from GBIF, BOLD Systems, </a:t>
            </a:r>
            <a:r>
              <a:rPr lang="en-US" dirty="0" err="1"/>
              <a:t>iDigBio</a:t>
            </a:r>
            <a:r>
              <a:rPr lang="en-US" dirty="0"/>
              <a:t>, </a:t>
            </a:r>
            <a:r>
              <a:rPr lang="en-US" dirty="0" err="1"/>
              <a:t>PlutoF</a:t>
            </a:r>
            <a:r>
              <a:rPr lang="en-US" dirty="0"/>
              <a:t> into </a:t>
            </a:r>
            <a:r>
              <a:rPr lang="en-US" dirty="0" err="1"/>
              <a:t>Pensoft’s</a:t>
            </a:r>
            <a:r>
              <a:rPr lang="en-US" dirty="0"/>
              <a:t> ARPHA system</a:t>
            </a:r>
          </a:p>
          <a:p>
            <a:r>
              <a:rPr lang="en-US" dirty="0"/>
              <a:t>Wrote software allowing for the automated import of data papers into </a:t>
            </a:r>
            <a:r>
              <a:rPr lang="en-US" dirty="0" err="1"/>
              <a:t>Pensoft’s</a:t>
            </a:r>
            <a:r>
              <a:rPr lang="en-US" dirty="0"/>
              <a:t> ARPHA</a:t>
            </a:r>
          </a:p>
          <a:p>
            <a:r>
              <a:rPr lang="en-US" dirty="0"/>
              <a:t>Participated in dissemination of these workflows through various blog posts, presentations and webinars</a:t>
            </a:r>
          </a:p>
        </p:txBody>
      </p:sp>
    </p:spTree>
    <p:extLst>
      <p:ext uri="{BB962C8B-B14F-4D97-AF65-F5344CB8AC3E}">
        <p14:creationId xmlns:p14="http://schemas.microsoft.com/office/powerpoint/2010/main" val="26437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Symposium 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Conference</a:t>
            </a:r>
            <a:r>
              <a:rPr lang="bg-BG" dirty="0"/>
              <a:t> </a:t>
            </a:r>
            <a:r>
              <a:rPr lang="en-US" dirty="0"/>
              <a:t>EU</a:t>
            </a:r>
            <a:r>
              <a:rPr lang="ru-RU" dirty="0"/>
              <a:t>-</a:t>
            </a:r>
            <a:r>
              <a:rPr lang="en-US" dirty="0"/>
              <a:t>BON</a:t>
            </a:r>
            <a:r>
              <a:rPr lang="ru-RU" dirty="0"/>
              <a:t>, </a:t>
            </a:r>
            <a:r>
              <a:rPr lang="bg-BG" dirty="0"/>
              <a:t>1 – 4 </a:t>
            </a:r>
            <a:r>
              <a:rPr lang="en-US" dirty="0"/>
              <a:t>June</a:t>
            </a:r>
            <a:r>
              <a:rPr lang="bg-BG" dirty="0"/>
              <a:t> 2015, </a:t>
            </a:r>
            <a:r>
              <a:rPr lang="en-US" dirty="0"/>
              <a:t>Cambridge</a:t>
            </a:r>
            <a:r>
              <a:rPr lang="bg-BG" dirty="0"/>
              <a:t>, </a:t>
            </a:r>
            <a:r>
              <a:rPr lang="en-US" dirty="0"/>
              <a:t>UK</a:t>
            </a:r>
            <a:r>
              <a:rPr lang="bg-BG" dirty="0"/>
              <a:t>: </a:t>
            </a:r>
            <a:r>
              <a:rPr lang="en-US" dirty="0"/>
              <a:t>participated</a:t>
            </a:r>
            <a:r>
              <a:rPr lang="bg-BG" dirty="0"/>
              <a:t> </a:t>
            </a:r>
            <a:r>
              <a:rPr lang="en-US" dirty="0"/>
              <a:t>in seminars and workgroups</a:t>
            </a:r>
            <a:r>
              <a:rPr lang="bg-BG" dirty="0"/>
              <a:t>.</a:t>
            </a:r>
            <a:endParaRPr lang="en-US" dirty="0"/>
          </a:p>
          <a:p>
            <a:pPr lvl="0"/>
            <a:r>
              <a:rPr lang="en-US" dirty="0"/>
              <a:t>Conference</a:t>
            </a:r>
            <a:r>
              <a:rPr lang="bg-BG" dirty="0"/>
              <a:t> </a:t>
            </a:r>
            <a:r>
              <a:rPr lang="en-US" dirty="0"/>
              <a:t>EMODNET</a:t>
            </a:r>
            <a:r>
              <a:rPr lang="ru-RU" dirty="0"/>
              <a:t>, 8 – 9 </a:t>
            </a:r>
            <a:r>
              <a:rPr lang="en-US" dirty="0"/>
              <a:t>June</a:t>
            </a:r>
            <a:r>
              <a:rPr lang="ru-RU" dirty="0"/>
              <a:t> 2015, </a:t>
            </a:r>
            <a:r>
              <a:rPr lang="en-US" dirty="0"/>
              <a:t>Crete</a:t>
            </a:r>
            <a:r>
              <a:rPr lang="ru-RU" dirty="0"/>
              <a:t>, </a:t>
            </a:r>
            <a:r>
              <a:rPr lang="en-US" dirty="0"/>
              <a:t>Greece</a:t>
            </a:r>
            <a:r>
              <a:rPr lang="ru-RU" dirty="0"/>
              <a:t>: </a:t>
            </a:r>
            <a:r>
              <a:rPr lang="en-US" dirty="0"/>
              <a:t>participated in workgroups: upcoming paper (second authorship) in RIO Journal: “</a:t>
            </a:r>
            <a:r>
              <a:rPr lang="en-US" i="1" dirty="0" err="1"/>
              <a:t>EMODnet</a:t>
            </a:r>
            <a:r>
              <a:rPr lang="en-US" i="1" dirty="0"/>
              <a:t> Workshop on mechanisms and guidelines to </a:t>
            </a:r>
            <a:r>
              <a:rPr lang="en-US" i="1" dirty="0" err="1"/>
              <a:t>mobilise</a:t>
            </a:r>
            <a:r>
              <a:rPr lang="en-US" i="1" dirty="0"/>
              <a:t> historical data into biogeographic databases</a:t>
            </a:r>
            <a:r>
              <a:rPr lang="en-US" dirty="0"/>
              <a:t>”</a:t>
            </a:r>
          </a:p>
          <a:p>
            <a:pPr lvl="0"/>
            <a:r>
              <a:rPr lang="en-US" dirty="0"/>
              <a:t>Conference</a:t>
            </a:r>
            <a:r>
              <a:rPr lang="bg-BG" dirty="0"/>
              <a:t> </a:t>
            </a:r>
            <a:r>
              <a:rPr lang="en-US" dirty="0"/>
              <a:t>BEXIS</a:t>
            </a:r>
            <a:r>
              <a:rPr lang="ru-RU" dirty="0"/>
              <a:t>, 9 – 19 </a:t>
            </a:r>
            <a:r>
              <a:rPr lang="en-US" dirty="0"/>
              <a:t>July</a:t>
            </a:r>
            <a:r>
              <a:rPr lang="bg-BG" dirty="0"/>
              <a:t> 2015, </a:t>
            </a:r>
            <a:r>
              <a:rPr lang="en-US" dirty="0"/>
              <a:t>Jena</a:t>
            </a:r>
            <a:r>
              <a:rPr lang="bg-BG" dirty="0"/>
              <a:t>, </a:t>
            </a:r>
            <a:r>
              <a:rPr lang="en-US" dirty="0"/>
              <a:t>Germany</a:t>
            </a:r>
            <a:r>
              <a:rPr lang="bg-BG" dirty="0"/>
              <a:t>: </a:t>
            </a:r>
            <a:r>
              <a:rPr lang="en-US" dirty="0"/>
              <a:t>participated in seminars and workgroups</a:t>
            </a:r>
            <a:r>
              <a:rPr lang="bg-BG" dirty="0"/>
              <a:t>.</a:t>
            </a:r>
            <a:endParaRPr lang="en-US" dirty="0"/>
          </a:p>
          <a:p>
            <a:pPr lvl="0"/>
            <a:r>
              <a:rPr lang="bg-BG" dirty="0"/>
              <a:t>6-</a:t>
            </a:r>
            <a:r>
              <a:rPr lang="en-US" dirty="0" err="1"/>
              <a:t>th</a:t>
            </a:r>
            <a:r>
              <a:rPr lang="en-US" dirty="0"/>
              <a:t> international </a:t>
            </a:r>
            <a:r>
              <a:rPr lang="bg-BG" dirty="0" err="1"/>
              <a:t>Barcode</a:t>
            </a:r>
            <a:r>
              <a:rPr lang="bg-BG" dirty="0"/>
              <a:t> </a:t>
            </a:r>
            <a:r>
              <a:rPr lang="bg-BG" dirty="0" err="1"/>
              <a:t>of</a:t>
            </a:r>
            <a:r>
              <a:rPr lang="bg-BG" dirty="0"/>
              <a:t> Life</a:t>
            </a:r>
            <a:r>
              <a:rPr lang="en-US" dirty="0"/>
              <a:t> conference</a:t>
            </a:r>
            <a:r>
              <a:rPr lang="bg-BG" dirty="0"/>
              <a:t>, 18 - 21 </a:t>
            </a:r>
            <a:r>
              <a:rPr lang="en-US" dirty="0"/>
              <a:t>Aug</a:t>
            </a:r>
            <a:r>
              <a:rPr lang="bg-BG" dirty="0"/>
              <a:t>. 2015, </a:t>
            </a:r>
            <a:r>
              <a:rPr lang="en-US" dirty="0"/>
              <a:t>Guelph</a:t>
            </a:r>
            <a:r>
              <a:rPr lang="bg-BG" dirty="0"/>
              <a:t>, </a:t>
            </a:r>
            <a:r>
              <a:rPr lang="en-US" dirty="0"/>
              <a:t>Canada</a:t>
            </a:r>
            <a:r>
              <a:rPr lang="bg-BG" dirty="0"/>
              <a:t>: </a:t>
            </a:r>
            <a:r>
              <a:rPr lang="en-US" dirty="0"/>
              <a:t>did not participate but co-authorship of report</a:t>
            </a:r>
            <a:r>
              <a:rPr lang="bg-BG" dirty="0"/>
              <a:t> </a:t>
            </a:r>
            <a:r>
              <a:rPr lang="bg-BG" i="1" dirty="0"/>
              <a:t>„</a:t>
            </a:r>
            <a:r>
              <a:rPr lang="en-US" i="1" dirty="0"/>
              <a:t>Streamlining scholarly publication of Barcode of Life data</a:t>
            </a:r>
            <a:r>
              <a:rPr lang="bg-BG" i="1" dirty="0"/>
              <a:t>“</a:t>
            </a:r>
            <a:r>
              <a:rPr lang="bg-BG" dirty="0"/>
              <a:t>.</a:t>
            </a:r>
            <a:endParaRPr lang="en-US" dirty="0"/>
          </a:p>
          <a:p>
            <a:pPr lvl="0"/>
            <a:r>
              <a:rPr lang="en-US" dirty="0"/>
              <a:t>Kick-off </a:t>
            </a:r>
            <a:r>
              <a:rPr lang="bg-BG" dirty="0"/>
              <a:t>BIG4, 14 – 18 </a:t>
            </a:r>
            <a:r>
              <a:rPr lang="en-US" dirty="0"/>
              <a:t>Sept.</a:t>
            </a:r>
            <a:r>
              <a:rPr lang="bg-BG" dirty="0"/>
              <a:t> 2015, </a:t>
            </a:r>
            <a:r>
              <a:rPr lang="en-US" dirty="0"/>
              <a:t>Copenhagen</a:t>
            </a:r>
            <a:r>
              <a:rPr lang="bg-BG" dirty="0"/>
              <a:t>, </a:t>
            </a:r>
            <a:r>
              <a:rPr lang="en-US" dirty="0"/>
              <a:t>Denmark</a:t>
            </a:r>
            <a:r>
              <a:rPr lang="bg-BG" dirty="0"/>
              <a:t>: </a:t>
            </a:r>
            <a:r>
              <a:rPr lang="en-US" dirty="0"/>
              <a:t>Introductory Talk</a:t>
            </a:r>
            <a:r>
              <a:rPr lang="bg-BG" dirty="0"/>
              <a:t> : </a:t>
            </a:r>
            <a:r>
              <a:rPr lang="bg-BG" i="1" dirty="0"/>
              <a:t>“</a:t>
            </a:r>
            <a:r>
              <a:rPr lang="en-US" i="1" dirty="0"/>
              <a:t>Building the Open Biodiversity Knowledge Management System</a:t>
            </a:r>
            <a:r>
              <a:rPr lang="bg-BG" i="1" dirty="0"/>
              <a:t>”.</a:t>
            </a:r>
            <a:endParaRPr lang="en-US" i="1" dirty="0"/>
          </a:p>
          <a:p>
            <a:pPr lvl="0"/>
            <a:r>
              <a:rPr lang="en-US" dirty="0"/>
              <a:t>EU-BON Training in Sofia, 22 – 24 March 2015, Talk: </a:t>
            </a:r>
            <a:r>
              <a:rPr lang="en-US" i="1" dirty="0"/>
              <a:t>“Introduction to the ARPHA System”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5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 for 2016-2017?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Describe flow of biodiversity information as the </a:t>
            </a:r>
            <a:r>
              <a:rPr lang="en-US" b="1" dirty="0"/>
              <a:t>Introduction to the PhD Thesis</a:t>
            </a:r>
            <a:r>
              <a:rPr lang="en-US" dirty="0"/>
              <a:t>; use the examples from the practical experience in 2015-2016.</a:t>
            </a:r>
          </a:p>
          <a:p>
            <a:pPr>
              <a:buFont typeface="+mj-lt"/>
              <a:buAutoNum type="arabicPeriod"/>
            </a:pPr>
            <a:r>
              <a:rPr lang="en-US" dirty="0"/>
              <a:t>Lay the groundwork for </a:t>
            </a:r>
            <a:r>
              <a:rPr lang="en-US" b="1" dirty="0"/>
              <a:t>information extraction </a:t>
            </a:r>
            <a:r>
              <a:rPr lang="en-US" dirty="0"/>
              <a:t>from biodiversity literature by developing a </a:t>
            </a:r>
            <a:r>
              <a:rPr lang="en-US" b="1" dirty="0"/>
              <a:t>semantic model (ontology) – 1’st major publication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Develop an </a:t>
            </a:r>
            <a:r>
              <a:rPr lang="en-US" b="1" dirty="0"/>
              <a:t>algorithm for parsing materials citations </a:t>
            </a:r>
            <a:r>
              <a:rPr lang="en-US" dirty="0"/>
              <a:t>based on repeated patterns – </a:t>
            </a:r>
            <a:r>
              <a:rPr lang="en-US" b="1" dirty="0"/>
              <a:t>2’nd major publication</a:t>
            </a:r>
          </a:p>
          <a:p>
            <a:pPr marL="0" indent="0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u="sng" dirty="0"/>
              <a:t>These two major publications will serve as the basis of the dissertation.</a:t>
            </a:r>
          </a:p>
        </p:txBody>
      </p:sp>
    </p:spTree>
    <p:extLst>
      <p:ext uri="{BB962C8B-B14F-4D97-AF65-F5344CB8AC3E}">
        <p14:creationId xmlns:p14="http://schemas.microsoft.com/office/powerpoint/2010/main" val="257952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darwin-sw/dsw/master/img/dsw-1-0-graph-mode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46947" y="2159331"/>
            <a:ext cx="4424343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2500"/>
          </a:bodyPr>
          <a:lstStyle/>
          <a:p>
            <a:r>
              <a:rPr lang="en-US" sz="3300"/>
              <a:t>“A semantic model supporting information extraction from biodiversity literature”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/>
              <a:t>OWL Ontology (Web Ontology Language)</a:t>
            </a:r>
          </a:p>
          <a:p>
            <a:r>
              <a:rPr lang="en-US" sz="1500"/>
              <a:t>Bibliographic </a:t>
            </a:r>
            <a:r>
              <a:rPr lang="en-US" sz="1500" i="1"/>
              <a:t>classes</a:t>
            </a:r>
            <a:r>
              <a:rPr lang="en-US" sz="1500"/>
              <a:t> (e.g. Treatment) linked to and taxonomic </a:t>
            </a:r>
            <a:r>
              <a:rPr lang="en-US" sz="1500" i="1"/>
              <a:t>classes </a:t>
            </a:r>
            <a:r>
              <a:rPr lang="en-US" sz="1500"/>
              <a:t>(e.g. Taxon Concept)</a:t>
            </a:r>
            <a:r>
              <a:rPr lang="en-US" sz="1500" i="1"/>
              <a:t> </a:t>
            </a:r>
            <a:r>
              <a:rPr lang="en-US" sz="1500"/>
              <a:t>via </a:t>
            </a:r>
            <a:r>
              <a:rPr lang="en-US" sz="1500" i="1"/>
              <a:t>properties</a:t>
            </a:r>
          </a:p>
          <a:p>
            <a:r>
              <a:rPr lang="en-US" sz="1500"/>
              <a:t>Generation of named RDF graphs (quads) in the form of nano-publications from taxonomic papers</a:t>
            </a:r>
          </a:p>
          <a:p>
            <a:r>
              <a:rPr lang="en-US" sz="1500"/>
              <a:t>Storage of RDF in a </a:t>
            </a:r>
            <a:r>
              <a:rPr lang="en-US" sz="1500" i="1"/>
              <a:t>graph database</a:t>
            </a:r>
          </a:p>
        </p:txBody>
      </p:sp>
    </p:spTree>
    <p:extLst>
      <p:ext uri="{BB962C8B-B14F-4D97-AF65-F5344CB8AC3E}">
        <p14:creationId xmlns:p14="http://schemas.microsoft.com/office/powerpoint/2010/main" val="262888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“An algorithm for parsing materials citations based on repeated patterns”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596312" cy="131188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200150" y="2657475"/>
            <a:ext cx="0" cy="67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2728" y="333375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dwc:lifeStage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91559" y="2657475"/>
            <a:ext cx="0" cy="153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76105" y="4193628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dwc:typeStatus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852942" y="2909724"/>
            <a:ext cx="0" cy="229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 rot="5400000">
            <a:off x="3749378" y="1628150"/>
            <a:ext cx="255752" cy="2314401"/>
          </a:xfrm>
          <a:prstGeom prst="rightBrace">
            <a:avLst>
              <a:gd name="adj1" fmla="val 8333"/>
              <a:gd name="adj2" fmla="val 500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22000" y="527020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“location”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675586" y="2657474"/>
            <a:ext cx="0" cy="86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55172" y="351841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dwc:year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768662" y="2657474"/>
            <a:ext cx="0" cy="139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90419" y="419362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dwc:recordedBy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956331" y="2657474"/>
            <a:ext cx="0" cy="76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14897" y="3518416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dwc:collectionCode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255172" y="2657475"/>
            <a:ext cx="0" cy="212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13738" y="4783246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dwc:month</a:t>
            </a:r>
            <a:r>
              <a:rPr lang="en-US" dirty="0"/>
              <a:t>, </a:t>
            </a:r>
            <a:r>
              <a:rPr lang="en-US" dirty="0" err="1"/>
              <a:t>dwc:day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9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OBKMS Architecture</a:t>
            </a:r>
          </a:p>
        </p:txBody>
      </p:sp>
      <p:pic>
        <p:nvPicPr>
          <p:cNvPr id="3074" name="Picture 2" descr="https://documents.lucidchart.com/documents/2c22cd79-560b-4f7f-a400-a0f1c1bdd0eb/pages/0_0?a=1340&amp;x=24&amp;y=134&amp;w=1143&amp;h=688&amp;store=1&amp;accept=image%2F*&amp;auth=LCA%2087878d487825971ebbbaedcb7d0c2914d2343f17-ts%3D146478854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651" y="1270000"/>
            <a:ext cx="8053351" cy="484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0915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16088</TotalTime>
  <Words>466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Project Progress Report (OBKMS)</vt:lpstr>
      <vt:lpstr>PhD project plan published as a RIO paper</vt:lpstr>
      <vt:lpstr>Objective</vt:lpstr>
      <vt:lpstr>Progress so far 2015-2016</vt:lpstr>
      <vt:lpstr>Symposium Attendance</vt:lpstr>
      <vt:lpstr>What is next for 2016-2017?</vt:lpstr>
      <vt:lpstr>“A semantic model supporting information extraction from biodiversity literature”</vt:lpstr>
      <vt:lpstr>“An algorithm for parsing materials citations based on repeated patterns”</vt:lpstr>
      <vt:lpstr>OBKMS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Open Biodiversity Knowledge Management System</dc:title>
  <dc:creator>Microsoft account</dc:creator>
  <cp:lastModifiedBy>Viktor Senderov</cp:lastModifiedBy>
  <cp:revision>143</cp:revision>
  <dcterms:created xsi:type="dcterms:W3CDTF">2015-09-02T06:51:57Z</dcterms:created>
  <dcterms:modified xsi:type="dcterms:W3CDTF">2016-06-03T07:26:02Z</dcterms:modified>
</cp:coreProperties>
</file>