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60" r:id="rId3"/>
    <p:sldId id="258" r:id="rId4"/>
    <p:sldId id="265" r:id="rId5"/>
    <p:sldId id="266" r:id="rId6"/>
    <p:sldId id="267" r:id="rId7"/>
    <p:sldId id="262" r:id="rId8"/>
    <p:sldId id="264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3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8E298-2EA6-4B59-AE28-8563DCBC82F5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7507D0-4AFA-4AFD-A133-D2B77CFC7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56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E47299-9E0D-4452-8E6F-F0C2C72526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50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176D-CFF9-444D-A32C-B711466B85DC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032B-C9F5-43DA-BA0B-876D79C41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8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176D-CFF9-444D-A32C-B711466B85DC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032B-C9F5-43DA-BA0B-876D79C41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410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176D-CFF9-444D-A32C-B711466B85DC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032B-C9F5-43DA-BA0B-876D79C41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143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176D-CFF9-444D-A32C-B711466B85DC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032B-C9F5-43DA-BA0B-876D79C41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784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176D-CFF9-444D-A32C-B711466B85DC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032B-C9F5-43DA-BA0B-876D79C41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678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176D-CFF9-444D-A32C-B711466B85DC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032B-C9F5-43DA-BA0B-876D79C41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13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176D-CFF9-444D-A32C-B711466B85DC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032B-C9F5-43DA-BA0B-876D79C41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02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176D-CFF9-444D-A32C-B711466B85DC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032B-C9F5-43DA-BA0B-876D79C41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9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176D-CFF9-444D-A32C-B711466B85DC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032B-C9F5-43DA-BA0B-876D79C41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94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176D-CFF9-444D-A32C-B711466B85DC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032B-C9F5-43DA-BA0B-876D79C41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458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176D-CFF9-444D-A32C-B711466B85DC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032B-C9F5-43DA-BA0B-876D79C41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7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0176D-CFF9-444D-A32C-B711466B85DC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9032B-C9F5-43DA-BA0B-876D79C41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92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arpha.pensoft.net/dev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5628" y="2334874"/>
            <a:ext cx="6858000" cy="1790700"/>
          </a:xfrm>
        </p:spPr>
        <p:txBody>
          <a:bodyPr>
            <a:noAutofit/>
          </a:bodyPr>
          <a:lstStyle/>
          <a:p>
            <a:r>
              <a:rPr lang="en-US" sz="4800" dirty="0"/>
              <a:t>Pensoft Webinar:</a:t>
            </a:r>
            <a:r>
              <a:rPr lang="en-US" sz="4800" b="1" dirty="0"/>
              <a:t> </a:t>
            </a:r>
            <a:r>
              <a:rPr lang="en-US" sz="4800" dirty="0"/>
              <a:t>Automating publication using the ARPHA writing tool and the Pensoft API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2027" y="4451499"/>
            <a:ext cx="5825202" cy="1291628"/>
          </a:xfrm>
        </p:spPr>
        <p:txBody>
          <a:bodyPr vert="horz" lIns="68580" tIns="34290" rIns="68580" bIns="34290" rtlCol="0" anchor="t">
            <a:normAutofit fontScale="92500" lnSpcReduction="20000"/>
          </a:bodyPr>
          <a:lstStyle/>
          <a:p>
            <a:r>
              <a:rPr lang="en-US" sz="2200" dirty="0"/>
              <a:t>Viktor Senderov, Lyubomir Penev</a:t>
            </a:r>
          </a:p>
          <a:p>
            <a:r>
              <a:rPr lang="en-US" sz="2200" dirty="0"/>
              <a:t>PhD Financed through the EU Marie-</a:t>
            </a:r>
            <a:r>
              <a:rPr lang="en-US" sz="2200" dirty="0" err="1"/>
              <a:t>Sklodovska</a:t>
            </a:r>
            <a:r>
              <a:rPr lang="en-US" sz="2200" dirty="0"/>
              <a:t>-Curie Program</a:t>
            </a:r>
          </a:p>
          <a:p>
            <a:r>
              <a:rPr lang="en-US" sz="2200" dirty="0"/>
              <a:t>Grant Agreement </a:t>
            </a:r>
            <a:r>
              <a:rPr lang="en-US" sz="2200" dirty="0" err="1"/>
              <a:t>Nr</a:t>
            </a:r>
            <a:r>
              <a:rPr lang="en-US" sz="2200" dirty="0"/>
              <a:t>.</a:t>
            </a:r>
            <a:r>
              <a:rPr lang="en-US" sz="2200" b="1" dirty="0"/>
              <a:t> </a:t>
            </a:r>
            <a:r>
              <a:rPr lang="en-US" sz="2200" dirty="0"/>
              <a:t>642241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580" y="-290182"/>
            <a:ext cx="3038095" cy="15047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4001243" cy="92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415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1-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1" cy="6837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Title 1"/>
          <p:cNvSpPr>
            <a:spLocks noGrp="1"/>
          </p:cNvSpPr>
          <p:nvPr>
            <p:ph type="title"/>
          </p:nvPr>
        </p:nvSpPr>
        <p:spPr>
          <a:xfrm>
            <a:off x="474785" y="0"/>
            <a:ext cx="8510954" cy="386862"/>
          </a:xfrm>
        </p:spPr>
        <p:txBody>
          <a:bodyPr>
            <a:normAutofit fontScale="90000"/>
          </a:bodyPr>
          <a:lstStyle/>
          <a:p>
            <a:pPr>
              <a:lnSpc>
                <a:spcPts val="2850"/>
              </a:lnSpc>
            </a:pPr>
            <a:r>
              <a:rPr lang="en-US" altLang="en-US" sz="2400" dirty="0">
                <a:solidFill>
                  <a:srgbClr val="FFC000"/>
                </a:solidFill>
              </a:rPr>
              <a:t>Data deluge</a:t>
            </a:r>
            <a:r>
              <a:rPr lang="en-US" altLang="en-US" sz="2400" dirty="0">
                <a:solidFill>
                  <a:schemeClr val="bg1"/>
                </a:solidFill>
              </a:rPr>
              <a:t>: We sample now more than we can digest (analyze/publish)</a:t>
            </a:r>
            <a:endParaRPr lang="bg-BG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63058" y="6537201"/>
            <a:ext cx="174432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i="1" dirty="0">
                <a:solidFill>
                  <a:schemeClr val="bg1"/>
                </a:solidFill>
              </a:rPr>
              <a:t>Artist: Slavena Peneva</a:t>
            </a:r>
          </a:p>
        </p:txBody>
      </p:sp>
    </p:spTree>
    <p:extLst>
      <p:ext uri="{BB962C8B-B14F-4D97-AF65-F5344CB8AC3E}">
        <p14:creationId xmlns:p14="http://schemas.microsoft.com/office/powerpoint/2010/main" val="1494914997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32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1" y="0"/>
            <a:ext cx="4440555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862146" y="1002323"/>
            <a:ext cx="38686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fictionalized workflow presents the flow of information content about biodiversity specimens or biodiversity occurrences from the data portals GBIF, BOLD Systems, </a:t>
            </a:r>
            <a:r>
              <a:rPr lang="en-US" dirty="0" err="1"/>
              <a:t>iDigBio</a:t>
            </a:r>
            <a:r>
              <a:rPr lang="en-US" dirty="0"/>
              <a:t>, and </a:t>
            </a:r>
            <a:r>
              <a:rPr lang="en-US" dirty="0" err="1"/>
              <a:t>PlutoF</a:t>
            </a:r>
            <a:r>
              <a:rPr lang="en-US" dirty="0"/>
              <a:t>, through user-interface elements in ARPHA to </a:t>
            </a:r>
            <a:r>
              <a:rPr lang="en-US" dirty="0" err="1"/>
              <a:t>textualized</a:t>
            </a:r>
            <a:r>
              <a:rPr lang="en-US" dirty="0"/>
              <a:t> content in a research manuscript in Biodiversity Data Journal.</a:t>
            </a:r>
          </a:p>
          <a:p>
            <a:endParaRPr lang="en-US" dirty="0"/>
          </a:p>
          <a:p>
            <a:r>
              <a:rPr lang="en-US" dirty="0"/>
              <a:t>In the next few slides, we illustrate the workflow using the example of </a:t>
            </a:r>
            <a:r>
              <a:rPr lang="en-US" dirty="0" err="1"/>
              <a:t>iDigBio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8503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arpha.pensoft.net/i/awttips/Step1_Occurance_record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63624"/>
            <a:ext cx="9145203" cy="529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63624"/>
          </a:xfrm>
        </p:spPr>
        <p:txBody>
          <a:bodyPr/>
          <a:lstStyle/>
          <a:p>
            <a:pPr algn="ctr"/>
            <a:r>
              <a:rPr lang="en-US" dirty="0"/>
              <a:t>Step 1: Create a treatment in ARPHA and edit its materials</a:t>
            </a:r>
          </a:p>
        </p:txBody>
      </p:sp>
    </p:spTree>
    <p:extLst>
      <p:ext uri="{BB962C8B-B14F-4D97-AF65-F5344CB8AC3E}">
        <p14:creationId xmlns:p14="http://schemas.microsoft.com/office/powerpoint/2010/main" val="1155789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arpha.pensoft.net/i/awttips/iDigBi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995854"/>
            <a:ext cx="9116114" cy="399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" y="0"/>
            <a:ext cx="9116114" cy="1995854"/>
          </a:xfrm>
        </p:spPr>
        <p:txBody>
          <a:bodyPr/>
          <a:lstStyle/>
          <a:p>
            <a:pPr algn="ctr"/>
            <a:r>
              <a:rPr lang="en-US" dirty="0"/>
              <a:t>Step 2: Select the </a:t>
            </a:r>
            <a:r>
              <a:rPr lang="en-US" dirty="0" err="1"/>
              <a:t>iDigBio</a:t>
            </a:r>
            <a:r>
              <a:rPr lang="en-US" dirty="0"/>
              <a:t> radio button in the user interface of ARPHA</a:t>
            </a:r>
          </a:p>
        </p:txBody>
      </p:sp>
    </p:spTree>
    <p:extLst>
      <p:ext uri="{BB962C8B-B14F-4D97-AF65-F5344CB8AC3E}">
        <p14:creationId xmlns:p14="http://schemas.microsoft.com/office/powerpoint/2010/main" val="4196833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56146"/>
          </a:xfrm>
        </p:spPr>
        <p:txBody>
          <a:bodyPr/>
          <a:lstStyle/>
          <a:p>
            <a:pPr algn="ctr"/>
            <a:r>
              <a:rPr lang="en-US" dirty="0"/>
              <a:t>Step 3: Locate the specimen UUID in the </a:t>
            </a:r>
            <a:r>
              <a:rPr lang="en-US" dirty="0" err="1"/>
              <a:t>iDigBio</a:t>
            </a:r>
            <a:r>
              <a:rPr lang="en-US" dirty="0"/>
              <a:t> web-page and copy-paste it</a:t>
            </a:r>
          </a:p>
        </p:txBody>
      </p:sp>
      <p:pic>
        <p:nvPicPr>
          <p:cNvPr id="5122" name="Picture 2" descr="http://arpha.pensoft.net/i/awttips/From_iDigBi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444"/>
          <a:stretch/>
        </p:blipFill>
        <p:spPr bwMode="auto">
          <a:xfrm>
            <a:off x="0" y="1456146"/>
            <a:ext cx="9144000" cy="5401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0183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054" y="2721464"/>
            <a:ext cx="8770326" cy="1325563"/>
          </a:xfrm>
        </p:spPr>
        <p:txBody>
          <a:bodyPr/>
          <a:lstStyle/>
          <a:p>
            <a:pPr algn="ctr"/>
            <a:r>
              <a:rPr lang="en-US" dirty="0"/>
              <a:t>At this point in the presentation a live demo was presented</a:t>
            </a:r>
          </a:p>
        </p:txBody>
      </p:sp>
    </p:spTree>
    <p:extLst>
      <p:ext uri="{BB962C8B-B14F-4D97-AF65-F5344CB8AC3E}">
        <p14:creationId xmlns:p14="http://schemas.microsoft.com/office/powerpoint/2010/main" val="1569172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Pensoft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http://arpha.pensoft.net/dev/</a:t>
            </a:r>
            <a:endParaRPr lang="en-US" dirty="0"/>
          </a:p>
          <a:p>
            <a:r>
              <a:rPr lang="en-US" dirty="0"/>
              <a:t>Allows to import different types of papers as XML:</a:t>
            </a:r>
          </a:p>
          <a:p>
            <a:pPr lvl="1"/>
            <a:r>
              <a:rPr lang="en-US" dirty="0"/>
              <a:t>Software Description</a:t>
            </a:r>
          </a:p>
          <a:p>
            <a:pPr lvl="1"/>
            <a:r>
              <a:rPr lang="en-US" dirty="0"/>
              <a:t>Taxonomic Paper</a:t>
            </a:r>
          </a:p>
          <a:p>
            <a:pPr lvl="1"/>
            <a:r>
              <a:rPr lang="en-US" dirty="0"/>
              <a:t>Data paper</a:t>
            </a:r>
          </a:p>
          <a:p>
            <a:pPr lvl="1"/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655949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ocuments.lucidchart.com/documents/a5ac8963-d111-4edd-81ae-17bbcd6aeadb/pages/0_0?a=267&amp;x=128&amp;y=172&amp;w=704&amp;h=176&amp;store=1&amp;accept=image%2F*&amp;auth=LCA%20351f1d44fc86e3084b54c4b0b8c4964193c14c7c-ts%3D14659911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34" y="1916365"/>
            <a:ext cx="8725277" cy="1707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ataO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43" y="3731447"/>
            <a:ext cx="1500188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3.bp.blogspot.com/-Wpp0vCJQDHo/U_ZMorXEynI/AAAAAAAAA7Y/Y-f-3brn99k/s1600/GBIF_logo_short_form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07" y="4088635"/>
            <a:ext cx="1295660" cy="1258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US LT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07" y="5503953"/>
            <a:ext cx="1242706" cy="1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1525" y="3910041"/>
            <a:ext cx="3417912" cy="18818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8746" y="3910041"/>
            <a:ext cx="2926526" cy="175755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0"/>
            <a:ext cx="9144000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00" dirty="0" err="1"/>
              <a:t>Datapaper</a:t>
            </a:r>
            <a:r>
              <a:rPr lang="en-US" sz="3700" dirty="0"/>
              <a:t> workflow: automatic generation of manuscripts in ARPHA from metadata stored as </a:t>
            </a:r>
            <a:r>
              <a:rPr lang="en-US" sz="3700" dirty="0" err="1"/>
              <a:t>Ecologocial</a:t>
            </a:r>
            <a:r>
              <a:rPr lang="en-US" sz="3700" dirty="0"/>
              <a:t> Metadata </a:t>
            </a:r>
            <a:r>
              <a:rPr lang="en-US" sz="3700" dirty="0" err="1"/>
              <a:t>Lanuage</a:t>
            </a:r>
            <a:r>
              <a:rPr lang="en-US" sz="3700" dirty="0"/>
              <a:t> (EML)</a:t>
            </a:r>
          </a:p>
        </p:txBody>
      </p:sp>
    </p:spTree>
    <p:extLst>
      <p:ext uri="{BB962C8B-B14F-4D97-AF65-F5344CB8AC3E}">
        <p14:creationId xmlns:p14="http://schemas.microsoft.com/office/powerpoint/2010/main" val="4018648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252</TotalTime>
  <Words>207</Words>
  <Application>Microsoft Office PowerPoint</Application>
  <PresentationFormat>On-screen Show (4:3)</PresentationFormat>
  <Paragraphs>22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Pensoft Webinar: Automating publication using the ARPHA writing tool and the Pensoft API</vt:lpstr>
      <vt:lpstr>Data deluge: We sample now more than we can digest (analyze/publish)</vt:lpstr>
      <vt:lpstr>PowerPoint Presentation</vt:lpstr>
      <vt:lpstr>Step 1: Create a treatment in ARPHA and edit its materials</vt:lpstr>
      <vt:lpstr>Step 2: Select the iDigBio radio button in the user interface of ARPHA</vt:lpstr>
      <vt:lpstr>Step 3: Locate the specimen UUID in the iDigBio web-page and copy-paste it</vt:lpstr>
      <vt:lpstr>At this point in the presentation a live demo was presented</vt:lpstr>
      <vt:lpstr>The Pensoft API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Pensoft/ iDigBio Webinar</dc:title>
  <dc:creator>Viktor Senderov</dc:creator>
  <cp:lastModifiedBy>Viktor Senderov</cp:lastModifiedBy>
  <cp:revision>14</cp:revision>
  <dcterms:created xsi:type="dcterms:W3CDTF">2016-06-15T11:18:16Z</dcterms:created>
  <dcterms:modified xsi:type="dcterms:W3CDTF">2016-07-05T07:32:46Z</dcterms:modified>
</cp:coreProperties>
</file>