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0674C6-A215-47BD-A963-48A3D06C126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6524B3-579C-4AD3-B594-811ED2539E8D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2B987F-C8AC-4E38-AB16-1A2E793115BB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495BD7-5D15-4E46-A665-C1CC4E0EA448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5B04B4-853B-4D41-AF28-FD9667D74414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0668E3-47F5-47A3-ABA8-A7718B9D6475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1817B0-83E7-4030-B5DF-86F61357A5F0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1DB68F-6CDF-445F-AE96-3825F9BEC596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9A0E68-71CB-43FD-9897-AC62ABDBE4CF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E22F32-C461-406B-B956-8A252B8FBAF8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D33249-17BB-4C5A-A8F0-94B8A5CB78D8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0F49803-54A7-40FE-A3C1-B3F1D665FC6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A50276-565E-41AF-932D-663EA341D284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AAFE42B-4105-4337-BCC7-4062FA73EE62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0612635-8458-4923-9909-AF23A759EC5E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B93BAE4-B597-4841-88F5-5649B178B365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D312CF4-59E0-4D0B-9060-C194354A898E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4EB92C4-02B0-48F8-A30F-66A075B83118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46523DD-D64A-4F4A-8221-0EF108766909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D50773B-0684-454E-9674-21E37C710FBD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C69A95E-E2E6-42B1-A00B-B841653339D5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A7B959C-A691-47E4-8943-F6C88AB62C4B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462CE6E-F0E5-4E33-B7FE-C7A90726CD3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8D4EBF-B2B8-436F-9349-8DCED5DC7987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6EFAAD7-2850-4E82-8DD1-66B08E32B35B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6337F9-C057-4F55-9ECF-5B48BCE9D09F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C0B9B4-966F-40B7-A5F7-D5E3A84D8930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59E9D9-C158-4255-B68E-517D25CFED6B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3746B20-A12B-4366-BAD5-5A97C49297F5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E418FD-47AD-4416-A19A-DAAA4DFD1983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DBDB7F-7958-4CF8-A938-3BD187200C21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61FEBA-0A8E-4668-9754-353F490C4C57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5978C7-834A-4CDC-BC13-B78E3A224994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9E2EDE-53B4-452D-BB99-27CE00C0FA5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27D73-7F3B-4BE7-9FC4-87A8A444BD55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1DA193-269A-43B1-B84C-F90F5F335524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D52D71-2C0C-4F5B-BF81-C059195DC338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1A5271-F34D-4EA0-8BE0-A89B042E681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CD82B-2A5A-476A-9113-D9293CED417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70601-B298-497F-A9BA-4BB589D9803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6D4E8-8284-4F2A-8A09-6D73C77FC20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DF668B-3C89-4E02-A91C-C5640BE4EE8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315843-CACC-4287-B1F9-141131DF452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434B07-60D6-4CB2-89FA-BD139378F6C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2C17B9-950F-4B65-9302-1911AD00BF5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D3301-DBD0-466D-985C-B9A5B9598A8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E49D93-BC78-4968-9B1A-C1B72A0E4AC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F50D5-858B-4A34-8A94-C12CCE48011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E37F1-B634-45D4-AA47-6E77DF32DA3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B5BCB0-6ED4-4D84-A435-AB120A3C524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676CE-CF65-433B-9083-BAFC4E18FF1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398B0-0CAC-4531-ACE6-249A83F1DEE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EA996-F222-48ED-A2D9-A5D59AED088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E8B76D-7B00-45AF-A99D-136DD7B95D7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58315-9B0D-4D53-9F39-75020E2683C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FA7596-82A3-425F-9C56-2DA62A1D1C8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69EEB7-DAFF-49E9-A4F4-6E3F8D58867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232D3D-1243-4083-93C6-F92DAE07190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507D5B-2456-4E3E-B8C5-606E83B03BF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8FD46-BA16-4261-8F3E-ACDDD4B0D2B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F47E2-F330-4996-998C-F956192B4EA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EB4314-AFF6-44B0-A5F0-3702AA94FC3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263F50-8BB6-4FE7-A694-0E6CB8ED9E3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6B81D2F-AD14-42F3-9E84-BE3CB292A68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6E6718F-A375-4AD7-AAB1-868B526C957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AAE90C-1F80-4EF3-BDDC-CF81D8547D6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B25544-E348-4C2F-A7B1-5B448FDC4771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9A1B08-9F21-48F8-A42C-6E74DEC87DB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FA0EA8-F42E-4738-9DA0-ACEADE85DB3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2F4380-FE93-496A-ADDA-84CAD63424E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E1F2B9-CA0E-441B-9DC5-2B3A80B0DFC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292A64-FDEE-4B4C-A0FB-AAF6CCD74058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50CDD1-174B-4F99-874B-F1C46A24D1CF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A9DE78-0B9E-4F24-96AF-6CC0C071D7F8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336661C-6A54-4521-8BA4-6F89473474D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3C4226-70E3-4589-950F-98150F159AF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555D06-E67E-4C71-946A-C28A2905CA8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EC4713-AC2E-4CE0-A2CF-0D86B8948D62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BBE5DA-768A-45AB-8514-111C79991883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726B9C-62D2-418A-8373-02CFD16D24A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145654-EDF2-453B-9B74-306A71D6E66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1C01AB-42AA-4E70-A995-F576CFDE840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F544EE-ECA0-48D2-BBAE-0CB7C262C498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055CCB-BA5C-4F0E-800F-F0B3F16730E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D2F488-3B08-42CF-B00A-F93041275321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29C9C2-FF64-42BB-8D56-25A8B20E242C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9CC9B-E614-448D-AB1E-2906886B7097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A6D35D-8B7D-4035-AF5C-A6455BA2970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C93102-EB37-4FD5-A000-DC7B9D01F738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809379-761F-461E-9C18-492C33093882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5AEA9E-0841-4EA7-8FCE-812F6010438A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BD2CBC-04E6-4CBE-BAC7-AC08FA1B9ACE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B0A1F6-5DE4-4076-A4CE-CC8B611F378B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8BC398-B5FE-4941-ABAA-ACF76EFB13C0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E6550E-E70B-4A7E-8A82-43339F8A3FC7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B61BF3-4BDD-4B30-BB2F-58DA20EB3165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ECB72C-9DD3-4720-9D7E-B7892EE2DB0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AE478E-EFFB-4897-AFF2-473A4A8DCC98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C85902-EA77-4998-8909-DCD395A3E27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42F697-E601-43F6-A23F-1E3E76DA374B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A16CD2-3005-4C9C-AED1-0ADFBC0CE37F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B423EE-62E6-470E-87F5-AF8767914D86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987FA8-65FC-4E2A-B9B2-F50E0D2E22C5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7118C51-6BF2-4262-A995-7B3B02E7C4E0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04D4123-314B-47CE-AD01-91B8D637EB5C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D56B523-9898-42C6-873A-C362984354F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C51BE47-A200-4F70-ABD8-C50B51AF78E8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BA897C6-6341-48A1-B0A1-7AFE8EFA4A0D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44FF829-D64A-4897-A70A-4D810F2A727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F27BF5B-229F-4154-9560-BF6E4E49401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CD22E3-B540-4C9B-A474-334F93863BEA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33A2E7D-B2CE-4D3A-8181-95E646FC73D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2F1C4FB-8C8A-4264-93DA-77F314E7E290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3923B17-FA19-4101-A475-93B7B13B17C8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9DC0270-A128-449F-B9AB-3E8D0399C630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29820F-0EE8-4D09-AA4A-719B913BB115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EB6807-40D7-4F4A-B7CC-8EEA3E785B82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0A0547-0199-4976-9401-036170D5ABBB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A6805A-6590-4378-B31A-AA027902ACCA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B389D5-F6BE-4501-BE09-28DD01C6CC16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3C7858-4496-4C1E-8DB8-B93FD995D08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6A0643-B15C-40CA-BF93-C1C777994357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3EE6CF-CECC-4F93-AB95-7E222044AC84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88BB64-4912-4B4E-B34B-E2032A474D35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01225A-C5D7-445E-ABCE-6D9D57884F47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615CF7-AD89-4C86-8FE7-9E7C271E9A56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365610-51B6-4C0E-8089-37E20382BC92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F9EDF2-F202-4BE1-8553-AD2F01A95B76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E63436-FFAA-49C6-9F73-AFFE67946DC3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8DD60D-4005-4B45-92C7-7ADF4106958B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34E7C1-5188-4373-AA3B-CAF19B18975A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43A95D-D074-4164-A7B1-72E12D05F3C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B5A646-8BC6-4A50-B7B7-C9BA1AF048F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10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88ADE2-013D-4A0B-9A87-CB4FBF9186C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406344-52FC-4B99-835C-99FF52AF05F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B1E228-A8F0-4038-A74D-187882EBF0C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E72F6F-2CF8-494B-BA1D-712FAEF6642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 idx="4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A7B549-6257-4491-96DF-3CC736AD188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 idx="5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CB447E-9C03-49D7-82EE-5A01DB3C528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 idx="6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B818B8-FC1B-4006-8845-790ADF48A4B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sldNum" idx="7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5046A1-1A78-48B1-A2B4-2EDF03C6631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440" cy="29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44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sldNum" idx="8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76C95B-4906-421F-9F0B-5CEBDF7853A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888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8880" cy="142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sldNum" idx="9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4DF1B0-565C-4C2A-BA37-62910026F70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8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1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1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figma.com/proto/lRBeFsEGNog55M55uAKiCQ/Book-Bay?node-id=1-2&amp;scaling=scale-down&amp;page-id=0%3A1&amp;starting-point-node-id=1%3A2" TargetMode="External"/><Relationship Id="rId2" Type="http://schemas.openxmlformats.org/officeDocument/2006/relationships/slideLayout" Target="../slideLayouts/slideLayout10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figma.com/proto/lRBeFsEGNog55M55uAKiCQ/Book-Bay?node-id=430-1292&amp;scaling=scale-down&amp;page-id=430%3A1291&amp;starting-point-node-id=430%3A1292" TargetMode="External"/><Relationship Id="rId2" Type="http://schemas.openxmlformats.org/officeDocument/2006/relationships/slideLayout" Target="../slideLayouts/slideLayout12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1200" y="408600"/>
            <a:ext cx="8516160" cy="920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UX2 Project: Book Bay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337320"/>
            <a:ext cx="914292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Follow-up survey results </a:t>
            </a:r>
            <a:r>
              <a:rPr b="0" lang="en-US" sz="3200" spc="-1" strike="noStrike">
                <a:latin typeface="Arial"/>
                <a:ea typeface="Arial"/>
              </a:rPr>
              <a:t>→ improved solution: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300600" y="718200"/>
            <a:ext cx="8516160" cy="3622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Design a website that encourages users to utilize their preferred format of book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The website would have a similar layout to Spotify with features of discovery and personalization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It would include the ability to share reviews of those who loan and borrow books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In conjunction with this website, convenient and safe exchange kiosks would be present throughout the community in a similar mode of exchange as Redbox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8" name="PlaceHolder 13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1000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1000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1000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00"/>
                            </p:stCondLst>
                            <p:childTnLst>
                              <p:par>
                                <p:cTn id="25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100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100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0"/>
                            </p:stCondLst>
                            <p:childTnLst>
                              <p:par>
                                <p:cTn id="26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169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latin typeface="Arial"/>
              </a:rPr>
              <a:t>Addressing A Concern: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304560"/>
            <a:ext cx="731412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I needed to consider the impact that a book sharing website would have on free book sharing services such as the public library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The follow-up survey demonstrated that our potential customers are not likely to be among those who currently frequent the public library</a:t>
            </a:r>
            <a:endParaRPr b="0" lang="en-US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5616360" y="2448000"/>
            <a:ext cx="2952000" cy="184572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14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57200" y="2406600"/>
            <a:ext cx="4799520" cy="25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000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Those surveyed list the following as reasons they do not visit a public library: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 “</a:t>
            </a:r>
            <a:r>
              <a:rPr b="0" lang="en-US" sz="1800" spc="-1" strike="noStrike">
                <a:latin typeface="Arial"/>
              </a:rPr>
              <a:t>work hours” 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laziness and ease of access to book online” 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lack of time dedicated to reading”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the local library is out of my way physically and I get what I need from the app” 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need a reason to go” 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available selection of books and inconvenient opening hours” 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busy schedule and kids”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time and hours of library”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the fact that I always forget to return my library books and I think they have a hit on me now”</a:t>
            </a:r>
            <a:endParaRPr b="0" lang="en-US" sz="1800" spc="-1" strike="noStrike"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travel. damage book. forget to return”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0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1000" fill="hold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4" dur="1000" fill="hold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000"/>
                            </p:stCondLst>
                            <p:childTnLst>
                              <p:par>
                                <p:cTn id="28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500"/>
                            </p:stCondLst>
                            <p:childTnLst>
                              <p:par>
                                <p:cTn id="29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1000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1000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4500"/>
                            </p:stCondLst>
                            <p:childTnLst>
                              <p:par>
                                <p:cTn id="29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1000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500"/>
                            </p:stCondLst>
                            <p:childTnLst>
                              <p:par>
                                <p:cTn id="30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1000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500"/>
                            </p:stCondLst>
                            <p:childTnLst>
                              <p:par>
                                <p:cTn id="30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1000" fill="hold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1000" fill="hold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500"/>
                            </p:stCondLst>
                            <p:childTnLst>
                              <p:par>
                                <p:cTn id="31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8500"/>
                            </p:stCondLst>
                            <p:childTnLst>
                              <p:par>
                                <p:cTn id="3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9500"/>
                            </p:stCondLst>
                            <p:childTnLst>
                              <p:par>
                                <p:cTn id="3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1000" fill="hold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1000" fill="hold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1000" fill="hold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1000" fill="hold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4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00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latin typeface="Arial"/>
              </a:rPr>
              <a:t>User Personas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1"/>
          <a:stretch/>
        </p:blipFill>
        <p:spPr>
          <a:xfrm>
            <a:off x="1415520" y="1204560"/>
            <a:ext cx="1879920" cy="1420560"/>
          </a:xfrm>
          <a:prstGeom prst="rect">
            <a:avLst/>
          </a:prstGeom>
          <a:ln w="0">
            <a:noFill/>
          </a:ln>
        </p:spPr>
      </p:pic>
      <p:pic>
        <p:nvPicPr>
          <p:cNvPr id="476" name="" descr=""/>
          <p:cNvPicPr/>
          <p:nvPr/>
        </p:nvPicPr>
        <p:blipFill>
          <a:blip r:embed="rId2"/>
          <a:stretch/>
        </p:blipFill>
        <p:spPr>
          <a:xfrm>
            <a:off x="5934240" y="1204200"/>
            <a:ext cx="1923840" cy="1420560"/>
          </a:xfrm>
          <a:prstGeom prst="rect">
            <a:avLst/>
          </a:prstGeom>
          <a:ln w="0">
            <a:noFill/>
          </a:ln>
        </p:spPr>
      </p:pic>
      <p:pic>
        <p:nvPicPr>
          <p:cNvPr id="477" name="" descr=""/>
          <p:cNvPicPr/>
          <p:nvPr/>
        </p:nvPicPr>
        <p:blipFill>
          <a:blip r:embed="rId3"/>
          <a:stretch/>
        </p:blipFill>
        <p:spPr>
          <a:xfrm>
            <a:off x="3581280" y="3015720"/>
            <a:ext cx="1940040" cy="1420560"/>
          </a:xfrm>
          <a:prstGeom prst="rect">
            <a:avLst/>
          </a:prstGeom>
          <a:ln w="0">
            <a:noFill/>
          </a:ln>
        </p:spPr>
      </p:pic>
      <p:sp>
        <p:nvSpPr>
          <p:cNvPr id="478" name="PlaceHolder 15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61200"/>
            <a:ext cx="822852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Market Research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25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217800" y="1204560"/>
            <a:ext cx="4811400" cy="145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JetBlue airlines had book kiosks in Southeast DC until the pandemic caused them to go virtual</a:t>
            </a:r>
            <a:endParaRPr b="0" lang="en-US" sz="18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Was geared toward children allowing them to select their age and topic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5220000" y="1215000"/>
            <a:ext cx="1564200" cy="1335600"/>
          </a:xfrm>
          <a:prstGeom prst="rect">
            <a:avLst/>
          </a:prstGeom>
          <a:ln w="0">
            <a:noFill/>
          </a:ln>
        </p:spPr>
      </p:pic>
      <p:pic>
        <p:nvPicPr>
          <p:cNvPr id="483" name="" descr=""/>
          <p:cNvPicPr/>
          <p:nvPr/>
        </p:nvPicPr>
        <p:blipFill>
          <a:blip r:embed="rId2"/>
          <a:stretch/>
        </p:blipFill>
        <p:spPr>
          <a:xfrm>
            <a:off x="4296600" y="2995200"/>
            <a:ext cx="1548720" cy="1600200"/>
          </a:xfrm>
          <a:prstGeom prst="rect">
            <a:avLst/>
          </a:prstGeom>
          <a:ln w="0">
            <a:noFill/>
          </a:ln>
        </p:spPr>
      </p:pic>
      <p:sp>
        <p:nvSpPr>
          <p:cNvPr id="484" name=""/>
          <p:cNvSpPr txBox="1"/>
          <p:nvPr/>
        </p:nvSpPr>
        <p:spPr>
          <a:xfrm>
            <a:off x="97200" y="3247200"/>
            <a:ext cx="3886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20040">
              <a:buClr>
                <a:srgbClr val="666666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Libraries in PA &amp; CA installed book vending machines to expand their reach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3"/>
          <a:stretch/>
        </p:blipFill>
        <p:spPr>
          <a:xfrm>
            <a:off x="6413400" y="2993040"/>
            <a:ext cx="2231280" cy="1578960"/>
          </a:xfrm>
          <a:prstGeom prst="rect">
            <a:avLst/>
          </a:prstGeom>
          <a:ln w="0">
            <a:noFill/>
          </a:ln>
        </p:spPr>
      </p:pic>
      <p:sp>
        <p:nvSpPr>
          <p:cNvPr id="486" name=""/>
          <p:cNvSpPr/>
          <p:nvPr/>
        </p:nvSpPr>
        <p:spPr>
          <a:xfrm>
            <a:off x="228600" y="2802600"/>
            <a:ext cx="8686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0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1000" fill="hold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000"/>
                            </p:stCondLst>
                            <p:childTnLst>
                              <p:par>
                                <p:cTn id="36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6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7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7200" y="61200"/>
            <a:ext cx="822852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Market Research (continued)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5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217800" y="1204560"/>
            <a:ext cx="5497200" cy="19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elementary school in OK installed a book vending machine</a:t>
            </a:r>
            <a:endParaRPr b="0" lang="en-US" sz="18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Students can use tokens from their teachers to borrow these books</a:t>
            </a:r>
            <a:endParaRPr b="0" lang="en-US" sz="18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They earn tokens by displaying tenacity, integrity, gratitude, expectations, and respect.</a:t>
            </a:r>
            <a:endParaRPr b="0" lang="en-US" sz="18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These books are considered purchases rather than loans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97200" y="3679200"/>
            <a:ext cx="4474800" cy="146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20040">
              <a:buClr>
                <a:srgbClr val="666666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train station in Exeter, England installed a book vending machine from Penguin Books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228600" y="3306600"/>
            <a:ext cx="86868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92" name="" descr=""/>
          <p:cNvPicPr/>
          <p:nvPr/>
        </p:nvPicPr>
        <p:blipFill>
          <a:blip r:embed="rId1"/>
          <a:stretch/>
        </p:blipFill>
        <p:spPr>
          <a:xfrm>
            <a:off x="5943600" y="1179000"/>
            <a:ext cx="2743200" cy="1987200"/>
          </a:xfrm>
          <a:prstGeom prst="rect">
            <a:avLst/>
          </a:prstGeom>
          <a:ln w="0">
            <a:noFill/>
          </a:ln>
        </p:spPr>
      </p:pic>
      <p:pic>
        <p:nvPicPr>
          <p:cNvPr id="493" name="" descr=""/>
          <p:cNvPicPr/>
          <p:nvPr/>
        </p:nvPicPr>
        <p:blipFill>
          <a:blip r:embed="rId2"/>
          <a:stretch/>
        </p:blipFill>
        <p:spPr>
          <a:xfrm>
            <a:off x="4480200" y="3585600"/>
            <a:ext cx="1371600" cy="13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6" dur="indefinite" restart="never" nodeType="tmRoot">
          <p:childTnLst>
            <p:seq>
              <p:cTn id="377" dur="indefinite" nodeType="mainSeq">
                <p:childTnLst>
                  <p:par>
                    <p:cTn id="378" fill="hold">
                      <p:stCondLst>
                        <p:cond delay="0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10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10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1000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1000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"/>
                            </p:stCondLst>
                            <p:childTnLst>
                              <p:par>
                                <p:cTn id="39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2" dur="1000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3" dur="1000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000"/>
                            </p:stCondLst>
                            <p:childTnLst>
                              <p:par>
                                <p:cTn id="39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1000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00"/>
                            </p:stCondLst>
                            <p:childTnLst>
                              <p:par>
                                <p:cTn id="40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6" dur="10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10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61200"/>
            <a:ext cx="822852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Book Kiosks in The Community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0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217800" y="1204560"/>
            <a:ext cx="8469000" cy="313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Are frequently geared toward children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Often present in or near libraries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May have drawbacks during public health crises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Seem dependent on spur of the moment decisions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Appear to be limited to what is in the kiosk at that moment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2" dur="indefinite" restart="never" nodeType="tmRoot">
          <p:childTnLst>
            <p:seq>
              <p:cTn id="413" dur="indefinite" nodeType="mainSeq">
                <p:childTnLst>
                  <p:par>
                    <p:cTn id="414" fill="hold">
                      <p:stCondLst>
                        <p:cond delay="0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8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9" dur="10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000"/>
                            </p:stCondLst>
                            <p:childTnLst>
                              <p:par>
                                <p:cTn id="42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000"/>
                            </p:stCondLst>
                            <p:childTnLst>
                              <p:par>
                                <p:cTn id="42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8" dur="1000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3000"/>
                            </p:stCondLst>
                            <p:childTnLst>
                              <p:par>
                                <p:cTn id="43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1000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1000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000"/>
                            </p:stCondLst>
                            <p:childTnLst>
                              <p:par>
                                <p:cTn id="43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1000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1000" fill="hold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"/>
          <p:cNvSpPr/>
          <p:nvPr/>
        </p:nvSpPr>
        <p:spPr>
          <a:xfrm>
            <a:off x="914400" y="84600"/>
            <a:ext cx="7311960" cy="4676760"/>
          </a:xfrm>
          <a:prstGeom prst="triangle">
            <a:avLst>
              <a:gd name="adj" fmla="val 50000"/>
            </a:avLst>
          </a:prstGeom>
          <a:solidFill>
            <a:srgbClr val="6f999b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Opinions: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break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ratings down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by categories,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should allow people to defend 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themselves from bad ratings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98" name=""/>
          <p:cNvSpPr/>
          <p:nvPr/>
        </p:nvSpPr>
        <p:spPr>
          <a:xfrm>
            <a:off x="3079800" y="1936800"/>
            <a:ext cx="2971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"/>
          <p:cNvSpPr/>
          <p:nvPr/>
        </p:nvSpPr>
        <p:spPr>
          <a:xfrm>
            <a:off x="1792800" y="3657600"/>
            <a:ext cx="557064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2286000" y="2971800"/>
            <a:ext cx="4572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>
            <a:off x="1371600" y="4186800"/>
            <a:ext cx="6400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3128400" y="1684800"/>
            <a:ext cx="2968560" cy="9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Preferences: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flexible deadlines, following authors,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following friends, finding more of the type of book I like, having a recommended list, give book away than loan it to avoid expectation of getting it back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>
            <a:off x="2514600" y="2743200"/>
            <a:ext cx="439056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Motivations: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not feeling rushed to read, seeing rating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before matched with a book, more recent ratings weighted more heavily, sharing the experience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2142000" y="3547800"/>
            <a:ext cx="52545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Goals: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save money, not having books damaged, not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having books lost, meeting return deadline, having safe exchange of books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1600200" y="4150800"/>
            <a:ext cx="59403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Needs:</a:t>
            </a:r>
            <a:r>
              <a:rPr b="0" lang="en-US" sz="1100" spc="-1" strike="noStrike">
                <a:solidFill>
                  <a:srgbClr val="000000"/>
                </a:solidFill>
                <a:latin typeface="Liberation Sans;Arial"/>
                <a:ea typeface="Liberation Sans;Arial"/>
              </a:rPr>
              <a:t> time, reminder to return books, convenient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Microsoft YaHei"/>
              </a:rPr>
              <a:t>hours, convenient location, the book I am looking for to be available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6" name="PlaceHolder 16"/>
          <p:cNvSpPr/>
          <p:nvPr/>
        </p:nvSpPr>
        <p:spPr>
          <a:xfrm>
            <a:off x="8145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311760" y="300600"/>
            <a:ext cx="791424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Scope &amp; Constraints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313200" y="1503720"/>
            <a:ext cx="8225280" cy="14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61160" indent="-324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Limited in time for completing project</a:t>
            </a:r>
            <a:endParaRPr b="0" lang="en-US" sz="2200" spc="-1" strike="noStrike">
              <a:latin typeface="Arial"/>
            </a:endParaRPr>
          </a:p>
          <a:p>
            <a:pPr marL="4611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</a:rPr>
              <a:t>Learning the possibilities of Figma</a:t>
            </a:r>
            <a:endParaRPr b="0" lang="en-US" sz="2200" spc="-1" strike="noStrike">
              <a:latin typeface="Arial"/>
            </a:endParaRPr>
          </a:p>
          <a:p>
            <a:pPr marL="4611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</a:rPr>
              <a:t>Chose to develop home screen and short transitions to additional screens with more complete development of 2 specific tasks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361800" y="3007800"/>
            <a:ext cx="822528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PlaceHolder 17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Define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0" dur="indefinite" restart="never" nodeType="tmRoot">
          <p:childTnLst>
            <p:seq>
              <p:cTn id="441" dur="indefinite" nodeType="mainSeq">
                <p:childTnLst>
                  <p:par>
                    <p:cTn id="442" fill="hold">
                      <p:stCondLst>
                        <p:cond delay="0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10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4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1" dur="1000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1000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2000"/>
                            </p:stCondLst>
                            <p:childTnLst>
                              <p:par>
                                <p:cTn id="45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1000" fill="hold"/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311760" y="300600"/>
            <a:ext cx="791424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Features Overview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60440" y="1395000"/>
            <a:ext cx="8225280" cy="32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Focused on fully developing the “borrow a book” and “loan a book” pathways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Additional partially developed pathways include: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 “</a:t>
            </a:r>
            <a:r>
              <a:rPr b="0" lang="en-US" sz="2200" spc="-1" strike="noStrike">
                <a:latin typeface="Arial"/>
              </a:rPr>
              <a:t>Favorites”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Check on My Book”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Request An Extension”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 “</a:t>
            </a:r>
            <a:r>
              <a:rPr b="0" lang="en-US" sz="2200" spc="-1" strike="noStrike">
                <a:latin typeface="Arial"/>
              </a:rPr>
              <a:t>Leave A Review”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More Of What You Like”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Share With Friends”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Follow Authors”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Discover Weekly” 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latin typeface="Arial"/>
              </a:rPr>
              <a:t>“</a:t>
            </a:r>
            <a:r>
              <a:rPr b="0" lang="en-US" sz="2200" spc="-1" strike="noStrike">
                <a:latin typeface="Arial"/>
              </a:rPr>
              <a:t>See Today’s Releases!”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361800" y="3007800"/>
            <a:ext cx="822528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PlaceHolder 18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Define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8" dur="indefinite" restart="never" nodeType="tmRoot">
          <p:childTnLst>
            <p:seq>
              <p:cTn id="459" dur="indefinite" nodeType="mainSeq">
                <p:childTnLst>
                  <p:par>
                    <p:cTn id="460" fill="hold">
                      <p:stCondLst>
                        <p:cond delay="0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4" dur="10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10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00"/>
                            </p:stCondLst>
                            <p:childTnLst>
                              <p:par>
                                <p:cTn id="46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9" dur="1000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1000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4" dur="1000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1000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9" dur="1000" fill="hold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0" dur="1000" fill="hold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4000"/>
                            </p:stCondLst>
                            <p:childTnLst>
                              <p:par>
                                <p:cTn id="48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4" dur="1000" fill="hold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0"/>
                            </p:stCondLst>
                            <p:childTnLst>
                              <p:par>
                                <p:cTn id="48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9" dur="1000" fill="hold"/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1000" fill="hold"/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6000"/>
                            </p:stCondLst>
                            <p:childTnLst>
                              <p:par>
                                <p:cTn id="49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4" dur="1000" fill="hold"/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1000" fill="hold"/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7000"/>
                            </p:stCondLst>
                            <p:childTnLst>
                              <p:par>
                                <p:cTn id="49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8000"/>
                            </p:stCondLst>
                            <p:childTnLst>
                              <p:par>
                                <p:cTn id="50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1000" fill="hold"/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1000" fill="hold"/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9000"/>
                            </p:stCondLst>
                            <p:childTnLst>
                              <p:par>
                                <p:cTn id="50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9" dur="1000" fill="hold"/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0" dur="1000" fill="hold"/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4" dur="1000" fill="hold"/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1000" fill="hold"/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Brand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7916760" cy="2503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Straightforward layout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Offer plenty of options for discovery of new books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Convenience of time and locations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Encourage sharing among friends and strangers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Allow no-contact exchange of books in a public location to prioritize safety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7" name="PlaceHolder 19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6" dur="indefinite" restart="never" nodeType="tmRoot">
          <p:childTnLst>
            <p:seq>
              <p:cTn id="517" dur="indefinite" nodeType="mainSeq">
                <p:childTnLst>
                  <p:par>
                    <p:cTn id="518" fill="hold">
                      <p:stCondLst>
                        <p:cond delay="0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2" dur="1000" fill="hold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1000" fill="hold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000"/>
                            </p:stCondLst>
                            <p:childTnLst>
                              <p:par>
                                <p:cTn id="5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7" dur="1000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8" dur="1000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000"/>
                            </p:stCondLst>
                            <p:childTnLst>
                              <p:par>
                                <p:cTn id="53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2" dur="1000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1000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3000"/>
                            </p:stCondLst>
                            <p:childTnLst>
                              <p:par>
                                <p:cTn id="53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1000" fill="hold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1000" fill="hold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4000"/>
                            </p:stCondLst>
                            <p:childTnLst>
                              <p:par>
                                <p:cTn id="54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2" dur="1000" fill="hold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3" dur="1000" fill="hold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331200" y="90720"/>
            <a:ext cx="4239720" cy="49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Introduction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Roles &amp; Responsibilities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Discover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Hypothesis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Problem Definition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Lean UX Canvas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User Research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Panic or Pivot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Improved Solution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User Personas and Research Pyramid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Product/Industry Research (Competitive Analysis, Market Trends)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Define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Scope &amp; Constraints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Features Overview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Design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Brand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Brainstorm Session, Initial Sketches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Wireframes, Sitemaps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Deliver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Interactive Prototype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Usability Testing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Top Insights</a:t>
            </a:r>
            <a:endParaRPr b="0" lang="en-US" sz="800" spc="-1" strike="noStrike">
              <a:latin typeface="Arial"/>
            </a:endParaRPr>
          </a:p>
          <a:p>
            <a:pPr marL="9144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 marL="4572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Outcomes 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Lessons Learned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Future Opportunities</a:t>
            </a:r>
            <a:endParaRPr b="0" lang="en-US" sz="800" spc="-1" strike="noStrike">
              <a:latin typeface="Arial"/>
            </a:endParaRPr>
          </a:p>
          <a:p>
            <a:pPr lvl="1" marL="914400" indent="-279360">
              <a:lnSpc>
                <a:spcPct val="115000"/>
              </a:lnSpc>
              <a:buClr>
                <a:srgbClr val="595959"/>
              </a:buClr>
              <a:buFont typeface="Roboto"/>
              <a:buAutoNum type="alphaLcPeriod"/>
              <a:tabLst>
                <a:tab algn="l" pos="0"/>
              </a:tabLst>
            </a:pPr>
            <a:r>
              <a:rPr b="0" lang="en" sz="800" spc="-1" strike="noStrike">
                <a:solidFill>
                  <a:srgbClr val="000000"/>
                </a:solidFill>
                <a:latin typeface="Roboto"/>
                <a:ea typeface="Roboto"/>
              </a:rPr>
              <a:t>Q&amp;A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6680"/>
            <a:ext cx="5443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4EF403-D7ED-4AD5-8C3D-C5CDF2AEAE7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4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4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7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4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4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0"/>
                            </p:stCondLst>
                            <p:childTnLst>
                              <p:par>
                                <p:cTn id="8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0"/>
                            </p:stCondLst>
                            <p:childTnLst>
                              <p:par>
                                <p:cTn id="9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4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9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4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44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4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4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44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4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4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44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44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44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44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44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4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44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3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41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41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Initial Sketches &amp; Brainstorming Session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"/>
          <a:stretch/>
        </p:blipFill>
        <p:spPr>
          <a:xfrm>
            <a:off x="1159200" y="1204200"/>
            <a:ext cx="2610000" cy="2984400"/>
          </a:xfrm>
          <a:prstGeom prst="rect">
            <a:avLst/>
          </a:prstGeom>
          <a:ln w="0">
            <a:noFill/>
          </a:ln>
        </p:spPr>
      </p:pic>
      <p:sp>
        <p:nvSpPr>
          <p:cNvPr id="520" name="PlaceHolder 6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674240" y="1204560"/>
            <a:ext cx="4014720" cy="29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Initial sketch was a rough design of home page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Included a few ideas of branches and discovery points for user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Identified key principles I wanted to include such as continuation and the law of thirds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4" dur="indefinite" restart="never" nodeType="tmRoot">
          <p:childTnLst>
            <p:seq>
              <p:cTn id="545" dur="indefinite" nodeType="mainSeq">
                <p:childTnLst>
                  <p:par>
                    <p:cTn id="546" fill="hold">
                      <p:stCondLst>
                        <p:cond delay="0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0" dur="10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1" dur="10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5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5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6" dur="10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0" dur="10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10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Wireframe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906480" y="1204200"/>
            <a:ext cx="3115800" cy="2984400"/>
          </a:xfrm>
          <a:prstGeom prst="rect">
            <a:avLst/>
          </a:prstGeom>
          <a:ln w="0">
            <a:noFill/>
          </a:ln>
        </p:spPr>
      </p:pic>
      <p:sp>
        <p:nvSpPr>
          <p:cNvPr id="524" name="PlaceHolder 27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674240" y="1204560"/>
            <a:ext cx="4014720" cy="29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Starts at home page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Branches from nearly every clickable area of home screen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Includes 64 frames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Designed to build curio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2" dur="indefinite" restart="never" nodeType="tmRoot">
          <p:childTnLst>
            <p:seq>
              <p:cTn id="563" dur="indefinite" nodeType="mainSeq">
                <p:childTnLst>
                  <p:par>
                    <p:cTn id="564" fill="hold">
                      <p:stCondLst>
                        <p:cond delay="0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8" dur="1000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1000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1000"/>
                            </p:stCondLst>
                            <p:childTnLst>
                              <p:par>
                                <p:cTn id="57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000"/>
                            </p:stCondLst>
                            <p:childTnLst>
                              <p:par>
                                <p:cTn id="57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8" dur="1000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9" dur="1000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3000"/>
                            </p:stCondLst>
                            <p:childTnLst>
                              <p:par>
                                <p:cTn id="5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3" dur="1000" fill="hold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4" dur="1000" fill="hold"/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311760" y="660600"/>
            <a:ext cx="7914240" cy="62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</a:rPr>
              <a:t>The solution then became an interactive prototype: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311760" y="1319400"/>
            <a:ext cx="8225280" cy="7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Microsoft YaHei"/>
              </a:rPr>
              <a:t>. 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313200" y="2151720"/>
            <a:ext cx="8225280" cy="14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hlinkClick r:id="rId1"/>
              </a:rPr>
              <a:t>https://www.figma.com/proto/lRBeFsEGNog55M55uAKiCQ/Book-Bay?node-id=1-2&amp;scaling=scale-down&amp;page-id=0%3A1&amp;starting-point-node-id=1%3A2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361800" y="3007800"/>
            <a:ext cx="822528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PlaceHolder 20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Usability Testing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1616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Done with 5 users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Using Google Meets with share screen function and audio recording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Requested users to complete 2 specific tasks and explore the rest of the website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Requested users share their thoughts, frustrations, and anything that would make the experience more enjoyable in real time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3" name="PlaceHolder 21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fill="hold">
                      <p:stCondLst>
                        <p:cond delay="0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1" dur="1000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1000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6" dur="1000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1000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1" dur="1000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1000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3000"/>
                            </p:stCondLst>
                            <p:childTnLst>
                              <p:par>
                                <p:cTn id="60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6" dur="100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7" dur="100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Top Insights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311760" y="1153080"/>
            <a:ext cx="851616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It is not immediately apparent how to add an item to “Favorites” page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It would be helpful to make the logo clickable so that it can also return you to the home page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The page where you see your options of places to borrow a book could include a map with pins on locations where the book is available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Make the ISBN space on the “Borrow A Book” page optional</a:t>
            </a:r>
            <a:endParaRPr b="0" lang="en-US" sz="22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6" name="PlaceHolder 22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8" dur="indefinite" restart="never" nodeType="tmRoot">
          <p:childTnLst>
            <p:seq>
              <p:cTn id="609" dur="indefinite" nodeType="mainSeq">
                <p:childTnLst>
                  <p:par>
                    <p:cTn id="610" fill="hold">
                      <p:stCondLst>
                        <p:cond delay="0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4" dur="10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5" dur="1000" fill="hold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000"/>
                            </p:stCondLst>
                            <p:childTnLst>
                              <p:par>
                                <p:cTn id="6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9" dur="10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0" dur="1000" fill="hold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4" dur="10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1000" fill="hold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3000"/>
                            </p:stCondLst>
                            <p:childTnLst>
                              <p:par>
                                <p:cTn id="6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9" dur="10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0" dur="1000" fill="hold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4000"/>
                            </p:stCondLst>
                            <p:childTnLst>
                              <p:par>
                                <p:cTn id="6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4" dur="1000" fill="hold"/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5" dur="1000" fill="hold"/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latin typeface="Arial"/>
              </a:rPr>
              <a:t>Prototypes with Iterations: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81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  <a:ea typeface="Microsoft YaHei"/>
              </a:rPr>
              <a:t>. 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39" name=""/>
          <p:cNvSpPr/>
          <p:nvPr/>
        </p:nvSpPr>
        <p:spPr>
          <a:xfrm>
            <a:off x="361800" y="3007800"/>
            <a:ext cx="822528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PlaceHolder 26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Deliver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1009800" y="1518120"/>
            <a:ext cx="8000280" cy="16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DejaVu Sans"/>
                <a:hlinkClick r:id="rId1"/>
              </a:rPr>
              <a:t>https://www.figma.com/proto/lRBeFsEGNog55M55uAKiCQ/Book-Bay?node-id=430-1292&amp;scaling=scale-down&amp;page-id=430%3A1291&amp;starting-point-node-id=430%3A1292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Lessons Learned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347760" y="1153080"/>
            <a:ext cx="851616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4" name="PlaceHolder 10"/>
          <p:cNvSpPr/>
          <p:nvPr/>
        </p:nvSpPr>
        <p:spPr>
          <a:xfrm>
            <a:off x="312120" y="1153440"/>
            <a:ext cx="851616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457200" indent="-32004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Start research early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Your problem statement may need to change based on research results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Wireframes do not have to be developed through every pathway before testing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Choose 2-3 tasks you want users to be able to accomplish</a:t>
            </a:r>
            <a:endParaRPr b="0" lang="en-US" sz="22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5" name="PlaceHolder 23"/>
          <p:cNvSpPr/>
          <p:nvPr/>
        </p:nvSpPr>
        <p:spPr>
          <a:xfrm>
            <a:off x="7772400" y="4666680"/>
            <a:ext cx="12445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Outcomes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6" dur="indefinite" restart="never" nodeType="tmRoot">
          <p:childTnLst>
            <p:seq>
              <p:cTn id="637" dur="indefinite" nodeType="mainSeq">
                <p:childTnLst>
                  <p:par>
                    <p:cTn id="638" fill="hold">
                      <p:stCondLst>
                        <p:cond delay="0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2" dur="10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10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1000"/>
                            </p:stCondLst>
                            <p:childTnLst>
                              <p:par>
                                <p:cTn id="64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1000" fill="hold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1000" fill="hold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000"/>
                            </p:stCondLst>
                            <p:childTnLst>
                              <p:par>
                                <p:cTn id="65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1000" fill="hold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1000" fill="hold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311760" y="445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Future Opportunities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311760" y="1153080"/>
            <a:ext cx="851616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Create a Book Bay App for Android and Apple phones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Expand on the opportunity to purchase a book that you have been borrowing for an extended amount of time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Showcase the ability for online bookstores to have a presence on the website encouraging users to purchase new books to share</a:t>
            </a: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spcAft>
                <a:spcPts val="360"/>
              </a:spcAft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Add a feature allowing you to say you are seeking a book that has not been listed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8" name="PlaceHolder 24"/>
          <p:cNvSpPr/>
          <p:nvPr/>
        </p:nvSpPr>
        <p:spPr>
          <a:xfrm>
            <a:off x="7772400" y="4666680"/>
            <a:ext cx="12445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Outcomes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4" dur="indefinite" restart="never" nodeType="tmRoot">
          <p:childTnLst>
            <p:seq>
              <p:cTn id="655" dur="indefinite" nodeType="mainSeq"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0" dur="10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1" dur="10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6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5" dur="1000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1000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6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0" dur="1000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1" dur="1000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3000"/>
                            </p:stCondLst>
                            <p:childTnLst>
                              <p:par>
                                <p:cTn id="67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5" dur="1000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6" dur="1000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311760" y="1874520"/>
            <a:ext cx="8516160" cy="920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Proxima Nova"/>
              </a:rPr>
              <a:t>What questions do you have?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dk1"/>
                </a:solidFill>
                <a:latin typeface="Proxima Nova"/>
                <a:ea typeface="Proxima Nova"/>
              </a:rPr>
              <a:t>Resources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382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552600" indent="-324000">
              <a:spcBef>
                <a:spcPts val="1417"/>
              </a:spcBef>
              <a:buClr>
                <a:srgbClr val="666666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https://artificialbookintelligence.wordpress.com/2015/04/20/what-if-library-book-dispensers-like-redbox/</a:t>
            </a:r>
            <a:endParaRPr b="0" lang="en-US" sz="3200" spc="-1" strike="noStrike">
              <a:latin typeface="Arial"/>
            </a:endParaRPr>
          </a:p>
          <a:p>
            <a:pPr marL="552600" indent="-324000">
              <a:spcBef>
                <a:spcPts val="1417"/>
              </a:spcBef>
              <a:buClr>
                <a:srgbClr val="666666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https://www.kioskmarketplace.com/news/jetblue-book-vending-machine-initiative-goes-virtual/</a:t>
            </a:r>
            <a:endParaRPr b="0" lang="en-US" sz="3200" spc="-1" strike="noStrike">
              <a:latin typeface="Arial"/>
            </a:endParaRPr>
          </a:p>
          <a:p>
            <a:pPr marL="552600" indent="-324000">
              <a:spcBef>
                <a:spcPts val="1417"/>
              </a:spcBef>
              <a:buClr>
                <a:srgbClr val="666666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https://www.news9.com/story/6422ee5ec11393072e091e7b/book-vending-machine-at-highland-park-elementary-encourages-kids-to-read</a:t>
            </a:r>
            <a:endParaRPr b="0" lang="en-US" sz="3200" spc="-1" strike="noStrike">
              <a:latin typeface="Arial"/>
            </a:endParaRPr>
          </a:p>
          <a:p>
            <a:pPr marL="552600" indent="-324000">
              <a:spcBef>
                <a:spcPts val="1417"/>
              </a:spcBef>
              <a:buClr>
                <a:srgbClr val="666666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https://www.saclibrary.org/About/News/2022-(1)/Introducing-the-24-Hour-Book-Kiosk</a:t>
            </a:r>
            <a:endParaRPr b="0" lang="en-US" sz="3200" spc="-1" strike="noStrike">
              <a:latin typeface="Arial"/>
            </a:endParaRPr>
          </a:p>
          <a:p>
            <a:pPr marL="552600" indent="-324000">
              <a:spcBef>
                <a:spcPts val="1417"/>
              </a:spcBef>
              <a:buClr>
                <a:srgbClr val="666666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https://www.thebookseller.com/news/penguin-installs-book-vending-machine-in-exeter</a:t>
            </a:r>
            <a:endParaRPr b="0" lang="en-US" sz="3200" spc="-1" strike="noStrike">
              <a:latin typeface="Arial"/>
            </a:endParaRPr>
          </a:p>
          <a:p>
            <a:pPr marL="552600" indent="-324000">
              <a:spcBef>
                <a:spcPts val="1417"/>
              </a:spcBef>
              <a:buClr>
                <a:srgbClr val="666666"/>
              </a:buClr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https://thekojonnamdishow.org/2015/07/09/book-program-set-takeoff-southeast/</a:t>
            </a:r>
            <a:endParaRPr b="0" lang="en-US" sz="3200" spc="-1" strike="noStrike">
              <a:latin typeface="Arial"/>
            </a:endParaRPr>
          </a:p>
          <a:p>
            <a:pPr marL="461160"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311760" y="517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Roles &amp; Responsibilities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311760" y="1261080"/>
            <a:ext cx="851616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Collaboration and insight from mentors Don Hansen, Jaclyn Mann, and Phen Pedron</a:t>
            </a:r>
            <a:endParaRPr b="0" lang="en-US" sz="2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Directed by survey results and interviews from potential customers Christina, Josh, Yarina, Lydia, Loraine, Katie, and Bee</a:t>
            </a:r>
            <a:endParaRPr b="0" lang="en-US" sz="2200" spc="-1" strike="noStrike"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95959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rgbClr val="000000"/>
                </a:solidFill>
                <a:latin typeface="Arial"/>
                <a:ea typeface="Roboto"/>
              </a:rPr>
              <a:t>Prototype testing done by Esther, Jessica, Ross, Tyriesha, and Ernie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3"/>
          </p:nvPr>
        </p:nvSpPr>
        <p:spPr>
          <a:xfrm>
            <a:off x="7543800" y="4666680"/>
            <a:ext cx="14731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4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Introduction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11760" y="589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dk1"/>
                </a:solidFill>
                <a:latin typeface="Arial"/>
                <a:ea typeface="Roboto"/>
              </a:rPr>
              <a:t>It started out as a hypothesis: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11760" y="1477080"/>
            <a:ext cx="8516160" cy="2503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A lot of people enjoy using audiobooks due to flexibility and ability to multi-task while using them</a:t>
            </a:r>
            <a:endParaRPr b="0" lang="en-US" sz="22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More people would use audiobooks if there was a way to customize the experience with features such as drawing pictures, bookmarking, underlining, adding your own audio notes, etc.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4"/>
          </p:nvPr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4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98400" y="205200"/>
            <a:ext cx="776880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That turned into a problem: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685800" y="1384560"/>
            <a:ext cx="800100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32004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A majority of people read audiobooks but 75% of customers prefer printed books over any other format. 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  <a:ea typeface="Microsoft YaHei"/>
              </a:rPr>
              <a:t>Customers report that limited time and difficulty focusing prevent them from reading as much as they like.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1" name="PlaceHolder 7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Lean UX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708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B8173E-B76A-4D1B-B5D4-9B444363B4B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1143000" y="1234080"/>
            <a:ext cx="6855840" cy="2953800"/>
          </a:xfrm>
          <a:prstGeom prst="rect">
            <a:avLst/>
          </a:prstGeom>
          <a:ln w="0">
            <a:noFill/>
          </a:ln>
        </p:spPr>
      </p:pic>
      <p:sp>
        <p:nvSpPr>
          <p:cNvPr id="455" name="PlaceHolder 8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/>
          </p:nvPr>
        </p:nvSpPr>
        <p:spPr>
          <a:xfrm>
            <a:off x="311760" y="1153080"/>
            <a:ext cx="8516160" cy="3622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The solution to that problem got clearer as I dove into user personas and surveyed potential customers.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9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457200" y="1204560"/>
            <a:ext cx="822708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20040">
              <a:lnSpc>
                <a:spcPct val="100000"/>
              </a:lnSpc>
              <a:spcBef>
                <a:spcPts val="1414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Surveyed 24 users that ranged from ages 24-58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414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83% of those surveyed state they enjoy reading</a:t>
            </a:r>
            <a:endParaRPr b="0" lang="en-US" sz="2200" spc="-1" strike="noStrike"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414"/>
              </a:spcBef>
              <a:buClr>
                <a:srgbClr val="595959"/>
              </a:buClr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75% of those surveyed prefer printed books over audiobooks, kindle, or any other format</a:t>
            </a:r>
            <a:endParaRPr b="0" lang="en-US" sz="2200" spc="-1" strike="noStrike">
              <a:latin typeface="Arial"/>
            </a:endParaRPr>
          </a:p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title"/>
          </p:nvPr>
        </p:nvSpPr>
        <p:spPr>
          <a:xfrm>
            <a:off x="-2386800" y="205200"/>
            <a:ext cx="822708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Initial Survey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0" name="PlaceHolder 11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00"/>
                            </p:stCondLst>
                            <p:childTnLst>
                              <p:par>
                                <p:cTn id="20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6f999b"/>
            </a:gs>
            <a:gs pos="100000">
              <a:srgbClr val="6faaab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311760" y="157320"/>
            <a:ext cx="8516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Do I panic or do I pivot?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311760" y="397080"/>
            <a:ext cx="8516160" cy="3622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61160" indent="-324000">
              <a:lnSpc>
                <a:spcPct val="100000"/>
              </a:lnSpc>
              <a:spcBef>
                <a:spcPts val="1417"/>
              </a:spcBef>
              <a:buClr>
                <a:srgbClr val="595959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latin typeface="Arial"/>
              </a:rPr>
              <a:t>Initial survey results demonstrated that while many people utilize audiobooks, there are certain desirable qualities of printed books that resonate with people that cannot be reproduced in an audio book. </a:t>
            </a:r>
            <a:endParaRPr b="0" lang="en-US" sz="22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747360" y="2475720"/>
            <a:ext cx="3136680" cy="2574720"/>
          </a:xfrm>
          <a:prstGeom prst="rect">
            <a:avLst/>
          </a:prstGeom>
          <a:ln w="0">
            <a:noFill/>
          </a:ln>
        </p:spPr>
      </p:pic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>
            <a:off x="4504320" y="2453400"/>
            <a:ext cx="3495240" cy="2584440"/>
          </a:xfrm>
          <a:prstGeom prst="rect">
            <a:avLst/>
          </a:prstGeom>
          <a:ln w="0">
            <a:noFill/>
          </a:ln>
        </p:spPr>
      </p:pic>
      <p:sp>
        <p:nvSpPr>
          <p:cNvPr id="465" name="PlaceHolder 12"/>
          <p:cNvSpPr/>
          <p:nvPr/>
        </p:nvSpPr>
        <p:spPr>
          <a:xfrm>
            <a:off x="8001000" y="4666680"/>
            <a:ext cx="101592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chemeClr val="dk2"/>
                </a:solidFill>
                <a:latin typeface="Arial"/>
                <a:ea typeface="Arial"/>
              </a:rPr>
              <a:t>Discover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2023-03-30T01:26:16Z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