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5148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97FE8B-33DD-4484-BA9C-BE9938F854B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F42FCF-0461-4B0F-8F09-BAD8A9E4F7D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C3C478-AC98-4A97-A701-B839F241676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8B267E-028A-44EA-8E75-65C0908F49B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1799F3-C91C-48C3-BA77-EE3AA1B7A5C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5ADC2E-8733-493F-920D-1383FC01D79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BD5DF-5716-41E5-B8CE-7CDB42B6F26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A20FDC-DD24-4F3F-BCC3-98AEE6E60FA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75D8C-684C-4778-81D3-3C599F7DD67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4EB63D-DFB6-4D6A-9222-28518A19FEC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CDE2E-8152-41FD-97D0-0034DD96ABB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5CC55D-A28A-4713-B0D6-B3D96FE139B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DF44A4-001C-4A6B-9593-966E44748A3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EEDFC-4479-48F3-A629-E735B7E98DC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EA9C8-9BE0-4DE0-9E6F-034A96C769C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D1859-CD1E-4433-A279-96E3D265EDE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C710AB-4813-4B83-983C-0C65C5391E6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BC8DD4-1983-4AAA-BA93-7AB5B5F8B12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44077C-469A-4A16-B9F9-95A2B616195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B949E0-9738-4447-BBC9-CE61BE05CE0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0C0F6F-24D7-48DC-B40F-CF1D886D5C1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781844-BCD5-4AAF-8816-5047134323D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D3E63E-8020-490E-903F-65949CFAA14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50803A-DDD0-4F40-A93F-03FC3B9EF9E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0A9D58-566A-492F-8BE7-16A617C821E5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A90CD-F4CB-430C-BF00-575D00C1AC6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34AE36-3A34-4B36-B450-967C803FB2E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1EFC6-1D16-4BE4-B572-34CF927E96D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371760-9EE1-4934-BA73-7138185B9804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7B5334-4378-43D2-AB3A-10EA7C7FA6B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40C0D30-6F79-4B29-B07A-FE99081BA21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3215BC-6E5E-4C00-AE51-3CCF6B43422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42F390-4A46-418A-AF8A-D8DEFE63FF4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6A580F-3DCA-4172-8C5C-612541BB8270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F47509-68DA-4787-AADD-E30B588EC802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7863CD-81A1-4509-B057-1440BDBB502E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D0FEAE-0027-410D-8880-9AA82BE84CA2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4F4DB6-F232-4B57-83F5-95D1CE30D9F4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E78FC49-1BAE-4A3D-AEAA-6EB0F1117DDF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275F7D-98AC-4814-B9F5-F88D39127E5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CFA56B-D6D7-41C3-A548-6602C3FF1F2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E3DBB8-1399-478C-86C5-A20B367CCC9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A3D2F2-A0EE-45FA-94CF-4DF065E20750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5C833D-B1F9-4876-9B3B-1118AD67FD3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91556A-2713-463F-903B-1D36D3EC0201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CBD60A-AE4F-43D2-B534-BD1C9CF628A0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BC03BF-0A01-428F-8791-B213218E78D8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D07C17-B2DC-42A0-B7AF-46296A89590A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37C42B-A06A-41BC-84CD-08F4F4228B5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80F830-5C62-4C6B-81D0-6709591D795B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BD89D6-6D09-44D2-B7E4-B70E1F809FD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4FF8C3-E830-480E-880E-B98E5FCDE872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AC72C2-5264-4D6D-A81C-FA1C48A7F718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DEBB91-8BA8-46F7-BBF5-6E14F1AE7E13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29DF65-21E5-473C-A380-DB6BC3130FF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5AF44C-3891-418E-BD30-43F86CAA93F8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882309-FB93-41CB-93B4-CA37CE73B44D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327099-BADB-4BAF-8AFD-CEFD9A08F330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5078E2-7ABD-4A48-8F7E-3D3FF4BEDEB5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EB7004-DC61-45A6-89C9-E9A8EFEF2409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1D7ACD-7C2A-4F90-823C-141560DF5DC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3F83B5-433D-4397-96DB-A116B78DA967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95B6D5-B4F0-45AF-AF91-80604C54D06D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92DA37-0201-4D75-8135-7C682D162393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2AFEC5-16F1-4447-8C93-F674D6002E46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4CAFE5-6E94-4E56-A2AE-7FB0D75E650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247937-7248-476A-9C33-A440BA470124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92B3C7-0335-4349-80C8-C4B56431E834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77C6D0-98DF-477C-88D6-65C9D919F48F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0E0345-35F7-4355-880E-7EBD0BED805A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8904DB2-4BD4-404B-A3F6-E19EF67FBBA1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43FBD9F-2224-4BE3-91B7-D697B2BEFA12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D9B5E0B-2C43-4B27-8C23-3B5FD6DE47AE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202648A-EBC5-46A8-B19B-246254593E47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DCA343-7A4A-4F10-952A-120CB2FFB109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C9CA5F-FAF6-49EA-87FE-D3DBA7948FEA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4C200D2-3531-46BE-8845-4CE57FC076D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589ECA-8DC0-4EA8-8D85-863BA04E0EA2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21C0F70-3F4C-4FC1-B79D-477FB3203AB9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1E5E27C-8662-4F2C-8054-5CFEBDE835CD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D91ED7E-621E-4C8A-B81F-4DAB726FDE4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5E6C107-6BBE-4340-8198-AAECA68CACE8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07D0C25-330C-4E33-A870-C56A4B167EF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F7FD4C-8520-4E2D-8F2F-55D260F8E60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B2C2E8-E447-4CFA-83A2-670189477DF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125068-9B7C-428B-AB2C-1A90B736774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DF6B37-988A-4ABC-8CAC-5369640BD36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440" cy="29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440" cy="29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4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34B3ED-77B0-4B50-9661-D5A5C8329D8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 idx="5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627427-DA1B-46BD-9285-292F75587A8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 idx="6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DE4EB1-8B7C-4E79-A549-E4FB8CAC49C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888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888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sldNum" idx="7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1F19CF-B665-43A5-A569-E3CA70B25A6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figma.com/proto/lRBeFsEGNog55M55uAKiCQ/Book-Bay?node-id=1-2&amp;scaling=scale-down&amp;page-id=0%3A1&amp;starting-point-node-id=1%3A2" TargetMode="External"/><Relationship Id="rId2" Type="http://schemas.openxmlformats.org/officeDocument/2006/relationships/slideLayout" Target="../slideLayouts/slideLayout8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21200" y="408600"/>
            <a:ext cx="8517240" cy="92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UX2 Project: Book Bay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0" y="337320"/>
            <a:ext cx="914400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Follow-up survey results </a:t>
            </a:r>
            <a:r>
              <a:rPr b="0" lang="en-US" sz="3200" spc="-1" strike="noStrike">
                <a:latin typeface="Arial"/>
                <a:ea typeface="Arial"/>
              </a:rPr>
              <a:t>→</a:t>
            </a:r>
            <a:r>
              <a:rPr b="0" lang="en-US" sz="3200" spc="-1" strike="noStrike">
                <a:latin typeface="Arial"/>
              </a:rPr>
              <a:t> improved solution: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300600" y="718200"/>
            <a:ext cx="8517240" cy="3623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Design a website that encourages users to utilize their preferred format of book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The website would have a similar layout to Spotify with features of discovery and personalization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It would include the ability to share reviews of those who loan and borrow books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In conjunction with this website, convenient and safe exchange kiosks would be present throughout the community in a similar mode of exchange as Redbox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6" name="PlaceHolder 13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10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10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100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" dur="10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10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00"/>
                            </p:stCondLst>
                            <p:childTnLst>
                              <p:par>
                                <p:cTn id="25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100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100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0"/>
                            </p:stCondLst>
                            <p:childTnLst>
                              <p:par>
                                <p:cTn id="26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69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latin typeface="Arial"/>
              </a:rPr>
              <a:t>Addressing A Concern: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304560"/>
            <a:ext cx="73152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I needed to consider the impact that a book sharing website would have on free book sharing services such as the public library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The follow-up survey demonstrated that our potential customers are not likely to be among those who currently frequent the public library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5616360" y="2448000"/>
            <a:ext cx="2953080" cy="1846800"/>
          </a:xfrm>
          <a:prstGeom prst="rect">
            <a:avLst/>
          </a:prstGeom>
          <a:ln w="0">
            <a:noFill/>
          </a:ln>
        </p:spPr>
      </p:pic>
      <p:sp>
        <p:nvSpPr>
          <p:cNvPr id="310" name="PlaceHolder 14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57200" y="2406600"/>
            <a:ext cx="4800600" cy="25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Those surveyed list the following as reasons they do not visit a public library: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 “</a:t>
            </a:r>
            <a:r>
              <a:rPr b="0" lang="en-US" sz="1800" spc="-1" strike="noStrike">
                <a:latin typeface="Arial"/>
              </a:rPr>
              <a:t>work hours” 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laziness and ease of access to book online” 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lack of time dedicated to reading”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the local library is out of my way physically and I get what I need from the app” 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need a reason to go” 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available selection of books and inconvenient opening hours” 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busy schedule and kids”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time and hours of library”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the fact that I always forget to return my library books and I think they have a hit on me now”</a:t>
            </a:r>
            <a:endParaRPr b="0" lang="en-US" sz="1800" spc="-1" strike="noStrike"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travel. damage book. forget to return”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0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1000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4" dur="1000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1000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000"/>
                            </p:stCondLst>
                            <p:childTnLst>
                              <p:par>
                                <p:cTn id="28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500"/>
                            </p:stCondLst>
                            <p:childTnLst>
                              <p:par>
                                <p:cTn id="29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10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1000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4500"/>
                            </p:stCondLst>
                            <p:childTnLst>
                              <p:par>
                                <p:cTn id="29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10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1000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500"/>
                            </p:stCondLst>
                            <p:childTnLst>
                              <p:par>
                                <p:cTn id="30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1000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1000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6500"/>
                            </p:stCondLst>
                            <p:childTnLst>
                              <p:par>
                                <p:cTn id="30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100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100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500"/>
                            </p:stCondLst>
                            <p:childTnLst>
                              <p:par>
                                <p:cTn id="31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1000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8500"/>
                            </p:stCondLst>
                            <p:childTnLst>
                              <p:par>
                                <p:cTn id="31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1000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1000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1000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1000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1000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1000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1000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4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latin typeface="Arial"/>
              </a:rPr>
              <a:t>User Personas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3640" cy="14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5718240" y="1204200"/>
            <a:ext cx="1924920" cy="1421640"/>
          </a:xfrm>
          <a:prstGeom prst="rect">
            <a:avLst/>
          </a:prstGeom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3293280" y="2763720"/>
            <a:ext cx="1941120" cy="1421640"/>
          </a:xfrm>
          <a:prstGeom prst="rect">
            <a:avLst/>
          </a:prstGeom>
          <a:ln w="0">
            <a:noFill/>
          </a:ln>
        </p:spPr>
      </p:pic>
      <p:sp>
        <p:nvSpPr>
          <p:cNvPr id="316" name="PlaceHolder 15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"/>
          <p:cNvSpPr/>
          <p:nvPr/>
        </p:nvSpPr>
        <p:spPr>
          <a:xfrm>
            <a:off x="914400" y="84600"/>
            <a:ext cx="7313040" cy="4677840"/>
          </a:xfrm>
          <a:prstGeom prst="triangle">
            <a:avLst>
              <a:gd name="adj" fmla="val 50000"/>
            </a:avLst>
          </a:prstGeom>
          <a:solidFill>
            <a:srgbClr val="6f999b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Opinions: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break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ratings down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by categories,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should allow people to defend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themselves from bad ratings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3079800" y="1936800"/>
            <a:ext cx="2971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>
            <a:off x="1792800" y="3657600"/>
            <a:ext cx="557064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>
            <a:off x="2286000" y="2971800"/>
            <a:ext cx="4572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1371600" y="4186800"/>
            <a:ext cx="6400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3128400" y="1684800"/>
            <a:ext cx="2969640" cy="92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Preferences: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flexible deadlines, following authors,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following friends, finding more of the type of book I like, having a recommended list, give book away than loan it to avoid expectation of getting it back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2514600" y="2743200"/>
            <a:ext cx="4391640" cy="5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Motivations: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not feeling rushed to read, seeing rating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before matched with a book, more recent ratings weighted more heavily, sharing the experience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2142000" y="3547800"/>
            <a:ext cx="52556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Goals: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save money, not having books damaged, not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having books lost, meeting return deadline, having safe exchange of books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1600200" y="4150800"/>
            <a:ext cx="59414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Needs: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time, reminder to return books, convenient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hours, convenient location, the book I am looking for to be available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6" name="PlaceHolder 16"/>
          <p:cNvSpPr/>
          <p:nvPr/>
        </p:nvSpPr>
        <p:spPr>
          <a:xfrm>
            <a:off x="8145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11760" y="300600"/>
            <a:ext cx="791532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Scope &amp; Co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313200" y="1503720"/>
            <a:ext cx="8226360" cy="14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61160" indent="-324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Limited in time for completing project</a:t>
            </a:r>
            <a:endParaRPr b="0" lang="en-US" sz="2200" spc="-1" strike="noStrike">
              <a:latin typeface="Arial"/>
            </a:endParaRPr>
          </a:p>
          <a:p>
            <a:pPr marL="461160" indent="0"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Learning the possibilities of Figma</a:t>
            </a:r>
            <a:endParaRPr b="0" lang="en-US" sz="2200" spc="-1" strike="noStrike">
              <a:latin typeface="Arial"/>
            </a:endParaRPr>
          </a:p>
          <a:p>
            <a:pPr marL="461160" indent="0"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Chose to develop home screen and short transitions to additional screens with more complete development of 2 specific tasks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361800" y="3007800"/>
            <a:ext cx="822636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17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Define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0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1000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1000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1000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2000"/>
                            </p:stCondLst>
                            <p:childTnLst>
                              <p:par>
                                <p:cTn id="36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2" dur="1000" fill="hold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11760" y="300600"/>
            <a:ext cx="791532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Features Overview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60440" y="1395000"/>
            <a:ext cx="822636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Focused on fully developing the “borrow a book” and “loan a book” pathways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Additional partially developed pathways include: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 “</a:t>
            </a:r>
            <a:r>
              <a:rPr b="0" lang="en-US" sz="2200" spc="-1" strike="noStrike">
                <a:latin typeface="Arial"/>
              </a:rPr>
              <a:t>Favorites”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Check on My Book”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Request An Extension”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 “</a:t>
            </a:r>
            <a:r>
              <a:rPr b="0" lang="en-US" sz="2200" spc="-1" strike="noStrike">
                <a:latin typeface="Arial"/>
              </a:rPr>
              <a:t>Leave A Review”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More Of What You Like”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Share With Friends”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Follow Authors”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Discover Weekly”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See Today’s Releases!”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361800" y="3007800"/>
            <a:ext cx="822636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PlaceHolder 18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Define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4" dur="indefinite" restart="never" nodeType="tmRoot">
          <p:childTnLst>
            <p:seq>
              <p:cTn id="365" dur="indefinite" nodeType="mainSeq">
                <p:childTnLst>
                  <p:par>
                    <p:cTn id="366" fill="hold">
                      <p:stCondLst>
                        <p:cond delay="0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10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10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10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10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2000"/>
                            </p:stCondLst>
                            <p:childTnLst>
                              <p:par>
                                <p:cTn id="37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0" dur="1000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1" dur="1000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000"/>
                            </p:stCondLst>
                            <p:childTnLst>
                              <p:par>
                                <p:cTn id="3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100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100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1000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1000" fill="hold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0"/>
                            </p:stCondLst>
                            <p:childTnLst>
                              <p:par>
                                <p:cTn id="39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1000" fill="hold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000"/>
                            </p:stCondLst>
                            <p:childTnLst>
                              <p:par>
                                <p:cTn id="39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0" dur="1000" fill="hold"/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7000"/>
                            </p:stCondLst>
                            <p:childTnLst>
                              <p:par>
                                <p:cTn id="40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1000" fill="hold"/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1000" fill="hold"/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8000"/>
                            </p:stCondLst>
                            <p:childTnLst>
                              <p:par>
                                <p:cTn id="4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1000" fill="hold"/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1000" fill="hold"/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9000"/>
                            </p:stCondLst>
                            <p:childTnLst>
                              <p:par>
                                <p:cTn id="4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1000" fill="hold"/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1000" fill="hold"/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0" dur="1000" fill="hold"/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1000" fill="hold"/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Brand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791784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Straightforward layout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Offer plenty of options for discovery of new books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Convenience of time and locations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Encourage sharing among friends and strangers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Allow no-contact exchange of books in a public location to prioritize safety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7" name="PlaceHolder 19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Design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2" dur="indefinite" restart="never" nodeType="tmRoot">
          <p:childTnLst>
            <p:seq>
              <p:cTn id="423" dur="indefinite" nodeType="mainSeq">
                <p:childTnLst>
                  <p:par>
                    <p:cTn id="424" fill="hold">
                      <p:stCondLst>
                        <p:cond delay="0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8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00"/>
                            </p:stCondLst>
                            <p:childTnLst>
                              <p:par>
                                <p:cTn id="43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1000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1000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000"/>
                            </p:stCondLst>
                            <p:childTnLst>
                              <p:par>
                                <p:cTn id="43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1000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1000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4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3" dur="1000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1000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8" dur="1000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9" dur="1000" fill="hold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Initial Sketches &amp; Brainstorming Session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1159200" y="1204200"/>
            <a:ext cx="2611080" cy="2985480"/>
          </a:xfrm>
          <a:prstGeom prst="rect">
            <a:avLst/>
          </a:prstGeom>
          <a:ln w="0">
            <a:noFill/>
          </a:ln>
        </p:spPr>
      </p:pic>
      <p:sp>
        <p:nvSpPr>
          <p:cNvPr id="340" name="PlaceHolder 6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Design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61160" indent="-324000"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Initial sketch was a rough design of home page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Included a few ideas of branches and discovery points for user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Identified key principles I wanted to include such as continuation and the law of thirds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0" dur="indefinite" restart="never" nodeType="tmRoot">
          <p:childTnLst>
            <p:seq>
              <p:cTn id="451" dur="indefinite" nodeType="mainSeq">
                <p:childTnLst>
                  <p:par>
                    <p:cTn id="452" fill="hold">
                      <p:stCondLst>
                        <p:cond delay="0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000"/>
                            </p:stCondLst>
                            <p:childTnLst>
                              <p:par>
                                <p:cTn id="45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1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000"/>
                            </p:stCondLst>
                            <p:childTnLst>
                              <p:par>
                                <p:cTn id="46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6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7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Wireframe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906480" y="1204200"/>
            <a:ext cx="3116880" cy="2985480"/>
          </a:xfrm>
          <a:prstGeom prst="rect">
            <a:avLst/>
          </a:prstGeom>
          <a:ln w="0">
            <a:noFill/>
          </a:ln>
        </p:spPr>
      </p:pic>
      <p:sp>
        <p:nvSpPr>
          <p:cNvPr id="344" name="PlaceHolder 27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Design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61160" indent="-324000"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Starts at home page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Branches from nearly every clickable area of home screen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Designed to build curiosity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Organized and intuitive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8" dur="indefinite" restart="never" nodeType="tmRoot">
          <p:childTnLst>
            <p:seq>
              <p:cTn id="469" dur="indefinite" nodeType="mainSeq">
                <p:childTnLst>
                  <p:par>
                    <p:cTn id="470" fill="hold">
                      <p:stCondLst>
                        <p:cond delay="0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4" dur="10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10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9" dur="10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0" dur="10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4" dur="10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10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3000"/>
                            </p:stCondLst>
                            <p:childTnLst>
                              <p:par>
                                <p:cTn id="48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9" dur="10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0" dur="10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11760" y="660600"/>
            <a:ext cx="791532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Arial"/>
              </a:rPr>
              <a:t>The solution then became an interactive prototype: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11760" y="1319400"/>
            <a:ext cx="8226360" cy="73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  <a:ea typeface="Microsoft YaHei"/>
              </a:rPr>
              <a:t>. </a:t>
            </a: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313200" y="2151720"/>
            <a:ext cx="8226360" cy="14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hlinkClick r:id="rId1"/>
              </a:rPr>
              <a:t>https://www.figma.com/proto/lRBeFsEGNog55M55uAKiCQ/Book-Bay?node-id=1-2&amp;scaling=scale-down&amp;page-id=0%3A1&amp;starting-point-node-id=1%3A2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361800" y="3007800"/>
            <a:ext cx="822636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PlaceHolder 20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Deliver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331200" y="90720"/>
            <a:ext cx="4240800" cy="493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Introduction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Roles &amp; Responsibilities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Discover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Hypothesis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Problem Definition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Lean UX Canvas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User Research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Panic or Pivot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Improved Solution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User Personas and Research Pyramid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Product/Industry Research (Competitive Analysis, Market Trends)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Define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Scope &amp; Constraints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Features Overview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Design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Brand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Brainstorm Session, Initial Sketches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Wireframes, Sitemaps</a:t>
            </a:r>
            <a:endParaRPr b="0" lang="en-US" sz="800" spc="-1" strike="noStrike">
              <a:latin typeface="Arial"/>
            </a:endParaRPr>
          </a:p>
          <a:p>
            <a:pPr lvl="1"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Deliver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Interactive Prototype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Usability Testing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Top Insights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Outcomes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Lessons Learned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Future Opportunities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Q&amp;A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 idx="8"/>
          </p:nvPr>
        </p:nvSpPr>
        <p:spPr>
          <a:xfrm>
            <a:off x="8472600" y="4666680"/>
            <a:ext cx="5454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5F2D16-009D-45E4-ABC7-0562EF93313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2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2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0"/>
                            </p:stCondLst>
                            <p:childTnLst>
                              <p:par>
                                <p:cTn id="7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2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2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9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2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2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2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7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7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7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7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7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27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3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7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27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Usability Testing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172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Done with 5 users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Using Google Meets with share screen function and audio recording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Requested users to complete 2 specific tasks and explore the rest of the website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Requested users share their thoughts, frustrations, and anything that would make the experience more enjoyable in real time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PlaceHolder 21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Deliver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1" dur="indefinite" restart="never" nodeType="tmRoot">
          <p:childTnLst>
            <p:seq>
              <p:cTn id="492" dur="indefinite" nodeType="mainSeq">
                <p:childTnLst>
                  <p:par>
                    <p:cTn id="493" fill="hold">
                      <p:stCondLst>
                        <p:cond delay="0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7" dur="10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8" dur="10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2" dur="10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3" dur="10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2000"/>
                            </p:stCondLst>
                            <p:childTnLst>
                              <p:par>
                                <p:cTn id="50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7" dur="10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1000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3000"/>
                            </p:stCondLst>
                            <p:childTnLst>
                              <p:par>
                                <p:cTn id="51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2" dur="100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100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Top Insights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311760" y="1153080"/>
            <a:ext cx="85172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It is not immediately apparent how to add an item to “Favorites” page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It would be helpful to make the logo clickable so that it can also return you to the home page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The page where you see your options of places to borrow a book could include a map with pins on locations where the book is available</a:t>
            </a:r>
            <a:endParaRPr b="0" lang="en-US" sz="22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PlaceHolder 22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Deliver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4" dur="indefinite" restart="never" nodeType="tmRoot">
          <p:childTnLst>
            <p:seq>
              <p:cTn id="515" dur="indefinite" nodeType="mainSeq">
                <p:childTnLst>
                  <p:par>
                    <p:cTn id="516" fill="hold">
                      <p:stCondLst>
                        <p:cond delay="0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0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1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1000"/>
                            </p:stCondLst>
                            <p:childTnLst>
                              <p:par>
                                <p:cTn id="5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1000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1000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00"/>
                            </p:stCondLst>
                            <p:childTnLst>
                              <p:par>
                                <p:cTn id="52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0" dur="1000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1" dur="1000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5" dur="1000" fill="hold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6" dur="1000" fill="hold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4000"/>
                            </p:stCondLst>
                            <p:childTnLst>
                              <p:par>
                                <p:cTn id="53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1000" fill="hold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1000" fill="hold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Lessons Learned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11760" y="1153080"/>
            <a:ext cx="85172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9" name="PlaceHolder 10"/>
          <p:cNvSpPr/>
          <p:nvPr/>
        </p:nvSpPr>
        <p:spPr>
          <a:xfrm>
            <a:off x="312120" y="1153440"/>
            <a:ext cx="851724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457200" indent="-32004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Start research early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Your problem statement may need to change based on research results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Wireframes do not have to be developed through every pathway before testing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Choose 2-3 tasks you want users to be able to accomplish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0" name="PlaceHolder 23"/>
          <p:cNvSpPr/>
          <p:nvPr/>
        </p:nvSpPr>
        <p:spPr>
          <a:xfrm>
            <a:off x="7772400" y="4666680"/>
            <a:ext cx="12456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Outcomes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2" dur="indefinite" restart="never" nodeType="tmRoot">
          <p:childTnLst>
            <p:seq>
              <p:cTn id="543" dur="indefinite" nodeType="mainSeq">
                <p:childTnLst>
                  <p:par>
                    <p:cTn id="544" fill="hold">
                      <p:stCondLst>
                        <p:cond delay="0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1000" fill="hold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1000" fill="hold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5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3" dur="1000" fill="hold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4" dur="1000" fill="hold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5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8" dur="1000" fill="hold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9" dur="1000" fill="hold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Future Opportunities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311760" y="1153080"/>
            <a:ext cx="85172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Create a Book Bay App for Android and Apple phones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Expand on the opportunity to purchase a book that you have been borrowing for an extended amount of time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Showcase the ability for online bookstores to have a presence on the website encouraging users to purchase new books to share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Add a feature allowing you to say you are seeking a book that has not been listed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PlaceHolder 24"/>
          <p:cNvSpPr/>
          <p:nvPr/>
        </p:nvSpPr>
        <p:spPr>
          <a:xfrm>
            <a:off x="7772400" y="4666680"/>
            <a:ext cx="12456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Outcomes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0" dur="indefinite" restart="never" nodeType="tmRoot">
          <p:childTnLst>
            <p:seq>
              <p:cTn id="561" dur="indefinite" nodeType="mainSeq">
                <p:childTnLst>
                  <p:par>
                    <p:cTn id="562" fill="hold">
                      <p:stCondLst>
                        <p:cond delay="0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6" dur="1000" fill="hold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1000" fill="hold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00"/>
                            </p:stCondLst>
                            <p:childTnLst>
                              <p:par>
                                <p:cTn id="56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1" dur="1000" fill="hold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2" dur="1000" fill="hold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2000"/>
                            </p:stCondLst>
                            <p:childTnLst>
                              <p:par>
                                <p:cTn id="57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1000" fill="hold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1000" fill="hold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3000"/>
                            </p:stCondLst>
                            <p:childTnLst>
                              <p:par>
                                <p:cTn id="57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1" dur="1000" fill="hold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2" dur="1000" fill="hold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311760" y="1874520"/>
            <a:ext cx="8517240" cy="92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Proxima Nova"/>
              </a:rPr>
              <a:t>What questions do you have?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11760" y="1874520"/>
            <a:ext cx="8517240" cy="921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Appendix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11760" y="517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Roles &amp; Responsibilities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311760" y="1261080"/>
            <a:ext cx="85172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Collaboration and insight from mentors Don Hansen, Jaclyn Mann, and Phen Pedron</a:t>
            </a:r>
            <a:endParaRPr b="0" lang="en-US" sz="22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Directed by survey results and interviews from potential customers Christina, Josh, Yarina, Lydia, Loraine, Katie, and Bee</a:t>
            </a:r>
            <a:endParaRPr b="0" lang="en-US" sz="22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Prototype testing done by Esther, Jessica, Ross, Tyriesha, and Ernie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9"/>
          </p:nvPr>
        </p:nvSpPr>
        <p:spPr>
          <a:xfrm>
            <a:off x="7543800" y="4666680"/>
            <a:ext cx="14742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4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Introduction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11760" y="589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It started out as a hypothesis: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311760" y="1477080"/>
            <a:ext cx="8517240" cy="2504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 lot of people enjoy using audiobooks due to flexibility and ability to multi-task while using them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More people would use audiobooks if there was a way to customize the experience with features such as drawing pictures, bookmarking, underlining, adding your own audio notes, etc.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0"/>
          </p:nvPr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4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98400" y="205200"/>
            <a:ext cx="77698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That turned into a problem: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85800" y="1384560"/>
            <a:ext cx="800208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32004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A majority of people read audiobooks but 75% of customers prefer printed books over any other format. 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Customers report that limited time and difficulty focusing prevent them from reading as much as they like. </a:t>
            </a:r>
            <a:endParaRPr b="0" lang="en-US" sz="22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7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Lean UX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8160" cy="29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DBA245-8E0E-4FD1-9571-AE548DB0BAB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1143000" y="1234080"/>
            <a:ext cx="6856920" cy="295488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8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311760" y="1153080"/>
            <a:ext cx="8517240" cy="3623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The solution to that problem got clearer as I dove into user personas and surveyed potential customers.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9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/>
          </p:nvPr>
        </p:nvSpPr>
        <p:spPr>
          <a:xfrm>
            <a:off x="457200" y="1204560"/>
            <a:ext cx="8228160" cy="2984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20040">
              <a:lnSpc>
                <a:spcPct val="100000"/>
              </a:lnSpc>
              <a:spcBef>
                <a:spcPts val="1414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Surveyed 24 users that ranged from ages 24-58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414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83% of those surveyed state they enjoy reading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414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75% of those surveyed prefer printed books over audiobooks, kindle, or any other format</a:t>
            </a:r>
            <a:endParaRPr b="0" lang="en-US" sz="2200" spc="-1" strike="noStrike">
              <a:latin typeface="Arial"/>
            </a:endParaRPr>
          </a:p>
          <a:p>
            <a:pPr marL="432000" algn="ctr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-2386800" y="205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Initial Survey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11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00"/>
                            </p:stCondLst>
                            <p:childTnLst>
                              <p:par>
                                <p:cTn id="20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11760" y="157320"/>
            <a:ext cx="8517240" cy="56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Do I panic or do I pivot?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311760" y="397080"/>
            <a:ext cx="8517240" cy="3623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</a:rPr>
              <a:t>Initial survey results demonstrated that while many people utilize audiobooks, there are certain desirable qualities of printed books that resonate with people that cannot be reproduced in an audio book. </a:t>
            </a:r>
            <a:endParaRPr b="0" lang="en-US" sz="22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747360" y="2475720"/>
            <a:ext cx="3137760" cy="257580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4504320" y="2453400"/>
            <a:ext cx="3496320" cy="2585520"/>
          </a:xfrm>
          <a:prstGeom prst="rect">
            <a:avLst/>
          </a:prstGeom>
          <a:ln w="0">
            <a:noFill/>
          </a:ln>
        </p:spPr>
      </p:pic>
      <p:sp>
        <p:nvSpPr>
          <p:cNvPr id="303" name="PlaceHolder 12"/>
          <p:cNvSpPr/>
          <p:nvPr/>
        </p:nvSpPr>
        <p:spPr>
          <a:xfrm>
            <a:off x="8001000" y="4666680"/>
            <a:ext cx="1017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2023-03-29T13:08:02Z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