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22"/>
  </p:notesMasterIdLst>
  <p:handoutMasterIdLst>
    <p:handoutMasterId r:id="rId23"/>
  </p:handoutMasterIdLst>
  <p:sldIdLst>
    <p:sldId id="314" r:id="rId5"/>
    <p:sldId id="318" r:id="rId6"/>
    <p:sldId id="320" r:id="rId7"/>
    <p:sldId id="305" r:id="rId8"/>
    <p:sldId id="321" r:id="rId9"/>
    <p:sldId id="322" r:id="rId10"/>
    <p:sldId id="324" r:id="rId11"/>
    <p:sldId id="328" r:id="rId12"/>
    <p:sldId id="329" r:id="rId13"/>
    <p:sldId id="331" r:id="rId14"/>
    <p:sldId id="332" r:id="rId15"/>
    <p:sldId id="335" r:id="rId16"/>
    <p:sldId id="333" r:id="rId17"/>
    <p:sldId id="334" r:id="rId18"/>
    <p:sldId id="325" r:id="rId19"/>
    <p:sldId id="323" r:id="rId20"/>
    <p:sldId id="326" r:id="rId21"/>
  </p:sldIdLst>
  <p:sldSz cx="9144000" cy="6858000" type="screen4x3"/>
  <p:notesSz cx="6858000" cy="9144000"/>
  <p:custDataLst>
    <p:tags r:id="rId2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02">
          <p15:clr>
            <a:srgbClr val="A4A3A4"/>
          </p15:clr>
        </p15:guide>
        <p15:guide id="2" orient="horz" pos="4043">
          <p15:clr>
            <a:srgbClr val="A4A3A4"/>
          </p15:clr>
        </p15:guide>
        <p15:guide id="3" orient="horz" pos="2935">
          <p15:clr>
            <a:srgbClr val="A4A3A4"/>
          </p15:clr>
        </p15:guide>
        <p15:guide id="4" orient="horz" pos="4233">
          <p15:clr>
            <a:srgbClr val="A4A3A4"/>
          </p15:clr>
        </p15:guide>
        <p15:guide id="5" orient="horz" pos="801">
          <p15:clr>
            <a:srgbClr val="A4A3A4"/>
          </p15:clr>
        </p15:guide>
        <p15:guide id="6" orient="horz" pos="738">
          <p15:clr>
            <a:srgbClr val="A4A3A4"/>
          </p15:clr>
        </p15:guide>
        <p15:guide id="7" pos="2880">
          <p15:clr>
            <a:srgbClr val="A4A3A4"/>
          </p15:clr>
        </p15:guide>
        <p15:guide id="8" pos="288">
          <p15:clr>
            <a:srgbClr val="A4A3A4"/>
          </p15:clr>
        </p15:guide>
        <p15:guide id="9" pos="5501">
          <p15:clr>
            <a:srgbClr val="A4A3A4"/>
          </p15:clr>
        </p15:guide>
        <p15:guide id="10" pos="2824">
          <p15:clr>
            <a:srgbClr val="A4A3A4"/>
          </p15:clr>
        </p15:guide>
        <p15:guide id="11" pos="2936">
          <p15:clr>
            <a:srgbClr val="A4A3A4"/>
          </p15:clr>
        </p15:guide>
        <p15:guide id="12" pos="4172">
          <p15:clr>
            <a:srgbClr val="A4A3A4"/>
          </p15:clr>
        </p15:guide>
        <p15:guide id="13" pos="158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ndyJ" initials="JB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8029"/>
    <a:srgbClr val="00BBEE"/>
    <a:srgbClr val="000000"/>
    <a:srgbClr val="FF0000"/>
    <a:srgbClr val="EDCAED"/>
    <a:srgbClr val="C85FC8"/>
    <a:srgbClr val="722772"/>
    <a:srgbClr val="869ECC"/>
    <a:srgbClr val="AAACAE"/>
    <a:srgbClr val="6AB7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5434"/>
  </p:normalViewPr>
  <p:slideViewPr>
    <p:cSldViewPr snapToGrid="0" snapToObjects="1" showGuides="1">
      <p:cViewPr varScale="1">
        <p:scale>
          <a:sx n="112" d="100"/>
          <a:sy n="112" d="100"/>
        </p:scale>
        <p:origin x="1640" y="192"/>
      </p:cViewPr>
      <p:guideLst>
        <p:guide orient="horz" pos="602"/>
        <p:guide orient="horz" pos="4043"/>
        <p:guide orient="horz" pos="2935"/>
        <p:guide orient="horz" pos="4233"/>
        <p:guide orient="horz" pos="801"/>
        <p:guide orient="horz" pos="738"/>
        <p:guide pos="2880"/>
        <p:guide pos="288"/>
        <p:guide pos="5501"/>
        <p:guide pos="2824"/>
        <p:guide pos="2936"/>
        <p:guide pos="4172"/>
        <p:guide pos="158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67" d="100"/>
          <a:sy n="67" d="100"/>
        </p:scale>
        <p:origin x="-2796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notesMaster" Target="notesMasters/notesMaster1.xml"/><Relationship Id="rId23" Type="http://schemas.openxmlformats.org/officeDocument/2006/relationships/handoutMaster" Target="handoutMasters/handoutMaster1.xml"/><Relationship Id="rId24" Type="http://schemas.openxmlformats.org/officeDocument/2006/relationships/tags" Target="tags/tag1.xml"/><Relationship Id="rId25" Type="http://schemas.openxmlformats.org/officeDocument/2006/relationships/commentAuthors" Target="commentAuthors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8FA3CA-5725-4BA7-A851-72A62AC5A8EE}" type="datetimeFigureOut">
              <a:rPr lang="en-CA" smtClean="0"/>
              <a:pPr/>
              <a:t>2016-12-13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873CA4-7EF9-467F-99BD-6DDCB9451CF6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754703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B58700-9FA2-48CE-AC88-D71D45EB490A}" type="datetimeFigureOut">
              <a:rPr lang="en-US" smtClean="0"/>
              <a:pPr/>
              <a:t>12/13/16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BC4E5-2BC1-4F43-85DD-A1B8F74CB7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0042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 will be an example of</a:t>
            </a:r>
            <a:r>
              <a:rPr lang="en-US" baseline="0" dirty="0" smtClean="0"/>
              <a:t> simple Spring Boot rest service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BC4E5-2BC1-4F43-85DD-A1B8F74CB7E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9454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Interesting</a:t>
            </a:r>
            <a:r>
              <a:rPr lang="en-US" baseline="0" dirty="0" smtClean="0"/>
              <a:t> endpoints:</a:t>
            </a:r>
          </a:p>
          <a:p>
            <a:r>
              <a:rPr lang="en-US" baseline="0" dirty="0" smtClean="0"/>
              <a:t>/beans</a:t>
            </a:r>
          </a:p>
          <a:p>
            <a:r>
              <a:rPr lang="en-US" dirty="0" smtClean="0"/>
              <a:t>/health</a:t>
            </a:r>
          </a:p>
          <a:p>
            <a:r>
              <a:rPr lang="en-US" dirty="0" smtClean="0"/>
              <a:t>/info –</a:t>
            </a:r>
            <a:r>
              <a:rPr lang="en-US" baseline="0" dirty="0" smtClean="0"/>
              <a:t> co ma </a:t>
            </a:r>
            <a:r>
              <a:rPr lang="en-US" baseline="0" dirty="0" err="1" smtClean="0"/>
              <a:t>byt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tu</a:t>
            </a:r>
            <a:r>
              <a:rPr lang="en-US" baseline="0" dirty="0" smtClean="0"/>
              <a:t>?</a:t>
            </a:r>
            <a:endParaRPr lang="en-US" dirty="0" smtClean="0"/>
          </a:p>
          <a:p>
            <a:r>
              <a:rPr lang="en-US" dirty="0" smtClean="0"/>
              <a:t>/metrics</a:t>
            </a:r>
          </a:p>
          <a:p>
            <a:r>
              <a:rPr lang="en-US" dirty="0" smtClean="0"/>
              <a:t>/mappings</a:t>
            </a:r>
          </a:p>
          <a:p>
            <a:r>
              <a:rPr lang="en-US" dirty="0" smtClean="0"/>
              <a:t>/trace</a:t>
            </a:r>
          </a:p>
          <a:p>
            <a:r>
              <a:rPr lang="en-US" dirty="0" smtClean="0"/>
              <a:t>/dump</a:t>
            </a:r>
          </a:p>
          <a:p>
            <a:r>
              <a:rPr lang="en-US" dirty="0" smtClean="0"/>
              <a:t>/shutdown</a:t>
            </a:r>
          </a:p>
          <a:p>
            <a:r>
              <a:rPr lang="en-US" dirty="0" smtClean="0"/>
              <a:t>/</a:t>
            </a:r>
            <a:r>
              <a:rPr lang="en-US" dirty="0" err="1" smtClean="0"/>
              <a:t>env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BC4E5-2BC1-4F43-85DD-A1B8F74CB7E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1271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http://localhost:8080//v2/</a:t>
            </a:r>
            <a:r>
              <a:rPr lang="en-US" dirty="0" err="1" smtClean="0"/>
              <a:t>api</a:t>
            </a:r>
            <a:r>
              <a:rPr lang="en-US" dirty="0" smtClean="0"/>
              <a:t>-docs</a:t>
            </a:r>
          </a:p>
          <a:p>
            <a:endParaRPr lang="en-US" dirty="0" smtClean="0"/>
          </a:p>
          <a:p>
            <a:r>
              <a:rPr lang="en-US" dirty="0" smtClean="0"/>
              <a:t>http://localhost:8080/swagger-</a:t>
            </a:r>
            <a:r>
              <a:rPr lang="en-US" dirty="0" err="1" smtClean="0"/>
              <a:t>ui.html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BC4E5-2BC1-4F43-85DD-A1B8F74CB7E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150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Interesting</a:t>
            </a:r>
            <a:r>
              <a:rPr lang="en-US" baseline="0" dirty="0" smtClean="0"/>
              <a:t> endpoints:</a:t>
            </a:r>
          </a:p>
          <a:p>
            <a:r>
              <a:rPr lang="en-US" baseline="0" dirty="0" smtClean="0"/>
              <a:t>/beans</a:t>
            </a:r>
          </a:p>
          <a:p>
            <a:r>
              <a:rPr lang="en-US" dirty="0" smtClean="0"/>
              <a:t>/health</a:t>
            </a:r>
          </a:p>
          <a:p>
            <a:r>
              <a:rPr lang="en-US" dirty="0" smtClean="0"/>
              <a:t>/info</a:t>
            </a:r>
          </a:p>
          <a:p>
            <a:r>
              <a:rPr lang="en-US" dirty="0" smtClean="0"/>
              <a:t>/metrics</a:t>
            </a:r>
          </a:p>
          <a:p>
            <a:r>
              <a:rPr lang="en-US" dirty="0" smtClean="0"/>
              <a:t>/mappings</a:t>
            </a:r>
          </a:p>
          <a:p>
            <a:r>
              <a:rPr lang="en-US" dirty="0" smtClean="0"/>
              <a:t>/trace</a:t>
            </a:r>
          </a:p>
          <a:p>
            <a:r>
              <a:rPr lang="en-US" dirty="0" smtClean="0"/>
              <a:t>/dump</a:t>
            </a:r>
          </a:p>
          <a:p>
            <a:r>
              <a:rPr lang="en-US" dirty="0" smtClean="0"/>
              <a:t>/shutdown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BC4E5-2BC1-4F43-85DD-A1B8F74CB7E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1271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Interesting</a:t>
            </a:r>
            <a:r>
              <a:rPr lang="en-US" baseline="0" dirty="0" smtClean="0"/>
              <a:t> endpoints:</a:t>
            </a:r>
          </a:p>
          <a:p>
            <a:r>
              <a:rPr lang="en-US" baseline="0" dirty="0" smtClean="0"/>
              <a:t>/beans</a:t>
            </a:r>
          </a:p>
          <a:p>
            <a:r>
              <a:rPr lang="en-US" dirty="0" smtClean="0"/>
              <a:t>/health</a:t>
            </a:r>
          </a:p>
          <a:p>
            <a:r>
              <a:rPr lang="en-US" dirty="0" smtClean="0"/>
              <a:t>/info</a:t>
            </a:r>
          </a:p>
          <a:p>
            <a:r>
              <a:rPr lang="en-US" dirty="0" smtClean="0"/>
              <a:t>/metrics</a:t>
            </a:r>
          </a:p>
          <a:p>
            <a:r>
              <a:rPr lang="en-US" dirty="0" smtClean="0"/>
              <a:t>/mappings</a:t>
            </a:r>
          </a:p>
          <a:p>
            <a:r>
              <a:rPr lang="en-US" dirty="0" smtClean="0"/>
              <a:t>/trace</a:t>
            </a:r>
          </a:p>
          <a:p>
            <a:r>
              <a:rPr lang="en-US" dirty="0" smtClean="0"/>
              <a:t>/dump</a:t>
            </a:r>
          </a:p>
          <a:p>
            <a:r>
              <a:rPr lang="en-US" dirty="0" smtClean="0"/>
              <a:t>/shutdown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BC4E5-2BC1-4F43-85DD-A1B8F74CB7E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127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Black Signa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95763949_22_Crop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458788" y="4659314"/>
            <a:ext cx="4024312" cy="1758950"/>
          </a:xfrm>
        </p:spPr>
        <p:txBody>
          <a:bodyPr>
            <a:noAutofit/>
          </a:bodyPr>
          <a:lstStyle>
            <a:lvl1pPr marL="0" indent="0">
              <a:lnSpc>
                <a:spcPts val="3900"/>
              </a:lnSpc>
              <a:spcBef>
                <a:spcPts val="0"/>
              </a:spcBef>
              <a:spcAft>
                <a:spcPts val="0"/>
              </a:spcAft>
              <a:buNone/>
              <a:defRPr sz="3600" baseline="0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900">
                <a:solidFill>
                  <a:schemeClr val="bg1"/>
                </a:solidFill>
              </a:defRPr>
            </a:lvl2pPr>
            <a:lvl3pPr marL="468000" indent="0">
              <a:buNone/>
              <a:defRPr/>
            </a:lvl3pPr>
          </a:lstStyle>
          <a:p>
            <a:pPr lvl="0"/>
            <a:r>
              <a:rPr lang="en-US" dirty="0" smtClean="0"/>
              <a:t>Master Title Slide Headline</a:t>
            </a:r>
          </a:p>
        </p:txBody>
      </p:sp>
      <p:grpSp>
        <p:nvGrpSpPr>
          <p:cNvPr id="4" name="Group 3"/>
          <p:cNvGrpSpPr/>
          <p:nvPr userDrawn="1"/>
        </p:nvGrpSpPr>
        <p:grpSpPr>
          <a:xfrm>
            <a:off x="5701703" y="1517301"/>
            <a:ext cx="3074395" cy="2060440"/>
            <a:chOff x="5701703" y="682760"/>
            <a:chExt cx="3074395" cy="2060440"/>
          </a:xfrm>
        </p:grpSpPr>
        <p:sp>
          <p:nvSpPr>
            <p:cNvPr id="5" name="Freeform 4"/>
            <p:cNvSpPr/>
            <p:nvPr/>
          </p:nvSpPr>
          <p:spPr>
            <a:xfrm>
              <a:off x="6164291" y="682760"/>
              <a:ext cx="2013677" cy="2060440"/>
            </a:xfrm>
            <a:custGeom>
              <a:avLst/>
              <a:gdLst>
                <a:gd name="connsiteX0" fmla="*/ 0 w 4457700"/>
                <a:gd name="connsiteY0" fmla="*/ 0 h 4552950"/>
                <a:gd name="connsiteX1" fmla="*/ 4457700 w 4457700"/>
                <a:gd name="connsiteY1" fmla="*/ 1828800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24037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16893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62462"/>
                <a:gd name="connsiteY0" fmla="*/ 0 h 4552950"/>
                <a:gd name="connsiteX1" fmla="*/ 4462462 w 4462462"/>
                <a:gd name="connsiteY1" fmla="*/ 1819275 h 4552950"/>
                <a:gd name="connsiteX2" fmla="*/ 4457700 w 4462462"/>
                <a:gd name="connsiteY2" fmla="*/ 2743200 h 4552950"/>
                <a:gd name="connsiteX3" fmla="*/ 0 w 4462462"/>
                <a:gd name="connsiteY3" fmla="*/ 4552950 h 4552950"/>
                <a:gd name="connsiteX4" fmla="*/ 0 w 4462462"/>
                <a:gd name="connsiteY4" fmla="*/ 3543300 h 4552950"/>
                <a:gd name="connsiteX5" fmla="*/ 3282950 w 4462462"/>
                <a:gd name="connsiteY5" fmla="*/ 2286000 h 4552950"/>
                <a:gd name="connsiteX6" fmla="*/ 0 w 4462462"/>
                <a:gd name="connsiteY6" fmla="*/ 1016000 h 4552950"/>
                <a:gd name="connsiteX7" fmla="*/ 0 w 4462462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82950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75807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57713"/>
                <a:gd name="connsiteX1" fmla="*/ 4462462 w 4462921"/>
                <a:gd name="connsiteY1" fmla="*/ 1819275 h 4557713"/>
                <a:gd name="connsiteX2" fmla="*/ 4462463 w 4462921"/>
                <a:gd name="connsiteY2" fmla="*/ 2747962 h 4557713"/>
                <a:gd name="connsiteX3" fmla="*/ 2381 w 4462921"/>
                <a:gd name="connsiteY3" fmla="*/ 4557713 h 4557713"/>
                <a:gd name="connsiteX4" fmla="*/ 0 w 4462921"/>
                <a:gd name="connsiteY4" fmla="*/ 3543300 h 4557713"/>
                <a:gd name="connsiteX5" fmla="*/ 3275807 w 4462921"/>
                <a:gd name="connsiteY5" fmla="*/ 2286000 h 4557713"/>
                <a:gd name="connsiteX6" fmla="*/ 0 w 4462921"/>
                <a:gd name="connsiteY6" fmla="*/ 1016000 h 4557713"/>
                <a:gd name="connsiteX7" fmla="*/ 0 w 4462921"/>
                <a:gd name="connsiteY7" fmla="*/ 0 h 4557713"/>
                <a:gd name="connsiteX0" fmla="*/ 0 w 4462921"/>
                <a:gd name="connsiteY0" fmla="*/ 0 h 4562475"/>
                <a:gd name="connsiteX1" fmla="*/ 4462462 w 4462921"/>
                <a:gd name="connsiteY1" fmla="*/ 1819275 h 4562475"/>
                <a:gd name="connsiteX2" fmla="*/ 4462463 w 4462921"/>
                <a:gd name="connsiteY2" fmla="*/ 2747962 h 4562475"/>
                <a:gd name="connsiteX3" fmla="*/ 2381 w 4462921"/>
                <a:gd name="connsiteY3" fmla="*/ 4562475 h 4562475"/>
                <a:gd name="connsiteX4" fmla="*/ 0 w 4462921"/>
                <a:gd name="connsiteY4" fmla="*/ 3543300 h 4562475"/>
                <a:gd name="connsiteX5" fmla="*/ 3275807 w 4462921"/>
                <a:gd name="connsiteY5" fmla="*/ 2286000 h 4562475"/>
                <a:gd name="connsiteX6" fmla="*/ 0 w 4462921"/>
                <a:gd name="connsiteY6" fmla="*/ 1016000 h 4562475"/>
                <a:gd name="connsiteX7" fmla="*/ 0 w 4462921"/>
                <a:gd name="connsiteY7" fmla="*/ 0 h 4562475"/>
                <a:gd name="connsiteX0" fmla="*/ 2486 w 4465407"/>
                <a:gd name="connsiteY0" fmla="*/ 0 h 4564856"/>
                <a:gd name="connsiteX1" fmla="*/ 4464948 w 4465407"/>
                <a:gd name="connsiteY1" fmla="*/ 1819275 h 4564856"/>
                <a:gd name="connsiteX2" fmla="*/ 4464949 w 4465407"/>
                <a:gd name="connsiteY2" fmla="*/ 2747962 h 4564856"/>
                <a:gd name="connsiteX3" fmla="*/ 105 w 4465407"/>
                <a:gd name="connsiteY3" fmla="*/ 4564856 h 4564856"/>
                <a:gd name="connsiteX4" fmla="*/ 2486 w 4465407"/>
                <a:gd name="connsiteY4" fmla="*/ 3543300 h 4564856"/>
                <a:gd name="connsiteX5" fmla="*/ 3278293 w 4465407"/>
                <a:gd name="connsiteY5" fmla="*/ 2286000 h 4564856"/>
                <a:gd name="connsiteX6" fmla="*/ 2486 w 4465407"/>
                <a:gd name="connsiteY6" fmla="*/ 1016000 h 4564856"/>
                <a:gd name="connsiteX7" fmla="*/ 2486 w 4465407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47962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0343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5106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16000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9275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64129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5066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18079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7262"/>
                <a:gd name="connsiteX1" fmla="*/ 4467527 w 4467986"/>
                <a:gd name="connsiteY1" fmla="*/ 1814537 h 4567262"/>
                <a:gd name="connsiteX2" fmla="*/ 4467529 w 4467986"/>
                <a:gd name="connsiteY2" fmla="*/ 2757512 h 4567262"/>
                <a:gd name="connsiteX3" fmla="*/ 2685 w 4467986"/>
                <a:gd name="connsiteY3" fmla="*/ 4567262 h 4567262"/>
                <a:gd name="connsiteX4" fmla="*/ 2684 w 4467986"/>
                <a:gd name="connsiteY4" fmla="*/ 3548087 h 4567262"/>
                <a:gd name="connsiteX5" fmla="*/ 3266585 w 4467986"/>
                <a:gd name="connsiteY5" fmla="*/ 2290788 h 4567262"/>
                <a:gd name="connsiteX6" fmla="*/ 2533 w 4467986"/>
                <a:gd name="connsiteY6" fmla="*/ 1025551 h 4567262"/>
                <a:gd name="connsiteX7" fmla="*/ 0 w 4467986"/>
                <a:gd name="connsiteY7" fmla="*/ 0 h 4567262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50493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57411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65956" h="4569668">
                  <a:moveTo>
                    <a:pt x="377" y="0"/>
                  </a:moveTo>
                  <a:lnTo>
                    <a:pt x="4465497" y="1816943"/>
                  </a:lnTo>
                  <a:cubicBezTo>
                    <a:pt x="4463910" y="2124918"/>
                    <a:pt x="4467086" y="2451943"/>
                    <a:pt x="4465499" y="2759918"/>
                  </a:cubicBezTo>
                  <a:lnTo>
                    <a:pt x="655" y="4569668"/>
                  </a:lnTo>
                  <a:cubicBezTo>
                    <a:pt x="-139" y="4230737"/>
                    <a:pt x="1448" y="3887042"/>
                    <a:pt x="654" y="3548111"/>
                  </a:cubicBezTo>
                  <a:lnTo>
                    <a:pt x="3257411" y="2293194"/>
                  </a:lnTo>
                  <a:lnTo>
                    <a:pt x="503" y="1027957"/>
                  </a:lnTo>
                  <a:cubicBezTo>
                    <a:pt x="-1186" y="686909"/>
                    <a:pt x="2066" y="341048"/>
                    <a:pt x="377" y="0"/>
                  </a:cubicBezTo>
                  <a:close/>
                </a:path>
              </a:pathLst>
            </a:custGeom>
            <a:solidFill>
              <a:srgbClr val="00BB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01703" y="1523009"/>
              <a:ext cx="3074395" cy="251999"/>
            </a:xfrm>
            <a:prstGeom prst="rect">
              <a:avLst/>
            </a:prstGeom>
          </p:spPr>
        </p:pic>
      </p:grpSp>
      <p:grpSp>
        <p:nvGrpSpPr>
          <p:cNvPr id="7" name="Group 6"/>
          <p:cNvGrpSpPr/>
          <p:nvPr userDrawn="1"/>
        </p:nvGrpSpPr>
        <p:grpSpPr>
          <a:xfrm>
            <a:off x="459321" y="377131"/>
            <a:ext cx="2183716" cy="635721"/>
            <a:chOff x="459321" y="5788818"/>
            <a:chExt cx="2183716" cy="635721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9321" y="6039743"/>
              <a:ext cx="2183716" cy="384796"/>
            </a:xfrm>
            <a:prstGeom prst="rect">
              <a:avLst/>
            </a:prstGeom>
          </p:spPr>
        </p:pic>
        <p:sp>
          <p:nvSpPr>
            <p:cNvPr id="10" name="Freeform 9"/>
            <p:cNvSpPr/>
            <p:nvPr/>
          </p:nvSpPr>
          <p:spPr>
            <a:xfrm>
              <a:off x="1741785" y="5788818"/>
              <a:ext cx="210221" cy="215102"/>
            </a:xfrm>
            <a:custGeom>
              <a:avLst/>
              <a:gdLst>
                <a:gd name="connsiteX0" fmla="*/ 0 w 4457700"/>
                <a:gd name="connsiteY0" fmla="*/ 0 h 4552950"/>
                <a:gd name="connsiteX1" fmla="*/ 4457700 w 4457700"/>
                <a:gd name="connsiteY1" fmla="*/ 1828800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24037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16893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62462"/>
                <a:gd name="connsiteY0" fmla="*/ 0 h 4552950"/>
                <a:gd name="connsiteX1" fmla="*/ 4462462 w 4462462"/>
                <a:gd name="connsiteY1" fmla="*/ 1819275 h 4552950"/>
                <a:gd name="connsiteX2" fmla="*/ 4457700 w 4462462"/>
                <a:gd name="connsiteY2" fmla="*/ 2743200 h 4552950"/>
                <a:gd name="connsiteX3" fmla="*/ 0 w 4462462"/>
                <a:gd name="connsiteY3" fmla="*/ 4552950 h 4552950"/>
                <a:gd name="connsiteX4" fmla="*/ 0 w 4462462"/>
                <a:gd name="connsiteY4" fmla="*/ 3543300 h 4552950"/>
                <a:gd name="connsiteX5" fmla="*/ 3282950 w 4462462"/>
                <a:gd name="connsiteY5" fmla="*/ 2286000 h 4552950"/>
                <a:gd name="connsiteX6" fmla="*/ 0 w 4462462"/>
                <a:gd name="connsiteY6" fmla="*/ 1016000 h 4552950"/>
                <a:gd name="connsiteX7" fmla="*/ 0 w 4462462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82950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75807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57713"/>
                <a:gd name="connsiteX1" fmla="*/ 4462462 w 4462921"/>
                <a:gd name="connsiteY1" fmla="*/ 1819275 h 4557713"/>
                <a:gd name="connsiteX2" fmla="*/ 4462463 w 4462921"/>
                <a:gd name="connsiteY2" fmla="*/ 2747962 h 4557713"/>
                <a:gd name="connsiteX3" fmla="*/ 2381 w 4462921"/>
                <a:gd name="connsiteY3" fmla="*/ 4557713 h 4557713"/>
                <a:gd name="connsiteX4" fmla="*/ 0 w 4462921"/>
                <a:gd name="connsiteY4" fmla="*/ 3543300 h 4557713"/>
                <a:gd name="connsiteX5" fmla="*/ 3275807 w 4462921"/>
                <a:gd name="connsiteY5" fmla="*/ 2286000 h 4557713"/>
                <a:gd name="connsiteX6" fmla="*/ 0 w 4462921"/>
                <a:gd name="connsiteY6" fmla="*/ 1016000 h 4557713"/>
                <a:gd name="connsiteX7" fmla="*/ 0 w 4462921"/>
                <a:gd name="connsiteY7" fmla="*/ 0 h 4557713"/>
                <a:gd name="connsiteX0" fmla="*/ 0 w 4462921"/>
                <a:gd name="connsiteY0" fmla="*/ 0 h 4562475"/>
                <a:gd name="connsiteX1" fmla="*/ 4462462 w 4462921"/>
                <a:gd name="connsiteY1" fmla="*/ 1819275 h 4562475"/>
                <a:gd name="connsiteX2" fmla="*/ 4462463 w 4462921"/>
                <a:gd name="connsiteY2" fmla="*/ 2747962 h 4562475"/>
                <a:gd name="connsiteX3" fmla="*/ 2381 w 4462921"/>
                <a:gd name="connsiteY3" fmla="*/ 4562475 h 4562475"/>
                <a:gd name="connsiteX4" fmla="*/ 0 w 4462921"/>
                <a:gd name="connsiteY4" fmla="*/ 3543300 h 4562475"/>
                <a:gd name="connsiteX5" fmla="*/ 3275807 w 4462921"/>
                <a:gd name="connsiteY5" fmla="*/ 2286000 h 4562475"/>
                <a:gd name="connsiteX6" fmla="*/ 0 w 4462921"/>
                <a:gd name="connsiteY6" fmla="*/ 1016000 h 4562475"/>
                <a:gd name="connsiteX7" fmla="*/ 0 w 4462921"/>
                <a:gd name="connsiteY7" fmla="*/ 0 h 4562475"/>
                <a:gd name="connsiteX0" fmla="*/ 2486 w 4465407"/>
                <a:gd name="connsiteY0" fmla="*/ 0 h 4564856"/>
                <a:gd name="connsiteX1" fmla="*/ 4464948 w 4465407"/>
                <a:gd name="connsiteY1" fmla="*/ 1819275 h 4564856"/>
                <a:gd name="connsiteX2" fmla="*/ 4464949 w 4465407"/>
                <a:gd name="connsiteY2" fmla="*/ 2747962 h 4564856"/>
                <a:gd name="connsiteX3" fmla="*/ 105 w 4465407"/>
                <a:gd name="connsiteY3" fmla="*/ 4564856 h 4564856"/>
                <a:gd name="connsiteX4" fmla="*/ 2486 w 4465407"/>
                <a:gd name="connsiteY4" fmla="*/ 3543300 h 4564856"/>
                <a:gd name="connsiteX5" fmla="*/ 3278293 w 4465407"/>
                <a:gd name="connsiteY5" fmla="*/ 2286000 h 4564856"/>
                <a:gd name="connsiteX6" fmla="*/ 2486 w 4465407"/>
                <a:gd name="connsiteY6" fmla="*/ 1016000 h 4564856"/>
                <a:gd name="connsiteX7" fmla="*/ 2486 w 4465407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47962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0343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5106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16000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9275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64129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5066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18079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7262"/>
                <a:gd name="connsiteX1" fmla="*/ 4467527 w 4467986"/>
                <a:gd name="connsiteY1" fmla="*/ 1814537 h 4567262"/>
                <a:gd name="connsiteX2" fmla="*/ 4467529 w 4467986"/>
                <a:gd name="connsiteY2" fmla="*/ 2757512 h 4567262"/>
                <a:gd name="connsiteX3" fmla="*/ 2685 w 4467986"/>
                <a:gd name="connsiteY3" fmla="*/ 4567262 h 4567262"/>
                <a:gd name="connsiteX4" fmla="*/ 2684 w 4467986"/>
                <a:gd name="connsiteY4" fmla="*/ 3548087 h 4567262"/>
                <a:gd name="connsiteX5" fmla="*/ 3266585 w 4467986"/>
                <a:gd name="connsiteY5" fmla="*/ 2290788 h 4567262"/>
                <a:gd name="connsiteX6" fmla="*/ 2533 w 4467986"/>
                <a:gd name="connsiteY6" fmla="*/ 1025551 h 4567262"/>
                <a:gd name="connsiteX7" fmla="*/ 0 w 4467986"/>
                <a:gd name="connsiteY7" fmla="*/ 0 h 4567262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50493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57411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65956" h="4569668">
                  <a:moveTo>
                    <a:pt x="377" y="0"/>
                  </a:moveTo>
                  <a:lnTo>
                    <a:pt x="4465497" y="1816943"/>
                  </a:lnTo>
                  <a:cubicBezTo>
                    <a:pt x="4463910" y="2124918"/>
                    <a:pt x="4467086" y="2451943"/>
                    <a:pt x="4465499" y="2759918"/>
                  </a:cubicBezTo>
                  <a:lnTo>
                    <a:pt x="655" y="4569668"/>
                  </a:lnTo>
                  <a:cubicBezTo>
                    <a:pt x="-139" y="4230737"/>
                    <a:pt x="1448" y="3887042"/>
                    <a:pt x="654" y="3548111"/>
                  </a:cubicBezTo>
                  <a:lnTo>
                    <a:pt x="3257411" y="2293194"/>
                  </a:lnTo>
                  <a:lnTo>
                    <a:pt x="503" y="1027957"/>
                  </a:lnTo>
                  <a:cubicBezTo>
                    <a:pt x="-1186" y="686909"/>
                    <a:pt x="2066" y="341048"/>
                    <a:pt x="377" y="0"/>
                  </a:cubicBezTo>
                  <a:close/>
                </a:path>
              </a:pathLst>
            </a:custGeom>
            <a:solidFill>
              <a:srgbClr val="00BB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3817" y="867636"/>
            <a:ext cx="2520922" cy="176078"/>
          </a:xfrm>
          <a:prstGeom prst="rect">
            <a:avLst/>
          </a:prstGeom>
        </p:spPr>
      </p:pic>
      <p:cxnSp>
        <p:nvCxnSpPr>
          <p:cNvPr id="12" name="Straight Connector 11"/>
          <p:cNvCxnSpPr/>
          <p:nvPr userDrawn="1"/>
        </p:nvCxnSpPr>
        <p:spPr>
          <a:xfrm>
            <a:off x="457200" y="1159234"/>
            <a:ext cx="8686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53770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">
    <p:bg>
      <p:bgPr>
        <a:solidFill>
          <a:srgbClr val="D980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3910061"/>
            <a:ext cx="8228013" cy="2622222"/>
          </a:xfrm>
        </p:spPr>
        <p:txBody>
          <a:bodyPr lIns="0" rIns="0" anchor="b" anchorCtr="0">
            <a:noAutofit/>
          </a:bodyPr>
          <a:lstStyle>
            <a:lvl1pPr marL="0" indent="0" algn="l">
              <a:lnSpc>
                <a:spcPts val="3900"/>
              </a:lnSpc>
              <a:spcBef>
                <a:spcPts val="0"/>
              </a:spcBef>
              <a:spcAft>
                <a:spcPts val="0"/>
              </a:spcAft>
              <a:buNone/>
              <a:defRPr sz="4000" b="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900">
                <a:solidFill>
                  <a:schemeClr val="bg1"/>
                </a:solidFill>
              </a:defRPr>
            </a:lvl2pPr>
            <a:lvl3pPr marL="468000" indent="0">
              <a:buNone/>
              <a:defRPr/>
            </a:lvl3pPr>
          </a:lstStyle>
          <a:p>
            <a:pPr lvl="0"/>
            <a:r>
              <a:rPr lang="en-US" dirty="0" smtClean="0"/>
              <a:t>Master Divider Slide Headline</a:t>
            </a:r>
          </a:p>
        </p:txBody>
      </p:sp>
    </p:spTree>
    <p:extLst>
      <p:ext uri="{BB962C8B-B14F-4D97-AF65-F5344CB8AC3E}">
        <p14:creationId xmlns:p14="http://schemas.microsoft.com/office/powerpoint/2010/main" val="23099448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2" hasCustomPrompt="1"/>
          </p:nvPr>
        </p:nvSpPr>
        <p:spPr/>
        <p:txBody>
          <a:bodyPr/>
          <a:lstStyle>
            <a:lvl2pPr>
              <a:defRPr/>
            </a:lvl2pPr>
            <a:lvl3pPr>
              <a:defRPr/>
            </a:lvl3pPr>
          </a:lstStyle>
          <a:p>
            <a:pPr lvl="0"/>
            <a:r>
              <a:rPr lang="en-CA" dirty="0" smtClean="0"/>
              <a:t>First Level Text</a:t>
            </a:r>
          </a:p>
          <a:p>
            <a:pPr lvl="1"/>
            <a:r>
              <a:rPr lang="en-CA" dirty="0" smtClean="0"/>
              <a:t>Second Level Text</a:t>
            </a:r>
          </a:p>
          <a:p>
            <a:pPr lvl="2"/>
            <a:r>
              <a:rPr lang="en-CA" dirty="0" smtClean="0"/>
              <a:t>Third Level Text</a:t>
            </a:r>
          </a:p>
          <a:p>
            <a:pPr lvl="3"/>
            <a:r>
              <a:rPr lang="en-CA" dirty="0" smtClean="0"/>
              <a:t>Fourth Level Text</a:t>
            </a:r>
          </a:p>
          <a:p>
            <a:pPr lvl="4"/>
            <a:r>
              <a:rPr lang="en-CA" dirty="0" smtClean="0"/>
              <a:t>Fifth Level Text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7994" y="1162050"/>
            <a:ext cx="8686006" cy="0"/>
          </a:xfrm>
          <a:prstGeom prst="line">
            <a:avLst/>
          </a:prstGeom>
          <a:ln w="12700">
            <a:solidFill>
              <a:srgbClr val="00BB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 userDrawn="1"/>
        </p:nvSpPr>
        <p:spPr>
          <a:xfrm>
            <a:off x="444500" y="6572250"/>
            <a:ext cx="2573227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Copyright © </a:t>
            </a:r>
            <a:r>
              <a:rPr lang="is-IS" sz="900" dirty="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2016</a:t>
            </a:r>
            <a:r>
              <a:rPr lang="en-US" sz="900" dirty="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Accenture  All rights reserved.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Master Title Slide Headline</a:t>
            </a:r>
            <a:endParaRPr lang="en-CA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pPr algn="r"/>
              <a:t>‹#›</a:t>
            </a:fld>
            <a:endParaRPr lang="en-CA" sz="900" dirty="0">
              <a:solidFill>
                <a:srgbClr val="7F7F7F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32379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ara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2" hasCustomPrompt="1"/>
          </p:nvPr>
        </p:nvSpPr>
        <p:spPr/>
        <p:txBody>
          <a:bodyPr/>
          <a:lstStyle>
            <a:lvl1pPr marL="0" indent="0">
              <a:spcBef>
                <a:spcPts val="1200"/>
              </a:spcBef>
              <a:spcAft>
                <a:spcPts val="0"/>
              </a:spcAft>
              <a:buNone/>
              <a:defRPr sz="2400" b="1">
                <a:solidFill>
                  <a:srgbClr val="00BBEE"/>
                </a:solidFill>
              </a:defRPr>
            </a:lvl1pPr>
            <a:lvl2pPr marL="231775" indent="-231775">
              <a:spcBef>
                <a:spcPts val="624"/>
              </a:spcBef>
              <a:buFont typeface="Arial" pitchFamily="34" charset="0"/>
              <a:buChar char="•"/>
              <a:defRPr/>
            </a:lvl2pPr>
            <a:lvl3pPr marL="457200" indent="-231775">
              <a:buFont typeface="Arial" pitchFamily="34" charset="0"/>
              <a:buChar char="–"/>
              <a:defRPr/>
            </a:lvl3pPr>
            <a:lvl4pPr marL="688975" indent="-225425">
              <a:buFont typeface="Arial" pitchFamily="34" charset="0"/>
              <a:buChar char="•"/>
              <a:defRPr/>
            </a:lvl4pPr>
            <a:lvl5pPr marL="914400" indent="-225425">
              <a:buFont typeface="Arial" pitchFamily="34" charset="0"/>
              <a:buChar char="–"/>
              <a:tabLst/>
              <a:defRPr/>
            </a:lvl5pPr>
          </a:lstStyle>
          <a:p>
            <a:pPr lvl="0"/>
            <a:r>
              <a:rPr lang="en-CA" dirty="0" smtClean="0"/>
              <a:t>First Level Text</a:t>
            </a:r>
          </a:p>
          <a:p>
            <a:pPr lvl="1"/>
            <a:r>
              <a:rPr lang="en-CA" dirty="0" smtClean="0"/>
              <a:t>Second Level Text</a:t>
            </a:r>
          </a:p>
          <a:p>
            <a:pPr lvl="2"/>
            <a:r>
              <a:rPr lang="en-CA" dirty="0" smtClean="0"/>
              <a:t>Third Level Text</a:t>
            </a:r>
          </a:p>
          <a:p>
            <a:pPr lvl="3"/>
            <a:r>
              <a:rPr lang="en-CA" dirty="0" smtClean="0"/>
              <a:t>Fourth Level Text</a:t>
            </a:r>
          </a:p>
          <a:p>
            <a:pPr lvl="4"/>
            <a:r>
              <a:rPr lang="en-CA" dirty="0" smtClean="0"/>
              <a:t>Fifth Level Text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444500" y="6572250"/>
            <a:ext cx="2573227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Copyright © </a:t>
            </a:r>
            <a:r>
              <a:rPr lang="is-IS" sz="900" dirty="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2016</a:t>
            </a:r>
            <a:r>
              <a:rPr lang="en-US" sz="900" dirty="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Accenture  All rights reserved.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994" y="1162050"/>
            <a:ext cx="8686006" cy="0"/>
          </a:xfrm>
          <a:prstGeom prst="line">
            <a:avLst/>
          </a:prstGeom>
          <a:ln w="12700">
            <a:solidFill>
              <a:srgbClr val="00BB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Master Title Slide Headline</a:t>
            </a:r>
            <a:endParaRPr lang="en-CA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pPr algn="r"/>
              <a:t>‹#›</a:t>
            </a:fld>
            <a:endParaRPr lang="en-CA" sz="900" dirty="0">
              <a:solidFill>
                <a:srgbClr val="7F7F7F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32379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-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2" hasCustomPrompt="1"/>
          </p:nvPr>
        </p:nvSpPr>
        <p:spPr>
          <a:xfrm>
            <a:off x="457201" y="1381125"/>
            <a:ext cx="4025899" cy="482441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CA" dirty="0" smtClean="0"/>
              <a:t>First Level Text</a:t>
            </a:r>
          </a:p>
          <a:p>
            <a:pPr lvl="1"/>
            <a:r>
              <a:rPr lang="en-CA" dirty="0" smtClean="0"/>
              <a:t>Second Level Text</a:t>
            </a:r>
          </a:p>
          <a:p>
            <a:pPr lvl="2"/>
            <a:r>
              <a:rPr lang="en-CA" dirty="0" smtClean="0"/>
              <a:t>Third Level Text</a:t>
            </a:r>
          </a:p>
          <a:p>
            <a:pPr lvl="3"/>
            <a:r>
              <a:rPr lang="en-CA" dirty="0" smtClean="0"/>
              <a:t>Fourth Level Text</a:t>
            </a:r>
          </a:p>
          <a:p>
            <a:pPr lvl="4"/>
            <a:r>
              <a:rPr lang="en-CA" dirty="0" smtClean="0"/>
              <a:t>Fifth Level Text</a:t>
            </a:r>
          </a:p>
        </p:txBody>
      </p:sp>
      <p:sp>
        <p:nvSpPr>
          <p:cNvPr id="9" name="Content Placeholder 9"/>
          <p:cNvSpPr>
            <a:spLocks noGrp="1"/>
          </p:cNvSpPr>
          <p:nvPr>
            <p:ph sz="quarter" idx="13" hasCustomPrompt="1"/>
          </p:nvPr>
        </p:nvSpPr>
        <p:spPr>
          <a:xfrm>
            <a:off x="4659314" y="1381125"/>
            <a:ext cx="4025899" cy="482441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CA" dirty="0" smtClean="0"/>
              <a:t>First Level Text</a:t>
            </a:r>
          </a:p>
          <a:p>
            <a:pPr lvl="1"/>
            <a:r>
              <a:rPr lang="en-CA" dirty="0" smtClean="0"/>
              <a:t>Second Level Text</a:t>
            </a:r>
          </a:p>
          <a:p>
            <a:pPr lvl="2"/>
            <a:r>
              <a:rPr lang="en-CA" dirty="0" smtClean="0"/>
              <a:t>Third Level Text</a:t>
            </a:r>
          </a:p>
          <a:p>
            <a:pPr lvl="3"/>
            <a:r>
              <a:rPr lang="en-CA" dirty="0" smtClean="0"/>
              <a:t>Fourth Level Text</a:t>
            </a:r>
          </a:p>
          <a:p>
            <a:pPr lvl="4"/>
            <a:r>
              <a:rPr lang="en-CA" dirty="0" smtClean="0"/>
              <a:t>Fifth Level Text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444500" y="6572250"/>
            <a:ext cx="2573227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Copyright © </a:t>
            </a:r>
            <a:r>
              <a:rPr lang="is-IS" sz="900" dirty="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2016</a:t>
            </a:r>
            <a:r>
              <a:rPr lang="en-US" sz="900" dirty="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Accenture  All rights reserved.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57994" y="1162050"/>
            <a:ext cx="8686006" cy="0"/>
          </a:xfrm>
          <a:prstGeom prst="line">
            <a:avLst/>
          </a:prstGeom>
          <a:ln w="12700">
            <a:solidFill>
              <a:srgbClr val="00BB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Master Title Slide Headline</a:t>
            </a:r>
            <a:endParaRPr lang="en-CA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pPr algn="r"/>
              <a:t>‹#›</a:t>
            </a:fld>
            <a:endParaRPr lang="en-CA" sz="900" dirty="0">
              <a:solidFill>
                <a:srgbClr val="7F7F7F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2026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-content Para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2" hasCustomPrompt="1"/>
          </p:nvPr>
        </p:nvSpPr>
        <p:spPr>
          <a:xfrm>
            <a:off x="457202" y="1381125"/>
            <a:ext cx="4025898" cy="4824414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spcAft>
                <a:spcPts val="0"/>
              </a:spcAft>
              <a:buNone/>
              <a:defRPr sz="2000" b="1">
                <a:solidFill>
                  <a:srgbClr val="00BBEE"/>
                </a:solidFill>
              </a:defRPr>
            </a:lvl1pPr>
            <a:lvl2pPr marL="231775" indent="-231775">
              <a:buFont typeface="Arial" pitchFamily="34" charset="0"/>
              <a:buChar char="•"/>
              <a:defRPr sz="2000"/>
            </a:lvl2pPr>
            <a:lvl3pPr marL="457200" indent="-231775">
              <a:buFont typeface="Arial" pitchFamily="34" charset="0"/>
              <a:buChar char="–"/>
              <a:defRPr sz="1800"/>
            </a:lvl3pPr>
            <a:lvl4pPr marL="688975" indent="-225425">
              <a:buFont typeface="Arial" pitchFamily="34" charset="0"/>
              <a:buChar char="•"/>
              <a:defRPr sz="1600"/>
            </a:lvl4pPr>
            <a:lvl5pPr marL="914400" indent="-225425">
              <a:buFont typeface="Arial" pitchFamily="34" charset="0"/>
              <a:buChar char="–"/>
              <a:tabLst/>
              <a:defRPr sz="1400"/>
            </a:lvl5pPr>
          </a:lstStyle>
          <a:p>
            <a:pPr lvl="0"/>
            <a:r>
              <a:rPr lang="en-CA" dirty="0" smtClean="0"/>
              <a:t>First Level Text</a:t>
            </a:r>
          </a:p>
          <a:p>
            <a:pPr lvl="1"/>
            <a:r>
              <a:rPr lang="en-CA" dirty="0" smtClean="0"/>
              <a:t>Second Level Text</a:t>
            </a:r>
          </a:p>
          <a:p>
            <a:pPr lvl="2"/>
            <a:r>
              <a:rPr lang="en-CA" dirty="0" smtClean="0"/>
              <a:t>Third Level Text</a:t>
            </a:r>
          </a:p>
          <a:p>
            <a:pPr lvl="3"/>
            <a:r>
              <a:rPr lang="en-CA" dirty="0" smtClean="0"/>
              <a:t>Fourth Level Text</a:t>
            </a:r>
          </a:p>
          <a:p>
            <a:pPr lvl="4"/>
            <a:r>
              <a:rPr lang="en-CA" dirty="0" smtClean="0"/>
              <a:t>Fifth Level Text</a:t>
            </a:r>
          </a:p>
        </p:txBody>
      </p:sp>
      <p:sp>
        <p:nvSpPr>
          <p:cNvPr id="8" name="Content Placeholder 9"/>
          <p:cNvSpPr>
            <a:spLocks noGrp="1"/>
          </p:cNvSpPr>
          <p:nvPr>
            <p:ph sz="quarter" idx="14" hasCustomPrompt="1"/>
          </p:nvPr>
        </p:nvSpPr>
        <p:spPr>
          <a:xfrm>
            <a:off x="4660900" y="1381125"/>
            <a:ext cx="4025898" cy="4824414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spcAft>
                <a:spcPts val="0"/>
              </a:spcAft>
              <a:buNone/>
              <a:defRPr sz="2000" b="1">
                <a:solidFill>
                  <a:srgbClr val="00BBEE"/>
                </a:solidFill>
              </a:defRPr>
            </a:lvl1pPr>
            <a:lvl2pPr marL="231775" indent="-231775">
              <a:buFont typeface="Arial" pitchFamily="34" charset="0"/>
              <a:buChar char="•"/>
              <a:defRPr sz="2000"/>
            </a:lvl2pPr>
            <a:lvl3pPr marL="457200" indent="-231775">
              <a:buFont typeface="Arial" pitchFamily="34" charset="0"/>
              <a:buChar char="–"/>
              <a:defRPr sz="1800"/>
            </a:lvl3pPr>
            <a:lvl4pPr marL="688975" indent="-225425">
              <a:buFont typeface="Arial" pitchFamily="34" charset="0"/>
              <a:buChar char="•"/>
              <a:defRPr sz="1600"/>
            </a:lvl4pPr>
            <a:lvl5pPr marL="914400" indent="-225425">
              <a:buFont typeface="Arial" pitchFamily="34" charset="0"/>
              <a:buChar char="–"/>
              <a:tabLst/>
              <a:defRPr sz="1400"/>
            </a:lvl5pPr>
          </a:lstStyle>
          <a:p>
            <a:pPr lvl="0"/>
            <a:r>
              <a:rPr lang="en-CA" dirty="0" smtClean="0"/>
              <a:t>First Level Text</a:t>
            </a:r>
          </a:p>
          <a:p>
            <a:pPr lvl="1"/>
            <a:r>
              <a:rPr lang="en-CA" dirty="0" smtClean="0"/>
              <a:t>Second Level Text</a:t>
            </a:r>
          </a:p>
          <a:p>
            <a:pPr lvl="2"/>
            <a:r>
              <a:rPr lang="en-CA" dirty="0" smtClean="0"/>
              <a:t>Third Level Text</a:t>
            </a:r>
          </a:p>
          <a:p>
            <a:pPr lvl="3"/>
            <a:r>
              <a:rPr lang="en-CA" dirty="0" smtClean="0"/>
              <a:t>Fourth Level Text</a:t>
            </a:r>
          </a:p>
          <a:p>
            <a:pPr lvl="4"/>
            <a:r>
              <a:rPr lang="en-CA" dirty="0" smtClean="0"/>
              <a:t>Fifth Level Text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444500" y="6572250"/>
            <a:ext cx="2573227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Copyright © </a:t>
            </a:r>
            <a:r>
              <a:rPr lang="is-IS" sz="900" dirty="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2016</a:t>
            </a:r>
            <a:r>
              <a:rPr lang="en-US" sz="900" dirty="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Accenture  All rights reserved.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57994" y="1162050"/>
            <a:ext cx="8686006" cy="0"/>
          </a:xfrm>
          <a:prstGeom prst="line">
            <a:avLst/>
          </a:prstGeom>
          <a:ln w="12700">
            <a:solidFill>
              <a:srgbClr val="00BB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Master Title Slide Headline</a:t>
            </a:r>
            <a:endParaRPr lang="en-CA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pPr algn="r"/>
              <a:t>‹#›</a:t>
            </a:fld>
            <a:endParaRPr lang="en-CA" sz="900" dirty="0">
              <a:solidFill>
                <a:srgbClr val="7F7F7F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32379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 userDrawn="1"/>
        </p:nvSpPr>
        <p:spPr>
          <a:xfrm>
            <a:off x="444500" y="6572250"/>
            <a:ext cx="2573227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Copyright © </a:t>
            </a:r>
            <a:r>
              <a:rPr lang="is-IS" sz="900" dirty="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2016</a:t>
            </a:r>
            <a:r>
              <a:rPr lang="en-US" sz="900" dirty="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Accenture  All rights reserved.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7994" y="1162050"/>
            <a:ext cx="8686006" cy="0"/>
          </a:xfrm>
          <a:prstGeom prst="line">
            <a:avLst/>
          </a:prstGeom>
          <a:ln w="12700">
            <a:solidFill>
              <a:srgbClr val="00BB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Master Title Slide Headline</a:t>
            </a:r>
            <a:endParaRPr lang="en-CA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pPr algn="r"/>
              <a:t>‹#›</a:t>
            </a:fld>
            <a:endParaRPr lang="en-CA" sz="900" dirty="0">
              <a:solidFill>
                <a:srgbClr val="7F7F7F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40059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 userDrawn="1"/>
        </p:nvSpPr>
        <p:spPr>
          <a:xfrm>
            <a:off x="444500" y="6572250"/>
            <a:ext cx="2573227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Copyright © </a:t>
            </a:r>
            <a:r>
              <a:rPr lang="is-IS" sz="900" dirty="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2016</a:t>
            </a:r>
            <a:r>
              <a:rPr lang="en-US" sz="900" dirty="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Accenture  All rights reserved.</a:t>
            </a:r>
          </a:p>
        </p:txBody>
      </p:sp>
      <p:sp>
        <p:nvSpPr>
          <p:cNvPr id="3" name="TextBox 2"/>
          <p:cNvSpPr txBox="1"/>
          <p:nvPr userDrawn="1"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pPr algn="r"/>
              <a:t>‹#›</a:t>
            </a:fld>
            <a:endParaRPr lang="en-CA" sz="900" dirty="0">
              <a:solidFill>
                <a:srgbClr val="7F7F7F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92938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381125"/>
            <a:ext cx="8228012" cy="482441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CA" dirty="0" smtClean="0"/>
              <a:t>First Level Text</a:t>
            </a:r>
          </a:p>
          <a:p>
            <a:pPr lvl="1"/>
            <a:r>
              <a:rPr lang="en-CA" dirty="0" smtClean="0"/>
              <a:t>Second Level Text</a:t>
            </a:r>
          </a:p>
          <a:p>
            <a:pPr lvl="2"/>
            <a:r>
              <a:rPr lang="en-CA" dirty="0" smtClean="0"/>
              <a:t>Third Level Text</a:t>
            </a:r>
          </a:p>
          <a:p>
            <a:pPr lvl="3"/>
            <a:r>
              <a:rPr lang="en-CA" dirty="0" smtClean="0"/>
              <a:t>Fourth Level Text</a:t>
            </a:r>
          </a:p>
          <a:p>
            <a:pPr lvl="4"/>
            <a:r>
              <a:rPr lang="en-CA" dirty="0" smtClean="0"/>
              <a:t>Fifth Level Text</a:t>
            </a:r>
            <a:endParaRPr lang="en-US" dirty="0" smtClean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461035" y="170122"/>
            <a:ext cx="8205261" cy="785553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en-US" dirty="0" smtClean="0"/>
              <a:t>Master Title Slide Headline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81531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ts val="2600"/>
        </a:lnSpc>
        <a:spcBef>
          <a:spcPct val="0"/>
        </a:spcBef>
        <a:buNone/>
        <a:defRPr sz="2600" b="1" kern="1200">
          <a:solidFill>
            <a:srgbClr val="000000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231775" indent="-231775" algn="l" defTabSz="914400" rtl="0" eaLnBrk="1" latinLnBrk="0" hangingPunct="1">
        <a:lnSpc>
          <a:spcPct val="100000"/>
        </a:lnSpc>
        <a:spcBef>
          <a:spcPts val="1200"/>
        </a:spcBef>
        <a:spcAft>
          <a:spcPts val="0"/>
        </a:spcAft>
        <a:buClr>
          <a:schemeClr val="tx1"/>
        </a:buClr>
        <a:buSzPct val="80000"/>
        <a:buFont typeface="Arial" pitchFamily="34" charset="0"/>
        <a:buChar char="•"/>
        <a:defRPr sz="2600" b="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457200" indent="-231775" algn="l" defTabSz="914400" rtl="0" eaLnBrk="1" latinLnBrk="0" hangingPunct="1">
        <a:lnSpc>
          <a:spcPct val="100000"/>
        </a:lnSpc>
        <a:spcBef>
          <a:spcPts val="624"/>
        </a:spcBef>
        <a:spcAft>
          <a:spcPts val="0"/>
        </a:spcAft>
        <a:buClr>
          <a:schemeClr val="tx1"/>
        </a:buClr>
        <a:buSzPct val="80000"/>
        <a:buFont typeface="Arial" pitchFamily="34" charset="0"/>
        <a:buChar char="–"/>
        <a:defRPr sz="2400" kern="1200">
          <a:solidFill>
            <a:srgbClr val="000000"/>
          </a:solidFill>
          <a:latin typeface="Arial" pitchFamily="34" charset="0"/>
          <a:ea typeface="+mn-ea"/>
          <a:cs typeface="Arial" pitchFamily="34" charset="0"/>
        </a:defRPr>
      </a:lvl2pPr>
      <a:lvl3pPr marL="688975" indent="-231775" algn="l" defTabSz="914400" rtl="0" eaLnBrk="1" latinLnBrk="0" hangingPunct="1">
        <a:lnSpc>
          <a:spcPct val="100000"/>
        </a:lnSpc>
        <a:spcBef>
          <a:spcPts val="576"/>
        </a:spcBef>
        <a:spcAft>
          <a:spcPts val="0"/>
        </a:spcAft>
        <a:buClr>
          <a:schemeClr val="tx1"/>
        </a:buClr>
        <a:buSzPct val="80000"/>
        <a:buFont typeface="Arial" pitchFamily="34" charset="0"/>
        <a:buChar char="•"/>
        <a:defRPr sz="2000" kern="1200" baseline="0">
          <a:solidFill>
            <a:srgbClr val="000000"/>
          </a:solidFill>
          <a:latin typeface="Arial" pitchFamily="34" charset="0"/>
          <a:ea typeface="+mn-ea"/>
          <a:cs typeface="Arial" pitchFamily="34" charset="0"/>
        </a:defRPr>
      </a:lvl3pPr>
      <a:lvl4pPr marL="914400" indent="-225425" algn="l" defTabSz="914400" rtl="0" eaLnBrk="1" latinLnBrk="0" hangingPunct="1">
        <a:lnSpc>
          <a:spcPct val="100000"/>
        </a:lnSpc>
        <a:spcBef>
          <a:spcPts val="528"/>
        </a:spcBef>
        <a:spcAft>
          <a:spcPts val="0"/>
        </a:spcAft>
        <a:buClr>
          <a:schemeClr val="tx1"/>
        </a:buClr>
        <a:buSzPct val="80000"/>
        <a:buFont typeface="Arial" pitchFamily="34" charset="0"/>
        <a:buChar char="–"/>
        <a:defRPr sz="1800" kern="1200" baseline="0">
          <a:solidFill>
            <a:srgbClr val="000000"/>
          </a:solidFill>
          <a:latin typeface="Arial" pitchFamily="34" charset="0"/>
          <a:ea typeface="+mn-ea"/>
          <a:cs typeface="Arial" pitchFamily="34" charset="0"/>
        </a:defRPr>
      </a:lvl4pPr>
      <a:lvl5pPr marL="1146175" indent="-231775" algn="l" defTabSz="914400" rtl="0" eaLnBrk="1" latinLnBrk="0" hangingPunct="1">
        <a:lnSpc>
          <a:spcPct val="100000"/>
        </a:lnSpc>
        <a:spcBef>
          <a:spcPts val="480"/>
        </a:spcBef>
        <a:spcAft>
          <a:spcPts val="0"/>
        </a:spcAft>
        <a:buClr>
          <a:schemeClr val="tx1"/>
        </a:buClr>
        <a:buSzPct val="80000"/>
        <a:buFont typeface="Arial" pitchFamily="34" charset="0"/>
        <a:buChar char="•"/>
        <a:defRPr sz="1600" kern="1200" baseline="0">
          <a:solidFill>
            <a:srgbClr val="000000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pring.io/guides#gs" TargetMode="External"/><Relationship Id="rId4" Type="http://schemas.openxmlformats.org/officeDocument/2006/relationships/hyperlink" Target="http://docs.spring.io/spring-boot/docs/current/reference/html/" TargetMode="External"/><Relationship Id="rId1" Type="http://schemas.openxmlformats.org/officeDocument/2006/relationships/slideLayout" Target="../slideLayouts/slideLayout3.xml"/><Relationship Id="rId2" Type="http://schemas.openxmlformats.org/officeDocument/2006/relationships/hyperlink" Target="http://docs.spring.io/spring-boot/docs/1.2.3.RELEASE/reference/html/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58786" y="4659314"/>
            <a:ext cx="7240045" cy="2035400"/>
          </a:xfrm>
        </p:spPr>
        <p:txBody>
          <a:bodyPr/>
          <a:lstStyle/>
          <a:p>
            <a:r>
              <a:rPr lang="en-CA" dirty="0" smtClean="0"/>
              <a:t>Getting started with Spring Boot</a:t>
            </a:r>
          </a:p>
          <a:p>
            <a:endParaRPr lang="en-CA" dirty="0" smtClean="0"/>
          </a:p>
          <a:p>
            <a:r>
              <a:rPr lang="en-CA" dirty="0" smtClean="0"/>
              <a:t>Vladimir </a:t>
            </a:r>
            <a:r>
              <a:rPr lang="en-CA" dirty="0" err="1" smtClean="0"/>
              <a:t>Hlavacek</a:t>
            </a:r>
            <a:endParaRPr lang="en-CA" dirty="0" smtClean="0"/>
          </a:p>
          <a:p>
            <a:r>
              <a:rPr lang="en-CA" dirty="0" smtClean="0"/>
              <a:t>Stanislav Bustor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50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CA" dirty="0" err="1" smtClean="0"/>
              <a:t>application.properties</a:t>
            </a:r>
            <a:endParaRPr lang="en-CA" dirty="0" smtClean="0"/>
          </a:p>
          <a:p>
            <a:pPr lvl="1"/>
            <a:r>
              <a:rPr lang="en-CA" dirty="0" smtClean="0"/>
              <a:t>There are predefined properties for almost every framework included in Spring Boot</a:t>
            </a:r>
          </a:p>
          <a:p>
            <a:r>
              <a:rPr lang="en-CA" dirty="0" err="1" smtClean="0"/>
              <a:t>application.yml</a:t>
            </a:r>
            <a:endParaRPr lang="en-CA" dirty="0"/>
          </a:p>
          <a:p>
            <a:pPr lvl="1"/>
            <a:r>
              <a:rPr lang="en-CA" dirty="0" smtClean="0"/>
              <a:t>With </a:t>
            </a:r>
            <a:r>
              <a:rPr lang="en-CA" dirty="0" err="1" smtClean="0"/>
              <a:t>SnakeYML</a:t>
            </a:r>
            <a:r>
              <a:rPr lang="en-CA" dirty="0" smtClean="0"/>
              <a:t> library – more readable</a:t>
            </a:r>
          </a:p>
          <a:p>
            <a:r>
              <a:rPr lang="en-CA" dirty="0" smtClean="0"/>
              <a:t>Support for random values</a:t>
            </a:r>
          </a:p>
          <a:p>
            <a:r>
              <a:rPr lang="en-CA" dirty="0" smtClean="0"/>
              <a:t>Profile specific configuration files</a:t>
            </a:r>
          </a:p>
          <a:p>
            <a:r>
              <a:rPr lang="en-CA" dirty="0" smtClean="0"/>
              <a:t>@</a:t>
            </a:r>
            <a:r>
              <a:rPr lang="en-CA" dirty="0" err="1" smtClean="0"/>
              <a:t>ConfigurationProperties</a:t>
            </a:r>
            <a:endParaRPr lang="en-CA" dirty="0" smtClean="0"/>
          </a:p>
          <a:p>
            <a:pPr marL="682625" lvl="1" indent="-457200">
              <a:buFont typeface="+mj-lt"/>
              <a:buAutoNum type="arabicPeriod"/>
            </a:pPr>
            <a:endParaRPr lang="en-CA" dirty="0"/>
          </a:p>
          <a:p>
            <a:endParaRPr lang="en-CA" dirty="0" smtClean="0"/>
          </a:p>
          <a:p>
            <a:pPr lvl="1"/>
            <a:endParaRPr lang="en-CA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1035" y="170122"/>
            <a:ext cx="8205261" cy="785553"/>
          </a:xfrm>
        </p:spPr>
        <p:txBody>
          <a:bodyPr/>
          <a:lstStyle/>
          <a:p>
            <a:r>
              <a:rPr lang="en-CA" dirty="0" smtClean="0"/>
              <a:t>Configuring your application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81054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CA" dirty="0" smtClean="0"/>
              <a:t>Production ready monitoring and management</a:t>
            </a:r>
          </a:p>
          <a:p>
            <a:r>
              <a:rPr lang="en-CA" dirty="0" smtClean="0"/>
              <a:t>HTTP Endpoints for monitoring</a:t>
            </a:r>
          </a:p>
          <a:p>
            <a:r>
              <a:rPr lang="en-CA" dirty="0" smtClean="0"/>
              <a:t>JMX Support</a:t>
            </a:r>
          </a:p>
          <a:p>
            <a:r>
              <a:rPr lang="en-CA" dirty="0" smtClean="0"/>
              <a:t>SSH Shell support</a:t>
            </a:r>
            <a:endParaRPr lang="en-CA" dirty="0"/>
          </a:p>
          <a:p>
            <a:endParaRPr lang="en-CA" dirty="0" smtClean="0"/>
          </a:p>
          <a:p>
            <a:pPr lvl="1"/>
            <a:endParaRPr lang="en-CA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1035" y="170122"/>
            <a:ext cx="8205261" cy="785553"/>
          </a:xfrm>
        </p:spPr>
        <p:txBody>
          <a:bodyPr/>
          <a:lstStyle/>
          <a:p>
            <a:r>
              <a:rPr lang="en-CA" dirty="0" smtClean="0"/>
              <a:t>Spring Boot Actuator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74678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JSON </a:t>
            </a:r>
            <a:r>
              <a:rPr lang="en-US" dirty="0"/>
              <a:t>Schema </a:t>
            </a:r>
            <a:r>
              <a:rPr lang="en-US" dirty="0" smtClean="0"/>
              <a:t>or YAML</a:t>
            </a:r>
            <a:endParaRPr lang="en-US" dirty="0"/>
          </a:p>
          <a:p>
            <a:r>
              <a:rPr lang="en-US" dirty="0"/>
              <a:t>Top down approach</a:t>
            </a:r>
          </a:p>
          <a:p>
            <a:pPr lvl="1"/>
            <a:r>
              <a:rPr lang="en-US" dirty="0"/>
              <a:t>Write Schema =&gt; Generate client</a:t>
            </a:r>
          </a:p>
          <a:p>
            <a:r>
              <a:rPr lang="en-US" dirty="0"/>
              <a:t>Bottom up approach</a:t>
            </a:r>
          </a:p>
          <a:p>
            <a:pPr lvl="1"/>
            <a:r>
              <a:rPr lang="en-US" dirty="0"/>
              <a:t>Write implementation =&gt; Generate </a:t>
            </a:r>
            <a:r>
              <a:rPr lang="en-US" dirty="0" smtClean="0"/>
              <a:t>description</a:t>
            </a:r>
          </a:p>
          <a:p>
            <a:r>
              <a:rPr lang="en-US" dirty="0" smtClean="0"/>
              <a:t>Swagger UI</a:t>
            </a:r>
          </a:p>
          <a:p>
            <a:pPr lvl="1"/>
            <a:r>
              <a:rPr lang="en-US" dirty="0" smtClean="0"/>
              <a:t>Allows to browse generated documentation</a:t>
            </a:r>
          </a:p>
          <a:p>
            <a:pPr lvl="1"/>
            <a:r>
              <a:rPr lang="en-US" dirty="0" smtClean="0"/>
              <a:t>Allows testing of the documentation</a:t>
            </a:r>
          </a:p>
          <a:p>
            <a:pPr lvl="1"/>
            <a:r>
              <a:rPr lang="en-US" dirty="0" smtClean="0"/>
              <a:t>Direct access to JSON Schemas</a:t>
            </a:r>
          </a:p>
          <a:p>
            <a:pPr lvl="1"/>
            <a:r>
              <a:rPr lang="en-US" dirty="0" smtClean="0"/>
              <a:t>Schema editor</a:t>
            </a:r>
          </a:p>
          <a:p>
            <a:r>
              <a:rPr lang="en-US" dirty="0" smtClean="0"/>
              <a:t>Swagger </a:t>
            </a:r>
            <a:r>
              <a:rPr lang="en-US" dirty="0" err="1" smtClean="0"/>
              <a:t>codegen</a:t>
            </a:r>
            <a:endParaRPr lang="en-US" dirty="0" smtClean="0"/>
          </a:p>
          <a:p>
            <a:pPr lvl="1"/>
            <a:r>
              <a:rPr lang="en-US" dirty="0" smtClean="0"/>
              <a:t>Generates implementation from schemas / YAML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Swagger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534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CA" dirty="0" smtClean="0"/>
              <a:t>Try it</a:t>
            </a:r>
            <a:endParaRPr lang="en-CA" dirty="0" smtClean="0">
              <a:sym typeface="Wingdings"/>
            </a:endParaRPr>
          </a:p>
          <a:p>
            <a:r>
              <a:rPr lang="en-CA" dirty="0" smtClean="0"/>
              <a:t>Very easy to develop Java applications</a:t>
            </a:r>
          </a:p>
          <a:p>
            <a:r>
              <a:rPr lang="en-CA" dirty="0" smtClean="0"/>
              <a:t>Supports also e.g. Integration / Batch style applications</a:t>
            </a:r>
          </a:p>
          <a:p>
            <a:r>
              <a:rPr lang="en-CA" dirty="0" smtClean="0"/>
              <a:t>Spring Cloud</a:t>
            </a:r>
          </a:p>
          <a:p>
            <a:pPr lvl="1"/>
            <a:r>
              <a:rPr lang="en-CA" dirty="0" smtClean="0"/>
              <a:t>Distributed system patterns for Spring</a:t>
            </a:r>
          </a:p>
          <a:p>
            <a:pPr lvl="1"/>
            <a:r>
              <a:rPr lang="en-CA" dirty="0" smtClean="0"/>
              <a:t>Netflix infrastructure components</a:t>
            </a:r>
          </a:p>
          <a:p>
            <a:pPr lvl="1"/>
            <a:r>
              <a:rPr lang="en-CA" dirty="0" smtClean="0"/>
              <a:t>Reactive </a:t>
            </a:r>
            <a:r>
              <a:rPr lang="en-CA" smtClean="0"/>
              <a:t>architecture components</a:t>
            </a:r>
            <a:endParaRPr lang="en-CA" dirty="0"/>
          </a:p>
          <a:p>
            <a:endParaRPr lang="en-CA" dirty="0" smtClean="0"/>
          </a:p>
          <a:p>
            <a:pPr lvl="1"/>
            <a:endParaRPr lang="en-CA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1035" y="170122"/>
            <a:ext cx="8205261" cy="785553"/>
          </a:xfrm>
        </p:spPr>
        <p:txBody>
          <a:bodyPr/>
          <a:lstStyle/>
          <a:p>
            <a:r>
              <a:rPr lang="en-CA" dirty="0" smtClean="0"/>
              <a:t>Spring Boot - Where to continue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57193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CA" dirty="0" smtClean="0"/>
              <a:t>Try Groovy</a:t>
            </a:r>
          </a:p>
          <a:p>
            <a:pPr lvl="1"/>
            <a:endParaRPr lang="en-CA" dirty="0"/>
          </a:p>
          <a:p>
            <a:pPr marL="0" indent="0">
              <a:buNone/>
            </a:pPr>
            <a:r>
              <a:rPr lang="en-CA" sz="1800" dirty="0">
                <a:latin typeface="Courier New"/>
                <a:cs typeface="Courier New"/>
              </a:rPr>
              <a:t>@</a:t>
            </a:r>
            <a:r>
              <a:rPr lang="en-CA" sz="1800" dirty="0" err="1">
                <a:latin typeface="Courier New"/>
                <a:cs typeface="Courier New"/>
              </a:rPr>
              <a:t>RestController</a:t>
            </a:r>
            <a:endParaRPr lang="en-CA" sz="18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CA" sz="1800" dirty="0">
                <a:latin typeface="Courier New"/>
                <a:cs typeface="Courier New"/>
              </a:rPr>
              <a:t>class App {</a:t>
            </a:r>
          </a:p>
          <a:p>
            <a:pPr marL="0" indent="0">
              <a:buNone/>
            </a:pPr>
            <a:r>
              <a:rPr lang="en-CA" sz="1800" dirty="0" smtClean="0">
                <a:latin typeface="Courier New"/>
                <a:cs typeface="Courier New"/>
              </a:rPr>
              <a:t>	@</a:t>
            </a:r>
            <a:r>
              <a:rPr lang="en-CA" sz="1800" dirty="0" err="1">
                <a:latin typeface="Courier New"/>
                <a:cs typeface="Courier New"/>
              </a:rPr>
              <a:t>RequestMapping</a:t>
            </a:r>
            <a:r>
              <a:rPr lang="en-CA" sz="1800" dirty="0">
                <a:latin typeface="Courier New"/>
                <a:cs typeface="Courier New"/>
              </a:rPr>
              <a:t>("/")</a:t>
            </a:r>
          </a:p>
          <a:p>
            <a:pPr marL="0" indent="0">
              <a:buNone/>
            </a:pPr>
            <a:r>
              <a:rPr lang="en-CA" sz="1800" dirty="0">
                <a:latin typeface="Courier New"/>
                <a:cs typeface="Courier New"/>
              </a:rPr>
              <a:t> </a:t>
            </a:r>
            <a:r>
              <a:rPr lang="en-CA" sz="1800" dirty="0" smtClean="0">
                <a:latin typeface="Courier New"/>
                <a:cs typeface="Courier New"/>
              </a:rPr>
              <a:t>	String </a:t>
            </a:r>
            <a:r>
              <a:rPr lang="en-CA" sz="1800" dirty="0">
                <a:latin typeface="Courier New"/>
                <a:cs typeface="Courier New"/>
              </a:rPr>
              <a:t>home() {</a:t>
            </a:r>
          </a:p>
          <a:p>
            <a:pPr marL="0" indent="0">
              <a:buNone/>
            </a:pPr>
            <a:r>
              <a:rPr lang="en-CA" sz="1800" dirty="0" smtClean="0">
                <a:latin typeface="Courier New"/>
                <a:cs typeface="Courier New"/>
              </a:rPr>
              <a:t>		"hello”</a:t>
            </a:r>
            <a:endParaRPr lang="en-CA" sz="18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CA" sz="1800" dirty="0" smtClean="0">
                <a:latin typeface="Courier New"/>
                <a:cs typeface="Courier New"/>
              </a:rPr>
              <a:t>	}</a:t>
            </a:r>
            <a:endParaRPr lang="en-CA" sz="18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CA" sz="1800" dirty="0">
                <a:latin typeface="Courier New"/>
                <a:cs typeface="Courier New"/>
              </a:rPr>
              <a:t>}</a:t>
            </a:r>
            <a:endParaRPr lang="en-CA" sz="1800" dirty="0" smtClean="0">
              <a:latin typeface="Courier New"/>
              <a:cs typeface="Courier New"/>
            </a:endParaRPr>
          </a:p>
          <a:p>
            <a:pPr lvl="1"/>
            <a:endParaRPr lang="en-CA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1035" y="170122"/>
            <a:ext cx="8205261" cy="785553"/>
          </a:xfrm>
        </p:spPr>
        <p:txBody>
          <a:bodyPr/>
          <a:lstStyle/>
          <a:p>
            <a:r>
              <a:rPr lang="en-CA" dirty="0" smtClean="0"/>
              <a:t>Spring Boot - Where to continue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15459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57200" y="3923155"/>
            <a:ext cx="8228013" cy="2622222"/>
          </a:xfrm>
        </p:spPr>
        <p:txBody>
          <a:bodyPr/>
          <a:lstStyle/>
          <a:p>
            <a:pPr algn="r"/>
            <a:r>
              <a:rPr lang="en-US" b="1" dirty="0" smtClean="0"/>
              <a:t>If you have a question?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4606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CA" dirty="0">
                <a:hlinkClick r:id="rId2"/>
              </a:rPr>
              <a:t>https://spring.io/guides/gs/spring-boot</a:t>
            </a:r>
            <a:r>
              <a:rPr lang="en-CA" dirty="0" smtClean="0">
                <a:hlinkClick r:id="rId2"/>
              </a:rPr>
              <a:t>/</a:t>
            </a:r>
          </a:p>
          <a:p>
            <a:r>
              <a:rPr lang="en-CA" dirty="0">
                <a:hlinkClick r:id="rId3"/>
              </a:rPr>
              <a:t>https://</a:t>
            </a:r>
            <a:r>
              <a:rPr lang="en-CA" dirty="0" smtClean="0">
                <a:hlinkClick r:id="rId3"/>
              </a:rPr>
              <a:t>spring.io/guides#gs</a:t>
            </a:r>
            <a:endParaRPr lang="en-CA" dirty="0" smtClean="0"/>
          </a:p>
          <a:p>
            <a:r>
              <a:rPr lang="en-CA" dirty="0">
                <a:hlinkClick r:id="rId4"/>
              </a:rPr>
              <a:t>http://docs.spring.io/spring-boot/docs/current/reference/html</a:t>
            </a:r>
            <a:r>
              <a:rPr lang="en-CA" dirty="0" smtClean="0">
                <a:hlinkClick r:id="rId4"/>
              </a:rPr>
              <a:t>/</a:t>
            </a:r>
            <a:endParaRPr lang="en-CA" dirty="0" smtClean="0"/>
          </a:p>
          <a:p>
            <a:endParaRPr lang="en-CA" dirty="0" smtClean="0"/>
          </a:p>
          <a:p>
            <a:endParaRPr lang="en-CA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1035" y="170122"/>
            <a:ext cx="8205261" cy="785553"/>
          </a:xfrm>
        </p:spPr>
        <p:txBody>
          <a:bodyPr/>
          <a:lstStyle/>
          <a:p>
            <a:r>
              <a:rPr lang="en-CA" dirty="0" smtClean="0"/>
              <a:t>Take a look at the documentation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89549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57200" y="3923155"/>
            <a:ext cx="8228013" cy="2622222"/>
          </a:xfrm>
        </p:spPr>
        <p:txBody>
          <a:bodyPr/>
          <a:lstStyle/>
          <a:p>
            <a:pPr algn="r"/>
            <a:r>
              <a:rPr lang="en-US" b="1" dirty="0" smtClean="0"/>
              <a:t>But now seriously ask </a:t>
            </a:r>
            <a:r>
              <a:rPr lang="en-US" b="1" dirty="0" smtClean="0">
                <a:sym typeface="Wingdings"/>
              </a:rPr>
              <a:t>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70882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57200" y="1540041"/>
            <a:ext cx="8228013" cy="2622222"/>
          </a:xfrm>
        </p:spPr>
        <p:txBody>
          <a:bodyPr/>
          <a:lstStyle/>
          <a:p>
            <a:pPr algn="ctr"/>
            <a:r>
              <a:rPr lang="en-US" b="1" dirty="0" smtClean="0"/>
              <a:t>How long does it take you to </a:t>
            </a:r>
            <a:r>
              <a:rPr lang="en-US" b="1" dirty="0" smtClean="0"/>
              <a:t>create your </a:t>
            </a:r>
            <a:r>
              <a:rPr lang="en-US" b="1" dirty="0" smtClean="0"/>
              <a:t>Java application?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98504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57200" y="1540041"/>
            <a:ext cx="8228013" cy="2622222"/>
          </a:xfrm>
        </p:spPr>
        <p:txBody>
          <a:bodyPr/>
          <a:lstStyle/>
          <a:p>
            <a:pPr algn="ctr"/>
            <a:r>
              <a:rPr lang="en-US" b="1" dirty="0" smtClean="0"/>
              <a:t>How long does it take for the rest of the team to learn the setup you have created?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33942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CA" dirty="0" smtClean="0"/>
              <a:t>Framework for rapid Java application development</a:t>
            </a:r>
          </a:p>
          <a:p>
            <a:r>
              <a:rPr lang="en-CA" dirty="0" smtClean="0"/>
              <a:t>Convention over configuration</a:t>
            </a:r>
          </a:p>
          <a:p>
            <a:r>
              <a:rPr lang="en-CA" dirty="0" smtClean="0"/>
              <a:t>Allows to quickly start with the development</a:t>
            </a:r>
          </a:p>
          <a:p>
            <a:r>
              <a:rPr lang="en-CA" dirty="0" smtClean="0"/>
              <a:t>Automatically configures the required frameworks</a:t>
            </a:r>
          </a:p>
          <a:p>
            <a:r>
              <a:rPr lang="en-CA" dirty="0" smtClean="0"/>
              <a:t>Contains production ready features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1035" y="170122"/>
            <a:ext cx="8205261" cy="785553"/>
          </a:xfrm>
        </p:spPr>
        <p:txBody>
          <a:bodyPr/>
          <a:lstStyle/>
          <a:p>
            <a:r>
              <a:rPr lang="en-CA" dirty="0" smtClean="0"/>
              <a:t>Spring Boot overview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78355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57200" y="3923155"/>
            <a:ext cx="8228013" cy="2622222"/>
          </a:xfrm>
        </p:spPr>
        <p:txBody>
          <a:bodyPr/>
          <a:lstStyle/>
          <a:p>
            <a:pPr algn="r"/>
            <a:r>
              <a:rPr lang="en-US" b="1" dirty="0" smtClean="0"/>
              <a:t>Getting started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4680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CA" dirty="0" smtClean="0"/>
              <a:t>Spring Boot is opinionated framework</a:t>
            </a:r>
          </a:p>
          <a:p>
            <a:r>
              <a:rPr lang="en-CA" dirty="0" smtClean="0"/>
              <a:t>Automatic configuration based on the libraries on the </a:t>
            </a:r>
            <a:r>
              <a:rPr lang="en-CA" dirty="0" err="1" smtClean="0"/>
              <a:t>classpath</a:t>
            </a:r>
            <a:endParaRPr lang="en-CA" dirty="0" smtClean="0"/>
          </a:p>
          <a:p>
            <a:r>
              <a:rPr lang="en-CA" dirty="0" smtClean="0"/>
              <a:t>Maven Starter </a:t>
            </a:r>
            <a:r>
              <a:rPr lang="en-CA" dirty="0" err="1" smtClean="0"/>
              <a:t>pom.xmls</a:t>
            </a:r>
            <a:r>
              <a:rPr lang="en-CA" dirty="0" smtClean="0"/>
              <a:t>:</a:t>
            </a:r>
          </a:p>
          <a:p>
            <a:pPr lvl="1"/>
            <a:r>
              <a:rPr lang="en-CA" dirty="0" smtClean="0"/>
              <a:t>spring-boot-starter-web</a:t>
            </a:r>
          </a:p>
          <a:p>
            <a:pPr lvl="1"/>
            <a:r>
              <a:rPr lang="en-CA" dirty="0" smtClean="0"/>
              <a:t>spring-boot-starter-</a:t>
            </a:r>
            <a:r>
              <a:rPr lang="en-CA" dirty="0" err="1" smtClean="0"/>
              <a:t>jdbc</a:t>
            </a:r>
            <a:endParaRPr lang="en-CA" dirty="0" smtClean="0"/>
          </a:p>
          <a:p>
            <a:pPr lvl="1"/>
            <a:r>
              <a:rPr lang="en-CA" dirty="0" smtClean="0"/>
              <a:t>spring-boot-starter-data-</a:t>
            </a:r>
            <a:r>
              <a:rPr lang="en-CA" dirty="0" err="1" smtClean="0"/>
              <a:t>jpa</a:t>
            </a:r>
            <a:endParaRPr lang="en-CA" dirty="0" smtClean="0"/>
          </a:p>
          <a:p>
            <a:pPr lvl="1"/>
            <a:r>
              <a:rPr lang="en-CA" dirty="0" smtClean="0"/>
              <a:t>spring-boot-starter-test</a:t>
            </a:r>
          </a:p>
          <a:p>
            <a:pPr lvl="1"/>
            <a:r>
              <a:rPr lang="en-CA" dirty="0" smtClean="0"/>
              <a:t>…</a:t>
            </a:r>
          </a:p>
          <a:p>
            <a:pPr lvl="1"/>
            <a:endParaRPr lang="en-CA" dirty="0" smtClean="0"/>
          </a:p>
          <a:p>
            <a:endParaRPr lang="en-CA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1035" y="170122"/>
            <a:ext cx="8205261" cy="785553"/>
          </a:xfrm>
        </p:spPr>
        <p:txBody>
          <a:bodyPr/>
          <a:lstStyle/>
          <a:p>
            <a:r>
              <a:rPr lang="en-CA" dirty="0" err="1" smtClean="0"/>
              <a:t>Autoconfiguration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76928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CA" dirty="0" smtClean="0"/>
              <a:t>Uses embedded container – Tomcat / Jetty / Undertow</a:t>
            </a:r>
          </a:p>
          <a:p>
            <a:pPr lvl="1"/>
            <a:r>
              <a:rPr lang="en-CA" dirty="0" smtClean="0"/>
              <a:t>It is possible to customize the container configuration</a:t>
            </a:r>
          </a:p>
          <a:p>
            <a:r>
              <a:rPr lang="en-CA" dirty="0" err="1" smtClean="0"/>
              <a:t>Autoconfigured</a:t>
            </a:r>
            <a:r>
              <a:rPr lang="en-CA" dirty="0" smtClean="0"/>
              <a:t> Spring MVC</a:t>
            </a:r>
          </a:p>
          <a:p>
            <a:r>
              <a:rPr lang="en-CA" dirty="0" smtClean="0"/>
              <a:t>Static resources served from predefined paths</a:t>
            </a:r>
          </a:p>
          <a:p>
            <a:r>
              <a:rPr lang="en-CA" dirty="0" smtClean="0"/>
              <a:t>JSP Pages not recommended</a:t>
            </a:r>
          </a:p>
          <a:p>
            <a:pPr lvl="1"/>
            <a:r>
              <a:rPr lang="en-CA" dirty="0" smtClean="0"/>
              <a:t>Use </a:t>
            </a:r>
            <a:r>
              <a:rPr lang="en-CA" dirty="0" err="1" smtClean="0"/>
              <a:t>Thymeleaf</a:t>
            </a:r>
            <a:r>
              <a:rPr lang="en-CA" dirty="0" smtClean="0"/>
              <a:t> / Velocity / </a:t>
            </a:r>
            <a:r>
              <a:rPr lang="en-CA" dirty="0" err="1" smtClean="0"/>
              <a:t>Freemarker</a:t>
            </a:r>
            <a:endParaRPr lang="en-CA" dirty="0" smtClean="0"/>
          </a:p>
          <a:p>
            <a:pPr lvl="1"/>
            <a:endParaRPr lang="en-CA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1035" y="170122"/>
            <a:ext cx="8205261" cy="785553"/>
          </a:xfrm>
        </p:spPr>
        <p:txBody>
          <a:bodyPr/>
          <a:lstStyle/>
          <a:p>
            <a:r>
              <a:rPr lang="en-CA" dirty="0" smtClean="0"/>
              <a:t>Building Web Applications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06214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CA" dirty="0"/>
              <a:t>spring-boot-starter-</a:t>
            </a:r>
            <a:r>
              <a:rPr lang="en-CA" dirty="0" err="1" smtClean="0"/>
              <a:t>jdbc</a:t>
            </a:r>
            <a:endParaRPr lang="en-CA" dirty="0" smtClean="0"/>
          </a:p>
          <a:p>
            <a:pPr lvl="1"/>
            <a:r>
              <a:rPr lang="en-CA" dirty="0" err="1" smtClean="0"/>
              <a:t>Autoconfiguration</a:t>
            </a:r>
            <a:r>
              <a:rPr lang="en-CA" dirty="0" smtClean="0"/>
              <a:t> of </a:t>
            </a:r>
            <a:r>
              <a:rPr lang="en-CA" dirty="0" err="1" smtClean="0"/>
              <a:t>DataSource</a:t>
            </a:r>
            <a:r>
              <a:rPr lang="en-CA" dirty="0" smtClean="0"/>
              <a:t>, </a:t>
            </a:r>
            <a:r>
              <a:rPr lang="en-CA" dirty="0" err="1" smtClean="0"/>
              <a:t>JdbcTemplate</a:t>
            </a:r>
            <a:endParaRPr lang="en-CA" dirty="0" smtClean="0"/>
          </a:p>
          <a:p>
            <a:r>
              <a:rPr lang="en-CA" dirty="0" smtClean="0"/>
              <a:t>spring-boot-starter-data-</a:t>
            </a:r>
            <a:r>
              <a:rPr lang="en-CA" dirty="0" err="1" smtClean="0"/>
              <a:t>jpa</a:t>
            </a:r>
            <a:endParaRPr lang="en-CA" dirty="0" smtClean="0"/>
          </a:p>
          <a:p>
            <a:pPr lvl="1"/>
            <a:r>
              <a:rPr lang="en-CA" dirty="0" err="1" smtClean="0"/>
              <a:t>Autoconfiguration</a:t>
            </a:r>
            <a:r>
              <a:rPr lang="en-CA" dirty="0" smtClean="0"/>
              <a:t> of Spring Data JPA</a:t>
            </a:r>
          </a:p>
          <a:p>
            <a:r>
              <a:rPr lang="en-CA" dirty="0" smtClean="0"/>
              <a:t>Automatic configuration of embedded databases</a:t>
            </a:r>
            <a:endParaRPr lang="en-CA" dirty="0"/>
          </a:p>
          <a:p>
            <a:pPr lvl="1"/>
            <a:endParaRPr lang="en-CA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1035" y="170122"/>
            <a:ext cx="8205261" cy="785553"/>
          </a:xfrm>
        </p:spPr>
        <p:txBody>
          <a:bodyPr/>
          <a:lstStyle/>
          <a:p>
            <a:r>
              <a:rPr lang="en-CA" dirty="0" smtClean="0"/>
              <a:t>Database access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41314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CA" dirty="0" smtClean="0"/>
              <a:t>Executable Jar file with embedded container</a:t>
            </a:r>
          </a:p>
          <a:p>
            <a:pPr lvl="1"/>
            <a:r>
              <a:rPr lang="en-CA" dirty="0" err="1" smtClean="0"/>
              <a:t>Microservices</a:t>
            </a:r>
            <a:r>
              <a:rPr lang="en-CA" dirty="0" smtClean="0"/>
              <a:t> platform</a:t>
            </a:r>
          </a:p>
          <a:p>
            <a:pPr lvl="1"/>
            <a:r>
              <a:rPr lang="en-CA" dirty="0" smtClean="0"/>
              <a:t>Cloud support</a:t>
            </a:r>
          </a:p>
          <a:p>
            <a:r>
              <a:rPr lang="en-CA" dirty="0" smtClean="0"/>
              <a:t>Standard war files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1035" y="170122"/>
            <a:ext cx="8205261" cy="785553"/>
          </a:xfrm>
        </p:spPr>
        <p:txBody>
          <a:bodyPr/>
          <a:lstStyle/>
          <a:p>
            <a:r>
              <a:rPr lang="en-CA" dirty="0" smtClean="0"/>
              <a:t>Packaging your application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50864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1"/>
</p:tagLst>
</file>

<file path=ppt/theme/theme1.xml><?xml version="1.0" encoding="utf-8"?>
<a:theme xmlns:a="http://schemas.openxmlformats.org/drawingml/2006/main" name="Accenture_Bubble_02_2012">
  <a:themeElements>
    <a:clrScheme name="Accenture_FINAL">
      <a:dk1>
        <a:srgbClr val="000000"/>
      </a:dk1>
      <a:lt1>
        <a:sysClr val="window" lastClr="FFFFFF"/>
      </a:lt1>
      <a:dk2>
        <a:srgbClr val="1F497D"/>
      </a:dk2>
      <a:lt2>
        <a:srgbClr val="E3DEDC"/>
      </a:lt2>
      <a:accent1>
        <a:srgbClr val="0033CC"/>
      </a:accent1>
      <a:accent2>
        <a:srgbClr val="00A400"/>
      </a:accent2>
      <a:accent3>
        <a:srgbClr val="FF9A05"/>
      </a:accent3>
      <a:accent4>
        <a:srgbClr val="FF0000"/>
      </a:accent4>
      <a:accent5>
        <a:srgbClr val="800080"/>
      </a:accent5>
      <a:accent6>
        <a:srgbClr val="00AEEF"/>
      </a:accent6>
      <a:hlink>
        <a:srgbClr val="0033CC"/>
      </a:hlink>
      <a:folHlink>
        <a:srgbClr val="771E28"/>
      </a:folHlink>
    </a:clrScheme>
    <a:fontScheme name="Accentur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>
    <Description0 xmlns="bc841b31-d549-43ed-bc47-0086310aa7e9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480F3B2C10C74BB61478E4247D6E77" ma:contentTypeVersion="3" ma:contentTypeDescription="Create a new document." ma:contentTypeScope="" ma:versionID="bbb06d8d1a4333ca905804fd3debc44f">
  <xsd:schema xmlns:xsd="http://www.w3.org/2001/XMLSchema" xmlns:p="http://schemas.microsoft.com/office/2006/metadata/properties" xmlns:ns2="bc841b31-d549-43ed-bc47-0086310aa7e9" targetNamespace="http://schemas.microsoft.com/office/2006/metadata/properties" ma:root="true" ma:fieldsID="5693bae45353fdb04159e6e40cd82bb6" ns2:_="">
    <xsd:import namespace="bc841b31-d549-43ed-bc47-0086310aa7e9"/>
    <xsd:element name="properties">
      <xsd:complexType>
        <xsd:sequence>
          <xsd:element name="documentManagement">
            <xsd:complexType>
              <xsd:all>
                <xsd:element ref="ns2:Description0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bc841b31-d549-43ed-bc47-0086310aa7e9" elementFormDefault="qualified">
    <xsd:import namespace="http://schemas.microsoft.com/office/2006/documentManagement/types"/>
    <xsd:element name="Description0" ma:index="8" nillable="true" ma:displayName="Description" ma:internalName="Description0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2905C2F8-621B-4EB1-B86D-A6573D50326B}">
  <ds:schemaRefs>
    <ds:schemaRef ds:uri="http://schemas.microsoft.com/office/2006/metadata/properties"/>
    <ds:schemaRef ds:uri="bc841b31-d549-43ed-bc47-0086310aa7e9"/>
  </ds:schemaRefs>
</ds:datastoreItem>
</file>

<file path=customXml/itemProps2.xml><?xml version="1.0" encoding="utf-8"?>
<ds:datastoreItem xmlns:ds="http://schemas.openxmlformats.org/officeDocument/2006/customXml" ds:itemID="{82C96BA7-3B1C-46BB-8E8A-0F8509CF63C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8736B68-95DA-4D88-A6AC-4E0F17B9640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c841b31-d549-43ed-bc47-0086310aa7e9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Accenture_Bubble_02_2012.potx</Template>
  <TotalTime>215</TotalTime>
  <Words>432</Words>
  <Application>Microsoft Macintosh PowerPoint</Application>
  <PresentationFormat>On-screen Show (4:3)</PresentationFormat>
  <Paragraphs>128</Paragraphs>
  <Slides>17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Calibri</vt:lpstr>
      <vt:lpstr>Courier New</vt:lpstr>
      <vt:lpstr>Wingdings</vt:lpstr>
      <vt:lpstr>Arial</vt:lpstr>
      <vt:lpstr>Accenture_Bubble_02_2012</vt:lpstr>
      <vt:lpstr>PowerPoint Presentation</vt:lpstr>
      <vt:lpstr>PowerPoint Presentation</vt:lpstr>
      <vt:lpstr>PowerPoint Presentation</vt:lpstr>
      <vt:lpstr>Spring Boot overview</vt:lpstr>
      <vt:lpstr>PowerPoint Presentation</vt:lpstr>
      <vt:lpstr>Autoconfiguration</vt:lpstr>
      <vt:lpstr>Building Web Applications</vt:lpstr>
      <vt:lpstr>Database access</vt:lpstr>
      <vt:lpstr>Packaging your application</vt:lpstr>
      <vt:lpstr>Configuring your application</vt:lpstr>
      <vt:lpstr>Spring Boot Actuator</vt:lpstr>
      <vt:lpstr>Swagger</vt:lpstr>
      <vt:lpstr>Spring Boot - Where to continue</vt:lpstr>
      <vt:lpstr>Spring Boot - Where to continue</vt:lpstr>
      <vt:lpstr>PowerPoint Presentation</vt:lpstr>
      <vt:lpstr>Take a look at the documentation</vt:lpstr>
      <vt:lpstr>PowerPoint Presentation</vt:lpstr>
    </vt:vector>
  </TitlesOfParts>
  <Company>Accenture</Company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Bubble_02_2012</dc:title>
  <dc:creator>gillian.e.lindahl</dc:creator>
  <cp:lastModifiedBy>Hlavacek, Vladimir</cp:lastModifiedBy>
  <cp:revision>63</cp:revision>
  <dcterms:created xsi:type="dcterms:W3CDTF">2012-02-24T19:19:43Z</dcterms:created>
  <dcterms:modified xsi:type="dcterms:W3CDTF">2016-12-13T08:42:08Z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UseProject">
    <vt:lpwstr>1</vt:lpwstr>
  </property>
  <property fmtid="{D5CDD505-2E9C-101B-9397-08002B2CF9AE}" pid="3" name="ArticulatePath">
    <vt:lpwstr>DH_PPT_012012_LEO</vt:lpwstr>
  </property>
  <property fmtid="{D5CDD505-2E9C-101B-9397-08002B2CF9AE}" pid="4" name="ArticulateGUID">
    <vt:lpwstr>AAA9661D-BB09-40B4-9621-E5DD34F7073B</vt:lpwstr>
  </property>
  <property fmtid="{D5CDD505-2E9C-101B-9397-08002B2CF9AE}" pid="5" name="ArticulateProjectFull">
    <vt:lpwstr>F:\PROJECTS\JohnsonBeesley\Accenture\Accenture_PPT_020412_LEO.ppta</vt:lpwstr>
  </property>
  <property fmtid="{D5CDD505-2E9C-101B-9397-08002B2CF9AE}" pid="6" name="ContentTypeId">
    <vt:lpwstr>0x0101007F480F3B2C10C74BB61478E4247D6E77</vt:lpwstr>
  </property>
</Properties>
</file>