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13" r:id="rId5"/>
    <p:sldId id="305" r:id="rId6"/>
    <p:sldId id="318" r:id="rId7"/>
    <p:sldId id="418" r:id="rId8"/>
    <p:sldId id="407" r:id="rId9"/>
    <p:sldId id="408" r:id="rId10"/>
    <p:sldId id="387" r:id="rId11"/>
    <p:sldId id="367" r:id="rId12"/>
    <p:sldId id="409" r:id="rId13"/>
    <p:sldId id="369" r:id="rId14"/>
    <p:sldId id="411" r:id="rId15"/>
    <p:sldId id="412" r:id="rId16"/>
    <p:sldId id="366" r:id="rId17"/>
    <p:sldId id="371" r:id="rId18"/>
    <p:sldId id="415" r:id="rId19"/>
    <p:sldId id="376" r:id="rId20"/>
    <p:sldId id="373" r:id="rId21"/>
    <p:sldId id="380" r:id="rId22"/>
    <p:sldId id="372" r:id="rId23"/>
    <p:sldId id="405" r:id="rId24"/>
    <p:sldId id="413" r:id="rId25"/>
    <p:sldId id="414" r:id="rId26"/>
    <p:sldId id="421" r:id="rId27"/>
    <p:sldId id="417" r:id="rId28"/>
    <p:sldId id="399" r:id="rId29"/>
    <p:sldId id="379" r:id="rId30"/>
    <p:sldId id="416" r:id="rId31"/>
    <p:sldId id="396" r:id="rId32"/>
    <p:sldId id="381" r:id="rId33"/>
    <p:sldId id="397" r:id="rId34"/>
    <p:sldId id="382" r:id="rId35"/>
    <p:sldId id="403" r:id="rId36"/>
    <p:sldId id="404" r:id="rId37"/>
    <p:sldId id="406" r:id="rId38"/>
    <p:sldId id="383" r:id="rId39"/>
    <p:sldId id="384" r:id="rId40"/>
    <p:sldId id="385" r:id="rId41"/>
    <p:sldId id="419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77"/>
    <a:srgbClr val="5D7178"/>
    <a:srgbClr val="42545B"/>
    <a:srgbClr val="5B6E74"/>
    <a:srgbClr val="63787D"/>
    <a:srgbClr val="778888"/>
    <a:srgbClr val="557799"/>
    <a:srgbClr val="000000"/>
    <a:srgbClr val="FF0000"/>
    <a:srgbClr val="ED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414" y="606"/>
      </p:cViewPr>
      <p:guideLst>
        <p:guide orient="horz" pos="602"/>
        <p:guide orient="horz" pos="4043"/>
        <p:guide orient="horz" pos="2387"/>
        <p:guide orient="horz" pos="4233"/>
        <p:guide orient="horz" pos="801"/>
        <p:guide orient="horz" pos="695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24/03/2015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present if there is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Show an example directly in </a:t>
            </a:r>
            <a:r>
              <a:rPr lang="en-US" baseline="0" dirty="0" err="1" smtClean="0"/>
              <a:t>netbeans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maybe show an</a:t>
            </a:r>
            <a:r>
              <a:rPr lang="en-US" baseline="0" dirty="0" smtClean="0"/>
              <a:t> example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Maybe show an </a:t>
            </a:r>
            <a:r>
              <a:rPr lang="en-US" baseline="0" dirty="0" err="1" smtClean="0"/>
              <a:t>exmple</a:t>
            </a:r>
            <a:r>
              <a:rPr lang="en-US" baseline="0" dirty="0" smtClean="0"/>
              <a:t> of how threads can be mixed up in real java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present if there is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present if there is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73224060_22Gymshoes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50333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701703" y="2528493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59320" y="5788818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130"/>
            <a:ext cx="2520922" cy="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73224060_22Gymshoes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2743200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5D71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7976" y="1166988"/>
            <a:ext cx="4254328" cy="1233311"/>
          </a:xfrm>
        </p:spPr>
        <p:txBody>
          <a:bodyPr/>
          <a:lstStyle/>
          <a:p>
            <a:r>
              <a:rPr lang="en-CA" dirty="0" smtClean="0"/>
              <a:t>Concurrency in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655" y="2868788"/>
            <a:ext cx="31833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</a:rPr>
              <a:t>Juraj</a:t>
            </a:r>
            <a:r>
              <a:rPr lang="en-US" sz="2500" dirty="0" smtClean="0">
                <a:solidFill>
                  <a:schemeClr val="bg1"/>
                </a:solidFill>
              </a:rPr>
              <a:t> T</a:t>
            </a:r>
            <a:r>
              <a:rPr lang="sk-SK" sz="2500" dirty="0" smtClean="0">
                <a:solidFill>
                  <a:schemeClr val="bg1"/>
                </a:solidFill>
              </a:rPr>
              <a:t>óth</a:t>
            </a:r>
          </a:p>
          <a:p>
            <a:r>
              <a:rPr lang="sk-SK" sz="2500" dirty="0" smtClean="0">
                <a:solidFill>
                  <a:schemeClr val="bg1"/>
                </a:solidFill>
              </a:rPr>
              <a:t>Vladimir Hlavacek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12821" y="1251284"/>
            <a:ext cx="8372392" cy="4954255"/>
          </a:xfrm>
          <a:noFill/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CA" sz="2000" dirty="0" smtClean="0"/>
              <a:t>atomic operation is always executed without interruption</a:t>
            </a:r>
          </a:p>
          <a:p>
            <a:pPr>
              <a:buFontTx/>
              <a:buChar char="-"/>
            </a:pPr>
            <a:r>
              <a:rPr lang="en-CA" sz="2000" dirty="0" smtClean="0"/>
              <a:t>1 simple line of code  !=  atomic</a:t>
            </a:r>
          </a:p>
          <a:p>
            <a:pPr>
              <a:buFontTx/>
              <a:buChar char="-"/>
            </a:pPr>
            <a:endParaRPr lang="en-CA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	x++;</a:t>
            </a:r>
          </a:p>
          <a:p>
            <a:pPr marL="0" indent="0">
              <a:buNone/>
            </a:pPr>
            <a:endParaRPr lang="en-CA" sz="2400" dirty="0" smtClean="0">
              <a:highlight>
                <a:srgbClr val="E8F2FE"/>
              </a:highlight>
            </a:endParaRPr>
          </a:p>
          <a:p>
            <a:pPr marL="457200" indent="-457200">
              <a:buAutoNum type="arabicPeriod"/>
            </a:pPr>
            <a:r>
              <a:rPr lang="en-CA" sz="2000" dirty="0" smtClean="0"/>
              <a:t>Thread A – read value x -&gt; 0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/>
              <a:t>Thread </a:t>
            </a:r>
            <a:r>
              <a:rPr lang="en-CA" sz="2000" dirty="0" smtClean="0"/>
              <a:t>B </a:t>
            </a:r>
            <a:r>
              <a:rPr lang="en-CA" sz="2000" dirty="0"/>
              <a:t>– read value x </a:t>
            </a:r>
            <a:r>
              <a:rPr lang="en-CA" sz="2000" dirty="0" smtClean="0"/>
              <a:t>-&gt; 0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 smtClean="0"/>
              <a:t>Thread A – increment value x -&gt; 0+1=</a:t>
            </a:r>
            <a:r>
              <a:rPr lang="en-CA" sz="2000" b="1" dirty="0" smtClean="0"/>
              <a:t>1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 smtClean="0"/>
              <a:t>Thread A – store new value </a:t>
            </a:r>
            <a:r>
              <a:rPr lang="en-CA" sz="2000" b="1" dirty="0" smtClean="0"/>
              <a:t>[x=1]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 smtClean="0"/>
              <a:t>Thread B – increment value x -&gt; 0+1=</a:t>
            </a:r>
            <a:r>
              <a:rPr lang="en-CA" sz="2000" b="1" dirty="0" smtClean="0"/>
              <a:t>1</a:t>
            </a:r>
            <a:endParaRPr lang="en-CA" sz="2000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 smtClean="0"/>
              <a:t>Thread B – store value x </a:t>
            </a:r>
            <a:r>
              <a:rPr lang="en-CA" sz="2000" b="1" dirty="0" smtClean="0"/>
              <a:t>[x=1]  </a:t>
            </a:r>
            <a:r>
              <a:rPr lang="en-CA" sz="2000" b="1" dirty="0" smtClean="0">
                <a:solidFill>
                  <a:srgbClr val="FF0000"/>
                </a:solidFill>
              </a:rPr>
              <a:t>&lt;- x should be 2</a:t>
            </a:r>
            <a:endParaRPr lang="en-CA" sz="20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CA" sz="2400" dirty="0" smtClean="0">
              <a:highlight>
                <a:srgbClr val="E8F2FE"/>
              </a:highlight>
            </a:endParaRPr>
          </a:p>
          <a:p>
            <a:pPr marL="0" indent="0">
              <a:buNone/>
            </a:pPr>
            <a:endParaRPr lang="en-CA" sz="2400" dirty="0" smtClean="0">
              <a:highlight>
                <a:srgbClr val="E8F2FE"/>
              </a:highlight>
            </a:endParaRPr>
          </a:p>
          <a:p>
            <a:pPr marL="0" indent="0">
              <a:buNone/>
            </a:pPr>
            <a:endParaRPr lang="en-CA" sz="2400" dirty="0">
              <a:highlight>
                <a:srgbClr val="E8F2FE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Atomic operations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960838" y="2665351"/>
            <a:ext cx="32725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33427" y="2065187"/>
            <a:ext cx="216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 code:</a:t>
            </a:r>
          </a:p>
          <a:p>
            <a:r>
              <a:rPr lang="en-US" dirty="0" smtClean="0"/>
              <a:t>1. load x</a:t>
            </a:r>
          </a:p>
          <a:p>
            <a:r>
              <a:rPr lang="en-US" dirty="0" smtClean="0"/>
              <a:t>2. increment x</a:t>
            </a:r>
          </a:p>
          <a:p>
            <a:r>
              <a:rPr lang="en-US" dirty="0" smtClean="0"/>
              <a:t>3. </a:t>
            </a:r>
            <a:r>
              <a:rPr lang="en-US" dirty="0"/>
              <a:t>s</a:t>
            </a:r>
            <a:r>
              <a:rPr lang="en-US" dirty="0" smtClean="0"/>
              <a:t>tore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Make sure that just single thread executes piece of a code at a time</a:t>
            </a:r>
          </a:p>
          <a:p>
            <a:pPr marL="0" indent="0">
              <a:buNone/>
            </a:pPr>
            <a:endParaRPr lang="en-CA" sz="2400" b="1" dirty="0"/>
          </a:p>
          <a:p>
            <a:endParaRPr lang="en-CA" sz="2400" b="1" dirty="0" smtClean="0"/>
          </a:p>
          <a:p>
            <a:r>
              <a:rPr lang="en-CA" sz="2400" dirty="0" smtClean="0"/>
              <a:t>How it works:</a:t>
            </a:r>
          </a:p>
          <a:p>
            <a:pPr marL="225425" lvl="1" indent="0">
              <a:buNone/>
            </a:pPr>
            <a:r>
              <a:rPr lang="en-CA" sz="2200" dirty="0" smtClean="0"/>
              <a:t>1. Ask for a lock on the </a:t>
            </a:r>
            <a:r>
              <a:rPr lang="en-CA" sz="2200" dirty="0" err="1" smtClean="0"/>
              <a:t>myObject</a:t>
            </a:r>
            <a:r>
              <a:rPr lang="en-CA" sz="2200" dirty="0" smtClean="0"/>
              <a:t> instance</a:t>
            </a:r>
          </a:p>
          <a:p>
            <a:pPr lvl="1">
              <a:buFontTx/>
              <a:buChar char="-"/>
            </a:pPr>
            <a:r>
              <a:rPr lang="en-CA" sz="1800" dirty="0" smtClean="0"/>
              <a:t>If not available, wait till the lock is available</a:t>
            </a:r>
          </a:p>
          <a:p>
            <a:pPr marL="225425" lvl="1" indent="0">
              <a:buNone/>
            </a:pPr>
            <a:r>
              <a:rPr lang="en-CA" sz="2200" dirty="0" smtClean="0"/>
              <a:t>2. Execute the code within synchronized block</a:t>
            </a:r>
          </a:p>
          <a:p>
            <a:pPr marL="225425" lvl="1" indent="0">
              <a:buNone/>
            </a:pPr>
            <a:r>
              <a:rPr lang="en-CA" sz="2200" dirty="0" smtClean="0"/>
              <a:t>3. Release the lock on </a:t>
            </a:r>
            <a:r>
              <a:rPr lang="en-CA" sz="2200" dirty="0" err="1" smtClean="0"/>
              <a:t>myObject</a:t>
            </a:r>
            <a:r>
              <a:rPr lang="en-CA" sz="2200" dirty="0" smtClean="0"/>
              <a:t> instance and notify all other threads waiting on the same object</a:t>
            </a:r>
          </a:p>
          <a:p>
            <a:pPr lvl="1"/>
            <a:endParaRPr lang="en-CA" sz="22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Synchronizing threads</a:t>
            </a:r>
            <a:endParaRPr lang="en-CA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026" y="2155570"/>
            <a:ext cx="7953270" cy="969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synchronized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//only 1 thread synchronized on same instance can be here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6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200" dirty="0" smtClean="0"/>
              <a:t>If multiple threads are synchronized on the </a:t>
            </a:r>
            <a:r>
              <a:rPr lang="en-CA" sz="2200" b="1" dirty="0" smtClean="0"/>
              <a:t>same object</a:t>
            </a:r>
            <a:r>
              <a:rPr lang="en-CA" sz="2200" dirty="0" smtClean="0"/>
              <a:t>, just one of them can execute the code inside the block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myObject.wait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en-US" sz="1900" dirty="0" smtClean="0"/>
              <a:t>Suspends the execution of the current thread, until notify is called</a:t>
            </a:r>
          </a:p>
          <a:p>
            <a:pPr marL="342900" indent="-342900">
              <a:buFontTx/>
              <a:buChar char="-"/>
            </a:pPr>
            <a:r>
              <a:rPr lang="en-US" sz="1900" dirty="0" smtClean="0"/>
              <a:t>Needs to be in synchronized(</a:t>
            </a:r>
            <a:r>
              <a:rPr lang="en-US" sz="1900" dirty="0" err="1" smtClean="0"/>
              <a:t>myObject</a:t>
            </a:r>
            <a:r>
              <a:rPr lang="en-US" sz="1900" dirty="0" smtClean="0"/>
              <a:t>) 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myObject.notify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marL="342900" indent="-342900">
              <a:buFontTx/>
              <a:buChar char="-"/>
            </a:pPr>
            <a:r>
              <a:rPr lang="en-US" sz="1900" dirty="0" smtClean="0"/>
              <a:t>Wake up random thread waiting on </a:t>
            </a:r>
            <a:r>
              <a:rPr lang="en-US" sz="1900" dirty="0" err="1" smtClean="0"/>
              <a:t>myObject</a:t>
            </a:r>
            <a:endParaRPr lang="en-US" sz="1900" dirty="0"/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myObject.notifyAll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marL="342900" indent="-342900">
              <a:buFontTx/>
              <a:buChar char="-"/>
            </a:pPr>
            <a:r>
              <a:rPr lang="en-US" sz="1900" dirty="0" smtClean="0"/>
              <a:t>Wake up all the threads waiting on </a:t>
            </a:r>
            <a:r>
              <a:rPr lang="en-US" sz="1900" dirty="0" err="1" smtClean="0"/>
              <a:t>myObject</a:t>
            </a:r>
            <a:endParaRPr lang="en-US" sz="1900" dirty="0"/>
          </a:p>
          <a:p>
            <a:pPr lvl="1"/>
            <a:endParaRPr lang="en-CA" sz="22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Synchronizing threads - continued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41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0" y="1381124"/>
            <a:ext cx="6424863" cy="50196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(this)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F"/>
                </a:solidFill>
                <a:latin typeface="Consolas"/>
              </a:rPr>
              <a:t>   </a:t>
            </a: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// synchronized on the current instance 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method()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   // synchronized on the current instance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Clazz.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   // synchronized on the class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method()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   // synchronized on the class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Synchronized keyword – other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9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0947" y="1548195"/>
            <a:ext cx="4223084" cy="1279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increment()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CA" dirty="0" smtClean="0"/>
          </a:p>
          <a:p>
            <a:pPr>
              <a:buFontTx/>
              <a:buChar char="-"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>
              <a:buFontTx/>
              <a:buChar char="-"/>
            </a:pPr>
            <a:r>
              <a:rPr lang="en-CA" sz="2800" dirty="0" smtClean="0"/>
              <a:t>More atomic lock-free utilities in </a:t>
            </a:r>
            <a:r>
              <a:rPr lang="en-US" sz="2800" b="1" dirty="0" err="1" smtClean="0"/>
              <a:t>java.util.concurrent.atomic</a:t>
            </a:r>
            <a:r>
              <a:rPr lang="en-US" sz="2800" b="1" dirty="0" smtClean="0"/>
              <a:t> </a:t>
            </a:r>
            <a:r>
              <a:rPr lang="en-US" sz="2800" dirty="0" smtClean="0"/>
              <a:t>package</a:t>
            </a:r>
          </a:p>
          <a:p>
            <a:pPr>
              <a:buFontTx/>
              <a:buChar char="-"/>
            </a:pPr>
            <a:r>
              <a:rPr lang="en-US" sz="2800" b="1" dirty="0" err="1" smtClean="0"/>
              <a:t>AtomicInteger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AtomicBoolean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AtomicLong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AtomicIntegerArray</a:t>
            </a:r>
            <a:r>
              <a:rPr lang="en-US" sz="2800" b="1" dirty="0" smtClean="0"/>
              <a:t>...</a:t>
            </a:r>
            <a:endParaRPr lang="en-US" sz="2800" b="1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900" b="1" dirty="0" smtClean="0"/>
              <a:t>Another possible hard-to-find bug:</a:t>
            </a:r>
          </a:p>
          <a:p>
            <a:pPr>
              <a:buFontTx/>
              <a:buChar char="-"/>
            </a:pPr>
            <a:r>
              <a:rPr lang="en-CA" sz="2900" dirty="0" smtClean="0"/>
              <a:t>on </a:t>
            </a:r>
            <a:r>
              <a:rPr lang="en-CA" sz="2900" dirty="0"/>
              <a:t>32-bit </a:t>
            </a:r>
            <a:r>
              <a:rPr lang="en-CA" sz="2900" dirty="0" smtClean="0"/>
              <a:t>JVM </a:t>
            </a:r>
            <a:r>
              <a:rPr lang="en-US" sz="29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long</a:t>
            </a:r>
            <a:r>
              <a:rPr lang="en-CA" sz="2900" dirty="0"/>
              <a:t> and </a:t>
            </a:r>
            <a:r>
              <a:rPr lang="en-US" sz="29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double</a:t>
            </a:r>
            <a:r>
              <a:rPr lang="en-CA" sz="2900" dirty="0">
                <a:highlight>
                  <a:srgbClr val="E8F2FE"/>
                </a:highlight>
              </a:rPr>
              <a:t> </a:t>
            </a:r>
            <a:r>
              <a:rPr lang="en-CA" sz="2900" dirty="0" smtClean="0"/>
              <a:t>primitives are </a:t>
            </a:r>
            <a:r>
              <a:rPr lang="en-CA" sz="2900" dirty="0"/>
              <a:t>not atomic also</a:t>
            </a:r>
          </a:p>
          <a:p>
            <a:pPr>
              <a:buFontTx/>
              <a:buChar char="-"/>
            </a:pPr>
            <a:r>
              <a:rPr lang="en-CA" sz="2900" dirty="0"/>
              <a:t>both read and write are 2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/>
              <a:t>Common problems– </a:t>
            </a:r>
            <a:r>
              <a:rPr lang="en-CA" dirty="0" smtClean="0"/>
              <a:t>atomicity – solution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5342021" y="1678859"/>
            <a:ext cx="4487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AtomicInteger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AtomicInteger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i.incrementAndGet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4031" y="2003142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017168" y="1548195"/>
            <a:ext cx="3994485" cy="1279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Synchronization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So if you should not access same variable from multiple threads, why not make all your method synchronized?</a:t>
            </a:r>
          </a:p>
          <a:p>
            <a:r>
              <a:rPr lang="en-US" dirty="0" smtClean="0"/>
              <a:t>Synchronization is “slow”</a:t>
            </a:r>
          </a:p>
          <a:p>
            <a:pPr lvl="1"/>
            <a:r>
              <a:rPr lang="en-US" dirty="0" smtClean="0"/>
              <a:t>Only single thread can be inside the synchronized block</a:t>
            </a:r>
          </a:p>
          <a:p>
            <a:r>
              <a:rPr lang="en-US" dirty="0" smtClean="0"/>
              <a:t>Use synchronized only when necessary</a:t>
            </a:r>
          </a:p>
          <a:p>
            <a:pPr lvl="1"/>
            <a:r>
              <a:rPr lang="en-US" dirty="0" smtClean="0"/>
              <a:t>Use classes from </a:t>
            </a:r>
            <a:r>
              <a:rPr lang="en-US" dirty="0" err="1" smtClean="0"/>
              <a:t>java.util.concurrent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Use read only and immutable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64694" y="1381125"/>
            <a:ext cx="8758990" cy="48244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3F7F5F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sz="2000" dirty="0" smtClean="0"/>
              <a:t>situation when at least 2 threads are blocking each other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err="1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Example: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deadlock prone </a:t>
            </a: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code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transfer(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from,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to,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amount)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(from)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	     synchronized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(to)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(amount);</a:t>
            </a:r>
            <a:endParaRPr lang="en-US" sz="1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Common </a:t>
            </a:r>
            <a:r>
              <a:rPr lang="en-CA" dirty="0"/>
              <a:t>problems - </a:t>
            </a:r>
            <a:r>
              <a:rPr lang="en-CA" dirty="0" smtClean="0"/>
              <a:t>deadlock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30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20317" y="1381125"/>
            <a:ext cx="4523872" cy="48244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</a:rPr>
              <a:t>Thread #1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</a:rPr>
              <a:t>from = ACC_1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</a:rPr>
              <a:t>to = ACC_2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transfer(...) {                      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(from)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{              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       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(to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{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   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                             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                                 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                                         </a:t>
            </a:r>
            <a:endParaRPr lang="en-CA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problems - deadlock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4796589" y="1381125"/>
            <a:ext cx="452387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nsolas"/>
              </a:rPr>
              <a:t>Thread #2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nsolas"/>
              </a:rPr>
              <a:t>from = ACC_2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nsolas"/>
              </a:rPr>
              <a:t>to = ACC_1</a:t>
            </a:r>
            <a:endParaRPr lang="en-US" sz="1800" b="1" dirty="0"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5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transfer(...) {                  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(from) {           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      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(to) {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</a:t>
            </a:r>
            <a:endParaRPr lang="en-US" sz="15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    }                          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}                              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                                        </a:t>
            </a:r>
            <a:endParaRPr lang="en-CA" sz="1500" dirty="0" smtClean="0"/>
          </a:p>
          <a:p>
            <a:pPr marL="0" indent="0">
              <a:buFont typeface="Arial" pitchFamily="34" charset="0"/>
              <a:buNone/>
            </a:pPr>
            <a:endParaRPr lang="en-US" sz="15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76726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1179095"/>
            <a:ext cx="0" cy="589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0085" y="1895975"/>
            <a:ext cx="10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=</a:t>
            </a:r>
            <a:r>
              <a:rPr lang="en-US" dirty="0" smtClean="0">
                <a:solidFill>
                  <a:schemeClr val="accent4"/>
                </a:solidFill>
              </a:rPr>
              <a:t> locked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7177" y="2166366"/>
            <a:ext cx="10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=</a:t>
            </a:r>
            <a:r>
              <a:rPr lang="en-US" dirty="0" smtClean="0">
                <a:solidFill>
                  <a:schemeClr val="accent4"/>
                </a:solidFill>
              </a:rPr>
              <a:t> locked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7205" y="2164961"/>
            <a:ext cx="10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=</a:t>
            </a:r>
            <a:r>
              <a:rPr lang="en-US" dirty="0" smtClean="0">
                <a:solidFill>
                  <a:schemeClr val="accent4"/>
                </a:solidFill>
              </a:rPr>
              <a:t> locked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3045" y="1895975"/>
            <a:ext cx="10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=</a:t>
            </a:r>
            <a:r>
              <a:rPr lang="en-US" dirty="0" smtClean="0">
                <a:solidFill>
                  <a:schemeClr val="accent4"/>
                </a:solidFill>
              </a:rPr>
              <a:t> locked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2869129" y="2483561"/>
            <a:ext cx="1702869" cy="1002631"/>
          </a:xfrm>
          <a:prstGeom prst="cloudCallout">
            <a:avLst>
              <a:gd name="adj1" fmla="val -40075"/>
              <a:gd name="adj2" fmla="val 1088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4"/>
                </a:solidFill>
              </a:rPr>
              <a:t>I will wait until ACC_2 is unlocked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7390147" y="2483560"/>
            <a:ext cx="1702869" cy="1002631"/>
          </a:xfrm>
          <a:prstGeom prst="cloudCallout">
            <a:avLst>
              <a:gd name="adj1" fmla="val -40075"/>
              <a:gd name="adj2" fmla="val 1088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4"/>
                </a:solidFill>
              </a:rPr>
              <a:t>I will wait until ACC_1 is unlocked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3459" y="5907286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#1 will acquire his “from” (ACC_1) lock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3459" y="5907286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#2 will acquire his “from” (ACC_2) lock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3459" y="5907286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Both threads are blocked.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1" grpId="0" animBg="1"/>
      <p:bldP spid="2" grpId="0" animBg="1"/>
      <p:bldP spid="20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4"/>
            <a:ext cx="8228012" cy="5316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Lock ordering: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transferMoney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from,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to,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amount)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first = from;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second = to;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(first.</a:t>
            </a:r>
            <a:r>
              <a:rPr lang="en-US" sz="2400" b="1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&lt; second.</a:t>
            </a:r>
            <a:r>
              <a:rPr lang="en-US" sz="2400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en-US" sz="2400" b="1" dirty="0" smtClean="0">
                <a:solidFill>
                  <a:srgbClr val="3F7F5F"/>
                </a:solidFill>
                <a:latin typeface="Consolas"/>
              </a:rPr>
              <a:t>//lock ordering</a:t>
            </a:r>
            <a:endParaRPr lang="en-US" sz="2400" b="1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first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= to;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second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= from;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(first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(second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</a:t>
            </a:r>
            <a:r>
              <a:rPr lang="en-CA" dirty="0" smtClean="0"/>
              <a:t>problems – deadlock - solution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 flipH="1">
            <a:off x="9036176" y="3843501"/>
            <a:ext cx="107823" cy="98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581150"/>
            <a:ext cx="931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33351" y="2395536"/>
            <a:ext cx="4419599" cy="48244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transferMoney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(...) 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first = from;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second = 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(first.</a:t>
            </a:r>
            <a:r>
              <a:rPr lang="en-US" sz="1500" b="1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&lt; second.</a:t>
            </a:r>
            <a:r>
              <a:rPr lang="en-US" sz="1500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	   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first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= 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second = from;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(first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(second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/>
          </a:p>
          <a:p>
            <a:pPr marL="0" indent="0">
              <a:spcBef>
                <a:spcPts val="0"/>
              </a:spcBef>
              <a:buNone/>
            </a:pPr>
            <a:endParaRPr lang="en-CA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/>
              <a:t>Common </a:t>
            </a:r>
            <a:r>
              <a:rPr lang="en-CA" dirty="0" smtClean="0"/>
              <a:t>problems – </a:t>
            </a:r>
            <a:r>
              <a:rPr lang="en-CA" dirty="0"/>
              <a:t>deadlock - solution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724401" y="2381244"/>
            <a:ext cx="4419599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transferMoney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(...)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first = from;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second = to;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(first.</a:t>
            </a:r>
            <a:r>
              <a:rPr lang="en-US" sz="1500" b="1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&lt; second.</a:t>
            </a:r>
            <a:r>
              <a:rPr lang="en-US" sz="1500" b="1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	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first = to;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second = from;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(first)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 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(second)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5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CA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400550" y="1171575"/>
            <a:ext cx="0" cy="568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3955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351" y="1171575"/>
            <a:ext cx="16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67226" y="1139309"/>
            <a:ext cx="16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#2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6331" y="1543734"/>
            <a:ext cx="307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= ACC_1  </a:t>
            </a:r>
          </a:p>
          <a:p>
            <a:r>
              <a:rPr lang="en-US" dirty="0" smtClean="0"/>
              <a:t>to = ACC_2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14987" y="1540907"/>
            <a:ext cx="21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= ACC_2</a:t>
            </a:r>
          </a:p>
          <a:p>
            <a:r>
              <a:rPr lang="en-US" dirty="0" smtClean="0"/>
              <a:t>to = ACC_1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2755" y="1543734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</a:t>
            </a:r>
          </a:p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39062" y="1540907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</a:t>
            </a:r>
          </a:p>
          <a:p>
            <a:r>
              <a:rPr lang="en-US" dirty="0" smtClean="0"/>
              <a:t>second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358062" y="1714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358062" y="20193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54619" y="1714500"/>
            <a:ext cx="395762" cy="2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654619" y="2019300"/>
            <a:ext cx="395762" cy="2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654619" y="1714500"/>
            <a:ext cx="395762" cy="30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654619" y="1714500"/>
            <a:ext cx="395763" cy="30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1817905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Locked -&gt;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7226" y="1554658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Locked -&gt;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6963427" y="2490622"/>
            <a:ext cx="1702869" cy="1002631"/>
          </a:xfrm>
          <a:prstGeom prst="cloudCallout">
            <a:avLst>
              <a:gd name="adj1" fmla="val -40075"/>
              <a:gd name="adj2" fmla="val 1088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4"/>
                </a:solidFill>
              </a:rPr>
              <a:t>I will wait until ACC_2 is unlocked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1554658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Locked -&gt;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67226" y="1817905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Locked -&gt;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6963427" y="2490621"/>
            <a:ext cx="1702869" cy="1002631"/>
          </a:xfrm>
          <a:prstGeom prst="cloudCallout">
            <a:avLst>
              <a:gd name="adj1" fmla="val -40970"/>
              <a:gd name="adj2" fmla="val 1035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Everything unlocked. I am free to go.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3459" y="5922675"/>
            <a:ext cx="5097946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Let’s assume that ACC_1 id is 1 and ACC_2 id is 2</a:t>
            </a:r>
            <a:endParaRPr lang="en-US" sz="17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3459" y="5922675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#1 will order its locks.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43459" y="5922675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#2 will not go inside the “if” block.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74520" y="5922675"/>
            <a:ext cx="5608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#1 will acquire both locks and transfer money </a:t>
            </a:r>
            <a:endParaRPr lang="en-US" dirty="0"/>
          </a:p>
        </p:txBody>
      </p:sp>
      <p:sp>
        <p:nvSpPr>
          <p:cNvPr id="39" name="Cloud Callout 38"/>
          <p:cNvSpPr/>
          <p:nvPr/>
        </p:nvSpPr>
        <p:spPr>
          <a:xfrm>
            <a:off x="2764357" y="3162951"/>
            <a:ext cx="1702869" cy="1002631"/>
          </a:xfrm>
          <a:prstGeom prst="cloudCallout">
            <a:avLst>
              <a:gd name="adj1" fmla="val -51262"/>
              <a:gd name="adj2" fmla="val 807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I unlocked ACC_2.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74520" y="5926396"/>
            <a:ext cx="5608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#1 will release both locks.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74520" y="5920711"/>
            <a:ext cx="5608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#2 is free to do his money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2" grpId="2"/>
      <p:bldP spid="42" grpId="3"/>
      <p:bldP spid="43" grpId="0" build="allAtOnce"/>
      <p:bldP spid="43" grpId="1" build="allAtOnce"/>
      <p:bldP spid="43" grpId="2" build="allAtOnce"/>
      <p:bldP spid="44" grpId="0" animBg="1"/>
      <p:bldP spid="44" grpId="1" animBg="1"/>
      <p:bldP spid="45" grpId="0"/>
      <p:bldP spid="45" grpId="1"/>
      <p:bldP spid="45" grpId="2"/>
      <p:bldP spid="45" grpId="3"/>
      <p:bldP spid="46" grpId="0"/>
      <p:bldP spid="46" grpId="1"/>
      <p:bldP spid="46" grpId="2"/>
      <p:bldP spid="46" grpId="3"/>
      <p:bldP spid="47" grpId="0" animBg="1"/>
      <p:bldP spid="47" grpId="1" animBg="1"/>
      <p:bldP spid="26" grpId="0" animBg="1"/>
      <p:bldP spid="25" grpId="0" animBg="1"/>
      <p:bldP spid="27" grpId="0" animBg="1"/>
      <p:bldP spid="35" grpId="0" animBg="1"/>
      <p:bldP spid="39" grpId="0" animBg="1"/>
      <p:bldP spid="39" grpId="1" animBg="1"/>
      <p:bldP spid="41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Vladimir Hlavacek</a:t>
            </a:r>
          </a:p>
          <a:p>
            <a:pPr lvl="1"/>
            <a:r>
              <a:rPr lang="en-CA" sz="2200" dirty="0" smtClean="0"/>
              <a:t>Java developer for 7 years</a:t>
            </a:r>
          </a:p>
          <a:p>
            <a:pPr lvl="1"/>
            <a:r>
              <a:rPr lang="en-CA" sz="2200" dirty="0" smtClean="0"/>
              <a:t>Studied Software Engineering at FIIT</a:t>
            </a:r>
          </a:p>
          <a:p>
            <a:pPr lvl="1"/>
            <a:r>
              <a:rPr lang="en-CA" sz="2200" dirty="0" smtClean="0"/>
              <a:t>Accenture Certified Technology Architect</a:t>
            </a:r>
          </a:p>
          <a:p>
            <a:pPr lvl="1"/>
            <a:r>
              <a:rPr lang="en-CA" sz="2200" dirty="0" err="1" smtClean="0"/>
              <a:t>Openslava</a:t>
            </a:r>
            <a:r>
              <a:rPr lang="en-CA" sz="2200" dirty="0" smtClean="0"/>
              <a:t> </a:t>
            </a:r>
            <a:r>
              <a:rPr lang="en-CA" sz="2200" dirty="0" smtClean="0"/>
              <a:t>presenter</a:t>
            </a:r>
          </a:p>
          <a:p>
            <a:pPr lvl="1"/>
            <a:r>
              <a:rPr lang="en-CA" sz="2200" dirty="0" smtClean="0"/>
              <a:t>vladimir.hlavacek@accenture.com</a:t>
            </a:r>
            <a:endParaRPr lang="en-CA" sz="2200" dirty="0" smtClean="0"/>
          </a:p>
          <a:p>
            <a:pPr lvl="1"/>
            <a:endParaRPr lang="en-CA" sz="2200" dirty="0"/>
          </a:p>
          <a:p>
            <a:r>
              <a:rPr lang="en-CA" sz="2400" dirty="0" err="1"/>
              <a:t>Juraj</a:t>
            </a:r>
            <a:r>
              <a:rPr lang="en-CA" sz="2400" dirty="0"/>
              <a:t> </a:t>
            </a:r>
            <a:r>
              <a:rPr lang="en-CA" sz="2400" dirty="0" err="1"/>
              <a:t>Toth</a:t>
            </a:r>
            <a:endParaRPr lang="en-CA" sz="2400" dirty="0"/>
          </a:p>
          <a:p>
            <a:pPr lvl="1"/>
            <a:r>
              <a:rPr lang="en-CA" sz="2200" dirty="0" smtClean="0"/>
              <a:t>Java developer </a:t>
            </a:r>
            <a:r>
              <a:rPr lang="en-CA" sz="2200" dirty="0"/>
              <a:t>for 1.5 year</a:t>
            </a:r>
          </a:p>
          <a:p>
            <a:pPr lvl="1"/>
            <a:r>
              <a:rPr lang="en-CA" sz="2200" dirty="0"/>
              <a:t>Studied Information Systems at </a:t>
            </a:r>
            <a:r>
              <a:rPr lang="en-CA" sz="2200" dirty="0" smtClean="0"/>
              <a:t>FIIT</a:t>
            </a:r>
          </a:p>
          <a:p>
            <a:pPr lvl="1"/>
            <a:r>
              <a:rPr lang="en-CA" sz="2200" dirty="0" smtClean="0"/>
              <a:t>juraj.toth@accenture.com</a:t>
            </a:r>
            <a:endParaRPr lang="en-CA" dirty="0"/>
          </a:p>
          <a:p>
            <a:pPr lvl="1"/>
            <a:endParaRPr lang="en-CA" sz="18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About 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 can be detected</a:t>
            </a:r>
          </a:p>
          <a:p>
            <a:endParaRPr lang="en-US" dirty="0"/>
          </a:p>
          <a:p>
            <a:r>
              <a:rPr lang="en-US" dirty="0" smtClean="0"/>
              <a:t>Lot of available tools for detection:</a:t>
            </a:r>
          </a:p>
          <a:p>
            <a:pPr>
              <a:buFontTx/>
              <a:buChar char="-"/>
            </a:pPr>
            <a:r>
              <a:rPr lang="en-US" dirty="0" err="1" smtClean="0"/>
              <a:t>jstack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VisualVM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CheckThread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FindBugs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…….</a:t>
            </a:r>
          </a:p>
          <a:p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problems – deadlock - </a:t>
            </a:r>
            <a:r>
              <a:rPr lang="en-CA" dirty="0" smtClean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Most threads are processing longer running tasks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Thread.stop</a:t>
            </a:r>
            <a:r>
              <a:rPr lang="en-US" dirty="0" smtClean="0"/>
              <a:t>() and </a:t>
            </a:r>
            <a:r>
              <a:rPr lang="en-US" dirty="0" err="1" smtClean="0"/>
              <a:t>Thread.suspend</a:t>
            </a:r>
            <a:r>
              <a:rPr lang="en-US" dirty="0" smtClean="0"/>
              <a:t>() are deprecated</a:t>
            </a:r>
          </a:p>
          <a:p>
            <a:pPr lvl="1"/>
            <a:r>
              <a:rPr lang="en-US" dirty="0" smtClean="0"/>
              <a:t>Unpredictable behavior caused by released locks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threads</a:t>
            </a:r>
            <a:endParaRPr lang="en-US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544854" y="2171700"/>
            <a:ext cx="8362925" cy="25628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String line =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try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br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 smtClean="0">
                <a:solidFill>
                  <a:srgbClr val="2A00FF"/>
                </a:solidFill>
                <a:latin typeface="Consolas"/>
              </a:rPr>
              <a:t>"myFile.txt"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)))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 while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((line =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br.readLine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()) !=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3F7F5F"/>
                </a:solidFill>
                <a:latin typeface="Consolas"/>
              </a:rPr>
              <a:t>      // process the line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}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ex) { };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stop</a:t>
            </a:r>
            <a:endParaRPr lang="en-US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461035" y="1422400"/>
            <a:ext cx="8228012" cy="4511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volatile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finished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spcBef>
                <a:spcPts val="500"/>
              </a:spcBef>
              <a:buNone/>
            </a:pPr>
            <a:endParaRPr lang="en-US" sz="1400" dirty="0"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stop()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   finished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500"/>
              </a:spcBef>
              <a:buNone/>
            </a:pPr>
            <a:endParaRPr lang="en-US" sz="1400" dirty="0" smtClean="0"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String line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try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br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"myFile.txt"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while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finished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(line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br.readLine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()) !=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  <a:endParaRPr lang="en-US" sz="1400" b="1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      //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process the line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ex) { };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94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If you are waiting on some other thread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Instead use </a:t>
            </a:r>
            <a:r>
              <a:rPr lang="en-US" dirty="0" err="1" smtClean="0"/>
              <a:t>Object.wait</a:t>
            </a:r>
            <a:r>
              <a:rPr lang="en-US" dirty="0" smtClean="0"/>
              <a:t>() and </a:t>
            </a:r>
            <a:r>
              <a:rPr lang="en-US" dirty="0" err="1" smtClean="0"/>
              <a:t>Object.notify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Waiting thread calls </a:t>
            </a:r>
            <a:r>
              <a:rPr lang="en-US" dirty="0" err="1" smtClean="0"/>
              <a:t>lock.wait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Second thread calls </a:t>
            </a:r>
            <a:r>
              <a:rPr lang="en-US" dirty="0" err="1" smtClean="0"/>
              <a:t>lock.notify</a:t>
            </a:r>
            <a:r>
              <a:rPr lang="en-US" dirty="0" smtClean="0"/>
              <a:t>() when finished</a:t>
            </a:r>
          </a:p>
          <a:p>
            <a:pPr lvl="1"/>
            <a:r>
              <a:rPr lang="en-US" dirty="0" smtClean="0"/>
              <a:t>Waiting thread can continue</a:t>
            </a:r>
          </a:p>
          <a:p>
            <a:r>
              <a:rPr lang="en-US" dirty="0" smtClean="0"/>
              <a:t>It is also possible to use </a:t>
            </a:r>
            <a:r>
              <a:rPr lang="en-US" dirty="0" err="1" smtClean="0"/>
              <a:t>Thread.sleep</a:t>
            </a:r>
            <a:r>
              <a:rPr lang="en-US" dirty="0" smtClean="0"/>
              <a:t>(long)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blocks</a:t>
            </a:r>
            <a:endParaRPr lang="en-US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544854" y="1907540"/>
            <a:ext cx="8362925" cy="1445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// never do something like this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– it is wasting CPU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while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isSatisfied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// Do something after the condition is satisfied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9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java.util.concurrent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Collection of useful utilities for threads</a:t>
            </a:r>
          </a:p>
          <a:p>
            <a:pPr lvl="1"/>
            <a:r>
              <a:rPr lang="en-US" dirty="0" smtClean="0"/>
              <a:t>Thread safe collections</a:t>
            </a:r>
          </a:p>
          <a:p>
            <a:pPr lvl="1"/>
            <a:r>
              <a:rPr lang="en-US" dirty="0" smtClean="0"/>
              <a:t>Classes for thread flow control (semaphores, locks, cyclic </a:t>
            </a:r>
            <a:r>
              <a:rPr lang="en-US" dirty="0" err="1" smtClean="0"/>
              <a:t>barier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Asynchronous execution (Future, Callable)</a:t>
            </a:r>
          </a:p>
          <a:p>
            <a:pPr lvl="1"/>
            <a:r>
              <a:rPr lang="en-US" dirty="0" smtClean="0"/>
              <a:t>Thread pools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 magic toolbox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most basic collections are not thread-safe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HashMap</a:t>
            </a:r>
            <a:r>
              <a:rPr lang="en-US" dirty="0" smtClean="0"/>
              <a:t> …</a:t>
            </a:r>
            <a:endParaRPr lang="en-US" dirty="0"/>
          </a:p>
          <a:p>
            <a:r>
              <a:rPr lang="en-US" dirty="0" smtClean="0"/>
              <a:t>no guaranteed behavior with multiple threads</a:t>
            </a:r>
          </a:p>
          <a:p>
            <a:endParaRPr lang="en-US" dirty="0"/>
          </a:p>
          <a:p>
            <a:r>
              <a:rPr lang="en-US" dirty="0" smtClean="0"/>
              <a:t>most problems will arise when concurrently iterating and adding/deleting elements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7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java.util.</a:t>
            </a:r>
            <a:r>
              <a:rPr lang="en-US" b="1" dirty="0" err="1" smtClean="0"/>
              <a:t>Vector</a:t>
            </a:r>
            <a:r>
              <a:rPr lang="en-US" dirty="0" smtClean="0"/>
              <a:t> – old implementation of List</a:t>
            </a:r>
          </a:p>
          <a:p>
            <a:pPr marL="0" indent="0">
              <a:buNone/>
            </a:pPr>
            <a:r>
              <a:rPr lang="en-US" dirty="0" err="1" smtClean="0"/>
              <a:t>java.util.</a:t>
            </a:r>
            <a:r>
              <a:rPr lang="en-US" b="1" dirty="0" err="1" smtClean="0"/>
              <a:t>Hashtable</a:t>
            </a:r>
            <a:r>
              <a:rPr lang="en-US" dirty="0" smtClean="0"/>
              <a:t> – locked for thread safety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java.util.concurrent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CopyOnWriteArrayList</a:t>
            </a:r>
            <a:r>
              <a:rPr lang="en-US" dirty="0" smtClean="0"/>
              <a:t> – thread safe </a:t>
            </a:r>
            <a:r>
              <a:rPr lang="en-US" b="1" dirty="0" err="1" smtClean="0"/>
              <a:t>ArrayList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CopyOnWriteArraySet</a:t>
            </a:r>
            <a:r>
              <a:rPr lang="en-US" dirty="0" smtClean="0"/>
              <a:t> – thread safe </a:t>
            </a:r>
            <a:r>
              <a:rPr lang="en-US" b="1" dirty="0" smtClean="0"/>
              <a:t>Set</a:t>
            </a:r>
          </a:p>
          <a:p>
            <a:pPr marL="0" indent="0">
              <a:buNone/>
            </a:pPr>
            <a:r>
              <a:rPr lang="en-US" b="1" dirty="0" err="1" smtClean="0"/>
              <a:t>ConcurrentHashMap</a:t>
            </a:r>
            <a:r>
              <a:rPr lang="en-US" dirty="0" smtClean="0"/>
              <a:t> – thread safe </a:t>
            </a:r>
            <a:r>
              <a:rPr lang="en-US" b="1" dirty="0" err="1" smtClean="0"/>
              <a:t>HashMap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ConcurrentSkipListMap</a:t>
            </a:r>
            <a:r>
              <a:rPr lang="en-US" dirty="0" smtClean="0"/>
              <a:t> – thread safe </a:t>
            </a:r>
            <a:r>
              <a:rPr lang="en-US" b="1" dirty="0" err="1" smtClean="0"/>
              <a:t>TreeMap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ConcurrentSkipListSet</a:t>
            </a:r>
            <a:r>
              <a:rPr lang="en-US" dirty="0" smtClean="0"/>
              <a:t> – thread safe </a:t>
            </a:r>
            <a:r>
              <a:rPr lang="en-US" b="1" dirty="0" err="1" smtClean="0"/>
              <a:t>TreeSet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ConcurrentLinkedDeque</a:t>
            </a:r>
            <a:r>
              <a:rPr lang="en-US" dirty="0" smtClean="0"/>
              <a:t> – thread safe </a:t>
            </a:r>
            <a:r>
              <a:rPr lang="en-US" b="1" dirty="0" err="1" smtClean="0"/>
              <a:t>LinkedList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ConcurrentLinkedQueue</a:t>
            </a:r>
            <a:r>
              <a:rPr lang="en-US" dirty="0" smtClean="0"/>
              <a:t> – thread safe </a:t>
            </a:r>
            <a:r>
              <a:rPr lang="en-US" b="1" dirty="0" err="1" smtClean="0"/>
              <a:t>PriorityQueue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Thread-safe collections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2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already an existing collection and you want to make it thread safe</a:t>
            </a:r>
          </a:p>
          <a:p>
            <a:pPr lvl="1"/>
            <a:r>
              <a:rPr lang="en-US" dirty="0" err="1" smtClean="0"/>
              <a:t>java.util.Collections.synchronizedList</a:t>
            </a:r>
            <a:r>
              <a:rPr lang="en-US" dirty="0" smtClean="0"/>
              <a:t>(…)</a:t>
            </a:r>
          </a:p>
          <a:p>
            <a:pPr lvl="1"/>
            <a:r>
              <a:rPr lang="en-US" dirty="0" err="1" smtClean="0"/>
              <a:t>java.util.Collections.synchronizedSet</a:t>
            </a:r>
            <a:r>
              <a:rPr lang="en-US" dirty="0" smtClean="0"/>
              <a:t>(…)</a:t>
            </a:r>
          </a:p>
          <a:p>
            <a:pPr lvl="1"/>
            <a:r>
              <a:rPr lang="en-US" dirty="0" err="1" smtClean="0"/>
              <a:t>java.util.Collections.synchronizedMap</a:t>
            </a:r>
            <a:r>
              <a:rPr lang="en-US" dirty="0" smtClean="0"/>
              <a:t>(…)</a:t>
            </a:r>
          </a:p>
          <a:p>
            <a:pPr marL="225425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Thread-safe collections continued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8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3559176"/>
          </a:xfrm>
        </p:spPr>
        <p:txBody>
          <a:bodyPr>
            <a:normAutofit/>
          </a:bodyPr>
          <a:lstStyle/>
          <a:p>
            <a:r>
              <a:rPr lang="en-US" dirty="0" smtClean="0"/>
              <a:t>you must still synchronize your code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Object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getLast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CopyOnWriteArrayList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list)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list.size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()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list.get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deleteLast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CopyOnWriteArrayList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list.size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list.remove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collections – mistakes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500" y="6413499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ArrayIndexOutOfBoundsException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21000" y="6273800"/>
            <a:ext cx="120650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435" y="5024617"/>
            <a:ext cx="7531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Thread A – invokes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deleteLast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(list) method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-&gt;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lastIndex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10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Thread B – invokes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getLast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(list) method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-&gt;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lastIndex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10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Thread A – will remove element with index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10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Thread B – will get element with index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10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39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000" dirty="0"/>
              <a:t>a</a:t>
            </a:r>
            <a:r>
              <a:rPr lang="en-US" sz="2000" dirty="0" smtClean="0"/>
              <a:t>gain, you must provide synchronization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getLast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CopyOnWriteArrayList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synchronized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list.size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list.get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deleteLast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CopyOnWriteArrayList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synchronized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list.size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list.remove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Thread-safe collections – mistake 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3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22513"/>
            <a:ext cx="735438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Content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What are threads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Communication between threads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Deadlocks</a:t>
            </a:r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Thread patterns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Thread utilities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27909"/>
            <a:ext cx="86868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0" y="1381124"/>
            <a:ext cx="8559799" cy="50831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for limiting number of threads accessing some resource</a:t>
            </a:r>
          </a:p>
          <a:p>
            <a:r>
              <a:rPr lang="en-US" dirty="0" smtClean="0"/>
              <a:t>semaphore always has given number of permits</a:t>
            </a:r>
          </a:p>
          <a:p>
            <a:r>
              <a:rPr lang="en-US" dirty="0"/>
              <a:t>l</a:t>
            </a:r>
            <a:r>
              <a:rPr lang="en-US" dirty="0" smtClean="0"/>
              <a:t>ocated in </a:t>
            </a:r>
            <a:r>
              <a:rPr lang="en-US" dirty="0" err="1" smtClean="0"/>
              <a:t>java.util.concurrent</a:t>
            </a:r>
            <a:r>
              <a:rPr lang="en-US" dirty="0" smtClean="0"/>
              <a:t> package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Initialization: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Semaphore </a:t>
            </a:r>
            <a:r>
              <a:rPr lang="en-US" sz="2800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semaphore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8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Semaphore(10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Usage:</a:t>
            </a: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C0"/>
                </a:solidFill>
                <a:latin typeface="Consolas"/>
              </a:rPr>
              <a:t>semaphore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.acquire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connectToSomething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doSomeStuff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C0"/>
                </a:solidFill>
                <a:latin typeface="Consolas"/>
              </a:rPr>
              <a:t>semaphore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.release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 &amp; concepts - </a:t>
            </a:r>
            <a:r>
              <a:rPr lang="en-CA" dirty="0" smtClean="0"/>
              <a:t>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0" y="1381125"/>
            <a:ext cx="8686799" cy="482441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 smtClean="0"/>
              <a:t>mutual exclusion</a:t>
            </a:r>
          </a:p>
          <a:p>
            <a:pPr>
              <a:buFontTx/>
              <a:buChar char="-"/>
            </a:pPr>
            <a:r>
              <a:rPr lang="en-US" sz="2400" dirty="0" smtClean="0"/>
              <a:t>no two concurrent threads will ever be in “</a:t>
            </a:r>
            <a:r>
              <a:rPr lang="en-US" sz="2400" dirty="0" err="1" smtClean="0"/>
              <a:t>mutexed</a:t>
            </a:r>
            <a:r>
              <a:rPr lang="en-US" sz="2400" dirty="0" smtClean="0"/>
              <a:t>” section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Object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mutex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400" b="1" i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Object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i="1" dirty="0" err="1">
                <a:solidFill>
                  <a:srgbClr val="0000C0"/>
                </a:solidFill>
                <a:latin typeface="Consolas"/>
              </a:rPr>
              <a:t>mutex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two threads will never be here at </a:t>
            </a: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same 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time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400" b="1" i="1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>
              <a:buFontTx/>
              <a:buChar char="-"/>
            </a:pPr>
            <a:r>
              <a:rPr lang="en-US" sz="2400" dirty="0" smtClean="0"/>
              <a:t>you can also use binary semaphore (but no reason to do this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Semaphore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Semaphore(1);</a:t>
            </a:r>
            <a:endParaRPr lang="en-US" sz="2400" dirty="0"/>
          </a:p>
          <a:p>
            <a:pPr marL="0" indent="0">
              <a:buNone/>
            </a:pPr>
            <a:endParaRPr lang="en-US" sz="2400" b="1" i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Patterns &amp; concepts – </a:t>
            </a:r>
            <a:r>
              <a:rPr lang="en-CA" dirty="0" err="1" smtClean="0"/>
              <a:t>mutex</a:t>
            </a:r>
            <a:r>
              <a:rPr lang="en-CA" dirty="0" smtClean="0"/>
              <a:t> / lock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1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java.util.concurrent.locks.ReentrantLock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you can check whether lock is locked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no synchronized block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release lock in finally!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ReentrantLock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lock = </a:t>
            </a:r>
            <a:r>
              <a:rPr lang="en-US" sz="28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ReentrantLock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latin typeface="Consolas"/>
              </a:rPr>
              <a:t>lock.lock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800" dirty="0">
                <a:solidFill>
                  <a:srgbClr val="3F7F5F"/>
                </a:solidFill>
                <a:latin typeface="Consolas"/>
              </a:rPr>
              <a:t>critical section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lock.unlock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 &amp; concepts – </a:t>
            </a:r>
            <a:r>
              <a:rPr lang="en-CA" dirty="0" err="1"/>
              <a:t>mutex</a:t>
            </a:r>
            <a:r>
              <a:rPr lang="en-CA" dirty="0"/>
              <a:t> /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4"/>
            <a:ext cx="8228012" cy="508317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ReentrantLock</a:t>
            </a:r>
            <a:r>
              <a:rPr lang="en-US" sz="2400" dirty="0" smtClean="0"/>
              <a:t> can be shared between methods / classes</a:t>
            </a:r>
          </a:p>
          <a:p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method1()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some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lock.lock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some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method2()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some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lock.unlock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some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400" dirty="0"/>
          </a:p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/>
              <a:t>A lot of helpful methods: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lock.hasQueuedThread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(thread);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lock.tryLock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lock.getHoldCount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lock.isLocked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lock.isHeldByCurrentThread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 &amp; concepts – </a:t>
            </a:r>
            <a:r>
              <a:rPr lang="en-CA" dirty="0" err="1"/>
              <a:t>mutex</a:t>
            </a:r>
            <a:r>
              <a:rPr lang="en-CA" dirty="0"/>
              <a:t> /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Blocks all threads on await until number of parties is reached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Good </a:t>
            </a:r>
            <a:r>
              <a:rPr lang="en-US" sz="2400" smtClean="0">
                <a:solidFill>
                  <a:srgbClr val="000000"/>
                </a:solidFill>
                <a:latin typeface="+mj-lt"/>
              </a:rPr>
              <a:t>for breaking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down big tasks</a:t>
            </a:r>
          </a:p>
          <a:p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CyclicBarrier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barrier = </a:t>
            </a: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new</a:t>
            </a:r>
            <a:endParaRPr lang="en-US" sz="2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2800" b="1" dirty="0" err="1" smtClean="0">
                <a:solidFill>
                  <a:srgbClr val="000000"/>
                </a:solidFill>
                <a:latin typeface="Consolas"/>
              </a:rPr>
              <a:t>CyclicBarrier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parties);</a:t>
            </a:r>
            <a:endParaRPr lang="en-US" sz="2800" b="1" dirty="0">
              <a:solidFill>
                <a:srgbClr val="000000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barrier.await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 &amp; concepts </a:t>
            </a:r>
            <a:r>
              <a:rPr lang="en-CA" dirty="0" smtClean="0"/>
              <a:t>– </a:t>
            </a:r>
            <a:r>
              <a:rPr lang="en-CA" dirty="0" err="1" smtClean="0"/>
              <a:t>CyclicBarrier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0" y="1381125"/>
            <a:ext cx="8355495" cy="4824414"/>
          </a:xfrm>
        </p:spPr>
        <p:txBody>
          <a:bodyPr>
            <a:normAutofit/>
          </a:bodyPr>
          <a:lstStyle/>
          <a:p>
            <a:r>
              <a:rPr lang="en-US" dirty="0" smtClean="0"/>
              <a:t>master – thread pool is managing the work</a:t>
            </a:r>
          </a:p>
          <a:p>
            <a:r>
              <a:rPr lang="en-US" dirty="0" smtClean="0"/>
              <a:t>workers – threads in the pool</a:t>
            </a:r>
          </a:p>
          <a:p>
            <a:r>
              <a:rPr lang="en-US" dirty="0" smtClean="0"/>
              <a:t>queue – tasks assigned to workers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Patterns &amp; concepts – thread pool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3060699"/>
            <a:ext cx="6191250" cy="320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9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90500" y="1381125"/>
            <a:ext cx="8494713" cy="4824414"/>
          </a:xfrm>
        </p:spPr>
        <p:txBody>
          <a:bodyPr>
            <a:normAutofit/>
          </a:bodyPr>
          <a:lstStyle/>
          <a:p>
            <a:pPr marL="225425" lvl="1" indent="0">
              <a:buNone/>
            </a:pPr>
            <a:r>
              <a:rPr lang="en-US" dirty="0" smtClean="0"/>
              <a:t>When should you use it?</a:t>
            </a:r>
          </a:p>
          <a:p>
            <a:pPr lvl="1">
              <a:buFontTx/>
              <a:buChar char="-"/>
            </a:pPr>
            <a:r>
              <a:rPr lang="en-US" dirty="0" smtClean="0"/>
              <a:t>high number of relatively small tasks</a:t>
            </a:r>
          </a:p>
          <a:p>
            <a:pPr marL="225425" lvl="1" indent="0">
              <a:buNone/>
            </a:pPr>
            <a:endParaRPr lang="en-US" dirty="0" smtClean="0"/>
          </a:p>
          <a:p>
            <a:pPr marL="225425" lvl="1" indent="0">
              <a:buNone/>
            </a:pPr>
            <a:r>
              <a:rPr lang="en-US" dirty="0" smtClean="0"/>
              <a:t>When should you not use it?</a:t>
            </a:r>
          </a:p>
          <a:p>
            <a:pPr lvl="1">
              <a:buFontTx/>
              <a:buChar char="-"/>
            </a:pPr>
            <a:r>
              <a:rPr lang="en-US" dirty="0" smtClean="0"/>
              <a:t>lower number of long tasks</a:t>
            </a:r>
          </a:p>
          <a:p>
            <a:pPr lvl="1">
              <a:buFontTx/>
              <a:buChar char="-"/>
            </a:pPr>
            <a:r>
              <a:rPr lang="en-US" dirty="0" smtClean="0"/>
              <a:t>you want to set your own thread priorities</a:t>
            </a:r>
          </a:p>
          <a:p>
            <a:pPr lvl="1">
              <a:buFontTx/>
              <a:buChar char="-"/>
            </a:pPr>
            <a:r>
              <a:rPr lang="en-US" dirty="0" smtClean="0"/>
              <a:t>thread can be blocked for a long period of time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225425" lvl="1" indent="0">
              <a:buNone/>
            </a:pPr>
            <a:r>
              <a:rPr lang="en-US" dirty="0" smtClean="0"/>
              <a:t>Good initialization is crucial</a:t>
            </a:r>
          </a:p>
          <a:p>
            <a:pPr lvl="1">
              <a:buFontTx/>
              <a:buChar char="-"/>
            </a:pPr>
            <a:r>
              <a:rPr lang="en-US" dirty="0" smtClean="0"/>
              <a:t>too many threads = wasted resources</a:t>
            </a:r>
          </a:p>
          <a:p>
            <a:pPr lvl="1">
              <a:buFontTx/>
              <a:buChar char="-"/>
            </a:pPr>
            <a:r>
              <a:rPr lang="en-US" dirty="0" smtClean="0"/>
              <a:t>too few threads = poor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/>
              <a:t>Patterns &amp; concepts – thread </a:t>
            </a:r>
            <a:r>
              <a:rPr lang="en-CA" dirty="0" smtClean="0"/>
              <a:t>pool - when to use it?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1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/>
              <a:t>Patterns &amp; concepts – thread </a:t>
            </a:r>
            <a:r>
              <a:rPr lang="en-CA" dirty="0" smtClean="0"/>
              <a:t>pool - example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54000" y="1381125"/>
            <a:ext cx="8724899" cy="4824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ExecutorService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threadPool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Executors.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newFixedThreadPool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(8);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(Runnable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task : tasks)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threadPool.execute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(task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D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eciding how many worker threads to use can be hard: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how many processors / cores?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how many I/O operations?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are threads being blocked?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If you don’t want to specify the number of worker threads you can use: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ExecutorService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threadPool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Executors.</a:t>
            </a:r>
            <a:r>
              <a:rPr lang="en-US" sz="20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newCachedThreadPool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7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200" dirty="0" smtClean="0"/>
              <a:t>Threads allow you to process multiple tasks at the same time</a:t>
            </a:r>
          </a:p>
          <a:p>
            <a:r>
              <a:rPr lang="en-CA" sz="2200" dirty="0" smtClean="0"/>
              <a:t>Use synchronization for shared variables / methods</a:t>
            </a:r>
          </a:p>
          <a:p>
            <a:r>
              <a:rPr lang="en-CA" sz="2200" dirty="0" smtClean="0"/>
              <a:t>Watch out for deadlocks</a:t>
            </a:r>
          </a:p>
          <a:p>
            <a:r>
              <a:rPr lang="en-CA" sz="2200" dirty="0" smtClean="0"/>
              <a:t>Use classes from </a:t>
            </a:r>
            <a:r>
              <a:rPr lang="en-CA" sz="2200" dirty="0" err="1" smtClean="0"/>
              <a:t>java.util.concurrent</a:t>
            </a:r>
            <a:r>
              <a:rPr lang="en-CA" sz="2200" dirty="0" smtClean="0"/>
              <a:t> package</a:t>
            </a:r>
          </a:p>
          <a:p>
            <a:r>
              <a:rPr lang="en-CA" sz="2200" dirty="0" smtClean="0"/>
              <a:t>What you should never do:</a:t>
            </a:r>
          </a:p>
          <a:p>
            <a:pPr lvl="1"/>
            <a:r>
              <a:rPr lang="en-CA" sz="2200" dirty="0"/>
              <a:t>Expect the code in different threads to run in specific order</a:t>
            </a:r>
          </a:p>
          <a:p>
            <a:pPr lvl="2"/>
            <a:r>
              <a:rPr lang="en-CA" sz="1600" dirty="0"/>
              <a:t>OS can interrupt the thread and continue with a different one</a:t>
            </a:r>
          </a:p>
          <a:p>
            <a:pPr lvl="1"/>
            <a:r>
              <a:rPr lang="en-CA" sz="2200" dirty="0"/>
              <a:t>Never call </a:t>
            </a:r>
            <a:r>
              <a:rPr lang="en-CA" sz="2200" dirty="0" err="1"/>
              <a:t>myThread.stop</a:t>
            </a:r>
            <a:r>
              <a:rPr lang="en-CA" sz="2200" dirty="0"/>
              <a:t>() or </a:t>
            </a:r>
            <a:r>
              <a:rPr lang="en-CA" sz="2200" dirty="0" err="1"/>
              <a:t>myThread.suspend</a:t>
            </a:r>
            <a:r>
              <a:rPr lang="en-CA" sz="2200" dirty="0"/>
              <a:t>()</a:t>
            </a:r>
          </a:p>
          <a:p>
            <a:pPr lvl="1"/>
            <a:r>
              <a:rPr lang="en-CA" sz="2200" dirty="0"/>
              <a:t>Never call </a:t>
            </a:r>
            <a:r>
              <a:rPr lang="en-CA" sz="2200" dirty="0" err="1"/>
              <a:t>myThread.setPriority</a:t>
            </a:r>
            <a:r>
              <a:rPr lang="en-CA" sz="2200" dirty="0"/>
              <a:t>(</a:t>
            </a:r>
            <a:r>
              <a:rPr lang="en-CA" sz="2200" dirty="0" err="1"/>
              <a:t>int</a:t>
            </a:r>
            <a:r>
              <a:rPr lang="en-CA" sz="2200" dirty="0"/>
              <a:t>)</a:t>
            </a:r>
          </a:p>
          <a:p>
            <a:pPr lvl="1"/>
            <a:endParaRPr lang="en-CA" sz="20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20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Operating System</a:t>
            </a:r>
          </a:p>
          <a:p>
            <a:pPr lvl="1"/>
            <a:r>
              <a:rPr lang="en-CA" sz="2200" dirty="0" smtClean="0"/>
              <a:t>Runs multiple processes</a:t>
            </a:r>
          </a:p>
          <a:p>
            <a:pPr lvl="2"/>
            <a:r>
              <a:rPr lang="en-CA" sz="1800" dirty="0" smtClean="0"/>
              <a:t>Each process has at least one thread</a:t>
            </a:r>
          </a:p>
          <a:p>
            <a:pPr lvl="2"/>
            <a:r>
              <a:rPr lang="en-CA" sz="1800" dirty="0" smtClean="0"/>
              <a:t>It can have multiple threads</a:t>
            </a:r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r>
              <a:rPr lang="en-CA" sz="2400" dirty="0" smtClean="0"/>
              <a:t>Thread is a single flow of execution within a process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What are threads</a:t>
            </a:r>
            <a:endParaRPr lang="en-CA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01" y="2994673"/>
            <a:ext cx="8060266" cy="1913467"/>
            <a:chOff x="457201" y="3606800"/>
            <a:chExt cx="8060266" cy="1913467"/>
          </a:xfrm>
        </p:grpSpPr>
        <p:sp>
          <p:nvSpPr>
            <p:cNvPr id="3" name="Rectangle 2"/>
            <p:cNvSpPr/>
            <p:nvPr/>
          </p:nvSpPr>
          <p:spPr>
            <a:xfrm>
              <a:off x="457201" y="3606800"/>
              <a:ext cx="8060266" cy="191346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45296" y="3979333"/>
              <a:ext cx="1557866" cy="1320800"/>
              <a:chOff x="905935" y="3979333"/>
              <a:chExt cx="1557866" cy="1320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05935" y="3979333"/>
                <a:ext cx="1557866" cy="13208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Process 1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0601" y="44704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90601" y="46228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0601" y="47752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90601" y="49276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1" y="50800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769532" y="4013200"/>
              <a:ext cx="1557866" cy="1320800"/>
              <a:chOff x="905935" y="3979333"/>
              <a:chExt cx="1557866" cy="13208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05935" y="3979333"/>
                <a:ext cx="1557866" cy="13208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Process 2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90601" y="44704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90601" y="46228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90601" y="47752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0601" y="49276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1" y="50800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93768" y="4013200"/>
              <a:ext cx="1557866" cy="1320800"/>
              <a:chOff x="905935" y="3979333"/>
              <a:chExt cx="1557866" cy="1320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5935" y="3979333"/>
                <a:ext cx="1557866" cy="13208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Process 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90601" y="44704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1" y="46228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0601" y="47752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1" y="49276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0601" y="50800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618003" y="4013200"/>
              <a:ext cx="1557866" cy="1320800"/>
              <a:chOff x="905935" y="3979333"/>
              <a:chExt cx="1557866" cy="13208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05935" y="3979333"/>
                <a:ext cx="1557866" cy="13208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Process 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990601" y="44704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0601" y="46228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1" y="47752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90601" y="49276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90601" y="50800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3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Allow to use parallel processing in of your algorithm</a:t>
            </a:r>
          </a:p>
          <a:p>
            <a:r>
              <a:rPr lang="en-CA" sz="2400" dirty="0" smtClean="0"/>
              <a:t>Allow to process different tasks within your program</a:t>
            </a:r>
          </a:p>
          <a:p>
            <a:r>
              <a:rPr lang="en-CA" sz="2400" dirty="0" smtClean="0"/>
              <a:t>Take advantage of multi-core CPUs</a:t>
            </a:r>
          </a:p>
          <a:p>
            <a:r>
              <a:rPr lang="en-CA" sz="2400" dirty="0" smtClean="0"/>
              <a:t>Even on single core CPU multithreaded algorithm is faster than single threaded</a:t>
            </a:r>
          </a:p>
          <a:p>
            <a:r>
              <a:rPr lang="en-CA" sz="2400" dirty="0" smtClean="0"/>
              <a:t>Threads are more effective than processes</a:t>
            </a:r>
          </a:p>
          <a:p>
            <a:pPr lvl="1"/>
            <a:r>
              <a:rPr lang="en-CA" sz="2200" dirty="0" smtClean="0"/>
              <a:t>Threads are cheaper</a:t>
            </a:r>
          </a:p>
          <a:p>
            <a:pPr lvl="1"/>
            <a:r>
              <a:rPr lang="en-CA" sz="2200" dirty="0" smtClean="0"/>
              <a:t>Threads can communicate more effectively</a:t>
            </a:r>
            <a:endParaRPr lang="en-CA" sz="22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Why should you use threads?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Java starts one thread for your main method</a:t>
            </a:r>
          </a:p>
          <a:p>
            <a:r>
              <a:rPr lang="en-CA" sz="2400" dirty="0" smtClean="0"/>
              <a:t>Simple way to see all threads – debug mode</a:t>
            </a:r>
          </a:p>
          <a:p>
            <a:endParaRPr lang="en-CA" sz="2400" dirty="0" smtClean="0"/>
          </a:p>
          <a:p>
            <a:endParaRPr lang="en-CA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Viewing threads</a:t>
            </a:r>
            <a:endParaRPr lang="en-CA" dirty="0"/>
          </a:p>
        </p:txBody>
      </p:sp>
      <p:pic>
        <p:nvPicPr>
          <p:cNvPr id="2" name="Picture 1" descr="Screen Shot 2015-02-25 at 19.2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1" y="2601372"/>
            <a:ext cx="6515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create your own thread?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1018086" y="3029579"/>
            <a:ext cx="678581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MyThread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Runnable 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Thread(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MyThread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()).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start();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646464"/>
                </a:solidFill>
                <a:latin typeface="Consolas"/>
                <a:ea typeface="Calibri"/>
                <a:cs typeface="Times New Roman"/>
              </a:rPr>
              <a:t>@Override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run() 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//thread code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2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046" y="1352129"/>
            <a:ext cx="8283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CA" sz="2400" dirty="0" smtClean="0"/>
              <a:t>Two possibilities:</a:t>
            </a:r>
          </a:p>
          <a:p>
            <a:pPr marL="800100" lvl="1" indent="-342900">
              <a:buFont typeface="Arial"/>
              <a:buChar char="•"/>
            </a:pPr>
            <a:r>
              <a:rPr lang="en-CA" sz="2400" dirty="0" smtClean="0"/>
              <a:t>Extend the Thread class</a:t>
            </a:r>
          </a:p>
          <a:p>
            <a:pPr marL="800100" lvl="1" indent="-342900">
              <a:buFont typeface="Arial"/>
              <a:buChar char="•"/>
            </a:pPr>
            <a:r>
              <a:rPr lang="en-CA" sz="2400" dirty="0" smtClean="0"/>
              <a:t>Implement the Runnable interface</a:t>
            </a:r>
          </a:p>
          <a:p>
            <a:pPr marL="342900" indent="-342900">
              <a:buFont typeface="Arial"/>
              <a:buChar char="•"/>
            </a:pPr>
            <a:r>
              <a:rPr lang="en-CA" sz="2400" dirty="0" smtClean="0"/>
              <a:t>Call start() method of Thread class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8361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Basic methods of a Thread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61034" y="1371601"/>
            <a:ext cx="8205262" cy="5832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1900" dirty="0" smtClean="0"/>
              <a:t>starts the execution of </a:t>
            </a:r>
            <a:r>
              <a:rPr lang="en-US" sz="1900" dirty="0" err="1" smtClean="0"/>
              <a:t>myThread</a:t>
            </a:r>
            <a:endParaRPr lang="en-US" sz="1900" dirty="0" smtClean="0"/>
          </a:p>
          <a:p>
            <a:pPr marL="342900" indent="-342900">
              <a:buFontTx/>
              <a:buChar char="-"/>
            </a:pPr>
            <a:r>
              <a:rPr lang="en-US" sz="1900" dirty="0" smtClean="0"/>
              <a:t>illegal to call more then once on same Thread object</a:t>
            </a:r>
            <a:endParaRPr lang="en-US" sz="1900" dirty="0"/>
          </a:p>
          <a:p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myThread.setName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MyThread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”);</a:t>
            </a:r>
          </a:p>
          <a:p>
            <a:pPr marL="342900" indent="-342900">
              <a:buFontTx/>
              <a:buChar char="-"/>
            </a:pPr>
            <a:r>
              <a:rPr lang="en-US" sz="1900" dirty="0"/>
              <a:t>Sets the name for the </a:t>
            </a:r>
            <a:r>
              <a:rPr lang="en-US" sz="1900" dirty="0" smtClean="0"/>
              <a:t>thread (good for debugging)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endParaRPr lang="en-US" sz="1900" dirty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myThread.join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342900" indent="-342900">
              <a:buFontTx/>
              <a:buChar char="-"/>
            </a:pPr>
            <a:r>
              <a:rPr lang="en-US" sz="1900" dirty="0"/>
              <a:t>t</a:t>
            </a:r>
            <a:r>
              <a:rPr lang="en-US" sz="1900" dirty="0" smtClean="0"/>
              <a:t>hread </a:t>
            </a:r>
            <a:r>
              <a:rPr lang="en-US" sz="1900" dirty="0"/>
              <a:t>which </a:t>
            </a:r>
            <a:r>
              <a:rPr lang="en-US" sz="1900" dirty="0" smtClean="0"/>
              <a:t>invoked this method will wait until </a:t>
            </a:r>
            <a:r>
              <a:rPr lang="en-US" sz="1900" dirty="0" err="1" smtClean="0"/>
              <a:t>myThread</a:t>
            </a:r>
            <a:r>
              <a:rPr lang="en-US" sz="1900" dirty="0" smtClean="0"/>
              <a:t> will die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Thread.</a:t>
            </a:r>
            <a:r>
              <a:rPr lang="en-US" sz="2400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sleep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(1000);</a:t>
            </a:r>
          </a:p>
          <a:p>
            <a:pPr marL="342900" indent="-342900">
              <a:buFontTx/>
              <a:buChar char="-"/>
            </a:pPr>
            <a:r>
              <a:rPr lang="en-US" sz="1900" dirty="0"/>
              <a:t>thread which invoked this method will sleep for 1000 milliseconds</a:t>
            </a:r>
          </a:p>
          <a:p>
            <a:pPr marL="342900" indent="-342900">
              <a:buFontTx/>
              <a:buChar char="-"/>
            </a:pPr>
            <a:endParaRPr lang="en-US" sz="1900" dirty="0" smtClean="0"/>
          </a:p>
          <a:p>
            <a:r>
              <a:rPr lang="en-US" sz="24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Thread.currentThread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- </a:t>
            </a:r>
            <a:r>
              <a:rPr lang="en-US" sz="2000" dirty="0" smtClean="0"/>
              <a:t>anytime get the current thread where the method is executed</a:t>
            </a:r>
            <a:endParaRPr lang="en-US" sz="2000" dirty="0"/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07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As threads all run in the same process they share the same memory</a:t>
            </a:r>
          </a:p>
          <a:p>
            <a:pPr lvl="1"/>
            <a:r>
              <a:rPr lang="en-CA" sz="2000" dirty="0" smtClean="0"/>
              <a:t>They can share variables (references to memory location)</a:t>
            </a:r>
          </a:p>
          <a:p>
            <a:pPr lvl="1"/>
            <a:r>
              <a:rPr lang="en-CA" sz="2000" dirty="0" smtClean="0"/>
              <a:t>Most efficient way of communication</a:t>
            </a:r>
          </a:p>
          <a:p>
            <a:r>
              <a:rPr lang="en-CA" sz="2200" dirty="0" smtClean="0"/>
              <a:t>Only single thread should read or write a value to a variable at one time</a:t>
            </a:r>
          </a:p>
          <a:p>
            <a:pPr lvl="1"/>
            <a:r>
              <a:rPr lang="en-CA" sz="2000" dirty="0" smtClean="0"/>
              <a:t>Threads can overwrite the variable for a different thread</a:t>
            </a:r>
          </a:p>
          <a:p>
            <a:pPr lvl="1"/>
            <a:r>
              <a:rPr lang="en-CA" sz="2000" dirty="0" smtClean="0"/>
              <a:t>Threads will have inconsistent value of the variable</a:t>
            </a:r>
          </a:p>
          <a:p>
            <a:r>
              <a:rPr lang="en-CA" sz="2200" dirty="0" smtClean="0"/>
              <a:t>You can never predict thread execution order</a:t>
            </a:r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Communication between threads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6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Clean Code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ListForm</Display>
  <Edit>ListForm</Edit>
  <New>ListForm</New>
</FormTemplates>
</file>

<file path=customXml/item2.xml><?xml version="1.0" encoding="utf-8"?>
<p:properties xmlns:p="http://schemas.microsoft.com/office/2006/metadata/properties" xmlns:xsi="http://www.w3.org/2001/XMLSchema-instance">
  <documentManagement>
    <ArchiveDate xmlns="http://schemas.microsoft.com/sharepoint/v3">2016-02-26T14:10:11+00:00</ArchiveDate>
    <EngagementLink xmlns="http://schemas.microsoft.com/sharepoint/v3" xsi:nil="true"/>
    <PertinentToCountry xmlns="http://schemas.microsoft.com/sharepoint/v3" xsi:nil="true"/>
    <Client xmlns="http://schemas.microsoft.com/sharepoint/v3" xsi:nil="true"/>
    <PertinentToDomainSpecialty xmlns="http://schemas.microsoft.com/sharepoint/v3" xsi:nil="true"/>
    <flagVVID xmlns="http://schemas.microsoft.com/sharepoint/v3" xsi:nil="true"/>
    <RelatedContent xmlns="http://schemas.microsoft.com/sharepoint/v3"> </RelatedContent>
    <Abstract xmlns="http://schemas.microsoft.com/sharepoint/v3">Java Brownbag session</Abstract>
    <ContentCurrentDate xmlns="http://schemas.microsoft.com/sharepoint/v3">2014-02-26T14:10:11+00:00</ContentCurrentDate>
    <DateCreated xmlns="http://schemas.microsoft.com/sharepoint/v3">2014-02-26T14:10:11+00:00</DateCreated>
    <Geography xmlns="http://schemas.microsoft.com/sharepoint/v3" xsi:nil="true"/>
    <OfficialAsset xmlns="http://schemas.microsoft.com/sharepoint/v3">No</OfficialAsset>
    <ArchiveStatus xmlns="http://schemas.microsoft.com/sharepoint/v3">Active</ArchiveStatus>
    <IndustryKeywords xmlns="http://schemas.microsoft.com/sharepoint/v3">;#0;~None</IndustryKeywords>
    <VendorProductKeywords xmlns="http://schemas.microsoft.com/sharepoint/v3">;#0;~None</VendorProductKeywords>
    <RevisionTime xmlns="http://schemas.microsoft.com/sharepoint/v3">4/11/2014 4:15:00 AM&lt;br&gt;2/26/2014 8:10:11 AM</RevisionTime>
    <Contacts xmlns="http://schemas.microsoft.com/sharepoint/v3">DIR\m.pazitny</Contacts>
    <ItemType xmlns="http://schemas.microsoft.com/sharepoint/v3">;#13989;~Accenture Internal Material</ItemType>
    <Offerings xmlns="http://schemas.microsoft.com/sharepoint/v3" xsi:nil="true"/>
    <ApprovedForUseBy xmlns="http://schemas.microsoft.com/sharepoint/v3" xsi:nil="true"/>
    <SubmittedBy xmlns="http://schemas.microsoft.com/sharepoint/v3">DIR\daniel.juricek</SubmittedBy>
    <HasAttachment xmlns="http://schemas.microsoft.com/sharepoint/v3">No</HasAttachment>
    <SourceType xmlns="http://schemas.microsoft.com/sharepoint/v3">ContributionForm</SourceType>
    <ArchivalDate xmlns="http://schemas.microsoft.com/sharepoint/v3" xsi:nil="true"/>
    <DeliveryCenter xmlns="http://schemas.microsoft.com/sharepoint/v3" xsi:nil="true"/>
    <ContribKeywords xmlns="http://schemas.microsoft.com/sharepoint/v3" xsi:nil="true"/>
    <StorageType xmlns="http://schemas.microsoft.com/sharepoint/v3">File</StorageType>
    <RevisionBy xmlns="http://schemas.microsoft.com/sharepoint/v3">kx.massupdate&lt;br&gt;DIR\daniel.juricek</RevisionBy>
    <VisibleToAsset xmlns="http://schemas.microsoft.com/sharepoint/v3" xsi:nil="true"/>
    <BusinessFunctionKeywords xmlns="http://schemas.microsoft.com/sharepoint/v3">;#0;~None</BusinessFunctionKeywords>
    <ConditionsforUse xmlns="http://schemas.microsoft.com/sharepoint/v3">Accenture Internal Use Only</ConditionsforUse>
    <DetailsPageURL2 xmlns="http://schemas.microsoft.com/sharepoint/v3">https://kx.accenture.com/Repositories/DownloadForm.aspx?path=C27/90/47/spring-batch.pptx</DetailsPageURL2>
    <FederalData xmlns="http://schemas.microsoft.com/sharepoint/v3">No</FederalData>
    <KXGeography xmlns="http://schemas.microsoft.com/sharepoint/v3" xsi:nil="true"/>
    <ConditionsforUseComments xmlns="http://schemas.microsoft.com/sharepoint/v3" xsi:nil="true"/>
    <TechnologyKeywords xmlns="http://schemas.microsoft.com/sharepoint/v3">;#0;~None</TechnologyKeywords>
    <PertinentToOrgUnit xmlns="http://schemas.microsoft.com/sharepoint/v3" xsi:nil="true"/>
    <DetailsPageURL xmlns="http://schemas.microsoft.com/sharepoint/v3">https://kx.accenture.com/Repositories/ContributionForm.aspx?path=C27/90/47&amp;mode=Read</DetailsPageURL>
    <ContribLanguage xmlns="http://schemas.microsoft.com/sharepoint/v3">;#4628;~English</ContribLanguage>
    <PertinentToServiceLin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al Contribution" ma:contentTypeID="0x012000FD200C85A7BB46D2B974A85017C5AC2B0100E26D774630E1294FAA6E2427D65F6817" ma:contentTypeVersion="0" ma:contentTypeDescription="General Contribution" ma:contentTypeScope="" ma:versionID="8de566580f368e48fe41b3d71f72e82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0eb7c0a7d902ab720327de28b35dbdc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bstract" minOccurs="0"/>
                <xsd:element ref="ns1:ItemType" minOccurs="0"/>
                <xsd:element ref="ns1:ContentCurrentDate" minOccurs="0"/>
                <xsd:element ref="ns1:Contacts" minOccurs="0"/>
                <xsd:element ref="ns1:ArchiveDate" minOccurs="0"/>
                <xsd:element ref="ns1:ArchivalDate" minOccurs="0"/>
                <xsd:element ref="ns1:ApprovedForUseBy" minOccurs="0"/>
                <xsd:element ref="ns1:ArchiveStatus" minOccurs="0"/>
                <xsd:element ref="ns1:BusinessFunctionKeywords" minOccurs="0"/>
                <xsd:element ref="ns1:Client" minOccurs="0"/>
                <xsd:element ref="ns1:EngagementLink" minOccurs="0"/>
                <xsd:element ref="ns1:ConditionsforUse" minOccurs="0"/>
                <xsd:element ref="ns1:ConditionsforUseComments" minOccurs="0"/>
                <xsd:element ref="ns1:DeliveryCenter" minOccurs="0"/>
                <xsd:element ref="ns1:DetailsPageURL" minOccurs="0"/>
                <xsd:element ref="ns1:DetailsPageURL2" minOccurs="0"/>
                <xsd:element ref="ns1:IndustryKeywords" minOccurs="0"/>
                <xsd:element ref="ns1:ContribKeywords" minOccurs="0"/>
                <xsd:element ref="ns1:ContribLanguage" minOccurs="0"/>
                <xsd:element ref="ns1:TechnologyKeywords" minOccurs="0"/>
                <xsd:element ref="ns1:StorageType" minOccurs="0"/>
                <xsd:element ref="ns1:VendorProductKeywords" minOccurs="0"/>
                <xsd:element ref="ns1:Offerings" minOccurs="0"/>
                <xsd:element ref="ns1:PertinentToOrgUnit" minOccurs="0"/>
                <xsd:element ref="ns1:PertinentToCountry" minOccurs="0"/>
                <xsd:element ref="ns1:PertinentToDomainSpecialty" minOccurs="0"/>
                <xsd:element ref="ns1:PertinentToServiceLine" minOccurs="0"/>
                <xsd:element ref="ns1:RevisionTime" minOccurs="0"/>
                <xsd:element ref="ns1:RevisionBy" minOccurs="0"/>
                <xsd:element ref="ns1:flagVVID" minOccurs="0"/>
                <xsd:element ref="ns1:DateCreated" minOccurs="0"/>
                <xsd:element ref="ns1:SubmittedBy" minOccurs="0"/>
                <xsd:element ref="ns1:KXGeography" minOccurs="0"/>
                <xsd:element ref="ns1:Geography" minOccurs="0"/>
                <xsd:element ref="ns1:HasAttachment" minOccurs="0"/>
                <xsd:element ref="ns1:FederalData" minOccurs="0"/>
                <xsd:element ref="ns1:VisibleToAsset" minOccurs="0"/>
                <xsd:element ref="ns1:OfficialAsset" minOccurs="0"/>
                <xsd:element ref="ns1:SourceType" minOccurs="0"/>
                <xsd:element ref="ns1:RelatedCont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bstract" ma:index="3" nillable="true" ma:displayName="Description" ma:internalName="Abstract">
      <xsd:simpleType>
        <xsd:restriction base="dms:Note">
          <xsd:maxLength value="6"/>
        </xsd:restriction>
      </xsd:simpleType>
    </xsd:element>
    <xsd:element name="ItemType" ma:index="4" nillable="true" ma:displayName="Item Type" ma:internalName="ItemType">
      <xsd:simpleType>
        <xsd:restriction base="dms:Note"/>
      </xsd:simpleType>
    </xsd:element>
    <xsd:element name="ContentCurrentDate" ma:index="5" nillable="true" ma:displayName="Content Current Date" ma:default="[today]" ma:format="DateOnly" ma:internalName="ContentCurrentDate">
      <xsd:simpleType>
        <xsd:restriction base="dms:DateTime"/>
      </xsd:simpleType>
    </xsd:element>
    <xsd:element name="Contacts" ma:index="6" nillable="true" ma:displayName="Contacts" ma:internalName="Contacts">
      <xsd:simpleType>
        <xsd:restriction base="dms:Note"/>
      </xsd:simpleType>
    </xsd:element>
    <xsd:element name="ArchiveDate" ma:index="7" nillable="true" ma:displayName="Expiration Date" ma:format="DateOnly" ma:internalName="ArchiveDate">
      <xsd:simpleType>
        <xsd:restriction base="dms:DateTime"/>
      </xsd:simpleType>
    </xsd:element>
    <xsd:element name="ArchivalDate" ma:index="8" nillable="true" ma:displayName="Archival Date" ma:description="Check if contribution has expired." ma:format="DateOnly" ma:internalName="ArchivalDate">
      <xsd:simpleType>
        <xsd:restriction base="dms:DateTime"/>
      </xsd:simpleType>
    </xsd:element>
    <xsd:element name="ApprovedForUseBy" ma:index="9" nillable="true" ma:displayName="Reviewing Groups" ma:internalName="ApprovedForUseBy">
      <xsd:simpleType>
        <xsd:restriction base="dms:Note"/>
      </xsd:simpleType>
    </xsd:element>
    <xsd:element name="ArchiveStatus" ma:index="10" nillable="true" ma:displayName="Status" ma:internalName="ArchiveStatus">
      <xsd:simpleType>
        <xsd:restriction base="dms:Text"/>
      </xsd:simpleType>
    </xsd:element>
    <xsd:element name="BusinessFunctionKeywords" ma:index="11" nillable="true" ma:displayName="Business Processes &amp; Services" ma:internalName="BusinessFunctionKeywords">
      <xsd:simpleType>
        <xsd:restriction base="dms:Note"/>
      </xsd:simpleType>
    </xsd:element>
    <xsd:element name="Client" ma:index="12" nillable="true" ma:displayName="Client" ma:internalName="Client">
      <xsd:simpleType>
        <xsd:restriction base="dms:Note"/>
      </xsd:simpleType>
    </xsd:element>
    <xsd:element name="EngagementLink" ma:index="13" nillable="true" ma:displayName="Engagement Link" ma:internalName="EngagementLink">
      <xsd:simpleType>
        <xsd:restriction base="dms:Note"/>
      </xsd:simpleType>
    </xsd:element>
    <xsd:element name="ConditionsforUse" ma:index="14" nillable="true" ma:displayName="Usage Restriction" ma:internalName="ConditionsforUse">
      <xsd:simpleType>
        <xsd:restriction base="dms:Text"/>
      </xsd:simpleType>
    </xsd:element>
    <xsd:element name="ConditionsforUseComments" ma:index="15" nillable="true" ma:displayName="Usage Restriction Comments" ma:internalName="ConditionsforUseComments">
      <xsd:simpleType>
        <xsd:restriction base="dms:Note"/>
      </xsd:simpleType>
    </xsd:element>
    <xsd:element name="DeliveryCenter" ma:index="16" nillable="true" ma:displayName="Delivery Center" ma:internalName="DeliveryCenter">
      <xsd:simpleType>
        <xsd:restriction base="dms:Note"/>
      </xsd:simpleType>
    </xsd:element>
    <xsd:element name="DetailsPageURL" ma:index="17" nillable="true" ma:displayName="Details Page URL" ma:internalName="DetailsPageURL">
      <xsd:simpleType>
        <xsd:restriction base="dms:Note"/>
      </xsd:simpleType>
    </xsd:element>
    <xsd:element name="DetailsPageURL2" ma:index="18" nillable="true" ma:displayName="Details Page URL2" ma:internalName="DetailsPageURL2">
      <xsd:simpleType>
        <xsd:restriction base="dms:Text"/>
      </xsd:simpleType>
    </xsd:element>
    <xsd:element name="IndustryKeywords" ma:index="19" nillable="true" ma:displayName="Business &amp; Industries" ma:internalName="IndustryKeywords">
      <xsd:simpleType>
        <xsd:restriction base="dms:Note"/>
      </xsd:simpleType>
    </xsd:element>
    <xsd:element name="ContribKeywords" ma:index="20" nillable="true" ma:displayName="Content Manager Keywords" ma:internalName="ContribKeywords">
      <xsd:simpleType>
        <xsd:restriction base="dms:Note"/>
      </xsd:simpleType>
    </xsd:element>
    <xsd:element name="ContribLanguage" ma:index="21" nillable="true" ma:displayName="Language" ma:internalName="ContribLanguage">
      <xsd:simpleType>
        <xsd:restriction base="dms:Note"/>
      </xsd:simpleType>
    </xsd:element>
    <xsd:element name="TechnologyKeywords" ma:index="22" nillable="true" ma:displayName="Technologies" ma:internalName="TechnologyKeywords">
      <xsd:simpleType>
        <xsd:restriction base="dms:Note"/>
      </xsd:simpleType>
    </xsd:element>
    <xsd:element name="StorageType" ma:index="23" nillable="true" ma:displayName="Storage Type" ma:internalName="StorageType">
      <xsd:simpleType>
        <xsd:restriction base="dms:Text"/>
      </xsd:simpleType>
    </xsd:element>
    <xsd:element name="VendorProductKeywords" ma:index="24" nillable="true" ma:displayName="Vendors" ma:internalName="VendorProductKeywords">
      <xsd:simpleType>
        <xsd:restriction base="dms:Note"/>
      </xsd:simpleType>
    </xsd:element>
    <xsd:element name="Offerings" ma:index="25" nillable="true" ma:displayName="Offerings" ma:internalName="Offerings">
      <xsd:simpleType>
        <xsd:restriction base="dms:Note"/>
      </xsd:simpleType>
    </xsd:element>
    <xsd:element name="PertinentToOrgUnit" ma:index="26" nillable="true" ma:displayName="Accenture Organizations" ma:internalName="PertinentToOrgUnit">
      <xsd:simpleType>
        <xsd:restriction base="dms:Note"/>
      </xsd:simpleType>
    </xsd:element>
    <xsd:element name="PertinentToCountry" ma:index="27" nillable="true" ma:displayName="Countries" ma:internalName="PertinentToCountry">
      <xsd:simpleType>
        <xsd:restriction base="dms:Note"/>
      </xsd:simpleType>
    </xsd:element>
    <xsd:element name="PertinentToDomainSpecialty" ma:index="28" nillable="true" ma:displayName="Specialties" ma:internalName="PertinentToDomainSpecialty">
      <xsd:simpleType>
        <xsd:restriction base="dms:Note"/>
      </xsd:simpleType>
    </xsd:element>
    <xsd:element name="PertinentToServiceLine" ma:index="29" nillable="true" ma:displayName="Capabilities" ma:internalName="PertinentToServiceLine">
      <xsd:simpleType>
        <xsd:restriction base="dms:Note"/>
      </xsd:simpleType>
    </xsd:element>
    <xsd:element name="RevisionTime" ma:index="30" nillable="true" ma:displayName="Revision Time" ma:internalName="RevisionTime">
      <xsd:simpleType>
        <xsd:restriction base="dms:Note"/>
      </xsd:simpleType>
    </xsd:element>
    <xsd:element name="RevisionBy" ma:index="31" nillable="true" ma:displayName="Revision By" ma:internalName="RevisionBy">
      <xsd:simpleType>
        <xsd:restriction base="dms:Note"/>
      </xsd:simpleType>
    </xsd:element>
    <xsd:element name="flagVVID" ma:index="32" nillable="true" ma:displayName="flagVVID" ma:internalName="flagVVID">
      <xsd:simpleType>
        <xsd:restriction base="dms:Text"/>
      </xsd:simpleType>
    </xsd:element>
    <xsd:element name="DateCreated" ma:index="33" nillable="true" ma:displayName="Date Created" ma:internalName="DateCreated">
      <xsd:simpleType>
        <xsd:restriction base="dms:DateTime"/>
      </xsd:simpleType>
    </xsd:element>
    <xsd:element name="SubmittedBy" ma:index="34" nillable="true" ma:displayName="Submitted By" ma:internalName="SubmittedBy">
      <xsd:simpleType>
        <xsd:restriction base="dms:Text"/>
      </xsd:simpleType>
    </xsd:element>
    <xsd:element name="KXGeography" ma:index="35" nillable="true" ma:displayName="KXGeography" ma:internalName="KXGeography">
      <xsd:simpleType>
        <xsd:restriction base="dms:Note"/>
      </xsd:simpleType>
    </xsd:element>
    <xsd:element name="Geography" ma:index="36" nillable="true" ma:displayName="Geography" ma:internalName="Geography">
      <xsd:simpleType>
        <xsd:restriction base="dms:Note"/>
      </xsd:simpleType>
    </xsd:element>
    <xsd:element name="HasAttachment" ma:index="37" nillable="true" ma:displayName="Has Attachment" ma:description="Check if contribution has attachment." ma:internalName="HasAttachment">
      <xsd:simpleType>
        <xsd:restriction base="dms:Text"/>
      </xsd:simpleType>
    </xsd:element>
    <xsd:element name="FederalData" ma:index="38" nillable="true" ma:displayName="Federal Data" ma:internalName="FederalData">
      <xsd:simpleType>
        <xsd:restriction base="dms:Text"/>
      </xsd:simpleType>
    </xsd:element>
    <xsd:element name="VisibleToAsset" ma:index="39" nillable="true" ma:displayName="Visible To Asset" ma:internalName="VisibleToAsset">
      <xsd:simpleType>
        <xsd:restriction base="dms:Text"/>
      </xsd:simpleType>
    </xsd:element>
    <xsd:element name="OfficialAsset" ma:index="40" nillable="true" ma:displayName="Official Asset" ma:internalName="OfficialAsset">
      <xsd:simpleType>
        <xsd:restriction base="dms:Text"/>
      </xsd:simpleType>
    </xsd:element>
    <xsd:element name="SourceType" ma:index="41" nillable="true" ma:displayName="SourceType" ma:internalName="SourceType">
      <xsd:simpleType>
        <xsd:restriction base="dms:Text"/>
      </xsd:simpleType>
    </xsd:element>
    <xsd:element name="RelatedContent" ma:index="42" nillable="true" ma:displayName="Related Content" ma:internalName="RelatedContent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DB199BD-91F7-45DF-8B83-8AC99D2ADE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20674B-043A-4BF8-801D-C94F9BC22BEE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DF2230-F59E-4081-BE6D-E79196ABE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5875</TotalTime>
  <Words>2105</Words>
  <Application>Microsoft Office PowerPoint</Application>
  <PresentationFormat>On-screen Show (4:3)</PresentationFormat>
  <Paragraphs>552</Paragraphs>
  <Slides>38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Clean Code</vt:lpstr>
      <vt:lpstr>PowerPoint Presentation</vt:lpstr>
      <vt:lpstr>About us</vt:lpstr>
      <vt:lpstr>PowerPoint Presentation</vt:lpstr>
      <vt:lpstr>What are threads</vt:lpstr>
      <vt:lpstr>Why should you use threads?</vt:lpstr>
      <vt:lpstr>Viewing threads</vt:lpstr>
      <vt:lpstr>How to create your own thread?</vt:lpstr>
      <vt:lpstr>Basic methods of a Thread</vt:lpstr>
      <vt:lpstr>Communication between threads</vt:lpstr>
      <vt:lpstr>Atomic operations</vt:lpstr>
      <vt:lpstr>Synchronizing threads</vt:lpstr>
      <vt:lpstr>Synchronizing threads - continued</vt:lpstr>
      <vt:lpstr>Synchronized keyword – other examples</vt:lpstr>
      <vt:lpstr>Common problems– atomicity – solution</vt:lpstr>
      <vt:lpstr>Synchronization</vt:lpstr>
      <vt:lpstr>Common problems - deadlock</vt:lpstr>
      <vt:lpstr>Common problems - deadlock</vt:lpstr>
      <vt:lpstr>Common problems – deadlock - solution</vt:lpstr>
      <vt:lpstr>Common problems – deadlock - solution</vt:lpstr>
      <vt:lpstr>Common problems – deadlock - detection</vt:lpstr>
      <vt:lpstr>Stopping threads</vt:lpstr>
      <vt:lpstr>Graceful stop</vt:lpstr>
      <vt:lpstr>Guarded blocks</vt:lpstr>
      <vt:lpstr>Java Thread magic toolbox</vt:lpstr>
      <vt:lpstr>Thread-safe collections</vt:lpstr>
      <vt:lpstr>Thread-safe collections</vt:lpstr>
      <vt:lpstr>Thread-safe collections continued</vt:lpstr>
      <vt:lpstr>Thread-safe collections – mistakes</vt:lpstr>
      <vt:lpstr>Thread-safe collections – mistake solution</vt:lpstr>
      <vt:lpstr>Patterns &amp; concepts - semaphore</vt:lpstr>
      <vt:lpstr>Patterns &amp; concepts – mutex / lock</vt:lpstr>
      <vt:lpstr>Patterns &amp; concepts – mutex / lock</vt:lpstr>
      <vt:lpstr>Patterns &amp; concepts – mutex / lock</vt:lpstr>
      <vt:lpstr>Patterns &amp; concepts – CyclicBarrier</vt:lpstr>
      <vt:lpstr>Patterns &amp; concepts – thread pool</vt:lpstr>
      <vt:lpstr>Patterns &amp; concepts – thread pool - when to use it?</vt:lpstr>
      <vt:lpstr>Patterns &amp; concepts – thread pool - example</vt:lpstr>
      <vt:lpstr>Conclusion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Batch</dc:title>
  <dc:creator>Accenture</dc:creator>
  <cp:lastModifiedBy>Vladimir Hlavacek</cp:lastModifiedBy>
  <cp:revision>392</cp:revision>
  <dcterms:created xsi:type="dcterms:W3CDTF">2012-04-16T07:11:29Z</dcterms:created>
  <dcterms:modified xsi:type="dcterms:W3CDTF">2015-03-24T19:38:55Z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0x012000FD200C85A7BB46D2B974A85017C5AC2B0100E26D774630E1294FAA6E2427D65F6817</vt:lpwstr>
  </property>
</Properties>
</file>