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3BF569-454D-42C5-B3A1-42455B777DE1}">
  <a:tblStyle styleId="{CF3BF569-454D-42C5-B3A1-42455B777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6a322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6a322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6a3223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6a3223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6a322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6a322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6a3223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6a3223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3.jp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uAJkeOvn3S2oae5H4V7TX0r2qIzuArCJ/view" TargetMode="External"/><Relationship Id="rId10" Type="http://schemas.openxmlformats.org/officeDocument/2006/relationships/image" Target="../media/image8.png"/><Relationship Id="rId13" Type="http://schemas.openxmlformats.org/officeDocument/2006/relationships/hyperlink" Target="http://drive.google.com/file/d/1dKMSd2HD3IX678-hypPfzAjF-5p0X7a5/view" TargetMode="External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Checkpoint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 Nong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Hanlong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Goals and Specific Aims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616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Goals: B</a:t>
            </a:r>
            <a:r>
              <a:rPr lang="en">
                <a:solidFill>
                  <a:schemeClr val="dk1"/>
                </a:solidFill>
              </a:rPr>
              <a:t>uild a low-power and real-time handwritten character recognition system based on Arduino Nano 33 BLE Sense with a touch screen.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Anticipated recognition accuracy: 85%. Anticipated recognition delay: 150 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Deliverables: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25" y="1198550"/>
            <a:ext cx="1310350" cy="10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20838" y="2441175"/>
            <a:ext cx="5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BLE</a:t>
            </a:r>
            <a:endParaRPr b="1"/>
          </a:p>
        </p:txBody>
      </p:sp>
      <p:cxnSp>
        <p:nvCxnSpPr>
          <p:cNvPr id="64" name="Google Shape;64;p14"/>
          <p:cNvCxnSpPr>
            <a:stCxn id="65" idx="3"/>
          </p:cNvCxnSpPr>
          <p:nvPr/>
        </p:nvCxnSpPr>
        <p:spPr>
          <a:xfrm flipH="1" rot="10800000">
            <a:off x="6791001" y="2230299"/>
            <a:ext cx="50100" cy="864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 amt="78000"/>
          </a:blip>
          <a:srcRect b="0" l="13845" r="0" t="0"/>
          <a:stretch/>
        </p:blipFill>
        <p:spPr>
          <a:xfrm>
            <a:off x="6934754" y="1090386"/>
            <a:ext cx="636900" cy="7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962363" y="2818099"/>
            <a:ext cx="1657276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436" y="3324225"/>
            <a:ext cx="940125" cy="16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 - Deep Learning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and train a network from scratch.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pre-trained networks and apply transfer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00" y="3953300"/>
            <a:ext cx="2125375" cy="11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788" y="4267189"/>
            <a:ext cx="944425" cy="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49914" t="0"/>
          <a:stretch/>
        </p:blipFill>
        <p:spPr>
          <a:xfrm>
            <a:off x="201194" y="3391625"/>
            <a:ext cx="1407350" cy="162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5"/>
          <p:cNvGraphicFramePr/>
          <p:nvPr/>
        </p:nvGraphicFramePr>
        <p:xfrm>
          <a:off x="201200" y="197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{CF3BF569-454D-42C5-B3A1-42455B777DE1}</a:tableStyleId>
              </a:tblPr>
              <a:tblGrid>
                <a:gridCol w="1415775"/>
                <a:gridCol w="1738250"/>
                <a:gridCol w="1111675"/>
                <a:gridCol w="2634750"/>
              </a:tblGrid>
              <a:tr h="3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Million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Inference time on Arduino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</a:t>
                      </a:r>
                      <a:r>
                        <a:rPr lang="en"/>
                        <a:t>network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0.03-0.1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~98%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30-100ms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 v1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~91%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1830550" y="3647475"/>
            <a:ext cx="374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32*32 </a:t>
            </a:r>
            <a:r>
              <a:rPr lang="en"/>
              <a:t>grayscale</a:t>
            </a:r>
            <a:r>
              <a:rPr lang="en"/>
              <a:t> image for our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96*96 grayscale image for MobileNet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10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 Adam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Loss: Cross entropy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b="31731" l="0" r="47221" t="15567"/>
          <a:stretch/>
        </p:blipFill>
        <p:spPr>
          <a:xfrm>
            <a:off x="7327075" y="144150"/>
            <a:ext cx="1660346" cy="47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5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5006" l="0" r="0" t="35279"/>
          <a:stretch/>
        </p:blipFill>
        <p:spPr>
          <a:xfrm>
            <a:off x="266963" y="445000"/>
            <a:ext cx="3747980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170873" y="1017710"/>
            <a:ext cx="3833086" cy="3238691"/>
            <a:chOff x="170875" y="1017725"/>
            <a:chExt cx="4587775" cy="3876351"/>
          </a:xfrm>
        </p:grpSpPr>
        <p:pic>
          <p:nvPicPr>
            <p:cNvPr id="87" name="Google Shape;87;p16"/>
            <p:cNvPicPr preferRelativeResize="0"/>
            <p:nvPr/>
          </p:nvPicPr>
          <p:blipFill rotWithShape="1">
            <a:blip r:embed="rId4">
              <a:alphaModFix/>
            </a:blip>
            <a:srcRect b="0" l="0" r="4278" t="0"/>
            <a:stretch/>
          </p:blipFill>
          <p:spPr>
            <a:xfrm>
              <a:off x="170875" y="1017725"/>
              <a:ext cx="4587775" cy="61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875" y="1673400"/>
              <a:ext cx="1419575" cy="322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 rotWithShape="1">
            <a:blip r:embed="rId6">
              <a:alphaModFix/>
            </a:blip>
            <a:srcRect b="0" l="0" r="25788" t="0"/>
            <a:stretch/>
          </p:blipFill>
          <p:spPr>
            <a:xfrm>
              <a:off x="1631425" y="2309425"/>
              <a:ext cx="2364125" cy="61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 rotWithShape="1">
            <a:blip r:embed="rId7">
              <a:alphaModFix/>
            </a:blip>
            <a:srcRect b="0" l="0" r="25794" t="0"/>
            <a:stretch/>
          </p:blipFill>
          <p:spPr>
            <a:xfrm>
              <a:off x="1631425" y="2912300"/>
              <a:ext cx="2364125" cy="6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/>
            <p:nvPr/>
          </p:nvSpPr>
          <p:spPr>
            <a:xfrm>
              <a:off x="1255652" y="2862502"/>
              <a:ext cx="326100" cy="141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173800" y="2481825"/>
              <a:ext cx="475200" cy="281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132600" y="3088150"/>
              <a:ext cx="475200" cy="281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0" y="1012100"/>
            <a:ext cx="4281900" cy="35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55650" y="1155250"/>
            <a:ext cx="4202825" cy="2639412"/>
            <a:chOff x="4834850" y="1415750"/>
            <a:chExt cx="4202825" cy="2639412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67050" y="1885938"/>
              <a:ext cx="1970625" cy="2169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 rotWithShape="1">
            <a:blip r:embed="rId9">
              <a:alphaModFix/>
            </a:blip>
            <a:srcRect b="0" l="0" r="21494" t="0"/>
            <a:stretch/>
          </p:blipFill>
          <p:spPr>
            <a:xfrm>
              <a:off x="4834850" y="2977350"/>
              <a:ext cx="2186200" cy="71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 rotWithShape="1">
            <a:blip r:embed="rId10">
              <a:alphaModFix/>
            </a:blip>
            <a:srcRect b="0" l="0" r="21494" t="0"/>
            <a:stretch/>
          </p:blipFill>
          <p:spPr>
            <a:xfrm>
              <a:off x="4834850" y="2318300"/>
              <a:ext cx="2186200" cy="68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/>
            <p:nvPr/>
          </p:nvSpPr>
          <p:spPr>
            <a:xfrm rot="10800000">
              <a:off x="7096374" y="2899750"/>
              <a:ext cx="466500" cy="18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834850" y="1415750"/>
              <a:ext cx="41331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Specify </a:t>
              </a:r>
              <a:r>
                <a:rPr b="1" lang="en"/>
                <a:t>batch_size=1</a:t>
              </a:r>
              <a:r>
                <a:rPr lang="en"/>
                <a:t> in the reshape layer</a:t>
              </a:r>
              <a:endParaRPr/>
            </a:p>
          </p:txBody>
        </p:sp>
      </p:grpSp>
      <p:pic>
        <p:nvPicPr>
          <p:cNvPr id="101" name="Google Shape;101;p16" title="d2f33af11cb3d8d74d72531e864edefa (online-video-cutter.com)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05975" y="1012100"/>
            <a:ext cx="2140601" cy="3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7f96df62b6bfa791a25147b1fbe4ea1b.mp4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70650" y="1012100"/>
            <a:ext cx="2263000" cy="35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Continue to tune and compress the model and incorporate recognition of English letter and other characters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 the user interface. For example, adding settings that can be adjusted on the touchscreen.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 the integrated system to achieve seamless handwriting input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(Optional) Migrate the system from breadboard to PCB.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(Optional) Design a 3D-printed case for packaging.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188" y="3416363"/>
            <a:ext cx="2809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